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5" r:id="rId4"/>
    <p:sldMasterId id="2147483666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y="5143500" cx="9144000"/>
  <p:notesSz cx="6858000" cy="9144000"/>
  <p:embeddedFontLst>
    <p:embeddedFont>
      <p:font typeface="Roboto"/>
      <p:regular r:id="rId32"/>
      <p:bold r:id="rId33"/>
      <p:italic r:id="rId34"/>
      <p:boldItalic r:id="rId35"/>
    </p:embeddedFont>
    <p:embeddedFont>
      <p:font typeface="Lobster"/>
      <p:regular r:id="rId36"/>
    </p:embeddedFont>
    <p:embeddedFont>
      <p:font typeface="Tahoma"/>
      <p:regular r:id="rId37"/>
      <p:bold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Roboto-bold.fntdata"/><Relationship Id="rId10" Type="http://schemas.openxmlformats.org/officeDocument/2006/relationships/slide" Target="slides/slide4.xml"/><Relationship Id="rId32" Type="http://schemas.openxmlformats.org/officeDocument/2006/relationships/font" Target="fonts/Roboto-regular.fntdata"/><Relationship Id="rId13" Type="http://schemas.openxmlformats.org/officeDocument/2006/relationships/slide" Target="slides/slide7.xml"/><Relationship Id="rId35" Type="http://schemas.openxmlformats.org/officeDocument/2006/relationships/font" Target="fonts/Roboto-boldItalic.fntdata"/><Relationship Id="rId12" Type="http://schemas.openxmlformats.org/officeDocument/2006/relationships/slide" Target="slides/slide6.xml"/><Relationship Id="rId34" Type="http://schemas.openxmlformats.org/officeDocument/2006/relationships/font" Target="fonts/Roboto-italic.fntdata"/><Relationship Id="rId15" Type="http://schemas.openxmlformats.org/officeDocument/2006/relationships/slide" Target="slides/slide9.xml"/><Relationship Id="rId37" Type="http://schemas.openxmlformats.org/officeDocument/2006/relationships/font" Target="fonts/Tahoma-regular.fntdata"/><Relationship Id="rId14" Type="http://schemas.openxmlformats.org/officeDocument/2006/relationships/slide" Target="slides/slide8.xml"/><Relationship Id="rId36" Type="http://schemas.openxmlformats.org/officeDocument/2006/relationships/font" Target="fonts/Lobster-regular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38" Type="http://schemas.openxmlformats.org/officeDocument/2006/relationships/font" Target="fonts/Tahoma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78c3f5aeda_0_104:notes"/>
          <p:cNvSpPr/>
          <p:nvPr>
            <p:ph idx="2" type="sldImg"/>
          </p:nvPr>
        </p:nvSpPr>
        <p:spPr>
          <a:xfrm>
            <a:off x="1142099" y="685761"/>
            <a:ext cx="4574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78c3f5aeda_0_104:notes"/>
          <p:cNvSpPr txBox="1"/>
          <p:nvPr>
            <p:ph idx="1" type="body"/>
          </p:nvPr>
        </p:nvSpPr>
        <p:spPr>
          <a:xfrm>
            <a:off x="685794" y="4343389"/>
            <a:ext cx="5486100" cy="411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78c3f5aeda_1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78c3f5aeda_1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378c3f5aeda_1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378c3f5aeda_1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854b0f6296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3854b0f6296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382eb609d9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382eb609d9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382eb609d9b_1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382eb609d9b_1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382eb609d9b_1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382eb609d9b_1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382eb609d9b_1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382eb609d9b_1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382eb609d9b_1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382eb609d9b_1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82eb609d9b_1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382eb609d9b_1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379de958b26_1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379de958b26_1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79e2333636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79e2333636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37a48ff347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37a48ff347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379de958b26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379de958b2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379de958b26_1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379de958b26_1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379e2333636_6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379e2333636_6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3854b0f6296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3854b0f6296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378c3f5aeda_1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378c3f5aeda_1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78c3f5aeda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78c3f5aeda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78c3f5aeda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78c3f5aeda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78c3f5aeda_0_2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78c3f5aeda_0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78c3f5aeda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78c3f5aeda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78c3f5aeda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378c3f5aeda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78c3f5aeda_1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78c3f5aeda_1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79de958b26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379de958b26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7" name="Google Shape;47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/>
          <p:nvPr>
            <p:ph type="title"/>
          </p:nvPr>
        </p:nvSpPr>
        <p:spPr>
          <a:xfrm>
            <a:off x="151137" y="279857"/>
            <a:ext cx="7664700" cy="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200">
                <a:solidFill>
                  <a:srgbClr val="00887B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5100821" y="1071792"/>
            <a:ext cx="3681900" cy="26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800"/>
              <a:buNone/>
              <a:defRPr b="0" i="0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120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1200"/>
              </a:spcBef>
              <a:spcAft>
                <a:spcPts val="120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108960" y="4783454"/>
            <a:ext cx="2925900" cy="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55" name="Google Shape;55;p13"/>
          <p:cNvSpPr txBox="1"/>
          <p:nvPr>
            <p:ph idx="10" type="dt"/>
          </p:nvPr>
        </p:nvSpPr>
        <p:spPr>
          <a:xfrm>
            <a:off x="457200" y="4783454"/>
            <a:ext cx="2103000" cy="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8665731" y="4975188"/>
            <a:ext cx="3825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11430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/ 24</a:t>
            </a:r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151137" y="279857"/>
            <a:ext cx="7664700" cy="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200"/>
              <a:buNone/>
              <a:defRPr b="0" i="0" sz="2200">
                <a:solidFill>
                  <a:srgbClr val="00887B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5100821" y="1071792"/>
            <a:ext cx="3681900" cy="26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200"/>
              <a:buNone/>
              <a:defRPr b="0" i="0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75" name="Google Shape;75;p15"/>
          <p:cNvSpPr txBox="1"/>
          <p:nvPr>
            <p:ph idx="11" type="ftr"/>
          </p:nvPr>
        </p:nvSpPr>
        <p:spPr>
          <a:xfrm>
            <a:off x="3108960" y="4783454"/>
            <a:ext cx="2925900" cy="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76" name="Google Shape;76;p15"/>
          <p:cNvSpPr txBox="1"/>
          <p:nvPr>
            <p:ph idx="10" type="dt"/>
          </p:nvPr>
        </p:nvSpPr>
        <p:spPr>
          <a:xfrm>
            <a:off x="457200" y="4783454"/>
            <a:ext cx="2103000" cy="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2" type="sldNum"/>
          </p:nvPr>
        </p:nvSpPr>
        <p:spPr>
          <a:xfrm>
            <a:off x="8665731" y="4975188"/>
            <a:ext cx="3825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/ 24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idx="11" type="ftr"/>
          </p:nvPr>
        </p:nvSpPr>
        <p:spPr>
          <a:xfrm>
            <a:off x="3108960" y="4783454"/>
            <a:ext cx="2925900" cy="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80" name="Google Shape;80;p16"/>
          <p:cNvSpPr txBox="1"/>
          <p:nvPr>
            <p:ph idx="10" type="dt"/>
          </p:nvPr>
        </p:nvSpPr>
        <p:spPr>
          <a:xfrm>
            <a:off x="457200" y="4783454"/>
            <a:ext cx="2103000" cy="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81" name="Google Shape;81;p16"/>
          <p:cNvSpPr txBox="1"/>
          <p:nvPr>
            <p:ph idx="12" type="sldNum"/>
          </p:nvPr>
        </p:nvSpPr>
        <p:spPr>
          <a:xfrm>
            <a:off x="8665731" y="4975188"/>
            <a:ext cx="3825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/ 24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151137" y="279857"/>
            <a:ext cx="7664700" cy="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200"/>
              <a:buNone/>
              <a:defRPr b="0" i="0" sz="2200">
                <a:solidFill>
                  <a:srgbClr val="00887B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84" name="Google Shape;84;p17"/>
          <p:cNvSpPr txBox="1"/>
          <p:nvPr>
            <p:ph idx="11" type="ftr"/>
          </p:nvPr>
        </p:nvSpPr>
        <p:spPr>
          <a:xfrm>
            <a:off x="3108960" y="4783454"/>
            <a:ext cx="2925900" cy="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85" name="Google Shape;85;p17"/>
          <p:cNvSpPr txBox="1"/>
          <p:nvPr>
            <p:ph idx="10" type="dt"/>
          </p:nvPr>
        </p:nvSpPr>
        <p:spPr>
          <a:xfrm>
            <a:off x="457200" y="4783454"/>
            <a:ext cx="2103000" cy="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86" name="Google Shape;86;p17"/>
          <p:cNvSpPr txBox="1"/>
          <p:nvPr>
            <p:ph idx="12" type="sldNum"/>
          </p:nvPr>
        </p:nvSpPr>
        <p:spPr>
          <a:xfrm>
            <a:off x="8665731" y="4975188"/>
            <a:ext cx="3825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/ 24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ctrTitle"/>
          </p:nvPr>
        </p:nvSpPr>
        <p:spPr>
          <a:xfrm>
            <a:off x="685800" y="1594484"/>
            <a:ext cx="7772100" cy="10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200"/>
              <a:buNone/>
              <a:defRPr b="0" i="0" sz="2200">
                <a:solidFill>
                  <a:srgbClr val="00887B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89" name="Google Shape;89;p18"/>
          <p:cNvSpPr txBox="1"/>
          <p:nvPr>
            <p:ph idx="1" type="subTitle"/>
          </p:nvPr>
        </p:nvSpPr>
        <p:spPr>
          <a:xfrm>
            <a:off x="1371600" y="2880360"/>
            <a:ext cx="6401100" cy="12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200"/>
              <a:buNone/>
              <a:defRPr b="0" i="0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90" name="Google Shape;90;p18"/>
          <p:cNvSpPr txBox="1"/>
          <p:nvPr>
            <p:ph idx="11" type="ftr"/>
          </p:nvPr>
        </p:nvSpPr>
        <p:spPr>
          <a:xfrm>
            <a:off x="3108960" y="4783454"/>
            <a:ext cx="2925900" cy="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91" name="Google Shape;91;p18"/>
          <p:cNvSpPr txBox="1"/>
          <p:nvPr>
            <p:ph idx="10" type="dt"/>
          </p:nvPr>
        </p:nvSpPr>
        <p:spPr>
          <a:xfrm>
            <a:off x="457200" y="4783454"/>
            <a:ext cx="2103000" cy="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92" name="Google Shape;92;p18"/>
          <p:cNvSpPr txBox="1"/>
          <p:nvPr>
            <p:ph idx="12" type="sldNum"/>
          </p:nvPr>
        </p:nvSpPr>
        <p:spPr>
          <a:xfrm>
            <a:off x="8665731" y="4975188"/>
            <a:ext cx="3825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/ 24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151137" y="279857"/>
            <a:ext cx="7664700" cy="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200"/>
              <a:buNone/>
              <a:defRPr b="0" i="0" sz="2200">
                <a:solidFill>
                  <a:srgbClr val="00887B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457200" y="1183004"/>
            <a:ext cx="39774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96" name="Google Shape;96;p19"/>
          <p:cNvSpPr txBox="1"/>
          <p:nvPr>
            <p:ph idx="2" type="body"/>
          </p:nvPr>
        </p:nvSpPr>
        <p:spPr>
          <a:xfrm>
            <a:off x="4709160" y="1183004"/>
            <a:ext cx="3977400" cy="33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97" name="Google Shape;97;p19"/>
          <p:cNvSpPr txBox="1"/>
          <p:nvPr>
            <p:ph idx="11" type="ftr"/>
          </p:nvPr>
        </p:nvSpPr>
        <p:spPr>
          <a:xfrm>
            <a:off x="3108960" y="4783454"/>
            <a:ext cx="2925900" cy="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98" name="Google Shape;98;p19"/>
          <p:cNvSpPr txBox="1"/>
          <p:nvPr>
            <p:ph idx="10" type="dt"/>
          </p:nvPr>
        </p:nvSpPr>
        <p:spPr>
          <a:xfrm>
            <a:off x="457200" y="4783454"/>
            <a:ext cx="2103000" cy="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2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9pPr>
          </a:lstStyle>
          <a:p/>
        </p:txBody>
      </p:sp>
      <p:sp>
        <p:nvSpPr>
          <p:cNvPr id="99" name="Google Shape;99;p19"/>
          <p:cNvSpPr txBox="1"/>
          <p:nvPr>
            <p:ph idx="12" type="sldNum"/>
          </p:nvPr>
        </p:nvSpPr>
        <p:spPr>
          <a:xfrm>
            <a:off x="8665731" y="4975188"/>
            <a:ext cx="3825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/ 24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9" name="Google Shape;39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0" name="Google Shape;40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4" name="Google Shape;4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" name="Google Shape;9;p1"/>
          <p:cNvSpPr/>
          <p:nvPr/>
        </p:nvSpPr>
        <p:spPr>
          <a:xfrm>
            <a:off x="0" y="0"/>
            <a:ext cx="9144000" cy="565075"/>
          </a:xfrm>
          <a:prstGeom prst="flowChartProcess">
            <a:avLst/>
          </a:prstGeom>
          <a:solidFill>
            <a:srgbClr val="B6D7A8"/>
          </a:solidFill>
          <a:ln cap="flat" cmpd="sng" w="9525">
            <a:solidFill>
              <a:srgbClr val="B6D7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B6D7A8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med"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30326" cy="513581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4"/>
          <p:cNvSpPr/>
          <p:nvPr/>
        </p:nvSpPr>
        <p:spPr>
          <a:xfrm>
            <a:off x="0" y="0"/>
            <a:ext cx="4565371" cy="185190"/>
          </a:xfrm>
          <a:custGeom>
            <a:rect b="b" l="l" r="r" t="t"/>
            <a:pathLst>
              <a:path extrusionOk="0" h="116839" w="2880360">
                <a:moveTo>
                  <a:pt x="2880004" y="0"/>
                </a:moveTo>
                <a:lnTo>
                  <a:pt x="0" y="0"/>
                </a:lnTo>
                <a:lnTo>
                  <a:pt x="0" y="116687"/>
                </a:lnTo>
                <a:lnTo>
                  <a:pt x="2880004" y="116687"/>
                </a:lnTo>
                <a:lnTo>
                  <a:pt x="2880004" y="0"/>
                </a:lnTo>
                <a:close/>
              </a:path>
            </a:pathLst>
          </a:custGeom>
          <a:solidFill>
            <a:srgbClr val="0088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  <p:sp>
        <p:nvSpPr>
          <p:cNvPr id="60" name="Google Shape;60;p14"/>
          <p:cNvSpPr txBox="1"/>
          <p:nvPr>
            <p:ph type="title"/>
          </p:nvPr>
        </p:nvSpPr>
        <p:spPr>
          <a:xfrm>
            <a:off x="151137" y="279857"/>
            <a:ext cx="7664700" cy="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2200"/>
              <a:buNone/>
              <a:defRPr b="0" i="0" sz="2200" u="none" cap="none" strike="noStrike">
                <a:solidFill>
                  <a:srgbClr val="00887B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5100821" y="1071792"/>
            <a:ext cx="3681900" cy="26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algn="l">
              <a:spcBef>
                <a:spcPts val="0"/>
              </a:spcBef>
              <a:spcAft>
                <a:spcPts val="0"/>
              </a:spcAft>
              <a:buSzPts val="2200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algn="l">
              <a:spcBef>
                <a:spcPts val="0"/>
              </a:spcBef>
              <a:spcAft>
                <a:spcPts val="0"/>
              </a:spcAft>
              <a:buSzPts val="2200"/>
              <a:buNone/>
              <a:defRPr b="0" i="0" sz="29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spcBef>
                <a:spcPts val="0"/>
              </a:spcBef>
              <a:spcAft>
                <a:spcPts val="0"/>
              </a:spcAft>
              <a:buSzPts val="2200"/>
              <a:buNone/>
              <a:defRPr b="0" i="0" sz="29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spcBef>
                <a:spcPts val="0"/>
              </a:spcBef>
              <a:spcAft>
                <a:spcPts val="0"/>
              </a:spcAft>
              <a:buSzPts val="2200"/>
              <a:buNone/>
              <a:defRPr b="0" i="0" sz="29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spcBef>
                <a:spcPts val="0"/>
              </a:spcBef>
              <a:spcAft>
                <a:spcPts val="0"/>
              </a:spcAft>
              <a:buSzPts val="2200"/>
              <a:buNone/>
              <a:defRPr b="0" i="0" sz="29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spcBef>
                <a:spcPts val="0"/>
              </a:spcBef>
              <a:spcAft>
                <a:spcPts val="0"/>
              </a:spcAft>
              <a:buSzPts val="2200"/>
              <a:buNone/>
              <a:defRPr b="0" i="0" sz="29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spcBef>
                <a:spcPts val="0"/>
              </a:spcBef>
              <a:spcAft>
                <a:spcPts val="0"/>
              </a:spcAft>
              <a:buSzPts val="2200"/>
              <a:buNone/>
              <a:defRPr b="0" i="0" sz="29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spcBef>
                <a:spcPts val="0"/>
              </a:spcBef>
              <a:spcAft>
                <a:spcPts val="0"/>
              </a:spcAft>
              <a:buSzPts val="2200"/>
              <a:buNone/>
              <a:defRPr b="0" i="0" sz="29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spcBef>
                <a:spcPts val="0"/>
              </a:spcBef>
              <a:spcAft>
                <a:spcPts val="0"/>
              </a:spcAft>
              <a:buSzPts val="2200"/>
              <a:buNone/>
              <a:defRPr b="0" i="0" sz="29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1" type="ftr"/>
          </p:nvPr>
        </p:nvSpPr>
        <p:spPr>
          <a:xfrm>
            <a:off x="3108960" y="4783454"/>
            <a:ext cx="2925900" cy="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00"/>
              <a:buNone/>
              <a:defRPr sz="2900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9pPr>
          </a:lstStyle>
          <a:p/>
        </p:txBody>
      </p:sp>
      <p:sp>
        <p:nvSpPr>
          <p:cNvPr id="63" name="Google Shape;63;p14"/>
          <p:cNvSpPr txBox="1"/>
          <p:nvPr>
            <p:ph idx="10" type="dt"/>
          </p:nvPr>
        </p:nvSpPr>
        <p:spPr>
          <a:xfrm>
            <a:off x="457200" y="4783454"/>
            <a:ext cx="2103000" cy="2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2200"/>
              <a:buNone/>
              <a:defRPr sz="2900"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2pPr>
            <a:lvl3pPr lvl="2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3pPr>
            <a:lvl4pPr lvl="3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4pPr>
            <a:lvl5pPr lvl="4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5pPr>
            <a:lvl6pPr lvl="5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6pPr>
            <a:lvl7pPr lvl="6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7pPr>
            <a:lvl8pPr lvl="7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8pPr>
            <a:lvl9pPr lvl="8">
              <a:spcBef>
                <a:spcPts val="0"/>
              </a:spcBef>
              <a:spcAft>
                <a:spcPts val="0"/>
              </a:spcAft>
              <a:buSzPts val="2200"/>
              <a:buNone/>
              <a:defRPr sz="29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8665731" y="4975188"/>
            <a:ext cx="3825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114300">
              <a:lnSpc>
                <a:spcPct val="116000"/>
              </a:lnSpc>
              <a:spcBef>
                <a:spcPts val="0"/>
              </a:spcBef>
              <a:buNone/>
              <a:defRPr b="0" i="0" sz="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/ 24</a:t>
            </a:r>
            <a:endParaRPr sz="2200">
              <a:solidFill>
                <a:srgbClr val="000000"/>
              </a:solidFill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0" y="0"/>
            <a:ext cx="9144000" cy="5394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rgbClr val="B6D7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5275" y="0"/>
            <a:ext cx="9144000" cy="533100"/>
          </a:xfrm>
          <a:prstGeom prst="rect">
            <a:avLst/>
          </a:prstGeom>
          <a:solidFill>
            <a:srgbClr val="00538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8480100" y="0"/>
            <a:ext cx="663900" cy="535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492961" y="0"/>
            <a:ext cx="651040" cy="52282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/>
          <p:nvPr/>
        </p:nvSpPr>
        <p:spPr>
          <a:xfrm>
            <a:off x="0" y="4986100"/>
            <a:ext cx="9144000" cy="157500"/>
          </a:xfrm>
          <a:prstGeom prst="rect">
            <a:avLst/>
          </a:prstGeom>
          <a:solidFill>
            <a:schemeClr val="accent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43200" y="4893100"/>
            <a:ext cx="8293800" cy="2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Jaideep Kalani                                                                                                       Hot QCD Matter Series 3                                          </a:t>
            </a:r>
            <a:endParaRPr sz="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1" name="Google Shape;71;p14"/>
          <p:cNvSpPr/>
          <p:nvPr/>
        </p:nvSpPr>
        <p:spPr>
          <a:xfrm>
            <a:off x="10200" y="543950"/>
            <a:ext cx="9144000" cy="44313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3"/>
    <p:sldLayoutId id="2147483661" r:id="rId4"/>
    <p:sldLayoutId id="2147483662" r:id="rId5"/>
    <p:sldLayoutId id="2147483663" r:id="rId6"/>
    <p:sldLayoutId id="2147483664" r:id="rId7"/>
  </p:sldLayoutIdLst>
  <p:transition spd="med"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Relationship Id="rId4" Type="http://schemas.openxmlformats.org/officeDocument/2006/relationships/image" Target="../media/image24.png"/><Relationship Id="rId5" Type="http://schemas.openxmlformats.org/officeDocument/2006/relationships/image" Target="../media/image10.png"/><Relationship Id="rId6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17.png"/><Relationship Id="rId5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29.png"/><Relationship Id="rId5" Type="http://schemas.openxmlformats.org/officeDocument/2006/relationships/image" Target="../media/image28.png"/><Relationship Id="rId6" Type="http://schemas.openxmlformats.org/officeDocument/2006/relationships/image" Target="../media/image13.png"/><Relationship Id="rId7" Type="http://schemas.openxmlformats.org/officeDocument/2006/relationships/image" Target="../media/image12.png"/><Relationship Id="rId8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png"/><Relationship Id="rId4" Type="http://schemas.openxmlformats.org/officeDocument/2006/relationships/image" Target="../media/image3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3.jpg"/><Relationship Id="rId4" Type="http://schemas.openxmlformats.org/officeDocument/2006/relationships/image" Target="../media/image2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6.png"/><Relationship Id="rId4" Type="http://schemas.openxmlformats.org/officeDocument/2006/relationships/image" Target="../media/image4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2.png"/><Relationship Id="rId4" Type="http://schemas.openxmlformats.org/officeDocument/2006/relationships/image" Target="../media/image37.png"/><Relationship Id="rId5" Type="http://schemas.openxmlformats.org/officeDocument/2006/relationships/image" Target="../media/image36.png"/><Relationship Id="rId6" Type="http://schemas.openxmlformats.org/officeDocument/2006/relationships/image" Target="../media/image34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7.png"/><Relationship Id="rId4" Type="http://schemas.openxmlformats.org/officeDocument/2006/relationships/image" Target="../media/image35.png"/><Relationship Id="rId5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8.png"/><Relationship Id="rId4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/>
          <p:nvPr>
            <p:ph idx="4294967295" type="title"/>
          </p:nvPr>
        </p:nvSpPr>
        <p:spPr>
          <a:xfrm>
            <a:off x="456725" y="1590126"/>
            <a:ext cx="8221200" cy="1118100"/>
          </a:xfrm>
          <a:prstGeom prst="rect">
            <a:avLst/>
          </a:prstGeom>
          <a:solidFill>
            <a:srgbClr val="005384"/>
          </a:solidFill>
          <a:ln>
            <a:noFill/>
          </a:ln>
        </p:spPr>
        <p:txBody>
          <a:bodyPr anchorCtr="0" anchor="t" bIns="0" lIns="0" spcFirstLastPara="1" rIns="0" wrap="square" tIns="56375">
            <a:spAutoFit/>
          </a:bodyPr>
          <a:lstStyle/>
          <a:p>
            <a:pPr indent="0" lvl="0" marL="673100" marR="660400" rtl="0" algn="ctr">
              <a:lnSpc>
                <a:spcPct val="1067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Investigation of Breakdown and Timing Performance in Post-Irradiated </a:t>
            </a:r>
            <a:r>
              <a:rPr lang="en">
                <a:solidFill>
                  <a:schemeClr val="lt1"/>
                </a:solidFill>
              </a:rPr>
              <a:t>JTE-Guarded </a:t>
            </a:r>
            <a:r>
              <a:rPr lang="en">
                <a:solidFill>
                  <a:schemeClr val="lt1"/>
                </a:solidFill>
              </a:rPr>
              <a:t>4H-SiC LGADs Using TCAD</a:t>
            </a:r>
            <a:endParaRPr>
              <a:solidFill>
                <a:schemeClr val="lt1"/>
              </a:solidFill>
            </a:endParaRPr>
          </a:p>
          <a:p>
            <a:pPr indent="0" lvl="0" marL="673100" marR="660400" rtl="0" algn="ctr">
              <a:lnSpc>
                <a:spcPct val="1067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0"/>
          <p:cNvSpPr txBox="1"/>
          <p:nvPr>
            <p:ph idx="12" type="sldNum"/>
          </p:nvPr>
        </p:nvSpPr>
        <p:spPr>
          <a:xfrm>
            <a:off x="8879300" y="4986100"/>
            <a:ext cx="2103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106" name="Google Shape;106;p20"/>
          <p:cNvSpPr txBox="1"/>
          <p:nvPr/>
        </p:nvSpPr>
        <p:spPr>
          <a:xfrm>
            <a:off x="1341199" y="3245612"/>
            <a:ext cx="6685200" cy="2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100">
            <a:spAutoFit/>
          </a:bodyPr>
          <a:lstStyle/>
          <a:p>
            <a:pPr indent="0" lvl="0" marL="635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Tahoma"/>
                <a:ea typeface="Tahoma"/>
                <a:cs typeface="Tahoma"/>
                <a:sym typeface="Tahoma"/>
              </a:rPr>
              <a:t>Jaideep Kalani</a:t>
            </a:r>
            <a:r>
              <a:rPr baseline="30000" lang="en" sz="1700">
                <a:latin typeface="Arial"/>
                <a:ea typeface="Arial"/>
                <a:cs typeface="Arial"/>
                <a:sym typeface="Arial"/>
              </a:rPr>
              <a:t>1</a:t>
            </a:r>
            <a:r>
              <a:rPr lang="en" sz="1600">
                <a:latin typeface="Tahoma"/>
                <a:ea typeface="Tahoma"/>
                <a:cs typeface="Tahoma"/>
                <a:sym typeface="Tahoma"/>
              </a:rPr>
              <a:t>*, Arnav Chauhan</a:t>
            </a:r>
            <a:r>
              <a:rPr baseline="30000" lang="en" sz="1700"/>
              <a:t>1</a:t>
            </a:r>
            <a:r>
              <a:rPr lang="en" sz="1600">
                <a:latin typeface="Tahoma"/>
                <a:ea typeface="Tahoma"/>
                <a:cs typeface="Tahoma"/>
                <a:sym typeface="Tahoma"/>
              </a:rPr>
              <a:t>, Ridham Mahajan</a:t>
            </a:r>
            <a:r>
              <a:rPr baseline="30000" lang="en" sz="1700"/>
              <a:t>1</a:t>
            </a:r>
            <a:r>
              <a:rPr lang="en" sz="1600">
                <a:latin typeface="Tahoma"/>
                <a:ea typeface="Tahoma"/>
                <a:cs typeface="Tahoma"/>
                <a:sym typeface="Tahoma"/>
              </a:rPr>
              <a:t>, Prabhakar Palni</a:t>
            </a:r>
            <a:r>
              <a:rPr baseline="30000" lang="en" sz="1700"/>
              <a:t>1</a:t>
            </a:r>
            <a:endParaRPr baseline="30000" sz="17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20"/>
          <p:cNvSpPr txBox="1"/>
          <p:nvPr/>
        </p:nvSpPr>
        <p:spPr>
          <a:xfrm>
            <a:off x="1577721" y="4032708"/>
            <a:ext cx="5979900" cy="57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100">
            <a:spAutoFit/>
          </a:bodyPr>
          <a:lstStyle/>
          <a:p>
            <a:pPr indent="0" lvl="0" marL="0" rtl="0" algn="ctr">
              <a:lnSpc>
                <a:spcPct val="10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1200">
                <a:latin typeface="Arial"/>
                <a:ea typeface="Arial"/>
                <a:cs typeface="Arial"/>
                <a:sym typeface="Arial"/>
              </a:rPr>
              <a:t>1 </a:t>
            </a:r>
            <a:r>
              <a:rPr lang="en" sz="1100">
                <a:latin typeface="Arial"/>
                <a:ea typeface="Arial"/>
                <a:cs typeface="Arial"/>
                <a:sym typeface="Arial"/>
              </a:rPr>
              <a:t>School of Physical Sciences, Indian Institute of Technology, Mandi, Himachal Pradesh, India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                                                           September 04 </a:t>
            </a:r>
            <a:r>
              <a:rPr lang="en" sz="1100">
                <a:latin typeface="Arial"/>
                <a:ea typeface="Arial"/>
                <a:cs typeface="Arial"/>
                <a:sym typeface="Arial"/>
              </a:rPr>
              <a:t>, 2025</a:t>
            </a:r>
            <a:endParaRPr sz="11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6100" y="684500"/>
            <a:ext cx="3315251" cy="73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9"/>
          <p:cNvSpPr txBox="1"/>
          <p:nvPr/>
        </p:nvSpPr>
        <p:spPr>
          <a:xfrm>
            <a:off x="181675" y="160800"/>
            <a:ext cx="726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2D Geometry and Doping Profile</a:t>
            </a:r>
            <a:endParaRPr sz="2196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0" name="Google Shape;220;p29"/>
          <p:cNvSpPr txBox="1"/>
          <p:nvPr/>
        </p:nvSpPr>
        <p:spPr>
          <a:xfrm>
            <a:off x="798581" y="4105685"/>
            <a:ext cx="3282900" cy="3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83600" lIns="83600" spcFirstLastPara="1" rIns="83600" wrap="square" tIns="83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8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21" name="Google Shape;221;p29" title="simple doping.png"/>
          <p:cNvPicPr preferRelativeResize="0"/>
          <p:nvPr/>
        </p:nvPicPr>
        <p:blipFill rotWithShape="1">
          <a:blip r:embed="rId3">
            <a:alphaModFix/>
          </a:blip>
          <a:srcRect b="3776" l="31355" r="834" t="18842"/>
          <a:stretch/>
        </p:blipFill>
        <p:spPr>
          <a:xfrm>
            <a:off x="660662" y="1737729"/>
            <a:ext cx="4449694" cy="2854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9" title="doping legend.png"/>
          <p:cNvPicPr preferRelativeResize="0"/>
          <p:nvPr/>
        </p:nvPicPr>
        <p:blipFill rotWithShape="1">
          <a:blip r:embed="rId4">
            <a:alphaModFix/>
          </a:blip>
          <a:srcRect b="18464" l="75441" r="12116" t="48598"/>
          <a:stretch/>
        </p:blipFill>
        <p:spPr>
          <a:xfrm>
            <a:off x="940143" y="2547402"/>
            <a:ext cx="1025279" cy="1525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9" title="Screenshot from 2025-08-27 18-04-03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15782" y="687725"/>
            <a:ext cx="2881943" cy="173144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4" name="Google Shape;224;p29"/>
          <p:cNvCxnSpPr/>
          <p:nvPr/>
        </p:nvCxnSpPr>
        <p:spPr>
          <a:xfrm flipH="1" rot="10800000">
            <a:off x="4206250" y="750225"/>
            <a:ext cx="1206600" cy="1159800"/>
          </a:xfrm>
          <a:prstGeom prst="straightConnector1">
            <a:avLst/>
          </a:prstGeom>
          <a:noFill/>
          <a:ln cap="flat" cmpd="sng" w="8725">
            <a:solidFill>
              <a:schemeClr val="dk2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225" name="Google Shape;225;p29"/>
          <p:cNvCxnSpPr/>
          <p:nvPr/>
        </p:nvCxnSpPr>
        <p:spPr>
          <a:xfrm>
            <a:off x="4206231" y="2135950"/>
            <a:ext cx="1237200" cy="162300"/>
          </a:xfrm>
          <a:prstGeom prst="straightConnector1">
            <a:avLst/>
          </a:prstGeom>
          <a:noFill/>
          <a:ln cap="flat" cmpd="sng" w="8725">
            <a:solidFill>
              <a:schemeClr val="dk2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226" name="Google Shape;226;p29"/>
          <p:cNvSpPr txBox="1"/>
          <p:nvPr/>
        </p:nvSpPr>
        <p:spPr>
          <a:xfrm>
            <a:off x="300725" y="812025"/>
            <a:ext cx="47628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Char char="●"/>
            </a:pP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Simulated 2D mirrored half of device.</a:t>
            </a:r>
            <a:endParaRPr sz="100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Char char="●"/>
            </a:pP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Gaussian doping profile in implanted layers and uniform in grown layers.</a:t>
            </a:r>
            <a:endParaRPr sz="100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Char char="●"/>
            </a:pP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Shallow implant gain layer achieves smooth transition to epi.</a:t>
            </a:r>
            <a:endParaRPr sz="100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Roboto"/>
              <a:buChar char="●"/>
            </a:pPr>
            <a:r>
              <a:rPr lang="en" sz="10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Buffer between epi and subtraction to avoid junction effects</a:t>
            </a:r>
            <a:r>
              <a:rPr lang="en" sz="1000">
                <a:solidFill>
                  <a:srgbClr val="444746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.</a:t>
            </a:r>
            <a:endParaRPr sz="1000"/>
          </a:p>
        </p:txBody>
      </p:sp>
      <p:sp>
        <p:nvSpPr>
          <p:cNvPr id="227" name="Google Shape;227;p29"/>
          <p:cNvSpPr txBox="1"/>
          <p:nvPr/>
        </p:nvSpPr>
        <p:spPr>
          <a:xfrm>
            <a:off x="891308" y="1739619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(a)</a:t>
            </a:r>
            <a:endParaRPr sz="13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8" name="Google Shape;228;p29"/>
          <p:cNvSpPr txBox="1"/>
          <p:nvPr/>
        </p:nvSpPr>
        <p:spPr>
          <a:xfrm>
            <a:off x="7914164" y="1971394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(b)</a:t>
            </a:r>
            <a:endParaRPr sz="13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9" name="Google Shape;229;p29"/>
          <p:cNvSpPr txBox="1"/>
          <p:nvPr/>
        </p:nvSpPr>
        <p:spPr>
          <a:xfrm>
            <a:off x="5195887" y="3983123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(c)</a:t>
            </a:r>
            <a:endParaRPr sz="13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0" name="Google Shape;230;p29"/>
          <p:cNvSpPr txBox="1"/>
          <p:nvPr/>
        </p:nvSpPr>
        <p:spPr>
          <a:xfrm>
            <a:off x="229206" y="4717575"/>
            <a:ext cx="83733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90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Tahoma"/>
                <a:ea typeface="Tahoma"/>
                <a:cs typeface="Tahoma"/>
                <a:sym typeface="Tahoma"/>
              </a:rPr>
              <a:t>LGAD structure simulated in TCAD (a), the doping concentration </a:t>
            </a:r>
            <a:r>
              <a:rPr lang="en" sz="1100">
                <a:latin typeface="Tahoma"/>
                <a:ea typeface="Tahoma"/>
                <a:cs typeface="Tahoma"/>
                <a:sym typeface="Tahoma"/>
              </a:rPr>
              <a:t>(c)</a:t>
            </a:r>
            <a:r>
              <a:rPr lang="en" sz="1100">
                <a:latin typeface="Tahoma"/>
                <a:ea typeface="Tahoma"/>
                <a:cs typeface="Tahoma"/>
                <a:sym typeface="Tahoma"/>
              </a:rPr>
              <a:t>, at the multiplication region (b).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1" name="Google Shape;231;p29"/>
          <p:cNvSpPr txBox="1"/>
          <p:nvPr>
            <p:ph idx="12" type="sldNum"/>
          </p:nvPr>
        </p:nvSpPr>
        <p:spPr>
          <a:xfrm>
            <a:off x="8879300" y="4986100"/>
            <a:ext cx="2103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</a:t>
            </a: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232" name="Google Shape;232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59725" y="2522130"/>
            <a:ext cx="2881951" cy="19137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0"/>
          <p:cNvSpPr txBox="1"/>
          <p:nvPr/>
        </p:nvSpPr>
        <p:spPr>
          <a:xfrm>
            <a:off x="181675" y="160800"/>
            <a:ext cx="726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Electric </a:t>
            </a: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Field</a:t>
            </a: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Profile in LGAD</a:t>
            </a:r>
            <a:endParaRPr sz="2196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8" name="Google Shape;238;p30"/>
          <p:cNvSpPr txBox="1"/>
          <p:nvPr/>
        </p:nvSpPr>
        <p:spPr>
          <a:xfrm>
            <a:off x="919975" y="4608775"/>
            <a:ext cx="7349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Electric</a:t>
            </a:r>
            <a:r>
              <a:rPr lang="en"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Field inside the</a:t>
            </a:r>
            <a:r>
              <a:rPr lang="en" sz="1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LGAD along the x and y directions</a:t>
            </a:r>
            <a:endParaRPr sz="10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9" name="Google Shape;239;p30"/>
          <p:cNvSpPr txBox="1"/>
          <p:nvPr/>
        </p:nvSpPr>
        <p:spPr>
          <a:xfrm>
            <a:off x="4703500" y="3008975"/>
            <a:ext cx="4954200" cy="3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600" lIns="74600" spcFirstLastPara="1" rIns="74600" wrap="square" tIns="74600">
            <a:spAutoFit/>
          </a:bodyPr>
          <a:lstStyle/>
          <a:p>
            <a:pPr indent="-259101" lvl="0" marL="37310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3"/>
              <a:buChar char="●"/>
            </a:pPr>
            <a:r>
              <a:rPr lang="en" sz="1142">
                <a:solidFill>
                  <a:schemeClr val="dk1"/>
                </a:solidFill>
              </a:rPr>
              <a:t>Electric Field peaks at the junction of p++ and gain layer.</a:t>
            </a:r>
            <a:endParaRPr sz="1142">
              <a:solidFill>
                <a:schemeClr val="dk1"/>
              </a:solidFill>
            </a:endParaRPr>
          </a:p>
        </p:txBody>
      </p:sp>
      <p:sp>
        <p:nvSpPr>
          <p:cNvPr id="240" name="Google Shape;240;p30"/>
          <p:cNvSpPr txBox="1"/>
          <p:nvPr>
            <p:ph idx="12" type="sldNum"/>
          </p:nvPr>
        </p:nvSpPr>
        <p:spPr>
          <a:xfrm>
            <a:off x="8841000" y="4986100"/>
            <a:ext cx="3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241" name="Google Shape;241;p30"/>
          <p:cNvSpPr txBox="1"/>
          <p:nvPr/>
        </p:nvSpPr>
        <p:spPr>
          <a:xfrm>
            <a:off x="4703500" y="3261752"/>
            <a:ext cx="4665600" cy="326700"/>
          </a:xfrm>
          <a:prstGeom prst="rect">
            <a:avLst/>
          </a:prstGeom>
          <a:noFill/>
          <a:ln>
            <a:noFill/>
          </a:ln>
        </p:spPr>
        <p:txBody>
          <a:bodyPr anchorCtr="0" anchor="t" bIns="74600" lIns="74600" spcFirstLastPara="1" rIns="74600" wrap="square" tIns="74600">
            <a:spAutoFit/>
          </a:bodyPr>
          <a:lstStyle/>
          <a:p>
            <a:pPr indent="-259101" lvl="0" marL="37310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3"/>
              <a:buChar char="●"/>
            </a:pPr>
            <a:r>
              <a:rPr lang="en" sz="1142">
                <a:solidFill>
                  <a:schemeClr val="dk1"/>
                </a:solidFill>
              </a:rPr>
              <a:t>The peak intensity is ~ 2.5 x 10</a:t>
            </a:r>
            <a:r>
              <a:rPr baseline="30000" lang="en" sz="1142">
                <a:solidFill>
                  <a:schemeClr val="dk1"/>
                </a:solidFill>
              </a:rPr>
              <a:t>6</a:t>
            </a:r>
            <a:r>
              <a:rPr lang="en" sz="1142">
                <a:solidFill>
                  <a:schemeClr val="dk1"/>
                </a:solidFill>
              </a:rPr>
              <a:t> V/cm</a:t>
            </a:r>
            <a:r>
              <a:rPr lang="en" sz="1142">
                <a:solidFill>
                  <a:schemeClr val="dk1"/>
                </a:solidFill>
              </a:rPr>
              <a:t>.</a:t>
            </a:r>
            <a:endParaRPr sz="1142"/>
          </a:p>
        </p:txBody>
      </p:sp>
      <p:sp>
        <p:nvSpPr>
          <p:cNvPr id="242" name="Google Shape;242;p30"/>
          <p:cNvSpPr txBox="1"/>
          <p:nvPr/>
        </p:nvSpPr>
        <p:spPr>
          <a:xfrm>
            <a:off x="4703500" y="3509050"/>
            <a:ext cx="41958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600" lIns="74600" spcFirstLastPara="1" rIns="74600" wrap="square" tIns="74600">
            <a:spAutoFit/>
          </a:bodyPr>
          <a:lstStyle/>
          <a:p>
            <a:pPr indent="-259101" lvl="0" marL="37310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3"/>
              <a:buChar char="●"/>
            </a:pPr>
            <a:r>
              <a:rPr lang="en" sz="1142">
                <a:solidFill>
                  <a:schemeClr val="dk1"/>
                </a:solidFill>
              </a:rPr>
              <a:t>Epitaxial layer has a low magnitude steadily decreasing field.</a:t>
            </a:r>
            <a:endParaRPr sz="1142"/>
          </a:p>
        </p:txBody>
      </p:sp>
      <p:pic>
        <p:nvPicPr>
          <p:cNvPr id="243" name="Google Shape;24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9950" y="721546"/>
            <a:ext cx="3498800" cy="20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6769" y="727851"/>
            <a:ext cx="3498807" cy="1914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8075" y="2832500"/>
            <a:ext cx="3790524" cy="1776275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30"/>
          <p:cNvSpPr txBox="1"/>
          <p:nvPr/>
        </p:nvSpPr>
        <p:spPr>
          <a:xfrm>
            <a:off x="4703500" y="3934173"/>
            <a:ext cx="39249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74600" lIns="74600" spcFirstLastPara="1" rIns="74600" wrap="square" tIns="74600">
            <a:spAutoFit/>
          </a:bodyPr>
          <a:lstStyle/>
          <a:p>
            <a:pPr indent="-259101" lvl="0" marL="373105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43"/>
              <a:buChar char="●"/>
            </a:pPr>
            <a:r>
              <a:rPr lang="en" sz="1142"/>
              <a:t>In this LGAD, adding a JTE helps slowly dissipate the electric field near the junction edges.</a:t>
            </a:r>
            <a:endParaRPr sz="1142"/>
          </a:p>
        </p:txBody>
      </p:sp>
      <p:sp>
        <p:nvSpPr>
          <p:cNvPr id="247" name="Google Shape;247;p30"/>
          <p:cNvSpPr txBox="1"/>
          <p:nvPr/>
        </p:nvSpPr>
        <p:spPr>
          <a:xfrm>
            <a:off x="1177975" y="1148867"/>
            <a:ext cx="397200" cy="2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JTE</a:t>
            </a:r>
            <a:endParaRPr sz="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8" name="Google Shape;248;p30"/>
          <p:cNvSpPr txBox="1"/>
          <p:nvPr/>
        </p:nvSpPr>
        <p:spPr>
          <a:xfrm>
            <a:off x="3648875" y="1148875"/>
            <a:ext cx="517200" cy="2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No </a:t>
            </a:r>
            <a:r>
              <a:rPr lang="en" sz="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JTE</a:t>
            </a:r>
            <a:endParaRPr sz="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1"/>
          <p:cNvSpPr txBox="1"/>
          <p:nvPr/>
        </p:nvSpPr>
        <p:spPr>
          <a:xfrm>
            <a:off x="181675" y="160800"/>
            <a:ext cx="726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Role of the JTE</a:t>
            </a:r>
            <a:endParaRPr sz="2196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4" name="Google Shape;254;p31"/>
          <p:cNvSpPr txBox="1"/>
          <p:nvPr>
            <p:ph idx="12" type="sldNum"/>
          </p:nvPr>
        </p:nvSpPr>
        <p:spPr>
          <a:xfrm>
            <a:off x="8841000" y="4986100"/>
            <a:ext cx="3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255" name="Google Shape;255;p31" title="2jte_ef_struc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15804" y="761690"/>
            <a:ext cx="2453395" cy="1421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31" title="1jte_ef_struc.png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36579" y="761690"/>
            <a:ext cx="2453395" cy="1421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1" title="nojte_ef_struc.png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7201" y="761690"/>
            <a:ext cx="2453395" cy="1421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31" title="2jte_ef.png"/>
          <p:cNvPicPr preferRelativeResize="0"/>
          <p:nvPr/>
        </p:nvPicPr>
        <p:blipFill rotWithShape="1">
          <a:blip r:embed="rId6">
            <a:alphaModFix/>
          </a:blip>
          <a:srcRect b="0" l="9155" r="4719" t="0"/>
          <a:stretch/>
        </p:blipFill>
        <p:spPr>
          <a:xfrm>
            <a:off x="5989684" y="2343653"/>
            <a:ext cx="2198507" cy="1838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31" title="1jte_ef.png"/>
          <p:cNvPicPr preferRelativeResize="0"/>
          <p:nvPr/>
        </p:nvPicPr>
        <p:blipFill rotWithShape="1">
          <a:blip r:embed="rId7">
            <a:alphaModFix/>
          </a:blip>
          <a:srcRect b="0" l="9444" r="0" t="0"/>
          <a:stretch/>
        </p:blipFill>
        <p:spPr>
          <a:xfrm>
            <a:off x="3472742" y="2343653"/>
            <a:ext cx="2311607" cy="1838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31" title="nojte_ef.pn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05225" y="2343650"/>
            <a:ext cx="2552697" cy="1838779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31"/>
          <p:cNvSpPr txBox="1"/>
          <p:nvPr/>
        </p:nvSpPr>
        <p:spPr>
          <a:xfrm>
            <a:off x="2367725" y="4216175"/>
            <a:ext cx="4391100" cy="7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Electric Field Profile </a:t>
            </a: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 LGAD </a:t>
            </a: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at the multiplication </a:t>
            </a: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junction. </a:t>
            </a:r>
            <a:endParaRPr sz="11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 effect of adding</a:t>
            </a: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(a) no JTE, (b) 2 JTEs, (c) 4 JTEs </a:t>
            </a:r>
            <a:endParaRPr sz="11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Adding multiple JTEs help slowly dissipate the electric </a:t>
            </a: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field</a:t>
            </a: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sz="11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2" name="Google Shape;262;p31"/>
          <p:cNvSpPr txBox="1"/>
          <p:nvPr/>
        </p:nvSpPr>
        <p:spPr>
          <a:xfrm>
            <a:off x="941740" y="1830516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(a)</a:t>
            </a:r>
            <a:endParaRPr sz="9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3" name="Google Shape;263;p31"/>
          <p:cNvSpPr txBox="1"/>
          <p:nvPr/>
        </p:nvSpPr>
        <p:spPr>
          <a:xfrm>
            <a:off x="941740" y="3760729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(a)</a:t>
            </a:r>
            <a:endParaRPr sz="9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4" name="Google Shape;264;p31"/>
          <p:cNvSpPr txBox="1"/>
          <p:nvPr/>
        </p:nvSpPr>
        <p:spPr>
          <a:xfrm>
            <a:off x="3482113" y="1836819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(b)</a:t>
            </a:r>
            <a:endParaRPr sz="9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5" name="Google Shape;265;p31"/>
          <p:cNvSpPr txBox="1"/>
          <p:nvPr/>
        </p:nvSpPr>
        <p:spPr>
          <a:xfrm>
            <a:off x="3482674" y="3754426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(b)</a:t>
            </a:r>
            <a:endParaRPr sz="9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6" name="Google Shape;266;p31"/>
          <p:cNvSpPr txBox="1"/>
          <p:nvPr/>
        </p:nvSpPr>
        <p:spPr>
          <a:xfrm>
            <a:off x="5977803" y="1824213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(c)</a:t>
            </a:r>
            <a:endParaRPr sz="9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7" name="Google Shape;267;p31"/>
          <p:cNvSpPr txBox="1"/>
          <p:nvPr/>
        </p:nvSpPr>
        <p:spPr>
          <a:xfrm>
            <a:off x="5990410" y="3767593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(c)</a:t>
            </a:r>
            <a:endParaRPr sz="9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2"/>
          <p:cNvSpPr txBox="1"/>
          <p:nvPr/>
        </p:nvSpPr>
        <p:spPr>
          <a:xfrm>
            <a:off x="181675" y="160800"/>
            <a:ext cx="726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Pre-irradiated Sensor Study</a:t>
            </a:r>
            <a:endParaRPr sz="2196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3" name="Google Shape;273;p32"/>
          <p:cNvSpPr txBox="1"/>
          <p:nvPr/>
        </p:nvSpPr>
        <p:spPr>
          <a:xfrm>
            <a:off x="181675" y="799750"/>
            <a:ext cx="619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➔"/>
            </a:pPr>
            <a:r>
              <a:rPr lang="en" sz="1800">
                <a:solidFill>
                  <a:schemeClr val="dk1"/>
                </a:solidFill>
              </a:rPr>
              <a:t>Gain of the detector with i</a:t>
            </a:r>
            <a:r>
              <a:rPr lang="en" sz="1800">
                <a:solidFill>
                  <a:schemeClr val="dk1"/>
                </a:solidFill>
              </a:rPr>
              <a:t>ncreasing Reverse Bias</a:t>
            </a:r>
            <a:r>
              <a:rPr lang="en" sz="1800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74" name="Google Shape;274;p32"/>
          <p:cNvSpPr txBox="1"/>
          <p:nvPr/>
        </p:nvSpPr>
        <p:spPr>
          <a:xfrm>
            <a:off x="4877375" y="1401525"/>
            <a:ext cx="4270200" cy="6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Gain = Q</a:t>
            </a:r>
            <a:r>
              <a:rPr baseline="-25000" lang="en" sz="1700">
                <a:solidFill>
                  <a:schemeClr val="dk1"/>
                </a:solidFill>
              </a:rPr>
              <a:t>LGAD </a:t>
            </a:r>
            <a:r>
              <a:rPr lang="en" sz="1700">
                <a:solidFill>
                  <a:schemeClr val="dk1"/>
                </a:solidFill>
              </a:rPr>
              <a:t>/ Q</a:t>
            </a:r>
            <a:r>
              <a:rPr baseline="-25000" lang="en" sz="1700">
                <a:solidFill>
                  <a:schemeClr val="dk1"/>
                </a:solidFill>
              </a:rPr>
              <a:t>PiN</a:t>
            </a:r>
            <a:endParaRPr baseline="-25000" sz="17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275" name="Google Shape;275;p32"/>
          <p:cNvSpPr txBox="1"/>
          <p:nvPr>
            <p:ph idx="12" type="sldNum"/>
          </p:nvPr>
        </p:nvSpPr>
        <p:spPr>
          <a:xfrm>
            <a:off x="8841000" y="4986100"/>
            <a:ext cx="3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276" name="Google Shape;276;p32"/>
          <p:cNvSpPr txBox="1"/>
          <p:nvPr/>
        </p:nvSpPr>
        <p:spPr>
          <a:xfrm>
            <a:off x="267475" y="4706025"/>
            <a:ext cx="47259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90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Tahoma"/>
                <a:ea typeface="Tahoma"/>
                <a:cs typeface="Tahoma"/>
                <a:sym typeface="Tahoma"/>
              </a:rPr>
              <a:t>           </a:t>
            </a:r>
            <a:r>
              <a:rPr lang="en" sz="1100">
                <a:latin typeface="Tahoma"/>
                <a:ea typeface="Tahoma"/>
                <a:cs typeface="Tahoma"/>
                <a:sym typeface="Tahoma"/>
              </a:rPr>
              <a:t>Gain vs Bias Voltage for different gain layer doping concentration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7" name="Google Shape;277;p32"/>
          <p:cNvSpPr txBox="1"/>
          <p:nvPr/>
        </p:nvSpPr>
        <p:spPr>
          <a:xfrm>
            <a:off x="4877375" y="1929525"/>
            <a:ext cx="42666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The study is done for three doping concentrations of the gain layer</a:t>
            </a:r>
            <a:endParaRPr/>
          </a:p>
        </p:txBody>
      </p:sp>
      <p:sp>
        <p:nvSpPr>
          <p:cNvPr id="278" name="Google Shape;278;p32"/>
          <p:cNvSpPr txBox="1"/>
          <p:nvPr/>
        </p:nvSpPr>
        <p:spPr>
          <a:xfrm>
            <a:off x="4877375" y="2662075"/>
            <a:ext cx="4266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The temperature is fixed at 300 K.</a:t>
            </a:r>
            <a:endParaRPr/>
          </a:p>
        </p:txBody>
      </p:sp>
      <p:sp>
        <p:nvSpPr>
          <p:cNvPr id="279" name="Google Shape;279;p32"/>
          <p:cNvSpPr txBox="1"/>
          <p:nvPr/>
        </p:nvSpPr>
        <p:spPr>
          <a:xfrm>
            <a:off x="4877375" y="3210075"/>
            <a:ext cx="42666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The epitaxial thickness is kept 50 μm.</a:t>
            </a:r>
            <a:endParaRPr/>
          </a:p>
        </p:txBody>
      </p:sp>
      <p:sp>
        <p:nvSpPr>
          <p:cNvPr id="280" name="Google Shape;280;p32"/>
          <p:cNvSpPr txBox="1"/>
          <p:nvPr/>
        </p:nvSpPr>
        <p:spPr>
          <a:xfrm>
            <a:off x="4877375" y="3852000"/>
            <a:ext cx="42666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Gain increases with the increase in doping and bias.</a:t>
            </a:r>
            <a:endParaRPr/>
          </a:p>
        </p:txBody>
      </p:sp>
      <p:pic>
        <p:nvPicPr>
          <p:cNvPr id="281" name="Google Shape;28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5250" y="1401525"/>
            <a:ext cx="4336625" cy="3239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3"/>
          <p:cNvSpPr txBox="1"/>
          <p:nvPr/>
        </p:nvSpPr>
        <p:spPr>
          <a:xfrm>
            <a:off x="181675" y="160800"/>
            <a:ext cx="726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Effect of Epitaxial Layer Thickness</a:t>
            </a:r>
            <a:endParaRPr sz="2196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7" name="Google Shape;287;p33"/>
          <p:cNvSpPr txBox="1"/>
          <p:nvPr/>
        </p:nvSpPr>
        <p:spPr>
          <a:xfrm>
            <a:off x="5302600" y="1391058"/>
            <a:ext cx="38718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The study is done for four different thicknesses.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288" name="Google Shape;288;p33"/>
          <p:cNvSpPr txBox="1"/>
          <p:nvPr>
            <p:ph idx="12" type="sldNum"/>
          </p:nvPr>
        </p:nvSpPr>
        <p:spPr>
          <a:xfrm>
            <a:off x="8841000" y="4986100"/>
            <a:ext cx="3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289" name="Google Shape;289;p33"/>
          <p:cNvSpPr txBox="1"/>
          <p:nvPr/>
        </p:nvSpPr>
        <p:spPr>
          <a:xfrm>
            <a:off x="181675" y="799750"/>
            <a:ext cx="7909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➔"/>
            </a:pPr>
            <a:r>
              <a:rPr lang="en" sz="1800">
                <a:solidFill>
                  <a:schemeClr val="dk1"/>
                </a:solidFill>
              </a:rPr>
              <a:t>Gain for various detector thickness.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90" name="Google Shape;290;p33"/>
          <p:cNvSpPr txBox="1"/>
          <p:nvPr/>
        </p:nvSpPr>
        <p:spPr>
          <a:xfrm>
            <a:off x="582125" y="4570775"/>
            <a:ext cx="47259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90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Tahoma"/>
                <a:ea typeface="Tahoma"/>
                <a:cs typeface="Tahoma"/>
                <a:sym typeface="Tahoma"/>
              </a:rPr>
              <a:t>Gain vs Bias Voltage for varying epitaxial layer thickness.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1" name="Google Shape;291;p33"/>
          <p:cNvSpPr txBox="1"/>
          <p:nvPr/>
        </p:nvSpPr>
        <p:spPr>
          <a:xfrm>
            <a:off x="5308025" y="2102975"/>
            <a:ext cx="3000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The temperature is fixed at 300K.</a:t>
            </a:r>
            <a:endParaRPr/>
          </a:p>
        </p:txBody>
      </p:sp>
      <p:sp>
        <p:nvSpPr>
          <p:cNvPr id="292" name="Google Shape;292;p33"/>
          <p:cNvSpPr txBox="1"/>
          <p:nvPr/>
        </p:nvSpPr>
        <p:spPr>
          <a:xfrm>
            <a:off x="5362625" y="2874900"/>
            <a:ext cx="3000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The gain layer doping is kept at 1.15e17 / cm</a:t>
            </a:r>
            <a:r>
              <a:rPr baseline="30000" lang="en" sz="1700">
                <a:solidFill>
                  <a:schemeClr val="dk1"/>
                </a:solidFill>
              </a:rPr>
              <a:t>3</a:t>
            </a:r>
            <a:r>
              <a:rPr lang="en" sz="1700">
                <a:solidFill>
                  <a:schemeClr val="dk1"/>
                </a:solidFill>
              </a:rPr>
              <a:t>.</a:t>
            </a:r>
            <a:endParaRPr/>
          </a:p>
        </p:txBody>
      </p:sp>
      <p:sp>
        <p:nvSpPr>
          <p:cNvPr id="293" name="Google Shape;293;p33"/>
          <p:cNvSpPr txBox="1"/>
          <p:nvPr/>
        </p:nvSpPr>
        <p:spPr>
          <a:xfrm>
            <a:off x="5362625" y="3646825"/>
            <a:ext cx="3000000" cy="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Gain increases with the decrease in epitaxial thickness.</a:t>
            </a:r>
            <a:endParaRPr/>
          </a:p>
        </p:txBody>
      </p:sp>
      <p:pic>
        <p:nvPicPr>
          <p:cNvPr id="294" name="Google Shape;29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13850"/>
            <a:ext cx="5210225" cy="3106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4"/>
          <p:cNvSpPr txBox="1"/>
          <p:nvPr/>
        </p:nvSpPr>
        <p:spPr>
          <a:xfrm>
            <a:off x="181675" y="160800"/>
            <a:ext cx="726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Effect on Gain by JTE</a:t>
            </a:r>
            <a:endParaRPr sz="2196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0" name="Google Shape;300;p34"/>
          <p:cNvSpPr txBox="1"/>
          <p:nvPr/>
        </p:nvSpPr>
        <p:spPr>
          <a:xfrm>
            <a:off x="5978300" y="1252175"/>
            <a:ext cx="2838300" cy="14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ahoma"/>
              <a:buChar char="●"/>
            </a:pPr>
            <a:r>
              <a:rPr lang="en" sz="17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 study is done for a </a:t>
            </a:r>
            <a:r>
              <a:rPr lang="en" sz="1700">
                <a:solidFill>
                  <a:schemeClr val="dk1"/>
                </a:solidFill>
              </a:rPr>
              <a:t>50 μm</a:t>
            </a:r>
            <a:r>
              <a:rPr lang="en" sz="17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epi layer at a gain layer doping of </a:t>
            </a:r>
            <a:r>
              <a:rPr lang="en" sz="1700">
                <a:solidFill>
                  <a:schemeClr val="dk1"/>
                </a:solidFill>
              </a:rPr>
              <a:t>1.15e17 / cm</a:t>
            </a:r>
            <a:r>
              <a:rPr baseline="30000" lang="en" sz="1700">
                <a:solidFill>
                  <a:schemeClr val="dk1"/>
                </a:solidFill>
              </a:rPr>
              <a:t>3 </a:t>
            </a:r>
            <a:endParaRPr baseline="30000" sz="17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30000"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30000">
              <a:solidFill>
                <a:schemeClr val="dk1"/>
              </a:solidFill>
            </a:endParaRPr>
          </a:p>
        </p:txBody>
      </p:sp>
      <p:sp>
        <p:nvSpPr>
          <p:cNvPr id="301" name="Google Shape;301;p34"/>
          <p:cNvSpPr txBox="1"/>
          <p:nvPr>
            <p:ph idx="12" type="sldNum"/>
          </p:nvPr>
        </p:nvSpPr>
        <p:spPr>
          <a:xfrm>
            <a:off x="8841000" y="4986100"/>
            <a:ext cx="3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302" name="Google Shape;302;p34"/>
          <p:cNvSpPr txBox="1"/>
          <p:nvPr/>
        </p:nvSpPr>
        <p:spPr>
          <a:xfrm>
            <a:off x="557913" y="4712825"/>
            <a:ext cx="47259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90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Tahoma"/>
                <a:ea typeface="Tahoma"/>
                <a:cs typeface="Tahoma"/>
                <a:sym typeface="Tahoma"/>
              </a:rPr>
              <a:t>         </a:t>
            </a:r>
            <a:r>
              <a:rPr lang="en" sz="1100">
                <a:latin typeface="Tahoma"/>
                <a:ea typeface="Tahoma"/>
                <a:cs typeface="Tahoma"/>
                <a:sym typeface="Tahoma"/>
              </a:rPr>
              <a:t>Gain vs Bias Voltage for the LGAD with and without  JTE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3" name="Google Shape;303;p34"/>
          <p:cNvSpPr txBox="1"/>
          <p:nvPr/>
        </p:nvSpPr>
        <p:spPr>
          <a:xfrm>
            <a:off x="6032600" y="2851200"/>
            <a:ext cx="27840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The data shows no major gain change for introducing multiple JTE</a:t>
            </a:r>
            <a:endParaRPr sz="1700">
              <a:solidFill>
                <a:schemeClr val="dk1"/>
              </a:solidFill>
            </a:endParaRPr>
          </a:p>
        </p:txBody>
      </p:sp>
      <p:pic>
        <p:nvPicPr>
          <p:cNvPr id="304" name="Google Shape;304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075" y="1140800"/>
            <a:ext cx="5673503" cy="33769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5"/>
          <p:cNvSpPr txBox="1"/>
          <p:nvPr/>
        </p:nvSpPr>
        <p:spPr>
          <a:xfrm>
            <a:off x="181675" y="160800"/>
            <a:ext cx="726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Current Pulse and Time Resolution</a:t>
            </a:r>
            <a:endParaRPr sz="2196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0" name="Google Shape;310;p35"/>
          <p:cNvSpPr txBox="1"/>
          <p:nvPr/>
        </p:nvSpPr>
        <p:spPr>
          <a:xfrm>
            <a:off x="222500" y="750400"/>
            <a:ext cx="9071400" cy="108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The current pulse here is shown for gain layer doping 1.15e17 / cm</a:t>
            </a:r>
            <a:r>
              <a:rPr baseline="30000" lang="en" sz="1500">
                <a:solidFill>
                  <a:schemeClr val="dk1"/>
                </a:solidFill>
              </a:rPr>
              <a:t>3 </a:t>
            </a:r>
            <a:r>
              <a:rPr lang="en" sz="1500">
                <a:solidFill>
                  <a:schemeClr val="dk1"/>
                </a:solidFill>
              </a:rPr>
              <a:t>at 600 V .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The temperature is fixed at 300 K.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The epitaxial thickness is kept 50 μm.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Time resolution for different thickness of epi layer is shown.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-25000" sz="1700">
              <a:solidFill>
                <a:schemeClr val="dk1"/>
              </a:solidFill>
            </a:endParaRPr>
          </a:p>
        </p:txBody>
      </p:sp>
      <p:sp>
        <p:nvSpPr>
          <p:cNvPr id="311" name="Google Shape;311;p35"/>
          <p:cNvSpPr txBox="1"/>
          <p:nvPr>
            <p:ph idx="12" type="sldNum"/>
          </p:nvPr>
        </p:nvSpPr>
        <p:spPr>
          <a:xfrm>
            <a:off x="8841000" y="4986100"/>
            <a:ext cx="3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312" name="Google Shape;312;p35"/>
          <p:cNvSpPr txBox="1"/>
          <p:nvPr/>
        </p:nvSpPr>
        <p:spPr>
          <a:xfrm>
            <a:off x="1052183" y="4579400"/>
            <a:ext cx="28680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9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Tahoma"/>
                <a:ea typeface="Tahoma"/>
                <a:cs typeface="Tahoma"/>
                <a:sym typeface="Tahoma"/>
              </a:rPr>
              <a:t>             </a:t>
            </a:r>
            <a:r>
              <a:rPr lang="en" sz="1100">
                <a:latin typeface="Tahoma"/>
                <a:ea typeface="Tahoma"/>
                <a:cs typeface="Tahoma"/>
                <a:sym typeface="Tahoma"/>
              </a:rPr>
              <a:t>Current pulse generated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3" name="Google Shape;313;p35"/>
          <p:cNvSpPr txBox="1"/>
          <p:nvPr/>
        </p:nvSpPr>
        <p:spPr>
          <a:xfrm>
            <a:off x="5626908" y="4583900"/>
            <a:ext cx="28680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90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Tahoma"/>
                <a:ea typeface="Tahoma"/>
                <a:cs typeface="Tahoma"/>
                <a:sym typeface="Tahoma"/>
              </a:rPr>
              <a:t>Time Resolution vs Reverse Bias 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14" name="Google Shape;31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8600" y="1984900"/>
            <a:ext cx="3274926" cy="244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984900"/>
            <a:ext cx="3938125" cy="2442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6"/>
          <p:cNvSpPr txBox="1"/>
          <p:nvPr/>
        </p:nvSpPr>
        <p:spPr>
          <a:xfrm>
            <a:off x="181675" y="160800"/>
            <a:ext cx="726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Radiation Hardness Study</a:t>
            </a: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2196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1" name="Google Shape;321;p36"/>
          <p:cNvSpPr txBox="1"/>
          <p:nvPr/>
        </p:nvSpPr>
        <p:spPr>
          <a:xfrm>
            <a:off x="5542875" y="973225"/>
            <a:ext cx="2973000" cy="33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ahoma"/>
              <a:buChar char="●"/>
            </a:pPr>
            <a:r>
              <a:rPr lang="en" sz="17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 study shows gain of the detector at various proton fluence levels.</a:t>
            </a:r>
            <a:endParaRPr sz="17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Tahoma"/>
              <a:buChar char="●"/>
            </a:pPr>
            <a:r>
              <a:rPr lang="en" sz="17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 study is done for a </a:t>
            </a:r>
            <a:r>
              <a:rPr lang="en" sz="1700">
                <a:solidFill>
                  <a:schemeClr val="dk1"/>
                </a:solidFill>
              </a:rPr>
              <a:t>50 μm</a:t>
            </a:r>
            <a:r>
              <a:rPr lang="en" sz="17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epi layer at a gain layer doping of </a:t>
            </a:r>
            <a:r>
              <a:rPr lang="en" sz="1700">
                <a:solidFill>
                  <a:schemeClr val="dk1"/>
                </a:solidFill>
              </a:rPr>
              <a:t>1.15e17 / cm</a:t>
            </a:r>
            <a:r>
              <a:rPr baseline="30000" lang="en" sz="1700">
                <a:solidFill>
                  <a:schemeClr val="dk1"/>
                </a:solidFill>
              </a:rPr>
              <a:t>3 </a:t>
            </a:r>
            <a:endParaRPr baseline="30000" sz="17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30000" sz="1700">
              <a:solidFill>
                <a:schemeClr val="dk1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The data shows a clear gain </a:t>
            </a:r>
            <a:r>
              <a:rPr lang="en" sz="1700">
                <a:solidFill>
                  <a:schemeClr val="dk1"/>
                </a:solidFill>
              </a:rPr>
              <a:t>quenching</a:t>
            </a:r>
            <a:r>
              <a:rPr lang="en" sz="1700">
                <a:solidFill>
                  <a:schemeClr val="dk1"/>
                </a:solidFill>
              </a:rPr>
              <a:t> with the rise in the fluence level.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30000">
              <a:solidFill>
                <a:schemeClr val="dk1"/>
              </a:solidFill>
            </a:endParaRPr>
          </a:p>
        </p:txBody>
      </p:sp>
      <p:sp>
        <p:nvSpPr>
          <p:cNvPr id="322" name="Google Shape;322;p36"/>
          <p:cNvSpPr txBox="1"/>
          <p:nvPr>
            <p:ph idx="12" type="sldNum"/>
          </p:nvPr>
        </p:nvSpPr>
        <p:spPr>
          <a:xfrm>
            <a:off x="8841000" y="4986100"/>
            <a:ext cx="3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323" name="Google Shape;323;p36"/>
          <p:cNvSpPr txBox="1"/>
          <p:nvPr/>
        </p:nvSpPr>
        <p:spPr>
          <a:xfrm>
            <a:off x="739023" y="4692425"/>
            <a:ext cx="38865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90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Tahoma"/>
                <a:ea typeface="Tahoma"/>
                <a:cs typeface="Tahoma"/>
                <a:sym typeface="Tahoma"/>
              </a:rPr>
              <a:t>Gain vs Bias Voltage for </a:t>
            </a:r>
            <a:r>
              <a:rPr lang="en" sz="1100">
                <a:latin typeface="Tahoma"/>
                <a:ea typeface="Tahoma"/>
                <a:cs typeface="Tahoma"/>
                <a:sym typeface="Tahoma"/>
              </a:rPr>
              <a:t>different</a:t>
            </a:r>
            <a:r>
              <a:rPr lang="en" sz="1100">
                <a:latin typeface="Tahoma"/>
                <a:ea typeface="Tahoma"/>
                <a:cs typeface="Tahoma"/>
                <a:sym typeface="Tahoma"/>
              </a:rPr>
              <a:t> fluences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4" name="Google Shape;324;p36"/>
          <p:cNvSpPr txBox="1"/>
          <p:nvPr/>
        </p:nvSpPr>
        <p:spPr>
          <a:xfrm>
            <a:off x="181675" y="799750"/>
            <a:ext cx="6195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➔"/>
            </a:pPr>
            <a:r>
              <a:rPr lang="en" sz="1800">
                <a:solidFill>
                  <a:schemeClr val="dk1"/>
                </a:solidFill>
              </a:rPr>
              <a:t>Gain of the detector with increasing Fluence.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325" name="Google Shape;32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413850"/>
            <a:ext cx="5238072" cy="31228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7"/>
          <p:cNvSpPr txBox="1"/>
          <p:nvPr/>
        </p:nvSpPr>
        <p:spPr>
          <a:xfrm>
            <a:off x="181675" y="160800"/>
            <a:ext cx="726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Conclusions</a:t>
            </a: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2196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1" name="Google Shape;331;p37"/>
          <p:cNvSpPr txBox="1"/>
          <p:nvPr>
            <p:ph idx="12" type="sldNum"/>
          </p:nvPr>
        </p:nvSpPr>
        <p:spPr>
          <a:xfrm>
            <a:off x="8841000" y="4986100"/>
            <a:ext cx="3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332" name="Google Shape;332;p37"/>
          <p:cNvSpPr txBox="1"/>
          <p:nvPr/>
        </p:nvSpPr>
        <p:spPr>
          <a:xfrm>
            <a:off x="262750" y="1064175"/>
            <a:ext cx="8453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Silvaco TCAD simulations reveal 4H-SiC LGAD behavior across doping, bias, thickness, and radiation fluence.</a:t>
            </a:r>
            <a:endParaRPr/>
          </a:p>
        </p:txBody>
      </p:sp>
      <p:sp>
        <p:nvSpPr>
          <p:cNvPr id="333" name="Google Shape;333;p37"/>
          <p:cNvSpPr txBox="1"/>
          <p:nvPr/>
        </p:nvSpPr>
        <p:spPr>
          <a:xfrm>
            <a:off x="262750" y="1633650"/>
            <a:ext cx="822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JTE at the junction termination smooths edge electric fields, enabling more stable operation at higher bias</a:t>
            </a:r>
            <a:endParaRPr/>
          </a:p>
        </p:txBody>
      </p:sp>
      <p:sp>
        <p:nvSpPr>
          <p:cNvPr id="334" name="Google Shape;334;p37"/>
          <p:cNvSpPr txBox="1"/>
          <p:nvPr/>
        </p:nvSpPr>
        <p:spPr>
          <a:xfrm>
            <a:off x="262750" y="2769550"/>
            <a:ext cx="8073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Thicker epitaxial layers degrade detector performance and timing unless fully depleted at operating bias, i.e. they require higher voltages.</a:t>
            </a:r>
            <a:endParaRPr/>
          </a:p>
        </p:txBody>
      </p:sp>
      <p:sp>
        <p:nvSpPr>
          <p:cNvPr id="335" name="Google Shape;335;p37"/>
          <p:cNvSpPr txBox="1"/>
          <p:nvPr/>
        </p:nvSpPr>
        <p:spPr>
          <a:xfrm>
            <a:off x="262750" y="2248850"/>
            <a:ext cx="822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Gain rises exponentially with increase in gain-layer doping and decrease in thickness.</a:t>
            </a:r>
            <a:endParaRPr/>
          </a:p>
        </p:txBody>
      </p:sp>
      <p:sp>
        <p:nvSpPr>
          <p:cNvPr id="336" name="Google Shape;336;p37"/>
          <p:cNvSpPr txBox="1"/>
          <p:nvPr/>
        </p:nvSpPr>
        <p:spPr>
          <a:xfrm>
            <a:off x="262750" y="3372500"/>
            <a:ext cx="8037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Radiation fluence quenches the gain, but operating at higher bias partially recovers detector response.</a:t>
            </a:r>
            <a:endParaRPr/>
          </a:p>
        </p:txBody>
      </p:sp>
      <p:sp>
        <p:nvSpPr>
          <p:cNvPr id="337" name="Google Shape;337;p37"/>
          <p:cNvSpPr txBox="1"/>
          <p:nvPr/>
        </p:nvSpPr>
        <p:spPr>
          <a:xfrm>
            <a:off x="272650" y="3946700"/>
            <a:ext cx="8037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SiC-LGADs exhibit excellent radiation tolerance with stable operation at high bias voltages.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8"/>
          <p:cNvSpPr txBox="1"/>
          <p:nvPr/>
        </p:nvSpPr>
        <p:spPr>
          <a:xfrm>
            <a:off x="924525" y="2099750"/>
            <a:ext cx="7050600" cy="20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900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Thank You</a:t>
            </a:r>
            <a:endParaRPr sz="5900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900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343" name="Google Shape;343;p38"/>
          <p:cNvSpPr txBox="1"/>
          <p:nvPr>
            <p:ph idx="12" type="sldNum"/>
          </p:nvPr>
        </p:nvSpPr>
        <p:spPr>
          <a:xfrm>
            <a:off x="8665731" y="4975188"/>
            <a:ext cx="382500" cy="123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     </a:t>
            </a: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/>
        </p:nvSpPr>
        <p:spPr>
          <a:xfrm>
            <a:off x="225600" y="851500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Motivation</a:t>
            </a:r>
            <a:endParaRPr/>
          </a:p>
        </p:txBody>
      </p:sp>
      <p:sp>
        <p:nvSpPr>
          <p:cNvPr id="114" name="Google Shape;114;p21"/>
          <p:cNvSpPr txBox="1"/>
          <p:nvPr/>
        </p:nvSpPr>
        <p:spPr>
          <a:xfrm>
            <a:off x="225600" y="1249650"/>
            <a:ext cx="4873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4D Tracking for High-Resolution Detection</a:t>
            </a:r>
            <a:endParaRPr/>
          </a:p>
        </p:txBody>
      </p:sp>
      <p:sp>
        <p:nvSpPr>
          <p:cNvPr id="115" name="Google Shape;115;p21"/>
          <p:cNvSpPr txBox="1"/>
          <p:nvPr/>
        </p:nvSpPr>
        <p:spPr>
          <a:xfrm>
            <a:off x="225600" y="1680750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Introduction to LGADs</a:t>
            </a:r>
            <a:endParaRPr/>
          </a:p>
        </p:txBody>
      </p:sp>
      <p:sp>
        <p:nvSpPr>
          <p:cNvPr id="116" name="Google Shape;116;p21"/>
          <p:cNvSpPr txBox="1"/>
          <p:nvPr/>
        </p:nvSpPr>
        <p:spPr>
          <a:xfrm>
            <a:off x="225600" y="2115150"/>
            <a:ext cx="4019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Challenge at High Voltages</a:t>
            </a:r>
            <a:endParaRPr/>
          </a:p>
        </p:txBody>
      </p:sp>
      <p:sp>
        <p:nvSpPr>
          <p:cNvPr id="117" name="Google Shape;117;p21"/>
          <p:cNvSpPr txBox="1"/>
          <p:nvPr/>
        </p:nvSpPr>
        <p:spPr>
          <a:xfrm>
            <a:off x="225600" y="2572625"/>
            <a:ext cx="30000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Results and Discussions</a:t>
            </a:r>
            <a:endParaRPr sz="16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302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○"/>
            </a:pPr>
            <a:r>
              <a:rPr lang="en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Detector geometry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○"/>
            </a:pPr>
            <a:r>
              <a:rPr lang="en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Gain vs Bias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○"/>
            </a:pPr>
            <a:r>
              <a:rPr lang="en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 Resolution</a:t>
            </a:r>
            <a:endParaRPr sz="1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38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○"/>
            </a:pPr>
            <a:r>
              <a:rPr lang="en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Post-Irradiation studies </a:t>
            </a:r>
            <a:endParaRPr/>
          </a:p>
        </p:txBody>
      </p:sp>
      <p:sp>
        <p:nvSpPr>
          <p:cNvPr id="118" name="Google Shape;118;p21"/>
          <p:cNvSpPr txBox="1"/>
          <p:nvPr/>
        </p:nvSpPr>
        <p:spPr>
          <a:xfrm>
            <a:off x="271350" y="4374125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Conclusions</a:t>
            </a:r>
            <a:endParaRPr/>
          </a:p>
        </p:txBody>
      </p:sp>
      <p:sp>
        <p:nvSpPr>
          <p:cNvPr id="119" name="Google Shape;119;p21"/>
          <p:cNvSpPr txBox="1"/>
          <p:nvPr>
            <p:ph idx="4294967295" type="title"/>
          </p:nvPr>
        </p:nvSpPr>
        <p:spPr>
          <a:xfrm>
            <a:off x="196100" y="188175"/>
            <a:ext cx="85206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Outline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0" name="Google Shape;120;p21"/>
          <p:cNvSpPr txBox="1"/>
          <p:nvPr>
            <p:ph idx="12" type="sldNum"/>
          </p:nvPr>
        </p:nvSpPr>
        <p:spPr>
          <a:xfrm>
            <a:off x="8665731" y="4975188"/>
            <a:ext cx="382500" cy="123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       </a:t>
            </a: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r>
              <a:rPr lang="en">
                <a:solidFill>
                  <a:schemeClr val="lt1"/>
                </a:solidFill>
              </a:rPr>
              <a:t>  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9"/>
          <p:cNvSpPr txBox="1"/>
          <p:nvPr>
            <p:ph idx="12" type="sldNum"/>
          </p:nvPr>
        </p:nvSpPr>
        <p:spPr>
          <a:xfrm>
            <a:off x="8665731" y="4975188"/>
            <a:ext cx="382500" cy="123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    </a:t>
            </a: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r>
              <a:rPr lang="en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49" name="Google Shape;349;p39"/>
          <p:cNvSpPr txBox="1"/>
          <p:nvPr/>
        </p:nvSpPr>
        <p:spPr>
          <a:xfrm>
            <a:off x="924525" y="2099750"/>
            <a:ext cx="7050600" cy="20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900">
                <a:solidFill>
                  <a:schemeClr val="dk1"/>
                </a:solidFill>
                <a:latin typeface="Lobster"/>
                <a:ea typeface="Lobster"/>
                <a:cs typeface="Lobster"/>
                <a:sym typeface="Lobster"/>
              </a:rPr>
              <a:t>Back Up</a:t>
            </a:r>
            <a:endParaRPr sz="5900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900">
              <a:solidFill>
                <a:schemeClr val="dk1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Google Shape;354;p40"/>
          <p:cNvPicPr preferRelativeResize="0"/>
          <p:nvPr/>
        </p:nvPicPr>
        <p:blipFill rotWithShape="1">
          <a:blip r:embed="rId3">
            <a:alphaModFix/>
          </a:blip>
          <a:srcRect b="8705" l="6211" r="3641" t="4759"/>
          <a:stretch/>
        </p:blipFill>
        <p:spPr>
          <a:xfrm>
            <a:off x="1184275" y="1608975"/>
            <a:ext cx="2502426" cy="1841801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40"/>
          <p:cNvSpPr txBox="1"/>
          <p:nvPr>
            <p:ph idx="12" type="sldNum"/>
          </p:nvPr>
        </p:nvSpPr>
        <p:spPr>
          <a:xfrm>
            <a:off x="8665731" y="4975188"/>
            <a:ext cx="382500" cy="123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     </a:t>
            </a: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356" name="Google Shape;356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7837" y="1532774"/>
            <a:ext cx="3571025" cy="1925550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40"/>
          <p:cNvSpPr txBox="1"/>
          <p:nvPr/>
        </p:nvSpPr>
        <p:spPr>
          <a:xfrm>
            <a:off x="181675" y="160800"/>
            <a:ext cx="726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SiC structures</a:t>
            </a:r>
            <a:endParaRPr sz="2196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8" name="Google Shape;358;p40"/>
          <p:cNvSpPr txBox="1"/>
          <p:nvPr/>
        </p:nvSpPr>
        <p:spPr>
          <a:xfrm>
            <a:off x="832700" y="4412775"/>
            <a:ext cx="73413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90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Tahoma"/>
                <a:ea typeface="Tahoma"/>
                <a:cs typeface="Tahoma"/>
                <a:sym typeface="Tahoma"/>
              </a:rPr>
              <a:t> 4H-SiC crystal (left) and L</a:t>
            </a:r>
            <a:r>
              <a:rPr lang="en" sz="1100">
                <a:latin typeface="Tahoma"/>
                <a:ea typeface="Tahoma"/>
                <a:cs typeface="Tahoma"/>
                <a:sym typeface="Tahoma"/>
              </a:rPr>
              <a:t>attice</a:t>
            </a:r>
            <a:r>
              <a:rPr lang="en" sz="1100">
                <a:latin typeface="Tahoma"/>
                <a:ea typeface="Tahoma"/>
                <a:cs typeface="Tahoma"/>
                <a:sym typeface="Tahoma"/>
              </a:rPr>
              <a:t> Structure (right) 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350" y="1524213"/>
            <a:ext cx="4023424" cy="242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3750" y="1585938"/>
            <a:ext cx="3391076" cy="2303449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p41"/>
          <p:cNvSpPr txBox="1"/>
          <p:nvPr/>
        </p:nvSpPr>
        <p:spPr>
          <a:xfrm>
            <a:off x="832700" y="4488975"/>
            <a:ext cx="73413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90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Tahoma"/>
                <a:ea typeface="Tahoma"/>
                <a:cs typeface="Tahoma"/>
                <a:sym typeface="Tahoma"/>
              </a:rPr>
              <a:t> Electric field profile in an LGAD (left) and PIN diode (right) at 400V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66" name="Google Shape;366;p41"/>
          <p:cNvSpPr txBox="1"/>
          <p:nvPr>
            <p:ph idx="12" type="sldNum"/>
          </p:nvPr>
        </p:nvSpPr>
        <p:spPr>
          <a:xfrm>
            <a:off x="8841000" y="4986100"/>
            <a:ext cx="3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367" name="Google Shape;367;p41"/>
          <p:cNvSpPr txBox="1"/>
          <p:nvPr/>
        </p:nvSpPr>
        <p:spPr>
          <a:xfrm>
            <a:off x="181675" y="160800"/>
            <a:ext cx="726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Electric Field Profile of PiN vs  LGAD</a:t>
            </a:r>
            <a:endParaRPr sz="2196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42"/>
          <p:cNvSpPr txBox="1"/>
          <p:nvPr>
            <p:ph idx="12" type="sldNum"/>
          </p:nvPr>
        </p:nvSpPr>
        <p:spPr>
          <a:xfrm>
            <a:off x="8665731" y="4975188"/>
            <a:ext cx="382500" cy="123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     </a:t>
            </a: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r>
              <a:rPr lang="en">
                <a:solidFill>
                  <a:schemeClr val="lt1"/>
                </a:solidFill>
              </a:rPr>
              <a:t> 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373" name="Google Shape;373;p42" title="Screenshot from 2025-08-30 20-33-4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650" y="1582675"/>
            <a:ext cx="8009323" cy="1906399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42"/>
          <p:cNvSpPr txBox="1"/>
          <p:nvPr/>
        </p:nvSpPr>
        <p:spPr>
          <a:xfrm>
            <a:off x="2340550" y="4085650"/>
            <a:ext cx="45231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LGAD geometry where pixels are </a:t>
            </a: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separated</a:t>
            </a: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using No JTE (left), 1 JTE (middle) and 2 JTE (right).</a:t>
            </a:r>
            <a:endParaRPr sz="11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5" name="Google Shape;375;p42"/>
          <p:cNvSpPr txBox="1"/>
          <p:nvPr/>
        </p:nvSpPr>
        <p:spPr>
          <a:xfrm>
            <a:off x="181675" y="160800"/>
            <a:ext cx="726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Breakdown study (Doping)</a:t>
            </a:r>
            <a:endParaRPr sz="2196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43"/>
          <p:cNvSpPr txBox="1"/>
          <p:nvPr>
            <p:ph idx="12" type="sldNum"/>
          </p:nvPr>
        </p:nvSpPr>
        <p:spPr>
          <a:xfrm>
            <a:off x="8841000" y="4986100"/>
            <a:ext cx="3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381" name="Google Shape;381;p43" title="2jte_pot_struc.png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15804" y="780600"/>
            <a:ext cx="2453395" cy="1421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82" name="Google Shape;382;p43" title="1jte_pot_struc.png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36579" y="780600"/>
            <a:ext cx="2453395" cy="1421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83" name="Google Shape;383;p43" title="nojte_pot_struc.png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7201" y="780600"/>
            <a:ext cx="2453395" cy="1421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43" title="2jte_pot.png"/>
          <p:cNvPicPr preferRelativeResize="0"/>
          <p:nvPr/>
        </p:nvPicPr>
        <p:blipFill rotWithShape="1">
          <a:blip r:embed="rId6">
            <a:alphaModFix/>
          </a:blip>
          <a:srcRect b="0" l="2444" r="2444" t="0"/>
          <a:stretch/>
        </p:blipFill>
        <p:spPr>
          <a:xfrm>
            <a:off x="5777978" y="2362575"/>
            <a:ext cx="2453400" cy="1838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p43" title="1jte_pot.png"/>
          <p:cNvPicPr preferRelativeResize="0"/>
          <p:nvPr/>
        </p:nvPicPr>
        <p:blipFill rotWithShape="1">
          <a:blip r:embed="rId7">
            <a:alphaModFix/>
          </a:blip>
          <a:srcRect b="0" l="4726" r="4717" t="0"/>
          <a:stretch/>
        </p:blipFill>
        <p:spPr>
          <a:xfrm>
            <a:off x="3286149" y="2362575"/>
            <a:ext cx="2453400" cy="1838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43" title="nojte_pot.png"/>
          <p:cNvPicPr preferRelativeResize="0"/>
          <p:nvPr/>
        </p:nvPicPr>
        <p:blipFill rotWithShape="1">
          <a:blip r:embed="rId8">
            <a:alphaModFix/>
          </a:blip>
          <a:srcRect b="0" l="0" r="2219" t="0"/>
          <a:stretch/>
        </p:blipFill>
        <p:spPr>
          <a:xfrm>
            <a:off x="705225" y="2362550"/>
            <a:ext cx="2496125" cy="1838800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43"/>
          <p:cNvSpPr txBox="1"/>
          <p:nvPr/>
        </p:nvSpPr>
        <p:spPr>
          <a:xfrm>
            <a:off x="2372075" y="4476475"/>
            <a:ext cx="4523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 21: </a:t>
            </a: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Potential</a:t>
            </a: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Profile in LGAD with (a) no JTE, (b) 1 JTE, </a:t>
            </a: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(c)</a:t>
            </a: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2 JTE</a:t>
            </a:r>
            <a:endParaRPr sz="11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8" name="Google Shape;388;p43"/>
          <p:cNvSpPr txBox="1"/>
          <p:nvPr/>
        </p:nvSpPr>
        <p:spPr>
          <a:xfrm>
            <a:off x="929133" y="1836819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(a)</a:t>
            </a:r>
            <a:endParaRPr sz="9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9" name="Google Shape;389;p43"/>
          <p:cNvSpPr txBox="1"/>
          <p:nvPr/>
        </p:nvSpPr>
        <p:spPr>
          <a:xfrm>
            <a:off x="941740" y="3767032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(a)</a:t>
            </a:r>
            <a:endParaRPr sz="9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0" name="Google Shape;390;p43"/>
          <p:cNvSpPr txBox="1"/>
          <p:nvPr/>
        </p:nvSpPr>
        <p:spPr>
          <a:xfrm>
            <a:off x="3482113" y="1855729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(b)</a:t>
            </a:r>
            <a:endParaRPr sz="9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1" name="Google Shape;391;p43"/>
          <p:cNvSpPr txBox="1"/>
          <p:nvPr/>
        </p:nvSpPr>
        <p:spPr>
          <a:xfrm>
            <a:off x="3431687" y="3767032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(b)</a:t>
            </a:r>
            <a:endParaRPr sz="9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2" name="Google Shape;392;p43"/>
          <p:cNvSpPr txBox="1"/>
          <p:nvPr/>
        </p:nvSpPr>
        <p:spPr>
          <a:xfrm>
            <a:off x="5965197" y="1855729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(c)</a:t>
            </a:r>
            <a:endParaRPr sz="9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3" name="Google Shape;393;p43"/>
          <p:cNvSpPr txBox="1"/>
          <p:nvPr/>
        </p:nvSpPr>
        <p:spPr>
          <a:xfrm>
            <a:off x="5965197" y="3805413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(c)</a:t>
            </a:r>
            <a:endParaRPr sz="9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4" name="Google Shape;394;p43"/>
          <p:cNvSpPr txBox="1"/>
          <p:nvPr/>
        </p:nvSpPr>
        <p:spPr>
          <a:xfrm>
            <a:off x="105475" y="160800"/>
            <a:ext cx="726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Breakdown study (Potential)</a:t>
            </a:r>
            <a:endParaRPr sz="2196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44"/>
          <p:cNvSpPr txBox="1"/>
          <p:nvPr/>
        </p:nvSpPr>
        <p:spPr>
          <a:xfrm>
            <a:off x="994050" y="4375350"/>
            <a:ext cx="7155900" cy="5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 22 : </a:t>
            </a: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Asymmetric</a:t>
            </a: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LGAD </a:t>
            </a: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structure</a:t>
            </a: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with JTE on one side (a) with electric field profiles at 400V taken near Junction Boundary (b) and at the middle of epitaxial layer (c).</a:t>
            </a:r>
            <a:endParaRPr sz="11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00" name="Google Shape;400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8325" y="711125"/>
            <a:ext cx="2729974" cy="1629376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44"/>
          <p:cNvSpPr txBox="1"/>
          <p:nvPr/>
        </p:nvSpPr>
        <p:spPr>
          <a:xfrm>
            <a:off x="4383575" y="756490"/>
            <a:ext cx="43344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lang="en" sz="1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 variation of </a:t>
            </a:r>
            <a:r>
              <a:rPr lang="en" sz="1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Electric field in x- axis is plotted</a:t>
            </a:r>
            <a:br>
              <a:rPr lang="en" sz="1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endParaRPr sz="1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2" name="Google Shape;402;p44"/>
          <p:cNvSpPr txBox="1"/>
          <p:nvPr/>
        </p:nvSpPr>
        <p:spPr>
          <a:xfrm>
            <a:off x="833843" y="807181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(a)</a:t>
            </a:r>
            <a:endParaRPr sz="13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3" name="Google Shape;403;p44"/>
          <p:cNvSpPr txBox="1"/>
          <p:nvPr/>
        </p:nvSpPr>
        <p:spPr>
          <a:xfrm>
            <a:off x="406356" y="2504569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4" name="Google Shape;404;p44"/>
          <p:cNvSpPr txBox="1"/>
          <p:nvPr>
            <p:ph idx="12" type="sldNum"/>
          </p:nvPr>
        </p:nvSpPr>
        <p:spPr>
          <a:xfrm>
            <a:off x="8841000" y="4986100"/>
            <a:ext cx="3030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405" name="Google Shape;405;p44"/>
          <p:cNvSpPr txBox="1"/>
          <p:nvPr/>
        </p:nvSpPr>
        <p:spPr>
          <a:xfrm>
            <a:off x="4383575" y="1082425"/>
            <a:ext cx="4457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lang="en" sz="1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</a:t>
            </a:r>
            <a:r>
              <a:rPr lang="en" sz="1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dding a JTE helps slowly dissipate the electric field near the edges.</a:t>
            </a:r>
            <a:endParaRPr sz="1300"/>
          </a:p>
        </p:txBody>
      </p:sp>
      <p:sp>
        <p:nvSpPr>
          <p:cNvPr id="406" name="Google Shape;406;p44"/>
          <p:cNvSpPr txBox="1"/>
          <p:nvPr/>
        </p:nvSpPr>
        <p:spPr>
          <a:xfrm>
            <a:off x="4383575" y="1603838"/>
            <a:ext cx="4082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lang="en" sz="1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The </a:t>
            </a:r>
            <a:r>
              <a:rPr lang="en" sz="1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early</a:t>
            </a:r>
            <a:r>
              <a:rPr lang="en" sz="1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breakdown due to junction effects can be resolved</a:t>
            </a:r>
            <a:endParaRPr sz="1300"/>
          </a:p>
        </p:txBody>
      </p:sp>
      <p:pic>
        <p:nvPicPr>
          <p:cNvPr id="407" name="Google Shape;407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11225" y="2504562"/>
            <a:ext cx="2964175" cy="1765189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44"/>
          <p:cNvSpPr txBox="1"/>
          <p:nvPr/>
        </p:nvSpPr>
        <p:spPr>
          <a:xfrm>
            <a:off x="731756" y="2536519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(b)</a:t>
            </a:r>
            <a:endParaRPr sz="13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09" name="Google Shape;409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50298" y="2467963"/>
            <a:ext cx="2964175" cy="1765175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44"/>
          <p:cNvSpPr txBox="1"/>
          <p:nvPr/>
        </p:nvSpPr>
        <p:spPr>
          <a:xfrm>
            <a:off x="7778106" y="2540719"/>
            <a:ext cx="4275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(c)</a:t>
            </a:r>
            <a:endParaRPr sz="13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11" name="Google Shape;411;p44"/>
          <p:cNvSpPr txBox="1"/>
          <p:nvPr/>
        </p:nvSpPr>
        <p:spPr>
          <a:xfrm>
            <a:off x="181675" y="160800"/>
            <a:ext cx="726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Breakdown study (Electric Field)</a:t>
            </a:r>
            <a:endParaRPr sz="2196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>
            <p:ph idx="4294967295" type="title"/>
          </p:nvPr>
        </p:nvSpPr>
        <p:spPr>
          <a:xfrm>
            <a:off x="196100" y="188175"/>
            <a:ext cx="85206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Motivation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6" name="Google Shape;126;p22"/>
          <p:cNvSpPr txBox="1"/>
          <p:nvPr/>
        </p:nvSpPr>
        <p:spPr>
          <a:xfrm>
            <a:off x="6101801" y="4588356"/>
            <a:ext cx="2729700" cy="18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0400">
            <a:spAutoFit/>
          </a:bodyPr>
          <a:lstStyle/>
          <a:p>
            <a:pPr indent="0" lvl="0" marL="2151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87">
                <a:latin typeface="Tahoma"/>
                <a:ea typeface="Tahoma"/>
                <a:cs typeface="Tahoma"/>
                <a:sym typeface="Tahoma"/>
              </a:rPr>
              <a:t> MTD placement in CMS detector</a:t>
            </a:r>
            <a:endParaRPr sz="1087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7" name="Google Shape;127;p22"/>
          <p:cNvSpPr txBox="1"/>
          <p:nvPr/>
        </p:nvSpPr>
        <p:spPr>
          <a:xfrm>
            <a:off x="6202312" y="2619294"/>
            <a:ext cx="2528700" cy="18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0400">
            <a:spAutoFit/>
          </a:bodyPr>
          <a:lstStyle/>
          <a:p>
            <a:pPr indent="0" lvl="0" marL="2151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87">
                <a:latin typeface="Tahoma"/>
                <a:ea typeface="Tahoma"/>
                <a:cs typeface="Tahoma"/>
                <a:sym typeface="Tahoma"/>
              </a:rPr>
              <a:t>Simulated pile-up in LHC vs HL-LHC</a:t>
            </a:r>
            <a:endParaRPr sz="1087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8" name="Google Shape;128;p22"/>
          <p:cNvSpPr txBox="1"/>
          <p:nvPr>
            <p:ph idx="12" type="sldNum"/>
          </p:nvPr>
        </p:nvSpPr>
        <p:spPr>
          <a:xfrm>
            <a:off x="8879300" y="4986100"/>
            <a:ext cx="2103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129" name="Google Shape;129;p22" title="Screenshot from 2025-08-29 21-58-59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2475" y="3216790"/>
            <a:ext cx="2465487" cy="12792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33845" y="836600"/>
            <a:ext cx="2382733" cy="1735142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2"/>
          <p:cNvSpPr txBox="1"/>
          <p:nvPr/>
        </p:nvSpPr>
        <p:spPr>
          <a:xfrm>
            <a:off x="483300" y="3972750"/>
            <a:ext cx="485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 major task is disentangling primary interactions from pile-up.</a:t>
            </a:r>
            <a:endParaRPr/>
          </a:p>
        </p:txBody>
      </p:sp>
      <p:sp>
        <p:nvSpPr>
          <p:cNvPr id="132" name="Google Shape;132;p22"/>
          <p:cNvSpPr txBox="1"/>
          <p:nvPr/>
        </p:nvSpPr>
        <p:spPr>
          <a:xfrm>
            <a:off x="319350" y="1194800"/>
            <a:ext cx="528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Why Upgrading Tracking Detectors Matter?</a:t>
            </a:r>
            <a:endParaRPr b="1" sz="1800"/>
          </a:p>
        </p:txBody>
      </p:sp>
      <p:sp>
        <p:nvSpPr>
          <p:cNvPr id="133" name="Google Shape;133;p22"/>
          <p:cNvSpPr txBox="1"/>
          <p:nvPr/>
        </p:nvSpPr>
        <p:spPr>
          <a:xfrm>
            <a:off x="470400" y="1872700"/>
            <a:ext cx="4254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The LHC will be upgraded to HL-LHC</a:t>
            </a:r>
            <a:endParaRPr/>
          </a:p>
        </p:txBody>
      </p:sp>
      <p:sp>
        <p:nvSpPr>
          <p:cNvPr id="134" name="Google Shape;134;p22"/>
          <p:cNvSpPr txBox="1"/>
          <p:nvPr/>
        </p:nvSpPr>
        <p:spPr>
          <a:xfrm>
            <a:off x="470400" y="2489100"/>
            <a:ext cx="4769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The luminosity of HL-LHC would be 7 times of nominal instantaneous luminosity (10</a:t>
            </a:r>
            <a:r>
              <a:rPr baseline="30000" lang="en">
                <a:solidFill>
                  <a:schemeClr val="dk1"/>
                </a:solidFill>
              </a:rPr>
              <a:t>34</a:t>
            </a:r>
            <a:r>
              <a:rPr lang="en">
                <a:solidFill>
                  <a:schemeClr val="dk1"/>
                </a:solidFill>
              </a:rPr>
              <a:t> cm</a:t>
            </a:r>
            <a:r>
              <a:rPr baseline="30000" lang="en">
                <a:solidFill>
                  <a:schemeClr val="dk1"/>
                </a:solidFill>
              </a:rPr>
              <a:t>−2</a:t>
            </a:r>
            <a:r>
              <a:rPr lang="en">
                <a:solidFill>
                  <a:schemeClr val="dk1"/>
                </a:solidFill>
              </a:rPr>
              <a:t> s</a:t>
            </a:r>
            <a:r>
              <a:rPr baseline="30000" lang="en">
                <a:solidFill>
                  <a:schemeClr val="dk1"/>
                </a:solidFill>
              </a:rPr>
              <a:t>−1</a:t>
            </a:r>
            <a:r>
              <a:rPr lang="en">
                <a:solidFill>
                  <a:schemeClr val="dk1"/>
                </a:solidFill>
              </a:rPr>
              <a:t> )</a:t>
            </a:r>
            <a:endParaRPr/>
          </a:p>
        </p:txBody>
      </p:sp>
      <p:sp>
        <p:nvSpPr>
          <p:cNvPr id="135" name="Google Shape;135;p22"/>
          <p:cNvSpPr txBox="1"/>
          <p:nvPr/>
        </p:nvSpPr>
        <p:spPr>
          <a:xfrm>
            <a:off x="470400" y="3246000"/>
            <a:ext cx="485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This increase will lead to a large number of collision pile-up.</a:t>
            </a:r>
            <a:endParaRPr/>
          </a:p>
        </p:txBody>
      </p:sp>
      <p:sp>
        <p:nvSpPr>
          <p:cNvPr id="136" name="Google Shape;136;p22"/>
          <p:cNvSpPr txBox="1"/>
          <p:nvPr/>
        </p:nvSpPr>
        <p:spPr>
          <a:xfrm>
            <a:off x="6163200" y="572125"/>
            <a:ext cx="2563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/>
              <a:t>Development of large area silicon detectors,” Tech. Rep. ATL-UPGRADE-PROC-2012-003, CERN, 2012. arXiv:1201.5469.</a:t>
            </a:r>
            <a:endParaRPr sz="500"/>
          </a:p>
        </p:txBody>
      </p:sp>
      <p:sp>
        <p:nvSpPr>
          <p:cNvPr id="137" name="Google Shape;137;p22"/>
          <p:cNvSpPr txBox="1"/>
          <p:nvPr/>
        </p:nvSpPr>
        <p:spPr>
          <a:xfrm>
            <a:off x="6089600" y="2930400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/>
              <a:t>Markovic, Lazar. (2023). Progress on characterization of LGAD sensors for the CMS ETL. 095. 10.22323/1.427.0095. </a:t>
            </a:r>
            <a:endParaRPr sz="5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3"/>
          <p:cNvSpPr txBox="1"/>
          <p:nvPr>
            <p:ph idx="4294967295" type="title"/>
          </p:nvPr>
        </p:nvSpPr>
        <p:spPr>
          <a:xfrm>
            <a:off x="234650" y="194600"/>
            <a:ext cx="85206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4D Tracking for High-Resolution Detection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43" name="Google Shape;143;p23"/>
          <p:cNvPicPr preferRelativeResize="0"/>
          <p:nvPr/>
        </p:nvPicPr>
        <p:blipFill rotWithShape="1">
          <a:blip r:embed="rId3">
            <a:alphaModFix/>
          </a:blip>
          <a:srcRect b="5177" l="0" r="61324" t="0"/>
          <a:stretch/>
        </p:blipFill>
        <p:spPr>
          <a:xfrm>
            <a:off x="683200" y="933800"/>
            <a:ext cx="2983401" cy="3699975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3"/>
          <p:cNvSpPr txBox="1"/>
          <p:nvPr/>
        </p:nvSpPr>
        <p:spPr>
          <a:xfrm>
            <a:off x="2981999" y="4681300"/>
            <a:ext cx="31800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900">
            <a:spAutoFit/>
          </a:bodyPr>
          <a:lstStyle/>
          <a:p>
            <a:pPr indent="0" lvl="0" marL="1993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Tahoma"/>
                <a:ea typeface="Tahoma"/>
                <a:cs typeface="Tahoma"/>
                <a:sym typeface="Tahoma"/>
              </a:rPr>
              <a:t>Using time information to resolve signal.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5" name="Google Shape;145;p23"/>
          <p:cNvSpPr txBox="1"/>
          <p:nvPr>
            <p:ph idx="12" type="sldNum"/>
          </p:nvPr>
        </p:nvSpPr>
        <p:spPr>
          <a:xfrm>
            <a:off x="8879300" y="4986100"/>
            <a:ext cx="2103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146" name="Google Shape;146;p23"/>
          <p:cNvPicPr preferRelativeResize="0"/>
          <p:nvPr/>
        </p:nvPicPr>
        <p:blipFill rotWithShape="1">
          <a:blip r:embed="rId3">
            <a:alphaModFix/>
          </a:blip>
          <a:srcRect b="5177" l="38450" r="36910" t="0"/>
          <a:stretch/>
        </p:blipFill>
        <p:spPr>
          <a:xfrm>
            <a:off x="4006925" y="933800"/>
            <a:ext cx="1900700" cy="369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3"/>
          <p:cNvPicPr preferRelativeResize="0"/>
          <p:nvPr/>
        </p:nvPicPr>
        <p:blipFill rotWithShape="1">
          <a:blip r:embed="rId3">
            <a:alphaModFix/>
          </a:blip>
          <a:srcRect b="5177" l="64276" r="0" t="0"/>
          <a:stretch/>
        </p:blipFill>
        <p:spPr>
          <a:xfrm>
            <a:off x="6123725" y="933800"/>
            <a:ext cx="2755575" cy="369997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3"/>
          <p:cNvSpPr txBox="1"/>
          <p:nvPr/>
        </p:nvSpPr>
        <p:spPr>
          <a:xfrm>
            <a:off x="5212800" y="6065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1"/>
                </a:solidFill>
              </a:rPr>
              <a:t>N. Cartiglia et al., 4D tracking: present status and perspectives, </a:t>
            </a:r>
            <a:r>
              <a:rPr i="1" lang="en" sz="600">
                <a:solidFill>
                  <a:schemeClr val="dk1"/>
                </a:solidFill>
              </a:rPr>
              <a:t>Nucl. Instrum. Meth. A</a:t>
            </a:r>
            <a:r>
              <a:rPr lang="en" sz="600">
                <a:solidFill>
                  <a:schemeClr val="dk1"/>
                </a:solidFill>
              </a:rPr>
              <a:t> </a:t>
            </a:r>
            <a:r>
              <a:rPr b="1" lang="en" sz="600">
                <a:solidFill>
                  <a:schemeClr val="dk1"/>
                </a:solidFill>
              </a:rPr>
              <a:t>1040</a:t>
            </a:r>
            <a:r>
              <a:rPr lang="en" sz="600">
                <a:solidFill>
                  <a:schemeClr val="dk1"/>
                </a:solidFill>
              </a:rPr>
              <a:t> (2022) 167228.</a:t>
            </a:r>
            <a:endParaRPr sz="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/>
          <p:nvPr/>
        </p:nvSpPr>
        <p:spPr>
          <a:xfrm>
            <a:off x="181675" y="160800"/>
            <a:ext cx="726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Introduction to Low Gain Avalanche Diodes (LGAD)</a:t>
            </a:r>
            <a:endParaRPr sz="2196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4" name="Google Shape;154;p24"/>
          <p:cNvSpPr txBox="1"/>
          <p:nvPr/>
        </p:nvSpPr>
        <p:spPr>
          <a:xfrm>
            <a:off x="299376" y="3718200"/>
            <a:ext cx="45816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90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ahoma"/>
                <a:ea typeface="Tahoma"/>
                <a:cs typeface="Tahoma"/>
                <a:sym typeface="Tahoma"/>
              </a:rPr>
              <a:t>Schematic s</a:t>
            </a:r>
            <a:r>
              <a:rPr lang="en">
                <a:latin typeface="Tahoma"/>
                <a:ea typeface="Tahoma"/>
                <a:cs typeface="Tahoma"/>
                <a:sym typeface="Tahoma"/>
              </a:rPr>
              <a:t>tructure of a typical p-in-n LGAD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5" name="Google Shape;155;p24"/>
          <p:cNvSpPr txBox="1"/>
          <p:nvPr>
            <p:ph idx="12" type="sldNum"/>
          </p:nvPr>
        </p:nvSpPr>
        <p:spPr>
          <a:xfrm>
            <a:off x="8879300" y="4986100"/>
            <a:ext cx="2103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cxnSp>
        <p:nvCxnSpPr>
          <p:cNvPr id="156" name="Google Shape;156;p24"/>
          <p:cNvCxnSpPr/>
          <p:nvPr/>
        </p:nvCxnSpPr>
        <p:spPr>
          <a:xfrm flipH="1" rot="10800000">
            <a:off x="1213625" y="1284150"/>
            <a:ext cx="19200" cy="16761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7" name="Google Shape;157;p24"/>
          <p:cNvCxnSpPr/>
          <p:nvPr/>
        </p:nvCxnSpPr>
        <p:spPr>
          <a:xfrm flipH="1">
            <a:off x="89950" y="2953825"/>
            <a:ext cx="1130100" cy="6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8" name="Google Shape;158;p24"/>
          <p:cNvCxnSpPr/>
          <p:nvPr/>
        </p:nvCxnSpPr>
        <p:spPr>
          <a:xfrm flipH="1">
            <a:off x="77125" y="1560400"/>
            <a:ext cx="1162200" cy="115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9" name="Google Shape;159;p24"/>
          <p:cNvCxnSpPr/>
          <p:nvPr/>
        </p:nvCxnSpPr>
        <p:spPr>
          <a:xfrm>
            <a:off x="83475" y="1682400"/>
            <a:ext cx="1039800" cy="117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0" name="Google Shape;160;p24"/>
          <p:cNvCxnSpPr/>
          <p:nvPr/>
        </p:nvCxnSpPr>
        <p:spPr>
          <a:xfrm>
            <a:off x="1116000" y="1809248"/>
            <a:ext cx="14100" cy="1065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1" name="Google Shape;161;p24"/>
          <p:cNvCxnSpPr/>
          <p:nvPr/>
        </p:nvCxnSpPr>
        <p:spPr>
          <a:xfrm>
            <a:off x="1123725" y="2857500"/>
            <a:ext cx="83400" cy="834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2" name="Google Shape;162;p24"/>
          <p:cNvSpPr txBox="1"/>
          <p:nvPr/>
        </p:nvSpPr>
        <p:spPr>
          <a:xfrm>
            <a:off x="201600" y="3103800"/>
            <a:ext cx="1130100" cy="2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3" name="Google Shape;163;p24"/>
          <p:cNvSpPr txBox="1"/>
          <p:nvPr/>
        </p:nvSpPr>
        <p:spPr>
          <a:xfrm>
            <a:off x="248250" y="2934600"/>
            <a:ext cx="1123200" cy="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Electric Field</a:t>
            </a:r>
            <a:endParaRPr sz="11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4" name="Google Shape;16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9175" y="1061875"/>
            <a:ext cx="3568225" cy="2308837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4"/>
          <p:cNvSpPr txBox="1"/>
          <p:nvPr/>
        </p:nvSpPr>
        <p:spPr>
          <a:xfrm>
            <a:off x="5330600" y="669075"/>
            <a:ext cx="3568200" cy="8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marR="7971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Char char="●"/>
            </a:pPr>
            <a:r>
              <a:rPr b="1" lang="en" sz="1212">
                <a:solidFill>
                  <a:schemeClr val="dk1"/>
                </a:solidFill>
              </a:rPr>
              <a:t>LGAD: </a:t>
            </a:r>
            <a:r>
              <a:rPr lang="en" sz="1212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Silicon or similar semiconductor based detectors modeled on PiN diode structure with a doped multiplication layer.</a:t>
            </a:r>
            <a:endParaRPr sz="1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6" name="Google Shape;166;p24"/>
          <p:cNvSpPr txBox="1"/>
          <p:nvPr/>
        </p:nvSpPr>
        <p:spPr>
          <a:xfrm>
            <a:off x="5330600" y="1470500"/>
            <a:ext cx="3906600" cy="60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5582" lvl="0" marL="457200" marR="293959" rtl="0" algn="l">
              <a:lnSpc>
                <a:spcPct val="125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12"/>
              <a:buChar char="●"/>
            </a:pPr>
            <a:r>
              <a:rPr b="1" lang="en" sz="1212">
                <a:solidFill>
                  <a:schemeClr val="dk1"/>
                </a:solidFill>
              </a:rPr>
              <a:t>Reverse Biasing: </a:t>
            </a:r>
            <a:r>
              <a:rPr lang="en" sz="1212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Widens depletion region, creating a strong electric field.</a:t>
            </a:r>
            <a:endParaRPr sz="1300"/>
          </a:p>
        </p:txBody>
      </p:sp>
      <p:sp>
        <p:nvSpPr>
          <p:cNvPr id="167" name="Google Shape;167;p24"/>
          <p:cNvSpPr txBox="1"/>
          <p:nvPr/>
        </p:nvSpPr>
        <p:spPr>
          <a:xfrm>
            <a:off x="5330600" y="2016138"/>
            <a:ext cx="3813300" cy="60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5582" lvl="0" marL="457200" marR="42848" rtl="0" algn="l">
              <a:lnSpc>
                <a:spcPct val="125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12"/>
              <a:buChar char="●"/>
            </a:pPr>
            <a:r>
              <a:rPr b="1" lang="en" sz="1212">
                <a:solidFill>
                  <a:schemeClr val="dk1"/>
                </a:solidFill>
              </a:rPr>
              <a:t>Impact Ionisation: </a:t>
            </a:r>
            <a:r>
              <a:rPr lang="en" sz="1212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Incident particles generate electron-hole pairs in the bulk.</a:t>
            </a:r>
            <a:r>
              <a:rPr lang="en" sz="1212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1300"/>
          </a:p>
        </p:txBody>
      </p:sp>
      <p:sp>
        <p:nvSpPr>
          <p:cNvPr id="168" name="Google Shape;168;p24"/>
          <p:cNvSpPr txBox="1"/>
          <p:nvPr/>
        </p:nvSpPr>
        <p:spPr>
          <a:xfrm>
            <a:off x="5330603" y="2633838"/>
            <a:ext cx="3813300" cy="8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5582" lvl="0" marL="457200" marR="161428" rtl="0" algn="l">
              <a:lnSpc>
                <a:spcPct val="125000"/>
              </a:lnSpc>
              <a:spcBef>
                <a:spcPts val="1075"/>
              </a:spcBef>
              <a:spcAft>
                <a:spcPts val="0"/>
              </a:spcAft>
              <a:buClr>
                <a:schemeClr val="dk1"/>
              </a:buClr>
              <a:buSzPts val="1212"/>
              <a:buChar char="●"/>
            </a:pPr>
            <a:r>
              <a:rPr b="1" lang="en" sz="1212">
                <a:solidFill>
                  <a:schemeClr val="dk1"/>
                </a:solidFill>
              </a:rPr>
              <a:t>Avalanche Multiplication: </a:t>
            </a:r>
            <a:r>
              <a:rPr lang="en" sz="1212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Electrons create more elect</a:t>
            </a:r>
            <a:r>
              <a:rPr lang="en" sz="1212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ron-hole pairs in the multiplication layer (E </a:t>
            </a:r>
            <a:r>
              <a:rPr lang="en" sz="1212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rPr>
              <a:t>≃ </a:t>
            </a:r>
            <a:r>
              <a:rPr lang="en" sz="1212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300 kV/cm)</a:t>
            </a:r>
            <a:endParaRPr sz="1300"/>
          </a:p>
        </p:txBody>
      </p:sp>
      <p:sp>
        <p:nvSpPr>
          <p:cNvPr id="169" name="Google Shape;169;p24"/>
          <p:cNvSpPr txBox="1"/>
          <p:nvPr/>
        </p:nvSpPr>
        <p:spPr>
          <a:xfrm>
            <a:off x="5330600" y="3384425"/>
            <a:ext cx="3691500" cy="83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5582" lvl="0" marL="457200" marR="7971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12"/>
              <a:buChar char="●"/>
            </a:pPr>
            <a:r>
              <a:rPr b="1" lang="en" sz="1212">
                <a:solidFill>
                  <a:schemeClr val="dk1"/>
                </a:solidFill>
              </a:rPr>
              <a:t>Fast Response: </a:t>
            </a:r>
            <a:r>
              <a:rPr lang="en" sz="1212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High electric field (E </a:t>
            </a:r>
            <a:r>
              <a:rPr lang="en" sz="1212">
                <a:solidFill>
                  <a:schemeClr val="dk1"/>
                </a:solidFill>
                <a:latin typeface="Lucida Sans"/>
                <a:ea typeface="Lucida Sans"/>
                <a:cs typeface="Lucida Sans"/>
                <a:sym typeface="Lucida Sans"/>
              </a:rPr>
              <a:t>≃ </a:t>
            </a:r>
            <a:r>
              <a:rPr lang="en" sz="1212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30 kV/cm) ensures rapid collection of charge carriers.</a:t>
            </a:r>
            <a:endParaRPr sz="1300"/>
          </a:p>
        </p:txBody>
      </p:sp>
      <p:sp>
        <p:nvSpPr>
          <p:cNvPr id="170" name="Google Shape;170;p24"/>
          <p:cNvSpPr txBox="1"/>
          <p:nvPr/>
        </p:nvSpPr>
        <p:spPr>
          <a:xfrm>
            <a:off x="5330600" y="4141150"/>
            <a:ext cx="36915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5582" lvl="0" marL="457200" marR="7971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12"/>
              <a:buChar char="●"/>
            </a:pPr>
            <a:r>
              <a:rPr b="1" lang="en" sz="1212">
                <a:solidFill>
                  <a:schemeClr val="dk1"/>
                </a:solidFill>
              </a:rPr>
              <a:t>Simulation software</a:t>
            </a:r>
            <a:r>
              <a:rPr b="1" lang="en" sz="1212">
                <a:solidFill>
                  <a:schemeClr val="dk1"/>
                </a:solidFill>
              </a:rPr>
              <a:t>: </a:t>
            </a:r>
            <a:r>
              <a:rPr lang="en" sz="1212">
                <a:solidFill>
                  <a:schemeClr val="dk1"/>
                </a:solidFill>
              </a:rPr>
              <a:t>Silvaco TCAD </a:t>
            </a:r>
            <a:endParaRPr sz="13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5" title="Screenshot from 2025-08-27 12-45-35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9675" y="2785575"/>
            <a:ext cx="2794167" cy="1968576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5"/>
          <p:cNvSpPr txBox="1"/>
          <p:nvPr/>
        </p:nvSpPr>
        <p:spPr>
          <a:xfrm>
            <a:off x="196100" y="848250"/>
            <a:ext cx="8212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</a:pPr>
            <a:r>
              <a:rPr lang="en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 detectors requires very high bias voltage for full detector depletion for a high doping</a:t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7" name="Google Shape;177;p25"/>
          <p:cNvSpPr txBox="1"/>
          <p:nvPr>
            <p:ph idx="4294967295" type="title"/>
          </p:nvPr>
        </p:nvSpPr>
        <p:spPr>
          <a:xfrm>
            <a:off x="196100" y="188175"/>
            <a:ext cx="85206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Challenge at High Voltage 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78" name="Google Shape;178;p25"/>
          <p:cNvSpPr txBox="1"/>
          <p:nvPr/>
        </p:nvSpPr>
        <p:spPr>
          <a:xfrm>
            <a:off x="2602675" y="2583463"/>
            <a:ext cx="30000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en" sz="700">
                <a:solidFill>
                  <a:schemeClr val="dk1"/>
                </a:solidFill>
              </a:rPr>
              <a:t>N. Moffat et al., JINST 13 (2018) C03014</a:t>
            </a:r>
            <a:endParaRPr i="1" sz="700">
              <a:solidFill>
                <a:schemeClr val="dk1"/>
              </a:solidFill>
            </a:endParaRPr>
          </a:p>
        </p:txBody>
      </p:sp>
      <p:sp>
        <p:nvSpPr>
          <p:cNvPr id="179" name="Google Shape;179;p25"/>
          <p:cNvSpPr txBox="1"/>
          <p:nvPr/>
        </p:nvSpPr>
        <p:spPr>
          <a:xfrm>
            <a:off x="-234037" y="4754150"/>
            <a:ext cx="45816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90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Tahoma"/>
                <a:ea typeface="Tahoma"/>
                <a:cs typeface="Tahoma"/>
                <a:sym typeface="Tahoma"/>
              </a:rPr>
              <a:t> Electric Field </a:t>
            </a:r>
            <a:r>
              <a:rPr lang="en" sz="1100">
                <a:latin typeface="Tahoma"/>
                <a:ea typeface="Tahoma"/>
                <a:cs typeface="Tahoma"/>
                <a:sym typeface="Tahoma"/>
              </a:rPr>
              <a:t>variation</a:t>
            </a:r>
            <a:r>
              <a:rPr lang="en" sz="1100">
                <a:latin typeface="Tahoma"/>
                <a:ea typeface="Tahoma"/>
                <a:cs typeface="Tahoma"/>
                <a:sym typeface="Tahoma"/>
              </a:rPr>
              <a:t> along x-axis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80" name="Google Shape;18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46400" y="3064575"/>
            <a:ext cx="5008650" cy="1312575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5"/>
          <p:cNvSpPr txBox="1"/>
          <p:nvPr/>
        </p:nvSpPr>
        <p:spPr>
          <a:xfrm>
            <a:off x="4235576" y="4565750"/>
            <a:ext cx="45816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90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Tahoma"/>
                <a:ea typeface="Tahoma"/>
                <a:cs typeface="Tahoma"/>
                <a:sym typeface="Tahoma"/>
              </a:rPr>
              <a:t> Image of a JTE implanted LGAD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2" name="Google Shape;182;p25"/>
          <p:cNvSpPr txBox="1"/>
          <p:nvPr>
            <p:ph idx="12" type="sldNum"/>
          </p:nvPr>
        </p:nvSpPr>
        <p:spPr>
          <a:xfrm>
            <a:off x="8879300" y="4986100"/>
            <a:ext cx="2103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183" name="Google Shape;183;p25"/>
          <p:cNvSpPr txBox="1"/>
          <p:nvPr/>
        </p:nvSpPr>
        <p:spPr>
          <a:xfrm>
            <a:off x="196100" y="1122175"/>
            <a:ext cx="8212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</a:pPr>
            <a:r>
              <a:rPr lang="en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Strong electric field crowds at device edges and sharp corners</a:t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4" name="Google Shape;184;p25"/>
          <p:cNvSpPr txBox="1"/>
          <p:nvPr/>
        </p:nvSpPr>
        <p:spPr>
          <a:xfrm>
            <a:off x="196100" y="1426838"/>
            <a:ext cx="8212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</a:pPr>
            <a:r>
              <a:rPr lang="en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Solution is Junction Termination Extension (JTE) to laterally spread depletion region</a:t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5" name="Google Shape;185;p25"/>
          <p:cNvSpPr txBox="1"/>
          <p:nvPr/>
        </p:nvSpPr>
        <p:spPr>
          <a:xfrm>
            <a:off x="196100" y="1728000"/>
            <a:ext cx="8212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</a:pPr>
            <a:r>
              <a:rPr lang="en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Smooth redistribution of electric field lines at periphery</a:t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6" name="Google Shape;186;p25"/>
          <p:cNvSpPr txBox="1"/>
          <p:nvPr/>
        </p:nvSpPr>
        <p:spPr>
          <a:xfrm>
            <a:off x="196100" y="2056163"/>
            <a:ext cx="8212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●"/>
            </a:pPr>
            <a:r>
              <a:rPr lang="en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Improves detector reliability and extended operational lifetime</a:t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7" name="Google Shape;187;p25"/>
          <p:cNvSpPr txBox="1"/>
          <p:nvPr/>
        </p:nvSpPr>
        <p:spPr>
          <a:xfrm>
            <a:off x="2368800" y="3160800"/>
            <a:ext cx="547200" cy="3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Without JTE</a:t>
            </a:r>
            <a:endParaRPr sz="5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8" name="Google Shape;188;p25"/>
          <p:cNvSpPr txBox="1"/>
          <p:nvPr/>
        </p:nvSpPr>
        <p:spPr>
          <a:xfrm>
            <a:off x="2182800" y="3832025"/>
            <a:ext cx="547200" cy="3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With JTE</a:t>
            </a:r>
            <a:endParaRPr sz="5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6"/>
          <p:cNvSpPr txBox="1"/>
          <p:nvPr>
            <p:ph idx="4294967295" type="title"/>
          </p:nvPr>
        </p:nvSpPr>
        <p:spPr>
          <a:xfrm>
            <a:off x="138325" y="207425"/>
            <a:ext cx="8520600" cy="338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4H-SiC as LGAD Bulk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194" name="Google Shape;194;p26"/>
          <p:cNvPicPr preferRelativeResize="0"/>
          <p:nvPr/>
        </p:nvPicPr>
        <p:blipFill rotWithShape="1">
          <a:blip r:embed="rId3">
            <a:alphaModFix/>
          </a:blip>
          <a:srcRect b="1545" l="0" r="0" t="13042"/>
          <a:stretch/>
        </p:blipFill>
        <p:spPr>
          <a:xfrm>
            <a:off x="2230391" y="739350"/>
            <a:ext cx="4683217" cy="3664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6"/>
          <p:cNvSpPr txBox="1"/>
          <p:nvPr/>
        </p:nvSpPr>
        <p:spPr>
          <a:xfrm>
            <a:off x="303025" y="4471500"/>
            <a:ext cx="8355900" cy="2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90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Tahoma"/>
                <a:ea typeface="Tahoma"/>
                <a:cs typeface="Tahoma"/>
                <a:sym typeface="Tahoma"/>
              </a:rPr>
              <a:t>  </a:t>
            </a:r>
            <a:r>
              <a:rPr lang="en" sz="1300">
                <a:latin typeface="Tahoma"/>
                <a:ea typeface="Tahoma"/>
                <a:cs typeface="Tahoma"/>
                <a:sym typeface="Tahoma"/>
              </a:rPr>
              <a:t>Comparison</a:t>
            </a:r>
            <a:r>
              <a:rPr lang="en" sz="1300">
                <a:latin typeface="Tahoma"/>
                <a:ea typeface="Tahoma"/>
                <a:cs typeface="Tahoma"/>
                <a:sym typeface="Tahoma"/>
              </a:rPr>
              <a:t> of different parameters of different materials </a:t>
            </a:r>
            <a:endParaRPr sz="13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6" name="Google Shape;196;p26"/>
          <p:cNvSpPr txBox="1"/>
          <p:nvPr>
            <p:ph idx="12" type="sldNum"/>
          </p:nvPr>
        </p:nvSpPr>
        <p:spPr>
          <a:xfrm>
            <a:off x="8879300" y="4986100"/>
            <a:ext cx="2103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197" name="Google Shape;197;p26"/>
          <p:cNvSpPr/>
          <p:nvPr/>
        </p:nvSpPr>
        <p:spPr>
          <a:xfrm>
            <a:off x="2123000" y="2390013"/>
            <a:ext cx="263400" cy="23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8" name="Google Shape;198;p26"/>
          <p:cNvSpPr/>
          <p:nvPr/>
        </p:nvSpPr>
        <p:spPr>
          <a:xfrm>
            <a:off x="4140050" y="4233900"/>
            <a:ext cx="263400" cy="23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9" name="Google Shape;199;p26"/>
          <p:cNvSpPr/>
          <p:nvPr/>
        </p:nvSpPr>
        <p:spPr>
          <a:xfrm>
            <a:off x="2500400" y="2652150"/>
            <a:ext cx="263400" cy="237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0" name="Google Shape;200;p26"/>
          <p:cNvSpPr txBox="1"/>
          <p:nvPr/>
        </p:nvSpPr>
        <p:spPr>
          <a:xfrm>
            <a:off x="2123000" y="608700"/>
            <a:ext cx="206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/>
              <a:t>https://indico.cern.ch/event/1439336/contributions/6242447/attachments/2980364/5248275</a:t>
            </a:r>
            <a:endParaRPr sz="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7"/>
          <p:cNvSpPr txBox="1"/>
          <p:nvPr/>
        </p:nvSpPr>
        <p:spPr>
          <a:xfrm>
            <a:off x="3084100" y="2453200"/>
            <a:ext cx="3917700" cy="41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96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Results and Discussions</a:t>
            </a:r>
            <a:endParaRPr sz="2496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6" name="Google Shape;206;p27"/>
          <p:cNvSpPr txBox="1"/>
          <p:nvPr>
            <p:ph idx="12" type="sldNum"/>
          </p:nvPr>
        </p:nvSpPr>
        <p:spPr>
          <a:xfrm>
            <a:off x="8879300" y="4986100"/>
            <a:ext cx="2103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lnSpc>
                <a:spcPct val="116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8"/>
          <p:cNvSpPr txBox="1"/>
          <p:nvPr>
            <p:ph idx="12" type="sldNum"/>
          </p:nvPr>
        </p:nvSpPr>
        <p:spPr>
          <a:xfrm>
            <a:off x="8665731" y="4975188"/>
            <a:ext cx="382500" cy="123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1143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/>
              <a:t>       </a:t>
            </a: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212" name="Google Shape;212;p28" title="Screenshot from 2025-08-30 20-21-37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31162" y="799738"/>
            <a:ext cx="5881675" cy="3631124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8"/>
          <p:cNvSpPr txBox="1"/>
          <p:nvPr/>
        </p:nvSpPr>
        <p:spPr>
          <a:xfrm>
            <a:off x="105475" y="84600"/>
            <a:ext cx="7267200" cy="3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6875">
            <a:spAutoFit/>
          </a:bodyPr>
          <a:lstStyle/>
          <a:p>
            <a:pPr indent="0" lvl="0" marL="1993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TCAD </a:t>
            </a:r>
            <a:r>
              <a:rPr lang="en" sz="2196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Simulated LGAD (3D)</a:t>
            </a:r>
            <a:endParaRPr sz="2196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4" name="Google Shape;214;p28"/>
          <p:cNvSpPr txBox="1"/>
          <p:nvPr/>
        </p:nvSpPr>
        <p:spPr>
          <a:xfrm>
            <a:off x="241806" y="4604125"/>
            <a:ext cx="83733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900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Tahoma"/>
                <a:ea typeface="Tahoma"/>
                <a:cs typeface="Tahoma"/>
                <a:sym typeface="Tahoma"/>
              </a:rPr>
              <a:t> Visualization of LGAD geometry used in this work.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