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9" r:id="rId1"/>
  </p:sldMasterIdLst>
  <p:notesMasterIdLst>
    <p:notesMasterId r:id="rId36"/>
  </p:notesMasterIdLst>
  <p:handoutMasterIdLst>
    <p:handoutMasterId r:id="rId37"/>
  </p:handoutMasterIdLst>
  <p:sldIdLst>
    <p:sldId id="405" r:id="rId2"/>
    <p:sldId id="452" r:id="rId3"/>
    <p:sldId id="406" r:id="rId4"/>
    <p:sldId id="257" r:id="rId5"/>
    <p:sldId id="479" r:id="rId6"/>
    <p:sldId id="478" r:id="rId7"/>
    <p:sldId id="2818" r:id="rId8"/>
    <p:sldId id="2808" r:id="rId9"/>
    <p:sldId id="2809" r:id="rId10"/>
    <p:sldId id="2810" r:id="rId11"/>
    <p:sldId id="2811" r:id="rId12"/>
    <p:sldId id="465" r:id="rId13"/>
    <p:sldId id="2812" r:id="rId14"/>
    <p:sldId id="2813" r:id="rId15"/>
    <p:sldId id="2814" r:id="rId16"/>
    <p:sldId id="2827" r:id="rId17"/>
    <p:sldId id="2819" r:id="rId18"/>
    <p:sldId id="2815" r:id="rId19"/>
    <p:sldId id="2816" r:id="rId20"/>
    <p:sldId id="2817" r:id="rId21"/>
    <p:sldId id="2820" r:id="rId22"/>
    <p:sldId id="2821" r:id="rId23"/>
    <p:sldId id="2822" r:id="rId24"/>
    <p:sldId id="2823" r:id="rId25"/>
    <p:sldId id="2824" r:id="rId26"/>
    <p:sldId id="2825" r:id="rId27"/>
    <p:sldId id="2826" r:id="rId28"/>
    <p:sldId id="473" r:id="rId29"/>
    <p:sldId id="2829" r:id="rId30"/>
    <p:sldId id="2828" r:id="rId31"/>
    <p:sldId id="2830" r:id="rId32"/>
    <p:sldId id="475" r:id="rId33"/>
    <p:sldId id="2831" r:id="rId34"/>
    <p:sldId id="2832" r:id="rId35"/>
  </p:sldIdLst>
  <p:sldSz cx="12192000" cy="6858000"/>
  <p:notesSz cx="7099300" cy="10234613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7979FF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7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E18E4"/>
    <a:srgbClr val="FF0066"/>
    <a:srgbClr val="2A1BEB"/>
    <a:srgbClr val="DAA100"/>
    <a:srgbClr val="FFC111"/>
    <a:srgbClr val="FFC729"/>
    <a:srgbClr val="7979FF"/>
    <a:srgbClr val="AFAF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92" autoAdjust="0"/>
    <p:restoredTop sz="86272" autoAdjust="0"/>
  </p:normalViewPr>
  <p:slideViewPr>
    <p:cSldViewPr>
      <p:cViewPr varScale="1">
        <p:scale>
          <a:sx n="110" d="100"/>
          <a:sy n="110" d="100"/>
        </p:scale>
        <p:origin x="132" y="480"/>
      </p:cViewPr>
      <p:guideLst>
        <p:guide orient="horz" pos="2256"/>
        <p:guide pos="3840"/>
        <p:guide pos="4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144"/>
    </p:cViewPr>
  </p:sorterViewPr>
  <p:notesViewPr>
    <p:cSldViewPr>
      <p:cViewPr varScale="1">
        <p:scale>
          <a:sx n="87" d="100"/>
          <a:sy n="87" d="100"/>
        </p:scale>
        <p:origin x="-4164" y="-78"/>
      </p:cViewPr>
      <p:guideLst>
        <p:guide orient="horz" pos="3224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BC351F-6E91-460D-BE32-C19826B4870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300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979" y="0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t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055"/>
            <a:ext cx="307732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l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979" y="9721055"/>
            <a:ext cx="3075631" cy="51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0" rIns="99041" bIns="49520" numCol="1" anchor="b" anchorCtr="0" compatLnSpc="1">
            <a:prstTxWarp prst="textNoShape">
              <a:avLst/>
            </a:prstTxWarp>
          </a:bodyPr>
          <a:lstStyle>
            <a:lvl1pPr algn="r" defTabSz="990549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300" i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803D7F9-FAF6-443E-B929-0F0EFB9553AF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67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1f9d8722b2_1_2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1f9d8722b2_1_2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991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33" y="1828800"/>
            <a:ext cx="9347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Calibri Light" panose="020F030202020403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932837"/>
          </a:xfrm>
        </p:spPr>
        <p:txBody>
          <a:bodyPr/>
          <a:lstStyle>
            <a:lvl1pPr>
              <a:defRPr sz="3600" b="0" cap="none" spc="-300" baseline="0">
                <a:solidFill>
                  <a:srgbClr val="336699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US" noProof="0" dirty="0" err="1"/>
              <a:t>Haga</a:t>
            </a:r>
            <a:r>
              <a:rPr lang="en-US" noProof="0" dirty="0"/>
              <a:t>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título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8000" y="1371600"/>
            <a:ext cx="11277600" cy="4800600"/>
          </a:xfrm>
        </p:spPr>
        <p:txBody>
          <a:bodyPr/>
          <a:lstStyle>
            <a:lvl1pPr>
              <a:buFont typeface="Calibri" pitchFamily="34" charset="0"/>
              <a:buChar char="—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  <a:lvl2pPr>
              <a:buFont typeface="Calibri" pitchFamily="34" charset="0"/>
              <a:buChar char="_"/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>
              <a:buNone/>
              <a:defRPr/>
            </a:lvl3pPr>
            <a:lvl4pPr marL="1023937" indent="0">
              <a:buNone/>
              <a:defRPr/>
            </a:lvl4pPr>
          </a:lstStyle>
          <a:p>
            <a:pPr lvl="0"/>
            <a:r>
              <a:rPr lang="en-US" noProof="0" dirty="0"/>
              <a:t>Haga </a:t>
            </a:r>
            <a:r>
              <a:rPr lang="en-US" noProof="0" dirty="0" err="1"/>
              <a:t>clic</a:t>
            </a:r>
            <a:r>
              <a:rPr lang="en-US" noProof="0" dirty="0"/>
              <a:t> para </a:t>
            </a:r>
            <a:r>
              <a:rPr lang="en-US" noProof="0" dirty="0" err="1"/>
              <a:t>modificar</a:t>
            </a:r>
            <a:r>
              <a:rPr lang="en-US" noProof="0" dirty="0"/>
              <a:t> el </a:t>
            </a:r>
            <a:r>
              <a:rPr lang="en-US" noProof="0" dirty="0" err="1"/>
              <a:t>estilo</a:t>
            </a:r>
            <a:r>
              <a:rPr lang="en-US" noProof="0" dirty="0"/>
              <a:t> de </a:t>
            </a:r>
            <a:r>
              <a:rPr lang="en-US" noProof="0" dirty="0" err="1"/>
              <a:t>texto</a:t>
            </a:r>
            <a:r>
              <a:rPr lang="en-US" noProof="0" dirty="0"/>
              <a:t> del </a:t>
            </a:r>
            <a:r>
              <a:rPr lang="en-US" noProof="0" dirty="0" err="1"/>
              <a:t>patrón</a:t>
            </a:r>
            <a:endParaRPr lang="en-US" noProof="0" dirty="0"/>
          </a:p>
          <a:p>
            <a:pPr lvl="1"/>
            <a:r>
              <a:rPr lang="en-US" noProof="0" dirty="0"/>
              <a:t>Segundo </a:t>
            </a:r>
            <a:r>
              <a:rPr lang="en-US" noProof="0" dirty="0" err="1"/>
              <a:t>nivel</a:t>
            </a:r>
            <a:endParaRPr lang="en-US" noProof="0" dirty="0"/>
          </a:p>
          <a:p>
            <a:pPr lvl="2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362077" y="6340512"/>
            <a:ext cx="711200" cy="457200"/>
          </a:xfrm>
          <a:ln/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422400" y="6350560"/>
            <a:ext cx="9652000" cy="457200"/>
          </a:xfrm>
        </p:spPr>
        <p:txBody>
          <a:bodyPr/>
          <a:lstStyle>
            <a:lvl1pPr>
              <a:defRPr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415600" y="2885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987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C8E7-271C-4CC9-BD82-E90B3E797D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571625" y="6581775"/>
            <a:ext cx="914400" cy="91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33" y="1"/>
            <a:ext cx="93472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24000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/>
              <a:t>Haga clic para modificar el estilo de texto del patrón</a:t>
            </a:r>
          </a:p>
          <a:p>
            <a:pPr lvl="1"/>
            <a:r>
              <a:rPr lang="es-ES_tradnl" altLang="en-US" dirty="0"/>
              <a:t>Segundo nivel</a:t>
            </a:r>
          </a:p>
          <a:p>
            <a:pPr lvl="2"/>
            <a:r>
              <a:rPr lang="es-ES_tradnl" altLang="en-US" dirty="0"/>
              <a:t>Tercer nivel</a:t>
            </a:r>
          </a:p>
          <a:p>
            <a:pPr lvl="3"/>
            <a:r>
              <a:rPr lang="es-ES_tradnl" altLang="en-US" dirty="0"/>
              <a:t>Cuarto nivel</a:t>
            </a:r>
          </a:p>
          <a:p>
            <a:pPr lvl="4"/>
            <a:r>
              <a:rPr lang="es-ES_tradnl" altLang="en-US" dirty="0"/>
              <a:t>Quinto nivel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78400" y="63246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62603" y="6314552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9B781D-1B07-4E9C-8182-19D4D52035FB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1032" y="15240"/>
            <a:ext cx="77239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9228" y="685800"/>
            <a:ext cx="101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81" r:id="rId3"/>
    <p:sldLayoutId id="2147483688" r:id="rId4"/>
    <p:sldLayoutId id="2147483689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00206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0000"/>
        <a:buFont typeface="Wingdings" pitchFamily="2" charset="2"/>
        <a:buChar char="§"/>
        <a:defRPr sz="2600" baseline="0">
          <a:solidFill>
            <a:schemeClr val="tx2">
              <a:lumMod val="50000"/>
            </a:schemeClr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65000"/>
        <a:buFont typeface="Wingdings" pitchFamily="2" charset="2"/>
        <a:buChar char="§"/>
        <a:defRPr sz="2200" baseline="0">
          <a:solidFill>
            <a:schemeClr val="tx2">
              <a:lumMod val="50000"/>
            </a:schemeClr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0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tx2">
            <a:lumMod val="50000"/>
          </a:schemeClr>
        </a:buClr>
        <a:buSzPct val="75000"/>
        <a:buFont typeface="Wingdings" pitchFamily="2" charset="2"/>
        <a:buChar char="§"/>
        <a:defRPr sz="2000" baseline="0">
          <a:solidFill>
            <a:schemeClr val="tx2">
              <a:lumMod val="50000"/>
            </a:schemeClr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70.png"/><Relationship Id="rId7" Type="http://schemas.openxmlformats.org/officeDocument/2006/relationships/image" Target="../media/image73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13.jpeg"/><Relationship Id="rId4" Type="http://schemas.openxmlformats.org/officeDocument/2006/relationships/image" Target="../media/image71.png"/><Relationship Id="rId9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18" Type="http://schemas.openxmlformats.org/officeDocument/2006/relationships/image" Target="../media/image9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17" Type="http://schemas.openxmlformats.org/officeDocument/2006/relationships/image" Target="../media/image90.png"/><Relationship Id="rId2" Type="http://schemas.openxmlformats.org/officeDocument/2006/relationships/image" Target="../media/image55.png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5" Type="http://schemas.openxmlformats.org/officeDocument/2006/relationships/image" Target="../media/image8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8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95.emf"/><Relationship Id="rId4" Type="http://schemas.openxmlformats.org/officeDocument/2006/relationships/image" Target="../media/image9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08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12" Type="http://schemas.openxmlformats.org/officeDocument/2006/relationships/image" Target="../media/image107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11" Type="http://schemas.openxmlformats.org/officeDocument/2006/relationships/image" Target="../media/image42.png"/><Relationship Id="rId5" Type="http://schemas.openxmlformats.org/officeDocument/2006/relationships/image" Target="../media/image101.png"/><Relationship Id="rId10" Type="http://schemas.openxmlformats.org/officeDocument/2006/relationships/image" Target="../media/image106.jpeg"/><Relationship Id="rId4" Type="http://schemas.openxmlformats.org/officeDocument/2006/relationships/image" Target="../media/image100.png"/><Relationship Id="rId9" Type="http://schemas.openxmlformats.org/officeDocument/2006/relationships/image" Target="../media/image105.png"/><Relationship Id="rId14" Type="http://schemas.openxmlformats.org/officeDocument/2006/relationships/image" Target="../media/image10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jpg"/><Relationship Id="rId7" Type="http://schemas.openxmlformats.org/officeDocument/2006/relationships/image" Target="../media/image119.jpeg"/><Relationship Id="rId12" Type="http://schemas.openxmlformats.org/officeDocument/2006/relationships/image" Target="../media/image124.png"/><Relationship Id="rId2" Type="http://schemas.openxmlformats.org/officeDocument/2006/relationships/hyperlink" Target="https://iopscience.iop.org/article/10.1088/1475-7516/2022/11/04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jpeg"/><Relationship Id="rId11" Type="http://schemas.openxmlformats.org/officeDocument/2006/relationships/image" Target="../media/image123.png"/><Relationship Id="rId5" Type="http://schemas.openxmlformats.org/officeDocument/2006/relationships/image" Target="../media/image117.jpeg"/><Relationship Id="rId10" Type="http://schemas.openxmlformats.org/officeDocument/2006/relationships/image" Target="../media/image122.png"/><Relationship Id="rId4" Type="http://schemas.openxmlformats.org/officeDocument/2006/relationships/image" Target="../media/image116.jpg"/><Relationship Id="rId9" Type="http://schemas.openxmlformats.org/officeDocument/2006/relationships/image" Target="../media/image121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svg"/><Relationship Id="rId3" Type="http://schemas.openxmlformats.org/officeDocument/2006/relationships/image" Target="../media/image126.png"/><Relationship Id="rId7" Type="http://schemas.openxmlformats.org/officeDocument/2006/relationships/image" Target="../media/image129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openxmlformats.org/officeDocument/2006/relationships/image" Target="../media/image128.png"/><Relationship Id="rId4" Type="http://schemas.openxmlformats.org/officeDocument/2006/relationships/image" Target="../media/image1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6.png"/><Relationship Id="rId3" Type="http://schemas.openxmlformats.org/officeDocument/2006/relationships/image" Target="../media/image135.png"/><Relationship Id="rId7" Type="http://schemas.openxmlformats.org/officeDocument/2006/relationships/image" Target="../media/image77.png"/><Relationship Id="rId12" Type="http://schemas.openxmlformats.org/officeDocument/2006/relationships/image" Target="../media/image85.png"/><Relationship Id="rId17" Type="http://schemas.openxmlformats.org/officeDocument/2006/relationships/image" Target="../media/image138.png"/><Relationship Id="rId2" Type="http://schemas.openxmlformats.org/officeDocument/2006/relationships/image" Target="../media/image134.emf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4.png"/><Relationship Id="rId5" Type="http://schemas.openxmlformats.org/officeDocument/2006/relationships/image" Target="../media/image137.png"/><Relationship Id="rId15" Type="http://schemas.openxmlformats.org/officeDocument/2006/relationships/image" Target="../media/image88.png"/><Relationship Id="rId10" Type="http://schemas.openxmlformats.org/officeDocument/2006/relationships/image" Target="../media/image82.png"/><Relationship Id="rId4" Type="http://schemas.openxmlformats.org/officeDocument/2006/relationships/image" Target="../media/image136.png"/><Relationship Id="rId9" Type="http://schemas.openxmlformats.org/officeDocument/2006/relationships/image" Target="../media/image81.png"/><Relationship Id="rId14" Type="http://schemas.openxmlformats.org/officeDocument/2006/relationships/image" Target="../media/image8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147.jpeg"/><Relationship Id="rId4" Type="http://schemas.openxmlformats.org/officeDocument/2006/relationships/image" Target="../media/image14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jpeg"/><Relationship Id="rId3" Type="http://schemas.openxmlformats.org/officeDocument/2006/relationships/image" Target="../media/image145.jpeg"/><Relationship Id="rId7" Type="http://schemas.openxmlformats.org/officeDocument/2006/relationships/image" Target="../media/image150.jpe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49.jpeg"/><Relationship Id="rId4" Type="http://schemas.openxmlformats.org/officeDocument/2006/relationships/image" Target="../media/image1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jpe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jpeg"/><Relationship Id="rId26" Type="http://schemas.openxmlformats.org/officeDocument/2006/relationships/image" Target="../media/image28.png"/><Relationship Id="rId39" Type="http://schemas.openxmlformats.org/officeDocument/2006/relationships/image" Target="../media/image41.jpeg"/><Relationship Id="rId21" Type="http://schemas.openxmlformats.org/officeDocument/2006/relationships/image" Target="../media/image23.jpeg"/><Relationship Id="rId34" Type="http://schemas.openxmlformats.org/officeDocument/2006/relationships/image" Target="../media/image36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5" Type="http://schemas.openxmlformats.org/officeDocument/2006/relationships/image" Target="../media/image27.jpeg"/><Relationship Id="rId33" Type="http://schemas.openxmlformats.org/officeDocument/2006/relationships/image" Target="../media/image35.jpeg"/><Relationship Id="rId38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20" Type="http://schemas.openxmlformats.org/officeDocument/2006/relationships/image" Target="../media/image22.jpe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24" Type="http://schemas.openxmlformats.org/officeDocument/2006/relationships/image" Target="../media/image26.png"/><Relationship Id="rId32" Type="http://schemas.openxmlformats.org/officeDocument/2006/relationships/image" Target="../media/image34.jpeg"/><Relationship Id="rId37" Type="http://schemas.openxmlformats.org/officeDocument/2006/relationships/image" Target="../media/image39.jpeg"/><Relationship Id="rId40" Type="http://schemas.openxmlformats.org/officeDocument/2006/relationships/image" Target="../media/image42.pn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23" Type="http://schemas.openxmlformats.org/officeDocument/2006/relationships/image" Target="../media/image25.jpeg"/><Relationship Id="rId28" Type="http://schemas.openxmlformats.org/officeDocument/2006/relationships/image" Target="../media/image30.jpeg"/><Relationship Id="rId36" Type="http://schemas.openxmlformats.org/officeDocument/2006/relationships/image" Target="../media/image38.jpeg"/><Relationship Id="rId10" Type="http://schemas.openxmlformats.org/officeDocument/2006/relationships/image" Target="../media/image12.jpeg"/><Relationship Id="rId19" Type="http://schemas.openxmlformats.org/officeDocument/2006/relationships/image" Target="../media/image21.jpeg"/><Relationship Id="rId31" Type="http://schemas.openxmlformats.org/officeDocument/2006/relationships/image" Target="../media/image33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Relationship Id="rId22" Type="http://schemas.openxmlformats.org/officeDocument/2006/relationships/image" Target="../media/image24.jpeg"/><Relationship Id="rId27" Type="http://schemas.openxmlformats.org/officeDocument/2006/relationships/image" Target="../media/image29.png"/><Relationship Id="rId30" Type="http://schemas.openxmlformats.org/officeDocument/2006/relationships/image" Target="../media/image32.jpeg"/><Relationship Id="rId35" Type="http://schemas.openxmlformats.org/officeDocument/2006/relationships/image" Target="../media/image37.jpeg"/><Relationship Id="rId8" Type="http://schemas.openxmlformats.org/officeDocument/2006/relationships/image" Target="../media/image10.jpe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2.jpeg"/><Relationship Id="rId3" Type="http://schemas.openxmlformats.org/officeDocument/2006/relationships/image" Target="../media/image55.png"/><Relationship Id="rId7" Type="http://schemas.openxmlformats.org/officeDocument/2006/relationships/image" Target="../media/image10.jpeg"/><Relationship Id="rId12" Type="http://schemas.openxmlformats.org/officeDocument/2006/relationships/image" Target="../media/image6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11" Type="http://schemas.openxmlformats.org/officeDocument/2006/relationships/image" Target="../media/image6.jpeg"/><Relationship Id="rId5" Type="http://schemas.openxmlformats.org/officeDocument/2006/relationships/image" Target="../media/image12.jpeg"/><Relationship Id="rId15" Type="http://schemas.openxmlformats.org/officeDocument/2006/relationships/image" Target="../media/image64.png"/><Relationship Id="rId10" Type="http://schemas.openxmlformats.org/officeDocument/2006/relationships/image" Target="../media/image60.jpeg"/><Relationship Id="rId4" Type="http://schemas.openxmlformats.org/officeDocument/2006/relationships/image" Target="../media/image56.png"/><Relationship Id="rId9" Type="http://schemas.openxmlformats.org/officeDocument/2006/relationships/image" Target="../media/image59.jpeg"/><Relationship Id="rId14" Type="http://schemas.openxmlformats.org/officeDocument/2006/relationships/image" Target="../media/image6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FCC1666-CD43-4E6B-9296-518CD5E3C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 trans="13000" intensity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7937"/>
            <a:ext cx="12174767" cy="6279424"/>
          </a:xfrm>
          <a:prstGeom prst="rect">
            <a:avLst/>
          </a:prstGeom>
        </p:spPr>
      </p:pic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>
          <a:xfrm>
            <a:off x="-2959" y="5785407"/>
            <a:ext cx="9347200" cy="1752600"/>
          </a:xfrm>
        </p:spPr>
        <p:txBody>
          <a:bodyPr/>
          <a:lstStyle/>
          <a:p>
            <a:r>
              <a:rPr lang="en-US" dirty="0"/>
              <a:t>I. Vila Álvarez</a:t>
            </a:r>
          </a:p>
          <a:p>
            <a:r>
              <a:rPr lang="en-US" dirty="0"/>
              <a:t>IFCA (CSIC-UC)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6932" y="1"/>
            <a:ext cx="10346268" cy="1139825"/>
          </a:xfrm>
        </p:spPr>
        <p:txBody>
          <a:bodyPr/>
          <a:lstStyle/>
          <a:p>
            <a:r>
              <a:rPr lang="en-GB" sz="4400" b="1" dirty="0"/>
              <a:t>Overview of Activities of the Elementary Particle Physics &amp; Instrumentation group</a:t>
            </a:r>
            <a:br>
              <a:rPr lang="en-GB" sz="4400" b="1" dirty="0"/>
            </a:br>
            <a:br>
              <a:rPr lang="en-US" dirty="0"/>
            </a:br>
            <a:endParaRPr lang="en-US" dirty="0"/>
          </a:p>
        </p:txBody>
      </p:sp>
      <p:sp>
        <p:nvSpPr>
          <p:cNvPr id="16" name="Text Box 5"/>
          <p:cNvSpPr txBox="1">
            <a:spLocks/>
          </p:cNvSpPr>
          <p:nvPr/>
        </p:nvSpPr>
        <p:spPr bwMode="auto">
          <a:xfrm>
            <a:off x="5867394" y="3744984"/>
            <a:ext cx="102657" cy="28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 defTabSz="584200" hangingPunct="0">
              <a:lnSpc>
                <a:spcPct val="110000"/>
              </a:lnSpc>
              <a:spcBef>
                <a:spcPct val="0"/>
              </a:spcBef>
              <a:buClrTx/>
              <a:buSzTx/>
            </a:pPr>
            <a:endParaRPr lang="es-ES" altLang="es-ES" sz="1600" baseline="32000" dirty="0">
              <a:solidFill>
                <a:srgbClr val="212121"/>
              </a:solidFill>
              <a:latin typeface="Palatino" charset="0"/>
              <a:ea typeface="Palatino" charset="0"/>
              <a:cs typeface="Palatino" charset="0"/>
              <a:sym typeface="Palatino" charset="0"/>
            </a:endParaRPr>
          </a:p>
        </p:txBody>
      </p:sp>
      <p:sp>
        <p:nvSpPr>
          <p:cNvPr id="5" name="AutoShape 5" descr="Image result for DESY logo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-18495" y="1609198"/>
            <a:ext cx="7391400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s-ES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IFCA </a:t>
            </a:r>
            <a:r>
              <a:rPr lang="es-ES" sz="2800" i="0" kern="0" dirty="0" err="1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Strategy</a:t>
            </a:r>
            <a:r>
              <a:rPr lang="es-ES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 Workshop</a:t>
            </a:r>
            <a:endParaRPr lang="en-US" sz="2800" i="0" kern="0" dirty="0">
              <a:solidFill>
                <a:srgbClr val="003399">
                  <a:lumMod val="75000"/>
                </a:srgbClr>
              </a:solidFill>
              <a:latin typeface="Calibri Light" panose="020F0302020204030204" pitchFamily="34" charset="0"/>
            </a:endParaRPr>
          </a:p>
          <a:p>
            <a:pPr lvl="0" algn="l" eaLnBrk="0" hangingPunct="0">
              <a:lnSpc>
                <a:spcPct val="100000"/>
              </a:lnSpc>
              <a:buClr>
                <a:srgbClr val="0E3E58"/>
              </a:buClr>
              <a:buSzPct val="65000"/>
            </a:pPr>
            <a:r>
              <a:rPr lang="en-US" sz="2800" i="0" kern="0" dirty="0">
                <a:solidFill>
                  <a:srgbClr val="003399">
                    <a:lumMod val="75000"/>
                  </a:srgbClr>
                </a:solidFill>
                <a:latin typeface="Calibri Light" panose="020F0302020204030204" pitchFamily="34" charset="0"/>
              </a:rPr>
              <a:t> June 17th 2025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3769" y="5050995"/>
            <a:ext cx="2558231" cy="1799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413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A3DC7D-CC09-4907-9B73-1528E52AE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Hadron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at CMS:  </a:t>
            </a:r>
            <a:r>
              <a:rPr lang="es-ES" dirty="0" err="1"/>
              <a:t>Preparing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Run 4.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06DFC1-7FEE-4809-AEDA-103315AEC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541" y="1143000"/>
            <a:ext cx="11684000" cy="4800600"/>
          </a:xfrm>
        </p:spPr>
        <p:txBody>
          <a:bodyPr/>
          <a:lstStyle/>
          <a:p>
            <a:r>
              <a:rPr lang="en-GB" sz="2000" dirty="0"/>
              <a:t>In August 2030 the High-Luminosity-LHC will start after the upgrade of CMS subdetectors (Run 4).</a:t>
            </a:r>
          </a:p>
          <a:p>
            <a:r>
              <a:rPr lang="en-GB" sz="2000" dirty="0"/>
              <a:t>We will have a integrate a luminosity of 3000 fb-1  (x10 run3) with data at the same energy 13.6 </a:t>
            </a:r>
            <a:r>
              <a:rPr lang="en-GB" sz="2000" dirty="0" err="1"/>
              <a:t>TeV</a:t>
            </a:r>
            <a:endParaRPr lang="en-GB" sz="2000" dirty="0"/>
          </a:p>
          <a:p>
            <a:r>
              <a:rPr lang="en-GB" sz="2000" dirty="0"/>
              <a:t>Will participate in some special analysis, aligned with the high-luminosity upgrade activities of the Inner Tracker and Endcap Timing Layer subdetectors where the group is currently involved (see next slides).</a:t>
            </a:r>
          </a:p>
          <a:p>
            <a:pPr marL="0" indent="0">
              <a:buNone/>
            </a:pPr>
            <a:endParaRPr lang="en-GB" sz="2000" dirty="0"/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8A542A8-6BF9-4896-8037-1EE4B0BB0D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10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4A81C5-9DB9-4A02-B50B-EDDE37542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66E7869-5B09-41E0-A8A7-24C6D3B5A2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886289"/>
            <a:ext cx="12192000" cy="343831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5383E76-0E0A-4CBF-9C9A-C66B449F977B}"/>
              </a:ext>
            </a:extLst>
          </p:cNvPr>
          <p:cNvSpPr txBox="1"/>
          <p:nvPr/>
        </p:nvSpPr>
        <p:spPr>
          <a:xfrm>
            <a:off x="528972" y="2886289"/>
            <a:ext cx="371015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s-ES" sz="1600" b="1" i="0" dirty="0">
                <a:solidFill>
                  <a:prstClr val="black"/>
                </a:solidFill>
                <a:latin typeface="Calibri" panose="020F0502020204030204"/>
              </a:rPr>
              <a:t>Heavy Higgs </a:t>
            </a:r>
            <a:r>
              <a:rPr lang="es-ES" sz="1600" b="1" i="0" dirty="0" err="1">
                <a:solidFill>
                  <a:prstClr val="black"/>
                </a:solidFill>
                <a:latin typeface="Calibri" panose="020F0502020204030204"/>
              </a:rPr>
              <a:t>to</a:t>
            </a:r>
            <a:r>
              <a:rPr lang="es-ES" sz="1600" b="1" i="0" dirty="0">
                <a:solidFill>
                  <a:prstClr val="black"/>
                </a:solidFill>
                <a:latin typeface="Calibri" panose="020F0502020204030204"/>
              </a:rPr>
              <a:t> W+W- </a:t>
            </a:r>
            <a:r>
              <a:rPr lang="es-ES" sz="1600" b="1" i="0" dirty="0" err="1">
                <a:solidFill>
                  <a:prstClr val="black"/>
                </a:solidFill>
                <a:latin typeface="Calibri" panose="020F0502020204030204"/>
              </a:rPr>
              <a:t>with</a:t>
            </a:r>
            <a:r>
              <a:rPr lang="es-ES" sz="1600" b="1" i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s-ES" sz="1600" b="1" i="0" dirty="0" err="1">
                <a:solidFill>
                  <a:prstClr val="black"/>
                </a:solidFill>
                <a:latin typeface="Calibri" panose="020F0502020204030204"/>
              </a:rPr>
              <a:t>dileptons</a:t>
            </a:r>
            <a:endParaRPr lang="es-ES" sz="1800" b="1" i="0" dirty="0">
              <a:solidFill>
                <a:prstClr val="black"/>
              </a:solidFill>
              <a:latin typeface="Calibri" panose="020F0502020204030204"/>
            </a:endParaRP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s-ES" sz="1800" i="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133BC8D-B568-4873-BD5C-D4C3313FD3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34954"/>
            <a:ext cx="932837" cy="93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689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73A7863E-6F6E-466D-AA46-BA276A580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Hadron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at CMS:  Computing  </a:t>
            </a:r>
            <a:endParaRPr lang="en-GB" dirty="0"/>
          </a:p>
        </p:txBody>
      </p:sp>
      <p:sp>
        <p:nvSpPr>
          <p:cNvPr id="14" name="Marcador de contenido 13">
            <a:extLst>
              <a:ext uri="{FF2B5EF4-FFF2-40B4-BE49-F238E27FC236}">
                <a16:creationId xmlns:a16="http://schemas.microsoft.com/office/drawing/2014/main" id="{E71AB613-0141-467A-9D7D-ADC6B4C0F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3801" y="2684523"/>
            <a:ext cx="6721872" cy="2127799"/>
          </a:xfrm>
        </p:spPr>
        <p:txBody>
          <a:bodyPr/>
          <a:lstStyle/>
          <a:p>
            <a:pPr lvl="0"/>
            <a:r>
              <a:rPr lang="en-GB" sz="1400" dirty="0"/>
              <a:t>Spanish T2 data processing centre for CMS (about 5000 cores, cloud):</a:t>
            </a:r>
          </a:p>
          <a:p>
            <a:pPr lvl="1"/>
            <a:r>
              <a:rPr lang="en-GB" sz="1400" dirty="0"/>
              <a:t>handling around </a:t>
            </a:r>
            <a:r>
              <a:rPr lang="en-GB" sz="1400" b="1" dirty="0"/>
              <a:t>2 PB of data in 2024</a:t>
            </a:r>
            <a:r>
              <a:rPr lang="en-GB" sz="1400" dirty="0"/>
              <a:t>, with approximately </a:t>
            </a:r>
            <a:r>
              <a:rPr lang="en-GB" sz="1400" b="1" dirty="0"/>
              <a:t>100,000 processing hours and 50,000 analysis jobs each month</a:t>
            </a:r>
            <a:r>
              <a:rPr lang="en-GB" sz="1400" dirty="0"/>
              <a:t>.</a:t>
            </a:r>
            <a:endParaRPr lang="en-US" sz="1400" dirty="0"/>
          </a:p>
          <a:p>
            <a:pPr lvl="0"/>
            <a:r>
              <a:rPr lang="en-US" sz="1400" dirty="0"/>
              <a:t>Funding:</a:t>
            </a:r>
          </a:p>
          <a:p>
            <a:pPr lvl="1"/>
            <a:r>
              <a:rPr lang="en-US" sz="1400" dirty="0"/>
              <a:t>PID2022-139519OB-C21 CMS-T2</a:t>
            </a:r>
          </a:p>
          <a:p>
            <a:pPr lvl="1"/>
            <a:r>
              <a:rPr lang="es-ES" sz="1400" dirty="0"/>
              <a:t>PID2019-104974RB-I00 CMS-T2</a:t>
            </a:r>
            <a:endParaRPr lang="en-US" sz="1400" dirty="0"/>
          </a:p>
          <a:p>
            <a:pPr lvl="1"/>
            <a:r>
              <a:rPr lang="es-ES" sz="1400" dirty="0"/>
              <a:t>UCAN15-EE-3271 (</a:t>
            </a:r>
            <a:r>
              <a:rPr lang="es-ES" sz="1400" dirty="0" err="1"/>
              <a:t>high</a:t>
            </a:r>
            <a:r>
              <a:rPr lang="es-ES" sz="1400" dirty="0"/>
              <a:t> </a:t>
            </a:r>
            <a:r>
              <a:rPr lang="es-ES" sz="1400" dirty="0" err="1"/>
              <a:t>perf</a:t>
            </a:r>
            <a:r>
              <a:rPr lang="es-ES" sz="1400" dirty="0"/>
              <a:t> </a:t>
            </a:r>
            <a:r>
              <a:rPr lang="es-ES" sz="1400" dirty="0" err="1"/>
              <a:t>storage</a:t>
            </a:r>
            <a:r>
              <a:rPr lang="es-ES" sz="1400" dirty="0"/>
              <a:t> </a:t>
            </a:r>
            <a:r>
              <a:rPr lang="es-ES" sz="1400" dirty="0" err="1"/>
              <a:t>system</a:t>
            </a:r>
            <a:r>
              <a:rPr lang="es-ES" sz="1400" dirty="0"/>
              <a:t>) </a:t>
            </a:r>
          </a:p>
          <a:p>
            <a:r>
              <a:rPr lang="es-ES" sz="1400" dirty="0"/>
              <a:t> </a:t>
            </a:r>
            <a:r>
              <a:rPr lang="en-US" sz="1400" dirty="0"/>
              <a:t>Advanced statistical techniques and machine learning: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9F25AAC-FF89-4FF8-9413-87E2E253A4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CEF15-0670-42F8-B063-5D05E1C9277E}" type="slidenum">
              <a:rPr lang="es-ES_tradnl" altLang="en-US" smtClean="0"/>
              <a:pPr/>
              <a:t>11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CCA33FA-B447-4C80-817A-87609AE5C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8" name="Content Placeholder 6" descr="A large computer server room&#10;&#10;Description automatically generated">
            <a:extLst>
              <a:ext uri="{FF2B5EF4-FFF2-40B4-BE49-F238E27FC236}">
                <a16:creationId xmlns:a16="http://schemas.microsoft.com/office/drawing/2014/main" id="{8C8BA177-C4D5-45FD-A859-C7F39E519F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1" y="897804"/>
            <a:ext cx="2715480" cy="2650589"/>
          </a:xfrm>
          <a:custGeom>
            <a:avLst/>
            <a:gdLst/>
            <a:ahLst/>
            <a:cxnLst/>
            <a:rect l="l" t="t" r="r" b="b"/>
            <a:pathLst>
              <a:path w="4000500" h="3413410">
                <a:moveTo>
                  <a:pt x="0" y="0"/>
                </a:moveTo>
                <a:lnTo>
                  <a:pt x="4000500" y="0"/>
                </a:lnTo>
                <a:lnTo>
                  <a:pt x="4000500" y="3330603"/>
                </a:lnTo>
                <a:lnTo>
                  <a:pt x="416174" y="3413410"/>
                </a:lnTo>
                <a:lnTo>
                  <a:pt x="0" y="3408169"/>
                </a:lnTo>
                <a:close/>
              </a:path>
            </a:pathLst>
          </a:cu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63866BB-6E4C-42B5-A97B-6C2BC63E13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182" y="3761336"/>
            <a:ext cx="2638318" cy="265058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79060B2-A4E9-43EA-8A13-BC98202DEB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0244" y="4865054"/>
            <a:ext cx="4093137" cy="1593384"/>
          </a:xfrm>
          <a:prstGeom prst="rect">
            <a:avLst/>
          </a:prstGeom>
        </p:spPr>
      </p:pic>
      <p:pic>
        <p:nvPicPr>
          <p:cNvPr id="17" name="Google Shape;78;p14">
            <a:extLst>
              <a:ext uri="{FF2B5EF4-FFF2-40B4-BE49-F238E27FC236}">
                <a16:creationId xmlns:a16="http://schemas.microsoft.com/office/drawing/2014/main" id="{15C5D2C5-7905-4B31-AF51-B386807F4C67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7716" y="1369598"/>
            <a:ext cx="1133368" cy="1214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90;p14">
            <a:extLst>
              <a:ext uri="{FF2B5EF4-FFF2-40B4-BE49-F238E27FC236}">
                <a16:creationId xmlns:a16="http://schemas.microsoft.com/office/drawing/2014/main" id="{E7615DE3-E9E2-471C-977C-4D935800C6B7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200" y="825207"/>
            <a:ext cx="735070" cy="1119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03;p14">
            <a:extLst>
              <a:ext uri="{FF2B5EF4-FFF2-40B4-BE49-F238E27FC236}">
                <a16:creationId xmlns:a16="http://schemas.microsoft.com/office/drawing/2014/main" id="{7681DD4A-0A30-4661-8C6B-43E5907BAC95}"/>
              </a:ext>
            </a:extLst>
          </p:cNvPr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800" y="858191"/>
            <a:ext cx="820808" cy="1072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07;p14">
            <a:extLst>
              <a:ext uri="{FF2B5EF4-FFF2-40B4-BE49-F238E27FC236}">
                <a16:creationId xmlns:a16="http://schemas.microsoft.com/office/drawing/2014/main" id="{2DFA8DE0-E1F8-46B7-994B-9265EAD6FE15}"/>
              </a:ext>
            </a:extLst>
          </p:cNvPr>
          <p:cNvPicPr preferRelativeResize="0"/>
          <p:nvPr/>
        </p:nvPicPr>
        <p:blipFill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194" y="872694"/>
            <a:ext cx="820808" cy="107234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36AA3FFD-520E-405F-9BEC-5CB49F905514}"/>
              </a:ext>
            </a:extLst>
          </p:cNvPr>
          <p:cNvSpPr/>
          <p:nvPr/>
        </p:nvSpPr>
        <p:spPr>
          <a:xfrm>
            <a:off x="4494107" y="2132291"/>
            <a:ext cx="1260986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P. </a:t>
            </a:r>
            <a:r>
              <a:rPr lang="en-GB" sz="1800" i="0" dirty="0" err="1"/>
              <a:t>Izquierdo</a:t>
            </a:r>
            <a:endParaRPr lang="en-GB" sz="1800" i="0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044FAD08-30E1-48A2-B80D-D2F757C57BAE}"/>
              </a:ext>
            </a:extLst>
          </p:cNvPr>
          <p:cNvSpPr/>
          <p:nvPr/>
        </p:nvSpPr>
        <p:spPr>
          <a:xfrm>
            <a:off x="5635956" y="2120036"/>
            <a:ext cx="1601913" cy="5336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i="0"/>
              <a:t>L. Lloret</a:t>
            </a:r>
          </a:p>
          <a:p>
            <a:r>
              <a:rPr lang="en-US" sz="1400" i="0"/>
              <a:t>Synergy Computing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FDA7F407-0CF7-4BE0-A25A-1951A8F52D6D}"/>
              </a:ext>
            </a:extLst>
          </p:cNvPr>
          <p:cNvSpPr/>
          <p:nvPr/>
        </p:nvSpPr>
        <p:spPr>
          <a:xfrm>
            <a:off x="7162800" y="2118954"/>
            <a:ext cx="1069525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I. Cabrillo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459B4653-A535-4D42-9B01-8A445C08824F}"/>
              </a:ext>
            </a:extLst>
          </p:cNvPr>
          <p:cNvSpPr/>
          <p:nvPr/>
        </p:nvSpPr>
        <p:spPr>
          <a:xfrm>
            <a:off x="10455672" y="2642769"/>
            <a:ext cx="1237455" cy="5964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F. </a:t>
            </a:r>
            <a:r>
              <a:rPr lang="en-GB" sz="1800" i="0" dirty="0" err="1"/>
              <a:t>Matorras</a:t>
            </a:r>
            <a:endParaRPr lang="en-GB" sz="1800" i="0" dirty="0"/>
          </a:p>
          <a:p>
            <a:r>
              <a:rPr lang="en-GB" sz="1800" i="0" dirty="0"/>
              <a:t>Project IP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321F4F62-810F-4356-9CD5-EE10FFD8F90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34954"/>
            <a:ext cx="932837" cy="93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062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D2E27-BB97-4043-B0A2-DD1482F67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Hadron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at CMS: High-</a:t>
            </a:r>
            <a:r>
              <a:rPr lang="es-ES" dirty="0" err="1"/>
              <a:t>Luminosity</a:t>
            </a:r>
            <a:r>
              <a:rPr lang="es-ES" dirty="0"/>
              <a:t> </a:t>
            </a:r>
            <a:r>
              <a:rPr lang="es-ES" dirty="0" err="1"/>
              <a:t>upgrade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098F70-7967-4BC8-8F30-B3F86737D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763" y="4476675"/>
            <a:ext cx="11861514" cy="1769138"/>
          </a:xfrm>
        </p:spPr>
        <p:txBody>
          <a:bodyPr/>
          <a:lstStyle/>
          <a:p>
            <a:r>
              <a:rPr lang="en-US" sz="1800" dirty="0"/>
              <a:t>The high-luminosity phase  of the LHC (2030-41) will increase up to a </a:t>
            </a:r>
            <a:r>
              <a:rPr lang="en-US" sz="1800" b="1" dirty="0"/>
              <a:t>factor of eight the original peak luminosity</a:t>
            </a:r>
            <a:r>
              <a:rPr lang="en-US" sz="1800" dirty="0"/>
              <a:t> of the LHC and will </a:t>
            </a:r>
            <a:r>
              <a:rPr lang="en-US" sz="1800" b="1" dirty="0"/>
              <a:t>multiply by ten the integrated luminosity </a:t>
            </a:r>
            <a:r>
              <a:rPr lang="en-US" sz="1800" dirty="0"/>
              <a:t>at the end of run 3.</a:t>
            </a:r>
          </a:p>
          <a:p>
            <a:r>
              <a:rPr lang="en-US" sz="1800" b="1" dirty="0"/>
              <a:t>Radiation tolerance  </a:t>
            </a:r>
            <a:r>
              <a:rPr lang="en-US" sz="1800" dirty="0"/>
              <a:t>(2x10</a:t>
            </a:r>
            <a:r>
              <a:rPr lang="en-US" sz="1800" baseline="30000" dirty="0"/>
              <a:t>16</a:t>
            </a:r>
            <a:r>
              <a:rPr lang="en-US" sz="1800" dirty="0"/>
              <a:t> n/cm2 and 1 </a:t>
            </a:r>
            <a:r>
              <a:rPr lang="en-US" sz="1800" dirty="0" err="1"/>
              <a:t>GRad</a:t>
            </a:r>
            <a:r>
              <a:rPr lang="en-US" sz="1800" dirty="0"/>
              <a:t>)  requires the installation of  a new vertex detector (IT)</a:t>
            </a:r>
          </a:p>
          <a:p>
            <a:r>
              <a:rPr lang="en-US" sz="1800" b="1" dirty="0"/>
              <a:t>Disentangling the multiple collisions </a:t>
            </a:r>
            <a:r>
              <a:rPr lang="en-US" sz="1800" dirty="0"/>
              <a:t>(about 200) within a  LHC bunch crossing  requires precise time stamping of MIP particles (around 30 </a:t>
            </a:r>
            <a:r>
              <a:rPr lang="en-US" sz="1800" dirty="0" err="1"/>
              <a:t>ps</a:t>
            </a:r>
            <a:r>
              <a:rPr lang="en-US" sz="1800" dirty="0"/>
              <a:t>). A dedicated timing detector to be built (MTD)</a:t>
            </a:r>
          </a:p>
          <a:p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BBB8166-E458-4AEC-91AB-9ADA107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428B061-3BE8-451C-A296-B42EC5C2DC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12</a:t>
            </a:fld>
            <a:endParaRPr lang="es-ES_tradnl" altLang="en-US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9BC1BAA-05B2-4910-B341-6500A6B803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34954"/>
            <a:ext cx="932837" cy="93283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AC107DB-E964-4DCB-A91E-005622CE6F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400" y="1235977"/>
            <a:ext cx="7540757" cy="307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80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4203EF-B374-4506-84CA-754463E99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Hadron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at CMS: High-</a:t>
            </a:r>
            <a:r>
              <a:rPr lang="es-ES" dirty="0" err="1"/>
              <a:t>Luminosity</a:t>
            </a:r>
            <a:r>
              <a:rPr lang="es-ES" dirty="0"/>
              <a:t> </a:t>
            </a:r>
            <a:r>
              <a:rPr lang="es-ES" dirty="0" err="1"/>
              <a:t>upgrade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30F98C6-D7F2-4B71-84A7-B56FD74E58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13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59F982-2A69-43B5-92D1-09976DCF3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219739A-499F-4CF6-956B-0884ADFD71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34954"/>
            <a:ext cx="932837" cy="932837"/>
          </a:xfrm>
          <a:prstGeom prst="rect">
            <a:avLst/>
          </a:prstGeom>
        </p:spPr>
      </p:pic>
      <p:sp>
        <p:nvSpPr>
          <p:cNvPr id="7" name="PlaceHolder 2">
            <a:extLst>
              <a:ext uri="{FF2B5EF4-FFF2-40B4-BE49-F238E27FC236}">
                <a16:creationId xmlns:a16="http://schemas.microsoft.com/office/drawing/2014/main" id="{D00E5148-3D88-4231-9594-9CDDAB11F96E}"/>
              </a:ext>
            </a:extLst>
          </p:cNvPr>
          <p:cNvSpPr txBox="1">
            <a:spLocks/>
          </p:cNvSpPr>
          <p:nvPr/>
        </p:nvSpPr>
        <p:spPr bwMode="auto">
          <a:xfrm>
            <a:off x="203201" y="811800"/>
            <a:ext cx="10715762" cy="1620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0" cap="none" spc="-300" baseline="0">
                <a:solidFill>
                  <a:srgbClr val="336699"/>
                </a:solidFill>
                <a:latin typeface="Calibri Light" panose="020F03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2F5597"/>
              </a:buClr>
              <a:buSzTx/>
              <a:buFont typeface="Wingdings" charset="2"/>
              <a:buChar char=""/>
            </a:pPr>
            <a:r>
              <a:rPr lang="en-US" sz="1600" i="0" kern="0" spc="-1" dirty="0">
                <a:solidFill>
                  <a:srgbClr val="2F5597"/>
                </a:solidFill>
                <a:latin typeface="Calibri"/>
              </a:rPr>
              <a:t>Strong involvement in the upgrades of CMS for both the Inner Tracker and the Endcap Timing Layer</a:t>
            </a:r>
            <a:endParaRPr lang="es-ES" sz="1600" i="0" kern="0" spc="-1" dirty="0">
              <a:solidFill>
                <a:srgbClr val="2F5597"/>
              </a:solidFill>
              <a:latin typeface="Calibri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i="0" kern="0" spc="-1" dirty="0">
                <a:solidFill>
                  <a:srgbClr val="000000"/>
                </a:solidFill>
                <a:latin typeface="Calibri"/>
              </a:rPr>
              <a:t>Sensor (3D pixels for IT + LGAD for ETL) testing and characterization</a:t>
            </a:r>
            <a:endParaRPr lang="es-ES" sz="1600" i="0" kern="0" spc="-1" dirty="0">
              <a:solidFill>
                <a:srgbClr val="7030A0"/>
              </a:solidFill>
              <a:latin typeface="Calibri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i="0" kern="0" spc="-1" dirty="0">
                <a:solidFill>
                  <a:srgbClr val="000000"/>
                </a:solidFill>
                <a:latin typeface="Calibri"/>
              </a:rPr>
              <a:t>Sensor Module assembly at IFCA</a:t>
            </a:r>
            <a:endParaRPr lang="es-ES" sz="1600" i="0" kern="0" spc="-1" dirty="0">
              <a:solidFill>
                <a:srgbClr val="7030A0"/>
              </a:solidFill>
              <a:latin typeface="Calibri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i="0" kern="0" spc="-1" dirty="0">
                <a:solidFill>
                  <a:srgbClr val="000000"/>
                </a:solidFill>
                <a:latin typeface="Calibri"/>
              </a:rPr>
              <a:t>Software development and physics studies</a:t>
            </a:r>
            <a:endParaRPr lang="es-ES" sz="1600" i="0" kern="0" spc="-1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8" name="Marcador de contenido 1">
            <a:extLst>
              <a:ext uri="{FF2B5EF4-FFF2-40B4-BE49-F238E27FC236}">
                <a16:creationId xmlns:a16="http://schemas.microsoft.com/office/drawing/2014/main" id="{5A2BA89E-6E0F-40C8-95F2-34C0B6EF4F98}"/>
              </a:ext>
            </a:extLst>
          </p:cNvPr>
          <p:cNvSpPr txBox="1"/>
          <p:nvPr/>
        </p:nvSpPr>
        <p:spPr>
          <a:xfrm>
            <a:off x="6377640" y="3200400"/>
            <a:ext cx="5814360" cy="27574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28600" indent="-228600" algn="l">
              <a:lnSpc>
                <a:spcPct val="90000"/>
              </a:lnSpc>
              <a:spcBef>
                <a:spcPts val="1001"/>
              </a:spcBef>
              <a:buClr>
                <a:srgbClr val="2F5597"/>
              </a:buClr>
              <a:buFont typeface="Wingdings" charset="2"/>
              <a:buChar char=""/>
            </a:pPr>
            <a:r>
              <a:rPr lang="en-US" sz="2000" b="0" i="0" strike="noStrike" spc="-1" dirty="0">
                <a:solidFill>
                  <a:srgbClr val="2F5597"/>
                </a:solidFill>
                <a:latin typeface="Calibri"/>
              </a:rPr>
              <a:t>PROJECTS IN THE LAST YEARS</a:t>
            </a:r>
            <a:endParaRPr lang="es-ES" sz="2000" b="0" i="0" strike="noStrike" spc="-1" dirty="0">
              <a:solidFill>
                <a:srgbClr val="2F5597"/>
              </a:solidFill>
              <a:latin typeface="Calibri"/>
            </a:endParaRPr>
          </a:p>
          <a:p>
            <a:pPr marL="228600" indent="-228600" algn="l">
              <a:lnSpc>
                <a:spcPct val="90000"/>
              </a:lnSpc>
              <a:spcBef>
                <a:spcPts val="1001"/>
              </a:spcBef>
              <a:buClr>
                <a:srgbClr val="2F5597"/>
              </a:buClr>
              <a:buFont typeface="Wingdings" charset="2"/>
              <a:buChar char=""/>
            </a:pPr>
            <a:r>
              <a:rPr lang="en-US" sz="1400" b="0" i="0" strike="noStrike" spc="-1" dirty="0">
                <a:solidFill>
                  <a:srgbClr val="2F5597"/>
                </a:solidFill>
                <a:latin typeface="Calibri"/>
              </a:rPr>
              <a:t>PID2020-113705RB-C31 (CMS upgrade and R&amp;D ) 2021-2025</a:t>
            </a:r>
            <a:endParaRPr lang="es-ES" sz="1400" b="0" i="0" strike="noStrike" spc="-1" dirty="0">
              <a:solidFill>
                <a:srgbClr val="2F5597"/>
              </a:solidFill>
              <a:latin typeface="Calibri"/>
            </a:endParaRPr>
          </a:p>
          <a:p>
            <a:pPr marL="685800" lvl="1" indent="-228600" algn="l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b="0" i="0" strike="noStrike" spc="-1" dirty="0">
                <a:solidFill>
                  <a:srgbClr val="000000"/>
                </a:solidFill>
                <a:latin typeface="Calibri"/>
              </a:rPr>
              <a:t>Coordinated with ITAINNOVA and CNM</a:t>
            </a:r>
            <a:endParaRPr lang="es-ES" sz="1400" b="0" i="0" strike="noStrike" spc="-1" dirty="0">
              <a:solidFill>
                <a:srgbClr val="7030A0"/>
              </a:solidFill>
              <a:latin typeface="Calibri"/>
            </a:endParaRPr>
          </a:p>
          <a:p>
            <a:pPr lvl="1" algn="l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</a:pPr>
            <a:endParaRPr lang="es-ES" sz="1400" b="0" i="0" strike="noStrike" spc="-1" dirty="0">
              <a:solidFill>
                <a:srgbClr val="7030A0"/>
              </a:solidFill>
              <a:latin typeface="Calibri"/>
            </a:endParaRPr>
          </a:p>
          <a:p>
            <a:pPr marL="228600" indent="-228600" algn="l">
              <a:lnSpc>
                <a:spcPct val="90000"/>
              </a:lnSpc>
              <a:spcBef>
                <a:spcPts val="1001"/>
              </a:spcBef>
              <a:buClr>
                <a:srgbClr val="2F5597"/>
              </a:buClr>
              <a:buFont typeface="Wingdings" charset="2"/>
              <a:buChar char=""/>
            </a:pPr>
            <a:r>
              <a:rPr lang="en-US" sz="1400" b="0" i="0" strike="noStrike" spc="-1" dirty="0">
                <a:solidFill>
                  <a:srgbClr val="2F5597"/>
                </a:solidFill>
                <a:latin typeface="Calibri"/>
              </a:rPr>
              <a:t>PID2023-148418NB-C41 (CMS upgrade and R&amp;D) 2024-2027</a:t>
            </a:r>
            <a:endParaRPr lang="es-ES" sz="1400" b="0" i="0" strike="noStrike" spc="-1" dirty="0">
              <a:solidFill>
                <a:srgbClr val="2F5597"/>
              </a:solidFill>
              <a:latin typeface="Calibri"/>
            </a:endParaRPr>
          </a:p>
          <a:p>
            <a:pPr marL="685800" lvl="1" indent="-228600" algn="l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b="0" i="0" strike="noStrike" spc="-1" dirty="0">
                <a:solidFill>
                  <a:srgbClr val="000000"/>
                </a:solidFill>
                <a:latin typeface="Calibri"/>
              </a:rPr>
              <a:t>Coordinated with ITAINNOVA, CNM and CNA</a:t>
            </a:r>
            <a:endParaRPr lang="es-ES" sz="1400" b="0" i="0" strike="noStrike" spc="-1" dirty="0">
              <a:solidFill>
                <a:srgbClr val="7030A0"/>
              </a:solidFill>
              <a:latin typeface="Calibri"/>
            </a:endParaRPr>
          </a:p>
          <a:p>
            <a:pPr lvl="1" algn="l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</a:pPr>
            <a:endParaRPr lang="en-US" sz="1400" b="0" i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 algn="l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400" i="0" spc="-1" dirty="0">
                <a:solidFill>
                  <a:srgbClr val="2F5597"/>
                </a:solidFill>
                <a:latin typeface="Calibri"/>
              </a:rPr>
              <a:t>Core cost CMS upgrade:</a:t>
            </a:r>
          </a:p>
          <a:p>
            <a:pPr lvl="1" algn="l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</a:pPr>
            <a:endParaRPr lang="es-ES" sz="1400" b="0" i="0" strike="noStrike" spc="-1" dirty="0">
              <a:solidFill>
                <a:schemeClr val="tx1"/>
              </a:solidFill>
              <a:latin typeface="Calibri"/>
            </a:endParaRPr>
          </a:p>
          <a:p>
            <a:pPr marL="228600" indent="-228600" algn="l">
              <a:lnSpc>
                <a:spcPct val="90000"/>
              </a:lnSpc>
              <a:spcBef>
                <a:spcPts val="1001"/>
              </a:spcBef>
              <a:buClr>
                <a:srgbClr val="2F5597"/>
              </a:buClr>
              <a:buFont typeface="Wingdings" charset="2"/>
              <a:buChar char=""/>
            </a:pPr>
            <a:r>
              <a:rPr lang="en-US" sz="1400" b="0" i="0" strike="noStrike" spc="-1" dirty="0">
                <a:solidFill>
                  <a:srgbClr val="2F5597"/>
                </a:solidFill>
                <a:latin typeface="Calibri"/>
              </a:rPr>
              <a:t>2024AEP019: (“bridge” between PIDs) 2024-2024  </a:t>
            </a:r>
            <a:endParaRPr lang="es-ES" sz="1400" b="0" i="0" strike="noStrike" spc="-1" dirty="0">
              <a:solidFill>
                <a:srgbClr val="2F5597"/>
              </a:solidFill>
              <a:latin typeface="Calibri"/>
            </a:endParaRPr>
          </a:p>
          <a:p>
            <a:pPr lvl="1" algn="l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</a:pPr>
            <a:endParaRPr lang="es-ES" sz="2400" b="0" strike="noStrike" spc="-1" dirty="0">
              <a:solidFill>
                <a:srgbClr val="2F5597"/>
              </a:solidFill>
              <a:latin typeface="Calibri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3B67492-BAEE-4CF7-B628-48193BE2BD84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2400" y="2614200"/>
            <a:ext cx="629280" cy="705960"/>
          </a:xfrm>
          <a:prstGeom prst="rect">
            <a:avLst/>
          </a:prstGeom>
          <a:ln w="0">
            <a:noFill/>
          </a:ln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3FD53E8-40B7-419F-9358-DE49F3292FE9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200" y="3472560"/>
            <a:ext cx="720000" cy="900000"/>
          </a:xfrm>
          <a:prstGeom prst="rect">
            <a:avLst/>
          </a:prstGeom>
          <a:ln w="0">
            <a:noFill/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3BF8B57-D451-464E-86A8-9F24F8751A8E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538800" y="1905000"/>
            <a:ext cx="692280" cy="818280"/>
          </a:xfrm>
          <a:prstGeom prst="rect">
            <a:avLst/>
          </a:prstGeom>
          <a:ln w="0">
            <a:noFill/>
          </a:ln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B86F891-930C-405B-9999-539202E37A74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160640" y="1947000"/>
            <a:ext cx="687960" cy="720000"/>
          </a:xfrm>
          <a:prstGeom prst="rect">
            <a:avLst/>
          </a:prstGeom>
          <a:ln w="0">
            <a:noFill/>
          </a:ln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A80C70D-4F62-4417-A10C-727367B24C20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99840" y="2592960"/>
            <a:ext cx="560160" cy="631080"/>
          </a:xfrm>
          <a:prstGeom prst="rect">
            <a:avLst/>
          </a:prstGeom>
          <a:ln w="0">
            <a:noFill/>
          </a:ln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9C195AA-382F-4F56-AB1D-D45A93005181}"/>
              </a:ext>
            </a:extLst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200" y="4539360"/>
            <a:ext cx="674280" cy="870840"/>
          </a:xfrm>
          <a:prstGeom prst="rect">
            <a:avLst/>
          </a:prstGeom>
          <a:ln w="0">
            <a:noFill/>
          </a:ln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0933877-C1D5-4930-AA86-289212D0CE62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1000" y="4095600"/>
            <a:ext cx="540000" cy="720000"/>
          </a:xfrm>
          <a:prstGeom prst="rect">
            <a:avLst/>
          </a:prstGeom>
          <a:ln w="0">
            <a:noFill/>
          </a:ln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46213C5-776A-4697-A0CC-05ABF1962A39}"/>
              </a:ext>
            </a:extLst>
          </p:cNvPr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1000" y="4887600"/>
            <a:ext cx="540000" cy="720000"/>
          </a:xfrm>
          <a:prstGeom prst="rect">
            <a:avLst/>
          </a:prstGeom>
          <a:ln w="0">
            <a:noFill/>
          </a:ln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D977B3E6-5D25-44DB-9932-A674D46A4FBF}"/>
              </a:ext>
            </a:extLst>
          </p:cNvPr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1000" y="3318000"/>
            <a:ext cx="518040" cy="669600"/>
          </a:xfrm>
          <a:prstGeom prst="rect">
            <a:avLst/>
          </a:prstGeom>
          <a:ln w="0">
            <a:noFill/>
          </a:ln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A2B0FAD9-1B52-43B4-9D92-92AC8A5C67FF}"/>
              </a:ext>
            </a:extLst>
          </p:cNvPr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55000" y="2619600"/>
            <a:ext cx="540000" cy="634320"/>
          </a:xfrm>
          <a:prstGeom prst="rect">
            <a:avLst/>
          </a:prstGeom>
          <a:ln w="0">
            <a:noFill/>
          </a:ln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B57C826-E441-4FC0-912B-43FF1522638F}"/>
              </a:ext>
            </a:extLst>
          </p:cNvPr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356000" y="5744040"/>
            <a:ext cx="544680" cy="720000"/>
          </a:xfrm>
          <a:prstGeom prst="rect">
            <a:avLst/>
          </a:prstGeom>
          <a:ln w="0">
            <a:noFill/>
          </a:ln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A62139FC-1D73-442F-89C0-830671798D36}"/>
              </a:ext>
            </a:extLst>
          </p:cNvPr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84000" y="3570360"/>
            <a:ext cx="602280" cy="661680"/>
          </a:xfrm>
          <a:prstGeom prst="rect">
            <a:avLst/>
          </a:prstGeom>
          <a:ln w="0">
            <a:noFill/>
          </a:ln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24F9EFA-E856-4EA9-8B53-1084FA3A60FA}"/>
              </a:ext>
            </a:extLst>
          </p:cNvPr>
          <p:cNvPicPr/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26400" y="4624080"/>
            <a:ext cx="669600" cy="687960"/>
          </a:xfrm>
          <a:prstGeom prst="rect">
            <a:avLst/>
          </a:prstGeom>
          <a:ln w="0">
            <a:noFill/>
          </a:ln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63A83BD1-FB2F-4B07-87F5-88AF973D932E}"/>
              </a:ext>
            </a:extLst>
          </p:cNvPr>
          <p:cNvSpPr txBox="1"/>
          <p:nvPr/>
        </p:nvSpPr>
        <p:spPr>
          <a:xfrm>
            <a:off x="685800" y="2750520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Iván Vila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Faculty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FFB4FDDD-B747-41F2-B5B5-6DFA975F45FD}"/>
              </a:ext>
            </a:extLst>
          </p:cNvPr>
          <p:cNvSpPr txBox="1"/>
          <p:nvPr/>
        </p:nvSpPr>
        <p:spPr>
          <a:xfrm>
            <a:off x="7772400" y="2031600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Gervasio Gómez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Faculty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  <a:p>
            <a:r>
              <a:rPr lang="es-ES" sz="1200" i="0" spc="-1" dirty="0">
                <a:latin typeface="Arial"/>
              </a:rPr>
              <a:t>Project CO-IP</a:t>
            </a:r>
            <a:endParaRPr lang="es-ES" sz="1200" b="0" i="0" strike="noStrike" spc="-1" dirty="0">
              <a:latin typeface="Arial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3B62CAEF-A274-4D43-9C56-19128C2AFC75}"/>
              </a:ext>
            </a:extLst>
          </p:cNvPr>
          <p:cNvSpPr txBox="1"/>
          <p:nvPr/>
        </p:nvSpPr>
        <p:spPr>
          <a:xfrm>
            <a:off x="669480" y="3631320"/>
            <a:ext cx="1278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Marcos Fernández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Faculty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8D6F7DE-5906-484E-B6CC-220C1E669C20}"/>
              </a:ext>
            </a:extLst>
          </p:cNvPr>
          <p:cNvSpPr txBox="1"/>
          <p:nvPr/>
        </p:nvSpPr>
        <p:spPr>
          <a:xfrm>
            <a:off x="10168080" y="2018400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Pablo Martínez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Faculty</a:t>
            </a:r>
            <a:r>
              <a:rPr lang="es-ES" sz="1200" b="0" i="0" strike="noStrike" spc="-1" dirty="0">
                <a:latin typeface="Arial"/>
              </a:rPr>
              <a:t> UC)</a:t>
            </a:r>
          </a:p>
          <a:p>
            <a:r>
              <a:rPr lang="es-ES" sz="1200" b="0" i="0" strike="noStrike" spc="-1" dirty="0">
                <a:latin typeface="Arial"/>
              </a:rPr>
              <a:t>Project CO-IP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92E44CD-A51B-4575-87BD-3B58BC0A0FFA}"/>
              </a:ext>
            </a:extLst>
          </p:cNvPr>
          <p:cNvSpPr txBox="1"/>
          <p:nvPr/>
        </p:nvSpPr>
        <p:spPr>
          <a:xfrm>
            <a:off x="669480" y="4533360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Jordi Duarte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RyC</a:t>
            </a:r>
            <a:r>
              <a:rPr lang="es-ES" sz="1200" b="0" i="0" strike="noStrike" spc="-1" dirty="0">
                <a:latin typeface="Arial"/>
              </a:rPr>
              <a:t> </a:t>
            </a:r>
            <a:r>
              <a:rPr lang="es-ES" sz="1200" b="0" i="0" strike="noStrike" spc="-1" dirty="0" err="1">
                <a:latin typeface="Arial"/>
              </a:rPr>
              <a:t>researcher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>
                <a:latin typeface="Arial"/>
              </a:rPr>
              <a:t>CSIC)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A52349C-3F0C-4CCC-A6A5-CABB9A2815DB}"/>
              </a:ext>
            </a:extLst>
          </p:cNvPr>
          <p:cNvSpPr txBox="1"/>
          <p:nvPr/>
        </p:nvSpPr>
        <p:spPr>
          <a:xfrm>
            <a:off x="2876280" y="2634000"/>
            <a:ext cx="1314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>
                <a:latin typeface="Arial"/>
              </a:rPr>
              <a:t>Efrén Navarrete</a:t>
            </a:r>
          </a:p>
          <a:p>
            <a:r>
              <a:rPr lang="es-ES" sz="1200" b="0" i="0" strike="noStrike" spc="-1">
                <a:latin typeface="Arial"/>
              </a:rPr>
              <a:t>(PhD CSIC)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7C33423-E463-4E44-93A0-8886716B1F94}"/>
              </a:ext>
            </a:extLst>
          </p:cNvPr>
          <p:cNvSpPr txBox="1"/>
          <p:nvPr/>
        </p:nvSpPr>
        <p:spPr>
          <a:xfrm>
            <a:off x="2876280" y="3318360"/>
            <a:ext cx="1314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>
                <a:latin typeface="Arial"/>
              </a:rPr>
              <a:t>Cristian Quintana</a:t>
            </a:r>
          </a:p>
          <a:p>
            <a:r>
              <a:rPr lang="es-ES" sz="1200" b="0" i="0" strike="noStrike" spc="-1">
                <a:latin typeface="Arial"/>
              </a:rPr>
              <a:t>(PhD CSIC)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D665B88-AAA9-4FA6-B7EB-633AFD3CAAD9}"/>
              </a:ext>
            </a:extLst>
          </p:cNvPr>
          <p:cNvSpPr txBox="1"/>
          <p:nvPr/>
        </p:nvSpPr>
        <p:spPr>
          <a:xfrm>
            <a:off x="2876280" y="4182720"/>
            <a:ext cx="1314720" cy="524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>
                <a:latin typeface="Arial"/>
              </a:rPr>
              <a:t>Clara Lasaosa</a:t>
            </a:r>
          </a:p>
          <a:p>
            <a:r>
              <a:rPr lang="es-ES" sz="1200" b="0" i="0" strike="noStrike" spc="-1">
                <a:latin typeface="Arial"/>
              </a:rPr>
              <a:t>(PhD CSIC)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2A390B63-AC9F-4E8C-A800-9533018B50B8}"/>
              </a:ext>
            </a:extLst>
          </p:cNvPr>
          <p:cNvSpPr txBox="1"/>
          <p:nvPr/>
        </p:nvSpPr>
        <p:spPr>
          <a:xfrm>
            <a:off x="2876280" y="5046720"/>
            <a:ext cx="1314720" cy="524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>
                <a:latin typeface="Arial"/>
              </a:rPr>
              <a:t>Rubén López</a:t>
            </a:r>
          </a:p>
          <a:p>
            <a:r>
              <a:rPr lang="es-ES" sz="1200" b="0" i="0" strike="noStrike" spc="-1">
                <a:latin typeface="Arial"/>
              </a:rPr>
              <a:t>(PhD UC)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494A93B8-B318-484C-AD49-72779B416CDD}"/>
              </a:ext>
            </a:extLst>
          </p:cNvPr>
          <p:cNvSpPr txBox="1"/>
          <p:nvPr/>
        </p:nvSpPr>
        <p:spPr>
          <a:xfrm>
            <a:off x="2876280" y="5838720"/>
            <a:ext cx="1314720" cy="524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Antonio Gómez</a:t>
            </a:r>
          </a:p>
          <a:p>
            <a:r>
              <a:rPr lang="es-ES" sz="1200" b="0" i="0" strike="noStrike" spc="-1" dirty="0">
                <a:latin typeface="Arial"/>
              </a:rPr>
              <a:t>(PhD CSIC)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1DFFAE45-1270-4C14-B78F-622504A50F41}"/>
              </a:ext>
            </a:extLst>
          </p:cNvPr>
          <p:cNvSpPr txBox="1"/>
          <p:nvPr/>
        </p:nvSpPr>
        <p:spPr>
          <a:xfrm>
            <a:off x="4805280" y="2590800"/>
            <a:ext cx="1314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Javier González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Hired</a:t>
            </a:r>
            <a:r>
              <a:rPr lang="es-ES" sz="1200" b="0" i="0" strike="noStrike" spc="-1" dirty="0">
                <a:latin typeface="Arial"/>
              </a:rPr>
              <a:t> Ing. CSIC)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D7B2268B-A7F5-4085-BEDE-A70DD2E5ADAA}"/>
              </a:ext>
            </a:extLst>
          </p:cNvPr>
          <p:cNvSpPr txBox="1"/>
          <p:nvPr/>
        </p:nvSpPr>
        <p:spPr>
          <a:xfrm>
            <a:off x="4841280" y="3527160"/>
            <a:ext cx="1419960" cy="772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Richard Jaramillo</a:t>
            </a:r>
          </a:p>
          <a:p>
            <a:r>
              <a:rPr lang="es-ES" sz="1200" b="0" i="0" strike="noStrike" spc="-1" dirty="0">
                <a:latin typeface="Arial"/>
              </a:rPr>
              <a:t>(Staff </a:t>
            </a:r>
            <a:r>
              <a:rPr lang="es-ES" sz="1200" i="0" spc="-1" dirty="0">
                <a:latin typeface="Arial"/>
              </a:rPr>
              <a:t>Dr. Ing.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E858672-400E-4E0E-9AA3-43864FAA9EC4}"/>
              </a:ext>
            </a:extLst>
          </p:cNvPr>
          <p:cNvSpPr txBox="1"/>
          <p:nvPr/>
        </p:nvSpPr>
        <p:spPr>
          <a:xfrm>
            <a:off x="4913280" y="4679520"/>
            <a:ext cx="1314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David Moya</a:t>
            </a:r>
          </a:p>
          <a:p>
            <a:r>
              <a:rPr lang="es-ES" sz="1200" b="0" i="0" strike="noStrike" spc="-1" dirty="0">
                <a:latin typeface="Arial"/>
              </a:rPr>
              <a:t>(Staff </a:t>
            </a:r>
            <a:r>
              <a:rPr lang="es-ES" sz="1200" i="0" spc="-1" dirty="0">
                <a:latin typeface="Arial"/>
              </a:rPr>
              <a:t>Ing.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A49CC4D3-3C3E-4405-BCB6-A4FF1A75B715}"/>
              </a:ext>
            </a:extLst>
          </p:cNvPr>
          <p:cNvSpPr txBox="1"/>
          <p:nvPr/>
        </p:nvSpPr>
        <p:spPr>
          <a:xfrm>
            <a:off x="4838957" y="5834560"/>
            <a:ext cx="1419960" cy="56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Pedro Rodríguez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Hired</a:t>
            </a:r>
            <a:r>
              <a:rPr lang="es-ES" sz="1200" b="0" i="0" strike="noStrike" spc="-1" dirty="0">
                <a:latin typeface="Arial"/>
              </a:rPr>
              <a:t> </a:t>
            </a:r>
            <a:r>
              <a:rPr lang="es-ES" sz="1200" b="0" i="0" strike="noStrike" spc="-1" dirty="0" err="1">
                <a:latin typeface="Arial"/>
              </a:rPr>
              <a:t>Technician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pic>
        <p:nvPicPr>
          <p:cNvPr id="39" name="Google Shape;70;p14">
            <a:extLst>
              <a:ext uri="{FF2B5EF4-FFF2-40B4-BE49-F238E27FC236}">
                <a16:creationId xmlns:a16="http://schemas.microsoft.com/office/drawing/2014/main" id="{9393BE4A-2D3F-4406-9545-AF2AEC4D4E86}"/>
              </a:ext>
            </a:extLst>
          </p:cNvPr>
          <p:cNvPicPr preferRelativeResize="0"/>
          <p:nvPr/>
        </p:nvPicPr>
        <p:blipFill>
          <a:blip r:embed="rId1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608" y="5695720"/>
            <a:ext cx="622388" cy="66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A7832A55-12BB-4B2C-B7C2-932215FDD58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960603" y="3803100"/>
            <a:ext cx="1207113" cy="658425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74EE4ACF-5F1B-49B7-B013-84876AD41781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2624" y="5144022"/>
            <a:ext cx="3362325" cy="60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63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7A02CD-D3C0-404C-8176-B1E035292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Hadron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at CMS: High-</a:t>
            </a:r>
            <a:r>
              <a:rPr lang="es-ES" dirty="0" err="1"/>
              <a:t>Luminosity</a:t>
            </a:r>
            <a:r>
              <a:rPr lang="es-ES" dirty="0"/>
              <a:t> </a:t>
            </a:r>
            <a:r>
              <a:rPr lang="es-ES" dirty="0" err="1"/>
              <a:t>upgrade</a:t>
            </a:r>
            <a:r>
              <a:rPr lang="es-ES" dirty="0"/>
              <a:t> </a:t>
            </a:r>
            <a:r>
              <a:rPr lang="es-ES" dirty="0" err="1"/>
              <a:t>highlights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A32C51-ED78-4D06-B18B-6CC4888905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14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2321AE-AC11-4077-B416-075D8F910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3EB775E-C889-446D-B164-9A2A795DD817}"/>
              </a:ext>
            </a:extLst>
          </p:cNvPr>
          <p:cNvSpPr txBox="1"/>
          <p:nvPr/>
        </p:nvSpPr>
        <p:spPr>
          <a:xfrm flipH="1">
            <a:off x="203201" y="852547"/>
            <a:ext cx="5921156" cy="538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i="0" dirty="0"/>
              <a:t>Characterization of 3D sensor radiation tolerance in TB campaigns</a:t>
            </a:r>
          </a:p>
          <a:p>
            <a:pPr algn="l"/>
            <a:r>
              <a:rPr lang="en-US" sz="1600" b="1" i="0" dirty="0">
                <a:solidFill>
                  <a:srgbClr val="C00000"/>
                </a:solidFill>
              </a:rPr>
              <a:t>IT TBPX L1 to be implemented with 3D 25x100 </a:t>
            </a:r>
            <a:r>
              <a:rPr lang="en-US" sz="1600" b="1" i="0" dirty="0">
                <a:solidFill>
                  <a:srgbClr val="C00000"/>
                </a:solidFill>
                <a:latin typeface="Symbol" panose="05050102010706020507" pitchFamily="18" charset="2"/>
              </a:rPr>
              <a:t>m</a:t>
            </a:r>
            <a:r>
              <a:rPr lang="en-US" sz="1600" b="1" i="0" dirty="0">
                <a:solidFill>
                  <a:srgbClr val="C00000"/>
                </a:solidFill>
              </a:rPr>
              <a:t>m pixel sensors</a:t>
            </a:r>
          </a:p>
        </p:txBody>
      </p:sp>
      <p:pic>
        <p:nvPicPr>
          <p:cNvPr id="11" name="Picture 18">
            <a:extLst>
              <a:ext uri="{FF2B5EF4-FFF2-40B4-BE49-F238E27FC236}">
                <a16:creationId xmlns:a16="http://schemas.microsoft.com/office/drawing/2014/main" id="{2CB0859E-0EF8-4276-8E10-829EEE9379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97" t="7451" r="3078"/>
          <a:stretch>
            <a:fillRect/>
          </a:stretch>
        </p:blipFill>
        <p:spPr>
          <a:xfrm>
            <a:off x="381000" y="3885839"/>
            <a:ext cx="4476544" cy="278062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4">
            <a:extLst>
              <a:ext uri="{FF2B5EF4-FFF2-40B4-BE49-F238E27FC236}">
                <a16:creationId xmlns:a16="http://schemas.microsoft.com/office/drawing/2014/main" id="{00319CB6-8287-439B-B1E1-4E9DDAF7AC36}"/>
              </a:ext>
            </a:extLst>
          </p:cNvPr>
          <p:cNvSpPr txBox="1"/>
          <p:nvPr/>
        </p:nvSpPr>
        <p:spPr>
          <a:xfrm>
            <a:off x="687868" y="3350214"/>
            <a:ext cx="4015208" cy="551005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algn="just" defTabSz="457200" hangingPunct="0">
              <a:buSzPct val="45000"/>
            </a:pPr>
            <a:r>
              <a:rPr lang="en-GB" sz="1300" b="1" dirty="0">
                <a:solidFill>
                  <a:srgbClr val="00B050"/>
                </a:solidFill>
                <a:latin typeface="Liberation Sans" pitchFamily="18"/>
                <a:ea typeface="AR PL KaitiM GB" pitchFamily="2"/>
                <a:cs typeface="FreeSans" pitchFamily="2"/>
              </a:rPr>
              <a:t>Efficiency</a:t>
            </a:r>
            <a:r>
              <a:rPr lang="en-GB" sz="1300" dirty="0">
                <a:solidFill>
                  <a:srgbClr val="00B050"/>
                </a:solidFill>
                <a:latin typeface="Liberation Sans" pitchFamily="18"/>
                <a:ea typeface="AR PL KaitiM GB" pitchFamily="2"/>
                <a:cs typeface="FreeSans" pitchFamily="2"/>
              </a:rPr>
              <a:t> </a:t>
            </a:r>
            <a:r>
              <a:rPr lang="en-GB" sz="1300" b="1" dirty="0">
                <a:solidFill>
                  <a:srgbClr val="00B050"/>
                </a:solidFill>
                <a:latin typeface="Liberation Sans" pitchFamily="18"/>
                <a:ea typeface="AR PL KaitiM GB" pitchFamily="2"/>
                <a:cs typeface="FreeSans" pitchFamily="2"/>
              </a:rPr>
              <a:t>at normal incidence a after maximal irradiation fluence</a:t>
            </a:r>
            <a:r>
              <a:rPr lang="en-GB" sz="1300" dirty="0">
                <a:solidFill>
                  <a:srgbClr val="00B050"/>
                </a:solidFill>
                <a:latin typeface="Liberation Sans" pitchFamily="18"/>
                <a:ea typeface="AR PL KaitiM GB" pitchFamily="2"/>
                <a:cs typeface="FreeSans" pitchFamily="2"/>
              </a:rPr>
              <a:t>: </a:t>
            </a:r>
            <a:r>
              <a:rPr lang="en-GB" sz="1300" b="1" dirty="0">
                <a:solidFill>
                  <a:srgbClr val="00B050"/>
                </a:solidFill>
                <a:latin typeface="Liberation Sans" pitchFamily="18"/>
                <a:ea typeface="AR PL KaitiM GB" pitchFamily="2"/>
                <a:cs typeface="FreeSans" pitchFamily="2"/>
              </a:rPr>
              <a:t>higher than 97% for all the modules</a:t>
            </a:r>
            <a:endParaRPr lang="en-GB" sz="1300" dirty="0">
              <a:solidFill>
                <a:srgbClr val="00B050"/>
              </a:solidFill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867555FF-1D2D-493E-AF81-E1C6D000D8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7166" y="1323855"/>
            <a:ext cx="5418985" cy="225791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A490F84-A62B-4415-8F39-DD63F6EAAC2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233" y="3581765"/>
            <a:ext cx="4740801" cy="2909243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CB2C8DB0-6E4D-44D5-9644-93BE0C90AB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925" t="37818" r="717" b="27101"/>
          <a:stretch/>
        </p:blipFill>
        <p:spPr>
          <a:xfrm>
            <a:off x="1422400" y="1566590"/>
            <a:ext cx="2959869" cy="1530966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CCA7C8C4-1A07-421F-8870-166CB7F9BC4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34954"/>
            <a:ext cx="932837" cy="93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27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7CA77A-5E72-4FF2-A1F8-9E1E6B8A3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1" y="139701"/>
            <a:ext cx="11074399" cy="932837"/>
          </a:xfrm>
        </p:spPr>
        <p:txBody>
          <a:bodyPr/>
          <a:lstStyle/>
          <a:p>
            <a:r>
              <a:rPr lang="es-ES" dirty="0" err="1"/>
              <a:t>Hadron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at CMS: </a:t>
            </a:r>
            <a:r>
              <a:rPr lang="es-ES" sz="3200" dirty="0"/>
              <a:t>High-</a:t>
            </a:r>
            <a:r>
              <a:rPr lang="es-ES" sz="3200" dirty="0" err="1"/>
              <a:t>Luminosity</a:t>
            </a:r>
            <a:r>
              <a:rPr lang="es-ES" sz="3200" dirty="0"/>
              <a:t> - Module </a:t>
            </a:r>
            <a:r>
              <a:rPr lang="es-ES" sz="3200" dirty="0" err="1"/>
              <a:t>production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18A5575-C5A4-4BBB-B140-792A2F6604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15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183B41-EE6E-4C45-ACE5-1FB14A165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0774B3B5-097E-4E87-BF49-E3E0B238E6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236380"/>
            <a:ext cx="10058400" cy="5252427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4CE11960-F5B0-461A-BCBC-52A0BBAE28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34954"/>
            <a:ext cx="932837" cy="93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78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4F6572-AABC-4BFC-ABE3-1093F79C6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Hadron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at CMS: </a:t>
            </a:r>
            <a:r>
              <a:rPr lang="es-ES" dirty="0" err="1"/>
              <a:t>Leadership</a:t>
            </a:r>
            <a:r>
              <a:rPr lang="es-ES" dirty="0"/>
              <a:t> positions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931B9F1-8E78-41FD-82E2-6CA029A574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16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9B3E9A-5ED5-4302-9AA4-284D6CB70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8" name="Google Shape;168;p17">
            <a:extLst>
              <a:ext uri="{FF2B5EF4-FFF2-40B4-BE49-F238E27FC236}">
                <a16:creationId xmlns:a16="http://schemas.microsoft.com/office/drawing/2014/main" id="{488099CF-B420-489A-ABCC-CBC07EDCBA41}"/>
              </a:ext>
            </a:extLst>
          </p:cNvPr>
          <p:cNvSpPr txBox="1"/>
          <p:nvPr/>
        </p:nvSpPr>
        <p:spPr>
          <a:xfrm>
            <a:off x="1219200" y="1555924"/>
            <a:ext cx="3888300" cy="4431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Alberto </a:t>
            </a:r>
            <a:r>
              <a:rPr lang="en-GB" sz="1600" b="1" i="0" kern="0" dirty="0" err="1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Ruíz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32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CMS Thesis Awards committee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Alicia Calderón 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32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Section and WG1 in LHC cross-section WG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Celso Martínez</a:t>
            </a:r>
            <a:endParaRPr sz="1600" b="1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32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Spanish CMS link person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Francisco </a:t>
            </a:r>
            <a:r>
              <a:rPr lang="en-GB" sz="1600" b="1" i="0" kern="0" dirty="0" err="1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Matorras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32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CMS statistics committee chair and member of publication committee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 err="1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Gervasio</a:t>
            </a: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 Gómez</a:t>
            </a:r>
            <a:endParaRPr sz="1600" b="1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32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L2 Convener high-luminosity upgrade of  Inner Tracker sensors</a:t>
            </a:r>
            <a:endParaRPr sz="1600" b="1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Jonatan Piedra</a:t>
            </a:r>
            <a:endParaRPr sz="1600" b="1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32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MUO contact in Higgs PAG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9" name="Google Shape;169;p17">
            <a:extLst>
              <a:ext uri="{FF2B5EF4-FFF2-40B4-BE49-F238E27FC236}">
                <a16:creationId xmlns:a16="http://schemas.microsoft.com/office/drawing/2014/main" id="{19DECA0C-9C2E-4709-BE70-9966AD59D41F}"/>
              </a:ext>
            </a:extLst>
          </p:cNvPr>
          <p:cNvSpPr txBox="1"/>
          <p:nvPr/>
        </p:nvSpPr>
        <p:spPr>
          <a:xfrm>
            <a:off x="6553200" y="1555924"/>
            <a:ext cx="3888300" cy="4308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Luca </a:t>
            </a:r>
            <a:r>
              <a:rPr lang="en-GB" sz="1600" b="1" i="0" kern="0" dirty="0" err="1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Scodellaro</a:t>
            </a:r>
            <a:endParaRPr sz="1600" b="1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32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SUSY MC, L3 SUSY TBT, DQM contact for Higgs.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31680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Pablo Martínez Ruiz del Arbol</a:t>
            </a:r>
            <a:endParaRPr sz="1600" b="1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14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L2 convenor MIP Timing Detector (MTD)</a:t>
            </a:r>
          </a:p>
          <a:p>
            <a:pPr marL="1714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L3 Physics coordinator in MTD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Ruben López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32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L3 convener of Muon reconstruction POG</a:t>
            </a:r>
            <a:endParaRPr lang="en-GB" sz="1600" b="1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600" b="1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Sergio  Blanco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1732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900"/>
              <a:buFont typeface="Arial"/>
              <a:buNone/>
            </a:pPr>
            <a:r>
              <a:rPr lang="en-GB" sz="1600" i="0" kern="0" dirty="0">
                <a:solidFill>
                  <a:srgbClr val="000000"/>
                </a:solidFill>
                <a:latin typeface="Bitter"/>
                <a:ea typeface="Bitter"/>
                <a:cs typeface="Bitter"/>
                <a:sym typeface="Bitter"/>
              </a:rPr>
              <a:t>L3 convener of Muon Calibration and Commissioning. L3 de Muon HLT</a:t>
            </a:r>
            <a:endParaRPr sz="16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352799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endParaRPr sz="900" b="1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E9C67DF-9C29-4C1C-8838-0C0A1ED610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34954"/>
            <a:ext cx="932837" cy="93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809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80CB32-FDF1-4ABE-BE00-96DA2CF76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Dark</a:t>
            </a:r>
            <a:r>
              <a:rPr lang="es-ES" dirty="0"/>
              <a:t> </a:t>
            </a:r>
            <a:r>
              <a:rPr lang="es-ES" dirty="0" err="1"/>
              <a:t>Matter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CCDs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452EE6F-87A8-4AEC-8145-DCF8A74CDB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17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393942-EB56-4BC3-AA51-AD120690A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C518745-AF06-43A1-9381-C8A036B27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1625" y="1554239"/>
            <a:ext cx="6208749" cy="385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663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27">
            <a:extLst>
              <a:ext uri="{FF2B5EF4-FFF2-40B4-BE49-F238E27FC236}">
                <a16:creationId xmlns:a16="http://schemas.microsoft.com/office/drawing/2014/main" id="{4201F9FC-B37E-47C9-B019-AF85D4AFA1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669" y="676485"/>
            <a:ext cx="2249683" cy="202350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F19F3E8-6524-4E0F-9E4E-CB1771414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Direct </a:t>
            </a:r>
            <a:r>
              <a:rPr lang="es-ES" dirty="0" err="1"/>
              <a:t>Dark</a:t>
            </a:r>
            <a:r>
              <a:rPr lang="es-ES" dirty="0"/>
              <a:t> </a:t>
            </a:r>
            <a:r>
              <a:rPr lang="es-ES" dirty="0" err="1"/>
              <a:t>Matter</a:t>
            </a:r>
            <a:r>
              <a:rPr lang="es-ES" dirty="0"/>
              <a:t> </a:t>
            </a:r>
            <a:r>
              <a:rPr lang="es-ES" dirty="0" err="1"/>
              <a:t>searches</a:t>
            </a:r>
            <a:r>
              <a:rPr lang="es-ES" dirty="0"/>
              <a:t>: DAMIC-M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220BD1-2349-4724-8625-ABAE5BF9D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8427" y="953391"/>
            <a:ext cx="3960137" cy="1524000"/>
          </a:xfrm>
        </p:spPr>
        <p:txBody>
          <a:bodyPr/>
          <a:lstStyle/>
          <a:p>
            <a:r>
              <a:rPr lang="en-GB" sz="1600" dirty="0"/>
              <a:t>This focuses on the search for light DM candidates, between eV up to a few GeV</a:t>
            </a:r>
          </a:p>
          <a:p>
            <a:r>
              <a:rPr lang="en-GB" sz="1600" dirty="0"/>
              <a:t>Underground experiments based on CCDs with single electron resolution, that will improve by orders of magnitude the existing limits on DM for a range of different models. 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B147C0-CD61-4BCA-99F3-92CFD1D597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18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9A7120-95BB-42EC-8A7A-16A2E57DE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Screenshot 2025-05-20 at 13.53.40.png" descr="Screenshot 2025-05-20 at 13.53.40.png">
            <a:extLst>
              <a:ext uri="{FF2B5EF4-FFF2-40B4-BE49-F238E27FC236}">
                <a16:creationId xmlns:a16="http://schemas.microsoft.com/office/drawing/2014/main" id="{9628ACF1-21F6-402A-A1DF-76FCDA3DC0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4486" y="1208771"/>
            <a:ext cx="1043625" cy="114174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Screenshot 2025-05-20 at 13.54.00.png" descr="Screenshot 2025-05-20 at 13.54.00.png">
            <a:extLst>
              <a:ext uri="{FF2B5EF4-FFF2-40B4-BE49-F238E27FC236}">
                <a16:creationId xmlns:a16="http://schemas.microsoft.com/office/drawing/2014/main" id="{922000B0-F818-444C-A48B-5132387E4C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418" y="3411333"/>
            <a:ext cx="995075" cy="1229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Screenshot 2025-05-20 at 13.54.44.png" descr="Screenshot 2025-05-20 at 13.54.44.png">
            <a:extLst>
              <a:ext uri="{FF2B5EF4-FFF2-40B4-BE49-F238E27FC236}">
                <a16:creationId xmlns:a16="http://schemas.microsoft.com/office/drawing/2014/main" id="{38E374CA-5902-4F3B-B577-61AC91992C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2293" y="3400080"/>
            <a:ext cx="983093" cy="1241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Screenshot 2025-05-20 at 13.54.59.png" descr="Screenshot 2025-05-20 at 13.54.59.png">
            <a:extLst>
              <a:ext uri="{FF2B5EF4-FFF2-40B4-BE49-F238E27FC236}">
                <a16:creationId xmlns:a16="http://schemas.microsoft.com/office/drawing/2014/main" id="{AB7DCDCA-76D1-4F1F-AAF4-2E54A25E9E9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2004" y="1143000"/>
            <a:ext cx="959716" cy="12732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Screenshot 2025-05-20 at 13.55.19.png" descr="Screenshot 2025-05-20 at 13.55.19.png">
            <a:extLst>
              <a:ext uri="{FF2B5EF4-FFF2-40B4-BE49-F238E27FC236}">
                <a16:creationId xmlns:a16="http://schemas.microsoft.com/office/drawing/2014/main" id="{14E0DE82-03E2-492E-8B6E-5419E495171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6892" y="4869068"/>
            <a:ext cx="1071691" cy="13539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Screenshot 2025-05-20 at 13.56.01.png" descr="Screenshot 2025-05-20 at 13.56.01.png">
            <a:extLst>
              <a:ext uri="{FF2B5EF4-FFF2-40B4-BE49-F238E27FC236}">
                <a16:creationId xmlns:a16="http://schemas.microsoft.com/office/drawing/2014/main" id="{6849E385-F17B-4EAC-8FE2-A3987372FB1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008" y="4844108"/>
            <a:ext cx="983093" cy="12840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Screenshot 2025-05-20 at 13.53.49.png" descr="Screenshot 2025-05-20 at 13.53.49.png">
            <a:extLst>
              <a:ext uri="{FF2B5EF4-FFF2-40B4-BE49-F238E27FC236}">
                <a16:creationId xmlns:a16="http://schemas.microsoft.com/office/drawing/2014/main" id="{1A78DDB5-B37D-4306-BF9E-CC5A8F1AF04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081" y="4871246"/>
            <a:ext cx="1183531" cy="1229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asted-movie.png" descr="pasted-movie.png">
            <a:extLst>
              <a:ext uri="{FF2B5EF4-FFF2-40B4-BE49-F238E27FC236}">
                <a16:creationId xmlns:a16="http://schemas.microsoft.com/office/drawing/2014/main" id="{B2C8E1C3-AEFB-4ABF-A7D0-0D0B4A84C67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5029" y="3382246"/>
            <a:ext cx="1163554" cy="12732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asted-movie.png" descr="pasted-movie.png">
            <a:extLst>
              <a:ext uri="{FF2B5EF4-FFF2-40B4-BE49-F238E27FC236}">
                <a16:creationId xmlns:a16="http://schemas.microsoft.com/office/drawing/2014/main" id="{45797F8B-C99C-42DD-98A9-3972B78A899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455134" y="3352800"/>
            <a:ext cx="1302731" cy="13027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Screenshot 2025-05-20 at 13.55.19.png" descr="Screenshot 2025-05-20 at 13.55.19.png">
            <a:extLst>
              <a:ext uri="{FF2B5EF4-FFF2-40B4-BE49-F238E27FC236}">
                <a16:creationId xmlns:a16="http://schemas.microsoft.com/office/drawing/2014/main" id="{B6934209-7CAA-405D-ACC3-81933853D80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16"/>
          <a:stretch/>
        </p:blipFill>
        <p:spPr>
          <a:xfrm>
            <a:off x="4529197" y="4905082"/>
            <a:ext cx="1154604" cy="1320823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B7394661-A1C3-43CE-8351-54E854CC242C}"/>
              </a:ext>
            </a:extLst>
          </p:cNvPr>
          <p:cNvSpPr txBox="1"/>
          <p:nvPr/>
        </p:nvSpPr>
        <p:spPr>
          <a:xfrm>
            <a:off x="7655037" y="1538279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Bradley </a:t>
            </a:r>
            <a:r>
              <a:rPr lang="es-ES" sz="1200" b="0" i="0" strike="noStrike" spc="-1" dirty="0" err="1">
                <a:latin typeface="Arial"/>
              </a:rPr>
              <a:t>Kavanagh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Faculty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  <a:p>
            <a:r>
              <a:rPr lang="es-ES" sz="1200" i="0" spc="-1" dirty="0">
                <a:latin typeface="Arial"/>
              </a:rPr>
              <a:t>Project CO-IP</a:t>
            </a:r>
            <a:endParaRPr lang="es-ES" sz="1200" b="0" i="0" strike="noStrike" spc="-1" dirty="0">
              <a:latin typeface="Arial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6B60C3B-FFF4-45A3-B14D-9717A8842CB9}"/>
              </a:ext>
            </a:extLst>
          </p:cNvPr>
          <p:cNvSpPr txBox="1"/>
          <p:nvPr/>
        </p:nvSpPr>
        <p:spPr>
          <a:xfrm>
            <a:off x="10291040" y="1502155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Rocí</a:t>
            </a:r>
            <a:r>
              <a:rPr lang="es-ES" sz="1200" i="0" spc="-1" dirty="0">
                <a:latin typeface="Arial"/>
              </a:rPr>
              <a:t>o Vilar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Faculty</a:t>
            </a:r>
            <a:r>
              <a:rPr lang="es-ES" sz="1200" b="0" i="0" strike="noStrike" spc="-1" dirty="0">
                <a:latin typeface="Arial"/>
              </a:rPr>
              <a:t> UC)</a:t>
            </a:r>
          </a:p>
          <a:p>
            <a:r>
              <a:rPr lang="es-ES" sz="1200" i="0" spc="-1" dirty="0">
                <a:latin typeface="Arial"/>
              </a:rPr>
              <a:t>Project CO-IP</a:t>
            </a:r>
            <a:endParaRPr lang="es-ES" sz="1200" b="0" i="0" strike="noStrike" spc="-1" dirty="0">
              <a:latin typeface="Arial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412A920-D2FC-4329-841D-F2CAA9DDDBF9}"/>
              </a:ext>
            </a:extLst>
          </p:cNvPr>
          <p:cNvSpPr txBox="1"/>
          <p:nvPr/>
        </p:nvSpPr>
        <p:spPr>
          <a:xfrm>
            <a:off x="235573" y="6315602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i="0" spc="-1" dirty="0">
                <a:latin typeface="Arial"/>
              </a:rPr>
              <a:t>N. Castello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i="0" spc="-1" dirty="0" err="1">
                <a:latin typeface="Arial"/>
              </a:rPr>
              <a:t>Tenure</a:t>
            </a:r>
            <a:r>
              <a:rPr lang="es-ES" sz="1200" i="0" spc="-1" dirty="0">
                <a:latin typeface="Arial"/>
              </a:rPr>
              <a:t> </a:t>
            </a:r>
            <a:r>
              <a:rPr lang="es-ES" sz="1200" i="0" spc="-1" dirty="0" err="1">
                <a:latin typeface="Arial"/>
              </a:rPr>
              <a:t>track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6885092-232B-4BF8-BCC7-AF0E958B1ABF}"/>
              </a:ext>
            </a:extLst>
          </p:cNvPr>
          <p:cNvSpPr txBox="1"/>
          <p:nvPr/>
        </p:nvSpPr>
        <p:spPr>
          <a:xfrm>
            <a:off x="1629493" y="6302899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i="0" spc="-1" dirty="0">
                <a:latin typeface="Arial"/>
              </a:rPr>
              <a:t>J. Duarte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i="0" spc="-1" dirty="0" err="1">
                <a:latin typeface="Arial"/>
              </a:rPr>
              <a:t>Tenure</a:t>
            </a:r>
            <a:r>
              <a:rPr lang="es-ES" sz="1200" i="0" spc="-1" dirty="0">
                <a:latin typeface="Arial"/>
              </a:rPr>
              <a:t> </a:t>
            </a:r>
            <a:r>
              <a:rPr lang="es-ES" sz="1200" i="0" spc="-1" dirty="0" err="1">
                <a:latin typeface="Arial"/>
              </a:rPr>
              <a:t>track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765208A-63E5-48E0-BB88-01FB311F5CA3}"/>
              </a:ext>
            </a:extLst>
          </p:cNvPr>
          <p:cNvSpPr txBox="1"/>
          <p:nvPr/>
        </p:nvSpPr>
        <p:spPr>
          <a:xfrm>
            <a:off x="3023413" y="6290196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i="0" spc="-1" dirty="0">
                <a:latin typeface="Arial"/>
              </a:rPr>
              <a:t>A.  López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>
                <a:latin typeface="Arial"/>
              </a:rPr>
              <a:t>(Staff </a:t>
            </a:r>
            <a:r>
              <a:rPr lang="es-ES" sz="1200" i="0" spc="-1" dirty="0" err="1">
                <a:latin typeface="Arial"/>
              </a:rPr>
              <a:t>Physicist</a:t>
            </a:r>
            <a:r>
              <a:rPr lang="es-ES" sz="1200" i="0" spc="-1" dirty="0">
                <a:latin typeface="Arial"/>
              </a:rPr>
              <a:t> UC</a:t>
            </a:r>
            <a:r>
              <a:rPr lang="es-ES" sz="1200" b="0" i="0" strike="noStrike" spc="-1" dirty="0">
                <a:latin typeface="Arial"/>
              </a:rPr>
              <a:t>)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D2C60A9-19EB-4F4A-8B93-7C9A238F83BE}"/>
              </a:ext>
            </a:extLst>
          </p:cNvPr>
          <p:cNvSpPr txBox="1"/>
          <p:nvPr/>
        </p:nvSpPr>
        <p:spPr>
          <a:xfrm>
            <a:off x="4417333" y="6277493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i="0" spc="-1" dirty="0">
                <a:latin typeface="Arial"/>
              </a:rPr>
              <a:t>D.  Moya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>
                <a:latin typeface="Arial"/>
              </a:rPr>
              <a:t>(Staff </a:t>
            </a:r>
            <a:r>
              <a:rPr lang="es-ES" sz="1200" b="0" i="0" strike="noStrike" spc="-1" dirty="0" err="1">
                <a:latin typeface="Arial"/>
              </a:rPr>
              <a:t>E</a:t>
            </a:r>
            <a:r>
              <a:rPr lang="es-ES" sz="1200" i="0" spc="-1" dirty="0" err="1">
                <a:latin typeface="Arial"/>
              </a:rPr>
              <a:t>ngineer</a:t>
            </a:r>
            <a:r>
              <a:rPr lang="es-ES" sz="1200" i="0" spc="-1" dirty="0">
                <a:latin typeface="Arial"/>
              </a:rPr>
              <a:t> CSIC</a:t>
            </a:r>
            <a:r>
              <a:rPr lang="es-ES" sz="1200" b="0" i="0" strike="noStrike" spc="-1" dirty="0">
                <a:latin typeface="Arial"/>
              </a:rPr>
              <a:t>)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47EDA37-042B-4F24-9B17-9056D5BD54B8}"/>
              </a:ext>
            </a:extLst>
          </p:cNvPr>
          <p:cNvSpPr/>
          <p:nvPr/>
        </p:nvSpPr>
        <p:spPr>
          <a:xfrm>
            <a:off x="6154725" y="5079868"/>
            <a:ext cx="5954306" cy="1085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defTabSz="173393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 sz="2100">
                <a:solidFill>
                  <a:srgbClr val="535353"/>
                </a:solidFill>
                <a:latin typeface="Canela Text Bold"/>
                <a:ea typeface="Canela Text Bold"/>
                <a:cs typeface="Canela Text Bold"/>
                <a:sym typeface="Canela Text Bold"/>
              </a:defRPr>
            </a:pPr>
            <a:r>
              <a:rPr lang="en-GB" sz="2100" i="0" kern="0" dirty="0">
                <a:solidFill>
                  <a:srgbClr val="535353"/>
                </a:solidFill>
                <a:latin typeface="Canela Text Bold"/>
                <a:sym typeface="Canela Text Bold"/>
              </a:rPr>
              <a:t>Funding:</a:t>
            </a:r>
          </a:p>
          <a:p>
            <a:pPr marL="120315" lvl="0" indent="-120315" algn="l" defTabSz="173393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FontTx/>
              <a:buChar char="•"/>
              <a:defRPr sz="1300">
                <a:solidFill>
                  <a:srgbClr val="535353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sz="1300" i="0" kern="0" dirty="0">
                <a:solidFill>
                  <a:srgbClr val="535353"/>
                </a:solidFill>
                <a:latin typeface="Canela Text Bold"/>
                <a:ea typeface="Canela Text Bold"/>
                <a:cs typeface="Canela Text Bold"/>
                <a:sym typeface="Canela Text Bold"/>
              </a:rPr>
              <a:t>PID2022 Search for light Dark Matter: From phenomenology to underground lab searches.</a:t>
            </a:r>
            <a:r>
              <a:rPr lang="en-GB" sz="1300" i="0" kern="0" dirty="0">
                <a:solidFill>
                  <a:srgbClr val="535353"/>
                </a:solidFill>
                <a:latin typeface="Canela Text Regular"/>
                <a:sym typeface="Canela Text Regular"/>
              </a:rPr>
              <a:t> 04/11/2023- 01/09/2026</a:t>
            </a:r>
          </a:p>
          <a:p>
            <a:pPr marL="120315" lvl="0" indent="-120315" algn="l" defTabSz="173393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FontTx/>
              <a:buChar char="•"/>
              <a:defRPr sz="1300">
                <a:solidFill>
                  <a:srgbClr val="535353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sz="1300" i="0" kern="0" dirty="0">
                <a:solidFill>
                  <a:srgbClr val="535353"/>
                </a:solidFill>
                <a:latin typeface="Canela Text Regular"/>
                <a:sym typeface="Canela Text Regular"/>
              </a:rPr>
              <a:t>PID2019-109829GB-I00, 01/01/2020-31/12/2022.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A3DB4630-1772-4DAB-A411-DB5197357DB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9612" y="5817267"/>
            <a:ext cx="935627" cy="510342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3EDDF301-DC4E-4696-B345-7950891F2CC8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0" y="126856"/>
            <a:ext cx="1268079" cy="787544"/>
          </a:xfrm>
          <a:prstGeom prst="rect">
            <a:avLst/>
          </a:prstGeom>
        </p:spPr>
      </p:pic>
      <p:sp>
        <p:nvSpPr>
          <p:cNvPr id="29" name="Rectángulo 28">
            <a:extLst>
              <a:ext uri="{FF2B5EF4-FFF2-40B4-BE49-F238E27FC236}">
                <a16:creationId xmlns:a16="http://schemas.microsoft.com/office/drawing/2014/main" id="{985D5B88-9B52-4DE0-A4A4-CD7053D3579E}"/>
              </a:ext>
            </a:extLst>
          </p:cNvPr>
          <p:cNvSpPr/>
          <p:nvPr/>
        </p:nvSpPr>
        <p:spPr>
          <a:xfrm>
            <a:off x="6163923" y="3212574"/>
            <a:ext cx="5951877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0368" lvl="0" indent="-140368" algn="l" defTabSz="173393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Char char="•"/>
              <a:defRPr sz="1900">
                <a:solidFill>
                  <a:srgbClr val="535353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Regular"/>
              </a:rPr>
              <a:t>Design, development, implementation and maintenance of  the  Data Quality Monitoring (</a:t>
            </a: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Bold"/>
              </a:rPr>
              <a:t>DQM</a:t>
            </a: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Regular"/>
              </a:rPr>
              <a:t>)  to improve the data taken,  and the collaboration  data analysis framework (</a:t>
            </a: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Bold"/>
              </a:rPr>
              <a:t>WADERS</a:t>
            </a: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Regular"/>
              </a:rPr>
              <a:t>). Lead by Nuria Castello </a:t>
            </a:r>
          </a:p>
          <a:p>
            <a:pPr marL="140368" lvl="0" indent="-140368" algn="l" defTabSz="173393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Char char="•"/>
              <a:defRPr sz="1900">
                <a:solidFill>
                  <a:srgbClr val="535353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Regular"/>
              </a:rPr>
              <a:t>Data Analysis and Simulations. Nuria Castello convener of the analysis and simulation group </a:t>
            </a:r>
          </a:p>
          <a:p>
            <a:pPr marL="140368" lvl="0" indent="-140368" algn="l" defTabSz="173393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Char char="•"/>
              <a:defRPr sz="1900">
                <a:solidFill>
                  <a:srgbClr val="535353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Regular"/>
              </a:rPr>
              <a:t>Phenomenology, models and signals . Bradley Kavanagh lead this initiative</a:t>
            </a:r>
          </a:p>
          <a:p>
            <a:pPr marL="140368" lvl="0" indent="-140368" algn="l" defTabSz="173393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Char char="•"/>
              <a:defRPr sz="1900">
                <a:solidFill>
                  <a:srgbClr val="535353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Regular"/>
              </a:rPr>
              <a:t>Low Background tasks (specially related to the Copper material). RV convener of the low background group. </a:t>
            </a:r>
          </a:p>
          <a:p>
            <a:pPr marL="140368" lvl="0" indent="-140368" algn="l" defTabSz="173393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Char char="•"/>
              <a:defRPr sz="1900">
                <a:solidFill>
                  <a:srgbClr val="535353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Regular"/>
              </a:rPr>
              <a:t>Modane clean room and CCDs testing infrastructures:</a:t>
            </a:r>
          </a:p>
          <a:p>
            <a:pPr marL="521368" lvl="1" indent="-140368" algn="l" defTabSz="173393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Char char="•"/>
              <a:defRPr sz="1900">
                <a:solidFill>
                  <a:srgbClr val="535353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Regular"/>
              </a:rPr>
              <a:t>Contact persons with LSM (Michelangelo </a:t>
            </a:r>
            <a:r>
              <a:rPr lang="en-GB" sz="1300" i="0" kern="0" dirty="0" err="1">
                <a:solidFill>
                  <a:srgbClr val="535353"/>
                </a:solidFill>
                <a:latin typeface="Canela Text Bold"/>
                <a:sym typeface="Canela Text Regular"/>
              </a:rPr>
              <a:t>Traina</a:t>
            </a:r>
            <a:r>
              <a:rPr lang="en-GB" sz="1300" i="0" kern="0" dirty="0">
                <a:solidFill>
                  <a:srgbClr val="535353"/>
                </a:solidFill>
                <a:latin typeface="Canela Text Bold"/>
                <a:sym typeface="Canela Text Regular"/>
              </a:rPr>
              <a:t>) and LSC (RV) 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D6F1714-F7B4-4876-ACA6-28E4BD57F8A3}"/>
              </a:ext>
            </a:extLst>
          </p:cNvPr>
          <p:cNvSpPr txBox="1"/>
          <p:nvPr/>
        </p:nvSpPr>
        <p:spPr>
          <a:xfrm>
            <a:off x="6488502" y="2471079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 err="1">
                <a:latin typeface="Arial"/>
              </a:rPr>
              <a:t>Synergy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>
                <a:latin typeface="Arial"/>
              </a:rPr>
              <a:t> </a:t>
            </a:r>
            <a:r>
              <a:rPr lang="es-ES" sz="1200" b="0" i="0" strike="noStrike" spc="-1" dirty="0" err="1">
                <a:latin typeface="Arial"/>
              </a:rPr>
              <a:t>Observational</a:t>
            </a:r>
            <a:r>
              <a:rPr lang="es-ES" sz="1200" b="0" i="0" strike="noStrike" spc="-1" dirty="0">
                <a:latin typeface="Arial"/>
              </a:rPr>
              <a:t> </a:t>
            </a:r>
            <a:r>
              <a:rPr lang="es-ES" sz="1200" b="0" i="0" strike="noStrike" spc="-1" dirty="0" err="1">
                <a:latin typeface="Arial"/>
              </a:rPr>
              <a:t>Cosmology</a:t>
            </a:r>
            <a:endParaRPr lang="es-ES" sz="1200" b="0" i="0" strike="noStrike" spc="-1" dirty="0">
              <a:latin typeface="Arial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B404EF5-0B5A-4E36-A03D-03B3194F37D7}"/>
              </a:ext>
            </a:extLst>
          </p:cNvPr>
          <p:cNvSpPr txBox="1"/>
          <p:nvPr/>
        </p:nvSpPr>
        <p:spPr>
          <a:xfrm>
            <a:off x="268308" y="2809053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i="0" spc="-1" dirty="0">
                <a:latin typeface="Arial"/>
              </a:rPr>
              <a:t>María Pérez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 err="1">
                <a:latin typeface="Arial"/>
              </a:rPr>
              <a:t>Hired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33236DE-73B6-46D6-9822-F859FA702C2B}"/>
              </a:ext>
            </a:extLst>
          </p:cNvPr>
          <p:cNvSpPr txBox="1"/>
          <p:nvPr/>
        </p:nvSpPr>
        <p:spPr>
          <a:xfrm>
            <a:off x="1510479" y="2823183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i="0" spc="-1" dirty="0">
                <a:latin typeface="Arial"/>
              </a:rPr>
              <a:t>Carlos Centeno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i="0" spc="-1" dirty="0">
                <a:latin typeface="Arial"/>
              </a:rPr>
              <a:t>PhD </a:t>
            </a:r>
            <a:r>
              <a:rPr lang="es-ES" sz="1200" i="0" spc="-1" dirty="0" err="1">
                <a:latin typeface="Arial"/>
              </a:rPr>
              <a:t>student</a:t>
            </a:r>
            <a:endParaRPr lang="es-ES" sz="1200" b="0" i="0" strike="noStrike" spc="-1" dirty="0">
              <a:latin typeface="Arial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3F1EA76-837E-4F34-B1D4-4C909336A88C}"/>
              </a:ext>
            </a:extLst>
          </p:cNvPr>
          <p:cNvSpPr txBox="1"/>
          <p:nvPr/>
        </p:nvSpPr>
        <p:spPr>
          <a:xfrm>
            <a:off x="2773961" y="2819409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i="0" spc="-1" dirty="0">
                <a:latin typeface="Arial"/>
              </a:rPr>
              <a:t>Iker </a:t>
            </a:r>
            <a:r>
              <a:rPr lang="es-ES" sz="1200" i="0" spc="-1" dirty="0" err="1">
                <a:latin typeface="Arial"/>
              </a:rPr>
              <a:t>Martinez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 err="1">
                <a:latin typeface="Arial"/>
              </a:rPr>
              <a:t>Hired</a:t>
            </a:r>
            <a:r>
              <a:rPr lang="es-ES" sz="1200" b="0" i="0" strike="noStrike" spc="-1" dirty="0">
                <a:latin typeface="Arial"/>
              </a:rPr>
              <a:t> Ing. 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3CD9699A-2028-4654-BCAA-D710F2E57795}"/>
              </a:ext>
            </a:extLst>
          </p:cNvPr>
          <p:cNvSpPr txBox="1"/>
          <p:nvPr/>
        </p:nvSpPr>
        <p:spPr>
          <a:xfrm>
            <a:off x="4324170" y="2826720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Michelangelo</a:t>
            </a:r>
            <a:r>
              <a:rPr lang="es-ES" sz="1200" i="0" spc="-1" dirty="0">
                <a:latin typeface="Arial"/>
              </a:rPr>
              <a:t> </a:t>
            </a:r>
            <a:r>
              <a:rPr lang="es-ES" sz="1200" i="0" spc="-1" dirty="0" err="1">
                <a:latin typeface="Arial"/>
              </a:rPr>
              <a:t>Traina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 err="1">
                <a:latin typeface="Arial"/>
              </a:rPr>
              <a:t>Hired</a:t>
            </a:r>
            <a:r>
              <a:rPr lang="es-ES" sz="1200" b="0" i="0" strike="noStrike" spc="-1" dirty="0">
                <a:latin typeface="Arial"/>
              </a:rPr>
              <a:t> </a:t>
            </a:r>
            <a:r>
              <a:rPr lang="es-ES" sz="1200" b="0" i="0" strike="noStrike" spc="-1" dirty="0" err="1">
                <a:latin typeface="Arial"/>
              </a:rPr>
              <a:t>postdoc</a:t>
            </a:r>
            <a:r>
              <a:rPr lang="es-ES" sz="1200" b="0" i="0" strike="noStrike" spc="-1" dirty="0"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85346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B0BB2F-3E46-4708-A480-79D1855BC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Direct </a:t>
            </a:r>
            <a:r>
              <a:rPr lang="es-ES" dirty="0" err="1"/>
              <a:t>Dark</a:t>
            </a:r>
            <a:r>
              <a:rPr lang="es-ES" dirty="0"/>
              <a:t> </a:t>
            </a:r>
            <a:r>
              <a:rPr lang="es-ES" dirty="0" err="1"/>
              <a:t>Matter</a:t>
            </a:r>
            <a:r>
              <a:rPr lang="es-ES" dirty="0"/>
              <a:t> </a:t>
            </a:r>
            <a:r>
              <a:rPr lang="es-ES" dirty="0" err="1"/>
              <a:t>searches</a:t>
            </a:r>
            <a:r>
              <a:rPr lang="es-ES" dirty="0"/>
              <a:t>: DAMIC-M / LBC </a:t>
            </a:r>
            <a:r>
              <a:rPr lang="es-ES" dirty="0" err="1"/>
              <a:t>prototype</a:t>
            </a:r>
            <a:r>
              <a:rPr lang="es-ES" dirty="0"/>
              <a:t> </a:t>
            </a:r>
            <a:r>
              <a:rPr lang="es-ES" dirty="0" err="1"/>
              <a:t>results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8858D6A-3737-400F-9D3B-7F9E843A72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19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32F2B1-E971-48E9-BE4C-803349DB1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B0AE679-A84F-46E2-9DC4-8BAE30F5AA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120" y="914400"/>
            <a:ext cx="5399680" cy="585559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552C2FA-4625-4169-8336-4121AE8A34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707" y="998683"/>
            <a:ext cx="4694173" cy="542573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C46377B-F35F-4EDB-98AB-0A2E4830E2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0" y="126856"/>
            <a:ext cx="1268079" cy="78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333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Captatio benevolentiae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3363" y="1924162"/>
            <a:ext cx="11573838" cy="3333638"/>
          </a:xfrm>
        </p:spPr>
        <p:txBody>
          <a:bodyPr/>
          <a:lstStyle/>
          <a:p>
            <a:r>
              <a:rPr lang="en-US" sz="3600" dirty="0"/>
              <a:t>Too many and too broad topics to be covered in a single talk in detail</a:t>
            </a:r>
          </a:p>
          <a:p>
            <a:r>
              <a:rPr lang="en-US" sz="3600" dirty="0"/>
              <a:t>Do not expect detailed  nor comprehensive explanations. </a:t>
            </a:r>
          </a:p>
          <a:p>
            <a:r>
              <a:rPr lang="en-US" sz="3600" b="1" dirty="0"/>
              <a:t>I will try to show you the forest without paying much attention to the trees</a:t>
            </a: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</a:t>
            </a:fld>
            <a:endParaRPr lang="es-ES_tradnl" alt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02474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2AC487-513A-4F09-BC50-389A178D1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Direct </a:t>
            </a:r>
            <a:r>
              <a:rPr lang="es-ES" dirty="0" err="1"/>
              <a:t>Dark</a:t>
            </a:r>
            <a:r>
              <a:rPr lang="es-ES" dirty="0"/>
              <a:t> </a:t>
            </a:r>
            <a:r>
              <a:rPr lang="es-ES" dirty="0" err="1"/>
              <a:t>Matter</a:t>
            </a:r>
            <a:r>
              <a:rPr lang="es-ES" dirty="0"/>
              <a:t> </a:t>
            </a:r>
            <a:r>
              <a:rPr lang="es-ES" dirty="0" err="1"/>
              <a:t>searches</a:t>
            </a:r>
            <a:r>
              <a:rPr lang="es-ES" dirty="0"/>
              <a:t>: DAMIC-M  Schedule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C915C6E-35DB-4D3A-ABFC-7B2ACFF30E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20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C5383D-7257-4F9C-8E52-B86959F73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Screenshot 2024-10-22 at 14.35.09.png" descr="Screenshot 2024-10-22 at 14.35.09.png">
            <a:extLst>
              <a:ext uri="{FF2B5EF4-FFF2-40B4-BE49-F238E27FC236}">
                <a16:creationId xmlns:a16="http://schemas.microsoft.com/office/drawing/2014/main" id="{5E05D7FB-3A31-42A4-AA58-543AA4B7E9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2987" y="784315"/>
            <a:ext cx="9560309" cy="528937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4E97A23-8D21-4854-81DB-E847963FF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949" y="5879862"/>
            <a:ext cx="10095851" cy="66452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3F9D4E4-F72A-4CE9-9C03-78FB9F32D7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0" y="126856"/>
            <a:ext cx="1268079" cy="78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335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193B8C-433C-46BC-A448-6EDD462A1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Canfranc Axion Detection Experiment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41573D-DBDD-4F8B-B043-C3CEFFF45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DDF184-C655-4828-ABA9-D664FD321D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21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03BF1C-8A8C-4F4E-ADC7-F8FE98521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Google Shape;223;p22">
            <a:extLst>
              <a:ext uri="{FF2B5EF4-FFF2-40B4-BE49-F238E27FC236}">
                <a16:creationId xmlns:a16="http://schemas.microsoft.com/office/drawing/2014/main" id="{6409C0EE-8FDD-425E-8034-67B9ECE5F9F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71800" y="1676400"/>
            <a:ext cx="5715000" cy="3276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3341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111791-1995-45BD-A4B7-6D1F39DA8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Canfranc Axion Detection Experiment: Original proposal</a:t>
            </a:r>
            <a:br>
              <a:rPr lang="en-GB" dirty="0"/>
            </a:b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EEEB4B7-25D5-417B-839C-50C9F24621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22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58D974-4EB6-4437-82D0-7BECB6F14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6" name="Google Shape;100;p25">
            <a:extLst>
              <a:ext uri="{FF2B5EF4-FFF2-40B4-BE49-F238E27FC236}">
                <a16:creationId xmlns:a16="http://schemas.microsoft.com/office/drawing/2014/main" id="{7DE1ABCE-5458-4585-B4B7-8C7DB4EFD9DC}"/>
              </a:ext>
            </a:extLst>
          </p:cNvPr>
          <p:cNvSpPr txBox="1"/>
          <p:nvPr/>
        </p:nvSpPr>
        <p:spPr>
          <a:xfrm>
            <a:off x="194079" y="822394"/>
            <a:ext cx="7018322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" b="1" i="0" kern="0" dirty="0">
                <a:solidFill>
                  <a:srgbClr val="0000FF"/>
                </a:solidFill>
                <a:latin typeface="Arial"/>
                <a:cs typeface="Arial"/>
                <a:sym typeface="Arial"/>
              </a:rPr>
              <a:t>Overview</a:t>
            </a:r>
            <a:endParaRPr b="1" i="0" kern="0" dirty="0">
              <a:solidFill>
                <a:srgbClr val="0000FF"/>
              </a:solidFill>
              <a:latin typeface="Arial"/>
              <a:cs typeface="Arial"/>
              <a:sym typeface="Arial"/>
            </a:endParaRPr>
          </a:p>
          <a:p>
            <a:pPr marL="457200" indent="-30480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Char char="●"/>
            </a:pPr>
            <a:r>
              <a:rPr lang="en" i="0" kern="0" dirty="0">
                <a:solidFill>
                  <a:srgbClr val="585858"/>
                </a:solidFill>
                <a:latin typeface="Arial"/>
                <a:cs typeface="Arial"/>
                <a:sym typeface="Arial"/>
              </a:rPr>
              <a:t>Proposed </a:t>
            </a:r>
            <a:r>
              <a:rPr lang="en-GB" dirty="0">
                <a:solidFill>
                  <a:srgbClr val="585858"/>
                </a:solidFill>
              </a:rPr>
              <a:t>(</a:t>
            </a:r>
            <a:r>
              <a:rPr lang="en-GB" u="sng" dirty="0">
                <a:solidFill>
                  <a:schemeClr val="hlink"/>
                </a:solidFill>
                <a:hlinkClick r:id="rId2"/>
              </a:rPr>
              <a:t>JCAP 11 (2022) 044</a:t>
            </a:r>
            <a:r>
              <a:rPr lang="en-GB" u="sng" dirty="0">
                <a:solidFill>
                  <a:schemeClr val="hlink"/>
                </a:solidFill>
              </a:rPr>
              <a:t>)</a:t>
            </a:r>
            <a:r>
              <a:rPr lang="en" i="0" u="sng" kern="0" dirty="0">
                <a:solidFill>
                  <a:srgbClr val="585858"/>
                </a:solidFill>
                <a:latin typeface="Arial"/>
                <a:cs typeface="Arial"/>
                <a:sym typeface="Arial"/>
              </a:rPr>
              <a:t> </a:t>
            </a:r>
            <a:r>
              <a:rPr lang="en" i="0" kern="0" dirty="0">
                <a:solidFill>
                  <a:srgbClr val="585858"/>
                </a:solidFill>
                <a:latin typeface="Arial"/>
                <a:cs typeface="Arial"/>
                <a:sym typeface="Arial"/>
              </a:rPr>
              <a:t>axion haloscope experiment to search for QCD axion Dark Matter (DM) in the W-band (80-110 GHz) - well-motivated but so far unexplored region of parameter space (m</a:t>
            </a:r>
            <a:r>
              <a:rPr lang="en" i="0" kern="0" baseline="-25000" dirty="0">
                <a:solidFill>
                  <a:srgbClr val="585858"/>
                </a:solidFill>
                <a:latin typeface="Arial"/>
                <a:cs typeface="Arial"/>
                <a:sym typeface="Arial"/>
              </a:rPr>
              <a:t>a</a:t>
            </a:r>
            <a:r>
              <a:rPr lang="en" i="0" kern="0" dirty="0">
                <a:solidFill>
                  <a:srgbClr val="585858"/>
                </a:solidFill>
                <a:latin typeface="Arial"/>
                <a:cs typeface="Arial"/>
                <a:sym typeface="Arial"/>
              </a:rPr>
              <a:t> = 330-460 μeV)</a:t>
            </a:r>
          </a:p>
          <a:p>
            <a:pPr marL="457200" indent="-30480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Char char="●"/>
            </a:pPr>
            <a:r>
              <a:rPr lang="en" i="0" kern="0" dirty="0">
                <a:solidFill>
                  <a:srgbClr val="585858"/>
                </a:solidFill>
                <a:latin typeface="Arial"/>
                <a:cs typeface="Arial"/>
                <a:sym typeface="Arial"/>
              </a:rPr>
              <a:t>Spanish collaboration with experiment to eventually be hosted at Canfranc Underground Lab (LSC)</a:t>
            </a:r>
            <a:endParaRPr i="0" kern="0" dirty="0">
              <a:solidFill>
                <a:srgbClr val="585858"/>
              </a:solidFill>
              <a:latin typeface="Arial"/>
              <a:cs typeface="Arial"/>
              <a:sym typeface="Arial"/>
            </a:endParaRP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" b="1" i="0" kern="0" dirty="0">
                <a:solidFill>
                  <a:srgbClr val="0000FF"/>
                </a:solidFill>
                <a:latin typeface="Arial"/>
                <a:cs typeface="Arial"/>
                <a:sym typeface="Arial"/>
              </a:rPr>
              <a:t>IFCA Contribution</a:t>
            </a:r>
            <a:endParaRPr b="1" i="0" kern="0" dirty="0">
              <a:solidFill>
                <a:srgbClr val="0000FF"/>
              </a:solidFill>
              <a:latin typeface="Arial"/>
              <a:cs typeface="Arial"/>
              <a:sym typeface="Arial"/>
            </a:endParaRPr>
          </a:p>
          <a:p>
            <a:pPr marL="457200" indent="-30480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Char char="●"/>
            </a:pPr>
            <a:r>
              <a:rPr lang="en" i="0" kern="0" dirty="0">
                <a:solidFill>
                  <a:srgbClr val="585858"/>
                </a:solidFill>
                <a:latin typeface="Arial"/>
                <a:cs typeface="Arial"/>
                <a:sym typeface="Arial"/>
              </a:rPr>
              <a:t>Synergetic activity within IFCA - participation from both </a:t>
            </a:r>
            <a:r>
              <a:rPr lang="en" b="1" i="0" kern="0" dirty="0">
                <a:solidFill>
                  <a:srgbClr val="585858"/>
                </a:solidFill>
                <a:latin typeface="Arial"/>
                <a:cs typeface="Arial"/>
                <a:sym typeface="Arial"/>
              </a:rPr>
              <a:t>Particle Physics and Cosmology groups</a:t>
            </a:r>
            <a:endParaRPr b="1" i="0" kern="0" dirty="0">
              <a:solidFill>
                <a:srgbClr val="585858"/>
              </a:solidFill>
              <a:latin typeface="Arial"/>
              <a:cs typeface="Arial"/>
              <a:sym typeface="Arial"/>
            </a:endParaRPr>
          </a:p>
          <a:p>
            <a:pPr marL="457200" indent="-30480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400"/>
              <a:buFont typeface="Arial"/>
              <a:buChar char="●"/>
            </a:pPr>
            <a:r>
              <a:rPr lang="en" i="0" kern="0" dirty="0">
                <a:solidFill>
                  <a:srgbClr val="585858"/>
                </a:solidFill>
                <a:latin typeface="Arial"/>
                <a:cs typeface="Arial"/>
                <a:sym typeface="Arial"/>
              </a:rPr>
              <a:t>IFCA leads the Science Working Group (Coordinator: Bradley Kavanagh)</a:t>
            </a:r>
            <a:endParaRPr i="0" kern="0" dirty="0">
              <a:solidFill>
                <a:srgbClr val="585858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7" name="Google Shape;102;p25" descr="AxionPhoton_RadioFreqCloseup_CADEx_Sept2023_Rectangle_v3.pdf">
            <a:extLst>
              <a:ext uri="{FF2B5EF4-FFF2-40B4-BE49-F238E27FC236}">
                <a16:creationId xmlns:a16="http://schemas.microsoft.com/office/drawing/2014/main" id="{7F64E17E-0AFB-4E9D-9665-EFB74D5C6C1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50300" y="1148472"/>
            <a:ext cx="4689300" cy="2809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3;p25" descr="Screenshot 2023-09-05 at 16.19.26.png">
            <a:extLst>
              <a:ext uri="{FF2B5EF4-FFF2-40B4-BE49-F238E27FC236}">
                <a16:creationId xmlns:a16="http://schemas.microsoft.com/office/drawing/2014/main" id="{FE30F6B5-C4CE-4BEC-AACA-8F1A0192F81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49923" y="4108604"/>
            <a:ext cx="2827677" cy="2149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2;p14">
            <a:extLst>
              <a:ext uri="{FF2B5EF4-FFF2-40B4-BE49-F238E27FC236}">
                <a16:creationId xmlns:a16="http://schemas.microsoft.com/office/drawing/2014/main" id="{9AC24EF1-76E2-4FBC-89CA-49F2A662DA60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4132" y="5025601"/>
            <a:ext cx="693868" cy="91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0;p14">
            <a:extLst>
              <a:ext uri="{FF2B5EF4-FFF2-40B4-BE49-F238E27FC236}">
                <a16:creationId xmlns:a16="http://schemas.microsoft.com/office/drawing/2014/main" id="{B8C0CB16-E49C-4D8E-8279-F422761847BD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04"/>
          <a:stretch/>
        </p:blipFill>
        <p:spPr>
          <a:xfrm>
            <a:off x="1549167" y="5025601"/>
            <a:ext cx="693868" cy="93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1;p14">
            <a:extLst>
              <a:ext uri="{FF2B5EF4-FFF2-40B4-BE49-F238E27FC236}">
                <a16:creationId xmlns:a16="http://schemas.microsoft.com/office/drawing/2014/main" id="{7C1E93E7-636B-4FB7-86B4-6E30AFD09A4E}"/>
              </a:ext>
            </a:extLst>
          </p:cNvPr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262" y="5014680"/>
            <a:ext cx="625470" cy="93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B52FD6F-9C11-4611-B222-97195481F3A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390" y="5031113"/>
            <a:ext cx="693868" cy="93283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5D124C3F-F31F-475E-B434-56813C7B98D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06"/>
          <a:stretch/>
        </p:blipFill>
        <p:spPr>
          <a:xfrm>
            <a:off x="4176372" y="5055843"/>
            <a:ext cx="738426" cy="93834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C4CDAE79-9FB7-4249-9F8D-07F433C90A2C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5234" y="5055843"/>
            <a:ext cx="843025" cy="93835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B9FD72D-2EE7-48F0-96A4-124A02C9B4D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9703" y="5055842"/>
            <a:ext cx="757114" cy="961419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847F2A2F-72E6-4B9F-B232-A8BAA2F0BF77}"/>
              </a:ext>
            </a:extLst>
          </p:cNvPr>
          <p:cNvSpPr/>
          <p:nvPr/>
        </p:nvSpPr>
        <p:spPr bwMode="auto">
          <a:xfrm>
            <a:off x="685800" y="4800600"/>
            <a:ext cx="2514600" cy="1371600"/>
          </a:xfrm>
          <a:prstGeom prst="rect">
            <a:avLst/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9C69F98-9043-4F31-A7A1-0E317FDD7E2F}"/>
              </a:ext>
            </a:extLst>
          </p:cNvPr>
          <p:cNvSpPr/>
          <p:nvPr/>
        </p:nvSpPr>
        <p:spPr bwMode="auto">
          <a:xfrm>
            <a:off x="2286274" y="4849012"/>
            <a:ext cx="4724126" cy="1296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681A31F-9E74-4031-95A7-379CDBEB1790}"/>
              </a:ext>
            </a:extLst>
          </p:cNvPr>
          <p:cNvSpPr txBox="1"/>
          <p:nvPr/>
        </p:nvSpPr>
        <p:spPr>
          <a:xfrm>
            <a:off x="1287697" y="6365081"/>
            <a:ext cx="1216808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EPP </a:t>
            </a:r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group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22B131D-3556-43A4-B35F-34DDA0B42594}"/>
              </a:ext>
            </a:extLst>
          </p:cNvPr>
          <p:cNvSpPr txBox="1"/>
          <p:nvPr/>
        </p:nvSpPr>
        <p:spPr>
          <a:xfrm>
            <a:off x="3810889" y="6373589"/>
            <a:ext cx="1947777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Cosmology</a:t>
            </a:r>
            <a:r>
              <a:rPr lang="es-ES" b="1" i="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s-ES" b="1" i="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group</a:t>
            </a:r>
            <a:endParaRPr lang="en-GB" b="1" i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1" name="Google Shape;111;p26">
            <a:extLst>
              <a:ext uri="{FF2B5EF4-FFF2-40B4-BE49-F238E27FC236}">
                <a16:creationId xmlns:a16="http://schemas.microsoft.com/office/drawing/2014/main" id="{D5E81632-0BE9-4B05-AC12-381FC898FB2C}"/>
              </a:ext>
            </a:extLst>
          </p:cNvPr>
          <p:cNvPicPr preferRelativeResize="0"/>
          <p:nvPr/>
        </p:nvPicPr>
        <p:blipFill>
          <a:blip r:embed="rId1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8475" y="63767"/>
            <a:ext cx="1589125" cy="562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2210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1845DF35-0A2B-4F05-96A9-48348F1A64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5390" y="936905"/>
            <a:ext cx="2956879" cy="53030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419EFF6-675B-4EAE-BDC9-50DA15938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Canfranc Axion Detection Experiment: Current status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4B490A-7844-4AE0-B3E6-EF9969A41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078" y="1062810"/>
            <a:ext cx="6187262" cy="2366190"/>
          </a:xfrm>
        </p:spPr>
        <p:txBody>
          <a:bodyPr/>
          <a:lstStyle/>
          <a:p>
            <a:r>
              <a:rPr lang="en-GB" sz="2000" dirty="0" err="1"/>
              <a:t>Haloscope</a:t>
            </a:r>
            <a:r>
              <a:rPr lang="en-GB" sz="2000" dirty="0"/>
              <a:t> cavity (Cartagena) and Kinetic inductance detectors (CAB, Madrid) currently under development</a:t>
            </a:r>
          </a:p>
          <a:p>
            <a:r>
              <a:rPr lang="en-GB" sz="2000" dirty="0"/>
              <a:t>Aiming to operate </a:t>
            </a:r>
            <a:r>
              <a:rPr lang="en-GB" sz="2000" dirty="0" err="1"/>
              <a:t>CADEx</a:t>
            </a:r>
            <a:r>
              <a:rPr lang="en-GB" sz="2000" dirty="0"/>
              <a:t> pathfinder at IFCA </a:t>
            </a:r>
            <a:r>
              <a:rPr lang="en-GB" sz="2000" dirty="0" err="1"/>
              <a:t>Cryolab</a:t>
            </a:r>
            <a:r>
              <a:rPr lang="en-GB" sz="2000" dirty="0"/>
              <a:t> and have first science results in 2027/2028</a:t>
            </a:r>
          </a:p>
          <a:p>
            <a:r>
              <a:rPr lang="en-GB" sz="2000" dirty="0"/>
              <a:t>Existing </a:t>
            </a:r>
            <a:r>
              <a:rPr lang="en-GB" sz="2000" dirty="0" err="1"/>
              <a:t>EoI</a:t>
            </a:r>
            <a:r>
              <a:rPr lang="en-GB" sz="2000" dirty="0"/>
              <a:t> (EOI-31-2021) with LSC through 2026, with eventual goal of operating the full-scale </a:t>
            </a:r>
            <a:r>
              <a:rPr lang="en-GB" sz="2000" dirty="0" err="1"/>
              <a:t>CADEx</a:t>
            </a:r>
            <a:r>
              <a:rPr lang="en-GB" sz="2000" dirty="0"/>
              <a:t> experiment at LSC</a:t>
            </a:r>
          </a:p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E616202-EBB1-4A51-AFB7-653C564A80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23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1778F0-7299-48C7-85A3-26F236C18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Google Shape;112;p26" descr="Small_Haloscope.png">
            <a:extLst>
              <a:ext uri="{FF2B5EF4-FFF2-40B4-BE49-F238E27FC236}">
                <a16:creationId xmlns:a16="http://schemas.microsoft.com/office/drawing/2014/main" id="{760F857F-BC1C-4DFA-B16F-57FE5F7246F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172868">
            <a:off x="805102" y="3351827"/>
            <a:ext cx="2380443" cy="2105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13;p26" descr="Imagen 58">
            <a:extLst>
              <a:ext uri="{FF2B5EF4-FFF2-40B4-BE49-F238E27FC236}">
                <a16:creationId xmlns:a16="http://schemas.microsoft.com/office/drawing/2014/main" id="{A14A163D-F9A5-430C-89E7-30832205D2C1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9814" y="3581401"/>
            <a:ext cx="1918986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14;p26">
            <a:extLst>
              <a:ext uri="{FF2B5EF4-FFF2-40B4-BE49-F238E27FC236}">
                <a16:creationId xmlns:a16="http://schemas.microsoft.com/office/drawing/2014/main" id="{6D742B65-D529-4A47-A873-F49811B73045}"/>
              </a:ext>
            </a:extLst>
          </p:cNvPr>
          <p:cNvSpPr txBox="1"/>
          <p:nvPr/>
        </p:nvSpPr>
        <p:spPr>
          <a:xfrm>
            <a:off x="1118711" y="5186085"/>
            <a:ext cx="1589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" sz="1200" i="0" kern="0" dirty="0">
                <a:solidFill>
                  <a:srgbClr val="38761D"/>
                </a:solidFill>
                <a:latin typeface="Arial"/>
                <a:cs typeface="Arial"/>
                <a:sym typeface="Arial"/>
              </a:rPr>
              <a:t>Haloscope cavity</a:t>
            </a:r>
            <a:endParaRPr sz="1200" i="0" kern="0" dirty="0">
              <a:solidFill>
                <a:srgbClr val="38761D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" name="Google Shape;115;p26">
            <a:extLst>
              <a:ext uri="{FF2B5EF4-FFF2-40B4-BE49-F238E27FC236}">
                <a16:creationId xmlns:a16="http://schemas.microsoft.com/office/drawing/2014/main" id="{FD6D9D5B-A51B-4A32-8E74-2F4B40EBCFD3}"/>
              </a:ext>
            </a:extLst>
          </p:cNvPr>
          <p:cNvSpPr txBox="1"/>
          <p:nvPr/>
        </p:nvSpPr>
        <p:spPr>
          <a:xfrm>
            <a:off x="3758331" y="5173880"/>
            <a:ext cx="1772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" sz="1200" i="0" kern="0" dirty="0">
                <a:solidFill>
                  <a:srgbClr val="B45F06"/>
                </a:solidFill>
                <a:latin typeface="Arial"/>
                <a:cs typeface="Arial"/>
                <a:sym typeface="Arial"/>
              </a:rPr>
              <a:t>Kinetic Inductance Detector</a:t>
            </a:r>
            <a:endParaRPr sz="1200" i="0" kern="0" dirty="0">
              <a:solidFill>
                <a:srgbClr val="B45F06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5" name="Google Shape;273;p25">
            <a:extLst>
              <a:ext uri="{FF2B5EF4-FFF2-40B4-BE49-F238E27FC236}">
                <a16:creationId xmlns:a16="http://schemas.microsoft.com/office/drawing/2014/main" id="{DABE1AD9-B17B-4B08-AFA3-CF26EE230EED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91814" y="3588327"/>
            <a:ext cx="3444911" cy="205946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6" name="Google Shape;275;p25">
            <a:extLst>
              <a:ext uri="{FF2B5EF4-FFF2-40B4-BE49-F238E27FC236}">
                <a16:creationId xmlns:a16="http://schemas.microsoft.com/office/drawing/2014/main" id="{DAC8CAE2-B946-4E18-B9A7-986067B350A0}"/>
              </a:ext>
            </a:extLst>
          </p:cNvPr>
          <p:cNvSpPr txBox="1"/>
          <p:nvPr/>
        </p:nvSpPr>
        <p:spPr>
          <a:xfrm>
            <a:off x="9688475" y="2722974"/>
            <a:ext cx="22950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2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Novel detection system:</a:t>
            </a:r>
            <a:endParaRPr sz="1200" b="1" i="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2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- </a:t>
            </a:r>
            <a:r>
              <a:rPr lang="en-GB" sz="1200" b="1" i="0" kern="0" dirty="0" err="1">
                <a:solidFill>
                  <a:srgbClr val="000000"/>
                </a:solidFill>
                <a:latin typeface="Arial"/>
                <a:cs typeface="Arial"/>
                <a:sym typeface="Arial"/>
              </a:rPr>
              <a:t>Haloscope</a:t>
            </a:r>
            <a:r>
              <a:rPr lang="en-GB" sz="12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+ Kinetic Inductance Detectors (KIDs)</a:t>
            </a:r>
            <a:endParaRPr sz="1200" b="1" i="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2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- </a:t>
            </a:r>
            <a:r>
              <a:rPr lang="en-GB" sz="1200" b="1" i="0" kern="0" dirty="0" err="1">
                <a:solidFill>
                  <a:srgbClr val="000000"/>
                </a:solidFill>
                <a:latin typeface="Arial"/>
                <a:cs typeface="Arial"/>
                <a:sym typeface="Arial"/>
              </a:rPr>
              <a:t>haloscope</a:t>
            </a:r>
            <a:r>
              <a:rPr lang="en-GB" sz="12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array in high static magnetic field</a:t>
            </a:r>
            <a:endParaRPr sz="1200" i="0" kern="0" dirty="0">
              <a:solidFill>
                <a:srgbClr val="000000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7" name="Google Shape;276;p25">
            <a:extLst>
              <a:ext uri="{FF2B5EF4-FFF2-40B4-BE49-F238E27FC236}">
                <a16:creationId xmlns:a16="http://schemas.microsoft.com/office/drawing/2014/main" id="{3645B88F-B507-4B6A-AB29-236CF228A893}"/>
              </a:ext>
            </a:extLst>
          </p:cNvPr>
          <p:cNvSpPr txBox="1"/>
          <p:nvPr/>
        </p:nvSpPr>
        <p:spPr>
          <a:xfrm>
            <a:off x="9638462" y="3794452"/>
            <a:ext cx="2295000" cy="2893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2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New  </a:t>
            </a:r>
            <a:r>
              <a:rPr lang="en-GB" sz="1200" b="1" i="0" kern="0" dirty="0">
                <a:solidFill>
                  <a:srgbClr val="FF0000"/>
                </a:solidFill>
                <a:latin typeface="Arial"/>
                <a:cs typeface="Arial"/>
                <a:sym typeface="Arial"/>
              </a:rPr>
              <a:t>cryogenic laboratory under construction at IFCA</a:t>
            </a:r>
            <a:r>
              <a:rPr lang="en-GB" sz="12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to host a CADEX technology  pathfinder (civil work to be complete this week)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endParaRPr lang="en-GB" sz="1200" b="1" i="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n-GB" sz="12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Installation of dilution refrigerator now.</a:t>
            </a:r>
            <a:r>
              <a:rPr lang="en-GB" sz="10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endParaRPr lang="es-ES" sz="1000" b="1" i="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s-ES" sz="10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T</a:t>
            </a:r>
            <a:r>
              <a:rPr lang="en-GB" sz="1000" b="1" i="0" kern="0" dirty="0" err="1">
                <a:solidFill>
                  <a:srgbClr val="000000"/>
                </a:solidFill>
                <a:latin typeface="Arial"/>
                <a:cs typeface="Arial"/>
                <a:sym typeface="Arial"/>
              </a:rPr>
              <a:t>est</a:t>
            </a:r>
            <a:r>
              <a:rPr lang="en-GB" sz="10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bed of quantum sensors technologies.</a:t>
            </a: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endParaRPr lang="es-ES" sz="1000" b="1" i="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r>
              <a:rPr lang="es-ES" sz="1000" b="1" i="0" kern="0" dirty="0" err="1">
                <a:solidFill>
                  <a:srgbClr val="000000"/>
                </a:solidFill>
                <a:latin typeface="Arial"/>
                <a:cs typeface="Arial"/>
                <a:sym typeface="Arial"/>
              </a:rPr>
              <a:t>Thermometry</a:t>
            </a:r>
            <a:r>
              <a:rPr lang="es-ES" sz="10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</a:t>
            </a:r>
            <a:r>
              <a:rPr lang="es-ES" sz="1000" b="1" i="0" kern="0" dirty="0" err="1">
                <a:solidFill>
                  <a:srgbClr val="000000"/>
                </a:solidFill>
                <a:latin typeface="Arial"/>
                <a:cs typeface="Arial"/>
                <a:sym typeface="Arial"/>
              </a:rPr>
              <a:t>for</a:t>
            </a:r>
            <a:r>
              <a:rPr lang="es-ES" sz="10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</a:t>
            </a:r>
            <a:r>
              <a:rPr lang="es-ES" sz="1000" b="1" i="0" kern="0" dirty="0" err="1">
                <a:solidFill>
                  <a:srgbClr val="000000"/>
                </a:solidFill>
                <a:latin typeface="Arial"/>
                <a:cs typeface="Arial"/>
                <a:sym typeface="Arial"/>
              </a:rPr>
              <a:t>LiteBird</a:t>
            </a:r>
            <a:r>
              <a:rPr lang="es-ES" sz="10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</a:t>
            </a:r>
            <a:r>
              <a:rPr lang="es-ES" sz="1000" b="1" i="0" kern="0" dirty="0" err="1">
                <a:solidFill>
                  <a:srgbClr val="000000"/>
                </a:solidFill>
                <a:latin typeface="Arial"/>
                <a:cs typeface="Arial"/>
                <a:sym typeface="Arial"/>
              </a:rPr>
              <a:t>experiment</a:t>
            </a:r>
            <a:r>
              <a:rPr lang="es-ES" sz="1000" b="1" i="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 (COSMO)</a:t>
            </a:r>
            <a:endParaRPr sz="1000" b="1" i="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endParaRPr lang="es-ES" sz="1000" b="1" i="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</a:pPr>
            <a:endParaRPr sz="1000" b="1" i="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8" name="Google Shape;111;p26">
            <a:extLst>
              <a:ext uri="{FF2B5EF4-FFF2-40B4-BE49-F238E27FC236}">
                <a16:creationId xmlns:a16="http://schemas.microsoft.com/office/drawing/2014/main" id="{9D1CEBD2-9DF7-4C83-94D3-DE60FEBD966E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8475" y="63767"/>
            <a:ext cx="1589125" cy="5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1082F1F9-C1BC-4F0A-9BEB-CAA1F38F3EF1}"/>
              </a:ext>
            </a:extLst>
          </p:cNvPr>
          <p:cNvSpPr/>
          <p:nvPr/>
        </p:nvSpPr>
        <p:spPr>
          <a:xfrm>
            <a:off x="6619682" y="1184861"/>
            <a:ext cx="5048635" cy="1387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1" algn="just">
              <a:spcBef>
                <a:spcPts val="1000"/>
              </a:spcBef>
              <a:spcAft>
                <a:spcPts val="0"/>
              </a:spcAft>
            </a:pPr>
            <a:r>
              <a:rPr lang="es-ES" sz="1400" b="1" i="0" dirty="0" err="1">
                <a:solidFill>
                  <a:srgbClr val="000000"/>
                </a:solidFill>
                <a:latin typeface="Bitter" panose="020B0604020202020204" charset="0"/>
              </a:rPr>
              <a:t>Partially</a:t>
            </a:r>
            <a:r>
              <a:rPr lang="es-ES" sz="1400" b="1" i="0" dirty="0">
                <a:solidFill>
                  <a:srgbClr val="000000"/>
                </a:solidFill>
                <a:latin typeface="Bitter" panose="020B0604020202020204" charset="0"/>
              </a:rPr>
              <a:t> </a:t>
            </a:r>
            <a:r>
              <a:rPr lang="es-ES" sz="1400" b="1" i="0" dirty="0" err="1">
                <a:solidFill>
                  <a:srgbClr val="000000"/>
                </a:solidFill>
                <a:latin typeface="Bitter" panose="020B0604020202020204" charset="0"/>
              </a:rPr>
              <a:t>funded</a:t>
            </a:r>
            <a:r>
              <a:rPr lang="es-ES" sz="1400" b="1" i="0" dirty="0">
                <a:solidFill>
                  <a:srgbClr val="000000"/>
                </a:solidFill>
                <a:latin typeface="Bitter" panose="020B0604020202020204" charset="0"/>
              </a:rPr>
              <a:t> </a:t>
            </a:r>
            <a:r>
              <a:rPr lang="es-ES" sz="1400" b="1" i="0" dirty="0" err="1">
                <a:solidFill>
                  <a:srgbClr val="000000"/>
                </a:solidFill>
                <a:latin typeface="Bitter" panose="020B0604020202020204" charset="0"/>
              </a:rPr>
              <a:t>by</a:t>
            </a:r>
            <a:r>
              <a:rPr lang="es-ES" sz="1400" b="1" i="0" dirty="0">
                <a:solidFill>
                  <a:srgbClr val="000000"/>
                </a:solidFill>
                <a:latin typeface="Bitter" panose="020B0604020202020204" charset="0"/>
              </a:rPr>
              <a:t>:</a:t>
            </a:r>
            <a:endParaRPr lang="en-GB" sz="1400" b="1" i="0" dirty="0">
              <a:solidFill>
                <a:srgbClr val="000000"/>
              </a:solidFill>
              <a:latin typeface="Bitter" panose="020B0604020202020204" charset="0"/>
            </a:endParaRPr>
          </a:p>
          <a:p>
            <a:pPr marL="1791" algn="just">
              <a:spcBef>
                <a:spcPts val="1000"/>
              </a:spcBef>
              <a:spcAft>
                <a:spcPts val="0"/>
              </a:spcAft>
            </a:pPr>
            <a:r>
              <a:rPr lang="en-GB" sz="1400" b="1" i="0" dirty="0">
                <a:solidFill>
                  <a:srgbClr val="000000"/>
                </a:solidFill>
                <a:latin typeface="Bitter" panose="020B0604020202020204" charset="0"/>
              </a:rPr>
              <a:t>Plan </a:t>
            </a:r>
            <a:r>
              <a:rPr lang="en-GB" sz="1400" b="1" i="0" dirty="0" err="1">
                <a:solidFill>
                  <a:srgbClr val="000000"/>
                </a:solidFill>
                <a:latin typeface="Bitter" panose="020B0604020202020204" charset="0"/>
              </a:rPr>
              <a:t>Complementario</a:t>
            </a:r>
            <a:r>
              <a:rPr lang="en-GB" sz="1400" b="1" i="0" dirty="0">
                <a:solidFill>
                  <a:srgbClr val="000000"/>
                </a:solidFill>
                <a:latin typeface="Bitter" panose="020B0604020202020204" charset="0"/>
              </a:rPr>
              <a:t> de </a:t>
            </a:r>
            <a:r>
              <a:rPr lang="en-GB" sz="1400" b="1" i="0" dirty="0" err="1">
                <a:solidFill>
                  <a:srgbClr val="000000"/>
                </a:solidFill>
                <a:latin typeface="Bitter" panose="020B0604020202020204" charset="0"/>
              </a:rPr>
              <a:t>I+D+i</a:t>
            </a:r>
            <a:r>
              <a:rPr lang="en-GB" sz="1400" b="1" i="0" dirty="0">
                <a:solidFill>
                  <a:srgbClr val="000000"/>
                </a:solidFill>
                <a:latin typeface="Bitter" panose="020B060402020202020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latin typeface="Bitter" panose="020B0604020202020204" charset="0"/>
              </a:rPr>
              <a:t>en</a:t>
            </a:r>
            <a:r>
              <a:rPr lang="en-GB" sz="1400" b="1" i="0" dirty="0">
                <a:solidFill>
                  <a:srgbClr val="000000"/>
                </a:solidFill>
                <a:latin typeface="Bitter" panose="020B0604020202020204" charset="0"/>
              </a:rPr>
              <a:t> </a:t>
            </a:r>
            <a:r>
              <a:rPr lang="en-GB" sz="1400" b="1" i="0" dirty="0" err="1">
                <a:solidFill>
                  <a:srgbClr val="000000"/>
                </a:solidFill>
                <a:latin typeface="Bitter" panose="020B0604020202020204" charset="0"/>
              </a:rPr>
              <a:t>Astrofísica</a:t>
            </a:r>
            <a:r>
              <a:rPr lang="en-GB" sz="1400" b="1" i="0" dirty="0">
                <a:solidFill>
                  <a:srgbClr val="000000"/>
                </a:solidFill>
                <a:latin typeface="Bitter" panose="020B0604020202020204" charset="0"/>
              </a:rPr>
              <a:t> y </a:t>
            </a:r>
            <a:r>
              <a:rPr lang="en-GB" sz="1400" b="1" i="0" dirty="0" err="1">
                <a:solidFill>
                  <a:srgbClr val="000000"/>
                </a:solidFill>
                <a:latin typeface="Bitter" panose="020B0604020202020204" charset="0"/>
              </a:rPr>
              <a:t>Física</a:t>
            </a:r>
            <a:r>
              <a:rPr lang="en-GB" sz="1400" b="1" i="0" dirty="0">
                <a:solidFill>
                  <a:srgbClr val="000000"/>
                </a:solidFill>
                <a:latin typeface="Bitter" panose="020B0604020202020204" charset="0"/>
              </a:rPr>
              <a:t> de </a:t>
            </a:r>
            <a:r>
              <a:rPr lang="en-GB" sz="1400" b="1" i="0" dirty="0" err="1">
                <a:solidFill>
                  <a:srgbClr val="000000"/>
                </a:solidFill>
                <a:latin typeface="Bitter" panose="020B0604020202020204" charset="0"/>
              </a:rPr>
              <a:t>Partículas</a:t>
            </a:r>
            <a:r>
              <a:rPr lang="en-GB" sz="1400" i="0" dirty="0">
                <a:solidFill>
                  <a:srgbClr val="000000"/>
                </a:solidFill>
                <a:latin typeface="Bitter" panose="020B0604020202020204" charset="0"/>
              </a:rPr>
              <a:t>, 2022-2025, PIs: Ivan Vila</a:t>
            </a:r>
            <a:endParaRPr lang="en-GB" sz="1400" b="1" i="0" dirty="0">
              <a:solidFill>
                <a:srgbClr val="000000"/>
              </a:solidFill>
              <a:latin typeface="Bitter" panose="020B0604020202020204" charset="0"/>
            </a:endParaRPr>
          </a:p>
          <a:p>
            <a:pPr marL="1791" algn="just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400" i="0" dirty="0">
              <a:solidFill>
                <a:srgbClr val="000000"/>
              </a:solidFill>
              <a:latin typeface="Bitter" panose="020B0604020202020204" charset="0"/>
            </a:endParaRPr>
          </a:p>
          <a:p>
            <a:pPr marL="1791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0000"/>
                </a:solidFill>
                <a:latin typeface="Bitter" panose="020B0604020202020204" charset="0"/>
              </a:rPr>
              <a:t>Quantum sensors for direct detection of light dark matter (QTP2021-03-014 ), </a:t>
            </a:r>
            <a:r>
              <a:rPr lang="en-GB" sz="1400" i="0" dirty="0">
                <a:solidFill>
                  <a:srgbClr val="000000"/>
                </a:solidFill>
                <a:latin typeface="Bitter" panose="020B0604020202020204" charset="0"/>
              </a:rPr>
              <a:t>04/2021- 30/09/2025</a:t>
            </a:r>
            <a:r>
              <a:rPr lang="en-GB" sz="1400" b="1" i="0" dirty="0">
                <a:solidFill>
                  <a:srgbClr val="000000"/>
                </a:solidFill>
                <a:latin typeface="Bitter" panose="020B0604020202020204" charset="0"/>
              </a:rPr>
              <a:t>; </a:t>
            </a:r>
            <a:r>
              <a:rPr lang="en-GB" sz="1400" i="0" dirty="0">
                <a:solidFill>
                  <a:srgbClr val="000000"/>
                </a:solidFill>
                <a:latin typeface="Bitter" panose="020B0604020202020204" charset="0"/>
              </a:rPr>
              <a:t>PI: Ivan Vila</a:t>
            </a:r>
            <a:endParaRPr lang="en-GB" sz="1400" b="1" i="0" dirty="0">
              <a:solidFill>
                <a:srgbClr val="000000"/>
              </a:solidFill>
              <a:latin typeface="Bitter" panose="020B0604020202020204" charset="0"/>
            </a:endParaRPr>
          </a:p>
        </p:txBody>
      </p:sp>
      <p:pic>
        <p:nvPicPr>
          <p:cNvPr id="21" name="Gráfico 20">
            <a:extLst>
              <a:ext uri="{FF2B5EF4-FFF2-40B4-BE49-F238E27FC236}">
                <a16:creationId xmlns:a16="http://schemas.microsoft.com/office/drawing/2014/main" id="{5EB3DA3F-C31C-469B-AC81-8E1BFA5D8BB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70359" y="5711447"/>
            <a:ext cx="1574365" cy="54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48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F4F27F-1E17-4679-B73B-F8A72746A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R&amp;D for future collider experiments: </a:t>
            </a:r>
            <a:br>
              <a:rPr lang="en-US" dirty="0"/>
            </a:br>
            <a:r>
              <a:rPr lang="en-US" dirty="0"/>
              <a:t>Implementing  the  detector R&amp;D Roadmap of the European Future Collider Accelerator </a:t>
            </a:r>
            <a:r>
              <a:rPr lang="en-US" dirty="0" err="1"/>
              <a:t>Commitee</a:t>
            </a:r>
            <a:r>
              <a:rPr lang="en-US" dirty="0"/>
              <a:t>.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96E8828-AE07-4BF9-AA70-B1DB2166B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24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43A34A-71A3-4767-9409-1BAD58D19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Google Shape;220;p22">
            <a:extLst>
              <a:ext uri="{FF2B5EF4-FFF2-40B4-BE49-F238E27FC236}">
                <a16:creationId xmlns:a16="http://schemas.microsoft.com/office/drawing/2014/main" id="{027C5B5F-B50B-40B7-90FB-A02FCD05673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88241" y="2777597"/>
            <a:ext cx="2514600" cy="1598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21;p22">
            <a:extLst>
              <a:ext uri="{FF2B5EF4-FFF2-40B4-BE49-F238E27FC236}">
                <a16:creationId xmlns:a16="http://schemas.microsoft.com/office/drawing/2014/main" id="{47EA14AF-6B4A-427D-8281-6400BC8FA7C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9600" y="3047180"/>
            <a:ext cx="2667000" cy="1190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22;p22">
            <a:extLst>
              <a:ext uri="{FF2B5EF4-FFF2-40B4-BE49-F238E27FC236}">
                <a16:creationId xmlns:a16="http://schemas.microsoft.com/office/drawing/2014/main" id="{89A664A7-2F29-4E58-A302-E21284624E5F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00" y="3047180"/>
            <a:ext cx="2667000" cy="1328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8393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FF4F98-C1AD-4274-8E73-6B864AE6F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724817"/>
          </a:xfrm>
        </p:spPr>
        <p:txBody>
          <a:bodyPr/>
          <a:lstStyle/>
          <a:p>
            <a:r>
              <a:rPr lang="es-ES" dirty="0"/>
              <a:t>Detector R&amp;D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future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experiments</a:t>
            </a:r>
            <a:r>
              <a:rPr lang="es-ES" dirty="0"/>
              <a:t>:  4D tracking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0A8EE4-B484-4BE6-96C1-EB9D12858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90409"/>
            <a:ext cx="10591799" cy="2419925"/>
          </a:xfrm>
        </p:spPr>
        <p:txBody>
          <a:bodyPr/>
          <a:lstStyle/>
          <a:p>
            <a:r>
              <a:rPr lang="en-US" sz="1600" dirty="0"/>
              <a:t>Carried out in the context of the </a:t>
            </a:r>
            <a:r>
              <a:rPr lang="en-US" sz="1600" b="1" dirty="0"/>
              <a:t>RD50</a:t>
            </a:r>
            <a:r>
              <a:rPr lang="en-US" sz="1600" dirty="0"/>
              <a:t> (</a:t>
            </a:r>
            <a:r>
              <a:rPr lang="en-US" sz="1600" b="1" dirty="0"/>
              <a:t>Radiation hard semiconductor devices for very high luminosity colliders (2002-2023) </a:t>
            </a:r>
            <a:r>
              <a:rPr lang="en-US" sz="1600" dirty="0"/>
              <a:t>and</a:t>
            </a:r>
            <a:r>
              <a:rPr lang="en-US" sz="1600" b="1" dirty="0"/>
              <a:t> </a:t>
            </a:r>
            <a:r>
              <a:rPr lang="en-US" sz="1600" dirty="0"/>
              <a:t>its successor </a:t>
            </a:r>
            <a:r>
              <a:rPr lang="en-US" sz="1600" b="1" dirty="0"/>
              <a:t>DRD3</a:t>
            </a:r>
            <a:r>
              <a:rPr lang="en-US" sz="1600" dirty="0"/>
              <a:t> (</a:t>
            </a:r>
            <a:r>
              <a:rPr lang="en-US" sz="1600" b="1" dirty="0"/>
              <a:t>Solid State Detectors</a:t>
            </a:r>
            <a:r>
              <a:rPr lang="en-US" sz="1600" dirty="0"/>
              <a:t>, </a:t>
            </a:r>
            <a:r>
              <a:rPr lang="en-US" sz="1600" b="1" dirty="0"/>
              <a:t>2024-</a:t>
            </a:r>
            <a:r>
              <a:rPr lang="en-US" sz="1600" dirty="0"/>
              <a:t>) and the </a:t>
            </a:r>
            <a:r>
              <a:rPr lang="en-US" sz="1600" b="1" dirty="0"/>
              <a:t> infrastructure projects saga (EUDET- AIDA - AIDA2020 – </a:t>
            </a:r>
            <a:r>
              <a:rPr lang="en-US" sz="1600" b="1" dirty="0" err="1"/>
              <a:t>AIDAInnova</a:t>
            </a:r>
            <a:r>
              <a:rPr lang="en-US" sz="1600" b="1" dirty="0"/>
              <a:t>,</a:t>
            </a:r>
            <a:r>
              <a:rPr lang="en-US" sz="1600" dirty="0"/>
              <a:t>  </a:t>
            </a:r>
            <a:r>
              <a:rPr lang="en-US" sz="1600" b="1" dirty="0"/>
              <a:t>2007-2024</a:t>
            </a:r>
            <a:r>
              <a:rPr lang="en-US" sz="1600" dirty="0"/>
              <a:t>) of the EU framework program.</a:t>
            </a:r>
          </a:p>
          <a:p>
            <a:r>
              <a:rPr lang="en-US" sz="1600" dirty="0"/>
              <a:t>The ECFA detector R&amp;D roadmap stablish as high priority the development of TPSD (Time and Position Sensitive  Detectors) with time resolution &lt; 10 picoseconds and  position resolution &lt; 10 microns.</a:t>
            </a:r>
          </a:p>
          <a:p>
            <a:r>
              <a:rPr lang="en-US" sz="1600" dirty="0"/>
              <a:t>The IFCA group is pioneering several proposed enabling sensor technologies: TI-LGAD; I-LGADs and 3D pixels (all these new architecture are advancements of the design used for the CMS High-Luminosity upgrade)</a:t>
            </a:r>
          </a:p>
          <a:p>
            <a:r>
              <a:rPr lang="en-US" sz="1600" dirty="0"/>
              <a:t>Funding: </a:t>
            </a:r>
            <a:r>
              <a:rPr lang="en-GB" sz="1600" dirty="0"/>
              <a:t>AIDA, EU H2020, Grant agreement, 2021-2025, PIs: I. Vila ; Tracking-4D para </a:t>
            </a:r>
            <a:r>
              <a:rPr lang="en-GB" sz="1600" dirty="0" err="1"/>
              <a:t>detectores</a:t>
            </a:r>
            <a:r>
              <a:rPr lang="en-GB" sz="1600" dirty="0"/>
              <a:t> de </a:t>
            </a:r>
            <a:r>
              <a:rPr lang="en-GB" sz="1600" dirty="0" err="1"/>
              <a:t>partículas</a:t>
            </a:r>
            <a:r>
              <a:rPr lang="en-GB" sz="1600" dirty="0"/>
              <a:t>, CSN2024-154303, 2024-26, PI: J. Duarte . </a:t>
            </a:r>
          </a:p>
          <a:p>
            <a:endParaRPr lang="en-US" sz="1800" dirty="0"/>
          </a:p>
          <a:p>
            <a:endParaRPr lang="es-ES" sz="20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2A9D6A-8F6C-4829-B13F-54B7B20BCC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25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7CE509-9E59-4E26-B911-8680EB7A6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10077" y="6287040"/>
            <a:ext cx="9652000" cy="457200"/>
          </a:xfrm>
        </p:spPr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3C383F6-4C65-4E79-9DAD-CC33E3C8E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125" y="3982284"/>
            <a:ext cx="1975875" cy="1481283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89A7CB58-877F-49CE-A6FF-20B683F983E2}"/>
              </a:ext>
            </a:extLst>
          </p:cNvPr>
          <p:cNvSpPr/>
          <p:nvPr/>
        </p:nvSpPr>
        <p:spPr>
          <a:xfrm>
            <a:off x="6858000" y="5715000"/>
            <a:ext cx="2209800" cy="93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i="0" dirty="0"/>
              <a:t>Trench-isolated Low Gain Avalanche detectors (</a:t>
            </a:r>
            <a:r>
              <a:rPr lang="en-US" sz="1600" b="1" i="0" dirty="0"/>
              <a:t>TI-LGAD</a:t>
            </a:r>
            <a:r>
              <a:rPr lang="en-US" sz="1600" i="0" dirty="0"/>
              <a:t>)</a:t>
            </a:r>
            <a:br>
              <a:rPr lang="en-US" dirty="0"/>
            </a:br>
            <a:endParaRPr lang="en-GB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3B9EAF6-D289-4AF7-9ECA-D51E05829991}"/>
              </a:ext>
            </a:extLst>
          </p:cNvPr>
          <p:cNvSpPr/>
          <p:nvPr/>
        </p:nvSpPr>
        <p:spPr>
          <a:xfrm>
            <a:off x="9183955" y="5665597"/>
            <a:ext cx="255084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1" i="0" dirty="0"/>
              <a:t>3D Columnar pixels</a:t>
            </a:r>
          </a:p>
          <a:p>
            <a:pPr algn="l"/>
            <a:r>
              <a:rPr lang="en-US" sz="1600" i="0" dirty="0"/>
              <a:t>(fast timing with maximal radiation hard)</a:t>
            </a:r>
            <a:br>
              <a:rPr lang="en-US" dirty="0"/>
            </a:br>
            <a:endParaRPr lang="en-GB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2D93435E-F8AC-4EFE-9748-68EE99933C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7386" y="3945498"/>
            <a:ext cx="2385014" cy="152139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108418B-B4B8-4F0B-BFCB-F9A1F2E9AC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9377" y="1364393"/>
            <a:ext cx="1634828" cy="45390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B72A3D89-BE38-451D-AE08-E83795A0F7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1018" y="1948422"/>
            <a:ext cx="1062763" cy="1062763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A67E4F2D-BF43-4F09-A7F0-796CD96D61F1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2400" y="3604800"/>
            <a:ext cx="629280" cy="705960"/>
          </a:xfrm>
          <a:prstGeom prst="rect">
            <a:avLst/>
          </a:prstGeom>
          <a:ln w="0">
            <a:noFill/>
          </a:ln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06F14DF7-6B92-47B9-8536-C3294620F0E5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200" y="4463160"/>
            <a:ext cx="720000" cy="900000"/>
          </a:xfrm>
          <a:prstGeom prst="rect">
            <a:avLst/>
          </a:prstGeom>
          <a:ln w="0">
            <a:noFill/>
          </a:ln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754D9006-A733-49C4-B2A5-E543BCE0E0AF}"/>
              </a:ext>
            </a:extLst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99840" y="3583560"/>
            <a:ext cx="560160" cy="631080"/>
          </a:xfrm>
          <a:prstGeom prst="rect">
            <a:avLst/>
          </a:prstGeom>
          <a:ln w="0">
            <a:noFill/>
          </a:ln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FF7CDA5F-91E1-4265-8618-C41AEBD5EFFA}"/>
              </a:ext>
            </a:extLst>
          </p:cNvPr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200" y="5529960"/>
            <a:ext cx="674280" cy="870840"/>
          </a:xfrm>
          <a:prstGeom prst="rect">
            <a:avLst/>
          </a:prstGeom>
          <a:ln w="0">
            <a:noFill/>
          </a:ln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101BD63E-DAB2-44FE-A0E9-3B80A2746D1C}"/>
              </a:ext>
            </a:extLst>
          </p:cNvPr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1000" y="5086200"/>
            <a:ext cx="540000" cy="720000"/>
          </a:xfrm>
          <a:prstGeom prst="rect">
            <a:avLst/>
          </a:prstGeom>
          <a:ln w="0">
            <a:noFill/>
          </a:ln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6CB3B04B-7933-4C84-BCCA-7FED71CB7F9B}"/>
              </a:ext>
            </a:extLst>
          </p:cNvPr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1000" y="4308600"/>
            <a:ext cx="518040" cy="669600"/>
          </a:xfrm>
          <a:prstGeom prst="rect">
            <a:avLst/>
          </a:prstGeom>
          <a:ln w="0">
            <a:noFill/>
          </a:ln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916D2D2A-ED00-4DBE-B5FE-A10563291B65}"/>
              </a:ext>
            </a:extLst>
          </p:cNvPr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55000" y="3610200"/>
            <a:ext cx="540000" cy="634320"/>
          </a:xfrm>
          <a:prstGeom prst="rect">
            <a:avLst/>
          </a:prstGeom>
          <a:ln w="0">
            <a:noFill/>
          </a:ln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4C8AD716-5FAC-4CF3-8BB9-037B94C27C0D}"/>
              </a:ext>
            </a:extLst>
          </p:cNvPr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385960" y="5820695"/>
            <a:ext cx="544680" cy="720000"/>
          </a:xfrm>
          <a:prstGeom prst="rect">
            <a:avLst/>
          </a:prstGeom>
          <a:ln w="0">
            <a:noFill/>
          </a:ln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97868E7C-F2F7-42A1-A54E-E7FC752531E4}"/>
              </a:ext>
            </a:extLst>
          </p:cNvPr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95329" y="4328676"/>
            <a:ext cx="602280" cy="661680"/>
          </a:xfrm>
          <a:prstGeom prst="rect">
            <a:avLst/>
          </a:prstGeom>
          <a:ln w="0">
            <a:noFill/>
          </a:ln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F1A0A7AE-BC45-4866-9278-CF2877054E45}"/>
              </a:ext>
            </a:extLst>
          </p:cNvPr>
          <p:cNvPicPr/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79121" y="5052638"/>
            <a:ext cx="669600" cy="687960"/>
          </a:xfrm>
          <a:prstGeom prst="rect">
            <a:avLst/>
          </a:prstGeom>
          <a:ln w="0">
            <a:noFill/>
          </a:ln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1802BA87-F8F0-4E53-B8FF-8AE0496B0A3C}"/>
              </a:ext>
            </a:extLst>
          </p:cNvPr>
          <p:cNvSpPr txBox="1"/>
          <p:nvPr/>
        </p:nvSpPr>
        <p:spPr>
          <a:xfrm>
            <a:off x="685800" y="3741120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Iván Vila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Faculty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  <a:p>
            <a:r>
              <a:rPr lang="es-ES" sz="1200" i="0" spc="-1" dirty="0">
                <a:latin typeface="Arial"/>
              </a:rPr>
              <a:t>Project IP</a:t>
            </a:r>
            <a:endParaRPr lang="es-ES" sz="1200" b="0" i="0" strike="noStrike" spc="-1" dirty="0">
              <a:latin typeface="Arial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ADB29508-5D69-4A2E-AA57-98EB1AD0CF54}"/>
              </a:ext>
            </a:extLst>
          </p:cNvPr>
          <p:cNvSpPr txBox="1"/>
          <p:nvPr/>
        </p:nvSpPr>
        <p:spPr>
          <a:xfrm>
            <a:off x="669480" y="4621920"/>
            <a:ext cx="1278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Marcos Fernández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Faculty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89BA8F8A-D7C5-4EC4-8090-5B66FA93FB1D}"/>
              </a:ext>
            </a:extLst>
          </p:cNvPr>
          <p:cNvSpPr txBox="1"/>
          <p:nvPr/>
        </p:nvSpPr>
        <p:spPr>
          <a:xfrm>
            <a:off x="669480" y="5523960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Jordi Duarte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RyC</a:t>
            </a:r>
            <a:r>
              <a:rPr lang="es-ES" sz="1200" b="0" i="0" strike="noStrike" spc="-1" dirty="0">
                <a:latin typeface="Arial"/>
              </a:rPr>
              <a:t> </a:t>
            </a:r>
            <a:r>
              <a:rPr lang="es-ES" sz="1200" b="0" i="0" strike="noStrike" spc="-1" dirty="0" err="1">
                <a:latin typeface="Arial"/>
              </a:rPr>
              <a:t>researcher</a:t>
            </a:r>
            <a:endParaRPr lang="es-ES" sz="1200" b="0" i="0" strike="noStrike" spc="-1" dirty="0">
              <a:latin typeface="Arial"/>
            </a:endParaRPr>
          </a:p>
          <a:p>
            <a:r>
              <a:rPr lang="es-ES" sz="1200" b="0" i="0" strike="noStrike" spc="-1" dirty="0">
                <a:latin typeface="Arial"/>
              </a:rPr>
              <a:t>CSIC)</a:t>
            </a:r>
          </a:p>
          <a:p>
            <a:r>
              <a:rPr lang="es-ES" sz="1200" i="0" spc="-1" dirty="0">
                <a:latin typeface="Arial"/>
              </a:rPr>
              <a:t>Project IP</a:t>
            </a:r>
            <a:endParaRPr lang="es-ES" sz="1200" b="0" i="0" strike="noStrike" spc="-1" dirty="0">
              <a:latin typeface="Arial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736B000-FC78-46B7-A519-DE79D3C4F942}"/>
              </a:ext>
            </a:extLst>
          </p:cNvPr>
          <p:cNvSpPr txBox="1"/>
          <p:nvPr/>
        </p:nvSpPr>
        <p:spPr>
          <a:xfrm>
            <a:off x="2876280" y="3624600"/>
            <a:ext cx="1314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>
                <a:latin typeface="Arial"/>
              </a:rPr>
              <a:t>Efrén Navarrete</a:t>
            </a:r>
          </a:p>
          <a:p>
            <a:r>
              <a:rPr lang="es-ES" sz="1200" b="0" i="0" strike="noStrike" spc="-1">
                <a:latin typeface="Arial"/>
              </a:rPr>
              <a:t>(PhD CSIC)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47878DCF-B8EC-4EDB-977D-A0401196A5B2}"/>
              </a:ext>
            </a:extLst>
          </p:cNvPr>
          <p:cNvSpPr txBox="1"/>
          <p:nvPr/>
        </p:nvSpPr>
        <p:spPr>
          <a:xfrm>
            <a:off x="2876280" y="4308960"/>
            <a:ext cx="1314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>
                <a:latin typeface="Arial"/>
              </a:rPr>
              <a:t>Cristian Quintana</a:t>
            </a:r>
          </a:p>
          <a:p>
            <a:r>
              <a:rPr lang="es-ES" sz="1200" b="0" i="0" strike="noStrike" spc="-1">
                <a:latin typeface="Arial"/>
              </a:rPr>
              <a:t>(PhD CSIC)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B185CD99-950D-41E5-A805-E998B6A826F9}"/>
              </a:ext>
            </a:extLst>
          </p:cNvPr>
          <p:cNvSpPr txBox="1"/>
          <p:nvPr/>
        </p:nvSpPr>
        <p:spPr>
          <a:xfrm>
            <a:off x="2876280" y="5173320"/>
            <a:ext cx="1314720" cy="524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>
                <a:latin typeface="Arial"/>
              </a:rPr>
              <a:t>Clara Lasaosa</a:t>
            </a:r>
          </a:p>
          <a:p>
            <a:r>
              <a:rPr lang="es-ES" sz="1200" b="0" i="0" strike="noStrike" spc="-1">
                <a:latin typeface="Arial"/>
              </a:rPr>
              <a:t>(PhD CSIC)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74EE9E7B-A584-4A6E-9781-1D24129205B1}"/>
              </a:ext>
            </a:extLst>
          </p:cNvPr>
          <p:cNvSpPr txBox="1"/>
          <p:nvPr/>
        </p:nvSpPr>
        <p:spPr>
          <a:xfrm>
            <a:off x="2883123" y="6074350"/>
            <a:ext cx="1314720" cy="524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Antonio Gómez</a:t>
            </a:r>
          </a:p>
          <a:p>
            <a:r>
              <a:rPr lang="es-ES" sz="1200" b="0" i="0" strike="noStrike" spc="-1" dirty="0">
                <a:latin typeface="Arial"/>
              </a:rPr>
              <a:t>(PhD CSIC)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0F982CD0-527A-48B1-BA9B-24268BCBD613}"/>
              </a:ext>
            </a:extLst>
          </p:cNvPr>
          <p:cNvSpPr txBox="1"/>
          <p:nvPr/>
        </p:nvSpPr>
        <p:spPr>
          <a:xfrm>
            <a:off x="4805280" y="3581400"/>
            <a:ext cx="1314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Javier González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Hired</a:t>
            </a:r>
            <a:r>
              <a:rPr lang="es-ES" sz="1200" b="0" i="0" strike="noStrike" spc="-1" dirty="0">
                <a:latin typeface="Arial"/>
              </a:rPr>
              <a:t> Ing. CSIC)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ADBA8952-7E3E-4F30-B3D9-A9F28DD6CFFA}"/>
              </a:ext>
            </a:extLst>
          </p:cNvPr>
          <p:cNvSpPr txBox="1"/>
          <p:nvPr/>
        </p:nvSpPr>
        <p:spPr>
          <a:xfrm>
            <a:off x="4878020" y="4350196"/>
            <a:ext cx="1419960" cy="772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Richard Jaramillo</a:t>
            </a:r>
          </a:p>
          <a:p>
            <a:r>
              <a:rPr lang="es-ES" sz="1200" b="0" i="0" strike="noStrike" spc="-1" dirty="0">
                <a:latin typeface="Arial"/>
              </a:rPr>
              <a:t>(Staff </a:t>
            </a:r>
            <a:r>
              <a:rPr lang="es-ES" sz="1200" i="0" spc="-1" dirty="0">
                <a:latin typeface="Arial"/>
              </a:rPr>
              <a:t>Dr. Ing.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354ADB52-42C1-4682-B3BE-9BE942A853E5}"/>
              </a:ext>
            </a:extLst>
          </p:cNvPr>
          <p:cNvSpPr txBox="1"/>
          <p:nvPr/>
        </p:nvSpPr>
        <p:spPr>
          <a:xfrm>
            <a:off x="4930640" y="5144636"/>
            <a:ext cx="1314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David Moya</a:t>
            </a:r>
          </a:p>
          <a:p>
            <a:r>
              <a:rPr lang="es-ES" sz="1200" b="0" i="0" strike="noStrike" spc="-1" dirty="0">
                <a:latin typeface="Arial"/>
              </a:rPr>
              <a:t>(Staff </a:t>
            </a:r>
            <a:r>
              <a:rPr lang="es-ES" sz="1200" i="0" spc="-1" dirty="0">
                <a:latin typeface="Arial"/>
              </a:rPr>
              <a:t>Ing.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91F36C3A-7CBE-4F21-AF09-3D80883A614B}"/>
              </a:ext>
            </a:extLst>
          </p:cNvPr>
          <p:cNvSpPr txBox="1"/>
          <p:nvPr/>
        </p:nvSpPr>
        <p:spPr>
          <a:xfrm>
            <a:off x="4891531" y="5920352"/>
            <a:ext cx="1419960" cy="560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Pedro Rodríguez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Hired</a:t>
            </a:r>
            <a:r>
              <a:rPr lang="es-ES" sz="1200" b="0" i="0" strike="noStrike" spc="-1" dirty="0">
                <a:latin typeface="Arial"/>
              </a:rPr>
              <a:t> </a:t>
            </a:r>
            <a:r>
              <a:rPr lang="es-ES" sz="1200" b="0" i="0" strike="noStrike" spc="-1" dirty="0" err="1">
                <a:latin typeface="Arial"/>
              </a:rPr>
              <a:t>Technician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</p:txBody>
      </p:sp>
      <p:pic>
        <p:nvPicPr>
          <p:cNvPr id="59" name="Google Shape;70;p14">
            <a:extLst>
              <a:ext uri="{FF2B5EF4-FFF2-40B4-BE49-F238E27FC236}">
                <a16:creationId xmlns:a16="http://schemas.microsoft.com/office/drawing/2014/main" id="{30CC3489-B1D2-4AF8-B822-40D077065A44}"/>
              </a:ext>
            </a:extLst>
          </p:cNvPr>
          <p:cNvPicPr preferRelativeResize="0"/>
          <p:nvPr/>
        </p:nvPicPr>
        <p:blipFill>
          <a:blip r:embed="rId1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684" y="5929818"/>
            <a:ext cx="622388" cy="66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336583FD-B2E0-4B07-B68F-194B96E4338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52452" y="3026272"/>
            <a:ext cx="3792041" cy="86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4081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FF4F98-C1AD-4274-8E73-6B864AE6F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1" y="139701"/>
            <a:ext cx="10871199" cy="932837"/>
          </a:xfrm>
        </p:spPr>
        <p:txBody>
          <a:bodyPr/>
          <a:lstStyle/>
          <a:p>
            <a:r>
              <a:rPr lang="es-ES" dirty="0"/>
              <a:t>Detector R&amp;D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future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</a:t>
            </a:r>
            <a:r>
              <a:rPr lang="es-ES" dirty="0" err="1"/>
              <a:t>experiments</a:t>
            </a:r>
            <a:r>
              <a:rPr lang="es-ES" dirty="0"/>
              <a:t>:  </a:t>
            </a:r>
            <a:r>
              <a:rPr lang="es-ES" dirty="0" err="1"/>
              <a:t>SiC</a:t>
            </a:r>
            <a:r>
              <a:rPr lang="es-ES" dirty="0"/>
              <a:t> semiconductor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0A8EE4-B484-4BE6-96C1-EB9D12858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00275"/>
            <a:ext cx="11658600" cy="2581125"/>
          </a:xfrm>
        </p:spPr>
        <p:txBody>
          <a:bodyPr/>
          <a:lstStyle/>
          <a:p>
            <a:r>
              <a:rPr lang="en-US" sz="1800" dirty="0"/>
              <a:t>Carried out in the context of the </a:t>
            </a:r>
            <a:r>
              <a:rPr lang="en-US" sz="1800" b="1" dirty="0"/>
              <a:t>RD50</a:t>
            </a:r>
            <a:r>
              <a:rPr lang="en-US" sz="1800" dirty="0"/>
              <a:t> (</a:t>
            </a:r>
            <a:r>
              <a:rPr lang="en-US" sz="1800" b="1" dirty="0"/>
              <a:t>Radiation hard semiconductor devices for very high luminosity colliders (2002-2023) </a:t>
            </a:r>
            <a:r>
              <a:rPr lang="en-US" sz="1800" dirty="0"/>
              <a:t>and</a:t>
            </a:r>
            <a:r>
              <a:rPr lang="en-US" sz="1800" b="1" dirty="0"/>
              <a:t> </a:t>
            </a:r>
            <a:r>
              <a:rPr lang="en-US" sz="1800" dirty="0"/>
              <a:t>its successor </a:t>
            </a:r>
            <a:r>
              <a:rPr lang="en-US" sz="1800" b="1" dirty="0"/>
              <a:t>DRD3</a:t>
            </a:r>
            <a:r>
              <a:rPr lang="en-US" sz="1800" dirty="0"/>
              <a:t> (</a:t>
            </a:r>
            <a:r>
              <a:rPr lang="en-US" sz="1800" b="1" dirty="0"/>
              <a:t>Solid State Detectors</a:t>
            </a:r>
            <a:r>
              <a:rPr lang="en-US" sz="1800" dirty="0"/>
              <a:t>, </a:t>
            </a:r>
            <a:r>
              <a:rPr lang="en-US" sz="1800" b="1" dirty="0"/>
              <a:t>2024-</a:t>
            </a:r>
            <a:r>
              <a:rPr lang="en-US" sz="1800" dirty="0"/>
              <a:t>) </a:t>
            </a:r>
          </a:p>
          <a:p>
            <a:r>
              <a:rPr lang="en-US" sz="1800" dirty="0"/>
              <a:t>The ECFA detector R&amp;D roadmap stablish as high priority the development of radiation semiconductor detector for extremely hostile environments, in particular manufactured with Wideband Semiconductors.</a:t>
            </a:r>
          </a:p>
          <a:p>
            <a:r>
              <a:rPr lang="en-US" sz="1800" dirty="0" err="1"/>
              <a:t>SiC</a:t>
            </a:r>
            <a:r>
              <a:rPr lang="en-US" sz="1800" dirty="0"/>
              <a:t> is the most promising semiconductor material, strong industrial boost revolutionizing  power electronics world wide.</a:t>
            </a:r>
            <a:r>
              <a:rPr lang="en-US" sz="1400" dirty="0"/>
              <a:t> </a:t>
            </a:r>
          </a:p>
          <a:p>
            <a:pPr lvl="0"/>
            <a:r>
              <a:rPr lang="en-US" sz="1800" dirty="0">
                <a:solidFill>
                  <a:srgbClr val="003399">
                    <a:lumMod val="50000"/>
                  </a:srgbClr>
                </a:solidFill>
              </a:rPr>
              <a:t>Strong synergy with medical physics applications and KT transfer activities (partially common R&amp;Ds, see next slides).</a:t>
            </a:r>
            <a:endParaRPr lang="en-US" sz="1400" dirty="0">
              <a:solidFill>
                <a:srgbClr val="003399">
                  <a:lumMod val="50000"/>
                </a:srgbClr>
              </a:solidFill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s-ES" sz="20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2A9D6A-8F6C-4829-B13F-54B7B20BCC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26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7CE509-9E59-4E26-B911-8680EB7A6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8108418B-B4B8-4F0B-BFCB-F9A1F2E9AC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4799923"/>
            <a:ext cx="1634828" cy="45390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9F703C0-C03C-4AFC-895B-626306ECB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3306944"/>
            <a:ext cx="5328366" cy="23898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F3F94CF1-3C0A-4EA1-AE99-7E8F50C571E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200" y="3015395"/>
            <a:ext cx="3738413" cy="2800411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0B42DDE3-FDB3-40D1-9944-ADAAED4794C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5476" y="5815806"/>
            <a:ext cx="2364676" cy="656545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:a16="http://schemas.microsoft.com/office/drawing/2014/main" id="{E37B2999-3EE4-4184-B5BA-1A40AB086029}"/>
              </a:ext>
            </a:extLst>
          </p:cNvPr>
          <p:cNvSpPr/>
          <p:nvPr/>
        </p:nvSpPr>
        <p:spPr>
          <a:xfrm>
            <a:off x="8218755" y="5790930"/>
            <a:ext cx="3143322" cy="737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i="0" dirty="0" err="1"/>
              <a:t>SiC</a:t>
            </a:r>
            <a:r>
              <a:rPr lang="en-US" sz="1600" i="0" dirty="0"/>
              <a:t> Diode characterization using</a:t>
            </a:r>
          </a:p>
          <a:p>
            <a:pPr algn="l"/>
            <a:r>
              <a:rPr lang="en-US" sz="1600" i="0" dirty="0"/>
              <a:t>a multiphoton absorption process (first time in world)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9239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E8C75EC-FC0E-44B1-84E8-C7220F7D45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1822" y="680725"/>
            <a:ext cx="9108356" cy="597218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209449-A820-41FD-871C-B8C6715A0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0240"/>
            <a:ext cx="10769599" cy="932837"/>
          </a:xfrm>
        </p:spPr>
        <p:txBody>
          <a:bodyPr/>
          <a:lstStyle/>
          <a:p>
            <a:r>
              <a:rPr lang="es-ES" dirty="0"/>
              <a:t>Non-Accelerator </a:t>
            </a:r>
            <a:r>
              <a:rPr lang="es-ES" dirty="0" err="1"/>
              <a:t>oriented</a:t>
            </a:r>
            <a:r>
              <a:rPr lang="es-ES" dirty="0"/>
              <a:t> R&amp;D </a:t>
            </a:r>
            <a:r>
              <a:rPr lang="es-ES" dirty="0" err="1"/>
              <a:t>activities</a:t>
            </a:r>
            <a:r>
              <a:rPr lang="es-ES" dirty="0"/>
              <a:t> : </a:t>
            </a:r>
            <a:r>
              <a:rPr lang="es-ES" dirty="0" err="1"/>
              <a:t>Beyond</a:t>
            </a:r>
            <a:r>
              <a:rPr lang="es-ES" dirty="0"/>
              <a:t> DAMIC-M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9F5AFFE-8616-465C-879D-F66A0C02D8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27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8B1FB5-92A6-4800-B526-8297F430A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3583846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0D7C0F-BE36-478F-AED2-14B3FC44D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 err="1"/>
              <a:t>Knowledge</a:t>
            </a:r>
            <a:r>
              <a:rPr lang="es-ES" sz="3200" dirty="0"/>
              <a:t> and </a:t>
            </a:r>
            <a:r>
              <a:rPr lang="es-ES" sz="3200" dirty="0" err="1"/>
              <a:t>Technology</a:t>
            </a:r>
            <a:r>
              <a:rPr lang="es-ES" sz="3200" dirty="0"/>
              <a:t>  Transfer  - </a:t>
            </a:r>
            <a:r>
              <a:rPr lang="es-ES" sz="3200" dirty="0" err="1"/>
              <a:t>Showcase</a:t>
            </a:r>
            <a:r>
              <a:rPr lang="es-ES" sz="3200" dirty="0"/>
              <a:t>:  Semiconductor </a:t>
            </a:r>
            <a:r>
              <a:rPr lang="es-ES" sz="3200" dirty="0" err="1"/>
              <a:t>Industry</a:t>
            </a:r>
            <a:endParaRPr lang="en-US" sz="320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CA30060-C190-4417-890D-92A22556E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8222CBC-1C25-450F-AFA6-29E7B6DF61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1219200"/>
            <a:ext cx="7696200" cy="3925283"/>
          </a:xfrm>
          <a:prstGeom prst="rect">
            <a:avLst/>
          </a:prstGeom>
        </p:spPr>
      </p:pic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C701681-DC0A-4C6F-827B-98679550E0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28</a:t>
            </a:fld>
            <a:endParaRPr lang="es-ES_tradnl" altLang="en-US" dirty="0"/>
          </a:p>
        </p:txBody>
      </p:sp>
      <p:sp>
        <p:nvSpPr>
          <p:cNvPr id="11" name="Google Shape;308;p27">
            <a:extLst>
              <a:ext uri="{FF2B5EF4-FFF2-40B4-BE49-F238E27FC236}">
                <a16:creationId xmlns:a16="http://schemas.microsoft.com/office/drawing/2014/main" id="{4B93431C-EB7A-4F13-8C26-986DA70F20A9}"/>
              </a:ext>
            </a:extLst>
          </p:cNvPr>
          <p:cNvSpPr txBox="1"/>
          <p:nvPr/>
        </p:nvSpPr>
        <p:spPr>
          <a:xfrm>
            <a:off x="515008" y="5322805"/>
            <a:ext cx="11184276" cy="849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2800" indent="-14355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Bitter"/>
              <a:buChar char="●"/>
            </a:pPr>
            <a:r>
              <a:rPr lang="en-GB" sz="1800" i="0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Signature of </a:t>
            </a:r>
            <a:r>
              <a:rPr lang="en-GB" sz="1800" i="0" dirty="0" err="1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Explotation</a:t>
            </a:r>
            <a:r>
              <a:rPr lang="en-GB" sz="1800" i="0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and </a:t>
            </a:r>
            <a:r>
              <a:rPr lang="en-GB" sz="1800" b="1" i="0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IP right agreement</a:t>
            </a:r>
            <a:r>
              <a:rPr lang="en-GB" sz="1800" i="0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 between IFCA, CERN, UPV-EHU and US on the </a:t>
            </a:r>
            <a:r>
              <a:rPr lang="en-GB" sz="1800" b="1" i="0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TPA-TCT method</a:t>
            </a:r>
            <a:r>
              <a:rPr lang="en-GB" sz="1800" i="0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. </a:t>
            </a:r>
          </a:p>
          <a:p>
            <a:pPr marL="172800" lvl="0" indent="-143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Bitter"/>
              <a:buChar char="●"/>
            </a:pPr>
            <a:r>
              <a:rPr lang="en-GB" sz="1800" i="0" dirty="0">
                <a:solidFill>
                  <a:schemeClr val="dk1"/>
                </a:solidFill>
                <a:latin typeface="Bitter"/>
                <a:ea typeface="Bitter"/>
                <a:cs typeface="Bitter"/>
                <a:sym typeface="Bitter"/>
              </a:rPr>
              <a:t>Royalties on technology transfer discussion with interested companies in progress at CERN</a:t>
            </a:r>
            <a:endParaRPr sz="1800" i="0" dirty="0">
              <a:solidFill>
                <a:schemeClr val="dk1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</p:spTree>
    <p:extLst>
      <p:ext uri="{BB962C8B-B14F-4D97-AF65-F5344CB8AC3E}">
        <p14:creationId xmlns:p14="http://schemas.microsoft.com/office/powerpoint/2010/main" val="35200617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AE58E9-9A89-40DB-BF88-8172D625C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Knowledge</a:t>
            </a:r>
            <a:r>
              <a:rPr lang="es-ES" dirty="0"/>
              <a:t> and </a:t>
            </a:r>
            <a:r>
              <a:rPr lang="es-ES" dirty="0" err="1"/>
              <a:t>Technology</a:t>
            </a:r>
            <a:r>
              <a:rPr lang="es-ES" dirty="0"/>
              <a:t>  Transfer  - </a:t>
            </a:r>
            <a:r>
              <a:rPr lang="es-ES" dirty="0" err="1"/>
              <a:t>Showcase</a:t>
            </a:r>
            <a:r>
              <a:rPr lang="es-ES" dirty="0"/>
              <a:t>: Muon </a:t>
            </a:r>
            <a:r>
              <a:rPr lang="es-ES" dirty="0" err="1"/>
              <a:t>Tomography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1D0DDD1-66D1-44BF-8A76-7C9A345DEF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29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A5B691-1367-4476-B689-56B1FFC69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26F68685-3142-4A75-9EC0-DF6F2813D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50728"/>
            <a:ext cx="9906859" cy="5596613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53533234-EF13-4604-BF27-7381621B6AAD}"/>
              </a:ext>
            </a:extLst>
          </p:cNvPr>
          <p:cNvSpPr/>
          <p:nvPr/>
        </p:nvSpPr>
        <p:spPr>
          <a:xfrm>
            <a:off x="76200" y="972499"/>
            <a:ext cx="8077200" cy="504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298450" algn="l" fontAlgn="auto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Calibri"/>
              <a:buChar char="●"/>
            </a:pPr>
            <a:r>
              <a:rPr lang="es-ES" sz="1200" b="1" i="0" kern="0" dirty="0">
                <a:solidFill>
                  <a:srgbClr val="000099"/>
                </a:solidFill>
                <a:latin typeface="Bitter"/>
                <a:ea typeface="Bitter"/>
                <a:cs typeface="Bitter"/>
                <a:sym typeface="Bitter"/>
              </a:rPr>
              <a:t>Integración y validación experimental de un demostrador tecnológico de un tomógrafo de muones con resolución temporal</a:t>
            </a:r>
            <a:r>
              <a:rPr lang="es-ES" sz="1200" i="0" kern="0" dirty="0">
                <a:solidFill>
                  <a:srgbClr val="000099"/>
                </a:solidFill>
                <a:latin typeface="Bitter"/>
                <a:ea typeface="Bitter"/>
                <a:cs typeface="Bitter"/>
                <a:sym typeface="Bitter"/>
              </a:rPr>
              <a:t>,  PDC2021-121718-C31 (2022-2024), </a:t>
            </a:r>
            <a:r>
              <a:rPr lang="es-ES" sz="1200" i="0" kern="0" dirty="0" err="1">
                <a:solidFill>
                  <a:srgbClr val="000099"/>
                </a:solidFill>
                <a:latin typeface="Bitter"/>
                <a:ea typeface="Bitter"/>
                <a:cs typeface="Bitter"/>
                <a:sym typeface="Bitter"/>
              </a:rPr>
              <a:t>PIs</a:t>
            </a:r>
            <a:r>
              <a:rPr lang="es-ES" sz="1200" i="0" kern="0" dirty="0">
                <a:solidFill>
                  <a:srgbClr val="000099"/>
                </a:solidFill>
                <a:latin typeface="Bitter"/>
                <a:ea typeface="Bitter"/>
                <a:cs typeface="Bitter"/>
                <a:sym typeface="Bitter"/>
              </a:rPr>
              <a:t>: Gervasio, Iván</a:t>
            </a:r>
            <a:endParaRPr lang="es-ES" sz="1200" b="1" i="0" kern="0" dirty="0">
              <a:solidFill>
                <a:srgbClr val="000099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pic>
        <p:nvPicPr>
          <p:cNvPr id="7" name="Google Shape;82;p14">
            <a:extLst>
              <a:ext uri="{FF2B5EF4-FFF2-40B4-BE49-F238E27FC236}">
                <a16:creationId xmlns:a16="http://schemas.microsoft.com/office/drawing/2014/main" id="{7B22509C-E01F-40B6-AEE4-634FF04839E0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7747" y="1533407"/>
            <a:ext cx="802817" cy="747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3;p14">
            <a:extLst>
              <a:ext uri="{FF2B5EF4-FFF2-40B4-BE49-F238E27FC236}">
                <a16:creationId xmlns:a16="http://schemas.microsoft.com/office/drawing/2014/main" id="{1607D0F9-577A-4952-BD0B-2306FE477ECD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122" y="4185062"/>
            <a:ext cx="733202" cy="791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1;p14">
            <a:extLst>
              <a:ext uri="{FF2B5EF4-FFF2-40B4-BE49-F238E27FC236}">
                <a16:creationId xmlns:a16="http://schemas.microsoft.com/office/drawing/2014/main" id="{23A5D6F4-1D53-402A-9F50-2BC603EFFFA0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3438" y="2828653"/>
            <a:ext cx="733203" cy="6796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058386F6-A45E-497B-A542-CC01DC80CB1E}"/>
              </a:ext>
            </a:extLst>
          </p:cNvPr>
          <p:cNvSpPr txBox="1"/>
          <p:nvPr/>
        </p:nvSpPr>
        <p:spPr>
          <a:xfrm>
            <a:off x="10396680" y="2364065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050" b="0" i="0" strike="noStrike" spc="-1" dirty="0">
                <a:latin typeface="Arial"/>
              </a:rPr>
              <a:t>Iván Vila</a:t>
            </a:r>
          </a:p>
          <a:p>
            <a:r>
              <a:rPr lang="es-ES" sz="1050" b="0" i="0" strike="noStrike" spc="-1" dirty="0">
                <a:latin typeface="Arial"/>
              </a:rPr>
              <a:t>(</a:t>
            </a:r>
            <a:r>
              <a:rPr lang="es-ES" sz="1050" b="0" i="0" strike="noStrike" spc="-1" dirty="0" err="1">
                <a:latin typeface="Arial"/>
              </a:rPr>
              <a:t>Faculty</a:t>
            </a:r>
            <a:r>
              <a:rPr lang="es-ES" sz="1050" b="0" i="0" strike="noStrike" spc="-1" dirty="0">
                <a:latin typeface="Arial"/>
              </a:rPr>
              <a:t> CSIC)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B211B144-562C-4BC0-9423-3D9862004A08}"/>
              </a:ext>
            </a:extLst>
          </p:cNvPr>
          <p:cNvSpPr/>
          <p:nvPr/>
        </p:nvSpPr>
        <p:spPr>
          <a:xfrm>
            <a:off x="10396680" y="3643124"/>
            <a:ext cx="1566720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FFFF"/>
              </a:buClr>
            </a:pPr>
            <a:r>
              <a:rPr lang="es-ES" sz="1050" i="0" spc="-1" dirty="0">
                <a:latin typeface="Arial"/>
              </a:rPr>
              <a:t>Jordi Duarte</a:t>
            </a:r>
          </a:p>
          <a:p>
            <a:pPr lvl="0">
              <a:buClr>
                <a:srgbClr val="FFFFFF"/>
              </a:buClr>
            </a:pPr>
            <a:r>
              <a:rPr lang="es-ES" sz="1050" i="0" spc="-1" dirty="0">
                <a:latin typeface="Arial"/>
              </a:rPr>
              <a:t>(</a:t>
            </a:r>
            <a:r>
              <a:rPr lang="es-ES" sz="1050" i="0" spc="-1" dirty="0" err="1">
                <a:latin typeface="Arial"/>
              </a:rPr>
              <a:t>RyC</a:t>
            </a:r>
            <a:r>
              <a:rPr lang="es-ES" sz="1050" i="0" spc="-1" dirty="0">
                <a:latin typeface="Arial"/>
              </a:rPr>
              <a:t> CSIC)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CA053DC8-BA05-410D-8E29-62986367F715}"/>
              </a:ext>
            </a:extLst>
          </p:cNvPr>
          <p:cNvSpPr/>
          <p:nvPr/>
        </p:nvSpPr>
        <p:spPr>
          <a:xfrm>
            <a:off x="10363200" y="1112513"/>
            <a:ext cx="1600200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FFFF"/>
              </a:buClr>
            </a:pPr>
            <a:r>
              <a:rPr lang="es-ES" sz="1050" i="0" spc="-1" dirty="0">
                <a:latin typeface="Arial"/>
              </a:rPr>
              <a:t>Pablo </a:t>
            </a:r>
            <a:r>
              <a:rPr lang="es-ES" sz="1050" i="0" spc="-1" dirty="0" err="1">
                <a:latin typeface="Arial"/>
              </a:rPr>
              <a:t>Martinez</a:t>
            </a:r>
            <a:endParaRPr lang="es-ES" sz="1050" i="0" spc="-1" dirty="0">
              <a:latin typeface="Arial"/>
            </a:endParaRPr>
          </a:p>
          <a:p>
            <a:pPr lvl="0">
              <a:buClr>
                <a:srgbClr val="FFFFFF"/>
              </a:buClr>
            </a:pPr>
            <a:r>
              <a:rPr lang="es-ES" sz="1050" i="0" spc="-1" dirty="0">
                <a:latin typeface="Arial"/>
              </a:rPr>
              <a:t>(</a:t>
            </a:r>
            <a:r>
              <a:rPr lang="es-ES" sz="1050" i="0" spc="-1" dirty="0" err="1">
                <a:latin typeface="Arial"/>
              </a:rPr>
              <a:t>Faculty</a:t>
            </a:r>
            <a:r>
              <a:rPr lang="es-ES" sz="1050" i="0" spc="-1" dirty="0">
                <a:latin typeface="Arial"/>
              </a:rPr>
              <a:t> UC)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FB210D1-1D3A-4E35-A694-0243C3EA103A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825566" y="5557355"/>
            <a:ext cx="734998" cy="811776"/>
          </a:xfrm>
          <a:prstGeom prst="rect">
            <a:avLst/>
          </a:prstGeom>
          <a:ln w="0">
            <a:noFill/>
          </a:ln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DE27282C-6473-487B-837A-5FB88B4BD6FC}"/>
              </a:ext>
            </a:extLst>
          </p:cNvPr>
          <p:cNvSpPr txBox="1"/>
          <p:nvPr/>
        </p:nvSpPr>
        <p:spPr>
          <a:xfrm>
            <a:off x="10396680" y="5121307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050" b="0" i="0" strike="noStrike" spc="-1" dirty="0">
                <a:latin typeface="Arial"/>
              </a:rPr>
              <a:t>Gervasio Gómez</a:t>
            </a:r>
          </a:p>
          <a:p>
            <a:r>
              <a:rPr lang="es-ES" sz="1050" b="0" i="0" strike="noStrike" spc="-1" dirty="0">
                <a:latin typeface="Arial"/>
              </a:rPr>
              <a:t>(</a:t>
            </a:r>
            <a:r>
              <a:rPr lang="es-ES" sz="1050" b="0" i="0" strike="noStrike" spc="-1" dirty="0" err="1">
                <a:latin typeface="Arial"/>
              </a:rPr>
              <a:t>Faculty</a:t>
            </a:r>
            <a:r>
              <a:rPr lang="es-ES" sz="1050" b="0" i="0" strike="noStrike" spc="-1" dirty="0">
                <a:latin typeface="Arial"/>
              </a:rPr>
              <a:t> CSIC)</a:t>
            </a:r>
          </a:p>
        </p:txBody>
      </p:sp>
    </p:spTree>
    <p:extLst>
      <p:ext uri="{BB962C8B-B14F-4D97-AF65-F5344CB8AC3E}">
        <p14:creationId xmlns:p14="http://schemas.microsoft.com/office/powerpoint/2010/main" val="2092693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Outline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3201" y="1181100"/>
            <a:ext cx="11988799" cy="4800600"/>
          </a:xfrm>
        </p:spPr>
        <p:txBody>
          <a:bodyPr/>
          <a:lstStyle/>
          <a:p>
            <a:r>
              <a:rPr lang="en-US" sz="2800" dirty="0"/>
              <a:t>Elementary Particle Physics Group introduction</a:t>
            </a:r>
          </a:p>
          <a:p>
            <a:r>
              <a:rPr lang="en-US" sz="2800" dirty="0"/>
              <a:t>Frontier Collider Physics:</a:t>
            </a:r>
          </a:p>
          <a:p>
            <a:pPr lvl="1"/>
            <a:r>
              <a:rPr lang="en-US" sz="2800" dirty="0"/>
              <a:t>Compact Muon Solenoid at the Large Hadron Collider</a:t>
            </a:r>
          </a:p>
          <a:p>
            <a:r>
              <a:rPr lang="en-US" sz="2800" dirty="0"/>
              <a:t>Direct detection of low mass Dark Matter </a:t>
            </a:r>
          </a:p>
          <a:p>
            <a:pPr lvl="1"/>
            <a:r>
              <a:rPr lang="en-US" sz="2800" dirty="0"/>
              <a:t>DAMIC-M </a:t>
            </a:r>
          </a:p>
          <a:p>
            <a:pPr lvl="1"/>
            <a:r>
              <a:rPr lang="en-US" sz="2800" dirty="0" err="1"/>
              <a:t>CADEx</a:t>
            </a:r>
            <a:endParaRPr lang="en-US" sz="2800" dirty="0"/>
          </a:p>
          <a:p>
            <a:r>
              <a:rPr lang="en-US" sz="2800" dirty="0"/>
              <a:t>Instrumentation R&amp;D:</a:t>
            </a:r>
          </a:p>
          <a:p>
            <a:pPr lvl="1"/>
            <a:r>
              <a:rPr lang="en-US" sz="2800" dirty="0"/>
              <a:t>Future colliders and DM direct detection</a:t>
            </a:r>
          </a:p>
          <a:p>
            <a:r>
              <a:rPr lang="en-US" sz="2800" dirty="0"/>
              <a:t>KT transfer activities: Muon Tomography &amp; medical physics</a:t>
            </a:r>
          </a:p>
          <a:p>
            <a:r>
              <a:rPr lang="en-US" sz="2800" dirty="0"/>
              <a:t>Final Remarks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n-US" alt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8157110-63D2-499F-9AE1-0AF8D5547C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9828448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2E7473-FC73-4C0D-9796-5C1759472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1" y="139701"/>
            <a:ext cx="10769599" cy="932837"/>
          </a:xfrm>
        </p:spPr>
        <p:txBody>
          <a:bodyPr/>
          <a:lstStyle/>
          <a:p>
            <a:r>
              <a:rPr lang="es-ES" dirty="0" err="1"/>
              <a:t>Knowledge</a:t>
            </a:r>
            <a:r>
              <a:rPr lang="es-ES" dirty="0"/>
              <a:t> and </a:t>
            </a:r>
            <a:r>
              <a:rPr lang="es-ES" dirty="0" err="1"/>
              <a:t>Technology</a:t>
            </a:r>
            <a:r>
              <a:rPr lang="es-ES" dirty="0"/>
              <a:t>  Transfer  - </a:t>
            </a:r>
            <a:r>
              <a:rPr lang="es-ES" dirty="0" err="1"/>
              <a:t>Showcase</a:t>
            </a:r>
            <a:r>
              <a:rPr lang="es-ES" dirty="0"/>
              <a:t>: Medical </a:t>
            </a:r>
            <a:r>
              <a:rPr lang="es-ES" dirty="0" err="1"/>
              <a:t>Physics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C3B8331-D093-44E4-B0F9-54DEE88734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30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4DEDC2-F630-4A52-B7A5-2641EAD7F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2400" y="6350560"/>
            <a:ext cx="9652000" cy="457200"/>
          </a:xfrm>
        </p:spPr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2B059DFE-B471-46C5-B64C-7A7000C6E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93872"/>
            <a:ext cx="5105400" cy="5456688"/>
          </a:xfrm>
          <a:prstGeom prst="rect">
            <a:avLst/>
          </a:prstGeom>
        </p:spPr>
      </p:pic>
      <p:pic>
        <p:nvPicPr>
          <p:cNvPr id="24" name="Google Shape;82;p14">
            <a:extLst>
              <a:ext uri="{FF2B5EF4-FFF2-40B4-BE49-F238E27FC236}">
                <a16:creationId xmlns:a16="http://schemas.microsoft.com/office/drawing/2014/main" id="{53E32A79-03E9-4C01-BB71-6D9F02D6A5AC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0933" y="1529071"/>
            <a:ext cx="1030279" cy="1001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83;p14">
            <a:extLst>
              <a:ext uri="{FF2B5EF4-FFF2-40B4-BE49-F238E27FC236}">
                <a16:creationId xmlns:a16="http://schemas.microsoft.com/office/drawing/2014/main" id="{9DD87859-4E7F-4EF5-BC2E-80F9851CE49F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5582" y="2763438"/>
            <a:ext cx="891049" cy="1117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89;p14">
            <a:extLst>
              <a:ext uri="{FF2B5EF4-FFF2-40B4-BE49-F238E27FC236}">
                <a16:creationId xmlns:a16="http://schemas.microsoft.com/office/drawing/2014/main" id="{E2A672D9-3215-4AFF-8D74-09D510FDCA4F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4005" y="2773139"/>
            <a:ext cx="891050" cy="1117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93;p14">
            <a:extLst>
              <a:ext uri="{FF2B5EF4-FFF2-40B4-BE49-F238E27FC236}">
                <a16:creationId xmlns:a16="http://schemas.microsoft.com/office/drawing/2014/main" id="{26B108E2-98FF-438B-AD7C-EA18DB4F9E11}"/>
              </a:ext>
            </a:extLst>
          </p:cNvPr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7077" y="1531699"/>
            <a:ext cx="891050" cy="1001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94;p14">
            <a:extLst>
              <a:ext uri="{FF2B5EF4-FFF2-40B4-BE49-F238E27FC236}">
                <a16:creationId xmlns:a16="http://schemas.microsoft.com/office/drawing/2014/main" id="{11857236-7416-4C9F-A7AE-E057206A5A05}"/>
              </a:ext>
            </a:extLst>
          </p:cNvPr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75655" y="2762224"/>
            <a:ext cx="995557" cy="1128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11;p14">
            <a:extLst>
              <a:ext uri="{FF2B5EF4-FFF2-40B4-BE49-F238E27FC236}">
                <a16:creationId xmlns:a16="http://schemas.microsoft.com/office/drawing/2014/main" id="{B8397756-1B01-4468-889D-D165E0A59250}"/>
              </a:ext>
            </a:extLst>
          </p:cNvPr>
          <p:cNvPicPr preferRelativeResize="0"/>
          <p:nvPr/>
        </p:nvPicPr>
        <p:blipFill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750" y="1531700"/>
            <a:ext cx="891050" cy="100155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470AE618-4AAE-4572-81E0-ECB8AA137AFA}"/>
              </a:ext>
            </a:extLst>
          </p:cNvPr>
          <p:cNvSpPr txBox="1"/>
          <p:nvPr/>
        </p:nvSpPr>
        <p:spPr>
          <a:xfrm>
            <a:off x="7794230" y="884814"/>
            <a:ext cx="1566720" cy="602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200" b="0" i="0" strike="noStrike" spc="-1" dirty="0">
                <a:latin typeface="Arial"/>
              </a:rPr>
              <a:t>Iván Vila</a:t>
            </a:r>
          </a:p>
          <a:p>
            <a:r>
              <a:rPr lang="es-ES" sz="1200" b="0" i="0" strike="noStrike" spc="-1" dirty="0">
                <a:latin typeface="Arial"/>
              </a:rPr>
              <a:t>(</a:t>
            </a:r>
            <a:r>
              <a:rPr lang="es-ES" sz="1200" b="0" i="0" strike="noStrike" spc="-1" dirty="0" err="1">
                <a:latin typeface="Arial"/>
              </a:rPr>
              <a:t>Faculty</a:t>
            </a:r>
            <a:r>
              <a:rPr lang="es-ES" sz="1200" b="0" i="0" strike="noStrike" spc="-1" dirty="0">
                <a:latin typeface="Arial"/>
              </a:rPr>
              <a:t> CSIC)</a:t>
            </a:r>
          </a:p>
          <a:p>
            <a:r>
              <a:rPr lang="es-ES" sz="1200" i="0" spc="-1" dirty="0">
                <a:latin typeface="Arial"/>
              </a:rPr>
              <a:t>Project IP</a:t>
            </a:r>
            <a:endParaRPr lang="es-ES" sz="1200" b="0" i="0" strike="noStrike" spc="-1" dirty="0">
              <a:latin typeface="Arial"/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CE33C331-E0BD-4F4C-B4BD-41F3B9AA913A}"/>
              </a:ext>
            </a:extLst>
          </p:cNvPr>
          <p:cNvSpPr/>
          <p:nvPr/>
        </p:nvSpPr>
        <p:spPr>
          <a:xfrm>
            <a:off x="6708481" y="4007666"/>
            <a:ext cx="12192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Jordi Duarte</a:t>
            </a:r>
          </a:p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(</a:t>
            </a:r>
            <a:r>
              <a:rPr lang="es-ES" sz="1200" i="0" spc="-1" dirty="0" err="1">
                <a:latin typeface="Arial"/>
              </a:rPr>
              <a:t>RyC</a:t>
            </a:r>
            <a:r>
              <a:rPr lang="es-ES" sz="1200" i="0" spc="-1" dirty="0">
                <a:latin typeface="Arial"/>
              </a:rPr>
              <a:t> </a:t>
            </a:r>
            <a:r>
              <a:rPr lang="es-ES" sz="1200" i="0" spc="-1" dirty="0" err="1">
                <a:latin typeface="Arial"/>
              </a:rPr>
              <a:t>researcher</a:t>
            </a:r>
            <a:endParaRPr lang="es-ES" sz="1200" i="0" spc="-1" dirty="0">
              <a:latin typeface="Arial"/>
            </a:endParaRPr>
          </a:p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CSIC)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411B838C-7B07-4301-BDE7-5ED1CAEE4828}"/>
              </a:ext>
            </a:extLst>
          </p:cNvPr>
          <p:cNvSpPr/>
          <p:nvPr/>
        </p:nvSpPr>
        <p:spPr>
          <a:xfrm>
            <a:off x="7832812" y="4043470"/>
            <a:ext cx="12192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Diego Rosich</a:t>
            </a:r>
          </a:p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(</a:t>
            </a:r>
            <a:r>
              <a:rPr lang="es-ES" sz="1200" i="0" spc="-1" dirty="0" err="1">
                <a:latin typeface="Arial"/>
              </a:rPr>
              <a:t>Phd</a:t>
            </a:r>
            <a:r>
              <a:rPr lang="es-ES" sz="1200" i="0" spc="-1" dirty="0">
                <a:latin typeface="Arial"/>
              </a:rPr>
              <a:t> </a:t>
            </a:r>
            <a:r>
              <a:rPr lang="es-ES" sz="1200" i="0" spc="-1" dirty="0" err="1">
                <a:latin typeface="Arial"/>
              </a:rPr>
              <a:t>Student</a:t>
            </a:r>
            <a:r>
              <a:rPr lang="es-ES" sz="1200" i="0" spc="-1" dirty="0">
                <a:latin typeface="Arial"/>
              </a:rPr>
              <a:t>)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2BE9164B-8FA8-4EAF-A290-6A581F3DDFA4}"/>
              </a:ext>
            </a:extLst>
          </p:cNvPr>
          <p:cNvSpPr/>
          <p:nvPr/>
        </p:nvSpPr>
        <p:spPr>
          <a:xfrm>
            <a:off x="9220200" y="4043470"/>
            <a:ext cx="12192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Nuria </a:t>
            </a:r>
            <a:r>
              <a:rPr lang="es-ES" sz="1200" i="0" spc="-1" dirty="0" err="1">
                <a:latin typeface="Arial"/>
              </a:rPr>
              <a:t>Castellon</a:t>
            </a:r>
            <a:endParaRPr lang="es-ES" sz="1200" i="0" spc="-1" dirty="0">
              <a:latin typeface="Arial"/>
            </a:endParaRPr>
          </a:p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(</a:t>
            </a:r>
            <a:r>
              <a:rPr lang="es-ES" sz="1200" i="0" spc="-1" dirty="0" err="1">
                <a:latin typeface="Arial"/>
              </a:rPr>
              <a:t>RyC</a:t>
            </a:r>
            <a:r>
              <a:rPr lang="es-ES" sz="1200" i="0" spc="-1" dirty="0">
                <a:latin typeface="Arial"/>
              </a:rPr>
              <a:t> </a:t>
            </a:r>
            <a:r>
              <a:rPr lang="es-ES" sz="1200" i="0" spc="-1" dirty="0" err="1">
                <a:latin typeface="Arial"/>
              </a:rPr>
              <a:t>researcher</a:t>
            </a:r>
            <a:endParaRPr lang="es-ES" sz="1200" i="0" spc="-1" dirty="0">
              <a:latin typeface="Arial"/>
            </a:endParaRPr>
          </a:p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CSIC)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467DCF44-8765-4B13-8ECB-482725852B8C}"/>
              </a:ext>
            </a:extLst>
          </p:cNvPr>
          <p:cNvSpPr/>
          <p:nvPr/>
        </p:nvSpPr>
        <p:spPr>
          <a:xfrm>
            <a:off x="6594181" y="869898"/>
            <a:ext cx="14478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FFFF"/>
              </a:buClr>
            </a:pPr>
            <a:r>
              <a:rPr lang="es-ES" sz="1200" i="0" spc="-1" dirty="0" err="1">
                <a:latin typeface="Arial"/>
              </a:rPr>
              <a:t>Alberte</a:t>
            </a:r>
            <a:r>
              <a:rPr lang="es-ES" sz="1200" i="0" spc="-1" dirty="0">
                <a:latin typeface="Arial"/>
              </a:rPr>
              <a:t> Arteche</a:t>
            </a:r>
          </a:p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(</a:t>
            </a:r>
            <a:r>
              <a:rPr lang="es-ES" sz="1200" i="0" spc="-1" dirty="0" err="1">
                <a:latin typeface="Arial"/>
              </a:rPr>
              <a:t>HIred</a:t>
            </a:r>
            <a:r>
              <a:rPr lang="es-ES" sz="1200" i="0" spc="-1" dirty="0">
                <a:latin typeface="Arial"/>
              </a:rPr>
              <a:t> </a:t>
            </a:r>
            <a:r>
              <a:rPr lang="es-ES" sz="1200" i="0" spc="-1" dirty="0" err="1">
                <a:latin typeface="Arial"/>
              </a:rPr>
              <a:t>researcher</a:t>
            </a:r>
            <a:endParaRPr lang="es-ES" sz="1200" i="0" spc="-1" dirty="0">
              <a:latin typeface="Arial"/>
            </a:endParaRPr>
          </a:p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CSIC)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5B4C2AF1-7324-4AA0-8025-6B5E1F4EE5CC}"/>
              </a:ext>
            </a:extLst>
          </p:cNvPr>
          <p:cNvSpPr/>
          <p:nvPr/>
        </p:nvSpPr>
        <p:spPr>
          <a:xfrm>
            <a:off x="9128212" y="919472"/>
            <a:ext cx="12192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Pablo </a:t>
            </a:r>
            <a:r>
              <a:rPr lang="es-ES" sz="1200" i="0" spc="-1" dirty="0" err="1">
                <a:latin typeface="Arial"/>
              </a:rPr>
              <a:t>Martinez</a:t>
            </a:r>
            <a:endParaRPr lang="es-ES" sz="1200" i="0" spc="-1" dirty="0">
              <a:latin typeface="Arial"/>
            </a:endParaRPr>
          </a:p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(</a:t>
            </a:r>
            <a:r>
              <a:rPr lang="es-ES" sz="1200" i="0" spc="-1" dirty="0" err="1">
                <a:latin typeface="Arial"/>
              </a:rPr>
              <a:t>Faculty</a:t>
            </a:r>
            <a:r>
              <a:rPr lang="es-ES" sz="1200" i="0" spc="-1" dirty="0">
                <a:latin typeface="Arial"/>
              </a:rPr>
              <a:t> </a:t>
            </a:r>
          </a:p>
          <a:p>
            <a:pPr lvl="0">
              <a:buClr>
                <a:srgbClr val="FFFFFF"/>
              </a:buClr>
            </a:pPr>
            <a:r>
              <a:rPr lang="es-ES" sz="1200" i="0" spc="-1" dirty="0">
                <a:latin typeface="Arial"/>
              </a:rPr>
              <a:t>CSIC)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6282662-597F-453F-A112-ABABA633588C}"/>
              </a:ext>
            </a:extLst>
          </p:cNvPr>
          <p:cNvSpPr/>
          <p:nvPr/>
        </p:nvSpPr>
        <p:spPr>
          <a:xfrm>
            <a:off x="5941800" y="4954648"/>
            <a:ext cx="6096000" cy="8022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228600" algn="l" fontAlgn="auto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2F5597"/>
              </a:buClr>
              <a:buSzTx/>
              <a:buFont typeface="Wingdings" charset="2"/>
              <a:buChar char=""/>
            </a:pPr>
            <a:r>
              <a:rPr lang="en-US" sz="1400" i="0" spc="-1" dirty="0">
                <a:solidFill>
                  <a:schemeClr val="tx1"/>
                </a:solidFill>
                <a:latin typeface="Calibri"/>
                <a:ea typeface="DejaVu Sans"/>
                <a:cs typeface="DejaVu Sans"/>
              </a:rPr>
              <a:t>PDC2023-145925-C31 (POC, proton tomography + timing) 2024-2025</a:t>
            </a:r>
            <a:endParaRPr lang="es-ES" sz="1400" i="0" spc="-1" dirty="0">
              <a:solidFill>
                <a:schemeClr val="tx1"/>
              </a:solidFill>
              <a:latin typeface="Calibri"/>
              <a:ea typeface="DejaVu Sans"/>
              <a:cs typeface="DejaVu Sans"/>
            </a:endParaRPr>
          </a:p>
          <a:p>
            <a:pPr marL="685800" lvl="1" indent="-228600" algn="l" fontAlgn="auto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Tx/>
              <a:buFont typeface="Wingdings" charset="2"/>
              <a:buChar char=""/>
            </a:pPr>
            <a:r>
              <a:rPr lang="en-US" sz="1400" i="0" spc="-1" dirty="0">
                <a:solidFill>
                  <a:srgbClr val="000000"/>
                </a:solidFill>
                <a:latin typeface="Calibri"/>
                <a:ea typeface="DejaVu Sans"/>
                <a:cs typeface="DejaVu Sans"/>
              </a:rPr>
              <a:t>Coordinated with ITAINNOVA and CNM </a:t>
            </a:r>
            <a:endParaRPr lang="es-ES" sz="1400" i="0" spc="-1" dirty="0">
              <a:solidFill>
                <a:srgbClr val="7030A0"/>
              </a:solidFill>
              <a:latin typeface="Calibri"/>
              <a:ea typeface="DejaVu Sans"/>
              <a:cs typeface="DejaVu Sans"/>
            </a:endParaRPr>
          </a:p>
          <a:p>
            <a:pPr marL="685800" lvl="1" indent="-228600" algn="l" fontAlgn="auto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Tx/>
              <a:buFont typeface="Wingdings" charset="2"/>
              <a:buChar char=""/>
            </a:pPr>
            <a:r>
              <a:rPr lang="en-US" sz="1400" i="0" spc="-1" dirty="0">
                <a:solidFill>
                  <a:srgbClr val="000000"/>
                </a:solidFill>
                <a:latin typeface="Calibri"/>
                <a:ea typeface="DejaVu Sans"/>
                <a:cs typeface="DejaVu Sans"/>
              </a:rPr>
              <a:t>85.462,30 €</a:t>
            </a:r>
            <a:endParaRPr lang="es-ES" sz="1400" i="0" spc="-1" dirty="0">
              <a:solidFill>
                <a:srgbClr val="7030A0"/>
              </a:solidFill>
              <a:latin typeface="Calibri"/>
              <a:ea typeface="DejaVu Sans"/>
              <a:cs typeface="DejaVu Sans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FBE7B5EB-E2F6-4AB8-8271-DD1D270F70A4}"/>
              </a:ext>
            </a:extLst>
          </p:cNvPr>
          <p:cNvSpPr/>
          <p:nvPr/>
        </p:nvSpPr>
        <p:spPr>
          <a:xfrm>
            <a:off x="5791201" y="5745303"/>
            <a:ext cx="6095999" cy="821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298450" algn="l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Bitter"/>
              <a:buChar char="●"/>
            </a:pPr>
            <a:r>
              <a:rPr lang="en-GB" sz="1400" b="1" i="0" kern="0" dirty="0">
                <a:solidFill>
                  <a:srgbClr val="000000"/>
                </a:solidFill>
                <a:latin typeface="+mj-lt"/>
                <a:ea typeface="Bitter"/>
                <a:cs typeface="Bitter"/>
                <a:sym typeface="Bitter"/>
              </a:rPr>
              <a:t>Development of silicon carbide based instrumentation for ultra-fast monitoring of the dose deposited under flash mode in proton therapy machines</a:t>
            </a:r>
            <a:r>
              <a:rPr lang="en-GB" sz="1400" i="0" kern="0" dirty="0">
                <a:solidFill>
                  <a:srgbClr val="000000"/>
                </a:solidFill>
                <a:latin typeface="+mj-lt"/>
                <a:ea typeface="Bitter"/>
                <a:cs typeface="Bitter"/>
                <a:sym typeface="Bitter"/>
              </a:rPr>
              <a:t>, 2023-2026,  PIs: Iván, 73.500 €</a:t>
            </a:r>
          </a:p>
        </p:txBody>
      </p:sp>
    </p:spTree>
    <p:extLst>
      <p:ext uri="{BB962C8B-B14F-4D97-AF65-F5344CB8AC3E}">
        <p14:creationId xmlns:p14="http://schemas.microsoft.com/office/powerpoint/2010/main" val="41013244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30A325-6AA1-42E6-A78F-FF1261C8B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Knowledge</a:t>
            </a:r>
            <a:r>
              <a:rPr lang="es-ES" dirty="0"/>
              <a:t> and </a:t>
            </a:r>
            <a:r>
              <a:rPr lang="es-ES" dirty="0" err="1"/>
              <a:t>Technology</a:t>
            </a:r>
            <a:r>
              <a:rPr lang="es-ES" dirty="0"/>
              <a:t>  Transfer  - </a:t>
            </a:r>
            <a:r>
              <a:rPr lang="es-ES" dirty="0" err="1"/>
              <a:t>Showcase</a:t>
            </a:r>
            <a:r>
              <a:rPr lang="es-ES" dirty="0"/>
              <a:t>: </a:t>
            </a:r>
            <a:r>
              <a:rPr lang="es-ES" dirty="0" err="1"/>
              <a:t>Scientific</a:t>
            </a:r>
            <a:r>
              <a:rPr lang="es-ES" dirty="0"/>
              <a:t> sector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E98130D-4187-4577-8349-314C157F1C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31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3C2048-6DDD-4283-AF37-CEEFF9E42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6" name="Skipper CCDs Radiopurity mEasurEmeNt sERvice (SCREENER )">
            <a:extLst>
              <a:ext uri="{FF2B5EF4-FFF2-40B4-BE49-F238E27FC236}">
                <a16:creationId xmlns:a16="http://schemas.microsoft.com/office/drawing/2014/main" id="{45D75B95-24BE-43E4-9336-7040404F59FC}"/>
              </a:ext>
            </a:extLst>
          </p:cNvPr>
          <p:cNvSpPr txBox="1">
            <a:spLocks/>
          </p:cNvSpPr>
          <p:nvPr/>
        </p:nvSpPr>
        <p:spPr bwMode="auto">
          <a:xfrm>
            <a:off x="304800" y="920750"/>
            <a:ext cx="8686804" cy="473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43991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E3E58"/>
              </a:buClr>
              <a:buSzPct val="65000"/>
              <a:buFont typeface="Calibri" pitchFamily="34" charset="0"/>
              <a:buChar char="—"/>
              <a:defRPr sz="2200" spc="-1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0000"/>
              <a:buFont typeface="Calibri" pitchFamily="34" charset="0"/>
              <a:buChar char="_"/>
              <a:defRPr sz="26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65000"/>
              <a:buFont typeface="Wingdings" pitchFamily="2" charset="2"/>
              <a:buNone/>
              <a:defRPr sz="22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 marL="1023937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0000"/>
              <a:buFont typeface="Wingdings" pitchFamily="2" charset="2"/>
              <a:buNone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</a:schemeClr>
              </a:buClr>
              <a:buSzPct val="75000"/>
              <a:buFont typeface="Wingdings" pitchFamily="2" charset="2"/>
              <a:buChar char="§"/>
              <a:defRPr sz="20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b="1" i="0" kern="0" dirty="0"/>
              <a:t>Skipper CCDs Radiopurity </a:t>
            </a:r>
            <a:r>
              <a:rPr lang="en-GB" b="1" i="0" kern="0" dirty="0" err="1"/>
              <a:t>mEasurEmeNt</a:t>
            </a:r>
            <a:r>
              <a:rPr lang="en-GB" b="1" i="0" kern="0" dirty="0"/>
              <a:t> </a:t>
            </a:r>
            <a:r>
              <a:rPr lang="en-GB" b="1" i="0" kern="0" dirty="0" err="1"/>
              <a:t>sERvice</a:t>
            </a:r>
            <a:r>
              <a:rPr lang="en-GB" b="1" i="0" kern="0" dirty="0"/>
              <a:t> (SCREENER)</a:t>
            </a:r>
          </a:p>
        </p:txBody>
      </p:sp>
      <p:sp>
        <p:nvSpPr>
          <p:cNvPr id="7" name="The main goal of the CCD setup at LCS is to characterise radiogenic and cosmogenic backgrounds…">
            <a:extLst>
              <a:ext uri="{FF2B5EF4-FFF2-40B4-BE49-F238E27FC236}">
                <a16:creationId xmlns:a16="http://schemas.microsoft.com/office/drawing/2014/main" id="{1EBD26BD-3732-49C4-9FC8-54ECF141C2A0}"/>
              </a:ext>
            </a:extLst>
          </p:cNvPr>
          <p:cNvSpPr txBox="1"/>
          <p:nvPr/>
        </p:nvSpPr>
        <p:spPr>
          <a:xfrm>
            <a:off x="584405" y="1440423"/>
            <a:ext cx="6477001" cy="4220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marL="314958" indent="-314958" algn="l">
              <a:buSzPct val="45000"/>
              <a:buBlip>
                <a:blip r:embed="rId2"/>
              </a:buBlip>
              <a:defRPr sz="1400">
                <a:solidFill>
                  <a:srgbClr val="5E5E5E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sz="2400" i="0" dirty="0">
                <a:solidFill>
                  <a:srgbClr val="000099"/>
                </a:solidFill>
              </a:rPr>
              <a:t>The main goal of the CCD setup at LCS is to </a:t>
            </a:r>
            <a:r>
              <a:rPr lang="en-GB" sz="2400" i="0" dirty="0">
                <a:solidFill>
                  <a:srgbClr val="000099"/>
                </a:solidFill>
              </a:rPr>
              <a:t>characterize</a:t>
            </a:r>
            <a:r>
              <a:rPr sz="2400" i="0" dirty="0">
                <a:solidFill>
                  <a:srgbClr val="000099"/>
                </a:solidFill>
              </a:rPr>
              <a:t> radiogenic and cosmogenic backgrounds </a:t>
            </a:r>
          </a:p>
          <a:p>
            <a:pPr marL="314958" indent="-314958" algn="l">
              <a:buSzPct val="45000"/>
              <a:buBlip>
                <a:blip r:embed="rId2"/>
              </a:buBlip>
              <a:defRPr sz="1400">
                <a:solidFill>
                  <a:srgbClr val="5E5E5E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sz="2400" i="0" dirty="0">
                <a:solidFill>
                  <a:srgbClr val="000099"/>
                </a:solidFill>
              </a:rPr>
              <a:t>For DAMIC-M Experiments but as installation of radiopurity for LSC: highly sensitive to certain radioisotopes as: </a:t>
            </a:r>
            <a:r>
              <a:rPr sz="2400" i="0" baseline="31998" dirty="0">
                <a:solidFill>
                  <a:srgbClr val="000099"/>
                </a:solidFill>
              </a:rPr>
              <a:t>32</a:t>
            </a:r>
            <a:r>
              <a:rPr sz="2400" i="0" dirty="0">
                <a:solidFill>
                  <a:srgbClr val="000099"/>
                </a:solidFill>
              </a:rPr>
              <a:t>Si, </a:t>
            </a:r>
            <a:r>
              <a:rPr sz="2400" i="0" baseline="31998" dirty="0">
                <a:solidFill>
                  <a:srgbClr val="000099"/>
                </a:solidFill>
              </a:rPr>
              <a:t>238</a:t>
            </a:r>
            <a:r>
              <a:rPr sz="2400" i="0" dirty="0">
                <a:solidFill>
                  <a:srgbClr val="000099"/>
                </a:solidFill>
              </a:rPr>
              <a:t>U,</a:t>
            </a:r>
            <a:r>
              <a:rPr sz="2400" i="0" baseline="31998" dirty="0">
                <a:solidFill>
                  <a:srgbClr val="000099"/>
                </a:solidFill>
              </a:rPr>
              <a:t>232</a:t>
            </a:r>
            <a:r>
              <a:rPr sz="2400" i="0" dirty="0">
                <a:solidFill>
                  <a:srgbClr val="000099"/>
                </a:solidFill>
              </a:rPr>
              <a:t>Th and </a:t>
            </a:r>
            <a:r>
              <a:rPr sz="2400" i="0" baseline="31998" dirty="0">
                <a:solidFill>
                  <a:srgbClr val="000099"/>
                </a:solidFill>
              </a:rPr>
              <a:t>210</a:t>
            </a:r>
            <a:r>
              <a:rPr sz="2400" i="0" dirty="0">
                <a:solidFill>
                  <a:srgbClr val="000099"/>
                </a:solidFill>
              </a:rPr>
              <a:t> Pb using coincidence analysis and Energy spectrum</a:t>
            </a:r>
          </a:p>
          <a:p>
            <a:pPr marL="708659" lvl="1" indent="-314958" algn="l">
              <a:buSzPct val="45000"/>
              <a:buBlip>
                <a:blip r:embed="rId2"/>
              </a:buBlip>
              <a:defRPr sz="1400">
                <a:solidFill>
                  <a:srgbClr val="5E5E5E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sz="2400" i="0" dirty="0">
                <a:solidFill>
                  <a:srgbClr val="000099"/>
                </a:solidFill>
              </a:rPr>
              <a:t>Upper limit is orders of magnitude better than the sensitivity obtained by direct assay techniques</a:t>
            </a:r>
          </a:p>
          <a:p>
            <a:pPr marL="314958" indent="-314958" algn="l">
              <a:buSzPct val="45000"/>
              <a:buBlip>
                <a:blip r:embed="rId2"/>
              </a:buBlip>
              <a:defRPr sz="1400">
                <a:solidFill>
                  <a:srgbClr val="5E5E5E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sz="2400" i="0" dirty="0">
                <a:solidFill>
                  <a:srgbClr val="000099"/>
                </a:solidFill>
              </a:rPr>
              <a:t>Do science with the system too.</a:t>
            </a:r>
          </a:p>
          <a:p>
            <a:pPr marL="708659" lvl="1" indent="-314958" algn="l">
              <a:buSzPct val="45000"/>
              <a:buBlip>
                <a:blip r:embed="rId2"/>
              </a:buBlip>
              <a:defRPr sz="1400">
                <a:solidFill>
                  <a:srgbClr val="5E5E5E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sz="2400" i="0" dirty="0">
                <a:solidFill>
                  <a:srgbClr val="000099"/>
                </a:solidFill>
              </a:rPr>
              <a:t>Test different models that profits from being not so deep as Modane</a:t>
            </a:r>
          </a:p>
        </p:txBody>
      </p:sp>
      <p:pic>
        <p:nvPicPr>
          <p:cNvPr id="9" name="20241104_155223.jpeg" descr="20241104_155223.jpeg">
            <a:extLst>
              <a:ext uri="{FF2B5EF4-FFF2-40B4-BE49-F238E27FC236}">
                <a16:creationId xmlns:a16="http://schemas.microsoft.com/office/drawing/2014/main" id="{36E1BDC3-F11F-4EFE-9F70-6F6EBF99EE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890812" y="2441676"/>
            <a:ext cx="1668510" cy="3707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20241104_155453.jpeg" descr="20241104_155453.jpeg">
            <a:extLst>
              <a:ext uri="{FF2B5EF4-FFF2-40B4-BE49-F238E27FC236}">
                <a16:creationId xmlns:a16="http://schemas.microsoft.com/office/drawing/2014/main" id="{A7AB648D-F670-4696-BA71-99BFD6280B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3795" y="1495676"/>
            <a:ext cx="3733800" cy="168021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736099E9-6514-43F6-9103-D94C392E2D3E}"/>
              </a:ext>
            </a:extLst>
          </p:cNvPr>
          <p:cNvSpPr/>
          <p:nvPr/>
        </p:nvSpPr>
        <p:spPr>
          <a:xfrm>
            <a:off x="5791200" y="5458008"/>
            <a:ext cx="6096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0315" lvl="0" indent="-120315" algn="l" defTabSz="173393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FontTx/>
              <a:buChar char="•"/>
              <a:defRPr sz="1300">
                <a:solidFill>
                  <a:srgbClr val="535353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rPr lang="en-GB" sz="1300" i="0" kern="0" dirty="0">
                <a:solidFill>
                  <a:srgbClr val="535353"/>
                </a:solidFill>
                <a:latin typeface="Canela Text Regular"/>
                <a:sym typeface="Canela Text Regular"/>
              </a:rPr>
              <a:t>SUBVTC-2022-0033, </a:t>
            </a:r>
            <a:r>
              <a:rPr lang="en-GB" sz="1300" i="0" kern="0" dirty="0">
                <a:solidFill>
                  <a:srgbClr val="535353"/>
                </a:solidFill>
                <a:latin typeface="Canela Text Bold"/>
                <a:ea typeface="Canela Text Bold"/>
                <a:cs typeface="Canela Text Bold"/>
                <a:sym typeface="Canela Text Bold"/>
              </a:rPr>
              <a:t>USO DE CCDs CIENTIFICAS CON RESOLUCION SUBELECTRONICA PARA MEDIDAS DE RADIOPUREZA (RP-CCD)</a:t>
            </a:r>
            <a:r>
              <a:rPr lang="en-GB" sz="1300" i="0" kern="0" dirty="0">
                <a:solidFill>
                  <a:srgbClr val="535353"/>
                </a:solidFill>
                <a:latin typeface="Canela Text Regular"/>
                <a:sym typeface="Canela Text Regular"/>
              </a:rPr>
              <a:t>. CONSEJERIA DE UNIVERSIDADES, IGUALDAD, CULTURA Y DEPORTE; GOBIERNO DE CANTABRIA. Rocio </a:t>
            </a:r>
            <a:r>
              <a:rPr lang="en-GB" sz="1300" i="0" kern="0" dirty="0" err="1">
                <a:solidFill>
                  <a:srgbClr val="535353"/>
                </a:solidFill>
                <a:latin typeface="Canela Text Regular"/>
                <a:sym typeface="Canela Text Regular"/>
              </a:rPr>
              <a:t>Vilar</a:t>
            </a:r>
            <a:r>
              <a:rPr lang="en-GB" sz="1300" i="0" kern="0" dirty="0">
                <a:solidFill>
                  <a:srgbClr val="535353"/>
                </a:solidFill>
                <a:latin typeface="Canela Text Regular"/>
                <a:sym typeface="Canela Text Regular"/>
              </a:rPr>
              <a:t> </a:t>
            </a:r>
            <a:r>
              <a:rPr lang="en-GB" sz="1300" i="0" kern="0" dirty="0" err="1">
                <a:solidFill>
                  <a:srgbClr val="535353"/>
                </a:solidFill>
                <a:latin typeface="Canela Text Regular"/>
                <a:sym typeface="Canela Text Regular"/>
              </a:rPr>
              <a:t>Cortabitarte</a:t>
            </a:r>
            <a:r>
              <a:rPr lang="en-GB" sz="1300" i="0" kern="0" dirty="0">
                <a:solidFill>
                  <a:srgbClr val="535353"/>
                </a:solidFill>
                <a:latin typeface="Canela Text Regular"/>
                <a:sym typeface="Canela Text Regular"/>
              </a:rPr>
              <a:t>. (Instituto de </a:t>
            </a:r>
            <a:r>
              <a:rPr lang="en-GB" sz="1300" i="0" kern="0" dirty="0" err="1">
                <a:solidFill>
                  <a:srgbClr val="535353"/>
                </a:solidFill>
                <a:latin typeface="Canela Text Regular"/>
                <a:sym typeface="Canela Text Regular"/>
              </a:rPr>
              <a:t>Física</a:t>
            </a:r>
            <a:r>
              <a:rPr lang="en-GB" sz="1300" i="0" kern="0" dirty="0">
                <a:solidFill>
                  <a:srgbClr val="535353"/>
                </a:solidFill>
                <a:latin typeface="Canela Text Regular"/>
                <a:sym typeface="Canela Text Regular"/>
              </a:rPr>
              <a:t> de Cantabria (IFCA)). 09/11/2022- 08/11/2023. 20.000 €. </a:t>
            </a:r>
          </a:p>
        </p:txBody>
      </p:sp>
    </p:spTree>
    <p:extLst>
      <p:ext uri="{BB962C8B-B14F-4D97-AF65-F5344CB8AC3E}">
        <p14:creationId xmlns:p14="http://schemas.microsoft.com/office/powerpoint/2010/main" val="31693116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A328FE-D906-4B26-A19C-B4FD7023D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Remarks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E0A33E-4EB7-4AB2-927F-745B3811A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795013"/>
            <a:ext cx="11531599" cy="5267974"/>
          </a:xfrm>
        </p:spPr>
        <p:txBody>
          <a:bodyPr/>
          <a:lstStyle/>
          <a:p>
            <a:r>
              <a:rPr lang="en-GB" sz="1800" dirty="0"/>
              <a:t>Since the last review, nearly four years ago, the group has made significant progress in advancing its world-class research program, fully aligned with the strategic roadmaps of the field. </a:t>
            </a:r>
          </a:p>
          <a:p>
            <a:r>
              <a:rPr lang="en-GB" sz="1800" dirty="0"/>
              <a:t>It has fulfilled its commitments to the experiments in which it participates, despite the considerable delays affecting activities both in CMS and DAMIC-M.</a:t>
            </a:r>
          </a:p>
          <a:p>
            <a:r>
              <a:rPr lang="en-GB" sz="1800" dirty="0"/>
              <a:t>There has been a very notable increase in tenured and tenure-track personnel; regarding PhD students, we are currently at our historical maximum.</a:t>
            </a:r>
          </a:p>
          <a:p>
            <a:r>
              <a:rPr lang="en-GB" sz="1800" dirty="0"/>
              <a:t>Several major milestones have been achieved or are nearing completion:</a:t>
            </a:r>
            <a:br>
              <a:rPr lang="en-GB" sz="1800" dirty="0"/>
            </a:br>
            <a:r>
              <a:rPr lang="en-GB" sz="1800" dirty="0"/>
              <a:t> – Completion of the Run 3 data-taking period.</a:t>
            </a:r>
            <a:br>
              <a:rPr lang="en-GB" sz="1800" dirty="0"/>
            </a:br>
            <a:r>
              <a:rPr lang="en-GB" sz="1800" dirty="0"/>
              <a:t> – Start of the detector production phase in CMS for the High-Luminosity upgrade.</a:t>
            </a:r>
            <a:br>
              <a:rPr lang="en-GB" sz="1800" dirty="0"/>
            </a:br>
            <a:r>
              <a:rPr lang="en-GB" sz="1800" dirty="0"/>
              <a:t> – DAMIC-M: detector construction to be completed this year, with the physics run starting in 2026.</a:t>
            </a:r>
            <a:br>
              <a:rPr lang="en-GB" sz="1800" dirty="0"/>
            </a:br>
            <a:r>
              <a:rPr lang="en-GB" sz="1800" dirty="0"/>
              <a:t> – The </a:t>
            </a:r>
            <a:r>
              <a:rPr lang="en-GB" sz="1800" dirty="0" err="1"/>
              <a:t>cryolab</a:t>
            </a:r>
            <a:r>
              <a:rPr lang="en-GB" sz="1800" dirty="0"/>
              <a:t> facility represents another key milestone, expected to strengthen collaboration between particle physics and cosmology.</a:t>
            </a:r>
          </a:p>
          <a:p>
            <a:r>
              <a:rPr lang="en-GB" sz="1800" dirty="0"/>
              <a:t>Several challenges are emerging on the horizon </a:t>
            </a:r>
            <a:r>
              <a:rPr lang="en-US" sz="1800" dirty="0"/>
              <a:t>:</a:t>
            </a:r>
          </a:p>
          <a:p>
            <a:pPr lvl="1"/>
            <a:r>
              <a:rPr lang="en-GB" sz="1800" dirty="0"/>
              <a:t>It is unclear whether we will be able to maintain the current level of funding. A very significant portion of the previously listed activities (over €2M) was supported by the European Recovery Funds (NEXT GENERATION program). As of today, it remains uncertain whether such funding will continue that was critical for cross-group collaboration.</a:t>
            </a:r>
          </a:p>
          <a:p>
            <a:pPr lvl="1"/>
            <a:r>
              <a:rPr lang="en-US" sz="1800" dirty="0"/>
              <a:t>The funding related with the transfer activities is brittle, we have not achieve yet a consolidated funding line.</a:t>
            </a:r>
          </a:p>
          <a:p>
            <a:r>
              <a:rPr lang="en-GB" sz="2400" b="1" dirty="0"/>
              <a:t>The path ahead is certainly challenging, but also extremely exciting and fun.</a:t>
            </a:r>
            <a:endParaRPr lang="en-US" sz="2200" b="1" dirty="0"/>
          </a:p>
          <a:p>
            <a:endParaRPr lang="en-US" sz="2200" dirty="0"/>
          </a:p>
          <a:p>
            <a:pPr lvl="2"/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7039AE8-2AB4-488F-8701-C7D8C87D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10CA04B-D105-4808-B96D-714337DC2D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32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9437206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1B03D5-DC7B-4FB2-AADD-94547E96B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Back</a:t>
            </a:r>
            <a:r>
              <a:rPr lang="en-GB" dirty="0"/>
              <a:t>-up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4DB53E-03BC-405D-8EE2-66D5D84CD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F5487F7-D830-4284-BF28-2B50C210BC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33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D0C696-B0CF-4D6F-9328-540D296C4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0447784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F183CE-FA93-4B78-B45D-DBD2E3747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International and national collaboration network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17614B-F885-45A3-B202-8848D0A79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1600" b="1" dirty="0"/>
              <a:t>CMS Run3:</a:t>
            </a:r>
          </a:p>
          <a:p>
            <a:r>
              <a:rPr lang="es-ES" sz="1600" b="1" dirty="0"/>
              <a:t>CMS Computing</a:t>
            </a:r>
          </a:p>
          <a:p>
            <a:pPr lvl="1"/>
            <a:endParaRPr lang="en-GB" sz="1200" b="1" dirty="0"/>
          </a:p>
          <a:p>
            <a:r>
              <a:rPr lang="en-GB" sz="1600" b="1" dirty="0"/>
              <a:t>High-</a:t>
            </a:r>
            <a:r>
              <a:rPr lang="en-GB" sz="1600" b="1" dirty="0" err="1"/>
              <a:t>luminosy</a:t>
            </a:r>
            <a:r>
              <a:rPr lang="en-GB" sz="1600" b="1" dirty="0"/>
              <a:t> IT  and ETL upgrade</a:t>
            </a:r>
            <a:r>
              <a:rPr lang="en-GB" sz="1600" dirty="0"/>
              <a:t>: </a:t>
            </a:r>
          </a:p>
          <a:p>
            <a:pPr lvl="1"/>
            <a:r>
              <a:rPr lang="en-GB" sz="1600" dirty="0"/>
              <a:t>National groups: Instituto de </a:t>
            </a:r>
            <a:r>
              <a:rPr lang="en-GB" sz="1600" dirty="0" err="1"/>
              <a:t>Microelectr</a:t>
            </a:r>
            <a:r>
              <a:rPr lang="es-ES" sz="1600" dirty="0" err="1"/>
              <a:t>ónica</a:t>
            </a:r>
            <a:r>
              <a:rPr lang="es-ES" sz="1600" dirty="0"/>
              <a:t> de Barcelona (IMB-CNM); Instituto Tecnológico de Aragón (</a:t>
            </a:r>
            <a:r>
              <a:rPr lang="es-ES" sz="1600" dirty="0" err="1"/>
              <a:t>ITAInnova</a:t>
            </a:r>
            <a:r>
              <a:rPr lang="es-ES" sz="1600" dirty="0"/>
              <a:t>); Centro Nacional de Aceleradores (CNA)</a:t>
            </a:r>
            <a:endParaRPr lang="en-GB" sz="1600" dirty="0"/>
          </a:p>
          <a:p>
            <a:pPr lvl="1"/>
            <a:r>
              <a:rPr lang="en-GB" sz="1600" dirty="0"/>
              <a:t>International groups: Paul Scherrer Institute, Hamburg University, Swiss Federal Institute of Technology (ETHZ), Helsinki University, Fermilab, LIP.</a:t>
            </a:r>
          </a:p>
          <a:p>
            <a:r>
              <a:rPr lang="es-ES" sz="2000" dirty="0"/>
              <a:t>DAMIC-M:</a:t>
            </a:r>
          </a:p>
          <a:p>
            <a:pPr lvl="1"/>
            <a:endParaRPr lang="en-GB" sz="1600" dirty="0"/>
          </a:p>
          <a:p>
            <a:r>
              <a:rPr lang="es-ES" sz="2000" dirty="0"/>
              <a:t>CADEX + QTP </a:t>
            </a:r>
          </a:p>
          <a:p>
            <a:pPr lvl="1"/>
            <a:r>
              <a:rPr lang="es-ES" sz="1600" dirty="0"/>
              <a:t>Nacionales: IMB-CNM, INMA, CAB.</a:t>
            </a:r>
          </a:p>
          <a:p>
            <a:r>
              <a:rPr lang="es-ES" sz="2000" b="1" dirty="0"/>
              <a:t>D</a:t>
            </a:r>
            <a:r>
              <a:rPr lang="en-GB" sz="2000" b="1" dirty="0"/>
              <a:t>RDs</a:t>
            </a:r>
          </a:p>
          <a:p>
            <a:pPr lvl="1"/>
            <a:r>
              <a:rPr lang="en-GB" sz="1600" dirty="0"/>
              <a:t>National groups: Instituto de </a:t>
            </a:r>
            <a:r>
              <a:rPr lang="en-GB" sz="1600" dirty="0" err="1"/>
              <a:t>Microelectr</a:t>
            </a:r>
            <a:r>
              <a:rPr lang="es-ES" sz="1600" dirty="0" err="1"/>
              <a:t>ónica</a:t>
            </a:r>
            <a:r>
              <a:rPr lang="es-ES" sz="1600" dirty="0"/>
              <a:t> de Barcelona (IMB-CNM); Instituto Tecnológico de Aragón (</a:t>
            </a:r>
            <a:r>
              <a:rPr lang="es-ES" sz="1600" dirty="0" err="1"/>
              <a:t>ITAInnova</a:t>
            </a:r>
            <a:r>
              <a:rPr lang="es-ES" sz="1600" dirty="0"/>
              <a:t>); Centro Nacional de Aceleradores (CNA), Instituto de Física Corpuscular (IFIC).</a:t>
            </a:r>
          </a:p>
          <a:p>
            <a:pPr lvl="1"/>
            <a:r>
              <a:rPr lang="es-ES" sz="1600" dirty="0"/>
              <a:t>International </a:t>
            </a:r>
            <a:r>
              <a:rPr lang="es-ES" sz="1600" dirty="0" err="1"/>
              <a:t>Groups</a:t>
            </a:r>
            <a:r>
              <a:rPr lang="es-ES" sz="1600" dirty="0"/>
              <a:t>: CERN, </a:t>
            </a:r>
            <a:r>
              <a:rPr lang="es-ES" sz="1600" dirty="0" err="1"/>
              <a:t>University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Zurich</a:t>
            </a:r>
            <a:r>
              <a:rPr lang="es-ES" sz="1600" dirty="0"/>
              <a:t> (UZH), Joseph Stephan </a:t>
            </a:r>
            <a:r>
              <a:rPr lang="es-ES" sz="1600" dirty="0" err="1"/>
              <a:t>Institute</a:t>
            </a:r>
            <a:r>
              <a:rPr lang="es-ES" sz="1600" dirty="0"/>
              <a:t> (JSI), IHEP (Beijing), UCSC, </a:t>
            </a:r>
            <a:r>
              <a:rPr lang="es-ES" sz="1600" dirty="0" err="1"/>
              <a:t>Vienna</a:t>
            </a:r>
            <a:r>
              <a:rPr lang="es-ES" sz="1600" dirty="0"/>
              <a:t> (HEPHY).</a:t>
            </a:r>
          </a:p>
          <a:p>
            <a:endParaRPr lang="en-GB" sz="20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F587E4-4365-4C24-824F-A191810779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34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727FDD-F0A8-4803-893E-B4C483838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525838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852" y="5076100"/>
            <a:ext cx="1007467" cy="124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297" y="5102824"/>
            <a:ext cx="963932" cy="124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961" y="1039997"/>
            <a:ext cx="1186017" cy="1186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2985" y="5157070"/>
            <a:ext cx="857741" cy="117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73256" y="1039997"/>
            <a:ext cx="1068965" cy="1191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481251" y="2303617"/>
            <a:ext cx="1178832" cy="1120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 rotWithShape="1"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5315" y="1039997"/>
            <a:ext cx="1133368" cy="1203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4"/>
          <p:cNvPicPr preferRelativeResize="0"/>
          <p:nvPr/>
        </p:nvPicPr>
        <p:blipFill rotWithShape="1"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3201" y="1039996"/>
            <a:ext cx="1106369" cy="1214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0555" y="1039997"/>
            <a:ext cx="1133368" cy="1214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/>
          <p:cNvPicPr preferRelativeResize="0"/>
          <p:nvPr/>
        </p:nvPicPr>
        <p:blipFill rotWithShape="1">
          <a:blip r:embed="rId1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901" y="1039997"/>
            <a:ext cx="1106377" cy="119176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4"/>
          <p:cNvSpPr txBox="1">
            <a:spLocks noGrp="1"/>
          </p:cNvSpPr>
          <p:nvPr>
            <p:ph type="title"/>
          </p:nvPr>
        </p:nvSpPr>
        <p:spPr>
          <a:xfrm>
            <a:off x="415600" y="2885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sz="3600" dirty="0" err="1"/>
              <a:t>The</a:t>
            </a:r>
            <a:r>
              <a:rPr lang="es-ES" sz="3600" dirty="0"/>
              <a:t> EPP </a:t>
            </a:r>
            <a:r>
              <a:rPr lang="es-ES" sz="3600" dirty="0" err="1"/>
              <a:t>Group</a:t>
            </a:r>
            <a:r>
              <a:rPr lang="es-ES" sz="3600" dirty="0"/>
              <a:t> in a </a:t>
            </a:r>
            <a:r>
              <a:rPr lang="es-ES" sz="3600" dirty="0" err="1"/>
              <a:t>Nutshell</a:t>
            </a:r>
            <a:r>
              <a:rPr lang="es-ES" sz="3600" dirty="0"/>
              <a:t> – </a:t>
            </a:r>
            <a:r>
              <a:rPr lang="es-ES" sz="3600" dirty="0" err="1"/>
              <a:t>Group</a:t>
            </a:r>
            <a:r>
              <a:rPr lang="es-ES" sz="3600" dirty="0"/>
              <a:t> </a:t>
            </a:r>
            <a:r>
              <a:rPr lang="es-ES" sz="3600" dirty="0" err="1"/>
              <a:t>Composition</a:t>
            </a:r>
            <a:r>
              <a:rPr lang="es-ES" sz="3600" dirty="0"/>
              <a:t> </a:t>
            </a:r>
            <a:endParaRPr sz="3600" dirty="0"/>
          </a:p>
        </p:txBody>
      </p:sp>
      <p:pic>
        <p:nvPicPr>
          <p:cNvPr id="81" name="Google Shape;81;p14"/>
          <p:cNvPicPr preferRelativeResize="0"/>
          <p:nvPr/>
        </p:nvPicPr>
        <p:blipFill>
          <a:blip r:embed="rId1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0800" y="1046650"/>
            <a:ext cx="879463" cy="1221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4"/>
          <p:cNvPicPr preferRelativeResize="0"/>
          <p:nvPr/>
        </p:nvPicPr>
        <p:blipFill rotWithShape="1">
          <a:blip r:embed="rId1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1893" y="2303616"/>
            <a:ext cx="1106369" cy="1142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4"/>
          <p:cNvPicPr preferRelativeResize="0"/>
          <p:nvPr/>
        </p:nvPicPr>
        <p:blipFill>
          <a:blip r:embed="rId1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464" y="3750428"/>
            <a:ext cx="820100" cy="1060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4"/>
          <p:cNvPicPr preferRelativeResize="0"/>
          <p:nvPr/>
        </p:nvPicPr>
        <p:blipFill>
          <a:blip r:embed="rId1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390" y="2301793"/>
            <a:ext cx="1068931" cy="1208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4"/>
          <p:cNvPicPr preferRelativeResize="0"/>
          <p:nvPr/>
        </p:nvPicPr>
        <p:blipFill rotWithShape="1">
          <a:blip r:embed="rId1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8545" y="5157070"/>
            <a:ext cx="763716" cy="1166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4"/>
          <p:cNvPicPr preferRelativeResize="0"/>
          <p:nvPr/>
        </p:nvPicPr>
        <p:blipFill rotWithShape="1">
          <a:blip r:embed="rId1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54"/>
          <a:stretch/>
        </p:blipFill>
        <p:spPr>
          <a:xfrm>
            <a:off x="2544773" y="3711047"/>
            <a:ext cx="835111" cy="1232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4"/>
          <p:cNvPicPr preferRelativeResize="0"/>
          <p:nvPr/>
        </p:nvPicPr>
        <p:blipFill rotWithShape="1">
          <a:blip r:embed="rId1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5530" y="3721189"/>
            <a:ext cx="835111" cy="123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4"/>
          <p:cNvPicPr preferRelativeResize="0"/>
          <p:nvPr/>
        </p:nvPicPr>
        <p:blipFill rotWithShape="1">
          <a:blip r:embed="rId2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00"/>
          <a:stretch/>
        </p:blipFill>
        <p:spPr>
          <a:xfrm>
            <a:off x="515297" y="3747622"/>
            <a:ext cx="835111" cy="1232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4"/>
          <p:cNvPicPr preferRelativeResize="0"/>
          <p:nvPr/>
        </p:nvPicPr>
        <p:blipFill rotWithShape="1">
          <a:blip r:embed="rId2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2078" y="3757624"/>
            <a:ext cx="821040" cy="1208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4"/>
          <p:cNvPicPr preferRelativeResize="0"/>
          <p:nvPr/>
        </p:nvPicPr>
        <p:blipFill rotWithShape="1">
          <a:blip r:embed="rId2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81945" y="5157070"/>
            <a:ext cx="711193" cy="1166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4"/>
          <p:cNvPicPr preferRelativeResize="0"/>
          <p:nvPr/>
        </p:nvPicPr>
        <p:blipFill>
          <a:blip r:embed="rId2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213" y="5102824"/>
            <a:ext cx="1007600" cy="124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4"/>
          <p:cNvPicPr preferRelativeResize="0"/>
          <p:nvPr/>
        </p:nvPicPr>
        <p:blipFill rotWithShape="1">
          <a:blip r:embed="rId2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1268" y="2498986"/>
            <a:ext cx="891050" cy="1001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4"/>
          <p:cNvPicPr preferRelativeResize="0"/>
          <p:nvPr/>
        </p:nvPicPr>
        <p:blipFill rotWithShape="1">
          <a:blip r:embed="rId2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0373" y="3750657"/>
            <a:ext cx="822537" cy="1117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4"/>
          <p:cNvPicPr preferRelativeResize="0"/>
          <p:nvPr/>
        </p:nvPicPr>
        <p:blipFill rotWithShape="1">
          <a:blip r:embed="rId2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61"/>
          <a:stretch/>
        </p:blipFill>
        <p:spPr>
          <a:xfrm>
            <a:off x="1536954" y="3731182"/>
            <a:ext cx="897044" cy="120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4"/>
          <p:cNvPicPr preferRelativeResize="0"/>
          <p:nvPr/>
        </p:nvPicPr>
        <p:blipFill>
          <a:blip r:embed="rId2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688" y="3743718"/>
            <a:ext cx="922632" cy="123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/>
          <p:nvPr/>
        </p:nvPicPr>
        <p:blipFill rotWithShape="1">
          <a:blip r:embed="rId2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1497" y="5085815"/>
            <a:ext cx="1007600" cy="1248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 rotWithShape="1">
          <a:blip r:embed="rId2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7741" y="2474370"/>
            <a:ext cx="846424" cy="1001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 rotWithShape="1">
          <a:blip r:embed="rId3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74213" y="5149903"/>
            <a:ext cx="871966" cy="1166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4"/>
          <p:cNvPicPr preferRelativeResize="0"/>
          <p:nvPr/>
        </p:nvPicPr>
        <p:blipFill rotWithShape="1">
          <a:blip r:embed="rId3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5420" y="2510018"/>
            <a:ext cx="891050" cy="981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 rotWithShape="1">
          <a:blip r:embed="rId3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5712" y="5076900"/>
            <a:ext cx="1068800" cy="12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4"/>
          <p:cNvPicPr preferRelativeResize="0"/>
          <p:nvPr/>
        </p:nvPicPr>
        <p:blipFill rotWithShape="1">
          <a:blip r:embed="rId3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8710" y="3754745"/>
            <a:ext cx="814148" cy="106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4"/>
          <p:cNvPicPr preferRelativeResize="0"/>
          <p:nvPr/>
        </p:nvPicPr>
        <p:blipFill rotWithShape="1">
          <a:blip r:embed="rId3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4925" y="3816628"/>
            <a:ext cx="885081" cy="1021448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4"/>
          <p:cNvSpPr txBox="1"/>
          <p:nvPr/>
        </p:nvSpPr>
        <p:spPr>
          <a:xfrm rot="-5399116">
            <a:off x="-524581" y="4710972"/>
            <a:ext cx="1556400" cy="459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sz="1733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STUDENTS</a:t>
            </a:r>
            <a:endParaRPr sz="1733" dirty="0">
              <a:solidFill>
                <a:schemeClr val="tx2">
                  <a:lumMod val="75000"/>
                </a:schemeClr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pic>
        <p:nvPicPr>
          <p:cNvPr id="107" name="Google Shape;107;p14"/>
          <p:cNvPicPr preferRelativeResize="0"/>
          <p:nvPr/>
        </p:nvPicPr>
        <p:blipFill>
          <a:blip r:embed="rId3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4559" y="2489954"/>
            <a:ext cx="735070" cy="1001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4"/>
          <p:cNvPicPr preferRelativeResize="0"/>
          <p:nvPr/>
        </p:nvPicPr>
        <p:blipFill rotWithShape="1">
          <a:blip r:embed="rId3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8160" y="5157070"/>
            <a:ext cx="879465" cy="1166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4"/>
          <p:cNvPicPr preferRelativeResize="0"/>
          <p:nvPr/>
        </p:nvPicPr>
        <p:blipFill rotWithShape="1">
          <a:blip r:embed="rId3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7069" y="1039996"/>
            <a:ext cx="1068969" cy="119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4"/>
          <p:cNvPicPr preferRelativeResize="0"/>
          <p:nvPr/>
        </p:nvPicPr>
        <p:blipFill>
          <a:blip r:embed="rId3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847" y="1039997"/>
            <a:ext cx="1068943" cy="11917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rma en L 1">
            <a:extLst>
              <a:ext uri="{FF2B5EF4-FFF2-40B4-BE49-F238E27FC236}">
                <a16:creationId xmlns:a16="http://schemas.microsoft.com/office/drawing/2014/main" id="{061D03A9-8FB5-4EA4-83A3-C4D757C8FCFB}"/>
              </a:ext>
            </a:extLst>
          </p:cNvPr>
          <p:cNvSpPr/>
          <p:nvPr/>
        </p:nvSpPr>
        <p:spPr bwMode="auto">
          <a:xfrm>
            <a:off x="415600" y="990600"/>
            <a:ext cx="10715362" cy="2567286"/>
          </a:xfrm>
          <a:prstGeom prst="corner">
            <a:avLst>
              <a:gd name="adj1" fmla="val 52714"/>
              <a:gd name="adj2" fmla="val 144740"/>
            </a:avLst>
          </a:prstGeom>
          <a:noFill/>
          <a:ln w="381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200000" lon="0" rev="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5FD0CF0-794D-4B66-A567-C25126C5A03B}"/>
              </a:ext>
            </a:extLst>
          </p:cNvPr>
          <p:cNvSpPr/>
          <p:nvPr/>
        </p:nvSpPr>
        <p:spPr>
          <a:xfrm rot="16200000">
            <a:off x="-489860" y="1945391"/>
            <a:ext cx="14285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T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ENURED</a:t>
            </a:r>
          </a:p>
        </p:txBody>
      </p:sp>
      <p:sp>
        <p:nvSpPr>
          <p:cNvPr id="46" name="Forma en L 45">
            <a:extLst>
              <a:ext uri="{FF2B5EF4-FFF2-40B4-BE49-F238E27FC236}">
                <a16:creationId xmlns:a16="http://schemas.microsoft.com/office/drawing/2014/main" id="{E7CD893D-4AAC-4A1B-AEAC-62E79E9126C2}"/>
              </a:ext>
            </a:extLst>
          </p:cNvPr>
          <p:cNvSpPr/>
          <p:nvPr/>
        </p:nvSpPr>
        <p:spPr bwMode="auto">
          <a:xfrm>
            <a:off x="381000" y="3587475"/>
            <a:ext cx="5986876" cy="2837924"/>
          </a:xfrm>
          <a:prstGeom prst="corner">
            <a:avLst>
              <a:gd name="adj1" fmla="val 50000"/>
              <a:gd name="adj2" fmla="val 235858"/>
            </a:avLst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10200000" lon="0" rev="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7" name="Forma en L 46">
            <a:extLst>
              <a:ext uri="{FF2B5EF4-FFF2-40B4-BE49-F238E27FC236}">
                <a16:creationId xmlns:a16="http://schemas.microsoft.com/office/drawing/2014/main" id="{AA1B85F5-A20F-4865-8D70-9C7125A507CD}"/>
              </a:ext>
            </a:extLst>
          </p:cNvPr>
          <p:cNvSpPr/>
          <p:nvPr/>
        </p:nvSpPr>
        <p:spPr bwMode="auto">
          <a:xfrm>
            <a:off x="6445112" y="3626631"/>
            <a:ext cx="2664000" cy="1332000"/>
          </a:xfrm>
          <a:prstGeom prst="corner">
            <a:avLst>
              <a:gd name="adj1" fmla="val 49244"/>
              <a:gd name="adj2" fmla="val 417381"/>
            </a:avLst>
          </a:pr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D8DB507E-2FB1-4AD5-8D27-C7A2A6B4CD10}"/>
              </a:ext>
            </a:extLst>
          </p:cNvPr>
          <p:cNvSpPr/>
          <p:nvPr/>
        </p:nvSpPr>
        <p:spPr>
          <a:xfrm rot="16200000">
            <a:off x="8080126" y="3889563"/>
            <a:ext cx="14691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T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ENURE TRACK</a:t>
            </a:r>
          </a:p>
        </p:txBody>
      </p:sp>
      <p:sp>
        <p:nvSpPr>
          <p:cNvPr id="49" name="Forma en L 48">
            <a:extLst>
              <a:ext uri="{FF2B5EF4-FFF2-40B4-BE49-F238E27FC236}">
                <a16:creationId xmlns:a16="http://schemas.microsoft.com/office/drawing/2014/main" id="{E3FB7F19-1575-43D0-AA73-D15FC109CCA8}"/>
              </a:ext>
            </a:extLst>
          </p:cNvPr>
          <p:cNvSpPr/>
          <p:nvPr/>
        </p:nvSpPr>
        <p:spPr bwMode="auto">
          <a:xfrm>
            <a:off x="6414261" y="5067853"/>
            <a:ext cx="5472064" cy="1332000"/>
          </a:xfrm>
          <a:prstGeom prst="corner">
            <a:avLst>
              <a:gd name="adj1" fmla="val 50000"/>
              <a:gd name="adj2" fmla="val 47325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2" name="Forma en L 51">
            <a:extLst>
              <a:ext uri="{FF2B5EF4-FFF2-40B4-BE49-F238E27FC236}">
                <a16:creationId xmlns:a16="http://schemas.microsoft.com/office/drawing/2014/main" id="{6BDD2251-7AC3-44CA-8013-02A84B99944F}"/>
              </a:ext>
            </a:extLst>
          </p:cNvPr>
          <p:cNvSpPr/>
          <p:nvPr/>
        </p:nvSpPr>
        <p:spPr bwMode="auto">
          <a:xfrm>
            <a:off x="4252304" y="2399146"/>
            <a:ext cx="6900543" cy="1152000"/>
          </a:xfrm>
          <a:prstGeom prst="corner">
            <a:avLst>
              <a:gd name="adj1" fmla="val 52533"/>
              <a:gd name="adj2" fmla="val 662675"/>
            </a:avLst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5F3D4641-6875-41BF-8BE2-92504B935032}"/>
              </a:ext>
            </a:extLst>
          </p:cNvPr>
          <p:cNvSpPr/>
          <p:nvPr/>
        </p:nvSpPr>
        <p:spPr>
          <a:xfrm rot="16200000">
            <a:off x="9979415" y="2483224"/>
            <a:ext cx="14691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 HIRED STAFF</a:t>
            </a: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11CE45D5-0D4D-4EAB-B2EB-4E4D0D76990F}"/>
              </a:ext>
            </a:extLst>
          </p:cNvPr>
          <p:cNvSpPr/>
          <p:nvPr/>
        </p:nvSpPr>
        <p:spPr>
          <a:xfrm rot="16200000">
            <a:off x="9653647" y="4052424"/>
            <a:ext cx="1469170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 SYNERGY COMPUTING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9274731B-CEA9-4CC0-A53B-C8317BED54AF}"/>
              </a:ext>
            </a:extLst>
          </p:cNvPr>
          <p:cNvSpPr/>
          <p:nvPr/>
        </p:nvSpPr>
        <p:spPr>
          <a:xfrm rot="16200000">
            <a:off x="11061584" y="4052425"/>
            <a:ext cx="1241934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SYNERGY COSMO</a:t>
            </a:r>
            <a:endParaRPr lang="en-GB" dirty="0">
              <a:solidFill>
                <a:schemeClr val="tx2">
                  <a:lumMod val="75000"/>
                </a:schemeClr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56" name="Forma en L 55">
            <a:extLst>
              <a:ext uri="{FF2B5EF4-FFF2-40B4-BE49-F238E27FC236}">
                <a16:creationId xmlns:a16="http://schemas.microsoft.com/office/drawing/2014/main" id="{0BB8322F-D171-48BC-B56A-3CF4359C0B36}"/>
              </a:ext>
            </a:extLst>
          </p:cNvPr>
          <p:cNvSpPr/>
          <p:nvPr/>
        </p:nvSpPr>
        <p:spPr bwMode="auto">
          <a:xfrm>
            <a:off x="9186324" y="3625769"/>
            <a:ext cx="2700000" cy="1353599"/>
          </a:xfrm>
          <a:prstGeom prst="corner">
            <a:avLst>
              <a:gd name="adj1" fmla="val 49244"/>
              <a:gd name="adj2" fmla="val 417381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9BD5517A-90E5-4D77-8BE6-4177D47F7A79}"/>
              </a:ext>
            </a:extLst>
          </p:cNvPr>
          <p:cNvSpPr/>
          <p:nvPr/>
        </p:nvSpPr>
        <p:spPr>
          <a:xfrm rot="16200000">
            <a:off x="10836042" y="5483632"/>
            <a:ext cx="1446491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STRUCTURAL STAFF</a:t>
            </a:r>
            <a:endParaRPr lang="en-GB" sz="1800" dirty="0">
              <a:solidFill>
                <a:schemeClr val="tx2">
                  <a:lumMod val="75000"/>
                </a:schemeClr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pic>
        <p:nvPicPr>
          <p:cNvPr id="59" name="pasted-movie.png" descr="pasted-movie.png">
            <a:extLst>
              <a:ext uri="{FF2B5EF4-FFF2-40B4-BE49-F238E27FC236}">
                <a16:creationId xmlns:a16="http://schemas.microsoft.com/office/drawing/2014/main" id="{71930A6C-CD9D-4BD3-AB95-2D4FA6F890EA}"/>
              </a:ext>
            </a:extLst>
          </p:cNvPr>
          <p:cNvPicPr>
            <a:picLocks noChangeAspect="1"/>
          </p:cNvPicPr>
          <p:nvPr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6771" y="2514796"/>
            <a:ext cx="859595" cy="940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60" name="pasted-movie.png" descr="pasted-movie.png">
            <a:extLst>
              <a:ext uri="{FF2B5EF4-FFF2-40B4-BE49-F238E27FC236}">
                <a16:creationId xmlns:a16="http://schemas.microsoft.com/office/drawing/2014/main" id="{12AA46D1-08AD-412F-91F3-21126FFA7323}"/>
              </a:ext>
            </a:extLst>
          </p:cNvPr>
          <p:cNvPicPr>
            <a:picLocks noChangeAspect="1"/>
          </p:cNvPicPr>
          <p:nvPr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329" y="2510018"/>
            <a:ext cx="951894" cy="95189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A4FD739-8CEA-4808-AF9A-2BB313208F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4</a:t>
            </a:fld>
            <a:endParaRPr lang="en-GB"/>
          </a:p>
        </p:txBody>
      </p:sp>
      <p:sp>
        <p:nvSpPr>
          <p:cNvPr id="57" name="Forma en L 56">
            <a:extLst>
              <a:ext uri="{FF2B5EF4-FFF2-40B4-BE49-F238E27FC236}">
                <a16:creationId xmlns:a16="http://schemas.microsoft.com/office/drawing/2014/main" id="{CD9C3697-DEA5-49C2-95B2-9A41B981EAF1}"/>
              </a:ext>
            </a:extLst>
          </p:cNvPr>
          <p:cNvSpPr/>
          <p:nvPr/>
        </p:nvSpPr>
        <p:spPr bwMode="auto">
          <a:xfrm>
            <a:off x="2916238" y="5104800"/>
            <a:ext cx="1222490" cy="1296000"/>
          </a:xfrm>
          <a:prstGeom prst="corner">
            <a:avLst>
              <a:gd name="adj1" fmla="val 52533"/>
              <a:gd name="adj2" fmla="val 662675"/>
            </a:avLst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22629E-FB1C-4369-B105-56C4B7D39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EPP </a:t>
            </a:r>
            <a:r>
              <a:rPr lang="es-ES" dirty="0" err="1"/>
              <a:t>group</a:t>
            </a:r>
            <a:r>
              <a:rPr lang="es-ES" dirty="0"/>
              <a:t> in a </a:t>
            </a:r>
            <a:r>
              <a:rPr lang="es-ES" dirty="0" err="1"/>
              <a:t>nutshell</a:t>
            </a:r>
            <a:r>
              <a:rPr lang="es-ES" dirty="0"/>
              <a:t> –  </a:t>
            </a:r>
            <a:r>
              <a:rPr lang="es-ES" dirty="0" err="1"/>
              <a:t>Scientific</a:t>
            </a:r>
            <a:r>
              <a:rPr lang="es-ES" dirty="0"/>
              <a:t> </a:t>
            </a:r>
            <a:r>
              <a:rPr lang="es-ES" dirty="0" err="1"/>
              <a:t>Background</a:t>
            </a:r>
            <a:endParaRPr lang="en-GB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07D17907-F673-415D-AC01-9708D4E90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522" y="979464"/>
            <a:ext cx="8999878" cy="4887936"/>
          </a:xfrm>
        </p:spPr>
        <p:txBody>
          <a:bodyPr/>
          <a:lstStyle/>
          <a:p>
            <a:r>
              <a:rPr lang="en-GB" sz="2800" dirty="0"/>
              <a:t> Long, long time ago (in the early seventies), in a city far, far away, within the newly born University of Santander, the EPP Research Group was created… later becoming a founding group of IFCA.</a:t>
            </a:r>
          </a:p>
          <a:p>
            <a:r>
              <a:rPr lang="en-GB" sz="2800" dirty="0"/>
              <a:t>After Spain </a:t>
            </a:r>
            <a:r>
              <a:rPr lang="en-GB" sz="2800" dirty="0" err="1"/>
              <a:t>rejoined</a:t>
            </a:r>
            <a:r>
              <a:rPr lang="en-GB" sz="2800" dirty="0"/>
              <a:t> CERN in 1983, the group was consolidated, joining the major league of EPP experiments:</a:t>
            </a:r>
          </a:p>
          <a:p>
            <a:pPr lvl="1"/>
            <a:r>
              <a:rPr lang="en-GB" sz="2800" dirty="0"/>
              <a:t>The </a:t>
            </a:r>
            <a:r>
              <a:rPr lang="en-GB" sz="2800" b="1" dirty="0"/>
              <a:t>DELPHI experiment </a:t>
            </a:r>
            <a:r>
              <a:rPr lang="en-GB" sz="2800" dirty="0"/>
              <a:t>at the </a:t>
            </a:r>
            <a:r>
              <a:rPr lang="en-GB" sz="2800" b="1" dirty="0"/>
              <a:t>Large Electron-Positron Collider (LEP) at CERN</a:t>
            </a:r>
            <a:r>
              <a:rPr lang="en-GB" sz="2800" dirty="0"/>
              <a:t>, which ran from 1989 to 2000.</a:t>
            </a:r>
          </a:p>
          <a:p>
            <a:pPr lvl="1"/>
            <a:r>
              <a:rPr lang="en-GB" sz="2800" dirty="0"/>
              <a:t>For about two decades, activities focused on </a:t>
            </a:r>
            <a:r>
              <a:rPr lang="en-GB" sz="2800" b="1" dirty="0"/>
              <a:t>electroweak physics, Higgs searches, and contributions to calorimetry and time-of-flight detectors</a:t>
            </a:r>
            <a:r>
              <a:rPr lang="en-GB" sz="2800" dirty="0"/>
              <a:t>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CAFB0FB-4675-4206-A366-1FA15936D7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CEF15-0670-42F8-B063-5D05E1C9277E}" type="slidenum">
              <a:rPr lang="es-ES_tradnl" altLang="en-US" smtClean="0"/>
              <a:pPr/>
              <a:t>5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3A62F6-CCBC-46CD-AC1A-1EE8EDC1C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56579B5-49B1-4917-9FE1-2A10036DAE79}"/>
              </a:ext>
            </a:extLst>
          </p:cNvPr>
          <p:cNvSpPr/>
          <p:nvPr/>
        </p:nvSpPr>
        <p:spPr>
          <a:xfrm>
            <a:off x="5974813" y="3256645"/>
            <a:ext cx="242374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BFFD03E-834A-47E6-99A7-E01C2EBD284B}"/>
              </a:ext>
            </a:extLst>
          </p:cNvPr>
          <p:cNvSpPr/>
          <p:nvPr/>
        </p:nvSpPr>
        <p:spPr>
          <a:xfrm>
            <a:off x="5974813" y="3256645"/>
            <a:ext cx="242374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F6DC145-8A5C-4E42-9682-4D1DD73269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7093" y="1334636"/>
            <a:ext cx="1946378" cy="153316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E760994-3F43-4C54-8437-E683422CF8C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5757" y="3078358"/>
            <a:ext cx="1946377" cy="193898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11EB94D-BC7B-45D5-BA79-0C0098E5E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3128" y="5253636"/>
            <a:ext cx="1139145" cy="122752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391F9431-F21F-4C71-95A6-7979D07E06E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7679" y="5253636"/>
            <a:ext cx="1450121" cy="122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05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22629E-FB1C-4369-B105-56C4B7D39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EPP </a:t>
            </a:r>
            <a:r>
              <a:rPr lang="es-ES" dirty="0" err="1"/>
              <a:t>group</a:t>
            </a:r>
            <a:r>
              <a:rPr lang="es-ES" dirty="0"/>
              <a:t> in a </a:t>
            </a:r>
            <a:r>
              <a:rPr lang="es-ES" dirty="0" err="1"/>
              <a:t>nutshell</a:t>
            </a:r>
            <a:r>
              <a:rPr lang="es-ES" dirty="0"/>
              <a:t> –  </a:t>
            </a:r>
            <a:r>
              <a:rPr lang="es-ES" dirty="0" err="1"/>
              <a:t>Scientific</a:t>
            </a:r>
            <a:r>
              <a:rPr lang="es-ES" dirty="0"/>
              <a:t> </a:t>
            </a:r>
            <a:r>
              <a:rPr lang="es-ES" dirty="0" err="1"/>
              <a:t>Background</a:t>
            </a:r>
            <a:r>
              <a:rPr lang="es-ES" dirty="0"/>
              <a:t> (2)</a:t>
            </a:r>
            <a:endParaRPr lang="en-GB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07D17907-F673-415D-AC01-9708D4E90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40" y="876312"/>
            <a:ext cx="9180569" cy="4887936"/>
          </a:xfrm>
        </p:spPr>
        <p:txBody>
          <a:bodyPr/>
          <a:lstStyle/>
          <a:p>
            <a:r>
              <a:rPr lang="en-GB" sz="1800" b="1" dirty="0"/>
              <a:t>In 1993</a:t>
            </a:r>
            <a:r>
              <a:rPr lang="en-GB" sz="1800" dirty="0"/>
              <a:t>, the group opened a new research line in hadronic collider physics, becoming a founding member of the </a:t>
            </a:r>
            <a:r>
              <a:rPr lang="en-GB" sz="1800" b="1" dirty="0"/>
              <a:t>Compact Muon Solenoid (CMS) experiment at the Large Hadron Collider (LHC) </a:t>
            </a:r>
            <a:r>
              <a:rPr lang="en-GB" sz="1800" dirty="0"/>
              <a:t>at CERN:</a:t>
            </a:r>
          </a:p>
          <a:p>
            <a:pPr lvl="1"/>
            <a:r>
              <a:rPr lang="en-GB" sz="1800" dirty="0"/>
              <a:t>First phase (1994 to 2007): Detector building, including the hardware alignment system connecting the muon and tracker detectors, pioneer development of grid computing.</a:t>
            </a:r>
          </a:p>
          <a:p>
            <a:pPr lvl="1"/>
            <a:r>
              <a:rPr lang="en-GB" sz="1800" dirty="0"/>
              <a:t>Second phase (since 2008 until now): Physics exploitation of CMS.</a:t>
            </a:r>
          </a:p>
          <a:p>
            <a:pPr lvl="1"/>
            <a:r>
              <a:rPr lang="en-GB" sz="1800" dirty="0"/>
              <a:t>Third phase (since 2010 until now): High-Luminosity Upgrade of CMS.</a:t>
            </a:r>
          </a:p>
          <a:p>
            <a:r>
              <a:rPr lang="en-GB" sz="1800" b="1" dirty="0"/>
              <a:t>In 1999</a:t>
            </a:r>
            <a:r>
              <a:rPr lang="en-GB" sz="1800" dirty="0"/>
              <a:t>, the group formally joined the </a:t>
            </a:r>
            <a:r>
              <a:rPr lang="en-GB" sz="1800" b="1" dirty="0"/>
              <a:t>CDF experiment at the </a:t>
            </a:r>
            <a:r>
              <a:rPr lang="en-GB" sz="1800" b="1" dirty="0" err="1"/>
              <a:t>Tevatron</a:t>
            </a:r>
            <a:r>
              <a:rPr lang="en-GB" sz="1800" dirty="0"/>
              <a:t>, the energy-frontier collider at Fermilab (Run II: 2001–2011), becoming the first Spanish group to join the </a:t>
            </a:r>
            <a:r>
              <a:rPr lang="en-GB" sz="1800" dirty="0" err="1"/>
              <a:t>Tevatron</a:t>
            </a:r>
            <a:r>
              <a:rPr lang="en-GB" sz="1800" dirty="0"/>
              <a:t>:</a:t>
            </a:r>
          </a:p>
          <a:p>
            <a:pPr lvl="1"/>
            <a:r>
              <a:rPr lang="en-GB" sz="1800" dirty="0"/>
              <a:t>Group activities included flavour (B_s) and top physics, serving as an excellent training ground in preparation for LHC physics, and a contribution to the Muon trigger and </a:t>
            </a:r>
            <a:r>
              <a:rPr lang="en-GB" sz="1800" dirty="0" err="1"/>
              <a:t>ToF</a:t>
            </a:r>
            <a:r>
              <a:rPr lang="en-GB" sz="1800" dirty="0"/>
              <a:t> detector (a stepping stone toward integrating fast timing in general-purpose hadronic detectors).</a:t>
            </a:r>
          </a:p>
          <a:p>
            <a:r>
              <a:rPr lang="es-ES" sz="1800" b="1" dirty="0"/>
              <a:t>I</a:t>
            </a:r>
            <a:r>
              <a:rPr lang="en-GB" sz="1800" b="1" dirty="0"/>
              <a:t>n 2007, </a:t>
            </a:r>
            <a:r>
              <a:rPr lang="en-GB" sz="1800" dirty="0"/>
              <a:t>the group started a dedicated detector R&amp;D lines on semiconductor tracking sensor for the future International Linear Collider and vertex detector for Belle-2 (2007-2018). </a:t>
            </a:r>
          </a:p>
          <a:p>
            <a:r>
              <a:rPr lang="en-GB" sz="1800" b="1" dirty="0"/>
              <a:t>In 2010, </a:t>
            </a:r>
            <a:r>
              <a:rPr lang="en-GB" sz="1800" dirty="0"/>
              <a:t>related with the high-luminosity upgrade of CMS, the group joined the RD50 collaboration(Radiation hard semiconductor devices for very high luminosity colliders ) at CERN (2002-2023) 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CAFB0FB-4675-4206-A366-1FA15936D7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CEF15-0670-42F8-B063-5D05E1C9277E}" type="slidenum">
              <a:rPr lang="es-ES_tradnl" altLang="en-US" smtClean="0"/>
              <a:pPr/>
              <a:t>6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3A62F6-CCBC-46CD-AC1A-1EE8EDC1C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56579B5-49B1-4917-9FE1-2A10036DAE79}"/>
              </a:ext>
            </a:extLst>
          </p:cNvPr>
          <p:cNvSpPr/>
          <p:nvPr/>
        </p:nvSpPr>
        <p:spPr>
          <a:xfrm>
            <a:off x="5974813" y="3256645"/>
            <a:ext cx="242374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BFFD03E-834A-47E6-99A7-E01C2EBD284B}"/>
              </a:ext>
            </a:extLst>
          </p:cNvPr>
          <p:cNvSpPr/>
          <p:nvPr/>
        </p:nvSpPr>
        <p:spPr>
          <a:xfrm>
            <a:off x="5974813" y="3256645"/>
            <a:ext cx="242374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 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CA7FA9B-95BA-4AFB-870A-7869083EFF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5717" y="963890"/>
            <a:ext cx="1092200" cy="10922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767D537-F175-4C76-B0A9-6B34B0F1FA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00" y="3741622"/>
            <a:ext cx="954583" cy="95458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37D622E-7F93-4841-9716-C3A9F4C925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5455" y="2936912"/>
            <a:ext cx="2643658" cy="56572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68C4A1A-0549-4188-9FDC-BE2764AD255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1817" y="2056090"/>
            <a:ext cx="1687316" cy="68353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AF81326-90BA-4CF6-869A-FAC9831E61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2909" y="4057875"/>
            <a:ext cx="1363794" cy="61841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719BF5D-65C1-4505-A8B9-C309C59586C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1216" y="5392573"/>
            <a:ext cx="1674584" cy="1008227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25E42A2-ADF3-4C1F-BD35-A9406C7D537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0551" y="5014260"/>
            <a:ext cx="865637" cy="70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30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id="{8FB1EAF0-7C18-45CA-A8BF-A6F7E30C2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Compact Muon </a:t>
            </a:r>
            <a:r>
              <a:rPr lang="es-ES" dirty="0" err="1"/>
              <a:t>Solenoid</a:t>
            </a:r>
            <a:r>
              <a:rPr lang="es-ES" dirty="0"/>
              <a:t> </a:t>
            </a:r>
            <a:r>
              <a:rPr lang="es-ES" dirty="0" err="1"/>
              <a:t>Experiment</a:t>
            </a:r>
            <a:endParaRPr lang="en-GB" dirty="0"/>
          </a:p>
        </p:txBody>
      </p:sp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F174E3AB-7AE0-47CD-923A-C90FFDE75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B956FC2-34ED-4E3A-BD4F-3D86D9026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CEF15-0670-42F8-B063-5D05E1C9277E}" type="slidenum">
              <a:rPr lang="es-ES_tradnl" altLang="en-US" smtClean="0"/>
              <a:pPr/>
              <a:t>7</a:t>
            </a:fld>
            <a:endParaRPr lang="es-ES_tradnl" alt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1AE13D0-F951-4468-BF4B-AFCD35702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B3E7115-6B78-4A53-A597-AF444CFC1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1514781"/>
            <a:ext cx="3828437" cy="382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142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50996AA0-568F-6946-AF86-24BC4E75A637}"/>
              </a:ext>
            </a:extLst>
          </p:cNvPr>
          <p:cNvSpPr txBox="1">
            <a:spLocks/>
          </p:cNvSpPr>
          <p:nvPr/>
        </p:nvSpPr>
        <p:spPr>
          <a:xfrm>
            <a:off x="-295582" y="1050197"/>
            <a:ext cx="11049000" cy="1699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eaLnBrk="0" hangingPunct="0">
              <a:buClr>
                <a:srgbClr val="0E3E58"/>
              </a:buClr>
              <a:buSzPct val="65000"/>
              <a:buFont typeface="Calibri" pitchFamily="34" charset="0"/>
              <a:buChar char="—"/>
              <a:defRPr sz="1800" b="1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1pPr>
            <a:lvl2pPr marL="669925" lvl="1" indent="-325438" algn="l" eaLnBrk="0" hangingPunct="0">
              <a:buClr>
                <a:schemeClr val="tx2">
                  <a:lumMod val="50000"/>
                </a:schemeClr>
              </a:buClr>
              <a:buSzPct val="60000"/>
              <a:buFont typeface="Calibri" pitchFamily="34" charset="0"/>
              <a:buChar char="_"/>
              <a:defRPr sz="1800" baseline="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</a:defRPr>
            </a:lvl2pPr>
            <a:lvl3pPr marL="671512" indent="0" algn="l" eaLnBrk="0" hangingPunct="0">
              <a:buClr>
                <a:schemeClr val="tx2">
                  <a:lumMod val="50000"/>
                </a:schemeClr>
              </a:buClr>
              <a:buSzPct val="65000"/>
              <a:buNone/>
              <a:defRPr sz="2200"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 marL="1023937" indent="0" algn="l" eaLnBrk="0" hangingPunct="0">
              <a:buClr>
                <a:schemeClr val="tx2">
                  <a:lumMod val="50000"/>
                </a:schemeClr>
              </a:buClr>
              <a:buSzPct val="70000"/>
              <a:buNone/>
              <a:defRPr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 marL="1681163" indent="-339725" algn="l" eaLnBrk="0" hangingPunct="0">
              <a:buClr>
                <a:schemeClr val="tx2">
                  <a:lumMod val="50000"/>
                </a:schemeClr>
              </a:buClr>
              <a:buSzPct val="75000"/>
              <a:buChar char="§"/>
              <a:defRPr baseline="0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685800">
              <a:buFont typeface="Arial" panose="020B0604020202020204" pitchFamily="34" charset="0"/>
              <a:buChar char="•"/>
            </a:pPr>
            <a:r>
              <a:rPr lang="en-US" i="0" dirty="0"/>
              <a:t>The </a:t>
            </a:r>
            <a:r>
              <a:rPr lang="en-US" b="1" i="0" dirty="0"/>
              <a:t>LHC Run 3</a:t>
            </a:r>
            <a:r>
              <a:rPr lang="en-US" i="0" dirty="0"/>
              <a:t> has a duration of 4 years. It started in July 2022 and it will finish in May 2026.</a:t>
            </a:r>
          </a:p>
          <a:p>
            <a:pPr marL="685800">
              <a:buFont typeface="Arial" panose="020B0604020202020204" pitchFamily="34" charset="0"/>
              <a:buChar char="•"/>
            </a:pPr>
            <a:r>
              <a:rPr lang="en-US" sz="2000" i="0" dirty="0"/>
              <a:t>The center-of-mas energy is 13.6 </a:t>
            </a:r>
            <a:r>
              <a:rPr lang="en-US" sz="2000" i="0" dirty="0" err="1"/>
              <a:t>TeV</a:t>
            </a:r>
            <a:r>
              <a:rPr lang="en-US" sz="2000" i="0" dirty="0"/>
              <a:t> and we will get around 300 fb-1 of accumulated luminosity.</a:t>
            </a:r>
          </a:p>
          <a:p>
            <a:pPr marL="685800">
              <a:buFont typeface="Arial" panose="020B0604020202020204" pitchFamily="34" charset="0"/>
              <a:buChar char="•"/>
            </a:pPr>
            <a:r>
              <a:rPr lang="en-US" sz="2000" i="0" dirty="0"/>
              <a:t>Broad scientific program: </a:t>
            </a:r>
          </a:p>
          <a:p>
            <a:pPr marL="1012825" lvl="1">
              <a:buFont typeface="Arial" panose="020B0604020202020204" pitchFamily="34" charset="0"/>
              <a:buChar char="•"/>
            </a:pPr>
            <a:r>
              <a:rPr lang="en-US" sz="2000" i="0" dirty="0"/>
              <a:t>precision Higgs physics, Dark matter searches, Heavy resonances, LLP, top quark physics, electroweak, </a:t>
            </a:r>
          </a:p>
          <a:p>
            <a:pPr marL="685800">
              <a:buFont typeface="Arial" panose="020B0604020202020204" pitchFamily="34" charset="0"/>
              <a:buChar char="•"/>
            </a:pPr>
            <a:r>
              <a:rPr lang="en-US" sz="2000" i="0" dirty="0"/>
              <a:t>IFCA one of two major Spanish groups in the collaboration</a:t>
            </a:r>
          </a:p>
          <a:p>
            <a:pPr marL="1012825" lvl="1" indent="-342900">
              <a:buFont typeface="Arial" panose="020B0604020202020204" pitchFamily="34" charset="0"/>
              <a:buChar char="•"/>
            </a:pPr>
            <a:r>
              <a:rPr lang="en-US" sz="2000" i="0" dirty="0"/>
              <a:t>In the current funding period (projects -PID2023-146983NB-I00 + PCI2024-155030-2) 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4DE81F5F-32CB-4A88-9BD8-5FCF34A27D67}"/>
              </a:ext>
            </a:extLst>
          </p:cNvPr>
          <p:cNvSpPr txBox="1">
            <a:spLocks/>
          </p:cNvSpPr>
          <p:nvPr/>
        </p:nvSpPr>
        <p:spPr>
          <a:xfrm>
            <a:off x="203201" y="139701"/>
            <a:ext cx="10769599" cy="9328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aseline="0">
                <a:solidFill>
                  <a:srgbClr val="00206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  <a:buFontTx/>
            </a:pPr>
            <a:r>
              <a:rPr lang="en-US" sz="3600" i="0" spc="-300" dirty="0">
                <a:solidFill>
                  <a:srgbClr val="336699"/>
                </a:solidFill>
                <a:latin typeface="Calibri Light" panose="020F0302020204030204" pitchFamily="34" charset="0"/>
              </a:rPr>
              <a:t>Hadron collider physics at CMS: Analysis action line (Run 3)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A3DAB65-FCCF-4B18-9296-7DF54D04F7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34954"/>
            <a:ext cx="932837" cy="93283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C2B07B4-DC05-4ACD-9A43-114EFD672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4291" y="4324810"/>
            <a:ext cx="1072989" cy="1188823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1FDB0F77-C320-4069-9506-A8A04ACC9A8A}"/>
              </a:ext>
            </a:extLst>
          </p:cNvPr>
          <p:cNvSpPr/>
          <p:nvPr/>
        </p:nvSpPr>
        <p:spPr>
          <a:xfrm>
            <a:off x="8349491" y="5772610"/>
            <a:ext cx="1581972" cy="5964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Alicia Calderón</a:t>
            </a:r>
          </a:p>
          <a:p>
            <a:r>
              <a:rPr lang="es-ES" sz="1800" i="0" dirty="0"/>
              <a:t>Project C</a:t>
            </a:r>
            <a:r>
              <a:rPr lang="en-GB" sz="1800" i="0" dirty="0"/>
              <a:t>o-IP</a:t>
            </a:r>
            <a:endParaRPr lang="en-GB" sz="1800" dirty="0"/>
          </a:p>
        </p:txBody>
      </p:sp>
      <p:pic>
        <p:nvPicPr>
          <p:cNvPr id="16" name="Google Shape;77;p14">
            <a:extLst>
              <a:ext uri="{FF2B5EF4-FFF2-40B4-BE49-F238E27FC236}">
                <a16:creationId xmlns:a16="http://schemas.microsoft.com/office/drawing/2014/main" id="{F76A5586-770F-4642-B49D-E7AB17FD0488}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86779" y="4324810"/>
            <a:ext cx="1106369" cy="121453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B5520A58-9B6E-4C45-859F-3FD54B830DB5}"/>
              </a:ext>
            </a:extLst>
          </p:cNvPr>
          <p:cNvSpPr/>
          <p:nvPr/>
        </p:nvSpPr>
        <p:spPr>
          <a:xfrm>
            <a:off x="10090767" y="5777376"/>
            <a:ext cx="1585049" cy="5964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Celso Martínez</a:t>
            </a:r>
          </a:p>
          <a:p>
            <a:r>
              <a:rPr lang="es-ES" sz="1800" i="0" dirty="0"/>
              <a:t>Project C</a:t>
            </a:r>
            <a:r>
              <a:rPr lang="en-GB" sz="1800" i="0" dirty="0"/>
              <a:t>o-IP</a:t>
            </a:r>
            <a:endParaRPr lang="en-GB" sz="1800" dirty="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C8A9C655-0285-4BA0-981A-086FF1F59F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3437350"/>
            <a:ext cx="1109568" cy="1140051"/>
          </a:xfrm>
          <a:prstGeom prst="rect">
            <a:avLst/>
          </a:prstGeom>
        </p:spPr>
      </p:pic>
      <p:pic>
        <p:nvPicPr>
          <p:cNvPr id="19" name="Google Shape;75;p14">
            <a:extLst>
              <a:ext uri="{FF2B5EF4-FFF2-40B4-BE49-F238E27FC236}">
                <a16:creationId xmlns:a16="http://schemas.microsoft.com/office/drawing/2014/main" id="{53DBA009-8E1A-45E7-A8F9-1F20B7DCF547}"/>
              </a:ext>
            </a:extLst>
          </p:cNvPr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2432211" y="3429000"/>
            <a:ext cx="1178832" cy="1120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84;p14">
            <a:extLst>
              <a:ext uri="{FF2B5EF4-FFF2-40B4-BE49-F238E27FC236}">
                <a16:creationId xmlns:a16="http://schemas.microsoft.com/office/drawing/2014/main" id="{70E28F06-040D-458B-AB6A-AE924379ACE7}"/>
              </a:ext>
            </a:extLst>
          </p:cNvPr>
          <p:cNvPicPr preferRelativeResize="0"/>
          <p:nvPr/>
        </p:nvPicPr>
        <p:blipFill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7094" y="3458141"/>
            <a:ext cx="1072990" cy="1120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78;p14">
            <a:extLst>
              <a:ext uri="{FF2B5EF4-FFF2-40B4-BE49-F238E27FC236}">
                <a16:creationId xmlns:a16="http://schemas.microsoft.com/office/drawing/2014/main" id="{1364C146-2188-4B85-952C-576856300687}"/>
              </a:ext>
            </a:extLst>
          </p:cNvPr>
          <p:cNvPicPr preferRelativeResize="0"/>
          <p:nvPr/>
        </p:nvPicPr>
        <p:blipFill>
          <a:blip r:embed="rId9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305" y="3458141"/>
            <a:ext cx="1011558" cy="1140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72;p14">
            <a:extLst>
              <a:ext uri="{FF2B5EF4-FFF2-40B4-BE49-F238E27FC236}">
                <a16:creationId xmlns:a16="http://schemas.microsoft.com/office/drawing/2014/main" id="{7C02F2CF-7DB1-42BA-AB00-4C2507AE7E2B}"/>
              </a:ext>
            </a:extLst>
          </p:cNvPr>
          <p:cNvPicPr preferRelativeResize="0"/>
          <p:nvPr/>
        </p:nvPicPr>
        <p:blipFill>
          <a:blip r:embed="rId10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502" y="3467928"/>
            <a:ext cx="1106369" cy="110947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tángulo 22">
            <a:extLst>
              <a:ext uri="{FF2B5EF4-FFF2-40B4-BE49-F238E27FC236}">
                <a16:creationId xmlns:a16="http://schemas.microsoft.com/office/drawing/2014/main" id="{030CDD4B-B0E7-4BFB-BD58-67234AE27476}"/>
              </a:ext>
            </a:extLst>
          </p:cNvPr>
          <p:cNvSpPr/>
          <p:nvPr/>
        </p:nvSpPr>
        <p:spPr>
          <a:xfrm>
            <a:off x="1007282" y="4776800"/>
            <a:ext cx="1228606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P. Martínez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99AB1394-67A7-4EDD-97E2-85F90F992860}"/>
              </a:ext>
            </a:extLst>
          </p:cNvPr>
          <p:cNvSpPr/>
          <p:nvPr/>
        </p:nvSpPr>
        <p:spPr>
          <a:xfrm>
            <a:off x="2565646" y="4776800"/>
            <a:ext cx="961738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J. Piedra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D7ACCAE-4198-4682-B6F3-58457008F9D2}"/>
              </a:ext>
            </a:extLst>
          </p:cNvPr>
          <p:cNvSpPr/>
          <p:nvPr/>
        </p:nvSpPr>
        <p:spPr>
          <a:xfrm>
            <a:off x="3972332" y="4776800"/>
            <a:ext cx="871264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J. </a:t>
            </a:r>
            <a:r>
              <a:rPr lang="en-GB" sz="1800" i="0" dirty="0" err="1"/>
              <a:t>Vizán</a:t>
            </a:r>
            <a:endParaRPr lang="en-GB" sz="1800" i="0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BFE36FC6-3313-4985-A82D-33C63716C2EB}"/>
              </a:ext>
            </a:extLst>
          </p:cNvPr>
          <p:cNvSpPr/>
          <p:nvPr/>
        </p:nvSpPr>
        <p:spPr>
          <a:xfrm>
            <a:off x="5226593" y="4776800"/>
            <a:ext cx="1237455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F. </a:t>
            </a:r>
            <a:r>
              <a:rPr lang="en-GB" sz="1800" i="0" dirty="0" err="1"/>
              <a:t>Matorras</a:t>
            </a:r>
            <a:endParaRPr lang="en-GB" sz="1800" i="0" dirty="0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B5C0A830-D614-40B0-B45F-4079ECA0375D}"/>
              </a:ext>
            </a:extLst>
          </p:cNvPr>
          <p:cNvSpPr/>
          <p:nvPr/>
        </p:nvSpPr>
        <p:spPr>
          <a:xfrm>
            <a:off x="6540912" y="4772355"/>
            <a:ext cx="131555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L. </a:t>
            </a:r>
            <a:r>
              <a:rPr lang="en-GB" sz="1800" i="0" dirty="0" err="1"/>
              <a:t>Scodelaro</a:t>
            </a:r>
            <a:endParaRPr lang="en-GB" sz="1800" i="0" dirty="0"/>
          </a:p>
        </p:txBody>
      </p:sp>
      <p:pic>
        <p:nvPicPr>
          <p:cNvPr id="28" name="Google Shape;71;p14">
            <a:extLst>
              <a:ext uri="{FF2B5EF4-FFF2-40B4-BE49-F238E27FC236}">
                <a16:creationId xmlns:a16="http://schemas.microsoft.com/office/drawing/2014/main" id="{BF7276A3-9E46-43AB-B9CD-86CA574D72C1}"/>
              </a:ext>
            </a:extLst>
          </p:cNvPr>
          <p:cNvPicPr preferRelativeResize="0"/>
          <p:nvPr/>
        </p:nvPicPr>
        <p:blipFill rotWithShape="1">
          <a:blip r:embed="rId1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6336" y="5265507"/>
            <a:ext cx="963932" cy="124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86;p14">
            <a:extLst>
              <a:ext uri="{FF2B5EF4-FFF2-40B4-BE49-F238E27FC236}">
                <a16:creationId xmlns:a16="http://schemas.microsoft.com/office/drawing/2014/main" id="{96C07F86-CF37-416F-A8BB-8B13D4EF58DC}"/>
              </a:ext>
            </a:extLst>
          </p:cNvPr>
          <p:cNvPicPr preferRelativeResize="0"/>
          <p:nvPr/>
        </p:nvPicPr>
        <p:blipFill rotWithShape="1">
          <a:blip r:embed="rId1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2341" y="5285764"/>
            <a:ext cx="1007600" cy="1232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87;p14">
            <a:extLst>
              <a:ext uri="{FF2B5EF4-FFF2-40B4-BE49-F238E27FC236}">
                <a16:creationId xmlns:a16="http://schemas.microsoft.com/office/drawing/2014/main" id="{915AF77C-42AB-4291-A0A9-B13CD04C779D}"/>
              </a:ext>
            </a:extLst>
          </p:cNvPr>
          <p:cNvPicPr preferRelativeResize="0"/>
          <p:nvPr/>
        </p:nvPicPr>
        <p:blipFill rotWithShape="1">
          <a:blip r:embed="rId1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1774" y="5265507"/>
            <a:ext cx="949244" cy="123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97;p14">
            <a:extLst>
              <a:ext uri="{FF2B5EF4-FFF2-40B4-BE49-F238E27FC236}">
                <a16:creationId xmlns:a16="http://schemas.microsoft.com/office/drawing/2014/main" id="{80E013FC-97D5-42E7-9085-FC34F3220D09}"/>
              </a:ext>
            </a:extLst>
          </p:cNvPr>
          <p:cNvPicPr preferRelativeResize="0"/>
          <p:nvPr/>
        </p:nvPicPr>
        <p:blipFill rotWithShape="1">
          <a:blip r:embed="rId1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1174" y="5357078"/>
            <a:ext cx="974129" cy="119109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Rectángulo 31">
            <a:extLst>
              <a:ext uri="{FF2B5EF4-FFF2-40B4-BE49-F238E27FC236}">
                <a16:creationId xmlns:a16="http://schemas.microsoft.com/office/drawing/2014/main" id="{D555EEA8-15EC-4BF6-A285-B5F12AFE7CC0}"/>
              </a:ext>
            </a:extLst>
          </p:cNvPr>
          <p:cNvSpPr/>
          <p:nvPr/>
        </p:nvSpPr>
        <p:spPr>
          <a:xfrm>
            <a:off x="4048191" y="6548170"/>
            <a:ext cx="967445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R. López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526FE105-FE81-41C3-B45A-A236D631F554}"/>
              </a:ext>
            </a:extLst>
          </p:cNvPr>
          <p:cNvSpPr/>
          <p:nvPr/>
        </p:nvSpPr>
        <p:spPr>
          <a:xfrm>
            <a:off x="2595000" y="6567186"/>
            <a:ext cx="1029129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S. Blanco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E97845D2-53E9-4A72-A2A1-790A924FA563}"/>
              </a:ext>
            </a:extLst>
          </p:cNvPr>
          <p:cNvSpPr/>
          <p:nvPr/>
        </p:nvSpPr>
        <p:spPr>
          <a:xfrm>
            <a:off x="1295451" y="6548170"/>
            <a:ext cx="796373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Victor 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68285C5B-BDCE-4797-AC13-4DBE65409260}"/>
              </a:ext>
            </a:extLst>
          </p:cNvPr>
          <p:cNvSpPr/>
          <p:nvPr/>
        </p:nvSpPr>
        <p:spPr>
          <a:xfrm>
            <a:off x="5603700" y="6548170"/>
            <a:ext cx="778355" cy="319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0" dirty="0"/>
              <a:t>Mayra</a:t>
            </a:r>
          </a:p>
        </p:txBody>
      </p:sp>
      <p:sp>
        <p:nvSpPr>
          <p:cNvPr id="36" name="Forma en L 35">
            <a:extLst>
              <a:ext uri="{FF2B5EF4-FFF2-40B4-BE49-F238E27FC236}">
                <a16:creationId xmlns:a16="http://schemas.microsoft.com/office/drawing/2014/main" id="{C1F14F46-3473-4601-B28D-0E1FB0F29E8E}"/>
              </a:ext>
            </a:extLst>
          </p:cNvPr>
          <p:cNvSpPr/>
          <p:nvPr/>
        </p:nvSpPr>
        <p:spPr bwMode="auto">
          <a:xfrm>
            <a:off x="1078250" y="5192492"/>
            <a:ext cx="6160750" cy="1665507"/>
          </a:xfrm>
          <a:prstGeom prst="corner">
            <a:avLst>
              <a:gd name="adj1" fmla="val 50000"/>
              <a:gd name="adj2" fmla="val 417381"/>
            </a:avLst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Google Shape;105;p14">
            <a:extLst>
              <a:ext uri="{FF2B5EF4-FFF2-40B4-BE49-F238E27FC236}">
                <a16:creationId xmlns:a16="http://schemas.microsoft.com/office/drawing/2014/main" id="{13BBF1F7-A898-4860-B764-90DD74F10841}"/>
              </a:ext>
            </a:extLst>
          </p:cNvPr>
          <p:cNvSpPr txBox="1"/>
          <p:nvPr/>
        </p:nvSpPr>
        <p:spPr>
          <a:xfrm rot="16200884">
            <a:off x="6137430" y="5739750"/>
            <a:ext cx="1556400" cy="459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sz="1733" dirty="0">
                <a:solidFill>
                  <a:schemeClr val="tx2">
                    <a:lumMod val="75000"/>
                  </a:schemeClr>
                </a:solidFill>
                <a:latin typeface="Bitter"/>
                <a:ea typeface="Bitter"/>
                <a:cs typeface="Bitter"/>
                <a:sym typeface="Bitter"/>
              </a:rPr>
              <a:t>STUDENTS</a:t>
            </a:r>
            <a:endParaRPr sz="1733" dirty="0">
              <a:solidFill>
                <a:schemeClr val="tx2">
                  <a:lumMod val="75000"/>
                </a:schemeClr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964CF152-3BCD-4360-81E6-AC5A47B5FEA6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8157" y="2647345"/>
            <a:ext cx="1209982" cy="65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6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D5CDC8C4-CB1B-4EE0-BEEF-A4C4BAF68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 collider physics at CMS: </a:t>
            </a:r>
            <a:r>
              <a:rPr lang="es-ES" dirty="0"/>
              <a:t>Run 3 </a:t>
            </a:r>
            <a:r>
              <a:rPr lang="es-ES" dirty="0" err="1"/>
              <a:t>analysis</a:t>
            </a:r>
            <a:r>
              <a:rPr lang="es-ES" dirty="0"/>
              <a:t> </a:t>
            </a:r>
            <a:r>
              <a:rPr lang="es-ES" dirty="0" err="1"/>
              <a:t>highlights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C6BF1228-B735-4B7D-B2DC-BF5F3ED31C70}"/>
              </a:ext>
            </a:extLst>
          </p:cNvPr>
          <p:cNvSpPr txBox="1">
            <a:spLocks/>
          </p:cNvSpPr>
          <p:nvPr/>
        </p:nvSpPr>
        <p:spPr>
          <a:xfrm>
            <a:off x="-152400" y="1361534"/>
            <a:ext cx="11721019" cy="148501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0" lvl="3" indent="0">
              <a:spcBef>
                <a:spcPts val="400"/>
              </a:spcBef>
              <a:buClr>
                <a:srgbClr val="969696"/>
              </a:buClr>
              <a:buNone/>
              <a:defRPr/>
            </a:pPr>
            <a:r>
              <a:rPr lang="en-GB" b="1" i="0" dirty="0">
                <a:latin typeface="Arial"/>
              </a:rPr>
              <a:t>In Run 3, we are analysing, among other things, at 13.6 </a:t>
            </a:r>
            <a:r>
              <a:rPr lang="en-GB" b="1" i="0" dirty="0" err="1">
                <a:latin typeface="Arial"/>
              </a:rPr>
              <a:t>TeV</a:t>
            </a:r>
            <a:r>
              <a:rPr lang="en-GB" b="1" i="0" dirty="0">
                <a:latin typeface="Arial"/>
              </a:rPr>
              <a:t>: the inclusive W⁺W⁻ production cross section, long-lived particle decays involving a pair of muons, and searching for dark matter particles produced in association with a Higgs boson (the latter was studied in Run 2).</a:t>
            </a:r>
            <a:endParaRPr lang="en-GB" b="1" dirty="0">
              <a:latin typeface="Arial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2CDE1A58-F0E3-4CDF-8B0E-FCC6A0D91B97}"/>
              </a:ext>
            </a:extLst>
          </p:cNvPr>
          <p:cNvSpPr txBox="1"/>
          <p:nvPr/>
        </p:nvSpPr>
        <p:spPr>
          <a:xfrm>
            <a:off x="164086" y="2381420"/>
            <a:ext cx="4470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C377B"/>
                </a:solidFill>
                <a:latin typeface="Arial"/>
              </a:rPr>
              <a:t>We have been principal analysers of dark matter</a:t>
            </a:r>
          </a:p>
          <a:p>
            <a:r>
              <a:rPr lang="en-GB" sz="1400" b="1" dirty="0">
                <a:solidFill>
                  <a:srgbClr val="0C377B"/>
                </a:solidFill>
                <a:latin typeface="Arial"/>
              </a:rPr>
              <a:t>particles produced with a Higgs boson at 13 </a:t>
            </a:r>
            <a:r>
              <a:rPr lang="en-GB" sz="1400" b="1" dirty="0" err="1">
                <a:solidFill>
                  <a:srgbClr val="0C377B"/>
                </a:solidFill>
                <a:latin typeface="Arial"/>
              </a:rPr>
              <a:t>TeV</a:t>
            </a:r>
            <a:endParaRPr lang="en-GB" sz="1400" b="1" dirty="0">
              <a:solidFill>
                <a:srgbClr val="0C377B"/>
              </a:solidFill>
              <a:latin typeface="Arial"/>
            </a:endParaRPr>
          </a:p>
          <a:p>
            <a:r>
              <a:rPr lang="en-GB" sz="1400" b="1" dirty="0">
                <a:solidFill>
                  <a:srgbClr val="FF0000"/>
                </a:solidFill>
                <a:latin typeface="Arial"/>
              </a:rPr>
              <a:t>JHEP 03 (2024) 134</a:t>
            </a:r>
            <a:endParaRPr lang="es-ES" sz="1400" dirty="0">
              <a:solidFill>
                <a:srgbClr val="FF0000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366FF9A-D199-44EC-A9EC-AC983F466C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3419" y="3451702"/>
            <a:ext cx="3690088" cy="276756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A65878B-C6F7-4DD7-8482-9B14713B7E18}"/>
              </a:ext>
            </a:extLst>
          </p:cNvPr>
          <p:cNvSpPr txBox="1"/>
          <p:nvPr/>
        </p:nvSpPr>
        <p:spPr>
          <a:xfrm>
            <a:off x="7912804" y="2306053"/>
            <a:ext cx="41151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 for long-lived particles decaying to final states with a pair of muons in proton-proton collisions at √s = 13.6 </a:t>
            </a:r>
            <a:r>
              <a:rPr lang="en-GB" sz="1400" b="1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br>
              <a:rPr lang="en-GB" sz="1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JHEP 05 (2024) 047</a:t>
            </a: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9C214C6-25B5-46E4-97E8-204E2C26A3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743" y="3243427"/>
            <a:ext cx="3020572" cy="3113935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2ADFFC2C-AC7D-45DD-B369-D82DB03814C1}"/>
              </a:ext>
            </a:extLst>
          </p:cNvPr>
          <p:cNvSpPr txBox="1"/>
          <p:nvPr/>
        </p:nvSpPr>
        <p:spPr>
          <a:xfrm>
            <a:off x="4551452" y="2306054"/>
            <a:ext cx="34719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of the first analysis at Run 3 at 13.6 </a:t>
            </a:r>
            <a:r>
              <a:rPr lang="en-GB" sz="1400" b="1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1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inclusive W+W− </a:t>
            </a:r>
            <a:r>
              <a:rPr lang="es-ES" sz="14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es-ES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</a:t>
            </a:r>
            <a:r>
              <a:rPr lang="es-ES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  <a:r>
              <a:rPr lang="es-ES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125.7 ± 5.6 pb)</a:t>
            </a:r>
          </a:p>
          <a:p>
            <a:r>
              <a:rPr lang="en-GB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CMS-PAS-SMP-24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3F68F5A-896F-409B-85F3-556988C59146}"/>
              </a:ext>
            </a:extLst>
          </p:cNvPr>
          <p:cNvSpPr txBox="1"/>
          <p:nvPr/>
        </p:nvSpPr>
        <p:spPr>
          <a:xfrm>
            <a:off x="8620130" y="6218862"/>
            <a:ext cx="3091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Change of different triggers in Run 2 and Run 3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3D4EA3D-0A4B-425C-BA02-A7E9ACA9EF30}"/>
              </a:ext>
            </a:extLst>
          </p:cNvPr>
          <p:cNvSpPr txBox="1"/>
          <p:nvPr/>
        </p:nvSpPr>
        <p:spPr>
          <a:xfrm>
            <a:off x="4730467" y="6304987"/>
            <a:ext cx="31139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 err="1">
                <a:latin typeface="URWPalladioL"/>
              </a:rPr>
              <a:t>N</a:t>
            </a:r>
            <a:r>
              <a:rPr lang="es-ES" sz="1200" dirty="0" err="1">
                <a:effectLst/>
                <a:latin typeface="URWPalladioL"/>
              </a:rPr>
              <a:t>ormalized</a:t>
            </a:r>
            <a:r>
              <a:rPr lang="es-ES" sz="1200" dirty="0">
                <a:effectLst/>
                <a:latin typeface="URWPalladioL"/>
              </a:rPr>
              <a:t> </a:t>
            </a:r>
            <a:r>
              <a:rPr lang="es-ES" sz="1200" dirty="0" err="1">
                <a:effectLst/>
                <a:latin typeface="URWPalladioL"/>
              </a:rPr>
              <a:t>cross</a:t>
            </a:r>
            <a:r>
              <a:rPr lang="es-ES" sz="1200" dirty="0">
                <a:effectLst/>
                <a:latin typeface="URWPalladioL"/>
              </a:rPr>
              <a:t> </a:t>
            </a:r>
            <a:r>
              <a:rPr lang="es-ES" sz="1200" dirty="0" err="1">
                <a:effectLst/>
                <a:latin typeface="URWPalladioL"/>
              </a:rPr>
              <a:t>section</a:t>
            </a:r>
            <a:r>
              <a:rPr lang="es-ES" sz="1200" dirty="0">
                <a:effectLst/>
                <a:latin typeface="URWPalladioL"/>
              </a:rPr>
              <a:t> </a:t>
            </a:r>
            <a:r>
              <a:rPr lang="es-ES" sz="1200" dirty="0" err="1">
                <a:effectLst/>
                <a:latin typeface="URWPalladioL"/>
              </a:rPr>
              <a:t>measurement</a:t>
            </a:r>
            <a:endParaRPr lang="es-ES" sz="12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CC774FE-AB6A-4841-BF67-8548C78A5A41}"/>
              </a:ext>
            </a:extLst>
          </p:cNvPr>
          <p:cNvSpPr txBox="1"/>
          <p:nvPr/>
        </p:nvSpPr>
        <p:spPr>
          <a:xfrm>
            <a:off x="0" y="6596390"/>
            <a:ext cx="96984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Both Sergio Blanco and Rubén López are L3 conveners of  Muon Calibration and Muon Reconstruction in the CMS Physics Object Group 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98205F5B-B452-44C7-B4E8-CCFFE52FC3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359" y="3079488"/>
            <a:ext cx="4306889" cy="311393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233E8442-BC67-4FF8-A9E4-E2A1EB65F3C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0" y="34954"/>
            <a:ext cx="932837" cy="932837"/>
          </a:xfrm>
          <a:prstGeom prst="rect">
            <a:avLst/>
          </a:prstGeom>
        </p:spPr>
      </p:pic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8F0A40C6-7577-4E08-B4D5-39626EB60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I. Vila - IFCA Strategy Workshop, Puente Viesgo  June 17  2025</a:t>
            </a:r>
            <a:endParaRPr lang="es-ES_tradnl" alt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8B09196-D1CD-4DBC-9A5E-2E0479CA09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9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723537308"/>
      </p:ext>
    </p:extLst>
  </p:cSld>
  <p:clrMapOvr>
    <a:masterClrMapping/>
  </p:clrMapOvr>
</p:sld>
</file>

<file path=ppt/theme/theme1.xml><?xml version="1.0" encoding="utf-8"?>
<a:theme xmlns:a="http://schemas.openxmlformats.org/drawingml/2006/main" name="Borde">
  <a:themeElements>
    <a:clrScheme name="Borde 9">
      <a:dk1>
        <a:srgbClr val="000000"/>
      </a:dk1>
      <a:lt1>
        <a:srgbClr val="FFFFFF"/>
      </a:lt1>
      <a:dk2>
        <a:srgbClr val="003399"/>
      </a:dk2>
      <a:lt2>
        <a:srgbClr val="666699"/>
      </a:lt2>
      <a:accent1>
        <a:srgbClr val="009999"/>
      </a:accent1>
      <a:accent2>
        <a:srgbClr val="4C6D4E"/>
      </a:accent2>
      <a:accent3>
        <a:srgbClr val="FFFFFF"/>
      </a:accent3>
      <a:accent4>
        <a:srgbClr val="000000"/>
      </a:accent4>
      <a:accent5>
        <a:srgbClr val="AACACA"/>
      </a:accent5>
      <a:accent6>
        <a:srgbClr val="446246"/>
      </a:accent6>
      <a:hlink>
        <a:srgbClr val="4C6D80"/>
      </a:hlink>
      <a:folHlink>
        <a:srgbClr val="B2B2B2"/>
      </a:folHlink>
    </a:clrScheme>
    <a:fontScheme name="IvanVila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chemeClr val="tx2">
              <a:lumMod val="75000"/>
            </a:schemeClr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noFill/>
        <a:ln w="25400" cap="flat" cmpd="sng" algn="ctr">
          <a:solidFill>
            <a:srgbClr val="2A1BEB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b="1" i="0" dirty="0" smtClean="0">
            <a:solidFill>
              <a:schemeClr val="accent1">
                <a:lumMod val="50000"/>
              </a:schemeClr>
            </a:solidFill>
            <a:latin typeface="+mj-lt"/>
          </a:defRPr>
        </a:defPPr>
      </a:lstStyle>
    </a:tx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3635</Words>
  <Application>Microsoft Office PowerPoint</Application>
  <PresentationFormat>Panorámica</PresentationFormat>
  <Paragraphs>419</Paragraphs>
  <Slides>34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50" baseType="lpstr">
      <vt:lpstr>AR PL KaitiM GB</vt:lpstr>
      <vt:lpstr>Arial</vt:lpstr>
      <vt:lpstr>Bitter</vt:lpstr>
      <vt:lpstr>Calibri</vt:lpstr>
      <vt:lpstr>Calibri Light</vt:lpstr>
      <vt:lpstr>Canela Text Bold</vt:lpstr>
      <vt:lpstr>Canela Text Regular</vt:lpstr>
      <vt:lpstr>DejaVu Sans</vt:lpstr>
      <vt:lpstr>FreeSans</vt:lpstr>
      <vt:lpstr>Liberation Sans</vt:lpstr>
      <vt:lpstr>Palatino</vt:lpstr>
      <vt:lpstr>Symbol</vt:lpstr>
      <vt:lpstr>Tahoma</vt:lpstr>
      <vt:lpstr>URWPalladioL</vt:lpstr>
      <vt:lpstr>Wingdings</vt:lpstr>
      <vt:lpstr>Borde</vt:lpstr>
      <vt:lpstr>Overview of Activities of the Elementary Particle Physics &amp; Instrumentation group  </vt:lpstr>
      <vt:lpstr>Captatio benevolentiae</vt:lpstr>
      <vt:lpstr>Outline</vt:lpstr>
      <vt:lpstr>The EPP Group in a Nutshell – Group Composition </vt:lpstr>
      <vt:lpstr>The EPP group in a nutshell –  Scientific Background</vt:lpstr>
      <vt:lpstr>The EPP group in a nutshell –  Scientific Background (2)</vt:lpstr>
      <vt:lpstr>Compact Muon Solenoid Experiment</vt:lpstr>
      <vt:lpstr>Presentación de PowerPoint</vt:lpstr>
      <vt:lpstr>Hadron collider physics at CMS: Run 3 analysis highlights</vt:lpstr>
      <vt:lpstr>Hadron Collider Physics at CMS:  Preparing for the Run 4.</vt:lpstr>
      <vt:lpstr>Hadron Collider Physics at CMS:  Computing  </vt:lpstr>
      <vt:lpstr>Hadron Collider Physics at CMS: High-Luminosity upgrade</vt:lpstr>
      <vt:lpstr>Hadron Collider Physics at CMS: High-Luminosity upgrade</vt:lpstr>
      <vt:lpstr>Hadron Collider Physics at CMS: High-Luminosity upgrade highlights</vt:lpstr>
      <vt:lpstr>Hadron Collider Physics at CMS: High-Luminosity - Module production</vt:lpstr>
      <vt:lpstr>Hadron Collider Physics at CMS: Leadership positions</vt:lpstr>
      <vt:lpstr>Dark Matter With CCDs</vt:lpstr>
      <vt:lpstr>Direct Dark Matter searches: DAMIC-M</vt:lpstr>
      <vt:lpstr>Direct Dark Matter searches: DAMIC-M / LBC prototype results</vt:lpstr>
      <vt:lpstr>Direct Dark Matter searches: DAMIC-M  Schedule</vt:lpstr>
      <vt:lpstr>Canfranc Axion Detection Experiment</vt:lpstr>
      <vt:lpstr>Canfranc Axion Detection Experiment: Original proposal </vt:lpstr>
      <vt:lpstr>Canfranc Axion Detection Experiment: Current status</vt:lpstr>
      <vt:lpstr>Detector R&amp;D for future collider experiments:  Implementing  the  detector R&amp;D Roadmap of the European Future Collider Accelerator Commitee. </vt:lpstr>
      <vt:lpstr>Detector R&amp;D for future collider experiments:  4D tracking</vt:lpstr>
      <vt:lpstr>Detector R&amp;D for future collider experiments:  SiC semiconductor</vt:lpstr>
      <vt:lpstr>Non-Accelerator oriented R&amp;D activities : Beyond DAMIC-M</vt:lpstr>
      <vt:lpstr>Knowledge and Technology  Transfer  - Showcase:  Semiconductor Industry</vt:lpstr>
      <vt:lpstr>Knowledge and Technology  Transfer  - Showcase: Muon Tomography</vt:lpstr>
      <vt:lpstr>Knowledge and Technology  Transfer  - Showcase: Medical Physics</vt:lpstr>
      <vt:lpstr>Knowledge and Technology  Transfer  - Showcase: Scientific sector</vt:lpstr>
      <vt:lpstr>Final Remarks</vt:lpstr>
      <vt:lpstr>Back-up</vt:lpstr>
      <vt:lpstr>International and national collaboration network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2011-06-18T11:47:30Z</dcterms:created>
  <dcterms:modified xsi:type="dcterms:W3CDTF">2025-06-17T00:29:26Z</dcterms:modified>
</cp:coreProperties>
</file>