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7" r:id="rId2"/>
    <p:sldId id="266" r:id="rId3"/>
    <p:sldId id="296" r:id="rId4"/>
    <p:sldId id="298" r:id="rId5"/>
    <p:sldId id="269" r:id="rId6"/>
    <p:sldId id="272" r:id="rId7"/>
    <p:sldId id="273" r:id="rId8"/>
    <p:sldId id="288" r:id="rId9"/>
    <p:sldId id="289" r:id="rId10"/>
    <p:sldId id="290" r:id="rId11"/>
    <p:sldId id="274" r:id="rId12"/>
    <p:sldId id="279" r:id="rId13"/>
    <p:sldId id="293" r:id="rId14"/>
    <p:sldId id="307" r:id="rId15"/>
    <p:sldId id="305" r:id="rId16"/>
    <p:sldId id="306" r:id="rId17"/>
    <p:sldId id="302" r:id="rId18"/>
    <p:sldId id="270" r:id="rId19"/>
    <p:sldId id="282" r:id="rId20"/>
    <p:sldId id="292" r:id="rId21"/>
    <p:sldId id="300" r:id="rId22"/>
    <p:sldId id="303" r:id="rId23"/>
    <p:sldId id="285" r:id="rId24"/>
    <p:sldId id="286" r:id="rId25"/>
    <p:sldId id="294" r:id="rId26"/>
    <p:sldId id="297" r:id="rId27"/>
    <p:sldId id="280" r:id="rId28"/>
    <p:sldId id="275" r:id="rId29"/>
    <p:sldId id="276" r:id="rId30"/>
    <p:sldId id="291" r:id="rId31"/>
    <p:sldId id="299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64"/>
    <p:restoredTop sz="96246"/>
  </p:normalViewPr>
  <p:slideViewPr>
    <p:cSldViewPr snapToGrid="0">
      <p:cViewPr varScale="1">
        <p:scale>
          <a:sx n="149" d="100"/>
          <a:sy n="149" d="100"/>
        </p:scale>
        <p:origin x="51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D4C7E5-44C8-B064-5AB7-628E34773B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B86A23-2E43-A4C2-F11B-D0EA71A953A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44A7A-A872-A241-9D18-689AB52D1B31}" type="datetimeFigureOut">
              <a:rPr lang="en-US" smtClean="0"/>
              <a:t>6/17/25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686A63-CAD9-B419-33CA-0E4AC1BFD46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7F6AC0-BCAA-B0BF-D3D0-1C0DFEC263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0C764-8B94-2846-8425-1F4816B614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848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F8254-A29C-1845-AB09-A5319E8A63F1}" type="datetimeFigureOut">
              <a:rPr lang="en-US" smtClean="0"/>
              <a:t>6/17/25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B497D-7AC3-8F44-8620-9D6AEBAF6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3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0B497D-7AC3-8F44-8620-9D6AEBAF604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09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0B497D-7AC3-8F44-8620-9D6AEBAF604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30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0B497D-7AC3-8F44-8620-9D6AEBAF604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20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0B497D-7AC3-8F44-8620-9D6AEBAF604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99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E9904-A7BA-D99F-ABF2-FFA67BACA6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E1FDAC-4751-D554-6C25-D15289423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62BA-8BC2-0BEE-80EE-35F9D6C24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2390-EDE2-0049-A82B-13F6AC80AAAB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542B0-9701-A135-D669-8755E5CC3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765861-D1D8-D148-168D-B1B560EFC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60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E4620-4A6E-E97F-59AE-FC629A9F4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E8B06-FEE6-9F63-E0BE-53A66BB36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971B4-E825-313C-4597-4B84F2D6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F8F-0A92-F046-99C4-B2D809A4665D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49B45-7B9D-7E84-A693-35A7D56A1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61DF27-D8FD-3477-7F92-54ED225D3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7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825C7A-06B7-D578-88FD-BB54DAE13C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05AB80-A067-D75A-A89D-6B83B3FEB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FF961-F3B0-9EC4-FC87-6D3751FCC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9884C-E170-8048-B446-EC1E47DC59B2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B3A88-88C6-DC6D-4CAC-3DB3325C0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355FC-206E-7A1B-F635-ED3DFC6E9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69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C1418-54E5-AAA2-1658-32F054240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30547-984B-3671-B157-43BA48234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FE3E5-0F3B-4EF4-4523-78223092D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4FAEA-D6FD-5F4B-B9F0-A85C46725EBC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DDDAC-0872-D5FC-76EC-25854B582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08393-EFCF-5064-E077-FB34D130D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AC4872-91A6-8AB8-B501-E61D9796C0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" r="59995" b="-1947"/>
          <a:stretch/>
        </p:blipFill>
        <p:spPr>
          <a:xfrm>
            <a:off x="10898399" y="-2904"/>
            <a:ext cx="1293601" cy="1188857"/>
          </a:xfrm>
          <a:prstGeom prst="rect">
            <a:avLst/>
          </a:prstGeom>
        </p:spPr>
      </p:pic>
      <p:pic>
        <p:nvPicPr>
          <p:cNvPr id="8" name="Imagen 6" descr="Resultado de imagen de logo humv">
            <a:extLst>
              <a:ext uri="{FF2B5EF4-FFF2-40B4-BE49-F238E27FC236}">
                <a16:creationId xmlns:a16="http://schemas.microsoft.com/office/drawing/2014/main" id="{0ABDA89C-97AE-BC39-8138-33BF9FCF2B3E}"/>
              </a:ext>
            </a:extLst>
          </p:cNvPr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7" r="72732" b="13746"/>
          <a:stretch/>
        </p:blipFill>
        <p:spPr bwMode="auto">
          <a:xfrm>
            <a:off x="9982200" y="1673"/>
            <a:ext cx="898921" cy="1188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153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166BF-008B-6CB7-989E-3A89B6D96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CF72C-39B0-186B-34F1-4396B0D0E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BD54FB-0A87-932B-EE4E-51B60E87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389-7B76-B04E-AD71-52C4D7B1C632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68565-E2C7-4638-5B17-5B224338F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FFBCC-76C3-D831-7448-5B1D79C10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6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EB6E5-A564-DAFE-5730-4A3AFBF8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AF71B-3D0E-7EA4-894C-08B38900A9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A53CCB-8238-22DB-F4A8-A1118C276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E9660-AD60-B5E0-9B9F-FA5A3CF4D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0DC2F-20DE-9240-B781-A198E109CB0D}" type="datetime1">
              <a:rPr lang="en-GB" smtClean="0"/>
              <a:t>17/06/2025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2AA35-F31B-A357-2E29-4D3A9A7AE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B49CA-9206-06F3-648D-B079B211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50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49F18-C87A-BCC9-20B8-578F742FC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8FC90A-B7FA-5408-0EA9-A43A95C5A9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B0B88-DFE4-3AB1-32C3-A0496717E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686651-AC9C-FBFD-695C-46AC7D08F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D8228E-C795-E572-8E9A-F8B16FDEEE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CF23FA-3C81-18E6-593F-2197768C0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15D03-2487-9A40-91DB-2E6424B1A897}" type="datetime1">
              <a:rPr lang="en-GB" smtClean="0"/>
              <a:t>17/06/2025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FB39D8-16AB-5070-506B-B4A4C7A8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FB6C8D4-8DAA-9CED-9EF6-3882DE00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2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AB48B-888E-50CB-7A57-143D9FEFA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AFE99F-338E-3DC7-AFB1-D2C629E4B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10B6-C28A-6E4C-9CF0-3B06DCE37011}" type="datetime1">
              <a:rPr lang="en-GB" smtClean="0"/>
              <a:t>17/06/2025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53EAC-76E9-CB0B-2F88-703BC9F1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25DC3F-FE91-F9B5-85B7-94586F6D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00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748455-32DF-1EA8-AE08-F63C74E23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C2F06-1F75-AF4A-9131-DA619F970628}" type="datetime1">
              <a:rPr lang="en-GB" smtClean="0"/>
              <a:t>17/06/2025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93D45-B84A-8CC5-AC80-7A51DEB38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C7FBEB-5152-226A-ACC5-759277B56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0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EB873-F023-89CA-CD17-DEED83E34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CC1CF-898E-AEEC-66A1-5C4159E36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CAB3A-7096-8D77-5E98-C94B15B3FB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A5DA55-F06E-4506-9C9A-02A75E393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07C7-D3E9-C548-BEAC-81D2B0455FCA}" type="datetime1">
              <a:rPr lang="en-GB" smtClean="0"/>
              <a:t>17/06/2025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D76E3B-374B-E233-5D8D-6DFB9B115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33B5A-3042-68A0-E816-B46EC88A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5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4AD53-73EE-0E38-B744-82A44F1A8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E0E807-694F-B48B-82A0-A81099BA31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726AA3-41DB-B212-2DD9-DC585D6A1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B485EA-AA80-CF48-6952-3B5A4169D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8ED5A-893E-FF46-B805-5EC4DD29B6DB}" type="datetime1">
              <a:rPr lang="en-GB" smtClean="0"/>
              <a:t>17/06/2025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FE009-4916-4E66-7136-95C45D97A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24E82-0EA0-982A-C22F-5249E7F63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6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29EFC3-1A2D-F8B6-706F-5B7511B35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A9ACB-BD76-2565-6062-5125ADC7F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C1C07-63D2-BF28-F041-3643FD65DA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B539A-1D6B-CC40-9A88-92C73B79270F}" type="datetime1">
              <a:rPr lang="en-GB" smtClean="0"/>
              <a:t>17/06/2025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EA3A7-C1F3-2860-7120-D81017265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5788A-EA08-8565-9F35-E1849F318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B883F-5899-EC4B-BB11-D73C77B10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29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9.png"/><Relationship Id="rId5" Type="http://schemas.openxmlformats.org/officeDocument/2006/relationships/image" Target="../media/image37.png"/><Relationship Id="rId10" Type="http://schemas.openxmlformats.org/officeDocument/2006/relationships/image" Target="../media/image48.png"/><Relationship Id="rId4" Type="http://schemas.openxmlformats.org/officeDocument/2006/relationships/image" Target="../media/image44.jpeg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8.png"/><Relationship Id="rId7" Type="http://schemas.openxmlformats.org/officeDocument/2006/relationships/image" Target="../media/image5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8.png"/><Relationship Id="rId7" Type="http://schemas.openxmlformats.org/officeDocument/2006/relationships/image" Target="../media/image5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png"/><Relationship Id="rId4" Type="http://schemas.openxmlformats.org/officeDocument/2006/relationships/hyperlink" Target="https://web.unican.es/noticias/Paginas/2025/03/El-doctorando-del-IFCA-Diego-Rosich-representar%C3%A1-a-la-UC-en-la-competici%C3%B3n-de-emprendimiento-de-EUNICE.aspx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1FC6833-32AE-8761-BCF8-FCCE2BEEE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461" y="4998876"/>
            <a:ext cx="3764133" cy="1357474"/>
          </a:xfrm>
          <a:prstGeom prst="rect">
            <a:avLst/>
          </a:prstGeom>
        </p:spPr>
      </p:pic>
      <p:pic>
        <p:nvPicPr>
          <p:cNvPr id="6" name="Imagen 6" descr="Resultado de imagen de logo humv">
            <a:extLst>
              <a:ext uri="{FF2B5EF4-FFF2-40B4-BE49-F238E27FC236}">
                <a16:creationId xmlns:a16="http://schemas.microsoft.com/office/drawing/2014/main" id="{646A3884-947B-2A23-0764-3D79FB04BB5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7" b="13746"/>
          <a:stretch/>
        </p:blipFill>
        <p:spPr bwMode="auto">
          <a:xfrm>
            <a:off x="2478318" y="5007509"/>
            <a:ext cx="3764134" cy="13402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DE96F1C-650D-45EE-FD0F-EAAF47CD1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441" y="1279583"/>
            <a:ext cx="10401118" cy="1357474"/>
          </a:xfrm>
        </p:spPr>
        <p:txBody>
          <a:bodyPr anchor="b">
            <a:noAutofit/>
          </a:bodyPr>
          <a:lstStyle/>
          <a:p>
            <a:pPr algn="ctr">
              <a:spcBef>
                <a:spcPts val="0"/>
              </a:spcBef>
              <a:buFont typeface="Arial" pitchFamily="34" charset="0"/>
            </a:pPr>
            <a:r>
              <a:rPr lang="en-GB" sz="4000" b="1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Report on Medical Physics Activities</a:t>
            </a:r>
            <a:endParaRPr lang="es-ES" sz="4000" b="1" dirty="0">
              <a:solidFill>
                <a:schemeClr val="accent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6F3B7001-FDBE-EB0A-750F-C6F946833089}"/>
              </a:ext>
            </a:extLst>
          </p:cNvPr>
          <p:cNvSpPr txBox="1">
            <a:spLocks/>
          </p:cNvSpPr>
          <p:nvPr/>
        </p:nvSpPr>
        <p:spPr>
          <a:xfrm>
            <a:off x="377506" y="2755763"/>
            <a:ext cx="11627140" cy="179909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defPPr>
              <a:defRPr lang="es-ES"/>
            </a:defPPr>
            <a:lvl1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1pPr>
            <a:lvl2pPr indent="0" algn="ctr" defTabSz="457200">
              <a:spcBef>
                <a:spcPct val="20000"/>
              </a:spcBef>
              <a:buFont typeface="Arial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 defTabSz="457200">
              <a:spcBef>
                <a:spcPct val="20000"/>
              </a:spcBef>
              <a:buFont typeface="Arial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 defTabSz="457200">
              <a:spcBef>
                <a:spcPct val="20000"/>
              </a:spcBef>
              <a:buFont typeface="Arial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Alberto Arteche</a:t>
            </a:r>
          </a:p>
          <a:p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behalf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D. Rosich, J. Duarte-</a:t>
            </a:r>
            <a:r>
              <a:rPr lang="es-E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Camperros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N. Castello-Mor, A. Ruiz, P. Martínez Ruiz del Árbol, I. Vila</a:t>
            </a:r>
          </a:p>
          <a:p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Marina Gutiérrez, Rosa Fabregat, Samuel Ruiz-Arrebola, Pedro Prada</a:t>
            </a:r>
          </a:p>
          <a:p>
            <a:r>
              <a:rPr lang="es-E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June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18th, 2025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s-ES" sz="18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633B055-2186-B203-D76E-8FA314011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506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6711BB2-2798-0652-5577-BDDD1F946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DA18ED3F-4EB7-0506-609E-E2740ECD694A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pic>
        <p:nvPicPr>
          <p:cNvPr id="2" name="Google Shape;122;p18">
            <a:extLst>
              <a:ext uri="{FF2B5EF4-FFF2-40B4-BE49-F238E27FC236}">
                <a16:creationId xmlns:a16="http://schemas.microsoft.com/office/drawing/2014/main" id="{B50BBEB1-330B-691D-D4E5-0B8ADF1E35E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550" y="3036395"/>
            <a:ext cx="4599659" cy="274393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26;p18">
            <a:extLst>
              <a:ext uri="{FF2B5EF4-FFF2-40B4-BE49-F238E27FC236}">
                <a16:creationId xmlns:a16="http://schemas.microsoft.com/office/drawing/2014/main" id="{FFB0F5B8-6635-5D29-4309-FFFC52CC4808}"/>
              </a:ext>
            </a:extLst>
          </p:cNvPr>
          <p:cNvSpPr/>
          <p:nvPr/>
        </p:nvSpPr>
        <p:spPr>
          <a:xfrm>
            <a:off x="4194344" y="5545702"/>
            <a:ext cx="453153" cy="154294"/>
          </a:xfrm>
          <a:prstGeom prst="rect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5" name="Google Shape;128;p18">
            <a:extLst>
              <a:ext uri="{FF2B5EF4-FFF2-40B4-BE49-F238E27FC236}">
                <a16:creationId xmlns:a16="http://schemas.microsoft.com/office/drawing/2014/main" id="{24F230DE-B777-1184-A4CA-3F35F355C09B}"/>
              </a:ext>
            </a:extLst>
          </p:cNvPr>
          <p:cNvSpPr txBox="1"/>
          <p:nvPr/>
        </p:nvSpPr>
        <p:spPr>
          <a:xfrm>
            <a:off x="376283" y="2336985"/>
            <a:ext cx="11439433" cy="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-GB" b="1" dirty="0"/>
              <a:t>Total number of protons </a:t>
            </a:r>
            <a:r>
              <a:rPr lang="en-GB" dirty="0"/>
              <a:t>reaching the </a:t>
            </a:r>
            <a:r>
              <a:rPr lang="en-GB" dirty="0" err="1"/>
              <a:t>isocenter</a:t>
            </a:r>
            <a:r>
              <a:rPr lang="en-GB" dirty="0"/>
              <a:t> in one year of treatments for </a:t>
            </a:r>
            <a:r>
              <a:rPr lang="en-GB" b="1" dirty="0"/>
              <a:t>400</a:t>
            </a:r>
            <a:r>
              <a:rPr lang="en-GB" dirty="0"/>
              <a:t> patients at the HUMV facility:</a:t>
            </a:r>
            <a:endParaRPr dirty="0">
              <a:ea typeface="Lato"/>
              <a:cs typeface="Lato"/>
              <a:sym typeface="Lat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836CE5-3645-2733-0FA4-0D720C9F1B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9158" y="3308585"/>
            <a:ext cx="3389292" cy="26643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AEFD8A-E886-39E2-9780-3CF98FB9F3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9026" y="3308585"/>
            <a:ext cx="3389292" cy="260499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ECC3D50-8608-0A68-FC71-E9421DE37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WORKLOAD</a:t>
            </a:r>
          </a:p>
        </p:txBody>
      </p:sp>
      <p:sp>
        <p:nvSpPr>
          <p:cNvPr id="9" name="Slide Number Placeholder 15">
            <a:extLst>
              <a:ext uri="{FF2B5EF4-FFF2-40B4-BE49-F238E27FC236}">
                <a16:creationId xmlns:a16="http://schemas.microsoft.com/office/drawing/2014/main" id="{6A8CAF0C-1CC7-61A1-0375-2D909B2E8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517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F80481-8FB1-DD13-6D43-793FDCF3C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9459" y="1830672"/>
            <a:ext cx="6675591" cy="470824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8A6D0A-CDEC-98C4-2A14-F7B489BCE7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5E5CB000-245B-3D34-CD0B-16694AFCB3F8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sp>
        <p:nvSpPr>
          <p:cNvPr id="7" name="Google Shape;101;p17">
            <a:extLst>
              <a:ext uri="{FF2B5EF4-FFF2-40B4-BE49-F238E27FC236}">
                <a16:creationId xmlns:a16="http://schemas.microsoft.com/office/drawing/2014/main" id="{728D2CE2-DB87-0D0A-E3A1-774DF34F7A20}"/>
              </a:ext>
            </a:extLst>
          </p:cNvPr>
          <p:cNvSpPr txBox="1">
            <a:spLocks/>
          </p:cNvSpPr>
          <p:nvPr/>
        </p:nvSpPr>
        <p:spPr>
          <a:xfrm>
            <a:off x="162839" y="2049747"/>
            <a:ext cx="4571179" cy="320176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400" dirty="0"/>
              <a:t>No accessible area exceeds the legal limit to be classified as a controlled or restricted zone.</a:t>
            </a:r>
          </a:p>
          <a:p>
            <a:pPr algn="just"/>
            <a:r>
              <a:rPr lang="en-GB" sz="1400" dirty="0" err="1"/>
              <a:t>Bunshi</a:t>
            </a:r>
            <a:r>
              <a:rPr lang="en-GB" sz="1400" dirty="0"/>
              <a:t> enables the study of both dose rate and activity.</a:t>
            </a:r>
          </a:p>
          <a:p>
            <a:pPr algn="just"/>
            <a:r>
              <a:rPr lang="en-GB" sz="1400" dirty="0" err="1"/>
              <a:t>Bunshi</a:t>
            </a:r>
            <a:r>
              <a:rPr lang="en-GB" sz="1400" dirty="0"/>
              <a:t> has been validated with experimental results and MCNP simulations.</a:t>
            </a:r>
          </a:p>
          <a:p>
            <a:pPr algn="just"/>
            <a:r>
              <a:rPr lang="en-GB" sz="1400" dirty="0"/>
              <a:t>A publication is in preparation with the detailed radiological characterization study of the </a:t>
            </a:r>
            <a:r>
              <a:rPr lang="en-GB" sz="1400" dirty="0" err="1"/>
              <a:t>Valdecilla</a:t>
            </a:r>
            <a:r>
              <a:rPr lang="en-GB" sz="1400" dirty="0"/>
              <a:t> facility.</a:t>
            </a:r>
          </a:p>
          <a:p>
            <a:pPr algn="just"/>
            <a:r>
              <a:rPr lang="en-GB" sz="1400" dirty="0"/>
              <a:t>The </a:t>
            </a:r>
            <a:r>
              <a:rPr lang="en-GB" sz="1400" b="1" dirty="0"/>
              <a:t>decoupled approach </a:t>
            </a:r>
            <a:r>
              <a:rPr lang="en-GB" sz="1400" dirty="0"/>
              <a:t>is easily applicable to other facilities.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s-ES_tradnl" sz="1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F1CA09-009E-F8DE-EF53-C79AF1FDF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CONCLUSIONS</a:t>
            </a:r>
          </a:p>
        </p:txBody>
      </p:sp>
      <p:sp>
        <p:nvSpPr>
          <p:cNvPr id="9" name="Slide Number Placeholder 15">
            <a:extLst>
              <a:ext uri="{FF2B5EF4-FFF2-40B4-BE49-F238E27FC236}">
                <a16:creationId xmlns:a16="http://schemas.microsoft.com/office/drawing/2014/main" id="{D3735F6A-3EB4-1143-BD39-3643EB6BC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C0BE9E-15A0-F7E3-BA95-CBF49370E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23" y="4909999"/>
            <a:ext cx="4198018" cy="167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49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E914EEA-1530-37AE-2DBA-6F8AD0C7E917}"/>
              </a:ext>
            </a:extLst>
          </p:cNvPr>
          <p:cNvSpPr txBox="1">
            <a:spLocks/>
          </p:cNvSpPr>
          <p:nvPr/>
        </p:nvSpPr>
        <p:spPr>
          <a:xfrm>
            <a:off x="540442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 Scale &amp; Plans for the Future HUMV PT Facility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B7C7E7-FED8-3A81-1D76-68BE42FD8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805" y="3583271"/>
            <a:ext cx="8315388" cy="2961089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A7529C-1472-FF2E-EAFC-A66796D3C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VARIAN PROBEAM 360 AT HUMV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0978D8DB-E640-3D4E-1898-E8D4F6CA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15C7554-C8FA-A555-38D9-AC04E0C7DC96}"/>
              </a:ext>
            </a:extLst>
          </p:cNvPr>
          <p:cNvCxnSpPr>
            <a:cxnSpLocks/>
          </p:cNvCxnSpPr>
          <p:nvPr/>
        </p:nvCxnSpPr>
        <p:spPr>
          <a:xfrm>
            <a:off x="1491919" y="2630905"/>
            <a:ext cx="972953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6F527DF-F4FD-6B31-687E-E4D7A1DCF729}"/>
              </a:ext>
            </a:extLst>
          </p:cNvPr>
          <p:cNvSpPr txBox="1"/>
          <p:nvPr/>
        </p:nvSpPr>
        <p:spPr>
          <a:xfrm>
            <a:off x="918413" y="1936652"/>
            <a:ext cx="1147011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06390" algn="just">
              <a:lnSpc>
                <a:spcPct val="150000"/>
              </a:lnSpc>
              <a:buSzPts val="1200"/>
            </a:pPr>
            <a:r>
              <a:rPr lang="es-ES_tradnl" sz="1800" dirty="0"/>
              <a:t>May, 2025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A2D6EE-7925-B8FB-963C-BCB1F2986417}"/>
              </a:ext>
            </a:extLst>
          </p:cNvPr>
          <p:cNvCxnSpPr/>
          <p:nvPr/>
        </p:nvCxnSpPr>
        <p:spPr>
          <a:xfrm flipV="1">
            <a:off x="1491919" y="2395928"/>
            <a:ext cx="0" cy="2349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61D38AA-4EB4-864F-406B-07D933A49473}"/>
              </a:ext>
            </a:extLst>
          </p:cNvPr>
          <p:cNvCxnSpPr/>
          <p:nvPr/>
        </p:nvCxnSpPr>
        <p:spPr>
          <a:xfrm flipV="1">
            <a:off x="4203032" y="2395927"/>
            <a:ext cx="0" cy="2349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12DDE7-0C5F-1456-FE60-B9CBA29194E8}"/>
              </a:ext>
            </a:extLst>
          </p:cNvPr>
          <p:cNvSpPr txBox="1"/>
          <p:nvPr/>
        </p:nvSpPr>
        <p:spPr>
          <a:xfrm>
            <a:off x="3629526" y="1893836"/>
            <a:ext cx="1239253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06390" algn="just">
              <a:lnSpc>
                <a:spcPct val="150000"/>
              </a:lnSpc>
              <a:buSzPts val="1200"/>
            </a:pPr>
            <a:r>
              <a:rPr lang="es-ES_tradnl" dirty="0"/>
              <a:t>June</a:t>
            </a:r>
            <a:r>
              <a:rPr lang="es-ES_tradnl" sz="1800" dirty="0"/>
              <a:t>, 2026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12957E-8318-5953-3459-C46B6035791E}"/>
              </a:ext>
            </a:extLst>
          </p:cNvPr>
          <p:cNvCxnSpPr/>
          <p:nvPr/>
        </p:nvCxnSpPr>
        <p:spPr>
          <a:xfrm flipV="1">
            <a:off x="6882051" y="2403949"/>
            <a:ext cx="0" cy="2349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32BABE8-7BF3-C771-6E55-F38896A80F75}"/>
              </a:ext>
            </a:extLst>
          </p:cNvPr>
          <p:cNvSpPr txBox="1"/>
          <p:nvPr/>
        </p:nvSpPr>
        <p:spPr>
          <a:xfrm>
            <a:off x="6308545" y="1901858"/>
            <a:ext cx="1239253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06390" algn="just">
              <a:lnSpc>
                <a:spcPct val="150000"/>
              </a:lnSpc>
              <a:buSzPts val="1200"/>
            </a:pPr>
            <a:r>
              <a:rPr lang="es-ES_tradnl" dirty="0"/>
              <a:t>June</a:t>
            </a:r>
            <a:r>
              <a:rPr lang="es-ES_tradnl" sz="1800" dirty="0"/>
              <a:t>, 2027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8A887F-3CDC-B843-EB90-C0B8BB155E5B}"/>
              </a:ext>
            </a:extLst>
          </p:cNvPr>
          <p:cNvSpPr txBox="1"/>
          <p:nvPr/>
        </p:nvSpPr>
        <p:spPr>
          <a:xfrm>
            <a:off x="1636479" y="2300372"/>
            <a:ext cx="27913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Bunker Construction Period</a:t>
            </a:r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717509-BA6B-02F3-5F34-330EA1209125}"/>
              </a:ext>
            </a:extLst>
          </p:cNvPr>
          <p:cNvSpPr txBox="1"/>
          <p:nvPr/>
        </p:nvSpPr>
        <p:spPr>
          <a:xfrm>
            <a:off x="4772855" y="2300372"/>
            <a:ext cx="18842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Cyclotron Tunning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1E9744-CF2A-B1DA-BF6B-393A97571B33}"/>
              </a:ext>
            </a:extLst>
          </p:cNvPr>
          <p:cNvSpPr txBox="1"/>
          <p:nvPr/>
        </p:nvSpPr>
        <p:spPr>
          <a:xfrm>
            <a:off x="8080261" y="2276018"/>
            <a:ext cx="18842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Clinical Operation</a:t>
            </a:r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28C0F4-F313-9D14-3D81-5F15A8E21C61}"/>
              </a:ext>
            </a:extLst>
          </p:cNvPr>
          <p:cNvSpPr txBox="1"/>
          <p:nvPr/>
        </p:nvSpPr>
        <p:spPr>
          <a:xfrm>
            <a:off x="6979774" y="2690838"/>
            <a:ext cx="42416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At least ~20 Saturdays during the first year of operation dedicated to research beamtime coordinated by IFCA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B329EE1-7FCF-989A-9AF1-FA48C927C4DC}"/>
              </a:ext>
            </a:extLst>
          </p:cNvPr>
          <p:cNvCxnSpPr/>
          <p:nvPr/>
        </p:nvCxnSpPr>
        <p:spPr>
          <a:xfrm flipV="1">
            <a:off x="6882051" y="2638926"/>
            <a:ext cx="0" cy="2349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754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E914EEA-1530-37AE-2DBA-6F8AD0C7E917}"/>
              </a:ext>
            </a:extLst>
          </p:cNvPr>
          <p:cNvSpPr txBox="1">
            <a:spLocks/>
          </p:cNvSpPr>
          <p:nvPr/>
        </p:nvSpPr>
        <p:spPr>
          <a:xfrm>
            <a:off x="540442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 Scale &amp; Plans for the Future HUMV PT Facility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A7529C-1472-FF2E-EAFC-A66796D3C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VARIAN PROBEAM 360 AT HUMV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0978D8DB-E640-3D4E-1898-E8D4F6CA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Google Shape;101;p17">
            <a:extLst>
              <a:ext uri="{FF2B5EF4-FFF2-40B4-BE49-F238E27FC236}">
                <a16:creationId xmlns:a16="http://schemas.microsoft.com/office/drawing/2014/main" id="{A0CDFE4F-ECE7-EBB2-CDB9-B47BBCEEFADA}"/>
              </a:ext>
            </a:extLst>
          </p:cNvPr>
          <p:cNvSpPr txBox="1">
            <a:spLocks/>
          </p:cNvSpPr>
          <p:nvPr/>
        </p:nvSpPr>
        <p:spPr>
          <a:xfrm>
            <a:off x="170917" y="2389830"/>
            <a:ext cx="6674500" cy="328652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1" dirty="0"/>
              <a:t>EURADOS: </a:t>
            </a:r>
            <a:r>
              <a:rPr lang="en-GB" sz="1600" dirty="0"/>
              <a:t>European Radiation Dosimetry Group</a:t>
            </a:r>
          </a:p>
          <a:p>
            <a:pPr lvl="1" algn="just"/>
            <a:r>
              <a:rPr lang="en-GB" sz="1600" dirty="0"/>
              <a:t>WP9: Beamtime at the </a:t>
            </a:r>
            <a:r>
              <a:rPr lang="en-GB" sz="1600" b="1" dirty="0"/>
              <a:t>Danish Centre for Particle Therapy (DCPT) in October 2025 </a:t>
            </a:r>
            <a:r>
              <a:rPr lang="en-GB" sz="1600" dirty="0"/>
              <a:t>for a LET characterization data-taking campaign.</a:t>
            </a:r>
          </a:p>
          <a:p>
            <a:pPr lvl="1" algn="just"/>
            <a:r>
              <a:rPr lang="en-GB" sz="1600" dirty="0"/>
              <a:t>DCPT is also a Varian </a:t>
            </a:r>
            <a:r>
              <a:rPr lang="en-GB" sz="1600" dirty="0" err="1"/>
              <a:t>ProBeam</a:t>
            </a:r>
            <a:r>
              <a:rPr lang="en-GB" sz="1600" dirty="0"/>
              <a:t> 360 model</a:t>
            </a:r>
          </a:p>
          <a:p>
            <a:pPr algn="just"/>
            <a:r>
              <a:rPr lang="en-GB" sz="1600" dirty="0"/>
              <a:t>Future Studies :</a:t>
            </a:r>
          </a:p>
          <a:p>
            <a:pPr lvl="1" algn="just"/>
            <a:r>
              <a:rPr lang="en-GB" sz="1600" b="1" dirty="0"/>
              <a:t>Proton CT: </a:t>
            </a:r>
            <a:r>
              <a:rPr lang="en-GB" sz="1600" dirty="0"/>
              <a:t>both at DCPT and HUMV</a:t>
            </a:r>
            <a:endParaRPr lang="en-GB" sz="1200" dirty="0"/>
          </a:p>
          <a:p>
            <a:pPr lvl="1" algn="just"/>
            <a:r>
              <a:rPr lang="en-GB" sz="1600" b="1" dirty="0"/>
              <a:t>FLASH: </a:t>
            </a:r>
            <a:r>
              <a:rPr lang="en-US" sz="1600" spc="-1" dirty="0">
                <a:solidFill>
                  <a:prstClr val="black"/>
                </a:solidFill>
                <a:cs typeface="Times New Roman" panose="02020603050405020304" pitchFamily="18" charset="0"/>
              </a:rPr>
              <a:t>Irradiations with ultra high dose rate pulsed radiation reduce adverse effect in healthy tissue </a:t>
            </a:r>
          </a:p>
          <a:p>
            <a:pPr marL="914400" lvl="2" indent="0" algn="just">
              <a:buNone/>
            </a:pPr>
            <a:endParaRPr lang="en-GB" sz="1200" dirty="0"/>
          </a:p>
          <a:p>
            <a:pPr marL="0" indent="0" algn="just">
              <a:lnSpc>
                <a:spcPct val="150000"/>
              </a:lnSpc>
              <a:buNone/>
            </a:pPr>
            <a:endParaRPr lang="es-ES_tradnl" sz="1600" dirty="0"/>
          </a:p>
        </p:txBody>
      </p:sp>
      <p:pic>
        <p:nvPicPr>
          <p:cNvPr id="3" name="Picture 2" descr="undefined">
            <a:extLst>
              <a:ext uri="{FF2B5EF4-FFF2-40B4-BE49-F238E27FC236}">
                <a16:creationId xmlns:a16="http://schemas.microsoft.com/office/drawing/2014/main" id="{B970B87C-515A-4EBA-30EF-BA64A8205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682" y="1785341"/>
            <a:ext cx="3903665" cy="420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B384D4-330E-0444-334C-9CDB04FC70EA}"/>
              </a:ext>
            </a:extLst>
          </p:cNvPr>
          <p:cNvSpPr txBox="1"/>
          <p:nvPr/>
        </p:nvSpPr>
        <p:spPr>
          <a:xfrm>
            <a:off x="8020483" y="6074068"/>
            <a:ext cx="28649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en.wikipedia.org</a:t>
            </a:r>
            <a:r>
              <a:rPr lang="en-US" sz="1000" dirty="0"/>
              <a:t>/wiki/</a:t>
            </a:r>
            <a:r>
              <a:rPr lang="en-US" sz="1000" dirty="0" err="1"/>
              <a:t>Proton_therapy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36218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82;p13">
            <a:extLst>
              <a:ext uri="{FF2B5EF4-FFF2-40B4-BE49-F238E27FC236}">
                <a16:creationId xmlns:a16="http://schemas.microsoft.com/office/drawing/2014/main" id="{0012C97A-285A-20C8-4E13-045ED59FD99B}"/>
              </a:ext>
            </a:extLst>
          </p:cNvPr>
          <p:cNvSpPr txBox="1">
            <a:spLocks/>
          </p:cNvSpPr>
          <p:nvPr/>
        </p:nvSpPr>
        <p:spPr>
          <a:xfrm>
            <a:off x="1978141" y="2185511"/>
            <a:ext cx="5103052" cy="14876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just" rtl="0" fontAlgn="base">
              <a:spcBef>
                <a:spcPts val="600"/>
              </a:spcBef>
              <a:spcAft>
                <a:spcPts val="0"/>
              </a:spcAft>
              <a:buNone/>
            </a:pPr>
            <a:endParaRPr lang="en-GB" sz="14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F63DB5D-1420-BAE6-6A1D-E00EF6D625D9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Time-of-Flight Proton Imaging: Protect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39D7528-F195-6527-C8B4-DCE35D9DFD1F}"/>
              </a:ext>
            </a:extLst>
          </p:cNvPr>
          <p:cNvSpPr txBox="1"/>
          <p:nvPr/>
        </p:nvSpPr>
        <p:spPr>
          <a:xfrm>
            <a:off x="-213509" y="1786557"/>
            <a:ext cx="6486122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Proton imaging is rapidly emerging as a tool to refine the treatment planning in proton therapy: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Photon-based imaging diagnostics introduce a 1%–3% uncertainty in the stopping power estimation, which translates into approximately 3 mm of range uncertainty in proton therapy (*)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Obvious (?) Solution to use protons from the same treatment machine at high-energies and then simply apply the Stopping Power equation to translate to  treatment energies: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A0E0143E-2238-B68F-CE8A-31494CCD6B01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WHY PROTON CT?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D41DA1-99A8-E194-99CE-11D231638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0219" y="1404799"/>
            <a:ext cx="4646853" cy="48061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1D66AB-9E85-04F8-9529-413426B03B4D}"/>
              </a:ext>
            </a:extLst>
          </p:cNvPr>
          <p:cNvSpPr txBox="1"/>
          <p:nvPr/>
        </p:nvSpPr>
        <p:spPr>
          <a:xfrm>
            <a:off x="0" y="6611779"/>
            <a:ext cx="620424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(*) Physics in Medicine and Biology 43(6), 1579–1592</a:t>
            </a:r>
            <a:endParaRPr lang="en-US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EBD703-42F4-C0FC-5CAD-AE76212F1D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708" y="4293686"/>
            <a:ext cx="5670292" cy="73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18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82;p13">
            <a:extLst>
              <a:ext uri="{FF2B5EF4-FFF2-40B4-BE49-F238E27FC236}">
                <a16:creationId xmlns:a16="http://schemas.microsoft.com/office/drawing/2014/main" id="{0012C97A-285A-20C8-4E13-045ED59FD99B}"/>
              </a:ext>
            </a:extLst>
          </p:cNvPr>
          <p:cNvSpPr txBox="1">
            <a:spLocks/>
          </p:cNvSpPr>
          <p:nvPr/>
        </p:nvSpPr>
        <p:spPr>
          <a:xfrm>
            <a:off x="1978141" y="2185511"/>
            <a:ext cx="5103052" cy="14876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just" rtl="0" fontAlgn="base">
              <a:spcBef>
                <a:spcPts val="600"/>
              </a:spcBef>
              <a:spcAft>
                <a:spcPts val="0"/>
              </a:spcAft>
              <a:buNone/>
            </a:pPr>
            <a:endParaRPr lang="en-GB" sz="14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F63DB5D-1420-BAE6-6A1D-E00EF6D625D9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Time-of-Flight Proton Imaging: Protect</a:t>
            </a:r>
          </a:p>
        </p:txBody>
      </p:sp>
      <p:sp>
        <p:nvSpPr>
          <p:cNvPr id="31" name="CuadroTexto 17">
            <a:extLst>
              <a:ext uri="{FF2B5EF4-FFF2-40B4-BE49-F238E27FC236}">
                <a16:creationId xmlns:a16="http://schemas.microsoft.com/office/drawing/2014/main" id="{5D1879BA-C2B3-9A62-31AB-5A3236657CE4}"/>
              </a:ext>
            </a:extLst>
          </p:cNvPr>
          <p:cNvSpPr/>
          <p:nvPr/>
        </p:nvSpPr>
        <p:spPr>
          <a:xfrm>
            <a:off x="3209736" y="4850042"/>
            <a:ext cx="7742912" cy="3017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2000"/>
              </a:lnSpc>
              <a:tabLst>
                <a:tab pos="0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Times New Roman"/>
                <a:ea typeface="msmincho"/>
              </a:rPr>
              <a:t>Time resolution ~ 30ps and </a:t>
            </a:r>
            <a:r>
              <a:rPr lang="en-US" sz="1400" spc="-1" dirty="0">
                <a:solidFill>
                  <a:srgbClr val="000000"/>
                </a:solidFill>
                <a:latin typeface="AR PL Mingti2L Big5"/>
                <a:ea typeface="AR PL Mingti2L Big5"/>
              </a:rPr>
              <a:t>Δ</a:t>
            </a:r>
            <a:r>
              <a:rPr lang="en-US" sz="1400" spc="-1" dirty="0">
                <a:solidFill>
                  <a:srgbClr val="000000"/>
                </a:solidFill>
                <a:latin typeface="Times New Roman"/>
                <a:ea typeface="AR PL Mingti2L Big5"/>
              </a:rPr>
              <a:t>L~ 1m + 5 planes → momentum resolution &lt; 1% at proton therapy energies</a:t>
            </a:r>
            <a:endParaRPr lang="es-ES" sz="1400" spc="-1" dirty="0">
              <a:latin typeface="Arial"/>
            </a:endParaRPr>
          </a:p>
        </p:txBody>
      </p:sp>
      <p:pic>
        <p:nvPicPr>
          <p:cNvPr id="32" name="Imagen 1">
            <a:extLst>
              <a:ext uri="{FF2B5EF4-FFF2-40B4-BE49-F238E27FC236}">
                <a16:creationId xmlns:a16="http://schemas.microsoft.com/office/drawing/2014/main" id="{69C695C4-1D03-2094-17B5-8B6C6DFFCF9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261075" y="3179266"/>
            <a:ext cx="4092725" cy="1607562"/>
          </a:xfrm>
          <a:prstGeom prst="rect">
            <a:avLst/>
          </a:prstGeom>
          <a:ln w="0">
            <a:noFill/>
          </a:ln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A0E0143E-2238-B68F-CE8A-31494CCD6B01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PROTON CT BASED IN ENERGY LOSS AND LGADS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5C5764-EDB6-2983-9899-B7C63268C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762" y="2001363"/>
            <a:ext cx="6189494" cy="22358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DE73CA-8AB6-A1EB-80B1-A5DC897C99DF}"/>
              </a:ext>
            </a:extLst>
          </p:cNvPr>
          <p:cNvSpPr txBox="1"/>
          <p:nvPr/>
        </p:nvSpPr>
        <p:spPr>
          <a:xfrm>
            <a:off x="1705887" y="5354915"/>
            <a:ext cx="10750609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algn="ctr" fontAlgn="base">
              <a:spcBef>
                <a:spcPts val="600"/>
              </a:spcBef>
            </a:pPr>
            <a:r>
              <a:rPr lang="en-GB" b="1" dirty="0"/>
              <a:t>Inverse Problem: </a:t>
            </a:r>
            <a:r>
              <a:rPr lang="en-GB" dirty="0"/>
              <a:t>From energy loss to stopping power via back filtered projection algorithms </a:t>
            </a:r>
          </a:p>
          <a:p>
            <a:pPr marL="400050" algn="ctr" fontAlgn="base">
              <a:spcBef>
                <a:spcPts val="600"/>
              </a:spcBef>
            </a:pPr>
            <a:r>
              <a:rPr lang="en-GB" dirty="0"/>
              <a:t>and taking assumptions </a:t>
            </a:r>
            <a:r>
              <a:rPr lang="en-GB" sz="1800" dirty="0"/>
              <a:t>to produce trustworthy stopping-power maps</a:t>
            </a:r>
            <a:r>
              <a:rPr lang="en-GB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F90537-82F5-4E61-F6E9-78628458D3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62" y="4575091"/>
            <a:ext cx="2030119" cy="16075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507D863-AA7D-356D-2C0A-54AAC24C7B27}"/>
              </a:ext>
            </a:extLst>
          </p:cNvPr>
          <p:cNvSpPr/>
          <p:nvPr/>
        </p:nvSpPr>
        <p:spPr>
          <a:xfrm>
            <a:off x="1136591" y="2928320"/>
            <a:ext cx="982766" cy="5735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7E0477-6716-94BD-85A6-1060ECF8A6A1}"/>
              </a:ext>
            </a:extLst>
          </p:cNvPr>
          <p:cNvCxnSpPr/>
          <p:nvPr/>
        </p:nvCxnSpPr>
        <p:spPr>
          <a:xfrm>
            <a:off x="1153681" y="3501914"/>
            <a:ext cx="0" cy="107317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250EB8A-6475-D0FC-658E-83B34C3A0DBE}"/>
              </a:ext>
            </a:extLst>
          </p:cNvPr>
          <p:cNvSpPr txBox="1"/>
          <p:nvPr/>
        </p:nvSpPr>
        <p:spPr>
          <a:xfrm>
            <a:off x="466459" y="6586830"/>
            <a:ext cx="62298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pc="-1" dirty="0">
                <a:solidFill>
                  <a:srgbClr val="000000"/>
                </a:solidFill>
                <a:latin typeface="Times New Roman"/>
                <a:ea typeface="AR PL Mingti2L Big5"/>
              </a:rPr>
              <a:t>Pablo Martínez Ruiz del Árbol</a:t>
            </a:r>
            <a:endParaRPr lang="en-US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CCD772-5291-D946-0E1C-2704422C8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8560" y="1116009"/>
            <a:ext cx="2870792" cy="190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25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55727" y="6299337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82;p13">
            <a:extLst>
              <a:ext uri="{FF2B5EF4-FFF2-40B4-BE49-F238E27FC236}">
                <a16:creationId xmlns:a16="http://schemas.microsoft.com/office/drawing/2014/main" id="{0012C97A-285A-20C8-4E13-045ED59FD99B}"/>
              </a:ext>
            </a:extLst>
          </p:cNvPr>
          <p:cNvSpPr txBox="1">
            <a:spLocks/>
          </p:cNvSpPr>
          <p:nvPr/>
        </p:nvSpPr>
        <p:spPr>
          <a:xfrm>
            <a:off x="1978141" y="2185511"/>
            <a:ext cx="5103052" cy="14876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just" rtl="0" fontAlgn="base">
              <a:spcBef>
                <a:spcPts val="600"/>
              </a:spcBef>
              <a:spcAft>
                <a:spcPts val="0"/>
              </a:spcAft>
              <a:buNone/>
            </a:pPr>
            <a:endParaRPr lang="en-GB" sz="14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F63DB5D-1420-BAE6-6A1D-E00EF6D625D9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Time-of-Flight Proton Imaging: Protect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A0E0143E-2238-B68F-CE8A-31494CCD6B01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SIMULATION VALIDATION</a:t>
            </a:r>
          </a:p>
        </p:txBody>
      </p:sp>
      <p:pic>
        <p:nvPicPr>
          <p:cNvPr id="2" name="Imagen 3">
            <a:extLst>
              <a:ext uri="{FF2B5EF4-FFF2-40B4-BE49-F238E27FC236}">
                <a16:creationId xmlns:a16="http://schemas.microsoft.com/office/drawing/2014/main" id="{6D18A9A9-5945-F355-28B3-A0CC5197470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8159030" y="4311692"/>
            <a:ext cx="3934589" cy="248469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pic>
        <p:nvPicPr>
          <p:cNvPr id="3" name="Imagen 4" descr="Interfaz de usuario gráfica, Diagrama&#10;&#10;Descripción generada automáticamente">
            <a:extLst>
              <a:ext uri="{FF2B5EF4-FFF2-40B4-BE49-F238E27FC236}">
                <a16:creationId xmlns:a16="http://schemas.microsoft.com/office/drawing/2014/main" id="{64F2A3ED-B9C2-49A4-B835-82527CDC8640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159031" y="1383223"/>
            <a:ext cx="3934589" cy="2370769"/>
          </a:xfrm>
          <a:prstGeom prst="rect">
            <a:avLst/>
          </a:prstGeom>
          <a:ln w="0">
            <a:noFill/>
          </a:ln>
        </p:spPr>
      </p:pic>
      <p:pic>
        <p:nvPicPr>
          <p:cNvPr id="4" name="Imagen 5" descr="Imagen que contiene Flecha&#10;&#10;Descripción generada automáticamente">
            <a:extLst>
              <a:ext uri="{FF2B5EF4-FFF2-40B4-BE49-F238E27FC236}">
                <a16:creationId xmlns:a16="http://schemas.microsoft.com/office/drawing/2014/main" id="{EC56A305-4250-8A50-3E53-E32A49ABAB66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8429936" y="3801010"/>
            <a:ext cx="3658892" cy="510682"/>
          </a:xfrm>
          <a:prstGeom prst="rect">
            <a:avLst/>
          </a:prstGeom>
          <a:ln w="0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E71E58-4018-7225-AABD-0D717F999F8E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781789" y="2937528"/>
            <a:ext cx="4990680" cy="1310040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B2DDA5-D0B3-3CFF-282C-52E537F7BA7E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301572" y="4293693"/>
            <a:ext cx="4252772" cy="2484690"/>
          </a:xfrm>
          <a:prstGeom prst="rect">
            <a:avLst/>
          </a:prstGeom>
          <a:ln w="0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9904DF7-2D36-DB0F-630E-955157C7DFD5}"/>
              </a:ext>
            </a:extLst>
          </p:cNvPr>
          <p:cNvSpPr txBox="1"/>
          <p:nvPr/>
        </p:nvSpPr>
        <p:spPr>
          <a:xfrm>
            <a:off x="1743269" y="2900448"/>
            <a:ext cx="3655440" cy="29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300" spc="-1" dirty="0">
                <a:solidFill>
                  <a:srgbClr val="FFFFFF"/>
                </a:solidFill>
                <a:latin typeface="Arial"/>
              </a:rPr>
              <a:t>GEANT4 </a:t>
            </a:r>
            <a:r>
              <a:rPr lang="es-ES" sz="1300" spc="-1" dirty="0" err="1">
                <a:solidFill>
                  <a:srgbClr val="FFFFFF"/>
                </a:solidFill>
                <a:latin typeface="Arial"/>
              </a:rPr>
              <a:t>simulation</a:t>
            </a:r>
            <a:r>
              <a:rPr lang="es-ES" sz="1300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s-ES" sz="1300" spc="-1" dirty="0" err="1">
                <a:solidFill>
                  <a:srgbClr val="FFFFFF"/>
                </a:solidFill>
                <a:latin typeface="Arial"/>
              </a:rPr>
              <a:t>with</a:t>
            </a:r>
            <a:r>
              <a:rPr lang="es-ES" sz="1300" spc="-1" dirty="0">
                <a:solidFill>
                  <a:srgbClr val="FFFFFF"/>
                </a:solidFill>
                <a:latin typeface="Arial"/>
              </a:rPr>
              <a:t> 4 </a:t>
            </a:r>
            <a:r>
              <a:rPr lang="es-ES" sz="1300" spc="-1" dirty="0" err="1">
                <a:solidFill>
                  <a:srgbClr val="FFFFFF"/>
                </a:solidFill>
                <a:latin typeface="Arial"/>
              </a:rPr>
              <a:t>tissue</a:t>
            </a:r>
            <a:r>
              <a:rPr lang="es-ES" sz="1300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es-ES" sz="1300" spc="-1" dirty="0" err="1">
                <a:solidFill>
                  <a:srgbClr val="FFFFFF"/>
                </a:solidFill>
                <a:latin typeface="Arial"/>
              </a:rPr>
              <a:t>phantoms</a:t>
            </a:r>
            <a:endParaRPr lang="es-ES" sz="1300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96CED9-7187-F4A0-06E9-A52EC055E622}"/>
              </a:ext>
            </a:extLst>
          </p:cNvPr>
          <p:cNvSpPr txBox="1"/>
          <p:nvPr/>
        </p:nvSpPr>
        <p:spPr>
          <a:xfrm>
            <a:off x="1065773" y="4949149"/>
            <a:ext cx="1656649" cy="643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r>
              <a:rPr lang="es-ES" sz="1300" spc="-1" dirty="0">
                <a:latin typeface="Arial"/>
              </a:rPr>
              <a:t>U-NET </a:t>
            </a:r>
            <a:r>
              <a:rPr lang="es-ES" sz="1300" spc="-1" dirty="0" err="1">
                <a:latin typeface="Arial"/>
              </a:rPr>
              <a:t>based</a:t>
            </a:r>
            <a:r>
              <a:rPr lang="es-ES" sz="1300" spc="-1" dirty="0">
                <a:latin typeface="Arial"/>
              </a:rPr>
              <a:t> </a:t>
            </a:r>
            <a:r>
              <a:rPr lang="es-ES" sz="1300" spc="-1" dirty="0" err="1">
                <a:latin typeface="Arial"/>
              </a:rPr>
              <a:t>dennoising</a:t>
            </a:r>
            <a:endParaRPr lang="es-ES" sz="1300" spc="-1" dirty="0"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9AAC79-C257-6E7C-CC63-4AB5D8EBB1EB}"/>
              </a:ext>
            </a:extLst>
          </p:cNvPr>
          <p:cNvSpPr txBox="1"/>
          <p:nvPr/>
        </p:nvSpPr>
        <p:spPr>
          <a:xfrm>
            <a:off x="5214" y="1618327"/>
            <a:ext cx="9048905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spc="-1" dirty="0"/>
              <a:t>Project in </a:t>
            </a:r>
            <a:r>
              <a:rPr lang="es-ES" sz="1400" spc="-1" dirty="0" err="1"/>
              <a:t>collaboration</a:t>
            </a:r>
            <a:r>
              <a:rPr lang="es-ES" sz="1400" spc="-1" dirty="0"/>
              <a:t> </a:t>
            </a:r>
            <a:r>
              <a:rPr lang="es-ES" sz="1400" spc="-1" dirty="0" err="1"/>
              <a:t>with</a:t>
            </a:r>
            <a:r>
              <a:rPr lang="es-ES" sz="1400" spc="-1" dirty="0"/>
              <a:t> CNM (LGAD </a:t>
            </a:r>
            <a:r>
              <a:rPr lang="es-ES" sz="1400" spc="-1" dirty="0" err="1"/>
              <a:t>sensors</a:t>
            </a:r>
            <a:r>
              <a:rPr lang="es-ES" sz="1400" spc="-1" dirty="0"/>
              <a:t>) and ITAINNOVA (</a:t>
            </a:r>
            <a:r>
              <a:rPr lang="es-ES" sz="1400" spc="-1" dirty="0" err="1"/>
              <a:t>clock</a:t>
            </a:r>
            <a:r>
              <a:rPr lang="es-ES" sz="1400" spc="-1" dirty="0"/>
              <a:t> </a:t>
            </a:r>
            <a:r>
              <a:rPr lang="es-ES" sz="1400" spc="-1" dirty="0" err="1"/>
              <a:t>distribution</a:t>
            </a:r>
            <a:r>
              <a:rPr lang="es-ES" sz="1400" spc="-1" dirty="0"/>
              <a:t>)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spc="-1" dirty="0"/>
              <a:t>Plane </a:t>
            </a:r>
            <a:r>
              <a:rPr lang="es-ES" sz="1400" spc="-1" dirty="0" err="1"/>
              <a:t>sync</a:t>
            </a:r>
            <a:r>
              <a:rPr lang="es-ES" sz="1400" spc="-1" dirty="0"/>
              <a:t> </a:t>
            </a:r>
            <a:r>
              <a:rPr lang="es-ES" sz="1400" spc="-1" dirty="0" err="1"/>
              <a:t>using</a:t>
            </a:r>
            <a:r>
              <a:rPr lang="es-ES" sz="1400" spc="-1" dirty="0"/>
              <a:t> White </a:t>
            </a:r>
            <a:r>
              <a:rPr lang="es-ES" sz="1400" spc="-1" dirty="0" err="1"/>
              <a:t>Rabbit</a:t>
            </a:r>
            <a:r>
              <a:rPr lang="es-ES" sz="1400" spc="-1" dirty="0"/>
              <a:t> </a:t>
            </a:r>
            <a:r>
              <a:rPr lang="es-ES" sz="1400" spc="-1" dirty="0" err="1"/>
              <a:t>technology</a:t>
            </a:r>
            <a:r>
              <a:rPr lang="es-ES" sz="1400" spc="-1" dirty="0"/>
              <a:t> (</a:t>
            </a:r>
            <a:r>
              <a:rPr lang="es-ES" sz="1400" spc="-1" dirty="0" err="1"/>
              <a:t>self-calibrating</a:t>
            </a:r>
            <a:r>
              <a:rPr lang="es-ES" sz="1400" spc="-1" dirty="0"/>
              <a:t> </a:t>
            </a:r>
            <a:r>
              <a:rPr lang="es-ES" sz="1400" spc="-1" dirty="0" err="1"/>
              <a:t>distributed</a:t>
            </a:r>
            <a:r>
              <a:rPr lang="es-ES" sz="1400" spc="-1" dirty="0"/>
              <a:t> </a:t>
            </a:r>
            <a:r>
              <a:rPr lang="es-ES" sz="1400" spc="-1" dirty="0" err="1"/>
              <a:t>clock</a:t>
            </a:r>
            <a:r>
              <a:rPr lang="es-ES" sz="1400" spc="-1" dirty="0"/>
              <a:t> </a:t>
            </a:r>
            <a:r>
              <a:rPr lang="es-ES" sz="1400" spc="-1" dirty="0" err="1"/>
              <a:t>based</a:t>
            </a:r>
            <a:r>
              <a:rPr lang="es-ES" sz="1400" spc="-1" dirty="0"/>
              <a:t> </a:t>
            </a:r>
            <a:r>
              <a:rPr lang="es-ES" sz="1400" spc="-1" dirty="0" err="1"/>
              <a:t>on</a:t>
            </a:r>
            <a:r>
              <a:rPr lang="es-ES" sz="1400" spc="-1" dirty="0"/>
              <a:t> ethernet)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spc="-1" dirty="0" err="1"/>
              <a:t>Simulation</a:t>
            </a:r>
            <a:r>
              <a:rPr lang="es-ES" sz="1400" spc="-1" dirty="0"/>
              <a:t> and </a:t>
            </a:r>
            <a:r>
              <a:rPr lang="es-ES" sz="1400" spc="-1" dirty="0" err="1"/>
              <a:t>reconstruction</a:t>
            </a:r>
            <a:r>
              <a:rPr lang="es-ES" sz="1400" spc="-1" dirty="0"/>
              <a:t> </a:t>
            </a:r>
            <a:r>
              <a:rPr lang="es-ES" sz="1400" spc="-1" dirty="0" err="1"/>
              <a:t>chain</a:t>
            </a:r>
            <a:r>
              <a:rPr lang="es-ES" sz="1400" spc="-1" dirty="0"/>
              <a:t> </a:t>
            </a:r>
            <a:r>
              <a:rPr lang="es-ES" sz="1400" spc="-1" dirty="0" err="1"/>
              <a:t>is</a:t>
            </a:r>
            <a:r>
              <a:rPr lang="es-ES" sz="1400" spc="-1" dirty="0"/>
              <a:t> </a:t>
            </a:r>
            <a:r>
              <a:rPr lang="es-ES" sz="1400" spc="-1" dirty="0" err="1"/>
              <a:t>fully</a:t>
            </a:r>
            <a:r>
              <a:rPr lang="es-ES" sz="1400" spc="-1" dirty="0"/>
              <a:t> operative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" sz="1400" spc="-1" dirty="0" err="1"/>
              <a:t>Several</a:t>
            </a:r>
            <a:r>
              <a:rPr lang="es-ES" sz="1400" spc="-1" dirty="0"/>
              <a:t> </a:t>
            </a:r>
            <a:r>
              <a:rPr lang="es-ES" sz="1400" spc="-1" dirty="0" err="1"/>
              <a:t>Imaging</a:t>
            </a:r>
            <a:r>
              <a:rPr lang="es-ES" sz="1400" spc="-1" dirty="0"/>
              <a:t> </a:t>
            </a:r>
            <a:r>
              <a:rPr lang="es-ES" sz="1400" spc="-1" dirty="0" err="1"/>
              <a:t>algorithms</a:t>
            </a:r>
            <a:r>
              <a:rPr lang="es-ES" sz="1400" spc="-1" dirty="0"/>
              <a:t> are </a:t>
            </a:r>
            <a:r>
              <a:rPr lang="es-ES" sz="1400" spc="-1" dirty="0" err="1"/>
              <a:t>under</a:t>
            </a:r>
            <a:r>
              <a:rPr lang="es-ES" sz="1400" spc="-1" dirty="0"/>
              <a:t> </a:t>
            </a:r>
            <a:r>
              <a:rPr lang="es-ES" sz="1400" spc="-1" dirty="0" err="1"/>
              <a:t>development</a:t>
            </a:r>
            <a:endParaRPr lang="es-ES" sz="1400" spc="-1" dirty="0"/>
          </a:p>
        </p:txBody>
      </p:sp>
    </p:spTree>
    <p:extLst>
      <p:ext uri="{BB962C8B-B14F-4D97-AF65-F5344CB8AC3E}">
        <p14:creationId xmlns:p14="http://schemas.microsoft.com/office/powerpoint/2010/main" val="1970590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ítulo 1">
            <a:extLst>
              <a:ext uri="{FF2B5EF4-FFF2-40B4-BE49-F238E27FC236}">
                <a16:creationId xmlns:a16="http://schemas.microsoft.com/office/drawing/2014/main" id="{6E914EEA-1530-37AE-2DBA-6F8AD0C7E917}"/>
              </a:ext>
            </a:extLst>
          </p:cNvPr>
          <p:cNvSpPr txBox="1">
            <a:spLocks/>
          </p:cNvSpPr>
          <p:nvPr/>
        </p:nvSpPr>
        <p:spPr>
          <a:xfrm>
            <a:off x="540442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Time Scale &amp; Plans for the Future HUMV PT Facility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5A7529C-1472-FF2E-EAFC-A66796D3C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VARIAN PROBEAM 360 AT HUMV</a:t>
            </a:r>
          </a:p>
        </p:txBody>
      </p:sp>
      <p:sp>
        <p:nvSpPr>
          <p:cNvPr id="6" name="Slide Number Placeholder 15">
            <a:extLst>
              <a:ext uri="{FF2B5EF4-FFF2-40B4-BE49-F238E27FC236}">
                <a16:creationId xmlns:a16="http://schemas.microsoft.com/office/drawing/2014/main" id="{0978D8DB-E640-3D4E-1898-E8D4F6CA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Google Shape;101;p17">
            <a:extLst>
              <a:ext uri="{FF2B5EF4-FFF2-40B4-BE49-F238E27FC236}">
                <a16:creationId xmlns:a16="http://schemas.microsoft.com/office/drawing/2014/main" id="{A0CDFE4F-ECE7-EBB2-CDB9-B47BBCEEFADA}"/>
              </a:ext>
            </a:extLst>
          </p:cNvPr>
          <p:cNvSpPr txBox="1">
            <a:spLocks/>
          </p:cNvSpPr>
          <p:nvPr/>
        </p:nvSpPr>
        <p:spPr>
          <a:xfrm>
            <a:off x="128972" y="1746865"/>
            <a:ext cx="5582067" cy="438384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b="1" dirty="0"/>
              <a:t>FLASH: </a:t>
            </a:r>
            <a:r>
              <a:rPr lang="en-US" sz="1600" spc="-1" dirty="0">
                <a:solidFill>
                  <a:prstClr val="black"/>
                </a:solidFill>
                <a:cs typeface="Times New Roman" panose="02020603050405020304" pitchFamily="18" charset="0"/>
              </a:rPr>
              <a:t>Irradiations with ultra high dose rate pulsed radiation reduce adverse effect in healthy tissue </a:t>
            </a:r>
          </a:p>
          <a:p>
            <a:pPr lvl="1" algn="just"/>
            <a:r>
              <a:rPr lang="en-GB" sz="1600" dirty="0"/>
              <a:t>Both DCPT and HUMV are Varian </a:t>
            </a:r>
            <a:r>
              <a:rPr lang="en-GB" sz="1600" dirty="0" err="1"/>
              <a:t>ProBeam</a:t>
            </a:r>
            <a:r>
              <a:rPr lang="en-GB" sz="1600" dirty="0"/>
              <a:t> 360 with FLASH capability</a:t>
            </a:r>
          </a:p>
          <a:p>
            <a:pPr lvl="1" algn="just"/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FLASH radiotherapy: &gt; 40 </a:t>
            </a:r>
            <a:r>
              <a:rPr lang="en-US" sz="1600" spc="-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lvl="1" algn="just"/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radiotherapy: &lt; 0.5 </a:t>
            </a:r>
            <a:r>
              <a:rPr lang="en-US" sz="1600" spc="-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</a:t>
            </a:r>
          </a:p>
          <a:p>
            <a:pPr marL="571500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Conventional dosimeters saturate</a:t>
            </a:r>
          </a:p>
          <a:p>
            <a:pPr marL="571500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need for real-time, precise and hard dosimeters</a:t>
            </a:r>
          </a:p>
          <a:p>
            <a:pPr marL="571500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Wide bandgap semiconductor detectors</a:t>
            </a:r>
          </a:p>
          <a:p>
            <a:pPr marL="1028700" lvl="1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Diamond is the current standard for FLASH dosimetry</a:t>
            </a:r>
          </a:p>
          <a:p>
            <a:pPr marL="1028700" lvl="1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r>
              <a:rPr lang="en-US" sz="1600" spc="-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US" sz="1600" spc="-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could be a great alternative</a:t>
            </a:r>
          </a:p>
          <a:p>
            <a:pPr marL="571500" indent="-342900">
              <a:spcBef>
                <a:spcPts val="998"/>
              </a:spcBef>
              <a:buClr>
                <a:srgbClr val="156082"/>
              </a:buClr>
              <a:buFont typeface="Wingdings" panose="05000000000000000000" pitchFamily="2" charset="2"/>
              <a:buChar char="§"/>
              <a:tabLst>
                <a:tab pos="114120" algn="l"/>
                <a:tab pos="571320" algn="l"/>
                <a:tab pos="1028520" algn="l"/>
                <a:tab pos="1485720" algn="l"/>
                <a:tab pos="1942920" algn="l"/>
                <a:tab pos="2400120" algn="l"/>
                <a:tab pos="2857320" algn="l"/>
                <a:tab pos="3314520" algn="l"/>
                <a:tab pos="3771720" algn="l"/>
                <a:tab pos="4228920" algn="l"/>
                <a:tab pos="4686120" algn="l"/>
                <a:tab pos="5143320" algn="l"/>
                <a:tab pos="5600520" algn="l"/>
                <a:tab pos="6057720" algn="l"/>
                <a:tab pos="6514920" algn="l"/>
                <a:tab pos="6972120" algn="l"/>
                <a:tab pos="7429320" algn="l"/>
                <a:tab pos="7886520" algn="l"/>
                <a:tab pos="8343720" algn="l"/>
                <a:tab pos="8800920" algn="l"/>
              </a:tabLst>
              <a:defRPr/>
            </a:pPr>
            <a:endParaRPr lang="en-US" sz="16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</a:pPr>
            <a:endParaRPr lang="en-US" sz="16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 algn="just">
              <a:buNone/>
            </a:pPr>
            <a:endParaRPr lang="en-US" sz="16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en-US" sz="1600" spc="-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en-GB" sz="1600" dirty="0"/>
          </a:p>
          <a:p>
            <a:pPr marL="914400" lvl="2" indent="0" algn="just">
              <a:buNone/>
            </a:pPr>
            <a:endParaRPr lang="en-GB" sz="1200" dirty="0"/>
          </a:p>
          <a:p>
            <a:pPr marL="0" indent="0" algn="just">
              <a:lnSpc>
                <a:spcPct val="150000"/>
              </a:lnSpc>
              <a:buNone/>
            </a:pPr>
            <a:endParaRPr lang="es-ES_tradnl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5FE71E-5959-871F-11DE-7B8301FFD575}"/>
              </a:ext>
            </a:extLst>
          </p:cNvPr>
          <p:cNvSpPr txBox="1"/>
          <p:nvPr/>
        </p:nvSpPr>
        <p:spPr>
          <a:xfrm>
            <a:off x="1897098" y="5833734"/>
            <a:ext cx="62106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/>
              <a:t>High-Dose Rate Brachytherapy Studies while we manage </a:t>
            </a:r>
          </a:p>
          <a:p>
            <a:pPr algn="ctr"/>
            <a:r>
              <a:rPr lang="en-GB" sz="1800" b="1" dirty="0"/>
              <a:t>to have access to PT-FLASH facilities</a:t>
            </a:r>
            <a:endParaRPr lang="en-US" b="1" dirty="0"/>
          </a:p>
        </p:txBody>
      </p:sp>
      <p:pic>
        <p:nvPicPr>
          <p:cNvPr id="8" name="Imagen 3">
            <a:extLst>
              <a:ext uri="{FF2B5EF4-FFF2-40B4-BE49-F238E27FC236}">
                <a16:creationId xmlns:a16="http://schemas.microsoft.com/office/drawing/2014/main" id="{D6654C5B-EA6D-19F4-3B5C-4EDE25659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039" y="1434882"/>
            <a:ext cx="593725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uadroTexto 5">
            <a:extLst>
              <a:ext uri="{FF2B5EF4-FFF2-40B4-BE49-F238E27FC236}">
                <a16:creationId xmlns:a16="http://schemas.microsoft.com/office/drawing/2014/main" id="{FAA2D410-04C1-90D7-2055-04DE1E88A9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2802" y="3281144"/>
            <a:ext cx="36274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r>
              <a:rPr lang="sv-SE" altLang="en-US" sz="12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 Hachadorian </a:t>
            </a:r>
            <a:r>
              <a:rPr lang="sv-SE" altLang="en-US" sz="1200" i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sv-SE" altLang="en-US" sz="12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2023 </a:t>
            </a:r>
            <a:r>
              <a:rPr lang="sv-SE" altLang="en-US" sz="1200" i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Phys. Med. Biol.</a:t>
            </a:r>
            <a:r>
              <a:rPr lang="sv-SE" altLang="en-US" sz="12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v-SE" altLang="en-US" sz="1200" b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sv-SE" altLang="en-US" sz="120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15NT01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n 7">
            <a:extLst>
              <a:ext uri="{FF2B5EF4-FFF2-40B4-BE49-F238E27FC236}">
                <a16:creationId xmlns:a16="http://schemas.microsoft.com/office/drawing/2014/main" id="{3E38F295-CF29-8B88-693F-BB5536528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4027" y="3652619"/>
            <a:ext cx="2354262" cy="24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9">
            <a:extLst>
              <a:ext uri="{FF2B5EF4-FFF2-40B4-BE49-F238E27FC236}">
                <a16:creationId xmlns:a16="http://schemas.microsoft.com/office/drawing/2014/main" id="{2FF52F04-E3F7-D322-0245-04C1DD07D2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7439" y="6017994"/>
            <a:ext cx="36274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r>
              <a:rPr lang="en-GB" altLang="en-US" sz="120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Vozenin MC, et al. </a:t>
            </a:r>
            <a:r>
              <a:rPr lang="en-GB" altLang="en-US" sz="1200" i="1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Clin Cancer Res</a:t>
            </a:r>
            <a:r>
              <a:rPr lang="en-GB" altLang="en-US" sz="120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2019;25(1):35-42. 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3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80C8B17-9541-3E10-BB31-EB0D735A0A7D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030C0-9C22-2CC0-45C7-43DAD2CE8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CD6E2A3-7266-C3D5-DB9B-883DAB4BC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30AF88A-D159-1649-86E5-DE1F283A9F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547" y="3041433"/>
            <a:ext cx="6513095" cy="386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1E997D9-8BFA-4F7F-0B44-9F72CEACAC57}"/>
              </a:ext>
            </a:extLst>
          </p:cNvPr>
          <p:cNvSpPr txBox="1">
            <a:spLocks/>
          </p:cNvSpPr>
          <p:nvPr/>
        </p:nvSpPr>
        <p:spPr>
          <a:xfrm>
            <a:off x="336223" y="1265531"/>
            <a:ext cx="6422024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WHAT IS HIGH-DOSE RATE BRACHYTHERAPY?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571A43-254A-C4B7-8FB5-FE22D110ED0B}"/>
              </a:ext>
            </a:extLst>
          </p:cNvPr>
          <p:cNvSpPr txBox="1"/>
          <p:nvPr/>
        </p:nvSpPr>
        <p:spPr>
          <a:xfrm>
            <a:off x="255815" y="1605527"/>
            <a:ext cx="907247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b="1" dirty="0"/>
              <a:t>High-Dose Rate Brachytherapy (HDRB)</a:t>
            </a:r>
            <a:r>
              <a:rPr lang="en-GB" sz="1500" dirty="0"/>
              <a:t> delivers precise, high-intensity radiation directly to the </a:t>
            </a:r>
            <a:r>
              <a:rPr lang="en-GB" sz="1500" dirty="0" err="1"/>
              <a:t>tumor</a:t>
            </a:r>
            <a:r>
              <a:rPr lang="en-GB" sz="1500" dirty="0"/>
              <a:t> site through temporarily inserted applicators, in short sessions, minimizing exposure to surrounding healthy tissue.</a:t>
            </a:r>
          </a:p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500" dirty="0"/>
              <a:t>HDR brachytherapy is commonly used for cancers such as prostate, </a:t>
            </a:r>
            <a:r>
              <a:rPr lang="en-GB" sz="1500" dirty="0" err="1"/>
              <a:t>gynecological</a:t>
            </a:r>
            <a:r>
              <a:rPr lang="en-GB" sz="1500" dirty="0"/>
              <a:t>, breast, and skin, offering high local control with reduced side effects.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500" b="1" dirty="0"/>
              <a:t>Necessity of an In Vivo and Real-Time Dosimetry System</a:t>
            </a:r>
          </a:p>
        </p:txBody>
      </p:sp>
      <p:pic>
        <p:nvPicPr>
          <p:cNvPr id="13" name="Picture 14" descr="LDR Brachytherapy: Prostate Seed Implants for Prostate Cancer - Blue Ridge  Radiation Oncology - BRRO">
            <a:extLst>
              <a:ext uri="{FF2B5EF4-FFF2-40B4-BE49-F238E27FC236}">
                <a16:creationId xmlns:a16="http://schemas.microsoft.com/office/drawing/2014/main" id="{1B027BAC-FD2E-AF62-6C3A-2BB7A3E1D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" t="1407" r="2934" b="2924"/>
          <a:stretch>
            <a:fillRect/>
          </a:stretch>
        </p:blipFill>
        <p:spPr bwMode="auto">
          <a:xfrm>
            <a:off x="8153966" y="3300893"/>
            <a:ext cx="1330325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2" descr="IORT: Treating cancer with internal radiation therapy | Cancer | UT  Southwestern Medical Center">
            <a:extLst>
              <a:ext uri="{FF2B5EF4-FFF2-40B4-BE49-F238E27FC236}">
                <a16:creationId xmlns:a16="http://schemas.microsoft.com/office/drawing/2014/main" id="{E24EAD73-CDBC-C1A3-4814-28F3D5F50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779" y="4341349"/>
            <a:ext cx="2144840" cy="135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334CAC-575D-3EB7-9F9E-6E30522BB6AD}"/>
              </a:ext>
            </a:extLst>
          </p:cNvPr>
          <p:cNvSpPr txBox="1"/>
          <p:nvPr/>
        </p:nvSpPr>
        <p:spPr>
          <a:xfrm>
            <a:off x="7368421" y="2947470"/>
            <a:ext cx="35405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aseline="30000" dirty="0"/>
              <a:t>192</a:t>
            </a:r>
            <a:r>
              <a:rPr lang="en-GB" dirty="0"/>
              <a:t>Ir seeds → </a:t>
            </a:r>
            <a:r>
              <a:rPr lang="en-GB" dirty="0" err="1"/>
              <a:t>ɣ</a:t>
            </a:r>
            <a:r>
              <a:rPr lang="en-GB" dirty="0"/>
              <a:t>: 355KeV, &gt;300GBq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866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030C0-9C22-2CC0-45C7-43DAD2CE8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D24AB13-755B-C40D-8F0B-A43958AA6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60E5862-9FAF-A9E6-3221-C2667E3783DB}"/>
              </a:ext>
            </a:extLst>
          </p:cNvPr>
          <p:cNvSpPr txBox="1">
            <a:spLocks/>
          </p:cNvSpPr>
          <p:nvPr/>
        </p:nvSpPr>
        <p:spPr>
          <a:xfrm>
            <a:off x="336223" y="1265531"/>
            <a:ext cx="4563236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 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400F869-1C8E-0449-EB9F-218C3B9D909E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6C3F7E1-1B62-70D3-833B-3F9DAC0D7E91}"/>
              </a:ext>
            </a:extLst>
          </p:cNvPr>
          <p:cNvSpPr txBox="1">
            <a:spLocks/>
          </p:cNvSpPr>
          <p:nvPr/>
        </p:nvSpPr>
        <p:spPr>
          <a:xfrm>
            <a:off x="488622" y="1358662"/>
            <a:ext cx="79187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F3E637-3924-4DE5-50A4-F741DAD15852}"/>
              </a:ext>
            </a:extLst>
          </p:cNvPr>
          <p:cNvSpPr txBox="1"/>
          <p:nvPr/>
        </p:nvSpPr>
        <p:spPr>
          <a:xfrm>
            <a:off x="90451" y="1934298"/>
            <a:ext cx="4628457" cy="25237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 </a:t>
            </a:r>
            <a:r>
              <a:rPr lang="en-GB" sz="1600" dirty="0"/>
              <a:t>Why Silicon Carbide? 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Radiation hardness (?)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Low temperature dependence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Low noise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Easier and cheaper to manufacture compared to Diamond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514E319-FA2E-1FEE-A8DE-48E763F48D54}"/>
              </a:ext>
            </a:extLst>
          </p:cNvPr>
          <p:cNvSpPr txBox="1">
            <a:spLocks/>
          </p:cNvSpPr>
          <p:nvPr/>
        </p:nvSpPr>
        <p:spPr>
          <a:xfrm>
            <a:off x="488622" y="1384063"/>
            <a:ext cx="7783311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SILICON CARBIDE FOR BRACHYTHERAPY DOSIMETRY</a:t>
            </a:r>
          </a:p>
        </p:txBody>
      </p:sp>
      <p:sp>
        <p:nvSpPr>
          <p:cNvPr id="23" name="Flecha: pentágono 12">
            <a:extLst>
              <a:ext uri="{FF2B5EF4-FFF2-40B4-BE49-F238E27FC236}">
                <a16:creationId xmlns:a16="http://schemas.microsoft.com/office/drawing/2014/main" id="{A1851C67-93DD-0BDB-6350-5CEC785D828A}"/>
              </a:ext>
            </a:extLst>
          </p:cNvPr>
          <p:cNvSpPr/>
          <p:nvPr/>
        </p:nvSpPr>
        <p:spPr>
          <a:xfrm rot="18900000">
            <a:off x="7784557" y="4965698"/>
            <a:ext cx="5097447" cy="663249"/>
          </a:xfrm>
          <a:prstGeom prst="homePlate">
            <a:avLst>
              <a:gd name="adj" fmla="val 168205"/>
            </a:avLst>
          </a:prstGeom>
          <a:solidFill>
            <a:schemeClr val="tx1">
              <a:lumMod val="50000"/>
              <a:lumOff val="50000"/>
              <a:alpha val="59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upo 33">
            <a:extLst>
              <a:ext uri="{FF2B5EF4-FFF2-40B4-BE49-F238E27FC236}">
                <a16:creationId xmlns:a16="http://schemas.microsoft.com/office/drawing/2014/main" id="{15F7F940-B80C-6598-919E-0DCAEBCCE471}"/>
              </a:ext>
            </a:extLst>
          </p:cNvPr>
          <p:cNvGrpSpPr/>
          <p:nvPr/>
        </p:nvGrpSpPr>
        <p:grpSpPr>
          <a:xfrm>
            <a:off x="7792947" y="4300177"/>
            <a:ext cx="5097447" cy="2589461"/>
            <a:chOff x="2163045" y="2883421"/>
            <a:chExt cx="5097447" cy="2589461"/>
          </a:xfrm>
        </p:grpSpPr>
        <p:sp>
          <p:nvSpPr>
            <p:cNvPr id="25" name="Flecha: pentágono 12">
              <a:extLst>
                <a:ext uri="{FF2B5EF4-FFF2-40B4-BE49-F238E27FC236}">
                  <a16:creationId xmlns:a16="http://schemas.microsoft.com/office/drawing/2014/main" id="{21B044DA-9541-CB56-61E6-F213FE8030B3}"/>
                </a:ext>
              </a:extLst>
            </p:cNvPr>
            <p:cNvSpPr/>
            <p:nvPr/>
          </p:nvSpPr>
          <p:spPr>
            <a:xfrm rot="18900000">
              <a:off x="2163045" y="3547019"/>
              <a:ext cx="5097447" cy="663249"/>
            </a:xfrm>
            <a:prstGeom prst="homePlate">
              <a:avLst>
                <a:gd name="adj" fmla="val 168205"/>
              </a:avLst>
            </a:prstGeom>
            <a:solidFill>
              <a:schemeClr val="tx1">
                <a:lumMod val="50000"/>
                <a:lumOff val="50000"/>
                <a:alpha val="59000"/>
              </a:schemeClr>
            </a:solidFill>
            <a:ln>
              <a:solidFill>
                <a:schemeClr val="accent1">
                  <a:shade val="1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ángulo 28">
              <a:extLst>
                <a:ext uri="{FF2B5EF4-FFF2-40B4-BE49-F238E27FC236}">
                  <a16:creationId xmlns:a16="http://schemas.microsoft.com/office/drawing/2014/main" id="{13A63D11-AFB5-5C75-3B9A-D925865BCB93}"/>
                </a:ext>
              </a:extLst>
            </p:cNvPr>
            <p:cNvSpPr/>
            <p:nvPr/>
          </p:nvSpPr>
          <p:spPr>
            <a:xfrm rot="18900000">
              <a:off x="2533589" y="3871046"/>
              <a:ext cx="3739048" cy="631591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upo 27">
              <a:extLst>
                <a:ext uri="{FF2B5EF4-FFF2-40B4-BE49-F238E27FC236}">
                  <a16:creationId xmlns:a16="http://schemas.microsoft.com/office/drawing/2014/main" id="{60D4D11B-8660-ED5A-12F1-4195717E496A}"/>
                </a:ext>
              </a:extLst>
            </p:cNvPr>
            <p:cNvGrpSpPr/>
            <p:nvPr/>
          </p:nvGrpSpPr>
          <p:grpSpPr>
            <a:xfrm>
              <a:off x="3056122" y="2883421"/>
              <a:ext cx="2546026" cy="2589461"/>
              <a:chOff x="3056122" y="2883421"/>
              <a:chExt cx="2546026" cy="2589461"/>
            </a:xfrm>
          </p:grpSpPr>
          <p:sp>
            <p:nvSpPr>
              <p:cNvPr id="28" name="Rectángulo 14">
                <a:extLst>
                  <a:ext uri="{FF2B5EF4-FFF2-40B4-BE49-F238E27FC236}">
                    <a16:creationId xmlns:a16="http://schemas.microsoft.com/office/drawing/2014/main" id="{46D76F2E-A2D5-752E-C0E3-0C0C549216C5}"/>
                  </a:ext>
                </a:extLst>
              </p:cNvPr>
              <p:cNvSpPr/>
              <p:nvPr/>
            </p:nvSpPr>
            <p:spPr>
              <a:xfrm rot="18900000">
                <a:off x="5014865" y="3134080"/>
                <a:ext cx="554636" cy="293689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ángulo 15">
                <a:extLst>
                  <a:ext uri="{FF2B5EF4-FFF2-40B4-BE49-F238E27FC236}">
                    <a16:creationId xmlns:a16="http://schemas.microsoft.com/office/drawing/2014/main" id="{523A2287-5323-8F9B-96E3-66D1B1442568}"/>
                  </a:ext>
                </a:extLst>
              </p:cNvPr>
              <p:cNvSpPr/>
              <p:nvPr/>
            </p:nvSpPr>
            <p:spPr>
              <a:xfrm rot="18900000">
                <a:off x="5482582" y="2883421"/>
                <a:ext cx="119566" cy="293689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orma libre: forma 26">
                <a:extLst>
                  <a:ext uri="{FF2B5EF4-FFF2-40B4-BE49-F238E27FC236}">
                    <a16:creationId xmlns:a16="http://schemas.microsoft.com/office/drawing/2014/main" id="{8FDAFFE9-E2AC-7C18-D39A-454981B90B76}"/>
                  </a:ext>
                </a:extLst>
              </p:cNvPr>
              <p:cNvSpPr/>
              <p:nvPr/>
            </p:nvSpPr>
            <p:spPr>
              <a:xfrm>
                <a:off x="3056122" y="3480232"/>
                <a:ext cx="2046837" cy="1992650"/>
              </a:xfrm>
              <a:custGeom>
                <a:avLst/>
                <a:gdLst>
                  <a:gd name="connsiteX0" fmla="*/ 1915886 w 1915886"/>
                  <a:gd name="connsiteY0" fmla="*/ 0 h 1846217"/>
                  <a:gd name="connsiteX1" fmla="*/ 1445623 w 1915886"/>
                  <a:gd name="connsiteY1" fmla="*/ 243840 h 1846217"/>
                  <a:gd name="connsiteX2" fmla="*/ 1375954 w 1915886"/>
                  <a:gd name="connsiteY2" fmla="*/ 783772 h 1846217"/>
                  <a:gd name="connsiteX3" fmla="*/ 696686 w 1915886"/>
                  <a:gd name="connsiteY3" fmla="*/ 975360 h 1846217"/>
                  <a:gd name="connsiteX4" fmla="*/ 609600 w 1915886"/>
                  <a:gd name="connsiteY4" fmla="*/ 1567543 h 1846217"/>
                  <a:gd name="connsiteX5" fmla="*/ 0 w 1915886"/>
                  <a:gd name="connsiteY5" fmla="*/ 1846217 h 1846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15886" h="1846217">
                    <a:moveTo>
                      <a:pt x="1915886" y="0"/>
                    </a:moveTo>
                    <a:cubicBezTo>
                      <a:pt x="1725749" y="56605"/>
                      <a:pt x="1535612" y="113211"/>
                      <a:pt x="1445623" y="243840"/>
                    </a:cubicBezTo>
                    <a:cubicBezTo>
                      <a:pt x="1355634" y="374469"/>
                      <a:pt x="1500777" y="661852"/>
                      <a:pt x="1375954" y="783772"/>
                    </a:cubicBezTo>
                    <a:cubicBezTo>
                      <a:pt x="1251131" y="905692"/>
                      <a:pt x="824412" y="844732"/>
                      <a:pt x="696686" y="975360"/>
                    </a:cubicBezTo>
                    <a:cubicBezTo>
                      <a:pt x="568960" y="1105988"/>
                      <a:pt x="725714" y="1422400"/>
                      <a:pt x="609600" y="1567543"/>
                    </a:cubicBezTo>
                    <a:cubicBezTo>
                      <a:pt x="493486" y="1712686"/>
                      <a:pt x="246743" y="1779451"/>
                      <a:pt x="0" y="1846217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EEE3A01-D864-6C1C-F86D-0D51EAD9D25F}"/>
              </a:ext>
            </a:extLst>
          </p:cNvPr>
          <p:cNvSpPr txBox="1"/>
          <p:nvPr/>
        </p:nvSpPr>
        <p:spPr>
          <a:xfrm>
            <a:off x="90452" y="4093681"/>
            <a:ext cx="8741267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 Main current research activity:</a:t>
            </a:r>
          </a:p>
          <a:p>
            <a:pPr marL="1200150" lvl="1" indent="-34290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Funded by the AECC through Diego </a:t>
            </a:r>
            <a:r>
              <a:rPr lang="en-GB" sz="1400" dirty="0" err="1"/>
              <a:t>Rosich’s</a:t>
            </a:r>
            <a:r>
              <a:rPr lang="en-GB" sz="1400" dirty="0"/>
              <a:t> stipend</a:t>
            </a:r>
          </a:p>
          <a:p>
            <a:pPr marL="1200150" lvl="1" indent="-34290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1" dirty="0"/>
              <a:t>Objective: </a:t>
            </a:r>
            <a:r>
              <a:rPr lang="en-GB" sz="1400" dirty="0"/>
              <a:t>develop </a:t>
            </a:r>
            <a:r>
              <a:rPr lang="en-GB" sz="1400" dirty="0" err="1"/>
              <a:t>SiC</a:t>
            </a:r>
            <a:r>
              <a:rPr lang="en-GB" sz="1400" dirty="0"/>
              <a:t>-based tailored detectors for real-time &amp; IVD for HDRBT (INNVAL: 20k EUR. )</a:t>
            </a:r>
          </a:p>
          <a:p>
            <a:pPr marL="1200150" lvl="1" indent="-34290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We maintain a very close and strong collaboration with HUMV, which allows frequent access to the HDRB bunker and independent operation (A. Arteche is a CSN-approved operator of the facility).</a:t>
            </a:r>
          </a:p>
          <a:p>
            <a:pPr marL="1200150" lvl="1" indent="-34290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TG43 Characterisation Measurements with CNM detectors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C30F89E-5702-031D-3BEA-73CEDA024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5935" y="1906363"/>
            <a:ext cx="3926495" cy="2205164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CB091CC2-5C6A-D17C-5050-56EC04EB2319}"/>
              </a:ext>
            </a:extLst>
          </p:cNvPr>
          <p:cNvSpPr txBox="1"/>
          <p:nvPr/>
        </p:nvSpPr>
        <p:spPr>
          <a:xfrm>
            <a:off x="0" y="6514746"/>
            <a:ext cx="106762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Helvetica" pitchFamily="2" charset="0"/>
              </a:rPr>
              <a:t>(1) M. </a:t>
            </a:r>
            <a:r>
              <a:rPr lang="en-GB" sz="700" dirty="0" err="1">
                <a:effectLst/>
                <a:latin typeface="Helvetica" pitchFamily="2" charset="0"/>
              </a:rPr>
              <a:t>SiC</a:t>
            </a:r>
            <a:r>
              <a:rPr lang="en-GB" sz="700" dirty="0">
                <a:effectLst/>
                <a:latin typeface="Helvetica" pitchFamily="2" charset="0"/>
              </a:rPr>
              <a:t> detectors: A review on the use of silicon carbide as radiation detection material</a:t>
            </a:r>
            <a:r>
              <a:rPr lang="en-GB" sz="700" dirty="0">
                <a:latin typeface="Helvetica" pitchFamily="2" charset="0"/>
              </a:rPr>
              <a:t>,</a:t>
            </a:r>
            <a:r>
              <a:rPr lang="en-GB" sz="700" dirty="0">
                <a:effectLst/>
                <a:latin typeface="Helvetica" pitchFamily="2" charset="0"/>
              </a:rPr>
              <a:t> De Napoli, Front. Phys. 2022, 10, 898833.</a:t>
            </a:r>
          </a:p>
          <a:p>
            <a:r>
              <a:rPr lang="en-GB" sz="700" dirty="0">
                <a:effectLst/>
                <a:latin typeface="Helvetica" pitchFamily="2" charset="0"/>
              </a:rPr>
              <a:t>(2) First Characterization of Novel Silicon Carbide Detectors with Ultra-High Dose Rate Electron Beams for FLASH Radiotherapy, Romano, F et al (2023), Applied Sciences, 13(5), 2986</a:t>
            </a:r>
            <a:r>
              <a:rPr lang="en-GB" sz="1000" dirty="0">
                <a:effectLst/>
                <a:latin typeface="Helvetica" pitchFamily="2" charset="0"/>
              </a:rPr>
              <a:t>.</a:t>
            </a:r>
          </a:p>
          <a:p>
            <a:endParaRPr lang="en-GB" sz="1000" dirty="0">
              <a:effectLst/>
              <a:latin typeface="Helvetica" pitchFamily="2" charset="0"/>
            </a:endParaRPr>
          </a:p>
        </p:txBody>
      </p:sp>
      <p:cxnSp>
        <p:nvCxnSpPr>
          <p:cNvPr id="38" name="Conector recto de flecha 4101">
            <a:extLst>
              <a:ext uri="{FF2B5EF4-FFF2-40B4-BE49-F238E27FC236}">
                <a16:creationId xmlns:a16="http://schemas.microsoft.com/office/drawing/2014/main" id="{B35D1350-D9A3-E2B2-C058-7E307C8AC4B5}"/>
              </a:ext>
            </a:extLst>
          </p:cNvPr>
          <p:cNvCxnSpPr>
            <a:cxnSpLocks/>
          </p:cNvCxnSpPr>
          <p:nvPr/>
        </p:nvCxnSpPr>
        <p:spPr>
          <a:xfrm>
            <a:off x="8610600" y="4865350"/>
            <a:ext cx="158784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74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82;p13">
            <a:extLst>
              <a:ext uri="{FF2B5EF4-FFF2-40B4-BE49-F238E27FC236}">
                <a16:creationId xmlns:a16="http://schemas.microsoft.com/office/drawing/2014/main" id="{023BCB84-E024-48B1-AE48-F636A1C3D4D4}"/>
              </a:ext>
            </a:extLst>
          </p:cNvPr>
          <p:cNvSpPr txBox="1">
            <a:spLocks/>
          </p:cNvSpPr>
          <p:nvPr/>
        </p:nvSpPr>
        <p:spPr>
          <a:xfrm>
            <a:off x="1167974" y="1743934"/>
            <a:ext cx="9437529" cy="43269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</a:rPr>
              <a:t>Proton Therapy Activities: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Why Proton Therapy?</a:t>
            </a:r>
            <a:endParaRPr lang="en-GB" sz="1800" b="0" i="0" u="none" strike="noStrike" dirty="0">
              <a:solidFill>
                <a:srgbClr val="000000"/>
              </a:solidFill>
              <a:effectLst/>
            </a:endParaRP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</a:rPr>
              <a:t>Radiological Safety report and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</a:rPr>
              <a:t>Bunshi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</a:rPr>
              <a:t> applied to the future HUMV Proton Therapy Facility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Future plans &amp; data-taking campaigns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Proton CT: PROTECT</a:t>
            </a:r>
            <a:endParaRPr lang="en-GB" sz="1800" b="0" i="0" u="none" strike="noStrike" dirty="0">
              <a:solidFill>
                <a:srgbClr val="000000"/>
              </a:solidFill>
              <a:effectLst/>
            </a:endParaRPr>
          </a:p>
          <a:p>
            <a:pPr marL="400050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Brachytherapy activities: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What is Brachytherapy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Setup &amp; Monte Carlo Simulations</a:t>
            </a:r>
          </a:p>
          <a:p>
            <a:pPr marL="800100" lvl="1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Results</a:t>
            </a:r>
          </a:p>
          <a:p>
            <a:pPr marL="400050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Teaching &amp; Outreach</a:t>
            </a:r>
          </a:p>
          <a:p>
            <a:pPr marL="400050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i="0" u="none" strike="noStrike" dirty="0">
              <a:solidFill>
                <a:srgbClr val="44546A"/>
              </a:solidFill>
              <a:effectLst/>
              <a:latin typeface="Arial" panose="020B0604020202020204" pitchFamily="34" charset="0"/>
            </a:endParaRPr>
          </a:p>
          <a:p>
            <a:pPr marL="844550" lvl="2" indent="-342900">
              <a:spcBef>
                <a:spcPts val="600"/>
              </a:spcBef>
              <a:buClr>
                <a:schemeClr val="dk2"/>
              </a:buClr>
              <a:buSzPts val="2000"/>
              <a:buFont typeface="Courier New" panose="02070309020205020404" pitchFamily="49" charset="0"/>
              <a:buChar char="o"/>
            </a:pPr>
            <a:endParaRPr lang="es-ES" sz="2000" dirty="0">
              <a:solidFill>
                <a:schemeClr val="dk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444500" lvl="1" indent="-342900">
              <a:spcBef>
                <a:spcPts val="600"/>
              </a:spcBef>
              <a:buClr>
                <a:schemeClr val="dk2"/>
              </a:buClr>
              <a:buSzPts val="2000"/>
              <a:buFont typeface="Courier New" panose="02070309020205020404" pitchFamily="49" charset="0"/>
              <a:buChar char="o"/>
            </a:pPr>
            <a:endParaRPr lang="es-ES" sz="2400" dirty="0">
              <a:solidFill>
                <a:schemeClr val="dk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3717AB-4BF4-EBAE-001D-A73C57D903C1}"/>
              </a:ext>
            </a:extLst>
          </p:cNvPr>
          <p:cNvSpPr txBox="1">
            <a:spLocks/>
          </p:cNvSpPr>
          <p:nvPr/>
        </p:nvSpPr>
        <p:spPr>
          <a:xfrm>
            <a:off x="455973" y="332333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82696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3" descr="Imagen que contiene interior, tabla, cuarto, computadora&#10;&#10;Descripción generada automáticamente">
            <a:extLst>
              <a:ext uri="{FF2B5EF4-FFF2-40B4-BE49-F238E27FC236}">
                <a16:creationId xmlns:a16="http://schemas.microsoft.com/office/drawing/2014/main" id="{31453FDE-3DEB-5B43-E298-735FF7999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665" y="2263676"/>
            <a:ext cx="3708602" cy="4402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8" descr="Imagen que contiene interior, tabla, vidrio, computer&#10;&#10;El contenido generado por IA puede ser incorrecto.">
            <a:extLst>
              <a:ext uri="{FF2B5EF4-FFF2-40B4-BE49-F238E27FC236}">
                <a16:creationId xmlns:a16="http://schemas.microsoft.com/office/drawing/2014/main" id="{4AABC0A0-8722-D8DF-DC8E-F623F7556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895" y="4406316"/>
            <a:ext cx="3021841" cy="226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35C4601-01CC-4759-C1DB-AD2009C33D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C3BECCF-1685-00B1-D4A6-79E8B8D09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80AECA90-A196-A729-3E45-C56C9AB3A0B0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E600FA9-5C5C-750E-3A2D-594C7E59564E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CHARACTERISATION CAMPAIGN AT HUMV</a:t>
            </a:r>
          </a:p>
        </p:txBody>
      </p:sp>
      <p:sp>
        <p:nvSpPr>
          <p:cNvPr id="12" name="Slide Number Placeholder 15">
            <a:extLst>
              <a:ext uri="{FF2B5EF4-FFF2-40B4-BE49-F238E27FC236}">
                <a16:creationId xmlns:a16="http://schemas.microsoft.com/office/drawing/2014/main" id="{F4E2D1C5-B489-758A-8984-B289655E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n 25">
            <a:extLst>
              <a:ext uri="{FF2B5EF4-FFF2-40B4-BE49-F238E27FC236}">
                <a16:creationId xmlns:a16="http://schemas.microsoft.com/office/drawing/2014/main" id="{519291BB-D330-C018-3A17-944CB116AF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9" t="15822" r="17255" b="11026"/>
          <a:stretch/>
        </p:blipFill>
        <p:spPr bwMode="auto">
          <a:xfrm>
            <a:off x="3140838" y="4911357"/>
            <a:ext cx="1621879" cy="175464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8" descr="Diagrama&#10;&#10;Descripción generada automáticamente">
            <a:extLst>
              <a:ext uri="{FF2B5EF4-FFF2-40B4-BE49-F238E27FC236}">
                <a16:creationId xmlns:a16="http://schemas.microsoft.com/office/drawing/2014/main" id="{8744D5FB-2294-6176-DD42-351F64A0E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63"/>
          <a:stretch>
            <a:fillRect/>
          </a:stretch>
        </p:blipFill>
        <p:spPr bwMode="auto">
          <a:xfrm>
            <a:off x="510005" y="2588920"/>
            <a:ext cx="4510638" cy="201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uadroTexto 44">
            <a:extLst>
              <a:ext uri="{FF2B5EF4-FFF2-40B4-BE49-F238E27FC236}">
                <a16:creationId xmlns:a16="http://schemas.microsoft.com/office/drawing/2014/main" id="{1DCB0D90-68A6-8B5C-4248-BDE907D532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208" y="4409520"/>
            <a:ext cx="401160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n-US" sz="1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Fleta C, et al.. </a:t>
            </a:r>
            <a:r>
              <a:rPr lang="es-ES" altLang="en-US" sz="1000" i="1" dirty="0" err="1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</a:t>
            </a:r>
            <a:r>
              <a:rPr lang="es-ES" altLang="en-US" sz="1000" i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n-US" sz="1000" i="1" dirty="0" err="1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</a:t>
            </a:r>
            <a:r>
              <a:rPr lang="es-ES" altLang="en-US" sz="1000" i="1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Biol</a:t>
            </a:r>
            <a:r>
              <a:rPr lang="es-ES" altLang="en-US" sz="10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2024;69(9):10.1088/1361-6560/ad37eb</a:t>
            </a:r>
            <a:endParaRPr lang="es-ES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Instituto de Microelectrónica de Barcelona (IMB-CNM, CSIC) | SMC Esp">
            <a:extLst>
              <a:ext uri="{FF2B5EF4-FFF2-40B4-BE49-F238E27FC236}">
                <a16:creationId xmlns:a16="http://schemas.microsoft.com/office/drawing/2014/main" id="{89AF6487-3AE4-625D-1C43-7D7F1459B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8" y="1983828"/>
            <a:ext cx="2057927" cy="57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Conector recto de flecha 4101">
            <a:extLst>
              <a:ext uri="{FF2B5EF4-FFF2-40B4-BE49-F238E27FC236}">
                <a16:creationId xmlns:a16="http://schemas.microsoft.com/office/drawing/2014/main" id="{811BBD1B-3F78-65D5-ED5D-4BEA803CD050}"/>
              </a:ext>
            </a:extLst>
          </p:cNvPr>
          <p:cNvCxnSpPr>
            <a:cxnSpLocks/>
          </p:cNvCxnSpPr>
          <p:nvPr/>
        </p:nvCxnSpPr>
        <p:spPr>
          <a:xfrm>
            <a:off x="4883339" y="3409926"/>
            <a:ext cx="63596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4101">
            <a:extLst>
              <a:ext uri="{FF2B5EF4-FFF2-40B4-BE49-F238E27FC236}">
                <a16:creationId xmlns:a16="http://schemas.microsoft.com/office/drawing/2014/main" id="{49606997-4306-93BD-AB15-79CF1B776929}"/>
              </a:ext>
            </a:extLst>
          </p:cNvPr>
          <p:cNvCxnSpPr>
            <a:cxnSpLocks/>
          </p:cNvCxnSpPr>
          <p:nvPr/>
        </p:nvCxnSpPr>
        <p:spPr>
          <a:xfrm flipV="1">
            <a:off x="4244810" y="5483555"/>
            <a:ext cx="6275603" cy="7429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6" name="Imagen 9">
            <a:extLst>
              <a:ext uri="{FF2B5EF4-FFF2-40B4-BE49-F238E27FC236}">
                <a16:creationId xmlns:a16="http://schemas.microsoft.com/office/drawing/2014/main" id="{00004FC3-50CC-4632-783A-AB8E84101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94" y="4911357"/>
            <a:ext cx="2463147" cy="1762009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Conector recto de flecha 4101">
            <a:extLst>
              <a:ext uri="{FF2B5EF4-FFF2-40B4-BE49-F238E27FC236}">
                <a16:creationId xmlns:a16="http://schemas.microsoft.com/office/drawing/2014/main" id="{13C89503-8755-4D88-5974-FA49E782BAB8}"/>
              </a:ext>
            </a:extLst>
          </p:cNvPr>
          <p:cNvCxnSpPr>
            <a:cxnSpLocks/>
          </p:cNvCxnSpPr>
          <p:nvPr/>
        </p:nvCxnSpPr>
        <p:spPr>
          <a:xfrm flipV="1">
            <a:off x="4244810" y="3875714"/>
            <a:ext cx="2638406" cy="150448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18B7FA8-0501-23A8-3565-632CA950567D}"/>
              </a:ext>
            </a:extLst>
          </p:cNvPr>
          <p:cNvSpPr txBox="1"/>
          <p:nvPr/>
        </p:nvSpPr>
        <p:spPr>
          <a:xfrm>
            <a:off x="1254841" y="6066428"/>
            <a:ext cx="16827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2.2mm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2B51709-5472-48C8-AC21-AAE5AE331D03}"/>
              </a:ext>
            </a:extLst>
          </p:cNvPr>
          <p:cNvCxnSpPr>
            <a:cxnSpLocks/>
          </p:cNvCxnSpPr>
          <p:nvPr/>
        </p:nvCxnSpPr>
        <p:spPr>
          <a:xfrm>
            <a:off x="1427622" y="5892857"/>
            <a:ext cx="394282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" name="Picture 6">
            <a:extLst>
              <a:ext uri="{FF2B5EF4-FFF2-40B4-BE49-F238E27FC236}">
                <a16:creationId xmlns:a16="http://schemas.microsoft.com/office/drawing/2014/main" id="{24DB3C51-5914-383C-C6C7-EB19CBAD1B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5" r="17036"/>
          <a:stretch>
            <a:fillRect/>
          </a:stretch>
        </p:blipFill>
        <p:spPr bwMode="auto">
          <a:xfrm>
            <a:off x="8810638" y="2718461"/>
            <a:ext cx="1338359" cy="161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294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5C4601-01CC-4759-C1DB-AD2009C33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C3BECCF-1685-00B1-D4A6-79E8B8D09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80AECA90-A196-A729-3E45-C56C9AB3A0B0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E600FA9-5C5C-750E-3A2D-594C7E59564E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CHARACTERISATION CAMPAIGN AT HUMV</a:t>
            </a:r>
          </a:p>
        </p:txBody>
      </p:sp>
      <p:sp>
        <p:nvSpPr>
          <p:cNvPr id="12" name="Slide Number Placeholder 15">
            <a:extLst>
              <a:ext uri="{FF2B5EF4-FFF2-40B4-BE49-F238E27FC236}">
                <a16:creationId xmlns:a16="http://schemas.microsoft.com/office/drawing/2014/main" id="{F4E2D1C5-B489-758A-8984-B289655E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upo 2">
            <a:extLst>
              <a:ext uri="{FF2B5EF4-FFF2-40B4-BE49-F238E27FC236}">
                <a16:creationId xmlns:a16="http://schemas.microsoft.com/office/drawing/2014/main" id="{1E4E26E3-EC7A-CDA1-BFFD-326D1C381C59}"/>
              </a:ext>
            </a:extLst>
          </p:cNvPr>
          <p:cNvGrpSpPr>
            <a:grpSpLocks/>
          </p:cNvGrpSpPr>
          <p:nvPr/>
        </p:nvGrpSpPr>
        <p:grpSpPr bwMode="auto">
          <a:xfrm>
            <a:off x="215801" y="3354713"/>
            <a:ext cx="4886645" cy="3330076"/>
            <a:chOff x="2307372" y="557038"/>
            <a:chExt cx="7844317" cy="5157435"/>
          </a:xfrm>
        </p:grpSpPr>
        <p:pic>
          <p:nvPicPr>
            <p:cNvPr id="16" name="Imagen 3" descr="Imagen que contiene Diagrama&#10;&#10;El contenido generado por IA puede ser incorrecto.">
              <a:extLst>
                <a:ext uri="{FF2B5EF4-FFF2-40B4-BE49-F238E27FC236}">
                  <a16:creationId xmlns:a16="http://schemas.microsoft.com/office/drawing/2014/main" id="{F3759784-DBAB-9305-F68D-C8AC441B5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207"/>
            <a:stretch>
              <a:fillRect/>
            </a:stretch>
          </p:blipFill>
          <p:spPr bwMode="auto">
            <a:xfrm>
              <a:off x="2307372" y="557038"/>
              <a:ext cx="7192228" cy="5132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Imagen 4" descr="Imagen que contiene computadora, luz&#10;&#10;El contenido generado por IA puede ser incorrecto.">
              <a:extLst>
                <a:ext uri="{FF2B5EF4-FFF2-40B4-BE49-F238E27FC236}">
                  <a16:creationId xmlns:a16="http://schemas.microsoft.com/office/drawing/2014/main" id="{F96A136F-C1E4-2098-E099-BDB47F598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9999" y="789848"/>
              <a:ext cx="2769839" cy="1882232"/>
            </a:xfrm>
            <a:prstGeom prst="rect">
              <a:avLst/>
            </a:prstGeom>
            <a:noFill/>
            <a:ln w="381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CuadroTexto 5">
              <a:extLst>
                <a:ext uri="{FF2B5EF4-FFF2-40B4-BE49-F238E27FC236}">
                  <a16:creationId xmlns:a16="http://schemas.microsoft.com/office/drawing/2014/main" id="{16B2BEE5-F5B7-9AA1-9DA6-DB6FE6769A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5744" y="5176159"/>
              <a:ext cx="2745945" cy="53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" alt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PLA tube</a:t>
              </a:r>
            </a:p>
          </p:txBody>
        </p:sp>
        <p:cxnSp>
          <p:nvCxnSpPr>
            <p:cNvPr id="19" name="Conector recto de flecha 6">
              <a:extLst>
                <a:ext uri="{FF2B5EF4-FFF2-40B4-BE49-F238E27FC236}">
                  <a16:creationId xmlns:a16="http://schemas.microsoft.com/office/drawing/2014/main" id="{DA31BE0F-D517-A7BC-754F-18A5FA885814}"/>
                </a:ext>
              </a:extLst>
            </p:cNvPr>
            <p:cNvCxnSpPr/>
            <p:nvPr/>
          </p:nvCxnSpPr>
          <p:spPr>
            <a:xfrm flipH="1" flipV="1">
              <a:off x="8325837" y="4640875"/>
              <a:ext cx="368477" cy="54605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7">
              <a:extLst>
                <a:ext uri="{FF2B5EF4-FFF2-40B4-BE49-F238E27FC236}">
                  <a16:creationId xmlns:a16="http://schemas.microsoft.com/office/drawing/2014/main" id="{95A0B3CD-6272-AA05-C2D0-C71B5EE705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15701" y="3655201"/>
              <a:ext cx="172429" cy="83990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uadroTexto 8">
              <a:extLst>
                <a:ext uri="{FF2B5EF4-FFF2-40B4-BE49-F238E27FC236}">
                  <a16:creationId xmlns:a16="http://schemas.microsoft.com/office/drawing/2014/main" id="{3ABD67C7-C568-4137-1539-B9B0309E52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50433" y="4494179"/>
              <a:ext cx="97975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" alt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</a:p>
          </p:txBody>
        </p:sp>
        <p:cxnSp>
          <p:nvCxnSpPr>
            <p:cNvPr id="22" name="Conector recto de flecha 9">
              <a:extLst>
                <a:ext uri="{FF2B5EF4-FFF2-40B4-BE49-F238E27FC236}">
                  <a16:creationId xmlns:a16="http://schemas.microsoft.com/office/drawing/2014/main" id="{DC8D9818-1E04-C2BB-95A0-7008B2303547}"/>
                </a:ext>
              </a:extLst>
            </p:cNvPr>
            <p:cNvCxnSpPr/>
            <p:nvPr/>
          </p:nvCxnSpPr>
          <p:spPr>
            <a:xfrm flipH="1" flipV="1">
              <a:off x="3814350" y="4677896"/>
              <a:ext cx="366115" cy="54836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10">
              <a:extLst>
                <a:ext uri="{FF2B5EF4-FFF2-40B4-BE49-F238E27FC236}">
                  <a16:creationId xmlns:a16="http://schemas.microsoft.com/office/drawing/2014/main" id="{BEF1BED2-5B58-90B9-B45B-9B6455AEBD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9947" y="5176161"/>
              <a:ext cx="2769838" cy="53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" altLang="en-US" sz="18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Titanium needle</a:t>
              </a:r>
            </a:p>
          </p:txBody>
        </p:sp>
        <p:cxnSp>
          <p:nvCxnSpPr>
            <p:cNvPr id="24" name="Conector recto de flecha 11">
              <a:extLst>
                <a:ext uri="{FF2B5EF4-FFF2-40B4-BE49-F238E27FC236}">
                  <a16:creationId xmlns:a16="http://schemas.microsoft.com/office/drawing/2014/main" id="{0AD5BB97-05E2-FD3D-B227-4A47BB97E492}"/>
                </a:ext>
              </a:extLst>
            </p:cNvPr>
            <p:cNvCxnSpPr>
              <a:cxnSpLocks/>
            </p:cNvCxnSpPr>
            <p:nvPr/>
          </p:nvCxnSpPr>
          <p:spPr>
            <a:xfrm>
              <a:off x="3960796" y="2690351"/>
              <a:ext cx="1126690" cy="149470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uadroTexto 12">
              <a:extLst>
                <a:ext uri="{FF2B5EF4-FFF2-40B4-BE49-F238E27FC236}">
                  <a16:creationId xmlns:a16="http://schemas.microsoft.com/office/drawing/2014/main" id="{F96147AE-C36E-4C62-1C31-CD5A51575B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8198" y="2223486"/>
              <a:ext cx="2771641" cy="448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s-ES" altLang="en-US" sz="140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GammaMed HDR Plus</a:t>
              </a:r>
            </a:p>
          </p:txBody>
        </p:sp>
      </p:grpSp>
      <p:pic>
        <p:nvPicPr>
          <p:cNvPr id="26" name="Picture 2" descr="Geant4 Logo - Geant4">
            <a:extLst>
              <a:ext uri="{FF2B5EF4-FFF2-40B4-BE49-F238E27FC236}">
                <a16:creationId xmlns:a16="http://schemas.microsoft.com/office/drawing/2014/main" id="{A539D83B-137F-9C48-B7D3-9950DF5E0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473" y="3330338"/>
            <a:ext cx="15144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Imagen 16" descr="Imagen que contiene estrella, cd&#10;&#10;Descripción generada automáticamente">
            <a:extLst>
              <a:ext uri="{FF2B5EF4-FFF2-40B4-BE49-F238E27FC236}">
                <a16:creationId xmlns:a16="http://schemas.microsoft.com/office/drawing/2014/main" id="{F85CB254-8DE4-04A3-D728-C9C8C2F36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143" y="3939840"/>
            <a:ext cx="2017712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Imagen 17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5DAA84C3-C2EA-9F4B-68E4-29D3B22E0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150" y="3933490"/>
            <a:ext cx="2017712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CuadroTexto 18">
            <a:extLst>
              <a:ext uri="{FF2B5EF4-FFF2-40B4-BE49-F238E27FC236}">
                <a16:creationId xmlns:a16="http://schemas.microsoft.com/office/drawing/2014/main" id="{0B2F54FE-FEAD-7961-9D33-87B1642F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0230" y="3539790"/>
            <a:ext cx="1379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</a:p>
        </p:txBody>
      </p:sp>
      <p:sp>
        <p:nvSpPr>
          <p:cNvPr id="31" name="CuadroTexto 19">
            <a:extLst>
              <a:ext uri="{FF2B5EF4-FFF2-40B4-BE49-F238E27FC236}">
                <a16:creationId xmlns:a16="http://schemas.microsoft.com/office/drawing/2014/main" id="{84C03D1F-CA6E-D0F5-666F-52D580A6E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1262" y="3539790"/>
            <a:ext cx="72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s-E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TPS</a:t>
            </a:r>
          </a:p>
        </p:txBody>
      </p:sp>
      <p:pic>
        <p:nvPicPr>
          <p:cNvPr id="32" name="Picture 4">
            <a:extLst>
              <a:ext uri="{FF2B5EF4-FFF2-40B4-BE49-F238E27FC236}">
                <a16:creationId xmlns:a16="http://schemas.microsoft.com/office/drawing/2014/main" id="{19C4A12F-7444-645C-5B8A-083A208D5E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590" y="3826233"/>
            <a:ext cx="317182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B8762FE-4380-0937-5D70-BD2FA61C5D2B}"/>
              </a:ext>
            </a:extLst>
          </p:cNvPr>
          <p:cNvSpPr txBox="1"/>
          <p:nvPr/>
        </p:nvSpPr>
        <p:spPr>
          <a:xfrm>
            <a:off x="-140817" y="1717360"/>
            <a:ext cx="962386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Dose imparted to the detector’s volume and the dwell times are calculated through Geant4 MC simulations </a:t>
            </a:r>
          </a:p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Physics list validated through comparison against consensus datasets of TG-43 dosimetry parameters and treatment planning system data </a:t>
            </a:r>
          </a:p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Detailed modelling of the experimental layout of the detector, needle and clinical phantom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CC94D4-7B3C-678F-ABBF-F736882DC2F2}"/>
              </a:ext>
            </a:extLst>
          </p:cNvPr>
          <p:cNvSpPr txBox="1"/>
          <p:nvPr/>
        </p:nvSpPr>
        <p:spPr>
          <a:xfrm>
            <a:off x="276908" y="6631166"/>
            <a:ext cx="62298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spc="-1" dirty="0">
                <a:solidFill>
                  <a:srgbClr val="000000"/>
                </a:solidFill>
                <a:latin typeface="Times New Roman"/>
                <a:ea typeface="AR PL Mingti2L Big5"/>
              </a:rPr>
              <a:t>Diego </a:t>
            </a:r>
            <a:r>
              <a:rPr lang="en-US" sz="1200" spc="-1" dirty="0" err="1">
                <a:solidFill>
                  <a:srgbClr val="000000"/>
                </a:solidFill>
                <a:latin typeface="Times New Roman"/>
                <a:ea typeface="AR PL Mingti2L Big5"/>
              </a:rPr>
              <a:t>Rosich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74929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5C4601-01CC-4759-C1DB-AD2009C33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C3BECCF-1685-00B1-D4A6-79E8B8D09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80AECA90-A196-A729-3E45-C56C9AB3A0B0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E600FA9-5C5C-750E-3A2D-594C7E59564E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CHARACTERISATION CAMPAIGN AT HUMV</a:t>
            </a:r>
          </a:p>
        </p:txBody>
      </p:sp>
      <p:pic>
        <p:nvPicPr>
          <p:cNvPr id="11" name="Imagen 4" descr="Gráfico&#10;&#10;El contenido generado por IA puede ser incorrecto.">
            <a:extLst>
              <a:ext uri="{FF2B5EF4-FFF2-40B4-BE49-F238E27FC236}">
                <a16:creationId xmlns:a16="http://schemas.microsoft.com/office/drawing/2014/main" id="{A36F7A50-1E2E-C5B5-469E-649EC84FA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60" y="2839446"/>
            <a:ext cx="5296225" cy="387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5">
            <a:extLst>
              <a:ext uri="{FF2B5EF4-FFF2-40B4-BE49-F238E27FC236}">
                <a16:creationId xmlns:a16="http://schemas.microsoft.com/office/drawing/2014/main" id="{F4E2D1C5-B489-758A-8984-B289655E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upo 3">
            <a:extLst>
              <a:ext uri="{FF2B5EF4-FFF2-40B4-BE49-F238E27FC236}">
                <a16:creationId xmlns:a16="http://schemas.microsoft.com/office/drawing/2014/main" id="{1FD25483-5AD9-4562-CE35-8AC9B433278E}"/>
              </a:ext>
            </a:extLst>
          </p:cNvPr>
          <p:cNvGrpSpPr>
            <a:grpSpLocks/>
          </p:cNvGrpSpPr>
          <p:nvPr/>
        </p:nvGrpSpPr>
        <p:grpSpPr bwMode="auto">
          <a:xfrm>
            <a:off x="6494106" y="3419690"/>
            <a:ext cx="3244100" cy="3301785"/>
            <a:chOff x="334524" y="1777222"/>
            <a:chExt cx="4101288" cy="4083524"/>
          </a:xfrm>
        </p:grpSpPr>
        <p:pic>
          <p:nvPicPr>
            <p:cNvPr id="3" name="Imagen 4">
              <a:extLst>
                <a:ext uri="{FF2B5EF4-FFF2-40B4-BE49-F238E27FC236}">
                  <a16:creationId xmlns:a16="http://schemas.microsoft.com/office/drawing/2014/main" id="{0EFF1595-8B51-67B4-C9AB-76E29F2852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940" y="1777222"/>
              <a:ext cx="4059872" cy="2796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agen 5">
              <a:extLst>
                <a:ext uri="{FF2B5EF4-FFF2-40B4-BE49-F238E27FC236}">
                  <a16:creationId xmlns:a16="http://schemas.microsoft.com/office/drawing/2014/main" id="{906CA6C4-D5A1-2DC4-AD9D-659065C00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524" y="4573587"/>
              <a:ext cx="4101288" cy="1287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Imagen 8">
            <a:extLst>
              <a:ext uri="{FF2B5EF4-FFF2-40B4-BE49-F238E27FC236}">
                <a16:creationId xmlns:a16="http://schemas.microsoft.com/office/drawing/2014/main" id="{5F289FB5-334A-46DB-AF11-0867CB23A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616" y="1101542"/>
            <a:ext cx="3317714" cy="226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AF5BC3-628B-4530-DEF1-C027E41F6E01}"/>
              </a:ext>
            </a:extLst>
          </p:cNvPr>
          <p:cNvSpPr txBox="1"/>
          <p:nvPr/>
        </p:nvSpPr>
        <p:spPr>
          <a:xfrm>
            <a:off x="7922315" y="6079351"/>
            <a:ext cx="17098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Clr>
                <a:srgbClr val="156082"/>
              </a:buClr>
            </a:pPr>
            <a:r>
              <a:rPr lang="es-E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Deviations</a:t>
            </a:r>
            <a:r>
              <a:rPr lang="es-E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below</a:t>
            </a:r>
            <a:r>
              <a:rPr lang="es-E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0.15%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1E2BCB-09EC-8D3C-F564-3AE17BFEE86A}"/>
              </a:ext>
            </a:extLst>
          </p:cNvPr>
          <p:cNvSpPr txBox="1"/>
          <p:nvPr/>
        </p:nvSpPr>
        <p:spPr>
          <a:xfrm>
            <a:off x="550323" y="1743162"/>
            <a:ext cx="609755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sz="1600" dirty="0">
                <a:cs typeface="Times New Roman" panose="02020603050405020304" pitchFamily="18" charset="0"/>
              </a:rPr>
              <a:t>S ~ 7.47 </a:t>
            </a:r>
            <a:r>
              <a:rPr lang="es-ES" sz="1600" dirty="0" err="1">
                <a:cs typeface="Times New Roman" panose="02020603050405020304" pitchFamily="18" charset="0"/>
              </a:rPr>
              <a:t>nC</a:t>
            </a:r>
            <a:r>
              <a:rPr lang="es-ES" sz="1600" dirty="0">
                <a:cs typeface="Times New Roman" panose="02020603050405020304" pitchFamily="18" charset="0"/>
              </a:rPr>
              <a:t>/Gy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altLang="en-US" sz="1600" dirty="0">
                <a:cs typeface="Times New Roman" panose="02020603050405020304" pitchFamily="18" charset="0"/>
              </a:rPr>
              <a:t>S(</a:t>
            </a:r>
            <a:r>
              <a:rPr lang="es-ES" altLang="en-US" sz="1600" dirty="0" err="1">
                <a:cs typeface="Times New Roman" panose="02020603050405020304" pitchFamily="18" charset="0"/>
              </a:rPr>
              <a:t>SiC</a:t>
            </a:r>
            <a:r>
              <a:rPr lang="es-ES" altLang="en-US" sz="1600" dirty="0">
                <a:cs typeface="Times New Roman" panose="02020603050405020304" pitchFamily="18" charset="0"/>
              </a:rPr>
              <a:t>) ~ 3×S (</a:t>
            </a:r>
            <a:r>
              <a:rPr lang="es-ES" altLang="en-US" sz="1600" dirty="0" err="1">
                <a:cs typeface="Times New Roman" panose="02020603050405020304" pitchFamily="18" charset="0"/>
              </a:rPr>
              <a:t>microDiamond</a:t>
            </a:r>
            <a:r>
              <a:rPr lang="es-ES" altLang="en-US" sz="16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altLang="en-US" sz="1600" dirty="0">
                <a:cs typeface="Times New Roman" panose="02020603050405020304" pitchFamily="18" charset="0"/>
              </a:rPr>
              <a:t>Non sensitive </a:t>
            </a:r>
            <a:r>
              <a:rPr lang="es-ES" altLang="en-US" sz="1600" dirty="0" err="1">
                <a:cs typeface="Times New Roman" panose="02020603050405020304" pitchFamily="18" charset="0"/>
              </a:rPr>
              <a:t>to</a:t>
            </a:r>
            <a:r>
              <a:rPr lang="es-ES" altLang="en-US" sz="1600" dirty="0">
                <a:cs typeface="Times New Roman" panose="02020603050405020304" pitchFamily="18" charset="0"/>
              </a:rPr>
              <a:t> </a:t>
            </a:r>
            <a:r>
              <a:rPr lang="es-ES" altLang="en-US" sz="1600" dirty="0" err="1">
                <a:cs typeface="Times New Roman" panose="02020603050405020304" pitchFamily="18" charset="0"/>
              </a:rPr>
              <a:t>temperature</a:t>
            </a:r>
            <a:endParaRPr lang="es-ES" altLang="en-US" sz="1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" altLang="en-US" sz="1600" dirty="0" err="1">
                <a:cs typeface="Times New Roman" panose="02020603050405020304" pitchFamily="18" charset="0"/>
              </a:rPr>
              <a:t>Missing</a:t>
            </a:r>
            <a:r>
              <a:rPr lang="es-ES" altLang="en-US" sz="1600" dirty="0">
                <a:cs typeface="Times New Roman" panose="02020603050405020304" pitchFamily="18" charset="0"/>
              </a:rPr>
              <a:t> figures: Response vs </a:t>
            </a:r>
            <a:r>
              <a:rPr lang="es-ES" altLang="en-US" sz="1600" dirty="0" err="1">
                <a:cs typeface="Times New Roman" panose="02020603050405020304" pitchFamily="18" charset="0"/>
              </a:rPr>
              <a:t>distance</a:t>
            </a:r>
            <a:r>
              <a:rPr lang="es-ES" altLang="en-US" sz="1600" dirty="0">
                <a:cs typeface="Times New Roman" panose="02020603050405020304" pitchFamily="18" charset="0"/>
              </a:rPr>
              <a:t> at </a:t>
            </a:r>
            <a:r>
              <a:rPr lang="es-ES" altLang="en-US" sz="1600" dirty="0" err="1">
                <a:cs typeface="Times New Roman" panose="02020603050405020304" pitchFamily="18" charset="0"/>
              </a:rPr>
              <a:t>isodose</a:t>
            </a:r>
            <a:endParaRPr lang="es-ES" altLang="en-US" sz="1600" dirty="0">
              <a:cs typeface="Times New Roman" panose="02020603050405020304" pitchFamily="18" charset="0"/>
            </a:endParaRPr>
          </a:p>
          <a:p>
            <a:pPr>
              <a:defRPr/>
            </a:pPr>
            <a:endParaRPr lang="es-E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79B0CF2-D70C-D8FE-DA69-A1BDB426F81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4009" y="4937946"/>
            <a:ext cx="1884040" cy="177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544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030C0-9C22-2CC0-45C7-43DAD2CE8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D24AB13-755B-C40D-8F0B-A43958AA6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5DE9FB1E-C50C-BC0B-F3EF-90CA4F62B037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Device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522720F-4AD4-ED4B-9249-459AF4143212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CONCLUSION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79D836-18FA-98E9-EE16-07962D54B672}"/>
              </a:ext>
            </a:extLst>
          </p:cNvPr>
          <p:cNvSpPr txBox="1"/>
          <p:nvPr/>
        </p:nvSpPr>
        <p:spPr>
          <a:xfrm>
            <a:off x="-65902" y="1807977"/>
            <a:ext cx="5847478" cy="22006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Future Measurements and detectors: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Dosimetry based on Pulse counting with the CNM PIN detectors, but also Silicon and Silicon Carbide LGADs. 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TG43 missing Figures of Merit to submit a paper.</a:t>
            </a:r>
          </a:p>
          <a:p>
            <a:pPr marL="1143000" lvl="1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Detector Miniaturization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EUROPRACTICE membership and TCAD license purchased</a:t>
            </a:r>
          </a:p>
          <a:p>
            <a:pPr marL="685800" indent="-2857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altLang="en-US" sz="1600" dirty="0">
                <a:cs typeface="Times New Roman" panose="02020603050405020304" pitchFamily="18" charset="0"/>
              </a:rPr>
              <a:t>Access to the brachytherapy facility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F5781A-4261-FD3E-8115-7255E1DC7A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425" y="1190374"/>
            <a:ext cx="3234816" cy="53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7794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Google Shape;82;p13">
            <a:extLst>
              <a:ext uri="{FF2B5EF4-FFF2-40B4-BE49-F238E27FC236}">
                <a16:creationId xmlns:a16="http://schemas.microsoft.com/office/drawing/2014/main" id="{0012C97A-285A-20C8-4E13-045ED59FD99B}"/>
              </a:ext>
            </a:extLst>
          </p:cNvPr>
          <p:cNvSpPr txBox="1">
            <a:spLocks/>
          </p:cNvSpPr>
          <p:nvPr/>
        </p:nvSpPr>
        <p:spPr>
          <a:xfrm>
            <a:off x="1978141" y="2185511"/>
            <a:ext cx="5103052" cy="14876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just" rtl="0" fontAlgn="base">
              <a:spcBef>
                <a:spcPts val="600"/>
              </a:spcBef>
              <a:spcAft>
                <a:spcPts val="0"/>
              </a:spcAft>
              <a:buNone/>
            </a:pP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4030C0-9C22-2CC0-45C7-43DAD2CE8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3141" y="1190374"/>
            <a:ext cx="2233808" cy="867585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DD24AB13-755B-C40D-8F0B-A43958AA6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142" y="2190054"/>
            <a:ext cx="2233808" cy="70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3648767F-6668-BB09-AB31-9E702F9D2CA4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Brachytherapy Dosimetry Activities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4482C54-A49F-CE79-02DB-BCAB50C9C93D}"/>
              </a:ext>
            </a:extLst>
          </p:cNvPr>
          <p:cNvSpPr txBox="1">
            <a:spLocks/>
          </p:cNvSpPr>
          <p:nvPr/>
        </p:nvSpPr>
        <p:spPr>
          <a:xfrm>
            <a:off x="336222" y="1265531"/>
            <a:ext cx="7817177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ENTREPREUNDERSHIP COMPETITIONS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DDE9B7-1BB0-9D29-7943-FABF1669B2B1}"/>
              </a:ext>
            </a:extLst>
          </p:cNvPr>
          <p:cNvSpPr txBox="1"/>
          <p:nvPr/>
        </p:nvSpPr>
        <p:spPr>
          <a:xfrm>
            <a:off x="23235" y="6535016"/>
            <a:ext cx="772819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https://</a:t>
            </a:r>
            <a:r>
              <a:rPr lang="en-US" sz="800" dirty="0" err="1"/>
              <a:t>eunice-university.eu</a:t>
            </a:r>
            <a:r>
              <a:rPr lang="en-US" sz="800" dirty="0"/>
              <a:t>//</a:t>
            </a:r>
            <a:endParaRPr lang="en-US" sz="800" dirty="0">
              <a:hlinkClick r:id="rId4"/>
            </a:endParaRPr>
          </a:p>
          <a:p>
            <a:r>
              <a:rPr lang="en-US" sz="800" dirty="0">
                <a:hlinkClick r:id="rId4"/>
              </a:rPr>
              <a:t>https://web.unican.es/noticias/Paginas/2025/03/El-doctorando-del-IFCA-Diego-Rosich-representar%C3%A1-a-la-UC-en-la-competici%C3%B3n-de-emprendimiento-de-EUNICE.aspx</a:t>
            </a:r>
            <a:endParaRPr lang="en-US" sz="800" dirty="0"/>
          </a:p>
          <a:p>
            <a:endParaRPr lang="en-US" sz="800" dirty="0"/>
          </a:p>
          <a:p>
            <a:endParaRPr lang="en-US" sz="800" dirty="0"/>
          </a:p>
          <a:p>
            <a:endParaRPr lang="en-US" sz="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093F08-A37F-7BFB-9311-5ABD61C8A8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9782" y="3084392"/>
            <a:ext cx="3508775" cy="33000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9A9CCBC-CFD7-FEF6-A5D0-F45BBB934271}"/>
              </a:ext>
            </a:extLst>
          </p:cNvPr>
          <p:cNvSpPr txBox="1"/>
          <p:nvPr/>
        </p:nvSpPr>
        <p:spPr>
          <a:xfrm>
            <a:off x="325085" y="2929331"/>
            <a:ext cx="4845797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algn="just" rtl="0" fontAlgn="base">
              <a:spcBef>
                <a:spcPts val="600"/>
              </a:spcBef>
              <a:spcAft>
                <a:spcPts val="0"/>
              </a:spcAft>
            </a:pPr>
            <a:endParaRPr lang="en-GB" sz="1400" dirty="0"/>
          </a:p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F713F4-A1CC-3EDB-CBF8-59857373C3FB}"/>
              </a:ext>
            </a:extLst>
          </p:cNvPr>
          <p:cNvSpPr txBox="1"/>
          <p:nvPr/>
        </p:nvSpPr>
        <p:spPr>
          <a:xfrm>
            <a:off x="-105220" y="1785986"/>
            <a:ext cx="871582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algn="just" fontAlgn="base">
              <a:spcBef>
                <a:spcPts val="600"/>
              </a:spcBef>
            </a:pPr>
            <a:r>
              <a:rPr lang="en-GB" sz="1400" dirty="0" err="1"/>
              <a:t>SiCk</a:t>
            </a:r>
            <a:r>
              <a:rPr lang="en-GB" sz="1400" dirty="0"/>
              <a:t> detectors Identified as a market product due to strong recommendations from international bodies on the need for in vivo dosimetry in HDR brachytherapy (HDRBT):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2</a:t>
            </a:r>
            <a:r>
              <a:rPr lang="en-GB" sz="1400" baseline="30000" dirty="0"/>
              <a:t>nd</a:t>
            </a:r>
            <a:r>
              <a:rPr lang="en-GB" sz="1400" dirty="0"/>
              <a:t> Position at the European EUNICE Competition (March, 2025)</a:t>
            </a:r>
          </a:p>
          <a:p>
            <a:pPr marL="685800" indent="-285750" algn="just" fontAlgn="base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 err="1"/>
              <a:t>UCem</a:t>
            </a:r>
            <a:r>
              <a:rPr lang="en-GB" sz="1400" dirty="0"/>
              <a:t> Competition (June, 2025)</a:t>
            </a:r>
          </a:p>
          <a:p>
            <a:endParaRPr lang="en-US" dirty="0"/>
          </a:p>
        </p:txBody>
      </p:sp>
      <p:pic>
        <p:nvPicPr>
          <p:cNvPr id="1026" name="Picture 2" descr="La Universidad de Cantabria convoca la XXII edición de los ...">
            <a:extLst>
              <a:ext uri="{FF2B5EF4-FFF2-40B4-BE49-F238E27FC236}">
                <a16:creationId xmlns:a16="http://schemas.microsoft.com/office/drawing/2014/main" id="{8BDB0E73-CA63-704C-D69F-1B7F3B362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756" y="3056994"/>
            <a:ext cx="2351519" cy="332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82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0ECDA-FA6E-DA10-4D0C-1F6E24434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076" y="1312878"/>
            <a:ext cx="10950723" cy="1464506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Brachytherapy 3 TFGs </a:t>
            </a:r>
          </a:p>
          <a:p>
            <a:pPr algn="just"/>
            <a:r>
              <a:rPr lang="en-US" sz="1800" dirty="0"/>
              <a:t>IOR: 1 Research Project, 1 TFM &amp; TFG </a:t>
            </a:r>
          </a:p>
          <a:p>
            <a:pPr algn="just"/>
            <a:r>
              <a:rPr lang="en-US" sz="1800" i="1" dirty="0" err="1"/>
              <a:t>Microcredencial</a:t>
            </a:r>
            <a:r>
              <a:rPr lang="en-US" sz="1800" dirty="0"/>
              <a:t> in Proton therapy in collaboration with HUMV supported by Santander Bank (27 students so far): </a:t>
            </a:r>
          </a:p>
          <a:p>
            <a:endParaRPr lang="en-US" dirty="0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3FF9C54B-9037-D394-44EC-A8A0229D2165}"/>
              </a:ext>
            </a:extLst>
          </p:cNvPr>
          <p:cNvSpPr txBox="1">
            <a:spLocks/>
          </p:cNvSpPr>
          <p:nvPr/>
        </p:nvSpPr>
        <p:spPr>
          <a:xfrm>
            <a:off x="739035" y="356540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Teaching &amp;  Outreach in Medical Physics</a:t>
            </a:r>
          </a:p>
        </p:txBody>
      </p:sp>
      <p:sp>
        <p:nvSpPr>
          <p:cNvPr id="2" name="Slide Number Placeholder 15">
            <a:extLst>
              <a:ext uri="{FF2B5EF4-FFF2-40B4-BE49-F238E27FC236}">
                <a16:creationId xmlns:a16="http://schemas.microsoft.com/office/drawing/2014/main" id="{9DA02565-8186-702A-4DFE-256DB5DD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E493A3-8FF2-0BF0-5BC0-89A127792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964" y="2663208"/>
            <a:ext cx="7772400" cy="184257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8283095-51DE-F3C6-918B-CC750671EA72}"/>
              </a:ext>
            </a:extLst>
          </p:cNvPr>
          <p:cNvSpPr txBox="1">
            <a:spLocks/>
          </p:cNvSpPr>
          <p:nvPr/>
        </p:nvSpPr>
        <p:spPr>
          <a:xfrm>
            <a:off x="403076" y="4706572"/>
            <a:ext cx="11198898" cy="1684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Future Plans:</a:t>
            </a:r>
          </a:p>
          <a:p>
            <a:pPr lvl="1" algn="just"/>
            <a:r>
              <a:rPr lang="en-US" sz="1800" i="1" dirty="0" err="1"/>
              <a:t>Microcreds</a:t>
            </a:r>
            <a:r>
              <a:rPr lang="en-US" sz="1800" dirty="0"/>
              <a:t> Program (September 2025, funded by the European Commission): training sessions to technical staff in PT </a:t>
            </a:r>
          </a:p>
          <a:p>
            <a:pPr lvl="1" algn="just"/>
            <a:r>
              <a:rPr lang="en-US" sz="1800" b="1" dirty="0"/>
              <a:t>Final objective: </a:t>
            </a:r>
            <a:r>
              <a:rPr lang="en-US" sz="1800" dirty="0"/>
              <a:t>CSN-certified training center for future supervisor &amp; operators of PT centers</a:t>
            </a:r>
          </a:p>
          <a:p>
            <a:pPr algn="just"/>
            <a:r>
              <a:rPr lang="en-US" sz="1800" dirty="0"/>
              <a:t>Outreach: 8 talks about PT and medical physics given at High Schools in Cantabria.</a:t>
            </a:r>
          </a:p>
        </p:txBody>
      </p:sp>
    </p:spTree>
    <p:extLst>
      <p:ext uri="{BB962C8B-B14F-4D97-AF65-F5344CB8AC3E}">
        <p14:creationId xmlns:p14="http://schemas.microsoft.com/office/powerpoint/2010/main" val="3042264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3FF9C54B-9037-D394-44EC-A8A0229D2165}"/>
              </a:ext>
            </a:extLst>
          </p:cNvPr>
          <p:cNvSpPr txBox="1">
            <a:spLocks/>
          </p:cNvSpPr>
          <p:nvPr/>
        </p:nvSpPr>
        <p:spPr>
          <a:xfrm>
            <a:off x="1166013" y="2987947"/>
            <a:ext cx="9325799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That’s all -  Thank you!</a:t>
            </a:r>
          </a:p>
        </p:txBody>
      </p:sp>
      <p:sp>
        <p:nvSpPr>
          <p:cNvPr id="2" name="Slide Number Placeholder 15">
            <a:extLst>
              <a:ext uri="{FF2B5EF4-FFF2-40B4-BE49-F238E27FC236}">
                <a16:creationId xmlns:a16="http://schemas.microsoft.com/office/drawing/2014/main" id="{9DA02565-8186-702A-4DFE-256DB5DD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5249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67952-5DF3-1339-3389-E38ACF192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8847" y="2766218"/>
            <a:ext cx="2481197" cy="1325563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3" name="Slide Number Placeholder 15">
            <a:extLst>
              <a:ext uri="{FF2B5EF4-FFF2-40B4-BE49-F238E27FC236}">
                <a16:creationId xmlns:a16="http://schemas.microsoft.com/office/drawing/2014/main" id="{08AF57E5-ACFA-D442-1C0C-D3DAA5925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10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877B04-EC4B-E565-2C64-28FF7DC0FC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544" y="3352003"/>
            <a:ext cx="5874143" cy="32881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9B510C-33AD-4AD4-5B04-5BA74D78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273" y="855620"/>
            <a:ext cx="6756175" cy="240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7943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8C40721-97DA-8EEC-73EC-C579715DA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012" y="4557799"/>
            <a:ext cx="7772400" cy="18015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8D5A97-24F4-06B0-BACF-444B01406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9197" y="1028268"/>
            <a:ext cx="4929231" cy="3181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240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defined">
            <a:extLst>
              <a:ext uri="{FF2B5EF4-FFF2-40B4-BE49-F238E27FC236}">
                <a16:creationId xmlns:a16="http://schemas.microsoft.com/office/drawing/2014/main" id="{7B6C5424-0226-89DD-5106-D50B42AA9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713" y="1758426"/>
            <a:ext cx="4043680" cy="435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194EC3-3C16-989C-F71E-358828F40674}"/>
              </a:ext>
            </a:extLst>
          </p:cNvPr>
          <p:cNvSpPr txBox="1"/>
          <p:nvPr/>
        </p:nvSpPr>
        <p:spPr>
          <a:xfrm>
            <a:off x="8443102" y="6113625"/>
            <a:ext cx="28649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en.wikipedia.org</a:t>
            </a:r>
            <a:r>
              <a:rPr lang="en-US" sz="1000" dirty="0"/>
              <a:t>/wiki/</a:t>
            </a:r>
            <a:r>
              <a:rPr lang="en-US" sz="1000" dirty="0" err="1"/>
              <a:t>Proton_therapy</a:t>
            </a:r>
            <a:endParaRPr lang="en-US" sz="1000" dirty="0"/>
          </a:p>
        </p:txBody>
      </p:sp>
      <p:sp>
        <p:nvSpPr>
          <p:cNvPr id="7" name="Slide Number Placeholder 15">
            <a:extLst>
              <a:ext uri="{FF2B5EF4-FFF2-40B4-BE49-F238E27FC236}">
                <a16:creationId xmlns:a16="http://schemas.microsoft.com/office/drawing/2014/main" id="{5E3CE46F-DADE-ABBE-CD4A-35290E20A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D0F0EEE0-BB75-A1AA-BF97-11496B561BFD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Why proton therapy? Rationale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1DEE887-C10B-4173-A797-1A34AA99F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099" y="2768757"/>
            <a:ext cx="4701461" cy="36571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24CCC2-4E2D-8589-8793-38D83DDEE633}"/>
              </a:ext>
            </a:extLst>
          </p:cNvPr>
          <p:cNvSpPr txBox="1"/>
          <p:nvPr/>
        </p:nvSpPr>
        <p:spPr>
          <a:xfrm>
            <a:off x="-352858" y="989953"/>
            <a:ext cx="1216893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ES_tradnl" sz="1600" dirty="0">
              <a:cs typeface="Times New Roman" panose="02020603050405020304" pitchFamily="18" charset="0"/>
            </a:endParaRP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Proton radiation allows for dose deposition in a much more confined manner: </a:t>
            </a:r>
          </a:p>
          <a:p>
            <a:pPr marL="1200150" lvl="2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It minimizes radiation to healthy tissue by 3 to 5 times. </a:t>
            </a:r>
          </a:p>
          <a:p>
            <a:pPr marL="1200150" lvl="2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This is especially relevant for cancers near radiosensitive organs.</a:t>
            </a:r>
          </a:p>
          <a:p>
            <a:pPr marL="1200150" lvl="2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The technique was first proposed by Robert R. Wilson in 1946.</a:t>
            </a:r>
            <a:endParaRPr lang="en-US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2269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DA2E5-5FD9-FE89-5EF0-1620C095C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30</a:t>
            </a:fld>
            <a:endParaRPr lang="en-US"/>
          </a:p>
        </p:txBody>
      </p:sp>
      <p:sp>
        <p:nvSpPr>
          <p:cNvPr id="5" name="Google Shape;317;p33">
            <a:extLst>
              <a:ext uri="{FF2B5EF4-FFF2-40B4-BE49-F238E27FC236}">
                <a16:creationId xmlns:a16="http://schemas.microsoft.com/office/drawing/2014/main" id="{0E7F192B-B078-9494-6AC1-EEFC7A2F4A52}"/>
              </a:ext>
            </a:extLst>
          </p:cNvPr>
          <p:cNvSpPr txBox="1"/>
          <p:nvPr/>
        </p:nvSpPr>
        <p:spPr>
          <a:xfrm>
            <a:off x="9102081" y="4574125"/>
            <a:ext cx="1600400" cy="71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Treatment Control Room</a:t>
            </a:r>
            <a:endParaRPr sz="1467" b="1" dirty="0">
              <a:solidFill>
                <a:srgbClr val="990000"/>
              </a:solidFill>
            </a:endParaRPr>
          </a:p>
        </p:txBody>
      </p:sp>
      <p:pic>
        <p:nvPicPr>
          <p:cNvPr id="6" name="Google Shape;320;p33">
            <a:extLst>
              <a:ext uri="{FF2B5EF4-FFF2-40B4-BE49-F238E27FC236}">
                <a16:creationId xmlns:a16="http://schemas.microsoft.com/office/drawing/2014/main" id="{E32BC215-521B-AFA7-A99A-FF391079B282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4810" y="2290743"/>
            <a:ext cx="2713200" cy="4032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21;p33">
            <a:extLst>
              <a:ext uri="{FF2B5EF4-FFF2-40B4-BE49-F238E27FC236}">
                <a16:creationId xmlns:a16="http://schemas.microsoft.com/office/drawing/2014/main" id="{DF0539F6-1E4E-AF0D-0C9E-17AE8A80A1D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36518" y="1163943"/>
            <a:ext cx="5638627" cy="112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82;p32">
            <a:extLst>
              <a:ext uri="{FF2B5EF4-FFF2-40B4-BE49-F238E27FC236}">
                <a16:creationId xmlns:a16="http://schemas.microsoft.com/office/drawing/2014/main" id="{6B02CE32-EB68-7E60-E6E0-575F16D4EC68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47254" r="8332" b="16883"/>
          <a:stretch/>
        </p:blipFill>
        <p:spPr>
          <a:xfrm>
            <a:off x="4500720" y="2811805"/>
            <a:ext cx="4734338" cy="329161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299;p33">
            <a:extLst>
              <a:ext uri="{FF2B5EF4-FFF2-40B4-BE49-F238E27FC236}">
                <a16:creationId xmlns:a16="http://schemas.microsoft.com/office/drawing/2014/main" id="{1F9F5B4A-F146-C2A8-30DC-21E61F8C2D24}"/>
              </a:ext>
            </a:extLst>
          </p:cNvPr>
          <p:cNvSpPr txBox="1"/>
          <p:nvPr/>
        </p:nvSpPr>
        <p:spPr>
          <a:xfrm>
            <a:off x="4201268" y="5313383"/>
            <a:ext cx="1600400" cy="48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Power Generator</a:t>
            </a:r>
            <a:endParaRPr sz="1467" b="1" dirty="0">
              <a:solidFill>
                <a:srgbClr val="990000"/>
              </a:solidFill>
            </a:endParaRPr>
          </a:p>
        </p:txBody>
      </p:sp>
      <p:sp>
        <p:nvSpPr>
          <p:cNvPr id="10" name="Google Shape;301;p33">
            <a:extLst>
              <a:ext uri="{FF2B5EF4-FFF2-40B4-BE49-F238E27FC236}">
                <a16:creationId xmlns:a16="http://schemas.microsoft.com/office/drawing/2014/main" id="{DE3CE2D9-32EA-A3DF-DA4B-35475EA911CD}"/>
              </a:ext>
            </a:extLst>
          </p:cNvPr>
          <p:cNvSpPr txBox="1"/>
          <p:nvPr/>
        </p:nvSpPr>
        <p:spPr>
          <a:xfrm>
            <a:off x="4233886" y="2535554"/>
            <a:ext cx="1600400" cy="48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Disponible North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11" name="Google Shape;302;p33">
            <a:extLst>
              <a:ext uri="{FF2B5EF4-FFF2-40B4-BE49-F238E27FC236}">
                <a16:creationId xmlns:a16="http://schemas.microsoft.com/office/drawing/2014/main" id="{395FED73-A00F-9AAE-3964-A03108323F27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5034086" y="3017633"/>
            <a:ext cx="678508" cy="343257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305;p33">
            <a:extLst>
              <a:ext uri="{FF2B5EF4-FFF2-40B4-BE49-F238E27FC236}">
                <a16:creationId xmlns:a16="http://schemas.microsoft.com/office/drawing/2014/main" id="{22DE688D-EC68-89F8-2CE2-CBAB4CCFA5C7}"/>
              </a:ext>
            </a:extLst>
          </p:cNvPr>
          <p:cNvSpPr txBox="1"/>
          <p:nvPr/>
        </p:nvSpPr>
        <p:spPr>
          <a:xfrm>
            <a:off x="6874035" y="2535554"/>
            <a:ext cx="1600400" cy="48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Transformers</a:t>
            </a:r>
            <a:endParaRPr sz="1467" b="1" dirty="0">
              <a:solidFill>
                <a:srgbClr val="990000"/>
              </a:solidFill>
            </a:endParaRPr>
          </a:p>
        </p:txBody>
      </p:sp>
      <p:sp>
        <p:nvSpPr>
          <p:cNvPr id="13" name="Google Shape;300;p33">
            <a:extLst>
              <a:ext uri="{FF2B5EF4-FFF2-40B4-BE49-F238E27FC236}">
                <a16:creationId xmlns:a16="http://schemas.microsoft.com/office/drawing/2014/main" id="{BAC23B4C-3CBA-AD7C-B467-05D9417A69ED}"/>
              </a:ext>
            </a:extLst>
          </p:cNvPr>
          <p:cNvSpPr txBox="1"/>
          <p:nvPr/>
        </p:nvSpPr>
        <p:spPr>
          <a:xfrm>
            <a:off x="5513625" y="2257172"/>
            <a:ext cx="1600400" cy="71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Cryogenic support Room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14" name="Google Shape;303;p33">
            <a:extLst>
              <a:ext uri="{FF2B5EF4-FFF2-40B4-BE49-F238E27FC236}">
                <a16:creationId xmlns:a16="http://schemas.microsoft.com/office/drawing/2014/main" id="{3090D6E9-4D6B-5354-2DF2-FEC3638867DE}"/>
              </a:ext>
            </a:extLst>
          </p:cNvPr>
          <p:cNvCxnSpPr>
            <a:cxnSpLocks/>
          </p:cNvCxnSpPr>
          <p:nvPr/>
        </p:nvCxnSpPr>
        <p:spPr>
          <a:xfrm flipH="1" flipV="1">
            <a:off x="6329173" y="2853687"/>
            <a:ext cx="10313" cy="400911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5" name="Google Shape;304;p33">
            <a:extLst>
              <a:ext uri="{FF2B5EF4-FFF2-40B4-BE49-F238E27FC236}">
                <a16:creationId xmlns:a16="http://schemas.microsoft.com/office/drawing/2014/main" id="{A98F0473-4702-1F3E-A4EC-47727A64FD8E}"/>
              </a:ext>
            </a:extLst>
          </p:cNvPr>
          <p:cNvCxnSpPr>
            <a:cxnSpLocks/>
          </p:cNvCxnSpPr>
          <p:nvPr/>
        </p:nvCxnSpPr>
        <p:spPr>
          <a:xfrm flipV="1">
            <a:off x="6731805" y="2892177"/>
            <a:ext cx="382470" cy="514088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6" name="Google Shape;302;p33">
            <a:extLst>
              <a:ext uri="{FF2B5EF4-FFF2-40B4-BE49-F238E27FC236}">
                <a16:creationId xmlns:a16="http://schemas.microsoft.com/office/drawing/2014/main" id="{618D5E1A-46E2-1FD1-4254-9F0260D9C415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5001468" y="4142484"/>
            <a:ext cx="431022" cy="1170899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306;p33">
            <a:extLst>
              <a:ext uri="{FF2B5EF4-FFF2-40B4-BE49-F238E27FC236}">
                <a16:creationId xmlns:a16="http://schemas.microsoft.com/office/drawing/2014/main" id="{50F88A7B-26B1-7562-E859-CF55CEEEFC8A}"/>
              </a:ext>
            </a:extLst>
          </p:cNvPr>
          <p:cNvSpPr txBox="1"/>
          <p:nvPr/>
        </p:nvSpPr>
        <p:spPr>
          <a:xfrm>
            <a:off x="7951945" y="2570544"/>
            <a:ext cx="2118000" cy="71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" sz="1333" b="1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Electrical Panel Room + UPS</a:t>
            </a:r>
            <a:endParaRPr sz="1467" b="1">
              <a:solidFill>
                <a:srgbClr val="990000"/>
              </a:solidFill>
            </a:endParaRPr>
          </a:p>
        </p:txBody>
      </p:sp>
      <p:cxnSp>
        <p:nvCxnSpPr>
          <p:cNvPr id="18" name="Google Shape;308;p33">
            <a:extLst>
              <a:ext uri="{FF2B5EF4-FFF2-40B4-BE49-F238E27FC236}">
                <a16:creationId xmlns:a16="http://schemas.microsoft.com/office/drawing/2014/main" id="{1EDE6ED0-4661-829B-BC0F-584132E81B44}"/>
              </a:ext>
            </a:extLst>
          </p:cNvPr>
          <p:cNvCxnSpPr/>
          <p:nvPr/>
        </p:nvCxnSpPr>
        <p:spPr>
          <a:xfrm rot="10800000" flipH="1">
            <a:off x="7296107" y="3001115"/>
            <a:ext cx="1273200" cy="2156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307;p33">
            <a:extLst>
              <a:ext uri="{FF2B5EF4-FFF2-40B4-BE49-F238E27FC236}">
                <a16:creationId xmlns:a16="http://schemas.microsoft.com/office/drawing/2014/main" id="{C6C5D441-B363-6C0D-9C23-1717046F4DFA}"/>
              </a:ext>
            </a:extLst>
          </p:cNvPr>
          <p:cNvCxnSpPr>
            <a:cxnSpLocks/>
          </p:cNvCxnSpPr>
          <p:nvPr/>
        </p:nvCxnSpPr>
        <p:spPr>
          <a:xfrm flipH="1" flipV="1">
            <a:off x="7311749" y="3232349"/>
            <a:ext cx="18850" cy="437884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" name="Google Shape;307;p33">
            <a:extLst>
              <a:ext uri="{FF2B5EF4-FFF2-40B4-BE49-F238E27FC236}">
                <a16:creationId xmlns:a16="http://schemas.microsoft.com/office/drawing/2014/main" id="{4174DBEE-4C0E-D2A2-3874-74198E18842A}"/>
              </a:ext>
            </a:extLst>
          </p:cNvPr>
          <p:cNvCxnSpPr>
            <a:cxnSpLocks/>
          </p:cNvCxnSpPr>
          <p:nvPr/>
        </p:nvCxnSpPr>
        <p:spPr>
          <a:xfrm flipH="1" flipV="1">
            <a:off x="6746406" y="3396689"/>
            <a:ext cx="9425" cy="273059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309;p33">
            <a:extLst>
              <a:ext uri="{FF2B5EF4-FFF2-40B4-BE49-F238E27FC236}">
                <a16:creationId xmlns:a16="http://schemas.microsoft.com/office/drawing/2014/main" id="{C192B9CB-8D10-DC6C-70B4-EB39A2A82CD5}"/>
              </a:ext>
            </a:extLst>
          </p:cNvPr>
          <p:cNvSpPr txBox="1"/>
          <p:nvPr/>
        </p:nvSpPr>
        <p:spPr>
          <a:xfrm>
            <a:off x="8324904" y="3040381"/>
            <a:ext cx="1600400" cy="48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Varian + IT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22" name="Google Shape;310;p33">
            <a:extLst>
              <a:ext uri="{FF2B5EF4-FFF2-40B4-BE49-F238E27FC236}">
                <a16:creationId xmlns:a16="http://schemas.microsoft.com/office/drawing/2014/main" id="{BC412FE0-3650-41B7-02F8-FCC984EE2F8F}"/>
              </a:ext>
            </a:extLst>
          </p:cNvPr>
          <p:cNvCxnSpPr>
            <a:cxnSpLocks/>
          </p:cNvCxnSpPr>
          <p:nvPr/>
        </p:nvCxnSpPr>
        <p:spPr>
          <a:xfrm flipV="1">
            <a:off x="7839752" y="3456182"/>
            <a:ext cx="0" cy="319527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311;p33">
            <a:extLst>
              <a:ext uri="{FF2B5EF4-FFF2-40B4-BE49-F238E27FC236}">
                <a16:creationId xmlns:a16="http://schemas.microsoft.com/office/drawing/2014/main" id="{E7DE3A68-4CED-5503-A35A-EFA0B256D079}"/>
              </a:ext>
            </a:extLst>
          </p:cNvPr>
          <p:cNvCxnSpPr>
            <a:endCxn id="21" idx="1"/>
          </p:cNvCxnSpPr>
          <p:nvPr/>
        </p:nvCxnSpPr>
        <p:spPr>
          <a:xfrm flipV="1">
            <a:off x="7819704" y="3281421"/>
            <a:ext cx="505200" cy="174761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" name="Google Shape;312;p33">
            <a:extLst>
              <a:ext uri="{FF2B5EF4-FFF2-40B4-BE49-F238E27FC236}">
                <a16:creationId xmlns:a16="http://schemas.microsoft.com/office/drawing/2014/main" id="{F37D36FC-2ED8-E1B3-3C25-F55A52BB1303}"/>
              </a:ext>
            </a:extLst>
          </p:cNvPr>
          <p:cNvSpPr txBox="1"/>
          <p:nvPr/>
        </p:nvSpPr>
        <p:spPr>
          <a:xfrm>
            <a:off x="9125104" y="3416553"/>
            <a:ext cx="1444400" cy="71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Service Console Room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25" name="Google Shape;313;p33">
            <a:extLst>
              <a:ext uri="{FF2B5EF4-FFF2-40B4-BE49-F238E27FC236}">
                <a16:creationId xmlns:a16="http://schemas.microsoft.com/office/drawing/2014/main" id="{2C000CC8-EB5F-7D2C-C2F4-63FC8EBCCB24}"/>
              </a:ext>
            </a:extLst>
          </p:cNvPr>
          <p:cNvCxnSpPr/>
          <p:nvPr/>
        </p:nvCxnSpPr>
        <p:spPr>
          <a:xfrm rot="10800000">
            <a:off x="8286836" y="3691342"/>
            <a:ext cx="10000" cy="1684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6" name="Google Shape;314;p33">
            <a:extLst>
              <a:ext uri="{FF2B5EF4-FFF2-40B4-BE49-F238E27FC236}">
                <a16:creationId xmlns:a16="http://schemas.microsoft.com/office/drawing/2014/main" id="{872BAA9C-DE83-DC8D-0594-3B7FE822240C}"/>
              </a:ext>
            </a:extLst>
          </p:cNvPr>
          <p:cNvCxnSpPr/>
          <p:nvPr/>
        </p:nvCxnSpPr>
        <p:spPr>
          <a:xfrm rot="10800000" flipH="1">
            <a:off x="8277035" y="3681259"/>
            <a:ext cx="898800" cy="17600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7" name="Google Shape;315;p33">
            <a:extLst>
              <a:ext uri="{FF2B5EF4-FFF2-40B4-BE49-F238E27FC236}">
                <a16:creationId xmlns:a16="http://schemas.microsoft.com/office/drawing/2014/main" id="{35CED969-0176-7E89-DA8A-D3B8E98015E3}"/>
              </a:ext>
            </a:extLst>
          </p:cNvPr>
          <p:cNvSpPr txBox="1"/>
          <p:nvPr/>
        </p:nvSpPr>
        <p:spPr>
          <a:xfrm>
            <a:off x="9001574" y="3962055"/>
            <a:ext cx="1600400" cy="717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Disponible</a:t>
            </a:r>
            <a:b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</a:b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South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28" name="Google Shape;316;p33">
            <a:extLst>
              <a:ext uri="{FF2B5EF4-FFF2-40B4-BE49-F238E27FC236}">
                <a16:creationId xmlns:a16="http://schemas.microsoft.com/office/drawing/2014/main" id="{A67120D8-019A-32BB-9AA1-7D1869514C5C}"/>
              </a:ext>
            </a:extLst>
          </p:cNvPr>
          <p:cNvCxnSpPr>
            <a:cxnSpLocks/>
          </p:cNvCxnSpPr>
          <p:nvPr/>
        </p:nvCxnSpPr>
        <p:spPr>
          <a:xfrm>
            <a:off x="8711151" y="4007447"/>
            <a:ext cx="647437" cy="299459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9" name="Google Shape;316;p33">
            <a:extLst>
              <a:ext uri="{FF2B5EF4-FFF2-40B4-BE49-F238E27FC236}">
                <a16:creationId xmlns:a16="http://schemas.microsoft.com/office/drawing/2014/main" id="{493B0440-88FF-E2F6-4593-B1FA40E363F8}"/>
              </a:ext>
            </a:extLst>
          </p:cNvPr>
          <p:cNvCxnSpPr>
            <a:cxnSpLocks/>
          </p:cNvCxnSpPr>
          <p:nvPr/>
        </p:nvCxnSpPr>
        <p:spPr>
          <a:xfrm>
            <a:off x="8678681" y="4410781"/>
            <a:ext cx="712377" cy="284298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Google Shape;318;p33">
            <a:extLst>
              <a:ext uri="{FF2B5EF4-FFF2-40B4-BE49-F238E27FC236}">
                <a16:creationId xmlns:a16="http://schemas.microsoft.com/office/drawing/2014/main" id="{41ACBA52-F73F-25E5-66E0-9528B1720EA6}"/>
              </a:ext>
            </a:extLst>
          </p:cNvPr>
          <p:cNvSpPr txBox="1"/>
          <p:nvPr/>
        </p:nvSpPr>
        <p:spPr>
          <a:xfrm>
            <a:off x="9147736" y="5169538"/>
            <a:ext cx="763200" cy="482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es" sz="1333" b="1" dirty="0">
                <a:solidFill>
                  <a:srgbClr val="990000"/>
                </a:solidFill>
                <a:latin typeface="Lato"/>
                <a:ea typeface="Lato"/>
                <a:cs typeface="Lato"/>
                <a:sym typeface="Lato"/>
              </a:rPr>
              <a:t>Maze</a:t>
            </a:r>
            <a:endParaRPr sz="1467" b="1" dirty="0">
              <a:solidFill>
                <a:srgbClr val="990000"/>
              </a:solidFill>
            </a:endParaRPr>
          </a:p>
        </p:txBody>
      </p:sp>
      <p:cxnSp>
        <p:nvCxnSpPr>
          <p:cNvPr id="31" name="Google Shape;316;p33">
            <a:extLst>
              <a:ext uri="{FF2B5EF4-FFF2-40B4-BE49-F238E27FC236}">
                <a16:creationId xmlns:a16="http://schemas.microsoft.com/office/drawing/2014/main" id="{5EF8177E-2CD7-9A09-2182-0C6F08F53010}"/>
              </a:ext>
            </a:extLst>
          </p:cNvPr>
          <p:cNvCxnSpPr>
            <a:cxnSpLocks/>
          </p:cNvCxnSpPr>
          <p:nvPr/>
        </p:nvCxnSpPr>
        <p:spPr>
          <a:xfrm>
            <a:off x="8436953" y="5101500"/>
            <a:ext cx="712377" cy="284298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C841C6A0-2E3F-C30B-143D-15A73A69DC9F}"/>
              </a:ext>
            </a:extLst>
          </p:cNvPr>
          <p:cNvSpPr/>
          <p:nvPr/>
        </p:nvSpPr>
        <p:spPr>
          <a:xfrm>
            <a:off x="5712594" y="3962055"/>
            <a:ext cx="2359710" cy="113944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Google Shape;316;p33">
            <a:extLst>
              <a:ext uri="{FF2B5EF4-FFF2-40B4-BE49-F238E27FC236}">
                <a16:creationId xmlns:a16="http://schemas.microsoft.com/office/drawing/2014/main" id="{BC5DF79D-EBD1-0E55-B090-64D8B638C454}"/>
              </a:ext>
            </a:extLst>
          </p:cNvPr>
          <p:cNvCxnSpPr>
            <a:cxnSpLocks/>
          </p:cNvCxnSpPr>
          <p:nvPr/>
        </p:nvCxnSpPr>
        <p:spPr>
          <a:xfrm>
            <a:off x="6923040" y="5088050"/>
            <a:ext cx="0" cy="881039"/>
          </a:xfrm>
          <a:prstGeom prst="straightConnector1">
            <a:avLst/>
          </a:prstGeom>
          <a:noFill/>
          <a:ln w="19050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5A1F7EA-3E38-BF40-8D75-094ADD084737}"/>
              </a:ext>
            </a:extLst>
          </p:cNvPr>
          <p:cNvSpPr txBox="1"/>
          <p:nvPr/>
        </p:nvSpPr>
        <p:spPr>
          <a:xfrm>
            <a:off x="6638396" y="6031294"/>
            <a:ext cx="13844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SEGs</a:t>
            </a:r>
          </a:p>
        </p:txBody>
      </p:sp>
    </p:spTree>
    <p:extLst>
      <p:ext uri="{BB962C8B-B14F-4D97-AF65-F5344CB8AC3E}">
        <p14:creationId xmlns:p14="http://schemas.microsoft.com/office/powerpoint/2010/main" val="343905605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EABD6-F55E-2794-033B-D41A9D8AE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B883F-5899-EC4B-BB11-D73C77B108B7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1458D3-E357-84AE-9C5C-DAAFCD954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591" y="1751712"/>
            <a:ext cx="6276516" cy="35249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B507F6-ECCE-9B16-1ADB-9D1B3A4122DF}"/>
              </a:ext>
            </a:extLst>
          </p:cNvPr>
          <p:cNvSpPr txBox="1"/>
          <p:nvPr/>
        </p:nvSpPr>
        <p:spPr>
          <a:xfrm>
            <a:off x="0" y="6514746"/>
            <a:ext cx="1067629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Helvetica" pitchFamily="2" charset="0"/>
              </a:rPr>
              <a:t>(1) M. </a:t>
            </a:r>
            <a:r>
              <a:rPr lang="en-GB" sz="700" dirty="0" err="1">
                <a:effectLst/>
                <a:latin typeface="Helvetica" pitchFamily="2" charset="0"/>
              </a:rPr>
              <a:t>SiC</a:t>
            </a:r>
            <a:r>
              <a:rPr lang="en-GB" sz="700" dirty="0">
                <a:effectLst/>
                <a:latin typeface="Helvetica" pitchFamily="2" charset="0"/>
              </a:rPr>
              <a:t> detectors: A review on the use of silicon carbide as radiation detection material</a:t>
            </a:r>
            <a:r>
              <a:rPr lang="en-GB" sz="700" dirty="0">
                <a:latin typeface="Helvetica" pitchFamily="2" charset="0"/>
              </a:rPr>
              <a:t>,</a:t>
            </a:r>
            <a:r>
              <a:rPr lang="en-GB" sz="700" dirty="0">
                <a:effectLst/>
                <a:latin typeface="Helvetica" pitchFamily="2" charset="0"/>
              </a:rPr>
              <a:t> De Napoli, Front. Phys. 2022, 10, 898833.</a:t>
            </a:r>
          </a:p>
          <a:p>
            <a:r>
              <a:rPr lang="en-GB" sz="700" dirty="0">
                <a:effectLst/>
                <a:latin typeface="Helvetica" pitchFamily="2" charset="0"/>
              </a:rPr>
              <a:t>(2) First Characterization of Novel Silicon Carbide Detectors with Ultra-High Dose Rate Electron Beams for FLASH Radiotherapy, Romano, F et al (2023), Applied Sciences, 13(5), 2986</a:t>
            </a:r>
            <a:r>
              <a:rPr lang="en-GB" sz="1000" dirty="0">
                <a:effectLst/>
                <a:latin typeface="Helvetica" pitchFamily="2" charset="0"/>
              </a:rPr>
              <a:t>.</a:t>
            </a:r>
          </a:p>
          <a:p>
            <a:endParaRPr lang="en-GB" sz="100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73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37CE5F92-F198-C8EC-97B6-C660587AB248}"/>
              </a:ext>
            </a:extLst>
          </p:cNvPr>
          <p:cNvSpPr txBox="1">
            <a:spLocks/>
          </p:cNvSpPr>
          <p:nvPr/>
        </p:nvSpPr>
        <p:spPr>
          <a:xfrm>
            <a:off x="513217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Proton Therapy in Spain</a:t>
            </a:r>
          </a:p>
        </p:txBody>
      </p:sp>
      <p:pic>
        <p:nvPicPr>
          <p:cNvPr id="6" name="Imagen 1">
            <a:extLst>
              <a:ext uri="{FF2B5EF4-FFF2-40B4-BE49-F238E27FC236}">
                <a16:creationId xmlns:a16="http://schemas.microsoft.com/office/drawing/2014/main" id="{BC8796C2-E343-7B28-88FE-F0E6EA0B4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07" b="10507"/>
          <a:stretch>
            <a:fillRect/>
          </a:stretch>
        </p:blipFill>
        <p:spPr bwMode="auto">
          <a:xfrm>
            <a:off x="521815" y="2437514"/>
            <a:ext cx="2801523" cy="237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cto de flecha 3">
            <a:extLst>
              <a:ext uri="{FF2B5EF4-FFF2-40B4-BE49-F238E27FC236}">
                <a16:creationId xmlns:a16="http://schemas.microsoft.com/office/drawing/2014/main" id="{133FBB4C-8C3F-A01D-25E7-C6A262C61BC1}"/>
              </a:ext>
            </a:extLst>
          </p:cNvPr>
          <p:cNvCxnSpPr>
            <a:cxnSpLocks noChangeShapeType="1"/>
            <a:stCxn id="9" idx="0"/>
            <a:endCxn id="8" idx="2"/>
          </p:cNvCxnSpPr>
          <p:nvPr/>
        </p:nvCxnSpPr>
        <p:spPr bwMode="auto">
          <a:xfrm flipV="1">
            <a:off x="1913822" y="2100423"/>
            <a:ext cx="7951" cy="573504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uadroTexto 8">
            <a:extLst>
              <a:ext uri="{FF2B5EF4-FFF2-40B4-BE49-F238E27FC236}">
                <a16:creationId xmlns:a16="http://schemas.microsoft.com/office/drawing/2014/main" id="{B1B75F1E-8B92-4F02-CF7A-A49D9A11D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68" y="1454092"/>
            <a:ext cx="34764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E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Hospital universitario Marqués de Valdecilla (HUMV) in Santander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677E6D4-5C5A-33A9-73F8-315970392475}"/>
              </a:ext>
            </a:extLst>
          </p:cNvPr>
          <p:cNvSpPr/>
          <p:nvPr/>
        </p:nvSpPr>
        <p:spPr>
          <a:xfrm>
            <a:off x="1850211" y="2673927"/>
            <a:ext cx="127221" cy="137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BD30416-AEEC-0542-2F50-53270A19B30C}"/>
              </a:ext>
            </a:extLst>
          </p:cNvPr>
          <p:cNvSpPr/>
          <p:nvPr/>
        </p:nvSpPr>
        <p:spPr>
          <a:xfrm>
            <a:off x="2789969" y="3129440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E217BAE-D8A9-9441-B1EF-A9F5691E4C38}"/>
              </a:ext>
            </a:extLst>
          </p:cNvPr>
          <p:cNvSpPr/>
          <p:nvPr/>
        </p:nvSpPr>
        <p:spPr>
          <a:xfrm>
            <a:off x="1850210" y="3347105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9BADC68-96B9-DA52-0DD3-DE1537DD4F54}"/>
              </a:ext>
            </a:extLst>
          </p:cNvPr>
          <p:cNvSpPr/>
          <p:nvPr/>
        </p:nvSpPr>
        <p:spPr>
          <a:xfrm>
            <a:off x="2408126" y="3568362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88326A8-6538-923E-93D5-68DB0B8343A3}"/>
              </a:ext>
            </a:extLst>
          </p:cNvPr>
          <p:cNvSpPr/>
          <p:nvPr/>
        </p:nvSpPr>
        <p:spPr>
          <a:xfrm>
            <a:off x="1722989" y="4216381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43A649E-99B4-8C76-6EC9-3ECA28A778FB}"/>
              </a:ext>
            </a:extLst>
          </p:cNvPr>
          <p:cNvSpPr/>
          <p:nvPr/>
        </p:nvSpPr>
        <p:spPr>
          <a:xfrm>
            <a:off x="1102697" y="2706283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BF1E01D-2C59-9B2C-C0BC-BAB830324627}"/>
              </a:ext>
            </a:extLst>
          </p:cNvPr>
          <p:cNvSpPr/>
          <p:nvPr/>
        </p:nvSpPr>
        <p:spPr>
          <a:xfrm>
            <a:off x="874153" y="4556916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29FCBB2-929C-A049-149E-B9205999B8C7}"/>
              </a:ext>
            </a:extLst>
          </p:cNvPr>
          <p:cNvSpPr/>
          <p:nvPr/>
        </p:nvSpPr>
        <p:spPr>
          <a:xfrm>
            <a:off x="1722989" y="3977733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B77ED40-716F-E472-CBFB-F2A307B9D1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501" y="2505138"/>
            <a:ext cx="8083161" cy="221521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D72502A-AF70-FDAD-F6D5-7525A44EB9D7}"/>
              </a:ext>
            </a:extLst>
          </p:cNvPr>
          <p:cNvSpPr/>
          <p:nvPr/>
        </p:nvSpPr>
        <p:spPr>
          <a:xfrm>
            <a:off x="6523279" y="2842445"/>
            <a:ext cx="547688" cy="17774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5350B6-63AA-91D6-D469-DEA298C78C62}"/>
              </a:ext>
            </a:extLst>
          </p:cNvPr>
          <p:cNvSpPr/>
          <p:nvPr/>
        </p:nvSpPr>
        <p:spPr>
          <a:xfrm>
            <a:off x="5437827" y="2826543"/>
            <a:ext cx="621507" cy="1798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626EE0-73A3-AACD-C23F-574D3EE07EBC}"/>
              </a:ext>
            </a:extLst>
          </p:cNvPr>
          <p:cNvSpPr txBox="1"/>
          <p:nvPr/>
        </p:nvSpPr>
        <p:spPr>
          <a:xfrm>
            <a:off x="5477078" y="5043549"/>
            <a:ext cx="578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D49545-A1ED-240F-C19F-9D37A3F515A9}"/>
              </a:ext>
            </a:extLst>
          </p:cNvPr>
          <p:cNvSpPr txBox="1"/>
          <p:nvPr/>
        </p:nvSpPr>
        <p:spPr>
          <a:xfrm>
            <a:off x="6414104" y="5071560"/>
            <a:ext cx="857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altLang="es-E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HUMV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B632764-D84E-59FD-C64B-1E5B48776E88}"/>
              </a:ext>
            </a:extLst>
          </p:cNvPr>
          <p:cNvSpPr txBox="1"/>
          <p:nvPr/>
        </p:nvSpPr>
        <p:spPr>
          <a:xfrm>
            <a:off x="9665471" y="5036480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CUN</a:t>
            </a:r>
          </a:p>
        </p:txBody>
      </p:sp>
      <p:cxnSp>
        <p:nvCxnSpPr>
          <p:cNvPr id="23" name="Conector recto de flecha 3">
            <a:extLst>
              <a:ext uri="{FF2B5EF4-FFF2-40B4-BE49-F238E27FC236}">
                <a16:creationId xmlns:a16="http://schemas.microsoft.com/office/drawing/2014/main" id="{865ABEE6-E201-2C81-F257-371DE4D2B2A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744907" y="4617554"/>
            <a:ext cx="0" cy="4280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de flecha 3">
            <a:extLst>
              <a:ext uri="{FF2B5EF4-FFF2-40B4-BE49-F238E27FC236}">
                <a16:creationId xmlns:a16="http://schemas.microsoft.com/office/drawing/2014/main" id="{25F818FC-B2A1-C926-2816-260BBA3EB3F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803584" y="4625489"/>
            <a:ext cx="0" cy="4280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de flecha 3">
            <a:extLst>
              <a:ext uri="{FF2B5EF4-FFF2-40B4-BE49-F238E27FC236}">
                <a16:creationId xmlns:a16="http://schemas.microsoft.com/office/drawing/2014/main" id="{6A549D9D-0156-5265-2B82-E7D70A8D32E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973408" y="4643488"/>
            <a:ext cx="0" cy="4280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43CAEFDA-DEC5-36D0-7F30-4DA1B327EE68}"/>
              </a:ext>
            </a:extLst>
          </p:cNvPr>
          <p:cNvSpPr/>
          <p:nvPr/>
        </p:nvSpPr>
        <p:spPr>
          <a:xfrm>
            <a:off x="9641001" y="2836186"/>
            <a:ext cx="621505" cy="17774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6434A11-26C3-B17F-3CA1-BF9C7FF2BE5A}"/>
              </a:ext>
            </a:extLst>
          </p:cNvPr>
          <p:cNvSpPr/>
          <p:nvPr/>
        </p:nvSpPr>
        <p:spPr>
          <a:xfrm>
            <a:off x="2052124" y="2724722"/>
            <a:ext cx="127221" cy="13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EE2BE0-016F-C4D8-6E84-EB42A99871A0}"/>
              </a:ext>
            </a:extLst>
          </p:cNvPr>
          <p:cNvSpPr txBox="1"/>
          <p:nvPr/>
        </p:nvSpPr>
        <p:spPr>
          <a:xfrm>
            <a:off x="3659978" y="2293791"/>
            <a:ext cx="926962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i="1" dirty="0"/>
              <a:t>Technical challenges for FLASH proton therapy, </a:t>
            </a:r>
            <a:r>
              <a:rPr lang="en-US" sz="900" dirty="0"/>
              <a:t>Simon Jolly, Hywel Owen, Marco Schippers, Carsten Welsch,, </a:t>
            </a:r>
            <a:r>
              <a:rPr lang="en-US" sz="900" dirty="0" err="1"/>
              <a:t>Physica</a:t>
            </a:r>
            <a:r>
              <a:rPr lang="en-US" sz="900" dirty="0"/>
              <a:t> Medica, https://</a:t>
            </a:r>
            <a:r>
              <a:rPr lang="en-US" sz="900" dirty="0" err="1"/>
              <a:t>doi.org</a:t>
            </a:r>
            <a:r>
              <a:rPr lang="en-US" sz="900" dirty="0"/>
              <a:t>/10.1016/j.ejmp.2020.08.005.</a:t>
            </a:r>
          </a:p>
        </p:txBody>
      </p:sp>
      <p:sp>
        <p:nvSpPr>
          <p:cNvPr id="29" name="Slide Number Placeholder 15">
            <a:extLst>
              <a:ext uri="{FF2B5EF4-FFF2-40B4-BE49-F238E27FC236}">
                <a16:creationId xmlns:a16="http://schemas.microsoft.com/office/drawing/2014/main" id="{2F039206-B6D5-29F0-D2B4-709B5C7F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4ACF22-5052-2BC5-1DAD-5FADEFC0AA1B}"/>
              </a:ext>
            </a:extLst>
          </p:cNvPr>
          <p:cNvSpPr txBox="1"/>
          <p:nvPr/>
        </p:nvSpPr>
        <p:spPr>
          <a:xfrm>
            <a:off x="7428717" y="5012771"/>
            <a:ext cx="906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Quirón</a:t>
            </a:r>
            <a:endParaRPr lang="en-US" dirty="0"/>
          </a:p>
        </p:txBody>
      </p:sp>
      <p:cxnSp>
        <p:nvCxnSpPr>
          <p:cNvPr id="32" name="Conector recto de flecha 3">
            <a:extLst>
              <a:ext uri="{FF2B5EF4-FFF2-40B4-BE49-F238E27FC236}">
                <a16:creationId xmlns:a16="http://schemas.microsoft.com/office/drawing/2014/main" id="{BEEB0961-5A9D-7583-EC9A-34862D5FD63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829287" y="4656372"/>
            <a:ext cx="0" cy="4280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6300565-0165-C405-2D9D-31070F621F1D}"/>
              </a:ext>
            </a:extLst>
          </p:cNvPr>
          <p:cNvSpPr/>
          <p:nvPr/>
        </p:nvSpPr>
        <p:spPr>
          <a:xfrm>
            <a:off x="7508260" y="2844592"/>
            <a:ext cx="621505" cy="17774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8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DC167E5-D0DE-FA00-FAAF-E9B512C0C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Google Shape;82;p13">
            <a:extLst>
              <a:ext uri="{FF2B5EF4-FFF2-40B4-BE49-F238E27FC236}">
                <a16:creationId xmlns:a16="http://schemas.microsoft.com/office/drawing/2014/main" id="{6D8536EF-066B-3094-BCD8-6F22827C9CAA}"/>
              </a:ext>
            </a:extLst>
          </p:cNvPr>
          <p:cNvSpPr txBox="1">
            <a:spLocks/>
          </p:cNvSpPr>
          <p:nvPr/>
        </p:nvSpPr>
        <p:spPr>
          <a:xfrm>
            <a:off x="36106" y="1838685"/>
            <a:ext cx="5103052" cy="38342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b="1" dirty="0"/>
              <a:t>"Business Case"</a:t>
            </a:r>
            <a:r>
              <a:rPr lang="en-GB" sz="1400" dirty="0"/>
              <a:t>: The Nuclear Safety Council (CSN) required the preparation of a Radiological Protection (RP) report by an independent third-party entity for the commissioning of the BEAMPRO250 cyclotron at </a:t>
            </a:r>
            <a:r>
              <a:rPr lang="en-GB" sz="1400" dirty="0" err="1"/>
              <a:t>Valdecilla</a:t>
            </a:r>
            <a:r>
              <a:rPr lang="en-GB" sz="1400" dirty="0"/>
              <a:t> Hospital. </a:t>
            </a:r>
            <a:endParaRPr lang="en-GB" sz="1400" dirty="0">
              <a:solidFill>
                <a:srgbClr val="FF0000"/>
              </a:solidFill>
            </a:endParaRPr>
          </a:p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Radioprotection Report for the Future Proton Therapy Installation at </a:t>
            </a:r>
            <a:r>
              <a:rPr lang="en-GB" sz="1400" dirty="0" err="1"/>
              <a:t>Valdecilla</a:t>
            </a:r>
            <a:r>
              <a:rPr lang="en-GB" sz="1400" dirty="0"/>
              <a:t> Hospital (Contracted by SCS, 2022–2024) (19k EUR)</a:t>
            </a:r>
          </a:p>
          <a:p>
            <a:pPr marL="400050" algn="just" rtl="0" fontAlgn="base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Development of a dedicated software tool (</a:t>
            </a:r>
            <a:r>
              <a:rPr lang="en-GB" sz="1400" i="1" dirty="0" err="1"/>
              <a:t>BUNker</a:t>
            </a:r>
            <a:r>
              <a:rPr lang="en-GB" sz="1400" i="1" dirty="0"/>
              <a:t> </a:t>
            </a:r>
            <a:r>
              <a:rPr lang="en-GB" sz="1400" i="1" dirty="0" err="1"/>
              <a:t>SHIelding</a:t>
            </a:r>
            <a:r>
              <a:rPr lang="en-GB" sz="1400" i="1" dirty="0"/>
              <a:t> simulation tool – BUNSHI</a:t>
            </a:r>
            <a:r>
              <a:rPr lang="en-GB" sz="1400" dirty="0"/>
              <a:t>) for the evaluation of key radioprotection parameters:</a:t>
            </a:r>
            <a:endParaRPr lang="es-ES" sz="1400" dirty="0">
              <a:solidFill>
                <a:schemeClr val="dk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" name="Google Shape;80;p16">
            <a:extLst>
              <a:ext uri="{FF2B5EF4-FFF2-40B4-BE49-F238E27FC236}">
                <a16:creationId xmlns:a16="http://schemas.microsoft.com/office/drawing/2014/main" id="{019FC455-63B9-3640-0B79-A3CC78203EE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10225" b="4324"/>
          <a:stretch/>
        </p:blipFill>
        <p:spPr>
          <a:xfrm>
            <a:off x="5432966" y="2525356"/>
            <a:ext cx="6355267" cy="2583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8" name="Google Shape;82;p16">
            <a:extLst>
              <a:ext uri="{FF2B5EF4-FFF2-40B4-BE49-F238E27FC236}">
                <a16:creationId xmlns:a16="http://schemas.microsoft.com/office/drawing/2014/main" id="{5751D711-B1FD-C4E7-10F4-63DFB7F49F88}"/>
              </a:ext>
            </a:extLst>
          </p:cNvPr>
          <p:cNvCxnSpPr/>
          <p:nvPr/>
        </p:nvCxnSpPr>
        <p:spPr>
          <a:xfrm rot="10800000">
            <a:off x="9750335" y="4639773"/>
            <a:ext cx="332000" cy="12084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" name="Google Shape;83;p16">
            <a:extLst>
              <a:ext uri="{FF2B5EF4-FFF2-40B4-BE49-F238E27FC236}">
                <a16:creationId xmlns:a16="http://schemas.microsoft.com/office/drawing/2014/main" id="{9BA7D070-8A31-1C81-70A0-5A62E7978034}"/>
              </a:ext>
            </a:extLst>
          </p:cNvPr>
          <p:cNvSpPr txBox="1"/>
          <p:nvPr/>
        </p:nvSpPr>
        <p:spPr>
          <a:xfrm>
            <a:off x="9839168" y="5728873"/>
            <a:ext cx="8140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>
                <a:latin typeface="Lato"/>
                <a:ea typeface="Lato"/>
                <a:cs typeface="Lato"/>
                <a:sym typeface="Lato"/>
              </a:rPr>
              <a:t>MAZE</a:t>
            </a:r>
            <a:endParaRPr sz="1467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Google Shape;84;p16">
            <a:extLst>
              <a:ext uri="{FF2B5EF4-FFF2-40B4-BE49-F238E27FC236}">
                <a16:creationId xmlns:a16="http://schemas.microsoft.com/office/drawing/2014/main" id="{57862D67-081E-7028-EF95-FD6488C1EA6E}"/>
              </a:ext>
            </a:extLst>
          </p:cNvPr>
          <p:cNvSpPr txBox="1"/>
          <p:nvPr/>
        </p:nvSpPr>
        <p:spPr>
          <a:xfrm>
            <a:off x="8014501" y="1804267"/>
            <a:ext cx="16992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 dirty="0">
                <a:latin typeface="Lato"/>
                <a:ea typeface="Lato"/>
                <a:cs typeface="Lato"/>
                <a:sym typeface="Lato"/>
              </a:rPr>
              <a:t>GANTRY (360</a:t>
            </a:r>
            <a:r>
              <a:rPr lang="en-GB" sz="1600" dirty="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°)</a:t>
            </a:r>
            <a:endParaRPr sz="1467" dirty="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3" name="Google Shape;85;p16">
            <a:extLst>
              <a:ext uri="{FF2B5EF4-FFF2-40B4-BE49-F238E27FC236}">
                <a16:creationId xmlns:a16="http://schemas.microsoft.com/office/drawing/2014/main" id="{6FF20773-4D24-7B08-AB11-FF068C9264A3}"/>
              </a:ext>
            </a:extLst>
          </p:cNvPr>
          <p:cNvCxnSpPr>
            <a:cxnSpLocks/>
          </p:cNvCxnSpPr>
          <p:nvPr/>
        </p:nvCxnSpPr>
        <p:spPr>
          <a:xfrm>
            <a:off x="8790435" y="2183442"/>
            <a:ext cx="0" cy="1558497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86;p16">
            <a:extLst>
              <a:ext uri="{FF2B5EF4-FFF2-40B4-BE49-F238E27FC236}">
                <a16:creationId xmlns:a16="http://schemas.microsoft.com/office/drawing/2014/main" id="{1980869B-D6DB-CEF1-89E1-728A3EC52851}"/>
              </a:ext>
            </a:extLst>
          </p:cNvPr>
          <p:cNvCxnSpPr/>
          <p:nvPr/>
        </p:nvCxnSpPr>
        <p:spPr>
          <a:xfrm rot="10800000" flipH="1">
            <a:off x="10073502" y="4600473"/>
            <a:ext cx="8800" cy="1230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" name="Google Shape;87;p16">
            <a:extLst>
              <a:ext uri="{FF2B5EF4-FFF2-40B4-BE49-F238E27FC236}">
                <a16:creationId xmlns:a16="http://schemas.microsoft.com/office/drawing/2014/main" id="{5AF56F63-2986-8EF5-9E2B-E19077E068B0}"/>
              </a:ext>
            </a:extLst>
          </p:cNvPr>
          <p:cNvSpPr txBox="1"/>
          <p:nvPr/>
        </p:nvSpPr>
        <p:spPr>
          <a:xfrm>
            <a:off x="6496856" y="1791101"/>
            <a:ext cx="16992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>
                <a:latin typeface="Lato"/>
                <a:ea typeface="Lato"/>
                <a:cs typeface="Lato"/>
                <a:sym typeface="Lato"/>
              </a:rPr>
              <a:t>CYCLOTRON</a:t>
            </a:r>
            <a:endParaRPr sz="1467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" name="Google Shape;88;p16">
            <a:extLst>
              <a:ext uri="{FF2B5EF4-FFF2-40B4-BE49-F238E27FC236}">
                <a16:creationId xmlns:a16="http://schemas.microsoft.com/office/drawing/2014/main" id="{5302AFEB-9C9E-5351-E6A7-0CEA807FEFD7}"/>
              </a:ext>
            </a:extLst>
          </p:cNvPr>
          <p:cNvCxnSpPr>
            <a:cxnSpLocks/>
          </p:cNvCxnSpPr>
          <p:nvPr/>
        </p:nvCxnSpPr>
        <p:spPr>
          <a:xfrm>
            <a:off x="7266435" y="2198301"/>
            <a:ext cx="0" cy="1543638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89;p16">
            <a:extLst>
              <a:ext uri="{FF2B5EF4-FFF2-40B4-BE49-F238E27FC236}">
                <a16:creationId xmlns:a16="http://schemas.microsoft.com/office/drawing/2014/main" id="{A6B754D4-4DDC-A2E2-C068-A30397D5CC1C}"/>
              </a:ext>
            </a:extLst>
          </p:cNvPr>
          <p:cNvCxnSpPr>
            <a:cxnSpLocks/>
          </p:cNvCxnSpPr>
          <p:nvPr/>
        </p:nvCxnSpPr>
        <p:spPr>
          <a:xfrm flipV="1">
            <a:off x="7052843" y="4198010"/>
            <a:ext cx="621213" cy="121538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" name="Google Shape;90;p16">
            <a:extLst>
              <a:ext uri="{FF2B5EF4-FFF2-40B4-BE49-F238E27FC236}">
                <a16:creationId xmlns:a16="http://schemas.microsoft.com/office/drawing/2014/main" id="{12F097A8-5FE7-87A1-8A7E-3FF899ED3738}"/>
              </a:ext>
            </a:extLst>
          </p:cNvPr>
          <p:cNvSpPr txBox="1"/>
          <p:nvPr/>
        </p:nvSpPr>
        <p:spPr>
          <a:xfrm>
            <a:off x="6735959" y="5317098"/>
            <a:ext cx="8140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>
                <a:latin typeface="Lato"/>
                <a:ea typeface="Lato"/>
                <a:cs typeface="Lato"/>
                <a:sym typeface="Lato"/>
              </a:rPr>
              <a:t>ESS</a:t>
            </a:r>
            <a:endParaRPr sz="1467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0" name="Google Shape;91;p16">
            <a:extLst>
              <a:ext uri="{FF2B5EF4-FFF2-40B4-BE49-F238E27FC236}">
                <a16:creationId xmlns:a16="http://schemas.microsoft.com/office/drawing/2014/main" id="{B3755718-51CC-59F1-5023-622538E55CD1}"/>
              </a:ext>
            </a:extLst>
          </p:cNvPr>
          <p:cNvCxnSpPr>
            <a:cxnSpLocks/>
          </p:cNvCxnSpPr>
          <p:nvPr/>
        </p:nvCxnSpPr>
        <p:spPr>
          <a:xfrm flipV="1">
            <a:off x="8014501" y="4308706"/>
            <a:ext cx="1" cy="1415568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1" name="Google Shape;92;p16">
            <a:extLst>
              <a:ext uri="{FF2B5EF4-FFF2-40B4-BE49-F238E27FC236}">
                <a16:creationId xmlns:a16="http://schemas.microsoft.com/office/drawing/2014/main" id="{41EB874C-083F-40D0-795B-B8E2C2E0048C}"/>
              </a:ext>
            </a:extLst>
          </p:cNvPr>
          <p:cNvSpPr txBox="1"/>
          <p:nvPr/>
        </p:nvSpPr>
        <p:spPr>
          <a:xfrm>
            <a:off x="7421818" y="5644574"/>
            <a:ext cx="13600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>
                <a:latin typeface="Lato"/>
                <a:ea typeface="Lato"/>
                <a:cs typeface="Lato"/>
                <a:sym typeface="Lato"/>
              </a:rPr>
              <a:t>HD concrete</a:t>
            </a:r>
            <a:endParaRPr sz="1467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" name="Google Shape;93;p16">
            <a:extLst>
              <a:ext uri="{FF2B5EF4-FFF2-40B4-BE49-F238E27FC236}">
                <a16:creationId xmlns:a16="http://schemas.microsoft.com/office/drawing/2014/main" id="{A1D1F51B-7D19-1CBA-9DC7-C6407A7ED67B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9169836" y="4569873"/>
            <a:ext cx="3466" cy="687551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3" name="Google Shape;94;p16">
            <a:extLst>
              <a:ext uri="{FF2B5EF4-FFF2-40B4-BE49-F238E27FC236}">
                <a16:creationId xmlns:a16="http://schemas.microsoft.com/office/drawing/2014/main" id="{F79B2070-9275-E81C-1201-2CF53B9AF2BA}"/>
              </a:ext>
            </a:extLst>
          </p:cNvPr>
          <p:cNvSpPr txBox="1"/>
          <p:nvPr/>
        </p:nvSpPr>
        <p:spPr>
          <a:xfrm>
            <a:off x="8522436" y="5257424"/>
            <a:ext cx="12948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467">
                <a:latin typeface="Lato"/>
                <a:ea typeface="Lato"/>
                <a:cs typeface="Lato"/>
                <a:sym typeface="Lato"/>
              </a:rPr>
              <a:t>ISOCENTER</a:t>
            </a:r>
            <a:endParaRPr sz="1467">
              <a:latin typeface="Lato"/>
              <a:ea typeface="Lato"/>
              <a:cs typeface="Lato"/>
              <a:sym typeface="Lato"/>
            </a:endParaRPr>
          </a:p>
          <a:p>
            <a:pPr algn="ctr"/>
            <a:r>
              <a:rPr lang="en-GB" sz="1200">
                <a:latin typeface="Lato"/>
                <a:ea typeface="Lato"/>
                <a:cs typeface="Lato"/>
                <a:sym typeface="Lato"/>
              </a:rPr>
              <a:t>(patient)</a:t>
            </a:r>
            <a:endParaRPr sz="1200">
              <a:latin typeface="Lato"/>
              <a:ea typeface="Lato"/>
              <a:cs typeface="Lato"/>
              <a:sym typeface="Lato"/>
            </a:endParaRPr>
          </a:p>
          <a:p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96E4097-0AC6-3466-AFD9-BC1DA50CBA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196" y="4907401"/>
            <a:ext cx="3581400" cy="1262262"/>
          </a:xfrm>
          <a:prstGeom prst="rect">
            <a:avLst/>
          </a:prstGeom>
        </p:spPr>
      </p:pic>
      <p:sp>
        <p:nvSpPr>
          <p:cNvPr id="28" name="Título 1">
            <a:extLst>
              <a:ext uri="{FF2B5EF4-FFF2-40B4-BE49-F238E27FC236}">
                <a16:creationId xmlns:a16="http://schemas.microsoft.com/office/drawing/2014/main" id="{C0B3D93A-D666-36D5-8DC0-DF54829DB34D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718C0E1-8B1F-3A2B-A1D4-0FDB698DE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5A39FA5-D6BD-0F41-20CE-3A6C83A4FE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VARIAN PROBEAM 360 AT HUMV</a:t>
            </a:r>
          </a:p>
        </p:txBody>
      </p:sp>
    </p:spTree>
    <p:extLst>
      <p:ext uri="{BB962C8B-B14F-4D97-AF65-F5344CB8AC3E}">
        <p14:creationId xmlns:p14="http://schemas.microsoft.com/office/powerpoint/2010/main" val="2749237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2;p17">
            <a:extLst>
              <a:ext uri="{FF2B5EF4-FFF2-40B4-BE49-F238E27FC236}">
                <a16:creationId xmlns:a16="http://schemas.microsoft.com/office/drawing/2014/main" id="{76AB2349-B927-74F2-D739-A6832051798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55472" y="2927269"/>
            <a:ext cx="8126678" cy="2993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76CE1A-C790-1D52-D87C-0801C6EA0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381" y="4279476"/>
            <a:ext cx="1505238" cy="530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3E21AB-AEC5-2CF8-F887-136D4205E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08333393-0A8F-85CC-3A1E-4F0E6DCD6317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sp>
        <p:nvSpPr>
          <p:cNvPr id="2" name="Google Shape;101;p17">
            <a:extLst>
              <a:ext uri="{FF2B5EF4-FFF2-40B4-BE49-F238E27FC236}">
                <a16:creationId xmlns:a16="http://schemas.microsoft.com/office/drawing/2014/main" id="{58D7E1E4-1F00-97A4-9A05-34FEB3AF4E8B}"/>
              </a:ext>
            </a:extLst>
          </p:cNvPr>
          <p:cNvSpPr txBox="1">
            <a:spLocks/>
          </p:cNvSpPr>
          <p:nvPr/>
        </p:nvSpPr>
        <p:spPr>
          <a:xfrm>
            <a:off x="415600" y="951279"/>
            <a:ext cx="11360800" cy="185174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06390" algn="just">
              <a:lnSpc>
                <a:spcPct val="150000"/>
              </a:lnSpc>
              <a:buSzPts val="1200"/>
            </a:pPr>
            <a:endParaRPr lang="es-ES_tradnl" sz="1600" dirty="0"/>
          </a:p>
        </p:txBody>
      </p:sp>
      <p:sp>
        <p:nvSpPr>
          <p:cNvPr id="3" name="Google Shape;82;p13">
            <a:extLst>
              <a:ext uri="{FF2B5EF4-FFF2-40B4-BE49-F238E27FC236}">
                <a16:creationId xmlns:a16="http://schemas.microsoft.com/office/drawing/2014/main" id="{B7BA9DAA-1395-6CCA-D8E2-5A34DF43C7C9}"/>
              </a:ext>
            </a:extLst>
          </p:cNvPr>
          <p:cNvSpPr txBox="1">
            <a:spLocks/>
          </p:cNvSpPr>
          <p:nvPr/>
        </p:nvSpPr>
        <p:spPr>
          <a:xfrm>
            <a:off x="415600" y="1685749"/>
            <a:ext cx="6870359" cy="15621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06390" algn="just">
              <a:lnSpc>
                <a:spcPct val="150000"/>
              </a:lnSpc>
              <a:buSzPts val="1200"/>
            </a:pPr>
            <a:r>
              <a:rPr lang="es-ES_tradnl" sz="1400" dirty="0" err="1"/>
              <a:t>State</a:t>
            </a:r>
            <a:r>
              <a:rPr lang="es-ES_tradnl" sz="1400" dirty="0"/>
              <a:t> </a:t>
            </a:r>
            <a:r>
              <a:rPr lang="es-ES_tradnl" sz="1400" dirty="0" err="1"/>
              <a:t>of</a:t>
            </a:r>
            <a:r>
              <a:rPr lang="es-ES_tradnl" sz="1400" dirty="0"/>
              <a:t> </a:t>
            </a:r>
            <a:r>
              <a:rPr lang="es-ES_tradnl" sz="1400" dirty="0" err="1"/>
              <a:t>the</a:t>
            </a:r>
            <a:r>
              <a:rPr lang="es-ES_tradnl" sz="1400" dirty="0"/>
              <a:t> art </a:t>
            </a:r>
            <a:r>
              <a:rPr lang="es-ES_tradnl" sz="1400" dirty="0" err="1"/>
              <a:t>for</a:t>
            </a:r>
            <a:r>
              <a:rPr lang="es-ES_tradnl" sz="1400" dirty="0"/>
              <a:t> similar </a:t>
            </a:r>
            <a:r>
              <a:rPr lang="es-ES_tradnl" sz="1400" dirty="0" err="1"/>
              <a:t>problems</a:t>
            </a:r>
            <a:r>
              <a:rPr lang="es-ES_tradnl" sz="1400" dirty="0"/>
              <a:t>: FLUKA, MCNP, Geant4 </a:t>
            </a:r>
          </a:p>
          <a:p>
            <a:pPr indent="-406390" algn="just">
              <a:lnSpc>
                <a:spcPct val="150000"/>
              </a:lnSpc>
              <a:buSzPts val="1200"/>
            </a:pPr>
            <a:r>
              <a:rPr lang="en-GB" sz="1400" dirty="0"/>
              <a:t>In-house Selection Based on IFCA’s Extensive Experience:</a:t>
            </a:r>
            <a:r>
              <a:rPr lang="es-ES_tradnl" sz="1400" dirty="0"/>
              <a:t> </a:t>
            </a:r>
            <a:r>
              <a:rPr lang="es-ES_tradnl" sz="1400" b="1" dirty="0"/>
              <a:t>Geant4</a:t>
            </a:r>
          </a:p>
          <a:p>
            <a:pPr indent="-406390" algn="just">
              <a:lnSpc>
                <a:spcPct val="150000"/>
              </a:lnSpc>
              <a:buSzPts val="1200"/>
            </a:pPr>
            <a:r>
              <a:rPr lang="es-ES_tradnl" sz="1400" dirty="0" err="1"/>
              <a:t>Decoupled</a:t>
            </a:r>
            <a:r>
              <a:rPr lang="es-ES_tradnl" sz="1400" dirty="0"/>
              <a:t> </a:t>
            </a:r>
            <a:r>
              <a:rPr lang="es-ES_tradnl" sz="1400" dirty="0" err="1"/>
              <a:t>approach</a:t>
            </a:r>
            <a:r>
              <a:rPr lang="es-ES_tradnl" sz="1400" dirty="0"/>
              <a:t>: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4C74C79-E950-9AE8-8708-DA9762B40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VARIAN PROBEAM 360 AT HUMV</a:t>
            </a:r>
          </a:p>
        </p:txBody>
      </p:sp>
      <p:sp>
        <p:nvSpPr>
          <p:cNvPr id="8" name="Slide Number Placeholder 15">
            <a:extLst>
              <a:ext uri="{FF2B5EF4-FFF2-40B4-BE49-F238E27FC236}">
                <a16:creationId xmlns:a16="http://schemas.microsoft.com/office/drawing/2014/main" id="{C51B9489-DD1A-74C4-8F63-935B7C9C2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95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8DF90-C638-E7A2-7553-050D71990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223" y="1265531"/>
            <a:ext cx="4563236" cy="36604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GEOMETRY</a:t>
            </a:r>
          </a:p>
        </p:txBody>
      </p:sp>
      <p:pic>
        <p:nvPicPr>
          <p:cNvPr id="6" name="Google Shape;134;p19">
            <a:extLst>
              <a:ext uri="{FF2B5EF4-FFF2-40B4-BE49-F238E27FC236}">
                <a16:creationId xmlns:a16="http://schemas.microsoft.com/office/drawing/2014/main" id="{420C97A9-4ECC-79BF-6844-3B60FBDC42B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5401" y="1752622"/>
            <a:ext cx="4367301" cy="4609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711BB2-2798-0652-5577-BDDD1F946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DA18ED3F-4EB7-0506-609E-E2740ECD694A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pic>
        <p:nvPicPr>
          <p:cNvPr id="2" name="Google Shape;153;p20">
            <a:extLst>
              <a:ext uri="{FF2B5EF4-FFF2-40B4-BE49-F238E27FC236}">
                <a16:creationId xmlns:a16="http://schemas.microsoft.com/office/drawing/2014/main" id="{52CEB5BE-2DE1-62C4-3D47-C1B55838004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r="10225" b="4324"/>
          <a:stretch/>
        </p:blipFill>
        <p:spPr>
          <a:xfrm>
            <a:off x="726014" y="1958825"/>
            <a:ext cx="4852433" cy="1972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5" name="Google Shape;154;p20">
            <a:extLst>
              <a:ext uri="{FF2B5EF4-FFF2-40B4-BE49-F238E27FC236}">
                <a16:creationId xmlns:a16="http://schemas.microsoft.com/office/drawing/2014/main" id="{702A48EE-9B47-ABD6-D37A-1EF3C188874A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6133" t="55267" r="20203" b="10679"/>
          <a:stretch/>
        </p:blipFill>
        <p:spPr>
          <a:xfrm>
            <a:off x="1340177" y="4498260"/>
            <a:ext cx="3841132" cy="15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55;p20">
            <a:extLst>
              <a:ext uri="{FF2B5EF4-FFF2-40B4-BE49-F238E27FC236}">
                <a16:creationId xmlns:a16="http://schemas.microsoft.com/office/drawing/2014/main" id="{86210CDF-2D29-7894-BB25-FA5DB0740821}"/>
              </a:ext>
            </a:extLst>
          </p:cNvPr>
          <p:cNvSpPr/>
          <p:nvPr/>
        </p:nvSpPr>
        <p:spPr>
          <a:xfrm>
            <a:off x="4350122" y="4653343"/>
            <a:ext cx="283200" cy="309600"/>
          </a:xfrm>
          <a:prstGeom prst="ellipse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19" name="Google Shape;156;p20">
            <a:extLst>
              <a:ext uri="{FF2B5EF4-FFF2-40B4-BE49-F238E27FC236}">
                <a16:creationId xmlns:a16="http://schemas.microsoft.com/office/drawing/2014/main" id="{A3EEB11B-A779-B7EC-7C77-B1990B2369D5}"/>
              </a:ext>
            </a:extLst>
          </p:cNvPr>
          <p:cNvSpPr txBox="1"/>
          <p:nvPr/>
        </p:nvSpPr>
        <p:spPr>
          <a:xfrm>
            <a:off x="1788653" y="6122340"/>
            <a:ext cx="2805200" cy="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b="1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10 EGSRs identify by VARIAN</a:t>
            </a:r>
            <a:endParaRPr sz="1333"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" name="Google Shape;157;p20">
            <a:extLst>
              <a:ext uri="{FF2B5EF4-FFF2-40B4-BE49-F238E27FC236}">
                <a16:creationId xmlns:a16="http://schemas.microsoft.com/office/drawing/2014/main" id="{EC702ECE-0F74-265F-E4D7-FF8A90B06A5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57357" t="19183" b="6083"/>
          <a:stretch/>
        </p:blipFill>
        <p:spPr>
          <a:xfrm rot="-343153">
            <a:off x="3270721" y="4682181"/>
            <a:ext cx="1585492" cy="947116"/>
          </a:xfrm>
          <a:prstGeom prst="roundRect">
            <a:avLst>
              <a:gd name="adj" fmla="val 27835"/>
            </a:avLst>
          </a:prstGeom>
          <a:noFill/>
          <a:ln>
            <a:noFill/>
          </a:ln>
        </p:spPr>
      </p:pic>
      <p:pic>
        <p:nvPicPr>
          <p:cNvPr id="23" name="Google Shape;158;p20">
            <a:extLst>
              <a:ext uri="{FF2B5EF4-FFF2-40B4-BE49-F238E27FC236}">
                <a16:creationId xmlns:a16="http://schemas.microsoft.com/office/drawing/2014/main" id="{A8328427-CCEF-80BF-5FEA-04B05499AAB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r="77285" b="25892"/>
          <a:stretch/>
        </p:blipFill>
        <p:spPr>
          <a:xfrm>
            <a:off x="1623125" y="4850016"/>
            <a:ext cx="733048" cy="707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159;p20">
            <a:extLst>
              <a:ext uri="{FF2B5EF4-FFF2-40B4-BE49-F238E27FC236}">
                <a16:creationId xmlns:a16="http://schemas.microsoft.com/office/drawing/2014/main" id="{5F4FE3CD-D46D-2689-C3FB-392A9B6CA22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35647" t="39761" r="55239" b="46046"/>
          <a:stretch/>
        </p:blipFill>
        <p:spPr>
          <a:xfrm rot="-488777">
            <a:off x="2478779" y="5187895"/>
            <a:ext cx="411544" cy="1896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160;p20">
            <a:extLst>
              <a:ext uri="{FF2B5EF4-FFF2-40B4-BE49-F238E27FC236}">
                <a16:creationId xmlns:a16="http://schemas.microsoft.com/office/drawing/2014/main" id="{4302209D-5A9B-F99F-D55E-46F2DDF27E61}"/>
              </a:ext>
            </a:extLst>
          </p:cNvPr>
          <p:cNvCxnSpPr>
            <a:cxnSpLocks/>
          </p:cNvCxnSpPr>
          <p:nvPr/>
        </p:nvCxnSpPr>
        <p:spPr>
          <a:xfrm flipH="1">
            <a:off x="1843281" y="3144619"/>
            <a:ext cx="290319" cy="1955505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6" name="Google Shape;161;p20">
            <a:extLst>
              <a:ext uri="{FF2B5EF4-FFF2-40B4-BE49-F238E27FC236}">
                <a16:creationId xmlns:a16="http://schemas.microsoft.com/office/drawing/2014/main" id="{65F9C8DF-2C28-0D3D-6EA6-5F0C4D0C4F73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2525486" y="3144619"/>
            <a:ext cx="145627" cy="2044233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7" name="Google Shape;162;p20">
            <a:extLst>
              <a:ext uri="{FF2B5EF4-FFF2-40B4-BE49-F238E27FC236}">
                <a16:creationId xmlns:a16="http://schemas.microsoft.com/office/drawing/2014/main" id="{67453F32-B03A-5C86-1EBC-6518B8F16B78}"/>
              </a:ext>
            </a:extLst>
          </p:cNvPr>
          <p:cNvCxnSpPr>
            <a:cxnSpLocks/>
          </p:cNvCxnSpPr>
          <p:nvPr/>
        </p:nvCxnSpPr>
        <p:spPr>
          <a:xfrm>
            <a:off x="3029339" y="3189717"/>
            <a:ext cx="451204" cy="1979243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8" name="Google Shape;163;p20">
            <a:extLst>
              <a:ext uri="{FF2B5EF4-FFF2-40B4-BE49-F238E27FC236}">
                <a16:creationId xmlns:a16="http://schemas.microsoft.com/office/drawing/2014/main" id="{010DDDB7-D072-9CAE-FF18-24B529519FED}"/>
              </a:ext>
            </a:extLst>
          </p:cNvPr>
          <p:cNvCxnSpPr>
            <a:cxnSpLocks/>
          </p:cNvCxnSpPr>
          <p:nvPr/>
        </p:nvCxnSpPr>
        <p:spPr>
          <a:xfrm>
            <a:off x="3595396" y="3412097"/>
            <a:ext cx="1088647" cy="2003630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9" name="Slide Number Placeholder 15">
            <a:extLst>
              <a:ext uri="{FF2B5EF4-FFF2-40B4-BE49-F238E27FC236}">
                <a16:creationId xmlns:a16="http://schemas.microsoft.com/office/drawing/2014/main" id="{DF7587B0-0FE7-D43B-68C5-2AA6E80CC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0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6711BB2-2798-0652-5577-BDDD1F946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DA18ED3F-4EB7-0506-609E-E2740ECD694A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grpSp>
        <p:nvGrpSpPr>
          <p:cNvPr id="18" name="Google Shape;185;p21">
            <a:extLst>
              <a:ext uri="{FF2B5EF4-FFF2-40B4-BE49-F238E27FC236}">
                <a16:creationId xmlns:a16="http://schemas.microsoft.com/office/drawing/2014/main" id="{420789C1-C477-F125-55BE-56B703613165}"/>
              </a:ext>
            </a:extLst>
          </p:cNvPr>
          <p:cNvGrpSpPr/>
          <p:nvPr/>
        </p:nvGrpSpPr>
        <p:grpSpPr>
          <a:xfrm>
            <a:off x="7010693" y="4737543"/>
            <a:ext cx="1395433" cy="1464717"/>
            <a:chOff x="6351436" y="2922541"/>
            <a:chExt cx="1379432" cy="1380420"/>
          </a:xfrm>
        </p:grpSpPr>
        <p:pic>
          <p:nvPicPr>
            <p:cNvPr id="19" name="Google Shape;186;p21">
              <a:extLst>
                <a:ext uri="{FF2B5EF4-FFF2-40B4-BE49-F238E27FC236}">
                  <a16:creationId xmlns:a16="http://schemas.microsoft.com/office/drawing/2014/main" id="{3C0415BE-7AD2-F65B-3AD7-765298BFBF8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437903" y="2922541"/>
              <a:ext cx="1292965" cy="137730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187;p21">
              <a:extLst>
                <a:ext uri="{FF2B5EF4-FFF2-40B4-BE49-F238E27FC236}">
                  <a16:creationId xmlns:a16="http://schemas.microsoft.com/office/drawing/2014/main" id="{DE403190-E4F2-1F47-8124-25C5A3D2F6FA}"/>
                </a:ext>
              </a:extLst>
            </p:cNvPr>
            <p:cNvSpPr/>
            <p:nvPr/>
          </p:nvSpPr>
          <p:spPr>
            <a:xfrm>
              <a:off x="6426313" y="2925660"/>
              <a:ext cx="1293000" cy="1377300"/>
            </a:xfrm>
            <a:prstGeom prst="rect">
              <a:avLst/>
            </a:prstGeom>
            <a:noFill/>
            <a:ln w="9525" cap="flat" cmpd="sng">
              <a:solidFill>
                <a:srgbClr val="D9D9D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endParaRPr sz="2400"/>
            </a:p>
          </p:txBody>
        </p:sp>
        <p:grpSp>
          <p:nvGrpSpPr>
            <p:cNvPr id="23" name="Google Shape;188;p21">
              <a:extLst>
                <a:ext uri="{FF2B5EF4-FFF2-40B4-BE49-F238E27FC236}">
                  <a16:creationId xmlns:a16="http://schemas.microsoft.com/office/drawing/2014/main" id="{2F26FB4C-31E0-A30A-13A5-027D31579E11}"/>
                </a:ext>
              </a:extLst>
            </p:cNvPr>
            <p:cNvGrpSpPr/>
            <p:nvPr/>
          </p:nvGrpSpPr>
          <p:grpSpPr>
            <a:xfrm>
              <a:off x="6351436" y="3293776"/>
              <a:ext cx="330207" cy="134688"/>
              <a:chOff x="5163412" y="3198928"/>
              <a:chExt cx="683375" cy="278743"/>
            </a:xfrm>
          </p:grpSpPr>
          <p:cxnSp>
            <p:nvCxnSpPr>
              <p:cNvPr id="24" name="Google Shape;189;p21">
                <a:extLst>
                  <a:ext uri="{FF2B5EF4-FFF2-40B4-BE49-F238E27FC236}">
                    <a16:creationId xmlns:a16="http://schemas.microsoft.com/office/drawing/2014/main" id="{A1544981-4BA5-943A-550B-C7579807D2DB}"/>
                  </a:ext>
                </a:extLst>
              </p:cNvPr>
              <p:cNvCxnSpPr/>
              <p:nvPr/>
            </p:nvCxnSpPr>
            <p:spPr>
              <a:xfrm>
                <a:off x="5163412" y="3198928"/>
                <a:ext cx="643800" cy="24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" name="Google Shape;190;p21">
                <a:extLst>
                  <a:ext uri="{FF2B5EF4-FFF2-40B4-BE49-F238E27FC236}">
                    <a16:creationId xmlns:a16="http://schemas.microsoft.com/office/drawing/2014/main" id="{DE3A9840-A91A-FF84-CD17-73DEFFBD601E}"/>
                  </a:ext>
                </a:extLst>
              </p:cNvPr>
              <p:cNvCxnSpPr/>
              <p:nvPr/>
            </p:nvCxnSpPr>
            <p:spPr>
              <a:xfrm>
                <a:off x="5163412" y="3212201"/>
                <a:ext cx="643800" cy="24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6" name="Google Shape;191;p21">
                <a:extLst>
                  <a:ext uri="{FF2B5EF4-FFF2-40B4-BE49-F238E27FC236}">
                    <a16:creationId xmlns:a16="http://schemas.microsoft.com/office/drawing/2014/main" id="{D3415BC2-2262-C0AE-0E64-B287E1ECA636}"/>
                  </a:ext>
                </a:extLst>
              </p:cNvPr>
              <p:cNvCxnSpPr/>
              <p:nvPr/>
            </p:nvCxnSpPr>
            <p:spPr>
              <a:xfrm>
                <a:off x="5176685" y="3228670"/>
                <a:ext cx="643800" cy="24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7" name="Google Shape;192;p21">
                <a:extLst>
                  <a:ext uri="{FF2B5EF4-FFF2-40B4-BE49-F238E27FC236}">
                    <a16:creationId xmlns:a16="http://schemas.microsoft.com/office/drawing/2014/main" id="{31163FE0-032A-61DA-6C26-A94D7010EE83}"/>
                  </a:ext>
                </a:extLst>
              </p:cNvPr>
              <p:cNvCxnSpPr/>
              <p:nvPr/>
            </p:nvCxnSpPr>
            <p:spPr>
              <a:xfrm>
                <a:off x="5202987" y="3202123"/>
                <a:ext cx="643800" cy="2490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</p:grpSp>
      </p:grpSp>
      <p:sp>
        <p:nvSpPr>
          <p:cNvPr id="28" name="Google Shape;193;p21">
            <a:extLst>
              <a:ext uri="{FF2B5EF4-FFF2-40B4-BE49-F238E27FC236}">
                <a16:creationId xmlns:a16="http://schemas.microsoft.com/office/drawing/2014/main" id="{6A521140-D4AC-C4F6-FC0B-E837ECEFAF0C}"/>
              </a:ext>
            </a:extLst>
          </p:cNvPr>
          <p:cNvSpPr/>
          <p:nvPr/>
        </p:nvSpPr>
        <p:spPr>
          <a:xfrm>
            <a:off x="8153116" y="6202268"/>
            <a:ext cx="144800" cy="145200"/>
          </a:xfrm>
          <a:prstGeom prst="rect">
            <a:avLst/>
          </a:prstGeom>
          <a:solidFill>
            <a:srgbClr val="0000FF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pic>
        <p:nvPicPr>
          <p:cNvPr id="29" name="Google Shape;194;p21">
            <a:extLst>
              <a:ext uri="{FF2B5EF4-FFF2-40B4-BE49-F238E27FC236}">
                <a16:creationId xmlns:a16="http://schemas.microsoft.com/office/drawing/2014/main" id="{20912C94-8D73-6F51-4CA6-AC25624DA65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25568" y="5500905"/>
            <a:ext cx="2678035" cy="531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195;p21">
            <a:extLst>
              <a:ext uri="{FF2B5EF4-FFF2-40B4-BE49-F238E27FC236}">
                <a16:creationId xmlns:a16="http://schemas.microsoft.com/office/drawing/2014/main" id="{E6478157-8EFA-89A6-C550-37E9653BE4F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92501" y="4882320"/>
            <a:ext cx="1398231" cy="5312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153;p20">
            <a:extLst>
              <a:ext uri="{FF2B5EF4-FFF2-40B4-BE49-F238E27FC236}">
                <a16:creationId xmlns:a16="http://schemas.microsoft.com/office/drawing/2014/main" id="{453B3022-ABBE-3A46-D225-D1D75D41E490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r="10225" b="4324"/>
          <a:stretch/>
        </p:blipFill>
        <p:spPr>
          <a:xfrm>
            <a:off x="726014" y="1958825"/>
            <a:ext cx="4852433" cy="19729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33" name="Google Shape;154;p20">
            <a:extLst>
              <a:ext uri="{FF2B5EF4-FFF2-40B4-BE49-F238E27FC236}">
                <a16:creationId xmlns:a16="http://schemas.microsoft.com/office/drawing/2014/main" id="{3183C6A7-737D-BDE8-F590-50CEA38092C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26133" t="55267" r="20203" b="10679"/>
          <a:stretch/>
        </p:blipFill>
        <p:spPr>
          <a:xfrm>
            <a:off x="1340177" y="4498260"/>
            <a:ext cx="3841132" cy="15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155;p20">
            <a:extLst>
              <a:ext uri="{FF2B5EF4-FFF2-40B4-BE49-F238E27FC236}">
                <a16:creationId xmlns:a16="http://schemas.microsoft.com/office/drawing/2014/main" id="{DC52DA04-2D15-7904-67C5-D57B250AFC1F}"/>
              </a:ext>
            </a:extLst>
          </p:cNvPr>
          <p:cNvSpPr/>
          <p:nvPr/>
        </p:nvSpPr>
        <p:spPr>
          <a:xfrm>
            <a:off x="4350122" y="4653343"/>
            <a:ext cx="283200" cy="309600"/>
          </a:xfrm>
          <a:prstGeom prst="ellipse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35" name="Google Shape;156;p20">
            <a:extLst>
              <a:ext uri="{FF2B5EF4-FFF2-40B4-BE49-F238E27FC236}">
                <a16:creationId xmlns:a16="http://schemas.microsoft.com/office/drawing/2014/main" id="{6B579E16-4955-3BB2-11E5-7DA56C6C02C0}"/>
              </a:ext>
            </a:extLst>
          </p:cNvPr>
          <p:cNvSpPr txBox="1"/>
          <p:nvPr/>
        </p:nvSpPr>
        <p:spPr>
          <a:xfrm>
            <a:off x="1788653" y="6122340"/>
            <a:ext cx="2805200" cy="3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333" b="1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10 EGSRs identify by VARIAN</a:t>
            </a:r>
            <a:endParaRPr sz="1333"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6" name="Google Shape;157;p20">
            <a:extLst>
              <a:ext uri="{FF2B5EF4-FFF2-40B4-BE49-F238E27FC236}">
                <a16:creationId xmlns:a16="http://schemas.microsoft.com/office/drawing/2014/main" id="{0595C5E0-B635-9B97-DDA8-BA2DA93D62F5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57357" t="19183" b="6083"/>
          <a:stretch/>
        </p:blipFill>
        <p:spPr>
          <a:xfrm rot="-343153">
            <a:off x="3270721" y="4682181"/>
            <a:ext cx="1585492" cy="947116"/>
          </a:xfrm>
          <a:prstGeom prst="roundRect">
            <a:avLst>
              <a:gd name="adj" fmla="val 27835"/>
            </a:avLst>
          </a:prstGeom>
          <a:noFill/>
          <a:ln>
            <a:noFill/>
          </a:ln>
        </p:spPr>
      </p:pic>
      <p:pic>
        <p:nvPicPr>
          <p:cNvPr id="37" name="Google Shape;158;p20">
            <a:extLst>
              <a:ext uri="{FF2B5EF4-FFF2-40B4-BE49-F238E27FC236}">
                <a16:creationId xmlns:a16="http://schemas.microsoft.com/office/drawing/2014/main" id="{8672A6B5-3896-E589-B989-E3ECA34663A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77285" b="25892"/>
          <a:stretch/>
        </p:blipFill>
        <p:spPr>
          <a:xfrm>
            <a:off x="1623125" y="4850016"/>
            <a:ext cx="733048" cy="707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159;p20">
            <a:extLst>
              <a:ext uri="{FF2B5EF4-FFF2-40B4-BE49-F238E27FC236}">
                <a16:creationId xmlns:a16="http://schemas.microsoft.com/office/drawing/2014/main" id="{A72158CE-6A75-92F5-0A59-1B0C87C51F5F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35647" t="39761" r="55239" b="46046"/>
          <a:stretch/>
        </p:blipFill>
        <p:spPr>
          <a:xfrm rot="-488777">
            <a:off x="2478779" y="5187895"/>
            <a:ext cx="411544" cy="1896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9" name="Google Shape;160;p20">
            <a:extLst>
              <a:ext uri="{FF2B5EF4-FFF2-40B4-BE49-F238E27FC236}">
                <a16:creationId xmlns:a16="http://schemas.microsoft.com/office/drawing/2014/main" id="{7C58F66F-FE5B-D759-9B73-DD0982785FC3}"/>
              </a:ext>
            </a:extLst>
          </p:cNvPr>
          <p:cNvCxnSpPr>
            <a:cxnSpLocks/>
          </p:cNvCxnSpPr>
          <p:nvPr/>
        </p:nvCxnSpPr>
        <p:spPr>
          <a:xfrm flipH="1">
            <a:off x="1843281" y="3144619"/>
            <a:ext cx="290319" cy="1955505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0" name="Google Shape;161;p20">
            <a:extLst>
              <a:ext uri="{FF2B5EF4-FFF2-40B4-BE49-F238E27FC236}">
                <a16:creationId xmlns:a16="http://schemas.microsoft.com/office/drawing/2014/main" id="{0B38C530-70C4-C88B-DE74-C1AE51229D20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2525486" y="3144619"/>
            <a:ext cx="145627" cy="2044233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1" name="Google Shape;162;p20">
            <a:extLst>
              <a:ext uri="{FF2B5EF4-FFF2-40B4-BE49-F238E27FC236}">
                <a16:creationId xmlns:a16="http://schemas.microsoft.com/office/drawing/2014/main" id="{7BF0682E-7FE6-8BC9-2ED4-944B36F79023}"/>
              </a:ext>
            </a:extLst>
          </p:cNvPr>
          <p:cNvCxnSpPr>
            <a:cxnSpLocks/>
          </p:cNvCxnSpPr>
          <p:nvPr/>
        </p:nvCxnSpPr>
        <p:spPr>
          <a:xfrm>
            <a:off x="3029339" y="3189717"/>
            <a:ext cx="451204" cy="1979243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2" name="Google Shape;163;p20">
            <a:extLst>
              <a:ext uri="{FF2B5EF4-FFF2-40B4-BE49-F238E27FC236}">
                <a16:creationId xmlns:a16="http://schemas.microsoft.com/office/drawing/2014/main" id="{9DF9F703-2129-0A88-9BD1-18D13E2F75BA}"/>
              </a:ext>
            </a:extLst>
          </p:cNvPr>
          <p:cNvCxnSpPr>
            <a:cxnSpLocks/>
          </p:cNvCxnSpPr>
          <p:nvPr/>
        </p:nvCxnSpPr>
        <p:spPr>
          <a:xfrm>
            <a:off x="3595396" y="3412097"/>
            <a:ext cx="1088647" cy="2003630"/>
          </a:xfrm>
          <a:prstGeom prst="straightConnector1">
            <a:avLst/>
          </a:prstGeom>
          <a:noFill/>
          <a:ln w="9525" cap="flat" cmpd="sng">
            <a:solidFill>
              <a:srgbClr val="351C7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7F843B6-37C3-6980-57CA-1FC0D2371291}"/>
              </a:ext>
            </a:extLst>
          </p:cNvPr>
          <p:cNvSpPr txBox="1"/>
          <p:nvPr/>
        </p:nvSpPr>
        <p:spPr>
          <a:xfrm>
            <a:off x="6081551" y="6457890"/>
            <a:ext cx="56220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(1) </a:t>
            </a:r>
            <a:r>
              <a:rPr lang="en-US" sz="1000" dirty="0" err="1"/>
              <a:t>Kellerer</a:t>
            </a:r>
            <a:r>
              <a:rPr lang="en-US" sz="1000" dirty="0"/>
              <a:t>, A.M.: Considerations on the random traversal of convex bodies and solutions for general cylinders. Radiation Research 47, 359–376 (1971)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4891B2E-16D9-6B14-109C-6FD547BE5C9B}"/>
              </a:ext>
            </a:extLst>
          </p:cNvPr>
          <p:cNvSpPr txBox="1">
            <a:spLocks/>
          </p:cNvSpPr>
          <p:nvPr/>
        </p:nvSpPr>
        <p:spPr>
          <a:xfrm>
            <a:off x="336223" y="1265531"/>
            <a:ext cx="4563236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GEOMETRY</a:t>
            </a:r>
          </a:p>
        </p:txBody>
      </p:sp>
      <p:sp>
        <p:nvSpPr>
          <p:cNvPr id="7" name="Slide Number Placeholder 15">
            <a:extLst>
              <a:ext uri="{FF2B5EF4-FFF2-40B4-BE49-F238E27FC236}">
                <a16:creationId xmlns:a16="http://schemas.microsoft.com/office/drawing/2014/main" id="{739EBFBF-A1B9-E014-76FE-2B383EA7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8326" y="6365517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Google Shape;82;p13">
            <a:extLst>
              <a:ext uri="{FF2B5EF4-FFF2-40B4-BE49-F238E27FC236}">
                <a16:creationId xmlns:a16="http://schemas.microsoft.com/office/drawing/2014/main" id="{65B49F7F-6A6F-8BBE-B948-1F4EFF2728B3}"/>
              </a:ext>
            </a:extLst>
          </p:cNvPr>
          <p:cNvSpPr txBox="1">
            <a:spLocks/>
          </p:cNvSpPr>
          <p:nvPr/>
        </p:nvSpPr>
        <p:spPr>
          <a:xfrm>
            <a:off x="5881558" y="2131807"/>
            <a:ext cx="6115071" cy="2287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SzPts val="1200"/>
              <a:buNone/>
            </a:pPr>
            <a:r>
              <a:rPr lang="en-GB" sz="1400" dirty="0"/>
              <a:t>The proton beam interacts with the EGRSs, whose positions are provided by Varian. These are </a:t>
            </a:r>
            <a:r>
              <a:rPr lang="en-GB" sz="1400" dirty="0" err="1"/>
              <a:t>modeled</a:t>
            </a:r>
            <a:r>
              <a:rPr lang="en-GB" sz="1400" dirty="0"/>
              <a:t> as 40 cm cubes of the corresponding material, producing neutrons, gammas, electrons:</a:t>
            </a:r>
          </a:p>
          <a:p>
            <a:pPr algn="just"/>
            <a:r>
              <a:rPr lang="en-GB" sz="1400" dirty="0"/>
              <a:t>A beam of 10</a:t>
            </a:r>
            <a:r>
              <a:rPr lang="en-GB" sz="1400" baseline="30000" dirty="0"/>
              <a:t>8</a:t>
            </a:r>
            <a:r>
              <a:rPr lang="en-GB" sz="1400" dirty="0"/>
              <a:t> protons is simulated to strike each of the 10 EGRSs.</a:t>
            </a:r>
          </a:p>
          <a:p>
            <a:pPr algn="just"/>
            <a:r>
              <a:rPr lang="en-GB" sz="1400" dirty="0" err="1"/>
              <a:t>Kellerer’s</a:t>
            </a:r>
            <a:r>
              <a:rPr lang="en-GB" sz="1400" dirty="0"/>
              <a:t> law¹ is applied during the voxelization (26 cm × 26.5 cm × 26 cm) of the GEANT geometry to generate a normalized equivalent dose template H* per EGRS, based on the fluence of secondary particles:</a:t>
            </a:r>
          </a:p>
        </p:txBody>
      </p:sp>
    </p:spTree>
    <p:extLst>
      <p:ext uri="{BB962C8B-B14F-4D97-AF65-F5344CB8AC3E}">
        <p14:creationId xmlns:p14="http://schemas.microsoft.com/office/powerpoint/2010/main" val="3455166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6711BB2-2798-0652-5577-BDDD1F946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3244" y="1135917"/>
            <a:ext cx="2208756" cy="778474"/>
          </a:xfrm>
          <a:prstGeom prst="rect">
            <a:avLst/>
          </a:prstGeom>
        </p:spPr>
      </p:pic>
      <p:sp>
        <p:nvSpPr>
          <p:cNvPr id="21" name="Título 1">
            <a:extLst>
              <a:ext uri="{FF2B5EF4-FFF2-40B4-BE49-F238E27FC236}">
                <a16:creationId xmlns:a16="http://schemas.microsoft.com/office/drawing/2014/main" id="{DA18ED3F-4EB7-0506-609E-E2740ECD694A}"/>
              </a:ext>
            </a:extLst>
          </p:cNvPr>
          <p:cNvSpPr txBox="1">
            <a:spLocks/>
          </p:cNvSpPr>
          <p:nvPr/>
        </p:nvSpPr>
        <p:spPr>
          <a:xfrm>
            <a:off x="162839" y="356540"/>
            <a:ext cx="9588846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400" dirty="0">
                <a:solidFill>
                  <a:srgbClr val="0182C2"/>
                </a:solidFill>
                <a:cs typeface="Times New Roman" panose="02020603050405020304" pitchFamily="18" charset="0"/>
              </a:rPr>
              <a:t>Radiological Protection Study for the HUMV PT Facility</a:t>
            </a:r>
          </a:p>
        </p:txBody>
      </p:sp>
      <p:pic>
        <p:nvPicPr>
          <p:cNvPr id="2" name="Google Shape;165;p20">
            <a:extLst>
              <a:ext uri="{FF2B5EF4-FFF2-40B4-BE49-F238E27FC236}">
                <a16:creationId xmlns:a16="http://schemas.microsoft.com/office/drawing/2014/main" id="{8E3A471A-8343-9165-3F3F-F3BA1BC40E7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89506" y="1956602"/>
            <a:ext cx="4612849" cy="2661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undefined">
            <a:extLst>
              <a:ext uri="{FF2B5EF4-FFF2-40B4-BE49-F238E27FC236}">
                <a16:creationId xmlns:a16="http://schemas.microsoft.com/office/drawing/2014/main" id="{D0B827A5-7220-9FE7-CC3A-11BC5A690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725" y="2253180"/>
            <a:ext cx="2489938" cy="268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E2C8CA-FFCA-2B28-E1AB-887C90F57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9694" y="5124484"/>
            <a:ext cx="10152612" cy="1549100"/>
          </a:xfrm>
          <a:prstGeom prst="rect">
            <a:avLst/>
          </a:prstGeom>
        </p:spPr>
      </p:pic>
      <p:pic>
        <p:nvPicPr>
          <p:cNvPr id="6" name="Google Shape;154;p20">
            <a:extLst>
              <a:ext uri="{FF2B5EF4-FFF2-40B4-BE49-F238E27FC236}">
                <a16:creationId xmlns:a16="http://schemas.microsoft.com/office/drawing/2014/main" id="{BBB8F07B-B7E4-E6AE-3816-D54032047C5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6133" t="55267" r="20203" b="10679"/>
          <a:stretch/>
        </p:blipFill>
        <p:spPr>
          <a:xfrm>
            <a:off x="289645" y="2822471"/>
            <a:ext cx="3841132" cy="15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ED2ED30-EC2C-8CB2-5056-9A82241146B6}"/>
              </a:ext>
            </a:extLst>
          </p:cNvPr>
          <p:cNvSpPr txBox="1">
            <a:spLocks/>
          </p:cNvSpPr>
          <p:nvPr/>
        </p:nvSpPr>
        <p:spPr>
          <a:xfrm>
            <a:off x="336223" y="1265531"/>
            <a:ext cx="4563236" cy="36604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TREATMENT PLAN</a:t>
            </a:r>
          </a:p>
        </p:txBody>
      </p:sp>
      <p:sp>
        <p:nvSpPr>
          <p:cNvPr id="12" name="Slide Number Placeholder 15">
            <a:extLst>
              <a:ext uri="{FF2B5EF4-FFF2-40B4-BE49-F238E27FC236}">
                <a16:creationId xmlns:a16="http://schemas.microsoft.com/office/drawing/2014/main" id="{49150E16-9DB5-1C52-51EE-7862D8847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69B883F-5899-EC4B-BB11-D73C77B108B7}" type="slidenum">
              <a:rPr lang="en-US" sz="24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Google Shape;154;p20">
            <a:extLst>
              <a:ext uri="{FF2B5EF4-FFF2-40B4-BE49-F238E27FC236}">
                <a16:creationId xmlns:a16="http://schemas.microsoft.com/office/drawing/2014/main" id="{DD63C6BB-C8CA-45EF-79DC-E9281463CC09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26133" t="55267" r="20203" b="10679"/>
          <a:stretch/>
        </p:blipFill>
        <p:spPr>
          <a:xfrm>
            <a:off x="289645" y="2822471"/>
            <a:ext cx="3841132" cy="15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55;p20">
            <a:extLst>
              <a:ext uri="{FF2B5EF4-FFF2-40B4-BE49-F238E27FC236}">
                <a16:creationId xmlns:a16="http://schemas.microsoft.com/office/drawing/2014/main" id="{D82372BB-D1AE-4D16-25C7-16FC7E0163D9}"/>
              </a:ext>
            </a:extLst>
          </p:cNvPr>
          <p:cNvSpPr/>
          <p:nvPr/>
        </p:nvSpPr>
        <p:spPr>
          <a:xfrm>
            <a:off x="3299590" y="2977554"/>
            <a:ext cx="283200" cy="309600"/>
          </a:xfrm>
          <a:prstGeom prst="ellipse">
            <a:avLst/>
          </a:prstGeom>
          <a:noFill/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pic>
        <p:nvPicPr>
          <p:cNvPr id="9" name="Google Shape;157;p20">
            <a:extLst>
              <a:ext uri="{FF2B5EF4-FFF2-40B4-BE49-F238E27FC236}">
                <a16:creationId xmlns:a16="http://schemas.microsoft.com/office/drawing/2014/main" id="{7AE4E009-2323-80DF-2B6D-2FCF0904D4C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57357" t="19183" b="6083"/>
          <a:stretch/>
        </p:blipFill>
        <p:spPr>
          <a:xfrm rot="-343153">
            <a:off x="2220189" y="3006392"/>
            <a:ext cx="1585492" cy="947116"/>
          </a:xfrm>
          <a:prstGeom prst="roundRect">
            <a:avLst>
              <a:gd name="adj" fmla="val 27835"/>
            </a:avLst>
          </a:prstGeom>
          <a:noFill/>
          <a:ln>
            <a:noFill/>
          </a:ln>
        </p:spPr>
      </p:pic>
      <p:pic>
        <p:nvPicPr>
          <p:cNvPr id="11" name="Google Shape;158;p20">
            <a:extLst>
              <a:ext uri="{FF2B5EF4-FFF2-40B4-BE49-F238E27FC236}">
                <a16:creationId xmlns:a16="http://schemas.microsoft.com/office/drawing/2014/main" id="{75121151-9CB6-768C-CC92-DC6233ACC712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r="77285" b="25892"/>
          <a:stretch/>
        </p:blipFill>
        <p:spPr>
          <a:xfrm>
            <a:off x="572593" y="3174227"/>
            <a:ext cx="733048" cy="707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59;p20">
            <a:extLst>
              <a:ext uri="{FF2B5EF4-FFF2-40B4-BE49-F238E27FC236}">
                <a16:creationId xmlns:a16="http://schemas.microsoft.com/office/drawing/2014/main" id="{E1C3A57E-93EB-272E-CA0A-5ACB7AFB1BA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35647" t="39761" r="55239" b="46046"/>
          <a:stretch/>
        </p:blipFill>
        <p:spPr>
          <a:xfrm rot="-488777">
            <a:off x="1428247" y="3512106"/>
            <a:ext cx="411544" cy="189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2335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11104</TotalTime>
  <Words>1851</Words>
  <Application>Microsoft Macintosh PowerPoint</Application>
  <PresentationFormat>Widescreen</PresentationFormat>
  <Paragraphs>246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 PL Mingti2L Big5</vt:lpstr>
      <vt:lpstr>Arial</vt:lpstr>
      <vt:lpstr>Calibri</vt:lpstr>
      <vt:lpstr>Calibri Light</vt:lpstr>
      <vt:lpstr>Courier New</vt:lpstr>
      <vt:lpstr>Helvetica</vt:lpstr>
      <vt:lpstr>Lato</vt:lpstr>
      <vt:lpstr>Times New Roman</vt:lpstr>
      <vt:lpstr>Wingdings</vt:lpstr>
      <vt:lpstr>Office Theme</vt:lpstr>
      <vt:lpstr>Report on Medical Physics Activities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Protontherapy @ Santander (..and Spain)</dc:title>
  <dc:creator>Arteche, Alberto</dc:creator>
  <cp:lastModifiedBy>Arteche, Alberto</cp:lastModifiedBy>
  <cp:revision>184</cp:revision>
  <dcterms:created xsi:type="dcterms:W3CDTF">2022-11-26T07:21:50Z</dcterms:created>
  <dcterms:modified xsi:type="dcterms:W3CDTF">2025-06-18T06:08:33Z</dcterms:modified>
</cp:coreProperties>
</file>