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405" r:id="rId2"/>
    <p:sldId id="406" r:id="rId3"/>
    <p:sldId id="2833" r:id="rId4"/>
    <p:sldId id="472" r:id="rId5"/>
    <p:sldId id="2834" r:id="rId6"/>
    <p:sldId id="2835" r:id="rId7"/>
    <p:sldId id="2836" r:id="rId8"/>
    <p:sldId id="2837" r:id="rId9"/>
    <p:sldId id="2838" r:id="rId10"/>
    <p:sldId id="2839" r:id="rId11"/>
    <p:sldId id="2840" r:id="rId12"/>
    <p:sldId id="2841" r:id="rId13"/>
    <p:sldId id="474" r:id="rId14"/>
    <p:sldId id="2842" r:id="rId15"/>
    <p:sldId id="476" r:id="rId16"/>
    <p:sldId id="2843" r:id="rId17"/>
    <p:sldId id="2847" r:id="rId18"/>
    <p:sldId id="464" r:id="rId19"/>
    <p:sldId id="2844" r:id="rId20"/>
    <p:sldId id="422" r:id="rId21"/>
    <p:sldId id="2845" r:id="rId22"/>
    <p:sldId id="2846" r:id="rId23"/>
    <p:sldId id="2848" r:id="rId24"/>
    <p:sldId id="2849" r:id="rId25"/>
    <p:sldId id="2850" r:id="rId26"/>
    <p:sldId id="2851" r:id="rId27"/>
  </p:sldIdLst>
  <p:sldSz cx="12192000" cy="6858000"/>
  <p:notesSz cx="7099300" cy="10234613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E18E4"/>
    <a:srgbClr val="FF0066"/>
    <a:srgbClr val="2A1BEB"/>
    <a:srgbClr val="DAA100"/>
    <a:srgbClr val="FFC111"/>
    <a:srgbClr val="FFC729"/>
    <a:srgbClr val="7979FF"/>
    <a:srgbClr val="AFA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1" autoAdjust="0"/>
    <p:restoredTop sz="86272" autoAdjust="0"/>
  </p:normalViewPr>
  <p:slideViewPr>
    <p:cSldViewPr>
      <p:cViewPr varScale="1">
        <p:scale>
          <a:sx n="122" d="100"/>
          <a:sy n="122" d="100"/>
        </p:scale>
        <p:origin x="120" y="186"/>
      </p:cViewPr>
      <p:guideLst>
        <p:guide orient="horz" pos="2256"/>
        <p:guide pos="3840"/>
        <p:guide pos="4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4164" y="-78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03D7F9-FAF6-443E-B929-0F0EFB9553A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343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Stress the</a:t>
            </a:r>
            <a:r>
              <a:rPr lang="en-US" baseline="0" dirty="0"/>
              <a:t> fact that it is the same technology the difference is that in this case the </a:t>
            </a:r>
            <a:r>
              <a:rPr lang="en-US" baseline="0" dirty="0" err="1"/>
              <a:t>ohmic</a:t>
            </a:r>
            <a:r>
              <a:rPr lang="en-US" baseline="0" dirty="0"/>
              <a:t> contact is the segmented structure.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03D7F9-FAF6-443E-B929-0F0EFB9553A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168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33" y="1828800"/>
            <a:ext cx="9347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libri Light" panose="020F03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>
            <a:lvl1pPr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0" y="1371600"/>
            <a:ext cx="11277600" cy="4800600"/>
          </a:xfrm>
        </p:spPr>
        <p:txBody>
          <a:bodyPr/>
          <a:lstStyle>
            <a:lvl1pPr>
              <a:buFont typeface="Calibri" pitchFamily="34" charset="0"/>
              <a:buChar char="—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buFont typeface="Calibri" pitchFamily="34" charset="0"/>
              <a:buChar char="_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/>
              <a:t>Haga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2077" y="6340512"/>
            <a:ext cx="711200" cy="457200"/>
          </a:xfrm>
          <a:ln/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2400" y="6350560"/>
            <a:ext cx="9652000" cy="457200"/>
          </a:xfrm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3" y="1"/>
            <a:ext cx="9347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modificar el estilo de texto del patrón</a:t>
            </a:r>
          </a:p>
          <a:p>
            <a:pPr lvl="1"/>
            <a:r>
              <a:rPr lang="es-ES_tradnl" altLang="en-US" dirty="0"/>
              <a:t>Segundo nivel</a:t>
            </a:r>
          </a:p>
          <a:p>
            <a:pPr lvl="2"/>
            <a:r>
              <a:rPr lang="es-ES_tradnl" altLang="en-US" dirty="0"/>
              <a:t>Tercer nivel</a:t>
            </a:r>
          </a:p>
          <a:p>
            <a:pPr lvl="3"/>
            <a:r>
              <a:rPr lang="es-ES_tradnl" altLang="en-US" dirty="0"/>
              <a:t>Cuarto nivel</a:t>
            </a:r>
          </a:p>
          <a:p>
            <a:pPr lvl="4"/>
            <a:r>
              <a:rPr lang="es-ES_tradnl" altLang="en-US" dirty="0"/>
              <a:t>Quinto nivel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324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2603" y="6314552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1032" y="15240"/>
            <a:ext cx="7723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9228" y="685800"/>
            <a:ext cx="101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81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00206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0000"/>
        <a:buFont typeface="Wingdings" pitchFamily="2" charset="2"/>
        <a:buChar char="§"/>
        <a:defRPr sz="2600" baseline="0">
          <a:solidFill>
            <a:schemeClr val="tx2">
              <a:lumMod val="50000"/>
            </a:schemeClr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5000"/>
        <a:buFont typeface="Wingdings" pitchFamily="2" charset="2"/>
        <a:buChar char="§"/>
        <a:defRPr sz="2200" baseline="0">
          <a:solidFill>
            <a:schemeClr val="tx2">
              <a:lumMod val="50000"/>
            </a:schemeClr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0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5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-2959" y="5785407"/>
            <a:ext cx="9347200" cy="1752600"/>
          </a:xfrm>
        </p:spPr>
        <p:txBody>
          <a:bodyPr/>
          <a:lstStyle/>
          <a:p>
            <a:r>
              <a:rPr lang="en-US" dirty="0"/>
              <a:t>I. Vila Álvarez</a:t>
            </a:r>
          </a:p>
          <a:p>
            <a:r>
              <a:rPr lang="en-US" dirty="0"/>
              <a:t>IFCA (CSIC-UC)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6932" y="1"/>
            <a:ext cx="10346268" cy="1139825"/>
          </a:xfrm>
        </p:spPr>
        <p:txBody>
          <a:bodyPr/>
          <a:lstStyle/>
          <a:p>
            <a:r>
              <a:rPr lang="en-GB" sz="4400" b="1" dirty="0"/>
              <a:t>Overview of R&amp;D activities for future collider experiments</a:t>
            </a:r>
            <a:endParaRPr lang="en-US" dirty="0"/>
          </a:p>
        </p:txBody>
      </p:sp>
      <p:sp>
        <p:nvSpPr>
          <p:cNvPr id="16" name="Text Box 5"/>
          <p:cNvSpPr txBox="1">
            <a:spLocks/>
          </p:cNvSpPr>
          <p:nvPr/>
        </p:nvSpPr>
        <p:spPr bwMode="auto">
          <a:xfrm>
            <a:off x="5867394" y="3744984"/>
            <a:ext cx="102657" cy="2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 defTabSz="584200" hangingPunct="0">
              <a:lnSpc>
                <a:spcPct val="110000"/>
              </a:lnSpc>
              <a:spcBef>
                <a:spcPct val="0"/>
              </a:spcBef>
              <a:buClrTx/>
              <a:buSzTx/>
            </a:pPr>
            <a:endParaRPr lang="es-ES" altLang="es-ES" sz="1600" baseline="32000" dirty="0">
              <a:solidFill>
                <a:srgbClr val="212121"/>
              </a:solidFill>
              <a:latin typeface="Palatino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" name="AutoShape 5" descr="Image result for DESY log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18495" y="1609198"/>
            <a:ext cx="739140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s-E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IFCA </a:t>
            </a:r>
            <a:r>
              <a:rPr lang="es-ES" sz="2800" i="0" kern="0" dirty="0" err="1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Strategy</a:t>
            </a:r>
            <a:r>
              <a:rPr lang="es-E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 Workshop</a:t>
            </a:r>
            <a:endParaRPr lang="en-US" sz="2800" i="0" kern="0" dirty="0">
              <a:solidFill>
                <a:srgbClr val="003399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 June 17th 2025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769" y="5050995"/>
            <a:ext cx="2558231" cy="179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588B46B-8D8B-48D1-BDA6-B0D48CCD4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 pencilSize="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1400" y="1812887"/>
            <a:ext cx="5356503" cy="4359313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987413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66770A-AACB-4274-8A1B-8DA3ECB70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High-</a:t>
            </a:r>
            <a:r>
              <a:rPr lang="es-ES" dirty="0" err="1"/>
              <a:t>precision</a:t>
            </a:r>
            <a:r>
              <a:rPr lang="es-ES" dirty="0"/>
              <a:t> timing:  (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other</a:t>
            </a:r>
            <a:r>
              <a:rPr lang="es-ES" dirty="0"/>
              <a:t>) </a:t>
            </a:r>
            <a:r>
              <a:rPr lang="es-ES" dirty="0" err="1"/>
              <a:t>dominant</a:t>
            </a:r>
            <a:r>
              <a:rPr lang="es-ES" dirty="0"/>
              <a:t> R&amp;D </a:t>
            </a:r>
            <a:r>
              <a:rPr lang="es-ES" dirty="0" err="1"/>
              <a:t>topic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decade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6A7074C-882A-47CA-B56E-98FA5A99AF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5D2C78-CC47-4CF7-A3AA-4C073369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26F54FD-E791-4923-B347-A3DAD1EA0C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00" t="4695" r="20666"/>
          <a:stretch/>
        </p:blipFill>
        <p:spPr>
          <a:xfrm>
            <a:off x="3417573" y="1543147"/>
            <a:ext cx="4812027" cy="4181102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3790303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D7E48D-8D15-4EE7-B9BE-1E9D1D907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9701"/>
            <a:ext cx="11226799" cy="93283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Early Historical developments :The first  appearance on scene of the LGAD</a:t>
            </a:r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9F740BFD-4727-482C-9588-FBC2AFFE1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1147"/>
            <a:ext cx="10253517" cy="71781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Why LGADs became such a hot topic in the last decade?  My recall of how the whole thing started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BDFBDF-9D9E-440C-9B4D-905FE9372D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11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7A393C-F223-4EF2-BE49-205D7380C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79600" y="6121400"/>
            <a:ext cx="9652000" cy="457200"/>
          </a:xfrm>
        </p:spPr>
        <p:txBody>
          <a:bodyPr/>
          <a:lstStyle/>
          <a:p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970D54B-B7C2-4C24-8E69-53B8CE708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27" y="2753104"/>
            <a:ext cx="5153608" cy="383674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94B1B81-37E1-4F2F-AB4E-530337009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821" y="1447800"/>
            <a:ext cx="1607926" cy="95372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CFBBB8D-9CC9-456C-9ECA-43CCD0A38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6070" y="2514600"/>
            <a:ext cx="5845930" cy="306822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2053E02C-467F-4AE0-A6F9-2AB387B63444}"/>
              </a:ext>
            </a:extLst>
          </p:cNvPr>
          <p:cNvSpPr/>
          <p:nvPr/>
        </p:nvSpPr>
        <p:spPr>
          <a:xfrm>
            <a:off x="146444" y="1775240"/>
            <a:ext cx="6330556" cy="79034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2800" i="0" dirty="0">
                <a:solidFill>
                  <a:srgbClr val="002060"/>
                </a:solidFill>
              </a:rPr>
              <a:t>Status of the RD50 funding request for "detectors with enhanced multiplication”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CE02303-2FE1-48C7-9D53-E66C22E0762C}"/>
              </a:ext>
            </a:extLst>
          </p:cNvPr>
          <p:cNvSpPr/>
          <p:nvPr/>
        </p:nvSpPr>
        <p:spPr>
          <a:xfrm>
            <a:off x="4246861" y="2565585"/>
            <a:ext cx="2682278" cy="44563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</a:rPr>
              <a:t>November 2012</a:t>
            </a:r>
          </a:p>
        </p:txBody>
      </p:sp>
    </p:spTree>
    <p:extLst>
      <p:ext uri="{BB962C8B-B14F-4D97-AF65-F5344CB8AC3E}">
        <p14:creationId xmlns:p14="http://schemas.microsoft.com/office/powerpoint/2010/main" val="1134374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80B100-008F-496A-B4E4-E0141D176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requested the LGAD?  A few months before in Bari…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704935A1-B7EC-497B-884B-2CE6CD2095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8200" y="3811191"/>
            <a:ext cx="7064094" cy="2367433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461C3E0-B227-4F94-9348-99B18164B7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39FC78-4DD5-442A-A198-E23C9B48B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068C5C0-D784-4068-8B53-ED9CA6104E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401"/>
          <a:stretch/>
        </p:blipFill>
        <p:spPr>
          <a:xfrm>
            <a:off x="1252683" y="914400"/>
            <a:ext cx="6900717" cy="28956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E9FB2D9-0D25-4ADC-ADDF-128876AFBB88}"/>
              </a:ext>
            </a:extLst>
          </p:cNvPr>
          <p:cNvSpPr/>
          <p:nvPr/>
        </p:nvSpPr>
        <p:spPr>
          <a:xfrm>
            <a:off x="549650" y="4441062"/>
            <a:ext cx="2682278" cy="44563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</a:rPr>
              <a:t>June 2012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C452C15-A78D-49E0-B291-A7031D31A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553" y="3256141"/>
            <a:ext cx="1607926" cy="95372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B7AAA8C-AE57-4A98-B309-7BA8F1C616A0}"/>
              </a:ext>
            </a:extLst>
          </p:cNvPr>
          <p:cNvSpPr/>
          <p:nvPr/>
        </p:nvSpPr>
        <p:spPr bwMode="auto">
          <a:xfrm>
            <a:off x="4648200" y="4302551"/>
            <a:ext cx="7064094" cy="756000"/>
          </a:xfrm>
          <a:prstGeom prst="rect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C31E500-E1BD-4A63-B34D-616AC7696B97}"/>
              </a:ext>
            </a:extLst>
          </p:cNvPr>
          <p:cNvSpPr/>
          <p:nvPr/>
        </p:nvSpPr>
        <p:spPr bwMode="auto">
          <a:xfrm>
            <a:off x="4648200" y="5708400"/>
            <a:ext cx="6980577" cy="540000"/>
          </a:xfrm>
          <a:prstGeom prst="rect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606F836A-9DB5-44E3-9A9C-A2575800BFB9}"/>
              </a:ext>
            </a:extLst>
          </p:cNvPr>
          <p:cNvGrpSpPr/>
          <p:nvPr/>
        </p:nvGrpSpPr>
        <p:grpSpPr>
          <a:xfrm>
            <a:off x="8180248" y="2876257"/>
            <a:ext cx="3804129" cy="3102143"/>
            <a:chOff x="8180248" y="2876257"/>
            <a:chExt cx="3804129" cy="3102143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ABAEF1DB-D117-44D8-8A71-5BDEFB032F9A}"/>
                </a:ext>
              </a:extLst>
            </p:cNvPr>
            <p:cNvSpPr/>
            <p:nvPr/>
          </p:nvSpPr>
          <p:spPr>
            <a:xfrm>
              <a:off x="9055626" y="2876257"/>
              <a:ext cx="2928751" cy="597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i="0" dirty="0">
                  <a:solidFill>
                    <a:srgbClr val="002060"/>
                  </a:solidFill>
                </a:rPr>
                <a:t>Great vision!</a:t>
              </a:r>
              <a:endParaRPr lang="en-US" sz="3200" dirty="0"/>
            </a:p>
          </p:txBody>
        </p:sp>
        <p:cxnSp>
          <p:nvCxnSpPr>
            <p:cNvPr id="28" name="Conector: curvado 27">
              <a:extLst>
                <a:ext uri="{FF2B5EF4-FFF2-40B4-BE49-F238E27FC236}">
                  <a16:creationId xmlns:a16="http://schemas.microsoft.com/office/drawing/2014/main" id="{2162A520-B8C7-4E8A-9420-B3A0F581F5D4}"/>
                </a:ext>
              </a:extLst>
            </p:cNvPr>
            <p:cNvCxnSpPr>
              <a:stCxn id="23" idx="1"/>
              <a:endCxn id="6" idx="0"/>
            </p:cNvCxnSpPr>
            <p:nvPr/>
          </p:nvCxnSpPr>
          <p:spPr bwMode="auto">
            <a:xfrm rot="10800000" flipV="1">
              <a:off x="8180248" y="3174801"/>
              <a:ext cx="875379" cy="636390"/>
            </a:xfrm>
            <a:prstGeom prst="curvedConnector2">
              <a:avLst/>
            </a:prstGeom>
            <a:noFill/>
            <a:ln w="25400" cap="flat" cmpd="sng" algn="ctr">
              <a:solidFill>
                <a:srgbClr val="2A1BEB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Conector: curvado 29">
              <a:extLst>
                <a:ext uri="{FF2B5EF4-FFF2-40B4-BE49-F238E27FC236}">
                  <a16:creationId xmlns:a16="http://schemas.microsoft.com/office/drawing/2014/main" id="{F940BE4F-937E-4972-BC42-D089EAB83761}"/>
                </a:ext>
              </a:extLst>
            </p:cNvPr>
            <p:cNvCxnSpPr>
              <a:stCxn id="23" idx="3"/>
              <a:endCxn id="24" idx="3"/>
            </p:cNvCxnSpPr>
            <p:nvPr/>
          </p:nvCxnSpPr>
          <p:spPr bwMode="auto">
            <a:xfrm flipH="1">
              <a:off x="11628777" y="3174801"/>
              <a:ext cx="355600" cy="2803599"/>
            </a:xfrm>
            <a:prstGeom prst="curvedConnector3">
              <a:avLst>
                <a:gd name="adj1" fmla="val -64286"/>
              </a:avLst>
            </a:prstGeom>
            <a:noFill/>
            <a:ln w="25400" cap="flat" cmpd="sng" algn="ctr">
              <a:solidFill>
                <a:srgbClr val="2A1BEB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25DB09C7-3970-4A06-816F-CEF37A6A863B}"/>
              </a:ext>
            </a:extLst>
          </p:cNvPr>
          <p:cNvCxnSpPr/>
          <p:nvPr/>
        </p:nvCxnSpPr>
        <p:spPr bwMode="auto">
          <a:xfrm>
            <a:off x="8763000" y="4617027"/>
            <a:ext cx="2514600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41076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1516E5E2-930C-4B46-BF08-65C7C6D59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996" y="3873150"/>
            <a:ext cx="5105400" cy="24996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E9BC0B-469B-4361-960C-E1AB48B21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9701"/>
            <a:ext cx="11074399" cy="932837"/>
          </a:xfrm>
        </p:spPr>
        <p:txBody>
          <a:bodyPr/>
          <a:lstStyle/>
          <a:p>
            <a:r>
              <a:rPr lang="en-US" sz="6000" dirty="0"/>
              <a:t>Actually, no such a novelty...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88C683-17BC-4C23-B07C-07E21B7FF6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9A917D-A884-42F4-B070-4378B07B3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2DAE878-2159-4A5E-AB4B-26AA87C45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156930"/>
            <a:ext cx="6400800" cy="255126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575D3BD-E4BC-404E-B3DF-090B22201BC2}"/>
              </a:ext>
            </a:extLst>
          </p:cNvPr>
          <p:cNvSpPr/>
          <p:nvPr/>
        </p:nvSpPr>
        <p:spPr>
          <a:xfrm>
            <a:off x="186430" y="1763089"/>
            <a:ext cx="1798339" cy="44563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</a:rPr>
              <a:t>Sep 1953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695BDE3-B786-48EC-8167-DBC0DCFE36CB}"/>
              </a:ext>
            </a:extLst>
          </p:cNvPr>
          <p:cNvSpPr/>
          <p:nvPr/>
        </p:nvSpPr>
        <p:spPr>
          <a:xfrm>
            <a:off x="186431" y="3429000"/>
            <a:ext cx="1798339" cy="44563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</a:rPr>
              <a:t>May 1967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E7A7C3D-59D1-490C-B9A5-8FEBC86C9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000" y="3793264"/>
            <a:ext cx="3773347" cy="2766204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A82F3EF-90B9-42E4-BC19-00D5DF22408F}"/>
              </a:ext>
            </a:extLst>
          </p:cNvPr>
          <p:cNvSpPr/>
          <p:nvPr/>
        </p:nvSpPr>
        <p:spPr>
          <a:xfrm>
            <a:off x="6933411" y="1977177"/>
            <a:ext cx="5177177" cy="173829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i="0" dirty="0">
                <a:solidFill>
                  <a:srgbClr val="002060"/>
                </a:solidFill>
              </a:rPr>
              <a:t>Low Gain Avalanche Detectors </a:t>
            </a:r>
          </a:p>
          <a:p>
            <a:r>
              <a:rPr lang="en-US" sz="2800" i="0" dirty="0">
                <a:solidFill>
                  <a:srgbClr val="002060"/>
                </a:solidFill>
              </a:rPr>
              <a:t>are </a:t>
            </a:r>
          </a:p>
          <a:p>
            <a:r>
              <a:rPr lang="en-US" sz="2800" i="0" dirty="0">
                <a:solidFill>
                  <a:srgbClr val="002060"/>
                </a:solidFill>
              </a:rPr>
              <a:t>Reach-through Avalanche Diodes</a:t>
            </a:r>
          </a:p>
          <a:p>
            <a:r>
              <a:rPr lang="en-US" sz="2800" i="0" dirty="0">
                <a:solidFill>
                  <a:srgbClr val="002060"/>
                </a:solidFill>
              </a:rPr>
              <a:t>proposed by W. Heinz in 1967</a:t>
            </a:r>
          </a:p>
        </p:txBody>
      </p:sp>
    </p:spTree>
    <p:extLst>
      <p:ext uri="{BB962C8B-B14F-4D97-AF65-F5344CB8AC3E}">
        <p14:creationId xmlns:p14="http://schemas.microsoft.com/office/powerpoint/2010/main" val="283081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C80241-4EF5-4B60-8DF2-710677D08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71174"/>
            <a:ext cx="10769599" cy="932837"/>
          </a:xfrm>
        </p:spPr>
        <p:txBody>
          <a:bodyPr/>
          <a:lstStyle/>
          <a:p>
            <a:r>
              <a:rPr lang="en-US" dirty="0"/>
              <a:t>… then, what is the reason behind the </a:t>
            </a:r>
            <a:br>
              <a:rPr lang="en-US" dirty="0"/>
            </a:br>
            <a:r>
              <a:rPr lang="en-US" dirty="0"/>
              <a:t>recent coolness of  RAPDs (aka LGADs)?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BE9090-8136-43AE-BA8D-C62DC9456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878" y="1447800"/>
            <a:ext cx="11277600" cy="4800600"/>
          </a:xfrm>
        </p:spPr>
        <p:txBody>
          <a:bodyPr/>
          <a:lstStyle/>
          <a:p>
            <a:r>
              <a:rPr lang="en-US" dirty="0"/>
              <a:t>A precise </a:t>
            </a:r>
            <a:r>
              <a:rPr lang="en-US" b="1" dirty="0"/>
              <a:t>Position Sensitive Detector</a:t>
            </a:r>
            <a:r>
              <a:rPr lang="en-US" dirty="0"/>
              <a:t> (PSD) requires small signal collecting electrodes with a high </a:t>
            </a:r>
            <a:r>
              <a:rPr lang="en-US" b="1" dirty="0"/>
              <a:t>Signal-to-Noise ratio.</a:t>
            </a:r>
            <a:r>
              <a:rPr lang="en-US" dirty="0"/>
              <a:t> </a:t>
            </a:r>
          </a:p>
          <a:p>
            <a:r>
              <a:rPr lang="en-US" dirty="0"/>
              <a:t>A precise </a:t>
            </a:r>
            <a:r>
              <a:rPr lang="en-US" b="1" dirty="0"/>
              <a:t>Time Stamping</a:t>
            </a:r>
            <a:r>
              <a:rPr lang="en-US" dirty="0"/>
              <a:t> detector requires a high </a:t>
            </a:r>
            <a:r>
              <a:rPr lang="en-US" b="1" dirty="0"/>
              <a:t>Slope-to-Noise ratio.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AE927E-7153-4A37-9574-90FD577906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46E77-A4EE-47C7-A18D-86E48760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6E3E651-4E51-4B87-B6C7-A115F1885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377" y="3224179"/>
            <a:ext cx="3657600" cy="3359936"/>
          </a:xfrm>
          <a:prstGeom prst="rect">
            <a:avLst/>
          </a:prstGeom>
        </p:spPr>
      </p:pic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D8E2DC9-F947-4714-B7DD-D8CC28F1ACF8}"/>
              </a:ext>
            </a:extLst>
          </p:cNvPr>
          <p:cNvSpPr txBox="1">
            <a:spLocks/>
          </p:cNvSpPr>
          <p:nvPr/>
        </p:nvSpPr>
        <p:spPr bwMode="auto">
          <a:xfrm>
            <a:off x="3412435" y="3129274"/>
            <a:ext cx="8927542" cy="308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26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5000"/>
              <a:buFont typeface="Wingdings" pitchFamily="2" charset="2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" pitchFamily="2" charset="2"/>
              <a:buNone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5000"/>
              <a:buFont typeface="Wingdings" pitchFamily="2" charset="2"/>
              <a:buChar char="§"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i="0" kern="0" dirty="0"/>
              <a:t>The  ultimate time resolution (negligible jitter) depends on:</a:t>
            </a:r>
          </a:p>
          <a:p>
            <a:pPr>
              <a:lnSpc>
                <a:spcPct val="100000"/>
              </a:lnSpc>
            </a:pPr>
            <a:r>
              <a:rPr lang="en-US" sz="2800" b="1" i="0" kern="0" dirty="0"/>
              <a:t>Signal amplitude  </a:t>
            </a:r>
            <a:r>
              <a:rPr lang="en-US" sz="2800" i="0" kern="0" dirty="0"/>
              <a:t>(dominated by </a:t>
            </a:r>
            <a:r>
              <a:rPr lang="en-US" sz="2800" b="1" i="0" kern="0" dirty="0"/>
              <a:t>sensor)</a:t>
            </a:r>
            <a:endParaRPr lang="en-US" sz="2800" i="0" kern="0" dirty="0"/>
          </a:p>
          <a:p>
            <a:pPr>
              <a:lnSpc>
                <a:spcPct val="100000"/>
              </a:lnSpc>
            </a:pPr>
            <a:r>
              <a:rPr lang="en-US" sz="2800" b="1" i="0" kern="0" dirty="0"/>
              <a:t>Noise</a:t>
            </a:r>
            <a:r>
              <a:rPr lang="en-US" sz="2800" i="0" kern="0" dirty="0"/>
              <a:t> (dominated by the </a:t>
            </a:r>
            <a:r>
              <a:rPr lang="en-US" sz="2800" b="1" i="0" kern="0" dirty="0"/>
              <a:t>front-end electronics </a:t>
            </a:r>
            <a:r>
              <a:rPr lang="en-US" sz="2800" i="0" kern="0" dirty="0"/>
              <a:t>noise) </a:t>
            </a:r>
          </a:p>
          <a:p>
            <a:pPr>
              <a:lnSpc>
                <a:spcPct val="100000"/>
              </a:lnSpc>
            </a:pPr>
            <a:r>
              <a:rPr lang="en-US" sz="2800" b="1" i="0" kern="0" dirty="0"/>
              <a:t>Rise time </a:t>
            </a:r>
            <a:r>
              <a:rPr lang="en-US" sz="2800" i="0" kern="0" dirty="0"/>
              <a:t>( dominated by </a:t>
            </a:r>
            <a:r>
              <a:rPr lang="en-US" sz="2800" b="1" i="0" kern="0" dirty="0"/>
              <a:t>front-end electronics</a:t>
            </a:r>
            <a:r>
              <a:rPr lang="en-US" sz="2800" i="0" kern="0" dirty="0"/>
              <a:t> risetime)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b="1" i="0" kern="0" dirty="0"/>
              <a:t>Conclusion: </a:t>
            </a:r>
            <a:r>
              <a:rPr lang="en-US" sz="2800" i="0" kern="0" dirty="0"/>
              <a:t>Of the three requirements for effective time-stamping detectors, two are related to the front-end electronics.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A9D6A3E-555C-4D7E-A447-A36C1F0B0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22" y="3599716"/>
            <a:ext cx="1559126" cy="61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36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C80241-4EF5-4B60-8DF2-710677D08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</a:t>
            </a:r>
            <a:r>
              <a:rPr lang="en-US" sz="4000" i="1" dirty="0"/>
              <a:t>double-Low</a:t>
            </a:r>
            <a:r>
              <a:rPr lang="en-US" sz="4000" i="1" baseline="30000" dirty="0"/>
              <a:t>  </a:t>
            </a:r>
            <a:r>
              <a:rPr lang="en-US" sz="4000" dirty="0"/>
              <a:t>answer</a:t>
            </a:r>
            <a:r>
              <a:rPr lang="en-US" sz="4000" baseline="30000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BE9090-8136-43AE-BA8D-C62DC9456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578" y="838200"/>
            <a:ext cx="11734799" cy="5181600"/>
          </a:xfrm>
        </p:spPr>
        <p:txBody>
          <a:bodyPr/>
          <a:lstStyle/>
          <a:p>
            <a:r>
              <a:rPr lang="en-US" sz="2800" b="1" dirty="0"/>
              <a:t>A favorably  fact and two inconvenient truths:</a:t>
            </a:r>
          </a:p>
          <a:p>
            <a:pPr lvl="1"/>
            <a:r>
              <a:rPr lang="en-US" dirty="0"/>
              <a:t>A low in-sensor amplified MIP signal, when read out with a low-noise, fast rise-time amplifier, achieves tens of picoseconds time stamping resolution.</a:t>
            </a:r>
          </a:p>
          <a:p>
            <a:pPr lvl="1"/>
            <a:r>
              <a:rPr lang="en-US" dirty="0"/>
              <a:t> Low noise amplifiers demand higher power consumption.</a:t>
            </a:r>
          </a:p>
          <a:p>
            <a:pPr lvl="1"/>
            <a:r>
              <a:rPr lang="en-US" dirty="0"/>
              <a:t> Amplifiers with fast rise-times also require more power</a:t>
            </a:r>
            <a:r>
              <a:rPr lang="en-US" b="1" dirty="0"/>
              <a:t>.</a:t>
            </a:r>
          </a:p>
          <a:p>
            <a:r>
              <a:rPr lang="en-US" sz="2800" b="1" dirty="0"/>
              <a:t>The catalytic idea behind the LGAD concept is that a LOW SENSOR GAIN enables the use of </a:t>
            </a:r>
            <a:r>
              <a:rPr lang="en-US" sz="2800" b="1" i="1" dirty="0"/>
              <a:t>relatively</a:t>
            </a:r>
            <a:r>
              <a:rPr lang="en-US" sz="2800" b="1" dirty="0"/>
              <a:t> LOW POWER FRONT-END electronics. </a:t>
            </a:r>
          </a:p>
          <a:p>
            <a:pPr lvl="1"/>
            <a:r>
              <a:rPr lang="en-US" dirty="0"/>
              <a:t>A low gain results in a narrower signal dynamic range, which can be managed by </a:t>
            </a:r>
            <a:r>
              <a:rPr lang="en-US" b="1" dirty="0"/>
              <a:t>low-power</a:t>
            </a:r>
            <a:r>
              <a:rPr lang="en-US" dirty="0"/>
              <a:t> amplifiers.</a:t>
            </a:r>
          </a:p>
          <a:p>
            <a:pPr lvl="1"/>
            <a:r>
              <a:rPr lang="en-US" dirty="0"/>
              <a:t>A low gain enables preamplifiers with smaller electronic gain, reducing again the power consumptions.</a:t>
            </a:r>
          </a:p>
          <a:p>
            <a:pPr lvl="1"/>
            <a:r>
              <a:rPr lang="en-US" dirty="0"/>
              <a:t>One may say that low-gain in the sensor is environmentally friendly and efficient energetically compared with having the gain in the front-end.</a:t>
            </a:r>
          </a:p>
          <a:p>
            <a:pPr lvl="1"/>
            <a:endParaRPr lang="en-US" dirty="0"/>
          </a:p>
          <a:p>
            <a:pPr lvl="1"/>
            <a:endParaRPr lang="en-US" b="1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AE927E-7153-4A37-9574-90FD577906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46E77-A4EE-47C7-A18D-86E48760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025522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4B52905-213D-48CF-9A76-19F9E72C1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518" y="3693433"/>
            <a:ext cx="4724400" cy="318047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CC80241-4EF5-4B60-8DF2-710677D08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Corollary and </a:t>
            </a:r>
            <a:r>
              <a:rPr lang="en-US" i="1" dirty="0"/>
              <a:t>the main</a:t>
            </a:r>
            <a:r>
              <a:rPr lang="en-US" dirty="0"/>
              <a:t> </a:t>
            </a:r>
            <a:r>
              <a:rPr lang="en-US" i="1" dirty="0"/>
              <a:t>past and future RD challenge</a:t>
            </a:r>
            <a:r>
              <a:rPr lang="en-US" baseline="30000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BE9090-8136-43AE-BA8D-C62DC9456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8121"/>
            <a:ext cx="12205252" cy="3332879"/>
          </a:xfrm>
        </p:spPr>
        <p:txBody>
          <a:bodyPr/>
          <a:lstStyle/>
          <a:p>
            <a:r>
              <a:rPr lang="en-US" sz="2400" dirty="0"/>
              <a:t>Precise time stamping is a matter of two: sensor and front-end electronics</a:t>
            </a:r>
          </a:p>
          <a:p>
            <a:r>
              <a:rPr lang="en-US" sz="2400" dirty="0"/>
              <a:t>During this decade the front-end design evolved towards low-power.</a:t>
            </a:r>
          </a:p>
          <a:p>
            <a:r>
              <a:rPr lang="en-US" sz="2400" dirty="0"/>
              <a:t>The elephant in the room: </a:t>
            </a:r>
            <a:r>
              <a:rPr lang="en-US" sz="2400" b="1" dirty="0"/>
              <a:t>the primary optimization</a:t>
            </a:r>
            <a:r>
              <a:rPr lang="en-US" sz="2400" dirty="0"/>
              <a:t> factor for a practical </a:t>
            </a:r>
            <a:r>
              <a:rPr lang="en-US" sz="2400" b="1" dirty="0"/>
              <a:t>4D tracking </a:t>
            </a:r>
            <a:r>
              <a:rPr lang="en-US" sz="2400" dirty="0"/>
              <a:t>system (millions of readout channels) is </a:t>
            </a:r>
            <a:r>
              <a:rPr lang="en-US" sz="2400" b="1" dirty="0"/>
              <a:t>power consumption (scales with # of channels not with the detector area).</a:t>
            </a:r>
          </a:p>
          <a:p>
            <a:r>
              <a:rPr lang="en-US" sz="2400" dirty="0"/>
              <a:t>The </a:t>
            </a:r>
            <a:r>
              <a:rPr lang="en-US" sz="2400" b="1" dirty="0"/>
              <a:t>main challenge for the future of LGAD-based </a:t>
            </a:r>
            <a:r>
              <a:rPr lang="en-US" sz="2400" dirty="0"/>
              <a:t>4D trackers remains </a:t>
            </a:r>
            <a:r>
              <a:rPr lang="en-US" sz="2400" b="1" dirty="0"/>
              <a:t>the front-end power consumption</a:t>
            </a:r>
            <a:r>
              <a:rPr lang="en-US" sz="2400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AE927E-7153-4A37-9574-90FD577906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46E77-A4EE-47C7-A18D-86E48760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0927D8-19CC-44C6-B79A-AA8C599D2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4025" y="3743854"/>
            <a:ext cx="2028775" cy="2672858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A796F88-636D-4D6B-9548-CCFBC1B0AD64}"/>
              </a:ext>
            </a:extLst>
          </p:cNvPr>
          <p:cNvSpPr/>
          <p:nvPr/>
        </p:nvSpPr>
        <p:spPr bwMode="auto">
          <a:xfrm>
            <a:off x="304800" y="2961818"/>
            <a:ext cx="11226800" cy="752104"/>
          </a:xfrm>
          <a:prstGeom prst="rect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59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BEC077-B1FD-456A-A92C-928558A2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Timing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HL-LHC: </a:t>
            </a:r>
            <a:r>
              <a:rPr lang="es-ES" dirty="0" err="1"/>
              <a:t>current</a:t>
            </a:r>
            <a:r>
              <a:rPr lang="es-ES" dirty="0"/>
              <a:t> status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3FFD27-0FEF-4FB8-8671-986746BC8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00" y="1371600"/>
            <a:ext cx="5918200" cy="4800600"/>
          </a:xfrm>
        </p:spPr>
        <p:txBody>
          <a:bodyPr/>
          <a:lstStyle/>
          <a:p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a full (HPK) </a:t>
            </a:r>
            <a:r>
              <a:rPr lang="es-ES" dirty="0" err="1"/>
              <a:t>sensors</a:t>
            </a:r>
            <a:r>
              <a:rPr lang="es-ES" dirty="0"/>
              <a:t> bond </a:t>
            </a:r>
            <a:r>
              <a:rPr lang="es-ES" dirty="0" err="1"/>
              <a:t>bonded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ETROC2 </a:t>
            </a:r>
            <a:r>
              <a:rPr lang="es-ES" dirty="0" err="1"/>
              <a:t>readout</a:t>
            </a:r>
            <a:r>
              <a:rPr lang="es-ES" dirty="0"/>
              <a:t> ASIC</a:t>
            </a:r>
          </a:p>
          <a:p>
            <a:r>
              <a:rPr lang="es-ES" dirty="0" err="1"/>
              <a:t>Well</a:t>
            </a:r>
            <a:r>
              <a:rPr lang="es-ES" dirty="0"/>
              <a:t> </a:t>
            </a:r>
            <a:r>
              <a:rPr lang="es-ES" dirty="0" err="1"/>
              <a:t>within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CMS </a:t>
            </a:r>
            <a:r>
              <a:rPr lang="es-ES" dirty="0" err="1"/>
              <a:t>requirements</a:t>
            </a:r>
            <a:r>
              <a:rPr lang="es-ES" dirty="0"/>
              <a:t> (</a:t>
            </a:r>
            <a:r>
              <a:rPr lang="es-ES" dirty="0" err="1"/>
              <a:t>before</a:t>
            </a:r>
            <a:r>
              <a:rPr lang="es-ES" dirty="0"/>
              <a:t> </a:t>
            </a:r>
            <a:r>
              <a:rPr lang="es-ES" dirty="0" err="1"/>
              <a:t>irradiation</a:t>
            </a:r>
            <a:r>
              <a:rPr lang="es-ES" dirty="0"/>
              <a:t>).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DDB90CD-EDFB-46F1-B3E8-90FD3B45F0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3F2828-7E4F-4E29-AD05-8BD2F5F13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026" name="Picture 2" descr="https://lh7-rt.googleusercontent.com/slidesz/AGV_vUetxDsOXchQuNhrgDMeUo7ZH8N9uSyk_AExavqRSZ4cx-k1OKKbGgby7AHLdBjUdu0nMZpnaubDbRAchU3hylwuMOmkfI_kiyZs4QLnHeGkmdQJU1mfaqyGFhVO5wY8dxlWdiXx=s2048?key=3tBDtf-xWNqFbDinf0KEGK4l">
            <a:extLst>
              <a:ext uri="{FF2B5EF4-FFF2-40B4-BE49-F238E27FC236}">
                <a16:creationId xmlns:a16="http://schemas.microsoft.com/office/drawing/2014/main" id="{4CA1A7B2-0A2B-426F-95E1-2DA114AC3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481827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183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 LGAD-based 4D tracking enabling sensor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066800"/>
            <a:ext cx="11277600" cy="4800600"/>
          </a:xfrm>
        </p:spPr>
        <p:txBody>
          <a:bodyPr/>
          <a:lstStyle/>
          <a:p>
            <a:r>
              <a:rPr lang="en-US" sz="2800" dirty="0"/>
              <a:t>Several technologies for improving the spatial resolution and increased fill factor:</a:t>
            </a:r>
          </a:p>
          <a:p>
            <a:pPr lvl="1"/>
            <a:r>
              <a:rPr lang="en-US" sz="2800" dirty="0"/>
              <a:t>Resistive AC-Coupled LGADs (</a:t>
            </a:r>
            <a:r>
              <a:rPr lang="en-US" sz="2800" b="1" dirty="0"/>
              <a:t>AC-LGADs</a:t>
            </a:r>
            <a:r>
              <a:rPr lang="en-US" sz="2800" dirty="0"/>
              <a:t>), more recently Resistive DC-Coupled</a:t>
            </a:r>
          </a:p>
          <a:p>
            <a:pPr lvl="2"/>
            <a:r>
              <a:rPr lang="en-US" sz="2800" dirty="0"/>
              <a:t>(Initially from FBK; new foundries joining IHEP, BNL, HPK, etc.)</a:t>
            </a:r>
          </a:p>
          <a:p>
            <a:pPr lvl="1"/>
            <a:r>
              <a:rPr lang="en-US" sz="2800" dirty="0"/>
              <a:t>Trench-isolated LGADs (</a:t>
            </a:r>
            <a:r>
              <a:rPr lang="en-US" sz="2800" b="1" dirty="0"/>
              <a:t>TI-LGAD</a:t>
            </a:r>
            <a:r>
              <a:rPr lang="en-US" sz="2800" dirty="0"/>
              <a:t>)</a:t>
            </a:r>
          </a:p>
          <a:p>
            <a:pPr lvl="2"/>
            <a:r>
              <a:rPr lang="en-US" sz="2800" dirty="0"/>
              <a:t>(first manufacturing run from FBK)</a:t>
            </a:r>
          </a:p>
          <a:p>
            <a:pPr lvl="1"/>
            <a:r>
              <a:rPr lang="en-US" sz="2800" dirty="0"/>
              <a:t>Deep Junction Low Gain Avalanche detectors (</a:t>
            </a:r>
            <a:r>
              <a:rPr lang="en-US" sz="2800" b="1" dirty="0"/>
              <a:t>DJ-LGAD</a:t>
            </a:r>
            <a:r>
              <a:rPr lang="en-US" sz="2800" dirty="0"/>
              <a:t>)</a:t>
            </a:r>
          </a:p>
          <a:p>
            <a:pPr lvl="2"/>
            <a:r>
              <a:rPr lang="es-ES" sz="2400" dirty="0"/>
              <a:t>(</a:t>
            </a:r>
            <a:r>
              <a:rPr lang="es-ES" sz="2400" dirty="0" err="1"/>
              <a:t>first</a:t>
            </a:r>
            <a:r>
              <a:rPr lang="es-ES" sz="2400" dirty="0"/>
              <a:t> </a:t>
            </a:r>
            <a:r>
              <a:rPr lang="es-ES" sz="2400" dirty="0" err="1"/>
              <a:t>manufacturing</a:t>
            </a:r>
            <a:r>
              <a:rPr lang="es-ES" sz="2400" dirty="0"/>
              <a:t> </a:t>
            </a:r>
            <a:r>
              <a:rPr lang="es-ES" sz="2400" dirty="0" err="1"/>
              <a:t>from</a:t>
            </a:r>
            <a:r>
              <a:rPr lang="es-ES" sz="2400" dirty="0"/>
              <a:t> BNL)</a:t>
            </a:r>
            <a:endParaRPr lang="en-US" sz="2400" dirty="0"/>
          </a:p>
          <a:p>
            <a:pPr lvl="1"/>
            <a:r>
              <a:rPr lang="en-US" sz="2800" dirty="0"/>
              <a:t>Thin Inverse Low Gain Avalanche detectors  (</a:t>
            </a:r>
            <a:r>
              <a:rPr lang="en-US" sz="2800" b="1" dirty="0" err="1"/>
              <a:t>iLGAD</a:t>
            </a:r>
            <a:r>
              <a:rPr lang="en-US" sz="2800" dirty="0"/>
              <a:t>) </a:t>
            </a:r>
          </a:p>
          <a:p>
            <a:pPr lvl="2"/>
            <a:r>
              <a:rPr lang="en-US" sz="2800" dirty="0"/>
              <a:t>(first production just completed at IMB-CNM)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18</a:t>
            </a:fld>
            <a:endParaRPr lang="es-ES_tradnl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72396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4-D tracking at IFCA: Trench-isolated Low Gain Avalanche detectors</a:t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1177" y="3450992"/>
            <a:ext cx="7573623" cy="1066800"/>
          </a:xfrm>
        </p:spPr>
        <p:txBody>
          <a:bodyPr/>
          <a:lstStyle/>
          <a:p>
            <a:r>
              <a:rPr lang="en-US" sz="1800" dirty="0"/>
              <a:t>Pixel border region hosts structures to control E field (JTE, p-stop, etc..)</a:t>
            </a:r>
          </a:p>
          <a:p>
            <a:r>
              <a:rPr lang="en-US" sz="1800" dirty="0"/>
              <a:t>Trench isolation could drastically reduce inter-pixel border region down to few </a:t>
            </a:r>
            <a:r>
              <a:rPr lang="el-GR" sz="1800" dirty="0"/>
              <a:t>μ</a:t>
            </a:r>
            <a:r>
              <a:rPr lang="en-US" sz="1800" dirty="0"/>
              <a:t>m</a:t>
            </a:r>
          </a:p>
          <a:p>
            <a:pPr lvl="1"/>
            <a:r>
              <a:rPr lang="en-US" sz="1800" dirty="0"/>
              <a:t>Typical trench width &lt; 1 </a:t>
            </a:r>
            <a:r>
              <a:rPr lang="el-GR" sz="1800" dirty="0"/>
              <a:t>μ</a:t>
            </a:r>
            <a:r>
              <a:rPr lang="en-US" sz="1800" dirty="0"/>
              <a:t>m (max aspect ratio: 1:20)</a:t>
            </a:r>
          </a:p>
          <a:p>
            <a:pPr lvl="1"/>
            <a:r>
              <a:rPr lang="en-US" sz="1800" dirty="0"/>
              <a:t>Trench filling with: SiO2, Si3N4, Polysilicon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19</a:t>
            </a:fld>
            <a:endParaRPr lang="es-ES_tradnl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1799301" y="6434244"/>
            <a:ext cx="9652000" cy="457200"/>
          </a:xfrm>
        </p:spPr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1096525"/>
            <a:ext cx="1975875" cy="148128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8316755-7D0D-4EB8-8D29-7F2D74EB9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1" y="1364888"/>
            <a:ext cx="7950199" cy="183551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5F737F7-BA98-4662-8E1A-50FE294C1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3067957"/>
            <a:ext cx="2137577" cy="216889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8D8232C-0D13-466D-A641-8B767B8F9689}"/>
              </a:ext>
            </a:extLst>
          </p:cNvPr>
          <p:cNvSpPr txBox="1"/>
          <p:nvPr/>
        </p:nvSpPr>
        <p:spPr>
          <a:xfrm>
            <a:off x="8001000" y="5903681"/>
            <a:ext cx="3871957" cy="294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i="0" dirty="0"/>
              <a:t>See A. Gomez Carrera talk in this workshop</a:t>
            </a:r>
          </a:p>
        </p:txBody>
      </p:sp>
    </p:spTree>
    <p:extLst>
      <p:ext uri="{BB962C8B-B14F-4D97-AF65-F5344CB8AC3E}">
        <p14:creationId xmlns:p14="http://schemas.microsoft.com/office/powerpoint/2010/main" val="398276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Outline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3201" y="1181100"/>
            <a:ext cx="11988799" cy="4800600"/>
          </a:xfrm>
        </p:spPr>
        <p:txBody>
          <a:bodyPr/>
          <a:lstStyle/>
          <a:p>
            <a:r>
              <a:rPr lang="en-US" sz="3600" dirty="0"/>
              <a:t>Motivation and Scope</a:t>
            </a:r>
          </a:p>
          <a:p>
            <a:r>
              <a:rPr lang="en-US" sz="3600" dirty="0"/>
              <a:t>Selected activity lines:</a:t>
            </a:r>
          </a:p>
          <a:p>
            <a:pPr lvl="1"/>
            <a:r>
              <a:rPr lang="en-US" sz="3600" dirty="0"/>
              <a:t>Radiation tolerant vertex and timing sensing technologies for the High-Luminosity LHC experiment upgrade</a:t>
            </a:r>
          </a:p>
          <a:p>
            <a:pPr lvl="1"/>
            <a:r>
              <a:rPr lang="en-US" sz="3600" dirty="0"/>
              <a:t>4D tracking for vertexing and tracking beyond the HL-LHC.</a:t>
            </a:r>
          </a:p>
          <a:p>
            <a:pPr lvl="1"/>
            <a:r>
              <a:rPr lang="en-US" sz="3200" dirty="0"/>
              <a:t>TPA-TCT on Silicon Carbide</a:t>
            </a:r>
          </a:p>
          <a:p>
            <a:r>
              <a:rPr lang="en-US" sz="3600" dirty="0"/>
              <a:t>Final Remarks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n-US" alt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8157110-63D2-499F-9AE1-0AF8D5547C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82844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4-D tracking at  IFCA: (Thin) Inverse LGAD (</a:t>
            </a:r>
            <a:r>
              <a:rPr lang="en-US" dirty="0" err="1"/>
              <a:t>iLGAD</a:t>
            </a:r>
            <a:r>
              <a:rPr lang="en-US" dirty="0"/>
              <a:t>)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20</a:t>
            </a:fld>
            <a:endParaRPr lang="es-ES_tradnl" altLang="en-US" dirty="0"/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02572A4E-B0E6-4375-9AD7-974E3ABFC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69821"/>
            <a:ext cx="3962400" cy="706579"/>
          </a:xfrm>
        </p:spPr>
        <p:txBody>
          <a:bodyPr/>
          <a:lstStyle/>
          <a:p>
            <a:r>
              <a:rPr lang="en-US" sz="1800" dirty="0"/>
              <a:t>Continuous multiplication layer, segmented hole readout.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0E87BE01-BD39-46B6-B8BE-C72C82BFFB26}"/>
              </a:ext>
            </a:extLst>
          </p:cNvPr>
          <p:cNvSpPr txBox="1">
            <a:spLocks/>
          </p:cNvSpPr>
          <p:nvPr/>
        </p:nvSpPr>
        <p:spPr bwMode="auto">
          <a:xfrm>
            <a:off x="8458200" y="5608604"/>
            <a:ext cx="3733800" cy="7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26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5000"/>
              <a:buFont typeface="Wingdings" pitchFamily="2" charset="2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" pitchFamily="2" charset="2"/>
              <a:buNone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5000"/>
              <a:buFont typeface="Wingdings" pitchFamily="2" charset="2"/>
              <a:buChar char="§"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ES" sz="1800" b="1" i="0" kern="0" dirty="0" err="1"/>
              <a:t>Thin</a:t>
            </a:r>
            <a:r>
              <a:rPr lang="es-ES" sz="1800" b="1" i="0" kern="0" dirty="0"/>
              <a:t> Single-</a:t>
            </a:r>
            <a:r>
              <a:rPr lang="es-ES" sz="1800" b="1" i="0" kern="0" dirty="0" err="1"/>
              <a:t>sided</a:t>
            </a:r>
            <a:r>
              <a:rPr lang="es-ES" sz="1800" b="1" i="0" kern="0" dirty="0"/>
              <a:t> </a:t>
            </a:r>
            <a:r>
              <a:rPr lang="es-ES" sz="1800" b="1" i="0" kern="0" dirty="0" err="1"/>
              <a:t>design</a:t>
            </a:r>
            <a:r>
              <a:rPr lang="es-ES" sz="1800" b="1" i="0" kern="0" dirty="0"/>
              <a:t> </a:t>
            </a:r>
            <a:r>
              <a:rPr lang="es-ES" sz="1800" b="1" i="0" kern="0" dirty="0" err="1"/>
              <a:t>for</a:t>
            </a:r>
            <a:r>
              <a:rPr lang="es-ES" sz="1800" b="1" i="0" kern="0" dirty="0"/>
              <a:t> 4D tracking  </a:t>
            </a:r>
            <a:r>
              <a:rPr lang="es-ES" sz="1800" b="1" i="0" kern="0" dirty="0" err="1"/>
              <a:t>manufactured</a:t>
            </a:r>
            <a:r>
              <a:rPr lang="es-ES" sz="1800" b="1" i="0" kern="0" dirty="0"/>
              <a:t> at IMB-CNM</a:t>
            </a:r>
            <a:endParaRPr lang="en-US" sz="1800" b="1" i="0" kern="0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3B20C7D-B964-44C3-80CC-1FA39104D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9483" y="1210621"/>
            <a:ext cx="2776534" cy="212486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E128BC25-16AC-F449-B227-C80681B511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5" t="62668" r="8030" b="1"/>
          <a:stretch/>
        </p:blipFill>
        <p:spPr>
          <a:xfrm>
            <a:off x="457199" y="1616527"/>
            <a:ext cx="2982608" cy="12857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CFF4F3A-355A-436B-9F2C-05843B71D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0371" y="3588191"/>
            <a:ext cx="2521709" cy="18912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C0A938A2-B329-40C3-A6C2-597C67F5F3B7}"/>
                  </a:ext>
                </a:extLst>
              </p:cNvPr>
              <p:cNvSpPr/>
              <p:nvPr/>
            </p:nvSpPr>
            <p:spPr>
              <a:xfrm>
                <a:off x="4964084" y="697313"/>
                <a:ext cx="3301999" cy="2945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r>
                  <a:rPr lang="en-US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Large area 100% pixelated ILGAD manufactured by FBK for soft X-ray detection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𝒑𝒉</m:t>
                        </m:r>
                      </m:sub>
                    </m:sSub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∈[</m:t>
                    </m:r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𝟐𝟎𝟎</m:t>
                    </m:r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𝒆𝑽</m:t>
                    </m:r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it-IT" sz="1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𝒌𝒆𝑽</m:t>
                    </m:r>
                    <m:r>
                      <a:rPr lang="it-IT" sz="1400" b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it-IT" sz="1400" b="1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.</a:t>
                </a:r>
                <a:r>
                  <a:rPr lang="en-US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)</a:t>
                </a: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endParaRPr lang="it-IT" sz="1400" i="0" dirty="0">
                  <a:solidFill>
                    <a:srgbClr val="000000"/>
                  </a:solidFill>
                  <a:latin typeface="Calibri"/>
                  <a:ea typeface="ヒラギノ角ゴ Pro W3" charset="0"/>
                </a:endParaRP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275 </a:t>
                </a:r>
                <a14:m>
                  <m:oMath xmlns:m="http://schemas.openxmlformats.org/officeDocument/2006/math">
                    <m:r>
                      <a:rPr lang="it-IT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it-IT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 thick with </a:t>
                </a:r>
                <a:r>
                  <a:rPr lang="it-IT" sz="1400" b="1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different entrance window and gain layer (GL) </a:t>
                </a:r>
                <a: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designs. </a:t>
                </a: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endParaRPr lang="it-IT" sz="1400" i="0" dirty="0">
                  <a:solidFill>
                    <a:srgbClr val="000000"/>
                  </a:solidFill>
                  <a:latin typeface="Calibri"/>
                  <a:ea typeface="ヒラギノ角ゴ Pro W3" charset="0"/>
                </a:endParaRP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Pixelated iLGADs (𝟐𝟓𝝁𝒎 pitch)</a:t>
                </a:r>
                <a:b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</a:br>
                <a:r>
                  <a:rPr lang="it-IT" sz="1400" i="0" dirty="0">
                    <a:solidFill>
                      <a:srgbClr val="000000"/>
                    </a:solidFill>
                    <a:latin typeface="Calibri"/>
                    <a:ea typeface="ヒラギノ角ゴ Pro W3" charset="0"/>
                  </a:rPr>
                  <a:t>charge integrating Mönch readout</a:t>
                </a: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endParaRPr lang="it-IT" sz="1400" i="0" dirty="0">
                  <a:solidFill>
                    <a:srgbClr val="000000"/>
                  </a:solidFill>
                  <a:latin typeface="Calibri"/>
                  <a:ea typeface="ヒラギノ角ゴ Pro W3" charset="0"/>
                </a:endParaRP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endParaRPr lang="it-IT" sz="1400" i="0" dirty="0">
                  <a:solidFill>
                    <a:srgbClr val="000000"/>
                  </a:solidFill>
                  <a:latin typeface="Calibri"/>
                  <a:ea typeface="ヒラギノ角ゴ Pro W3" charset="0"/>
                </a:endParaRPr>
              </a:p>
              <a:p>
                <a:pPr lvl="0" algn="l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  <a:buSzTx/>
                </a:pPr>
                <a:endParaRPr lang="it-IT" sz="1400" i="0" dirty="0">
                  <a:solidFill>
                    <a:srgbClr val="000000"/>
                  </a:solidFill>
                  <a:latin typeface="Calibri"/>
                  <a:ea typeface="ヒラギノ角ゴ Pro W3" charset="0"/>
                </a:endParaRPr>
              </a:p>
            </p:txBody>
          </p:sp>
        </mc:Choice>
        <mc:Fallback xmlns=""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C0A938A2-B329-40C3-A6C2-597C67F5F3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4084" y="697313"/>
                <a:ext cx="3301999" cy="2945550"/>
              </a:xfrm>
              <a:prstGeom prst="rect">
                <a:avLst/>
              </a:prstGeom>
              <a:blipFill>
                <a:blip r:embed="rId6"/>
                <a:stretch>
                  <a:fillRect l="-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9">
            <a:extLst>
              <a:ext uri="{FF2B5EF4-FFF2-40B4-BE49-F238E27FC236}">
                <a16:creationId xmlns:a16="http://schemas.microsoft.com/office/drawing/2014/main" id="{8813F75C-D565-48CB-B058-DA0D214E708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5254" b="21215"/>
          <a:stretch/>
        </p:blipFill>
        <p:spPr>
          <a:xfrm>
            <a:off x="5245241" y="3033892"/>
            <a:ext cx="2420097" cy="1293956"/>
          </a:xfrm>
          <a:prstGeom prst="rect">
            <a:avLst/>
          </a:prstGeom>
          <a:ln w="15875">
            <a:solidFill>
              <a:srgbClr val="010000"/>
            </a:solidFill>
          </a:ln>
        </p:spPr>
      </p:pic>
      <p:pic>
        <p:nvPicPr>
          <p:cNvPr id="27" name="Picture 33">
            <a:extLst>
              <a:ext uri="{FF2B5EF4-FFF2-40B4-BE49-F238E27FC236}">
                <a16:creationId xmlns:a16="http://schemas.microsoft.com/office/drawing/2014/main" id="{5D35A35A-4DD4-4673-83AA-DD00498949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2057" y="4498203"/>
            <a:ext cx="2483738" cy="179277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25AC98C-0D5F-48B4-BE5E-3A6D70B796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426" y="3033892"/>
            <a:ext cx="1723842" cy="1293956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546C85E-01F3-4B9F-A9CE-964F97C4E3E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35961"/>
          <a:stretch/>
        </p:blipFill>
        <p:spPr>
          <a:xfrm>
            <a:off x="487715" y="4552234"/>
            <a:ext cx="2507149" cy="1972545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6F4D8E08-F079-4870-A342-5A4C07B82FB3}"/>
              </a:ext>
            </a:extLst>
          </p:cNvPr>
          <p:cNvSpPr/>
          <p:nvPr/>
        </p:nvSpPr>
        <p:spPr>
          <a:xfrm>
            <a:off x="2307659" y="3126634"/>
            <a:ext cx="1864669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sz="1400" i="0" dirty="0">
                <a:solidFill>
                  <a:srgbClr val="000000"/>
                </a:solidFill>
                <a:latin typeface="Calibri"/>
                <a:ea typeface="ヒラギノ角ゴ Pro W3" charset="0"/>
              </a:rPr>
              <a:t>Strip iLGADs from CNM</a:t>
            </a:r>
          </a:p>
          <a:p>
            <a:pPr algn="l"/>
            <a:r>
              <a:rPr lang="it-IT" sz="1400" i="0" dirty="0">
                <a:solidFill>
                  <a:srgbClr val="000000"/>
                </a:solidFill>
                <a:latin typeface="Calibri"/>
                <a:ea typeface="ヒラギノ角ゴ Pro W3" charset="0"/>
              </a:rPr>
              <a:t>80𝝁𝒎 pitch</a:t>
            </a:r>
          </a:p>
          <a:p>
            <a:pPr algn="l"/>
            <a:r>
              <a:rPr lang="it-IT" sz="1400" i="0" dirty="0">
                <a:solidFill>
                  <a:srgbClr val="000000"/>
                </a:solidFill>
                <a:latin typeface="Calibri"/>
                <a:ea typeface="ヒラギノ角ゴ Pro W3" charset="0"/>
              </a:rPr>
              <a:t>SPS test beam</a:t>
            </a:r>
            <a:br>
              <a:rPr lang="it-IT" sz="1400" i="0" dirty="0">
                <a:solidFill>
                  <a:srgbClr val="000000"/>
                </a:solidFill>
                <a:latin typeface="Calibri"/>
                <a:ea typeface="ヒラギノ角ゴ Pro W3" charset="0"/>
              </a:rPr>
            </a:br>
            <a:endParaRPr lang="en-U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D2D176A1-402F-4AAA-A2D7-4FDF73735931}"/>
              </a:ext>
            </a:extLst>
          </p:cNvPr>
          <p:cNvSpPr/>
          <p:nvPr/>
        </p:nvSpPr>
        <p:spPr>
          <a:xfrm>
            <a:off x="2361821" y="4015762"/>
            <a:ext cx="1513093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>
                <a:srgbClr val="FFFFFF"/>
              </a:buClr>
            </a:pPr>
            <a:r>
              <a:rPr lang="en-US" sz="1100" i="0" dirty="0">
                <a:solidFill>
                  <a:srgbClr val="000099"/>
                </a:solidFill>
              </a:rPr>
              <a:t>I. Vila, </a:t>
            </a:r>
          </a:p>
          <a:p>
            <a:pPr lvl="0" algn="l">
              <a:buClr>
                <a:srgbClr val="FFFFFF"/>
              </a:buClr>
            </a:pPr>
            <a:r>
              <a:rPr lang="en-US" sz="1100" i="0" dirty="0">
                <a:solidFill>
                  <a:srgbClr val="000099"/>
                </a:solidFill>
              </a:rPr>
              <a:t>13</a:t>
            </a:r>
            <a:r>
              <a:rPr lang="en-US" sz="1100" i="0" baseline="30000" dirty="0">
                <a:solidFill>
                  <a:srgbClr val="000099"/>
                </a:solidFill>
              </a:rPr>
              <a:t>th  </a:t>
            </a:r>
            <a:r>
              <a:rPr lang="en-US" sz="1100" i="0" dirty="0">
                <a:solidFill>
                  <a:srgbClr val="000099"/>
                </a:solidFill>
              </a:rPr>
              <a:t> Trento Workshop, 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FBD60AB-8D2D-49CF-B587-310C0A4A25DB}"/>
              </a:ext>
            </a:extLst>
          </p:cNvPr>
          <p:cNvSpPr/>
          <p:nvPr/>
        </p:nvSpPr>
        <p:spPr>
          <a:xfrm>
            <a:off x="7532023" y="4456979"/>
            <a:ext cx="1556538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>
                <a:srgbClr val="FFFFFF"/>
              </a:buClr>
            </a:pPr>
            <a:r>
              <a:rPr lang="en-US" sz="1100" i="0" dirty="0">
                <a:solidFill>
                  <a:srgbClr val="000099"/>
                </a:solidFill>
              </a:rPr>
              <a:t>A Liguori </a:t>
            </a:r>
          </a:p>
          <a:p>
            <a:pPr lvl="0" algn="l">
              <a:buClr>
                <a:srgbClr val="FFFFFF"/>
              </a:buClr>
            </a:pPr>
            <a:r>
              <a:rPr lang="en-US" sz="1100" i="0" dirty="0">
                <a:solidFill>
                  <a:srgbClr val="000099"/>
                </a:solidFill>
              </a:rPr>
              <a:t>18</a:t>
            </a:r>
            <a:r>
              <a:rPr lang="en-US" sz="1100" i="0" baseline="30000" dirty="0">
                <a:solidFill>
                  <a:srgbClr val="000099"/>
                </a:solidFill>
              </a:rPr>
              <a:t>th</a:t>
            </a:r>
            <a:r>
              <a:rPr lang="en-US" sz="1100" i="0" dirty="0">
                <a:solidFill>
                  <a:srgbClr val="000099"/>
                </a:solidFill>
              </a:rPr>
              <a:t> Trento Workshop </a:t>
            </a:r>
          </a:p>
        </p:txBody>
      </p:sp>
    </p:spTree>
    <p:extLst>
      <p:ext uri="{BB962C8B-B14F-4D97-AF65-F5344CB8AC3E}">
        <p14:creationId xmlns:p14="http://schemas.microsoft.com/office/powerpoint/2010/main" val="27252966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44F8-D6A6-4034-8612-A812D7AC9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4D – tracking at IFCA: 3D </a:t>
            </a:r>
            <a:r>
              <a:rPr lang="es-ES" dirty="0" err="1"/>
              <a:t>pixels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timing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C85AAA-0ECB-41A6-839C-495D053762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33FA15-63E2-4E97-9DF0-1D806A59A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D6FC80-2CA4-453F-BF2D-84EA1A945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91" y="1692312"/>
            <a:ext cx="11916109" cy="46482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5C86CC60-42C3-43CC-A48A-3C7788463DC3}"/>
              </a:ext>
            </a:extLst>
          </p:cNvPr>
          <p:cNvSpPr/>
          <p:nvPr/>
        </p:nvSpPr>
        <p:spPr>
          <a:xfrm>
            <a:off x="363456" y="1050259"/>
            <a:ext cx="11250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eaLnBrk="0" hangingPunct="0">
              <a:lnSpc>
                <a:spcPct val="100000"/>
              </a:lnSpc>
              <a:buClr>
                <a:srgbClr val="0E3E58"/>
              </a:buClr>
              <a:buSzPct val="65000"/>
              <a:buFont typeface="Calibri" pitchFamily="34" charset="0"/>
              <a:buChar char="—"/>
            </a:pPr>
            <a:r>
              <a:rPr lang="en-US" sz="1800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Can we benefic from the intrinsic high-electric field of 3D sensors to </a:t>
            </a:r>
            <a:r>
              <a:rPr lang="en-US" sz="1800" i="0" kern="0" dirty="0" err="1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implimente</a:t>
            </a:r>
            <a:r>
              <a:rPr lang="en-US" sz="1800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 a </a:t>
            </a:r>
            <a:r>
              <a:rPr lang="en-US" sz="1800" i="0" kern="0" dirty="0" err="1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a</a:t>
            </a:r>
            <a:r>
              <a:rPr lang="en-US" sz="1800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 radiation-tolerant 4D vertexing? 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8585D00-93A6-4C5E-AC91-DAE01E028AF9}"/>
              </a:ext>
            </a:extLst>
          </p:cNvPr>
          <p:cNvSpPr/>
          <p:nvPr/>
        </p:nvSpPr>
        <p:spPr>
          <a:xfrm>
            <a:off x="7894363" y="5741548"/>
            <a:ext cx="414523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s-ES" i="0" dirty="0"/>
              <a:t>C. </a:t>
            </a:r>
            <a:r>
              <a:rPr lang="es-ES" i="0" dirty="0" err="1"/>
              <a:t>Lasaosa</a:t>
            </a:r>
            <a:r>
              <a:rPr lang="es-ES" i="0" dirty="0"/>
              <a:t> </a:t>
            </a:r>
            <a:r>
              <a:rPr lang="es-ES" i="0" dirty="0" err="1"/>
              <a:t>talk</a:t>
            </a:r>
            <a:r>
              <a:rPr lang="es-ES" i="0" dirty="0"/>
              <a:t> in </a:t>
            </a:r>
            <a:r>
              <a:rPr lang="es-ES" i="0" dirty="0" err="1"/>
              <a:t>Tredi</a:t>
            </a:r>
            <a:r>
              <a:rPr lang="es-ES" i="0" dirty="0"/>
              <a:t> 2025</a:t>
            </a:r>
            <a:endParaRPr lang="en-GB" i="0" dirty="0"/>
          </a:p>
          <a:p>
            <a:pPr algn="l"/>
            <a:r>
              <a:rPr lang="en-GB" i="0" dirty="0"/>
              <a:t>https://zenodo.org/records/15089244</a:t>
            </a:r>
          </a:p>
        </p:txBody>
      </p:sp>
    </p:spTree>
    <p:extLst>
      <p:ext uri="{BB962C8B-B14F-4D97-AF65-F5344CB8AC3E}">
        <p14:creationId xmlns:p14="http://schemas.microsoft.com/office/powerpoint/2010/main" val="499412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5163520-F177-4D89-BCA0-AE90106A5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5" y="1098524"/>
            <a:ext cx="6844858" cy="385933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D55EF1D-FFEB-47B8-B385-4AE295B6D2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85" t="38996" b="7466"/>
          <a:stretch/>
        </p:blipFill>
        <p:spPr>
          <a:xfrm>
            <a:off x="2514600" y="4800600"/>
            <a:ext cx="2167133" cy="19176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4DD5040-6C74-488C-B5B2-DC4641F72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4D – tracking at IFCA: 3D </a:t>
            </a:r>
            <a:r>
              <a:rPr lang="es-ES" dirty="0" err="1"/>
              <a:t>pixels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timing(2)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37068D-8107-41DD-99C8-31E7F15F67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22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9185A0-A936-419C-B23B-E24BAA6C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EB26EAE-381C-4E96-8452-C6836B95C3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6961"/>
          <a:stretch/>
        </p:blipFill>
        <p:spPr>
          <a:xfrm>
            <a:off x="6553200" y="1219200"/>
            <a:ext cx="5319692" cy="198120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FEE5C97-5F78-4474-821F-C5A63AAEFB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91" t="65140" r="61346" b="1755"/>
          <a:stretch/>
        </p:blipFill>
        <p:spPr>
          <a:xfrm>
            <a:off x="6854239" y="3719945"/>
            <a:ext cx="2330291" cy="177594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32ECE52-9D84-482C-AE23-1924AF21A2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859" t="64252" r="8477" b="2642"/>
          <a:stretch/>
        </p:blipFill>
        <p:spPr>
          <a:xfrm>
            <a:off x="9542601" y="3710454"/>
            <a:ext cx="2330291" cy="177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8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543C2-A25B-4649-BC28-1CC92E9A3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R&amp;D spin-off: </a:t>
            </a:r>
            <a:r>
              <a:rPr lang="es-ES" dirty="0" err="1"/>
              <a:t>invention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new </a:t>
            </a:r>
            <a:r>
              <a:rPr lang="es-ES" dirty="0" err="1"/>
              <a:t>characterization</a:t>
            </a:r>
            <a:r>
              <a:rPr lang="es-ES" dirty="0"/>
              <a:t> </a:t>
            </a:r>
            <a:r>
              <a:rPr lang="es-ES" dirty="0" err="1"/>
              <a:t>techniques</a:t>
            </a:r>
            <a:r>
              <a:rPr lang="es-ES" dirty="0"/>
              <a:t> (TPA-TCT) 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6E01CF-C986-413F-8C9C-2CF546D4C0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AF80A2-4C96-45A6-B792-F28C4686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FB851E7C-2B7D-43F6-BA35-2224E7EF1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430"/>
          <a:stretch/>
        </p:blipFill>
        <p:spPr>
          <a:xfrm>
            <a:off x="304800" y="1676401"/>
            <a:ext cx="7555690" cy="3810000"/>
          </a:xfrm>
          <a:prstGeom prst="rect">
            <a:avLst/>
          </a:prstGeom>
        </p:spPr>
      </p:pic>
      <p:pic>
        <p:nvPicPr>
          <p:cNvPr id="372" name="Picture 2">
            <a:extLst>
              <a:ext uri="{FF2B5EF4-FFF2-40B4-BE49-F238E27FC236}">
                <a16:creationId xmlns:a16="http://schemas.microsoft.com/office/drawing/2014/main" id="{AC03771F-FC3D-44FE-9165-BDBE39604FA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490" y="1714121"/>
            <a:ext cx="3705225" cy="3985620"/>
          </a:xfrm>
        </p:spPr>
      </p:pic>
    </p:spTree>
    <p:extLst>
      <p:ext uri="{BB962C8B-B14F-4D97-AF65-F5344CB8AC3E}">
        <p14:creationId xmlns:p14="http://schemas.microsoft.com/office/powerpoint/2010/main" val="3702244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DC429C-5C02-4F4E-BAC6-3A7B71BF9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… </a:t>
            </a:r>
            <a:r>
              <a:rPr lang="es-ES" sz="3200" dirty="0" err="1"/>
              <a:t>enabling</a:t>
            </a:r>
            <a:r>
              <a:rPr lang="es-ES" sz="3200" dirty="0"/>
              <a:t> new </a:t>
            </a:r>
            <a:r>
              <a:rPr lang="es-ES" sz="3200" dirty="0" err="1"/>
              <a:t>discoveries</a:t>
            </a:r>
            <a:r>
              <a:rPr lang="es-ES" sz="3200" dirty="0"/>
              <a:t>: </a:t>
            </a:r>
            <a:r>
              <a:rPr lang="es-ES" sz="3200" dirty="0" err="1"/>
              <a:t>observation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signal</a:t>
            </a:r>
            <a:r>
              <a:rPr lang="es-ES" sz="3200" dirty="0"/>
              <a:t> </a:t>
            </a:r>
            <a:r>
              <a:rPr lang="es-ES" sz="3200" dirty="0" err="1"/>
              <a:t>multiplication</a:t>
            </a:r>
            <a:r>
              <a:rPr lang="es-ES" sz="3200" dirty="0"/>
              <a:t> in  </a:t>
            </a:r>
            <a:r>
              <a:rPr lang="es-ES" sz="3200" dirty="0" err="1"/>
              <a:t>irradiated</a:t>
            </a:r>
            <a:r>
              <a:rPr lang="es-ES" sz="3200" dirty="0"/>
              <a:t> </a:t>
            </a:r>
            <a:r>
              <a:rPr lang="es-ES" sz="3200" dirty="0" err="1"/>
              <a:t>SiC</a:t>
            </a:r>
            <a:r>
              <a:rPr lang="es-ES" sz="3200" dirty="0"/>
              <a:t> </a:t>
            </a:r>
            <a:r>
              <a:rPr lang="es-ES" sz="3200" dirty="0" err="1"/>
              <a:t>diodes</a:t>
            </a:r>
            <a:r>
              <a:rPr lang="es-ES" sz="3200" dirty="0"/>
              <a:t> </a:t>
            </a:r>
            <a:r>
              <a:rPr lang="es-ES" sz="3200" dirty="0" err="1"/>
              <a:t>under</a:t>
            </a:r>
            <a:r>
              <a:rPr lang="es-ES" sz="3200" dirty="0"/>
              <a:t> </a:t>
            </a:r>
            <a:r>
              <a:rPr lang="es-ES" sz="3200" dirty="0" err="1"/>
              <a:t>direct</a:t>
            </a:r>
            <a:r>
              <a:rPr lang="es-ES" sz="3200" dirty="0"/>
              <a:t> </a:t>
            </a:r>
            <a:r>
              <a:rPr lang="es-ES" sz="3200" dirty="0" err="1"/>
              <a:t>bias</a:t>
            </a:r>
            <a:endParaRPr lang="en-GB" sz="32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8691FB-1478-42A9-87E6-6419592ADF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2472CD-17EC-46A4-973F-C90173753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F6B79F99-7BE0-4B88-8270-489946E5E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10" y="1219200"/>
            <a:ext cx="9665901" cy="465758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38732C59-3A31-4800-A491-CE7420C75B03}"/>
              </a:ext>
            </a:extLst>
          </p:cNvPr>
          <p:cNvSpPr txBox="1"/>
          <p:nvPr/>
        </p:nvSpPr>
        <p:spPr>
          <a:xfrm>
            <a:off x="7273482" y="5715000"/>
            <a:ext cx="404585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See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talk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from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C.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Quitana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and D. Rosich</a:t>
            </a:r>
          </a:p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this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workshop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5271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68612-96C9-433B-80EF-AC31FF21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Take</a:t>
            </a:r>
            <a:r>
              <a:rPr lang="es-ES" dirty="0"/>
              <a:t> home </a:t>
            </a:r>
            <a:r>
              <a:rPr lang="es-ES" dirty="0" err="1"/>
              <a:t>messages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76B3F-96DA-4C2B-81C7-F2392D628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11277600" cy="4800600"/>
          </a:xfrm>
        </p:spPr>
        <p:txBody>
          <a:bodyPr/>
          <a:lstStyle/>
          <a:p>
            <a:r>
              <a:rPr lang="en-GB" dirty="0"/>
              <a:t>Even a small, foundational activity in generic instrumentation is essential to support experiment-driven developments.</a:t>
            </a:r>
          </a:p>
          <a:p>
            <a:r>
              <a:rPr lang="en-GB" dirty="0"/>
              <a:t>To state it explicitly, teaming up with groups that offer complementary and unique skill sets has proven extremely beneficial:  including IMB-CNM, </a:t>
            </a:r>
            <a:r>
              <a:rPr lang="en-GB" dirty="0" err="1"/>
              <a:t>ITAinnova</a:t>
            </a:r>
            <a:r>
              <a:rPr lang="en-GB" dirty="0"/>
              <a:t>, UPV-EHU, and, more recently, CAN</a:t>
            </a:r>
          </a:p>
          <a:p>
            <a:r>
              <a:rPr lang="en-GB" dirty="0"/>
              <a:t>Our group's broad scope facilitates access to, and meaningful contributions within, world-class experiments.</a:t>
            </a:r>
          </a:p>
          <a:p>
            <a:r>
              <a:rPr lang="en-GB" dirty="0"/>
              <a:t>The group is well aligned with the main R&amp;D priorities defined in the ECFA Detector R&amp;D Roadmap, which sets the direction for the remainder of the decade.</a:t>
            </a:r>
          </a:p>
          <a:p>
            <a:r>
              <a:rPr lang="en-GB" dirty="0"/>
              <a:t>Unexpected opportunities and challenges are always just around the corner.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216A121-66C9-4684-873E-0F3239F437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22302-F48D-42E9-A0D0-36B4CA4A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I. Vila - IFCA Strategy Workshop, Puente </a:t>
            </a:r>
            <a:r>
              <a:rPr lang="en-GB" altLang="en-US" dirty="0" err="1"/>
              <a:t>Viesgo</a:t>
            </a:r>
            <a:r>
              <a:rPr lang="en-GB" altLang="en-US" dirty="0"/>
              <a:t>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468140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FC15E6-B591-4596-AD04-EDC83F30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err="1"/>
              <a:t>Thank</a:t>
            </a:r>
            <a:r>
              <a:rPr lang="es-ES" sz="4400" dirty="0"/>
              <a:t> </a:t>
            </a:r>
            <a:r>
              <a:rPr lang="es-ES" sz="4400" dirty="0" err="1"/>
              <a:t>you</a:t>
            </a:r>
            <a:r>
              <a:rPr lang="es-ES" sz="4400" dirty="0"/>
              <a:t>  </a:t>
            </a:r>
            <a:r>
              <a:rPr lang="es-ES" sz="4400" dirty="0" err="1"/>
              <a:t>for</a:t>
            </a:r>
            <a:r>
              <a:rPr lang="es-ES" sz="4400" dirty="0"/>
              <a:t> </a:t>
            </a:r>
            <a:r>
              <a:rPr lang="es-ES" sz="4400" dirty="0" err="1"/>
              <a:t>your</a:t>
            </a:r>
            <a:r>
              <a:rPr lang="es-ES" sz="4400" dirty="0"/>
              <a:t> </a:t>
            </a:r>
            <a:r>
              <a:rPr lang="es-ES" sz="4400" dirty="0" err="1"/>
              <a:t>attention</a:t>
            </a:r>
            <a:endParaRPr lang="en-GB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EA8DAE-EBB2-4D8F-870A-DE59CAC96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491" y="5105400"/>
            <a:ext cx="5638800" cy="609600"/>
          </a:xfrm>
        </p:spPr>
        <p:txBody>
          <a:bodyPr/>
          <a:lstStyle/>
          <a:p>
            <a:pPr marL="0" indent="0">
              <a:buNone/>
            </a:pPr>
            <a:r>
              <a:rPr lang="es-ES" dirty="0" err="1"/>
              <a:t>Yesterday</a:t>
            </a:r>
            <a:r>
              <a:rPr lang="es-ES" dirty="0"/>
              <a:t> 18:00 @ IFCA </a:t>
            </a:r>
            <a:r>
              <a:rPr lang="es-ES" dirty="0" err="1"/>
              <a:t>Cryolab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B10B5BC-E5A5-4CB4-A0E7-00752A9115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5B8DC7-245B-48A5-A355-FEDE8018F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70CD448-4B31-4E27-AA6F-77CD01EE7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50" y="1066485"/>
            <a:ext cx="4019550" cy="5359400"/>
          </a:xfrm>
          <a:prstGeom prst="rect">
            <a:avLst/>
          </a:prstGeom>
          <a:effectLst>
            <a:softEdge rad="520700"/>
          </a:effectLst>
        </p:spPr>
      </p:pic>
    </p:spTree>
    <p:extLst>
      <p:ext uri="{BB962C8B-B14F-4D97-AF65-F5344CB8AC3E}">
        <p14:creationId xmlns:p14="http://schemas.microsoft.com/office/powerpoint/2010/main" val="282542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B067B-F8B0-45C3-85E9-B8459798D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1074399" cy="932837"/>
          </a:xfrm>
        </p:spPr>
        <p:txBody>
          <a:bodyPr/>
          <a:lstStyle/>
          <a:p>
            <a:r>
              <a:rPr lang="en-US" sz="4000" dirty="0"/>
              <a:t>(The) Motivation: Technology as Science Revolution enabler</a:t>
            </a:r>
            <a:endParaRPr lang="en-GB" sz="32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BB4E30-3550-4F74-BED8-2D7F1504C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8BF31B-0AE6-47C8-A9E0-340DFABC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6" name="7 Rectángulo">
            <a:extLst>
              <a:ext uri="{FF2B5EF4-FFF2-40B4-BE49-F238E27FC236}">
                <a16:creationId xmlns:a16="http://schemas.microsoft.com/office/drawing/2014/main" id="{D610AF03-BA3A-4596-BB3C-2233C37FA47B}"/>
              </a:ext>
            </a:extLst>
          </p:cNvPr>
          <p:cNvSpPr/>
          <p:nvPr/>
        </p:nvSpPr>
        <p:spPr>
          <a:xfrm>
            <a:off x="3048000" y="2246661"/>
            <a:ext cx="8684546" cy="280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0E3E58"/>
              </a:buClr>
              <a:buSzPct val="65000"/>
            </a:pPr>
            <a:r>
              <a:rPr lang="en-US" sz="3200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“New directions in science are launched by </a:t>
            </a:r>
            <a:r>
              <a:rPr lang="en-US" sz="3200" b="1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new tools </a:t>
            </a:r>
            <a:r>
              <a:rPr lang="en-US" sz="3200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much more often than by new concepts. The effect of a </a:t>
            </a:r>
            <a:r>
              <a:rPr lang="en-US" sz="3200" b="1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concept-driven revolution</a:t>
            </a:r>
            <a:r>
              <a:rPr lang="en-US" sz="3200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 is to explain old things in new ways. The effect of a </a:t>
            </a:r>
            <a:r>
              <a:rPr lang="en-US" sz="3200" b="1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tool-driven revolution </a:t>
            </a:r>
            <a:r>
              <a:rPr lang="en-US" sz="3200" i="0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is to discover new things that have to be explained”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Clr>
                <a:srgbClr val="0E3E58"/>
              </a:buClr>
              <a:buSzPct val="65000"/>
            </a:pPr>
            <a:endParaRPr lang="en-US" sz="2800" b="1" kern="0" dirty="0">
              <a:solidFill>
                <a:srgbClr val="0E3E58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1105F61-0AF5-4829-BC02-B42ABC7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14110"/>
            <a:ext cx="1512168" cy="2734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23D8C44-1BAF-45F6-851D-645D6B51C2DE}"/>
              </a:ext>
            </a:extLst>
          </p:cNvPr>
          <p:cNvSpPr/>
          <p:nvPr/>
        </p:nvSpPr>
        <p:spPr>
          <a:xfrm>
            <a:off x="990600" y="5165200"/>
            <a:ext cx="1747594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Clr>
                <a:srgbClr val="0E3E58"/>
              </a:buClr>
              <a:buSzPct val="65000"/>
            </a:pPr>
            <a:r>
              <a:rPr lang="en-US" b="1" kern="0" dirty="0">
                <a:solidFill>
                  <a:srgbClr val="0E3E58"/>
                </a:solidFill>
                <a:latin typeface="Calibri Light" panose="020F0302020204030204" pitchFamily="34" charset="0"/>
              </a:rPr>
              <a:t>Freeman Dyson</a:t>
            </a:r>
          </a:p>
        </p:txBody>
      </p:sp>
    </p:spTree>
    <p:extLst>
      <p:ext uri="{BB962C8B-B14F-4D97-AF65-F5344CB8AC3E}">
        <p14:creationId xmlns:p14="http://schemas.microsoft.com/office/powerpoint/2010/main" val="196685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78EEBF-50F8-49BC-8444-58D2A05F8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(The) Motivation:  Technology in the tool belt of  a physicists ?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B7653B-85E7-4D1B-84BD-9743DB902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C17CBBF-2A81-4FAC-9FE8-5AC312EF6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1676400" cy="2559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6 Rectángulo">
            <a:extLst>
              <a:ext uri="{FF2B5EF4-FFF2-40B4-BE49-F238E27FC236}">
                <a16:creationId xmlns:a16="http://schemas.microsoft.com/office/drawing/2014/main" id="{9AF9B042-4A5A-4176-A187-08B7F78CB93D}"/>
              </a:ext>
            </a:extLst>
          </p:cNvPr>
          <p:cNvSpPr/>
          <p:nvPr/>
        </p:nvSpPr>
        <p:spPr>
          <a:xfrm>
            <a:off x="2995712" y="1828800"/>
            <a:ext cx="8739088" cy="2430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i="0" dirty="0">
                <a:solidFill>
                  <a:schemeClr val="tx2">
                    <a:lumMod val="75000"/>
                  </a:schemeClr>
                </a:solidFill>
              </a:rPr>
              <a:t>“No one does it better than physicists when it come to innovation for instrumentation, and thus the future of all scientific fields rests on our hands”</a:t>
            </a:r>
          </a:p>
          <a:p>
            <a:pPr algn="l"/>
            <a:endParaRPr lang="en-US" sz="3600" i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E44FDFC-24AE-4E01-BBCF-3C70B698E5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4</a:t>
            </a:fld>
            <a:endParaRPr lang="es-ES_tradnl" alt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B57AEC7-48E6-418B-9683-728232ADEEB2}"/>
              </a:ext>
            </a:extLst>
          </p:cNvPr>
          <p:cNvSpPr/>
          <p:nvPr/>
        </p:nvSpPr>
        <p:spPr>
          <a:xfrm>
            <a:off x="455893" y="4352067"/>
            <a:ext cx="1983813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0" dirty="0">
                <a:solidFill>
                  <a:schemeClr val="tx2">
                    <a:lumMod val="75000"/>
                  </a:schemeClr>
                </a:solidFill>
              </a:rPr>
              <a:t>Michael S. Turner</a:t>
            </a:r>
          </a:p>
        </p:txBody>
      </p:sp>
    </p:spTree>
    <p:extLst>
      <p:ext uri="{BB962C8B-B14F-4D97-AF65-F5344CB8AC3E}">
        <p14:creationId xmlns:p14="http://schemas.microsoft.com/office/powerpoint/2010/main" val="737179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436E930E-F807-485C-A81A-93987808B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446" y="2505586"/>
            <a:ext cx="2541806" cy="1557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2A13F6-14FF-43D4-92AE-D0AEF7B65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1" y="215901"/>
            <a:ext cx="12979399" cy="656131"/>
          </a:xfrm>
        </p:spPr>
        <p:txBody>
          <a:bodyPr/>
          <a:lstStyle/>
          <a:p>
            <a:r>
              <a:rPr lang="en-US" dirty="0"/>
              <a:t>Scope: The two detector development perspectives 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62FF3F0-2040-4FA6-B254-F0083C622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0066" y="1735157"/>
            <a:ext cx="4178991" cy="2350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639D7E6-1C47-4758-B766-FB1E08D8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1D1F4D1-0611-4D53-9136-88E50011FF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0500" y="1819100"/>
            <a:ext cx="2372906" cy="1164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66E62EE-F303-4773-82C4-2E3CD94CA671}"/>
              </a:ext>
            </a:extLst>
          </p:cNvPr>
          <p:cNvSpPr/>
          <p:nvPr/>
        </p:nvSpPr>
        <p:spPr>
          <a:xfrm>
            <a:off x="650569" y="4177384"/>
            <a:ext cx="54355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Established detector technologies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Targeting reliability, affordability and deadlines.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Challenge: system integration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Competitive collaborations (Atlas, CMS, </a:t>
            </a:r>
            <a:r>
              <a:rPr lang="en-US" i="0" kern="0" dirty="0" err="1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LHCb</a:t>
            </a: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, etc.)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30208D6-6EF3-485A-911E-4C3D2C4105D5}"/>
              </a:ext>
            </a:extLst>
          </p:cNvPr>
          <p:cNvSpPr/>
          <p:nvPr/>
        </p:nvSpPr>
        <p:spPr>
          <a:xfrm>
            <a:off x="6254967" y="4274629"/>
            <a:ext cx="56388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Proof-of-concept technologies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Targeting optimal performance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Challenge: exceed the state of the art</a:t>
            </a: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collaborative projects (CERN RDs, EU programs,…)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45A179A-52F1-403F-88E1-D0AC6BDD9237}"/>
              </a:ext>
            </a:extLst>
          </p:cNvPr>
          <p:cNvSpPr/>
          <p:nvPr/>
        </p:nvSpPr>
        <p:spPr>
          <a:xfrm>
            <a:off x="2438400" y="6153090"/>
            <a:ext cx="76331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i="0" kern="0" dirty="0">
                <a:solidFill>
                  <a:srgbClr val="003399">
                    <a:lumMod val="50000"/>
                  </a:srgbClr>
                </a:solidFill>
                <a:latin typeface="Calibri Light" panose="020F0302020204030204" pitchFamily="34" charset="0"/>
              </a:rPr>
              <a:t>In same cases, there is no clear division between the two perspectives.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748A991-DA45-4B20-815C-1A5B20CF3B6B}"/>
              </a:ext>
            </a:extLst>
          </p:cNvPr>
          <p:cNvSpPr/>
          <p:nvPr/>
        </p:nvSpPr>
        <p:spPr>
          <a:xfrm>
            <a:off x="1147162" y="1152847"/>
            <a:ext cx="3244798" cy="546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Experiment building </a:t>
            </a:r>
            <a:endParaRPr lang="en-U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5DE0EFF-B790-4841-A070-793837459782}"/>
              </a:ext>
            </a:extLst>
          </p:cNvPr>
          <p:cNvSpPr/>
          <p:nvPr/>
        </p:nvSpPr>
        <p:spPr>
          <a:xfrm>
            <a:off x="6324600" y="1156554"/>
            <a:ext cx="4038285" cy="546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Detector technology R&amp;D</a:t>
            </a:r>
            <a:endParaRPr lang="en-US" dirty="0"/>
          </a:p>
        </p:txBody>
      </p:sp>
      <p:sp>
        <p:nvSpPr>
          <p:cNvPr id="16" name="Marcador de número de diapositiva 15">
            <a:extLst>
              <a:ext uri="{FF2B5EF4-FFF2-40B4-BE49-F238E27FC236}">
                <a16:creationId xmlns:a16="http://schemas.microsoft.com/office/drawing/2014/main" id="{6008BFA9-F698-4FA6-9AC4-B7F6691D83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5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9682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93413ECA-9442-49D2-8F9A-867A380F66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7" y="1447800"/>
            <a:ext cx="690563" cy="69056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0EEC58-C1B6-4ACC-AB18-AF82B213F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  long  trajectory in detector R&amp;D Project and collaborations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FF341EE-BB4D-4289-96B4-892A52CEFE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428704-23C2-4879-AB2E-A4ECBAFE2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EE79AD2-8F7C-4A1D-A327-CF5D63D19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01504"/>
            <a:ext cx="1097860" cy="1207191"/>
          </a:xfrm>
          <a:prstGeom prst="rect">
            <a:avLst/>
          </a:prstGeom>
        </p:spPr>
      </p:pic>
      <p:sp>
        <p:nvSpPr>
          <p:cNvPr id="8" name="Flecha: pentágono 7">
            <a:extLst>
              <a:ext uri="{FF2B5EF4-FFF2-40B4-BE49-F238E27FC236}">
                <a16:creationId xmlns:a16="http://schemas.microsoft.com/office/drawing/2014/main" id="{8FDA3A23-C980-4BDB-B92B-13C2BCEC3CEB}"/>
              </a:ext>
            </a:extLst>
          </p:cNvPr>
          <p:cNvSpPr/>
          <p:nvPr/>
        </p:nvSpPr>
        <p:spPr bwMode="auto">
          <a:xfrm>
            <a:off x="184150" y="1326844"/>
            <a:ext cx="2173831" cy="2101700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9758739-4603-4A75-836B-675A7BCB0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2138794"/>
            <a:ext cx="2662781" cy="102350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3BFA03-C83C-4AB1-A5B6-E883F83CA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2289462"/>
            <a:ext cx="2685978" cy="7031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8A23892-E16A-4232-9510-43FBD23A8C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2132" b="28559"/>
          <a:stretch/>
        </p:blipFill>
        <p:spPr>
          <a:xfrm>
            <a:off x="9067800" y="2209800"/>
            <a:ext cx="2174930" cy="854951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E38BDF3-116E-42A7-8B93-03884D10CFA1}"/>
              </a:ext>
            </a:extLst>
          </p:cNvPr>
          <p:cNvSpPr txBox="1"/>
          <p:nvPr/>
        </p:nvSpPr>
        <p:spPr>
          <a:xfrm>
            <a:off x="134868" y="1371600"/>
            <a:ext cx="128753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2006-2009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43539C4-9A01-494D-9033-8BA884DE4B8C}"/>
              </a:ext>
            </a:extLst>
          </p:cNvPr>
          <p:cNvSpPr txBox="1"/>
          <p:nvPr/>
        </p:nvSpPr>
        <p:spPr>
          <a:xfrm>
            <a:off x="2522468" y="1331690"/>
            <a:ext cx="128753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2011-2014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D759AD-341E-4892-89A3-8763C67DC662}"/>
              </a:ext>
            </a:extLst>
          </p:cNvPr>
          <p:cNvSpPr txBox="1"/>
          <p:nvPr/>
        </p:nvSpPr>
        <p:spPr>
          <a:xfrm>
            <a:off x="5715000" y="1295400"/>
            <a:ext cx="128753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2015-2020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B21CD03-72FE-47B6-B081-BC8C95C7178C}"/>
              </a:ext>
            </a:extLst>
          </p:cNvPr>
          <p:cNvSpPr txBox="1"/>
          <p:nvPr/>
        </p:nvSpPr>
        <p:spPr>
          <a:xfrm>
            <a:off x="8999468" y="1331690"/>
            <a:ext cx="128753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2021-2025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FDF5195-3993-4565-9F32-5DE8F7E579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1590" y="4649440"/>
            <a:ext cx="2335210" cy="1406810"/>
          </a:xfrm>
          <a:prstGeom prst="rect">
            <a:avLst/>
          </a:prstGeom>
        </p:spPr>
      </p:pic>
      <p:sp>
        <p:nvSpPr>
          <p:cNvPr id="20" name="Flecha: pentágono 19">
            <a:extLst>
              <a:ext uri="{FF2B5EF4-FFF2-40B4-BE49-F238E27FC236}">
                <a16:creationId xmlns:a16="http://schemas.microsoft.com/office/drawing/2014/main" id="{FFD515A7-C960-4AA3-A59F-C2DE4479186E}"/>
              </a:ext>
            </a:extLst>
          </p:cNvPr>
          <p:cNvSpPr/>
          <p:nvPr/>
        </p:nvSpPr>
        <p:spPr bwMode="auto">
          <a:xfrm>
            <a:off x="2357980" y="3813113"/>
            <a:ext cx="6938419" cy="2444496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F67DBD9-DAE5-4803-BF2F-6CA1CC0FEE5C}"/>
              </a:ext>
            </a:extLst>
          </p:cNvPr>
          <p:cNvSpPr txBox="1"/>
          <p:nvPr/>
        </p:nvSpPr>
        <p:spPr>
          <a:xfrm>
            <a:off x="2386555" y="3886567"/>
            <a:ext cx="128753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2010-2023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Flecha: pentágono 21">
            <a:extLst>
              <a:ext uri="{FF2B5EF4-FFF2-40B4-BE49-F238E27FC236}">
                <a16:creationId xmlns:a16="http://schemas.microsoft.com/office/drawing/2014/main" id="{17674977-31DE-49C3-AFB8-87655BCD17D6}"/>
              </a:ext>
            </a:extLst>
          </p:cNvPr>
          <p:cNvSpPr/>
          <p:nvPr/>
        </p:nvSpPr>
        <p:spPr bwMode="auto">
          <a:xfrm>
            <a:off x="9448800" y="3774200"/>
            <a:ext cx="2743200" cy="2444496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3E4BC5C8-BB4F-462C-AF2A-E94DB2F55EA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1051" b="24634"/>
          <a:stretch/>
        </p:blipFill>
        <p:spPr>
          <a:xfrm>
            <a:off x="9220200" y="5235098"/>
            <a:ext cx="2374180" cy="708502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49D039B-91F1-4F1C-B6C3-D165A93BE0C0}"/>
              </a:ext>
            </a:extLst>
          </p:cNvPr>
          <p:cNvSpPr txBox="1"/>
          <p:nvPr/>
        </p:nvSpPr>
        <p:spPr>
          <a:xfrm>
            <a:off x="9525000" y="3810000"/>
            <a:ext cx="697627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2024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Flecha: pentágono 24">
            <a:extLst>
              <a:ext uri="{FF2B5EF4-FFF2-40B4-BE49-F238E27FC236}">
                <a16:creationId xmlns:a16="http://schemas.microsoft.com/office/drawing/2014/main" id="{3A22DC4F-1D72-4886-A71A-352B00687D97}"/>
              </a:ext>
            </a:extLst>
          </p:cNvPr>
          <p:cNvSpPr/>
          <p:nvPr/>
        </p:nvSpPr>
        <p:spPr bwMode="auto">
          <a:xfrm>
            <a:off x="2438400" y="1295400"/>
            <a:ext cx="3200400" cy="2101700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Flecha: pentágono 25">
            <a:extLst>
              <a:ext uri="{FF2B5EF4-FFF2-40B4-BE49-F238E27FC236}">
                <a16:creationId xmlns:a16="http://schemas.microsoft.com/office/drawing/2014/main" id="{D05550FD-9F53-4B29-85EF-933DB24012A0}"/>
              </a:ext>
            </a:extLst>
          </p:cNvPr>
          <p:cNvSpPr/>
          <p:nvPr/>
        </p:nvSpPr>
        <p:spPr bwMode="auto">
          <a:xfrm>
            <a:off x="5715000" y="1295400"/>
            <a:ext cx="3200400" cy="2101700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Flecha: pentágono 26">
            <a:extLst>
              <a:ext uri="{FF2B5EF4-FFF2-40B4-BE49-F238E27FC236}">
                <a16:creationId xmlns:a16="http://schemas.microsoft.com/office/drawing/2014/main" id="{99CDA939-0C39-420C-A0D5-A196827D686C}"/>
              </a:ext>
            </a:extLst>
          </p:cNvPr>
          <p:cNvSpPr/>
          <p:nvPr/>
        </p:nvSpPr>
        <p:spPr bwMode="auto">
          <a:xfrm>
            <a:off x="8991600" y="1295400"/>
            <a:ext cx="3200400" cy="2101700"/>
          </a:xfrm>
          <a:prstGeom prst="homePlate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FB03CFF-BBB3-4DA4-9AC6-16A86B52B7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1151" y="3944737"/>
            <a:ext cx="1036552" cy="419945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0C4D13B9-DD67-4592-B923-7B8E1C2BE4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77315" y="1523088"/>
            <a:ext cx="1036552" cy="41994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1362735E-93C9-41FC-8861-12E9987E2C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10000" y="1697624"/>
            <a:ext cx="1036552" cy="41994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136B79BA-086B-438D-A765-A5EB38C0C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133" y="1584431"/>
            <a:ext cx="690563" cy="69056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FBE148A8-38B8-42A3-9901-4F87464C9B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87000" y="1512040"/>
            <a:ext cx="957789" cy="54536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0FF76130-A98A-40AC-85B4-98C55C4213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49524" y="4135186"/>
            <a:ext cx="957789" cy="54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3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DD09DA-4983-4BAC-8775-5B0D3F8A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err="1"/>
              <a:t>Selected</a:t>
            </a:r>
            <a:r>
              <a:rPr lang="es-ES" sz="4800" dirty="0"/>
              <a:t> (and more </a:t>
            </a:r>
            <a:r>
              <a:rPr lang="es-ES" sz="4800" dirty="0" err="1"/>
              <a:t>recent</a:t>
            </a:r>
            <a:r>
              <a:rPr lang="es-ES" sz="4800" dirty="0"/>
              <a:t>) R&amp;D </a:t>
            </a:r>
            <a:r>
              <a:rPr lang="es-ES" sz="4800" dirty="0" err="1"/>
              <a:t>topics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FD27F7-FFA2-4985-ABCC-6146B09A0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1" y="1569010"/>
            <a:ext cx="11277600" cy="4800600"/>
          </a:xfrm>
        </p:spPr>
        <p:txBody>
          <a:bodyPr/>
          <a:lstStyle/>
          <a:p>
            <a:r>
              <a:rPr lang="es-ES" sz="3600" dirty="0" err="1"/>
              <a:t>Radiation</a:t>
            </a:r>
            <a:r>
              <a:rPr lang="es-ES" sz="3600" dirty="0"/>
              <a:t> </a:t>
            </a:r>
            <a:r>
              <a:rPr lang="es-ES" sz="3600" dirty="0" err="1"/>
              <a:t>tolerance</a:t>
            </a:r>
            <a:r>
              <a:rPr lang="es-ES" sz="3600" dirty="0"/>
              <a:t>: </a:t>
            </a:r>
          </a:p>
          <a:p>
            <a:pPr lvl="1"/>
            <a:r>
              <a:rPr lang="es-ES" sz="3200" dirty="0"/>
              <a:t>3D pixel </a:t>
            </a:r>
            <a:r>
              <a:rPr lang="es-ES" sz="3200" dirty="0" err="1"/>
              <a:t>sensors</a:t>
            </a:r>
            <a:r>
              <a:rPr lang="es-ES" sz="3200" dirty="0"/>
              <a:t> </a:t>
            </a:r>
            <a:r>
              <a:rPr lang="es-ES" sz="3200" dirty="0" err="1"/>
              <a:t>for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HL-LHC </a:t>
            </a:r>
            <a:r>
              <a:rPr lang="es-ES" sz="3200" dirty="0" err="1"/>
              <a:t>vertex</a:t>
            </a:r>
            <a:r>
              <a:rPr lang="es-ES" sz="3200" dirty="0"/>
              <a:t> detectors</a:t>
            </a:r>
          </a:p>
          <a:p>
            <a:r>
              <a:rPr lang="es-ES" sz="3600" dirty="0"/>
              <a:t>High-</a:t>
            </a:r>
            <a:r>
              <a:rPr lang="es-ES" sz="3600" dirty="0" err="1"/>
              <a:t>precision</a:t>
            </a:r>
            <a:r>
              <a:rPr lang="es-ES" sz="3600" dirty="0"/>
              <a:t> timing: </a:t>
            </a:r>
          </a:p>
          <a:p>
            <a:pPr lvl="1"/>
            <a:r>
              <a:rPr lang="es-ES" sz="3200" dirty="0"/>
              <a:t>Low </a:t>
            </a:r>
            <a:r>
              <a:rPr lang="es-ES" sz="3200" dirty="0" err="1"/>
              <a:t>Gain</a:t>
            </a:r>
            <a:r>
              <a:rPr lang="es-ES" sz="3200" dirty="0"/>
              <a:t> </a:t>
            </a:r>
            <a:r>
              <a:rPr lang="es-ES" sz="3200" dirty="0" err="1"/>
              <a:t>Avalanche</a:t>
            </a:r>
            <a:r>
              <a:rPr lang="es-ES" sz="3200" dirty="0"/>
              <a:t> Detectors </a:t>
            </a:r>
            <a:r>
              <a:rPr lang="es-ES" sz="3200" dirty="0" err="1"/>
              <a:t>for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MIP timing detector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HL-LHC </a:t>
            </a:r>
            <a:r>
              <a:rPr lang="es-ES" sz="3200" dirty="0" err="1"/>
              <a:t>experiments</a:t>
            </a:r>
            <a:endParaRPr lang="es-ES" sz="3200" dirty="0"/>
          </a:p>
          <a:p>
            <a:r>
              <a:rPr lang="es-ES" sz="3600" dirty="0"/>
              <a:t> </a:t>
            </a:r>
            <a:r>
              <a:rPr lang="es-ES" sz="3600" dirty="0" err="1"/>
              <a:t>Beyond</a:t>
            </a:r>
            <a:r>
              <a:rPr lang="es-ES" sz="3600" dirty="0"/>
              <a:t> </a:t>
            </a:r>
            <a:r>
              <a:rPr lang="es-ES" sz="3600" dirty="0" err="1"/>
              <a:t>the</a:t>
            </a:r>
            <a:r>
              <a:rPr lang="es-ES" sz="3600" dirty="0"/>
              <a:t> HL-LHC:</a:t>
            </a:r>
            <a:endParaRPr lang="en-GB" sz="3600" dirty="0"/>
          </a:p>
          <a:p>
            <a:pPr lvl="1"/>
            <a:r>
              <a:rPr lang="es-ES" sz="3200" dirty="0"/>
              <a:t>L</a:t>
            </a:r>
            <a:r>
              <a:rPr lang="en-GB" sz="3200" dirty="0" err="1"/>
              <a:t>arge</a:t>
            </a:r>
            <a:r>
              <a:rPr lang="en-GB" sz="3200" dirty="0"/>
              <a:t> area 4D tracking, large fill-factor LGADs.</a:t>
            </a:r>
          </a:p>
          <a:p>
            <a:pPr lvl="1"/>
            <a:r>
              <a:rPr lang="es-ES" sz="3200" dirty="0"/>
              <a:t>R</a:t>
            </a:r>
            <a:r>
              <a:rPr lang="en-GB" sz="3200" dirty="0" err="1"/>
              <a:t>adiation</a:t>
            </a:r>
            <a:r>
              <a:rPr lang="en-GB" sz="3200" dirty="0"/>
              <a:t> tolerant 4D vertexing, 3D pixel detectors. </a:t>
            </a:r>
            <a:endParaRPr lang="es-ES" sz="32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C51E89F-677D-493D-8EF9-FD81D3B624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37E0DA-8860-457D-8EDD-335A17F92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D2729BE-A325-465A-BDD6-884540B8D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821" y="1597585"/>
            <a:ext cx="2685978" cy="70311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847DAC6-F222-4DFC-B8F3-CD7C61E04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2353053"/>
            <a:ext cx="1801810" cy="10854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FA8DE91-3612-4843-A94B-4EBDE77FF7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132" b="28559"/>
          <a:stretch/>
        </p:blipFill>
        <p:spPr>
          <a:xfrm>
            <a:off x="9601200" y="4557297"/>
            <a:ext cx="2174930" cy="8549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DB151AA-1340-44CC-80AC-32DA06AD14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051" b="24634"/>
          <a:stretch/>
        </p:blipFill>
        <p:spPr>
          <a:xfrm>
            <a:off x="9487675" y="5520908"/>
            <a:ext cx="2374180" cy="70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04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EB51D-42F7-4752-B1BA-942F8BC9E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/>
          <a:p>
            <a:r>
              <a:rPr lang="es-ES" sz="3200" dirty="0" err="1"/>
              <a:t>Radiation</a:t>
            </a:r>
            <a:r>
              <a:rPr lang="es-ES" sz="3200" dirty="0"/>
              <a:t> </a:t>
            </a:r>
            <a:r>
              <a:rPr lang="es-ES" sz="3200" dirty="0" err="1"/>
              <a:t>tolerance</a:t>
            </a:r>
            <a:r>
              <a:rPr lang="es-ES" sz="3200" dirty="0"/>
              <a:t>:  </a:t>
            </a:r>
            <a:r>
              <a:rPr lang="es-ES" sz="3200" dirty="0" err="1"/>
              <a:t>Innermost</a:t>
            </a:r>
            <a:r>
              <a:rPr lang="es-ES" sz="3200" dirty="0"/>
              <a:t> </a:t>
            </a:r>
            <a:r>
              <a:rPr lang="es-ES" sz="3200" dirty="0" err="1"/>
              <a:t>sensing</a:t>
            </a:r>
            <a:r>
              <a:rPr lang="es-ES" sz="3200" dirty="0"/>
              <a:t> </a:t>
            </a:r>
            <a:r>
              <a:rPr lang="es-ES" sz="3200" dirty="0" err="1"/>
              <a:t>technology</a:t>
            </a:r>
            <a:r>
              <a:rPr lang="es-ES" sz="3200" dirty="0"/>
              <a:t> </a:t>
            </a:r>
            <a:r>
              <a:rPr lang="es-ES" sz="3200" dirty="0" err="1"/>
              <a:t>for</a:t>
            </a:r>
            <a:r>
              <a:rPr lang="es-ES" sz="3200" dirty="0"/>
              <a:t> HL-LHC </a:t>
            </a:r>
            <a:r>
              <a:rPr lang="es-ES" sz="3200" dirty="0" err="1"/>
              <a:t>vertex</a:t>
            </a:r>
            <a:r>
              <a:rPr lang="es-ES" sz="3200" dirty="0"/>
              <a:t> detectors</a:t>
            </a:r>
            <a:endParaRPr lang="en-GB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F5180-5298-4AC2-8307-4172E499E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8961"/>
            <a:ext cx="11277600" cy="1033845"/>
          </a:xfrm>
        </p:spPr>
        <p:txBody>
          <a:bodyPr/>
          <a:lstStyle/>
          <a:p>
            <a:r>
              <a:rPr lang="es-ES" sz="2400" dirty="0"/>
              <a:t>R&amp;D </a:t>
            </a:r>
            <a:r>
              <a:rPr lang="es-ES" sz="2400" dirty="0" err="1"/>
              <a:t>motivation</a:t>
            </a:r>
            <a:r>
              <a:rPr lang="es-ES" sz="2400" dirty="0"/>
              <a:t>: </a:t>
            </a:r>
            <a:r>
              <a:rPr lang="es-ES" sz="2400" dirty="0" err="1"/>
              <a:t>to</a:t>
            </a:r>
            <a:r>
              <a:rPr lang="es-ES" sz="2400" dirty="0"/>
              <a:t> decide </a:t>
            </a:r>
            <a:r>
              <a:rPr lang="es-ES" sz="2400" dirty="0" err="1"/>
              <a:t>between</a:t>
            </a:r>
            <a:r>
              <a:rPr lang="es-ES" sz="2400" dirty="0"/>
              <a:t> planar and 3D </a:t>
            </a:r>
            <a:r>
              <a:rPr lang="es-ES" sz="2400" dirty="0" err="1"/>
              <a:t>pixelated</a:t>
            </a:r>
            <a:r>
              <a:rPr lang="es-ES" sz="2400" dirty="0"/>
              <a:t> sensor </a:t>
            </a:r>
            <a:r>
              <a:rPr lang="es-ES" sz="2400" dirty="0" err="1"/>
              <a:t>technology</a:t>
            </a:r>
            <a:r>
              <a:rPr lang="es-ES" sz="2400" dirty="0"/>
              <a:t> </a:t>
            </a:r>
            <a:r>
              <a:rPr lang="es-ES" sz="2400" dirty="0" err="1"/>
              <a:t>for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intermost</a:t>
            </a:r>
            <a:r>
              <a:rPr lang="es-ES" sz="2400" dirty="0"/>
              <a:t> </a:t>
            </a:r>
            <a:r>
              <a:rPr lang="es-ES" sz="2400" dirty="0" err="1"/>
              <a:t>layer</a:t>
            </a:r>
            <a:r>
              <a:rPr lang="es-ES" sz="2400" dirty="0"/>
              <a:t> </a:t>
            </a:r>
            <a:r>
              <a:rPr lang="es-ES" sz="2400" dirty="0" err="1"/>
              <a:t>of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vertex</a:t>
            </a:r>
            <a:r>
              <a:rPr lang="es-ES" sz="2400" dirty="0"/>
              <a:t> detector.</a:t>
            </a:r>
            <a:endParaRPr lang="en-GB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3B50BE-002E-4448-ADAB-BD1756695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03880C-FDF6-4B94-A1E7-905EB94AF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2156F28-BAFC-4426-B0BE-2A03DBE9BF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02" t="23863"/>
          <a:stretch/>
        </p:blipFill>
        <p:spPr>
          <a:xfrm>
            <a:off x="368420" y="2209800"/>
            <a:ext cx="5903969" cy="2051662"/>
          </a:xfrm>
          <a:prstGeom prst="rect">
            <a:avLst/>
          </a:prstGeom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BE85C649-3B9C-4100-BACF-B83F737E51A6}"/>
              </a:ext>
            </a:extLst>
          </p:cNvPr>
          <p:cNvSpPr txBox="1">
            <a:spLocks/>
          </p:cNvSpPr>
          <p:nvPr/>
        </p:nvSpPr>
        <p:spPr>
          <a:xfrm>
            <a:off x="304800" y="4114800"/>
            <a:ext cx="5870984" cy="2021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Tx/>
              <a:buSzTx/>
            </a:pPr>
            <a:r>
              <a:rPr lang="en-US" sz="2000" i="0" dirty="0">
                <a:solidFill>
                  <a:prstClr val="black"/>
                </a:solidFill>
                <a:latin typeface="Calibri" panose="020F0502020204030204"/>
              </a:rPr>
              <a:t>Thin planar pixel:  </a:t>
            </a:r>
          </a:p>
          <a:p>
            <a:pPr lvl="1" fontAlgn="auto">
              <a:spcAft>
                <a:spcPts val="0"/>
              </a:spcAft>
              <a:buClrTx/>
              <a:buSzTx/>
            </a:pPr>
            <a:r>
              <a:rPr lang="en-US" sz="1600" i="0" dirty="0">
                <a:solidFill>
                  <a:prstClr val="black"/>
                </a:solidFill>
                <a:latin typeface="Calibri" panose="020F0502020204030204"/>
              </a:rPr>
              <a:t>Drawback: longer distance between electrodes (high bias voltage for achieving a large electric field in the diode).</a:t>
            </a:r>
          </a:p>
          <a:p>
            <a:pPr lvl="1" fontAlgn="auto">
              <a:spcAft>
                <a:spcPts val="0"/>
              </a:spcAft>
              <a:buClrTx/>
              <a:buSzTx/>
            </a:pPr>
            <a:r>
              <a:rPr lang="en-US" sz="1600" i="0" dirty="0">
                <a:solidFill>
                  <a:prstClr val="black"/>
                </a:solidFill>
                <a:latin typeface="Calibri" panose="020F0502020204030204"/>
              </a:rPr>
              <a:t>Advantage: Standard and well stablished manufacturing process. </a:t>
            </a:r>
          </a:p>
          <a:p>
            <a:pPr fontAlgn="auto">
              <a:spcAft>
                <a:spcPts val="0"/>
              </a:spcAft>
              <a:buClrTx/>
              <a:buSzTx/>
            </a:pPr>
            <a:r>
              <a:rPr lang="en-US" sz="2000" i="0" dirty="0">
                <a:solidFill>
                  <a:prstClr val="black"/>
                </a:solidFill>
                <a:latin typeface="Calibri" panose="020F0502020204030204"/>
              </a:rPr>
              <a:t>3D pixel:</a:t>
            </a:r>
          </a:p>
          <a:p>
            <a:pPr lvl="1" fontAlgn="auto">
              <a:spcAft>
                <a:spcPts val="0"/>
              </a:spcAft>
              <a:buClrTx/>
              <a:buSzTx/>
            </a:pPr>
            <a:r>
              <a:rPr lang="en-US" sz="1600" i="0" dirty="0">
                <a:solidFill>
                  <a:prstClr val="black"/>
                </a:solidFill>
                <a:latin typeface="Calibri" panose="020F0502020204030204"/>
              </a:rPr>
              <a:t>Drawback: Non-standard complex manufacturing process</a:t>
            </a:r>
          </a:p>
          <a:p>
            <a:pPr lvl="1" fontAlgn="auto">
              <a:spcAft>
                <a:spcPts val="0"/>
              </a:spcAft>
              <a:buClrTx/>
              <a:buSzTx/>
            </a:pPr>
            <a:r>
              <a:rPr lang="en-US" sz="1600" i="0" dirty="0">
                <a:solidFill>
                  <a:prstClr val="black"/>
                </a:solidFill>
                <a:latin typeface="Calibri" panose="020F0502020204030204"/>
              </a:rPr>
              <a:t>Advantage: smaller distance between electrodes (low bias voltage for achieving a large electric field in the diode).</a:t>
            </a:r>
          </a:p>
          <a:p>
            <a:pPr lvl="1" fontAlgn="auto">
              <a:spcAft>
                <a:spcPts val="0"/>
              </a:spcAft>
              <a:buClrTx/>
              <a:buSzTx/>
            </a:pPr>
            <a:endParaRPr lang="en-US" sz="1600" i="0" dirty="0">
              <a:solidFill>
                <a:prstClr val="black"/>
              </a:solidFill>
              <a:latin typeface="Calibri" panose="020F0502020204030204"/>
            </a:endParaRPr>
          </a:p>
          <a:p>
            <a:pPr fontAlgn="auto">
              <a:spcAft>
                <a:spcPts val="0"/>
              </a:spcAft>
              <a:buClrTx/>
              <a:buSzTx/>
            </a:pPr>
            <a:endParaRPr lang="en-US" i="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 fontAlgn="auto"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endParaRPr lang="en-US" i="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130F2FD-12C5-47F3-A3A6-E5D58F140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8472" y="1524000"/>
            <a:ext cx="2514880" cy="162186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409C3-3C5E-49C7-B88B-450D452FB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646" y="3853258"/>
            <a:ext cx="4877223" cy="182895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5FCED32-A19B-4883-87EC-B25B3BDEE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4070" y="3145869"/>
            <a:ext cx="5608806" cy="634039"/>
          </a:xfrm>
          <a:prstGeom prst="rect">
            <a:avLst/>
          </a:prstGeom>
        </p:spPr>
      </p:pic>
      <p:sp>
        <p:nvSpPr>
          <p:cNvPr id="12" name="CustomShape 6">
            <a:extLst>
              <a:ext uri="{FF2B5EF4-FFF2-40B4-BE49-F238E27FC236}">
                <a16:creationId xmlns:a16="http://schemas.microsoft.com/office/drawing/2014/main" id="{3227F230-880D-425E-9AF8-CB43BA485F86}"/>
              </a:ext>
            </a:extLst>
          </p:cNvPr>
          <p:cNvSpPr/>
          <p:nvPr/>
        </p:nvSpPr>
        <p:spPr>
          <a:xfrm>
            <a:off x="6583194" y="5612013"/>
            <a:ext cx="5608806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At a fluence ~ 1x10</a:t>
            </a:r>
            <a:r>
              <a:rPr lang="en-GB" sz="1400" b="1" strike="noStrike" spc="-1" baseline="30000" dirty="0">
                <a:solidFill>
                  <a:srgbClr val="000000"/>
                </a:solidFill>
                <a:latin typeface="Lora"/>
                <a:ea typeface="Lora"/>
              </a:rPr>
              <a:t>16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n</a:t>
            </a:r>
            <a:r>
              <a:rPr lang="en-GB" sz="1400" b="1" strike="noStrike" spc="-1" baseline="-25000" dirty="0">
                <a:solidFill>
                  <a:srgbClr val="000000"/>
                </a:solidFill>
                <a:latin typeface="Lora"/>
                <a:ea typeface="Lora"/>
              </a:rPr>
              <a:t>eq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/cm</a:t>
            </a:r>
            <a:r>
              <a:rPr lang="en-GB" sz="1400" b="1" strike="noStrike" spc="-1" baseline="30000" dirty="0">
                <a:solidFill>
                  <a:srgbClr val="000000"/>
                </a:solidFill>
                <a:latin typeface="Lora"/>
                <a:ea typeface="Lora"/>
              </a:rPr>
              <a:t>2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 , full efficiency obtained for </a:t>
            </a:r>
            <a:r>
              <a:rPr lang="en-GB" sz="1400" b="1" strike="noStrike" spc="-1" dirty="0" err="1">
                <a:solidFill>
                  <a:srgbClr val="000000"/>
                </a:solidFill>
                <a:latin typeface="Lora"/>
                <a:ea typeface="Lora"/>
              </a:rPr>
              <a:t>V</a:t>
            </a:r>
            <a:r>
              <a:rPr lang="en-GB" sz="1400" b="1" strike="noStrike" spc="-1" baseline="-25000" dirty="0" err="1">
                <a:solidFill>
                  <a:srgbClr val="000000"/>
                </a:solidFill>
                <a:latin typeface="Lora"/>
                <a:ea typeface="Lora"/>
              </a:rPr>
              <a:t>bias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 = 80-130 V </a:t>
            </a:r>
            <a:endParaRPr lang="en-GB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At a fluence ~ 2x10</a:t>
            </a:r>
            <a:r>
              <a:rPr lang="en-GB" sz="1400" b="1" strike="noStrike" spc="-1" baseline="30000" dirty="0">
                <a:solidFill>
                  <a:srgbClr val="000000"/>
                </a:solidFill>
                <a:latin typeface="Lora"/>
                <a:ea typeface="Lora"/>
              </a:rPr>
              <a:t>16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n</a:t>
            </a:r>
            <a:r>
              <a:rPr lang="en-GB" sz="1400" b="1" strike="noStrike" spc="-1" baseline="-25000" dirty="0">
                <a:solidFill>
                  <a:srgbClr val="000000"/>
                </a:solidFill>
                <a:latin typeface="Lora"/>
                <a:ea typeface="Lora"/>
              </a:rPr>
              <a:t>eq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/cm</a:t>
            </a:r>
            <a:r>
              <a:rPr lang="en-GB" sz="1400" b="1" strike="noStrike" spc="-1" baseline="30000" dirty="0">
                <a:solidFill>
                  <a:srgbClr val="000000"/>
                </a:solidFill>
                <a:latin typeface="Lora"/>
                <a:ea typeface="Lora"/>
              </a:rPr>
              <a:t>2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 , full efficiency obtained for </a:t>
            </a:r>
            <a:r>
              <a:rPr lang="en-GB" sz="1400" b="1" strike="noStrike" spc="-1" dirty="0" err="1">
                <a:solidFill>
                  <a:srgbClr val="000000"/>
                </a:solidFill>
                <a:latin typeface="Lora"/>
                <a:ea typeface="Lora"/>
              </a:rPr>
              <a:t>V</a:t>
            </a:r>
            <a:r>
              <a:rPr lang="en-GB" sz="1400" b="1" strike="noStrike" spc="-1" baseline="-25000" dirty="0" err="1">
                <a:solidFill>
                  <a:srgbClr val="000000"/>
                </a:solidFill>
                <a:latin typeface="Lora"/>
                <a:ea typeface="Lora"/>
              </a:rPr>
              <a:t>bias</a:t>
            </a:r>
            <a:r>
              <a:rPr lang="en-GB" sz="1400" b="1" strike="noStrike" spc="-1" dirty="0">
                <a:solidFill>
                  <a:srgbClr val="000000"/>
                </a:solidFill>
                <a:latin typeface="Lora"/>
                <a:ea typeface="Lora"/>
              </a:rPr>
              <a:t> = 170 V 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92CBB47-0DBF-4402-90B2-0CF92E644E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907" y="1640026"/>
            <a:ext cx="2560542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63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EB51D-42F7-4752-B1BA-942F8BC9E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/>
          <a:p>
            <a:r>
              <a:rPr lang="es-ES" sz="3200" dirty="0" err="1"/>
              <a:t>Radiation</a:t>
            </a:r>
            <a:r>
              <a:rPr lang="es-ES" sz="3200" dirty="0"/>
              <a:t> </a:t>
            </a:r>
            <a:r>
              <a:rPr lang="es-ES" sz="3200" dirty="0" err="1"/>
              <a:t>tolerance</a:t>
            </a:r>
            <a:r>
              <a:rPr lang="es-ES" sz="3200" dirty="0"/>
              <a:t>:  </a:t>
            </a:r>
            <a:r>
              <a:rPr lang="es-ES" sz="3200" dirty="0" err="1"/>
              <a:t>Innermost</a:t>
            </a:r>
            <a:r>
              <a:rPr lang="es-ES" sz="3200" dirty="0"/>
              <a:t> </a:t>
            </a:r>
            <a:r>
              <a:rPr lang="es-ES" sz="3200" dirty="0" err="1"/>
              <a:t>sensing</a:t>
            </a:r>
            <a:r>
              <a:rPr lang="es-ES" sz="3200" dirty="0"/>
              <a:t> </a:t>
            </a:r>
            <a:r>
              <a:rPr lang="es-ES" sz="3200" dirty="0" err="1"/>
              <a:t>technology</a:t>
            </a:r>
            <a:r>
              <a:rPr lang="es-ES" sz="3200" dirty="0"/>
              <a:t> </a:t>
            </a:r>
            <a:r>
              <a:rPr lang="es-ES" sz="3200" dirty="0" err="1"/>
              <a:t>for</a:t>
            </a:r>
            <a:r>
              <a:rPr lang="es-ES" sz="3200" dirty="0"/>
              <a:t> HL-LHC </a:t>
            </a:r>
            <a:r>
              <a:rPr lang="es-ES" sz="3200" dirty="0" err="1"/>
              <a:t>vertex</a:t>
            </a:r>
            <a:r>
              <a:rPr lang="es-ES" sz="3200" dirty="0"/>
              <a:t> detectors (2)</a:t>
            </a:r>
            <a:endParaRPr lang="en-GB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9F5180-5298-4AC2-8307-4172E499E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692" y="867544"/>
            <a:ext cx="11277600" cy="1033845"/>
          </a:xfrm>
        </p:spPr>
        <p:txBody>
          <a:bodyPr/>
          <a:lstStyle/>
          <a:p>
            <a:r>
              <a:rPr lang="en-GB" sz="2400" dirty="0"/>
              <a:t>From detailed and realistic FEA thermal simulation:</a:t>
            </a:r>
          </a:p>
          <a:p>
            <a:pPr lvl="1"/>
            <a:r>
              <a:rPr lang="en-GB" sz="2000" dirty="0"/>
              <a:t>The CMS IT innermost layer cannot sustain Runs 4+5 fluences with planar sensors</a:t>
            </a:r>
          </a:p>
          <a:p>
            <a:pPr lvl="1"/>
            <a:r>
              <a:rPr lang="en-GB" sz="2000" dirty="0"/>
              <a:t>No thermal runaway for 3D sensors after Runs 4 +5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3B50BE-002E-4448-ADAB-BD1756695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03880C-FDF6-4B94-A1E7-905EB94AF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94225B4-1AC1-48E4-BA03-2B3181DFD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69" y="2380212"/>
            <a:ext cx="5901439" cy="3182388"/>
          </a:xfrm>
          <a:prstGeom prst="rect">
            <a:avLst/>
          </a:prstGeom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59E84E21-AE45-4B21-B268-BF7A2E589A75}"/>
              </a:ext>
            </a:extLst>
          </p:cNvPr>
          <p:cNvCxnSpPr/>
          <p:nvPr/>
        </p:nvCxnSpPr>
        <p:spPr>
          <a:xfrm flipV="1">
            <a:off x="3765176" y="4385575"/>
            <a:ext cx="602429" cy="118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BC63A48-DA25-44AD-A04E-621B25E7913C}"/>
              </a:ext>
            </a:extLst>
          </p:cNvPr>
          <p:cNvSpPr txBox="1"/>
          <p:nvPr/>
        </p:nvSpPr>
        <p:spPr>
          <a:xfrm>
            <a:off x="4367605" y="4121576"/>
            <a:ext cx="1332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Cooling</a:t>
            </a:r>
            <a:r>
              <a:rPr lang="es-ES" sz="1600" dirty="0"/>
              <a:t> pipe</a:t>
            </a:r>
          </a:p>
          <a:p>
            <a:r>
              <a:rPr lang="es-ES" sz="1600" dirty="0"/>
              <a:t> </a:t>
            </a:r>
            <a:r>
              <a:rPr lang="es-ES" sz="1600" dirty="0" err="1"/>
              <a:t>temperature</a:t>
            </a:r>
            <a:r>
              <a:rPr lang="es-ES" sz="1600" dirty="0"/>
              <a:t> </a:t>
            </a:r>
            <a:endParaRPr lang="en-US" sz="1600" dirty="0"/>
          </a:p>
        </p:txBody>
      </p:sp>
      <p:pic>
        <p:nvPicPr>
          <p:cNvPr id="19" name="Google Shape;459;p30">
            <a:extLst>
              <a:ext uri="{FF2B5EF4-FFF2-40B4-BE49-F238E27FC236}">
                <a16:creationId xmlns:a16="http://schemas.microsoft.com/office/drawing/2014/main" id="{9BA2D8F7-5820-497B-938F-57F94E464DD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258669" y="2668975"/>
            <a:ext cx="4378824" cy="2647183"/>
          </a:xfrm>
          <a:prstGeom prst="rect">
            <a:avLst/>
          </a:prstGeom>
          <a:ln>
            <a:noFill/>
          </a:ln>
        </p:spPr>
      </p:pic>
      <p:sp>
        <p:nvSpPr>
          <p:cNvPr id="20" name="CustomShape 5">
            <a:extLst>
              <a:ext uri="{FF2B5EF4-FFF2-40B4-BE49-F238E27FC236}">
                <a16:creationId xmlns:a16="http://schemas.microsoft.com/office/drawing/2014/main" id="{F9030EBF-1080-4461-9CB2-1B9673B53DF1}"/>
              </a:ext>
            </a:extLst>
          </p:cNvPr>
          <p:cNvSpPr/>
          <p:nvPr/>
        </p:nvSpPr>
        <p:spPr>
          <a:xfrm>
            <a:off x="8480354" y="4121576"/>
            <a:ext cx="1395166" cy="433235"/>
          </a:xfrm>
          <a:prstGeom prst="rect">
            <a:avLst/>
          </a:prstGeom>
          <a:noFill/>
          <a:ln w="19080">
            <a:solidFill>
              <a:srgbClr val="0000FF"/>
            </a:solidFill>
            <a:custDash>
              <a:ds d="4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915ABA8-2BD9-494F-A207-A03B28F576A4}"/>
              </a:ext>
            </a:extLst>
          </p:cNvPr>
          <p:cNvCxnSpPr>
            <a:cxnSpLocks/>
          </p:cNvCxnSpPr>
          <p:nvPr/>
        </p:nvCxnSpPr>
        <p:spPr>
          <a:xfrm>
            <a:off x="9800216" y="4554811"/>
            <a:ext cx="946673" cy="151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05E1466-35F0-48AB-B0ED-264AC34EEF66}"/>
              </a:ext>
            </a:extLst>
          </p:cNvPr>
          <p:cNvSpPr txBox="1"/>
          <p:nvPr/>
        </p:nvSpPr>
        <p:spPr>
          <a:xfrm>
            <a:off x="10794245" y="4385575"/>
            <a:ext cx="1118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Operating</a:t>
            </a:r>
            <a:endParaRPr lang="es-ES" dirty="0"/>
          </a:p>
          <a:p>
            <a:r>
              <a:rPr lang="es-ES" dirty="0" err="1"/>
              <a:t>range</a:t>
            </a:r>
            <a:endParaRPr lang="en-U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5A59236-0865-4F96-A105-372C1B6FBE98}"/>
              </a:ext>
            </a:extLst>
          </p:cNvPr>
          <p:cNvSpPr txBox="1"/>
          <p:nvPr/>
        </p:nvSpPr>
        <p:spPr>
          <a:xfrm>
            <a:off x="8667861" y="3070453"/>
            <a:ext cx="10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3D </a:t>
            </a:r>
            <a:r>
              <a:rPr lang="es-ES" dirty="0" err="1"/>
              <a:t>Pixels</a:t>
            </a:r>
            <a:endParaRPr lang="en-US" dirty="0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ACA8BDC-5682-420C-82CF-EFA66ACE3B55}"/>
              </a:ext>
            </a:extLst>
          </p:cNvPr>
          <p:cNvSpPr txBox="1">
            <a:spLocks/>
          </p:cNvSpPr>
          <p:nvPr/>
        </p:nvSpPr>
        <p:spPr bwMode="auto">
          <a:xfrm>
            <a:off x="304799" y="5675158"/>
            <a:ext cx="11608213" cy="103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26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5000"/>
              <a:buFont typeface="Wingdings" pitchFamily="2" charset="2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" pitchFamily="2" charset="2"/>
              <a:buNone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5000"/>
              <a:buFont typeface="Wingdings" pitchFamily="2" charset="2"/>
              <a:buChar char="§"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i="0" kern="0" dirty="0"/>
              <a:t>Lesson learned: Just because a technology works in the lab doesn’t mean it’ll survive real-world use — </a:t>
            </a:r>
            <a:r>
              <a:rPr lang="en-GB" sz="2400" b="1" i="0" kern="0" dirty="0"/>
              <a:t>remember, It’s the power dissipation, idiot!</a:t>
            </a:r>
          </a:p>
        </p:txBody>
      </p:sp>
    </p:spTree>
    <p:extLst>
      <p:ext uri="{BB962C8B-B14F-4D97-AF65-F5344CB8AC3E}">
        <p14:creationId xmlns:p14="http://schemas.microsoft.com/office/powerpoint/2010/main" val="2159737523"/>
      </p:ext>
    </p:extLst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IvanVila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2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i="0" dirty="0" smtClean="0">
            <a:solidFill>
              <a:schemeClr val="accent1">
                <a:lumMod val="50000"/>
              </a:schemeClr>
            </a:solidFill>
            <a:latin typeface="+mj-lt"/>
          </a:defRPr>
        </a:defPPr>
      </a:lstStyle>
    </a:tx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1856</Words>
  <Application>Microsoft Office PowerPoint</Application>
  <PresentationFormat>Panorámica</PresentationFormat>
  <Paragraphs>208</Paragraphs>
  <Slides>26</Slides>
  <Notes>2</Notes>
  <HiddenSlides>1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Lora</vt:lpstr>
      <vt:lpstr>Palatino</vt:lpstr>
      <vt:lpstr>Tahoma</vt:lpstr>
      <vt:lpstr>Wingdings</vt:lpstr>
      <vt:lpstr>ヒラギノ角ゴ Pro W3</vt:lpstr>
      <vt:lpstr>Borde</vt:lpstr>
      <vt:lpstr>Overview of R&amp;D activities for future collider experiments</vt:lpstr>
      <vt:lpstr>Outline</vt:lpstr>
      <vt:lpstr>(The) Motivation: Technology as Science Revolution enabler</vt:lpstr>
      <vt:lpstr>(The) Motivation:  Technology in the tool belt of  a physicists ?</vt:lpstr>
      <vt:lpstr>Scope: The two detector development perspectives </vt:lpstr>
      <vt:lpstr>A  long  trajectory in detector R&amp;D Project and collaborations</vt:lpstr>
      <vt:lpstr>Selected (and more recent) R&amp;D topics</vt:lpstr>
      <vt:lpstr>Radiation tolerance:  Innermost sensing technology for HL-LHC vertex detectors</vt:lpstr>
      <vt:lpstr>Radiation tolerance:  Innermost sensing technology for HL-LHC vertex detectors (2)</vt:lpstr>
      <vt:lpstr>High-precision timing:  ( the other) dominant R&amp;D topic of this decade.</vt:lpstr>
      <vt:lpstr>Early Historical developments :The first  appearance on scene of the LGAD</vt:lpstr>
      <vt:lpstr>Who requested the LGAD?  A few months before in Bari…</vt:lpstr>
      <vt:lpstr>Actually, no such a novelty...</vt:lpstr>
      <vt:lpstr>… then, what is the reason behind the  recent coolness of  RAPDs (aka LGADs)?</vt:lpstr>
      <vt:lpstr>The double-Low  answer </vt:lpstr>
      <vt:lpstr>Corollary and the main past and future RD challenge </vt:lpstr>
      <vt:lpstr>Timing for the HL-LHC: current status</vt:lpstr>
      <vt:lpstr>Towards a LGAD-based 4D tracking enabling sensor</vt:lpstr>
      <vt:lpstr>4-D tracking at IFCA: Trench-isolated Low Gain Avalanche detectors </vt:lpstr>
      <vt:lpstr>4-D tracking at  IFCA: (Thin) Inverse LGAD (iLGAD)</vt:lpstr>
      <vt:lpstr>4D – tracking at IFCA: 3D pixels for timing</vt:lpstr>
      <vt:lpstr>4D – tracking at IFCA: 3D pixels for timing(2)</vt:lpstr>
      <vt:lpstr>R&amp;D spin-off: invention of new characterization techniques (TPA-TCT) </vt:lpstr>
      <vt:lpstr>… enabling new discoveries: observation of signal multiplication in  irradiated SiC diodes under direct bias</vt:lpstr>
      <vt:lpstr>Take home messages</vt:lpstr>
      <vt:lpstr>Thank you 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2025-06-18T07:11:48Z</dcterms:modified>
</cp:coreProperties>
</file>