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an Piedra" initials="" lastIdx="3" clrIdx="0"/>
  <p:cmAuthor id="1" name="Alicia CC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8"/>
  </p:normalViewPr>
  <p:slideViewPr>
    <p:cSldViewPr snapToGrid="0">
      <p:cViewPr varScale="1">
        <p:scale>
          <a:sx n="119" d="100"/>
          <a:sy n="119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6-14T15:16:18.877" idx="1">
    <p:pos x="0" y="0"/>
    <p:text>Alicia: tenemos monoHiggs y Dark Higgs
SUSY
LLP
HiggsWW todos los canales de produccion
WW SM 2016 + legacy
review de Higgs del nature
ttDM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6-14T15:12:47.006" idx="2">
    <p:pos x="0" y="0"/>
    <p:text>_Marked as resolved_</p:text>
  </p:cm>
  <p:cm authorId="1" dt="2025-06-14T15:13:16.982" idx="1">
    <p:pos x="0" y="0"/>
    <p:text>aqui no solo es polarizaion+ estudios de entaglement y bell inequality
recordad tb que hay mucho trabajo en muones (celia, sergio, ruben) 
y en btagging</p:text>
  </p:cm>
  <p:cm authorId="0" dt="2025-06-14T15:13:16.982" idx="3">
    <p:pos x="0" y="0"/>
    <p:text>_Re-opened_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6831568ef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g36831568efb_0_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g36831568efb_0_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6831568ef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36831568efb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g36831568efb_0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684f5e88b7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3684f5e88b7_4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3684f5e88b7_4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361728711e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g361728711ea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361728711ea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61728711ea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g361728711ea_0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g361728711ea_0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61728711e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g361728711e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361728711e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1" name="Google Shape;111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6831568efb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g36831568efb_3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g36831568efb_3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61728711ea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361728711ea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361728711ea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6803190147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36803190147_1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36803190147_1_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6803190147_7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g36803190147_7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g36803190147_7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6803190147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g36803190147_1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36803190147_1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ide">
  <p:cSld name="1_V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1571625" y="6581775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cds.cern.ch/record/2898463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s.cern.ch/record/2904702/" TargetMode="External"/><Relationship Id="rId5" Type="http://schemas.openxmlformats.org/officeDocument/2006/relationships/hyperlink" Target="https://cds.cern.ch/record/2898464" TargetMode="External"/><Relationship Id="rId4" Type="http://schemas.openxmlformats.org/officeDocument/2006/relationships/hyperlink" Target="https://doi.org/10.1088/1748-0221/13/05/P0501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5.0530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905544?ln=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0" y="1953725"/>
            <a:ext cx="12192000" cy="18342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Calibri"/>
              <a:buNone/>
            </a:pP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CMS Analysis</a:t>
            </a:r>
            <a:br>
              <a:rPr lang="en-GB" sz="3200" b="1">
                <a:solidFill>
                  <a:srgbClr val="FFFF00"/>
                </a:solidFill>
              </a:rPr>
            </a:br>
            <a:r>
              <a:rPr lang="en-GB" sz="3200" b="1">
                <a:solidFill>
                  <a:srgbClr val="FFFF00"/>
                </a:solidFill>
              </a:rPr>
              <a:t>Run 2, Run 3 and Run 4</a:t>
            </a: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Calibri"/>
              <a:buNone/>
            </a:pPr>
            <a:endParaRPr sz="26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 txBox="1"/>
          <p:nvPr/>
        </p:nvSpPr>
        <p:spPr>
          <a:xfrm>
            <a:off x="-420824" y="2020921"/>
            <a:ext cx="12552900" cy="16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LHC Run 2 and Run 3 muons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3"/>
          <p:cNvSpPr txBox="1"/>
          <p:nvPr/>
        </p:nvSpPr>
        <p:spPr>
          <a:xfrm>
            <a:off x="389925" y="1533750"/>
            <a:ext cx="93576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Rubén is the L3 convener of Muon reconstruction POG</a:t>
            </a:r>
            <a:endParaRPr>
              <a:solidFill>
                <a:srgbClr val="0C377B"/>
              </a:solidFill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Sergio is the L3 convener of Muon Calibration and Commissioning</a:t>
            </a:r>
            <a:endParaRPr>
              <a:solidFill>
                <a:srgbClr val="0C377B"/>
              </a:solidFill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Sergio is the L3 of Muon HLT</a:t>
            </a:r>
            <a:endParaRPr sz="1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3"/>
          <p:cNvSpPr txBox="1"/>
          <p:nvPr/>
        </p:nvSpPr>
        <p:spPr>
          <a:xfrm>
            <a:off x="389925" y="3365825"/>
            <a:ext cx="9357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Muon ID and Isolation efficiencies with muons in proton-proton collisions at 13.6 TeV</a:t>
            </a:r>
            <a:br>
              <a:rPr lang="en-GB">
                <a:solidFill>
                  <a:srgbClr val="0C377B"/>
                </a:solidFill>
              </a:rPr>
            </a:br>
            <a:r>
              <a:rPr lang="en-GB">
                <a:solidFill>
                  <a:srgbClr val="FF0000"/>
                </a:solidFill>
              </a:rPr>
              <a:t>CERN-CMS-DP-2024-067</a:t>
            </a:r>
            <a:endParaRPr sz="1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LHC Run 2 and Run 3 b-tagging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4"/>
          <p:cNvSpPr txBox="1"/>
          <p:nvPr/>
        </p:nvSpPr>
        <p:spPr>
          <a:xfrm>
            <a:off x="0" y="1276850"/>
            <a:ext cx="11991600" cy="23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064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1900"/>
              <a:buFont typeface="Arial"/>
              <a:buNone/>
            </a:pPr>
            <a:endParaRPr sz="1200" b="1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2300" marR="0" lvl="3" indent="-2540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600"/>
              <a:buChar char="•"/>
            </a:pPr>
            <a:r>
              <a:rPr lang="en-GB" sz="1600" b="1">
                <a:solidFill>
                  <a:srgbClr val="0C377B"/>
                </a:solidFill>
              </a:rPr>
              <a:t>IFCA very active on calibration performance group during Run 2</a:t>
            </a:r>
            <a:endParaRPr sz="1600" b="1">
              <a:solidFill>
                <a:srgbClr val="0C377B"/>
              </a:solidFill>
            </a:endParaRPr>
          </a:p>
          <a:p>
            <a:pPr marL="622300" marR="0" lvl="3" indent="-2540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600"/>
              <a:buChar char="•"/>
            </a:pPr>
            <a:r>
              <a:rPr lang="en-GB" sz="1600" b="1">
                <a:solidFill>
                  <a:srgbClr val="0C377B"/>
                </a:solidFill>
              </a:rPr>
              <a:t>Luca</a:t>
            </a:r>
            <a:r>
              <a:rPr lang="en-GB" sz="1600">
                <a:solidFill>
                  <a:srgbClr val="0C377B"/>
                </a:solidFill>
              </a:rPr>
              <a:t> responsible of delivery of pTrel method SF’s and combination of AK4 SF’s from different methods</a:t>
            </a:r>
            <a:endParaRPr sz="1600">
              <a:solidFill>
                <a:srgbClr val="0C377B"/>
              </a:solidFill>
            </a:endParaRPr>
          </a:p>
          <a:p>
            <a:pPr marL="622300" marR="0" lvl="3" indent="-2540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600"/>
              <a:buChar char="•"/>
            </a:pPr>
            <a:r>
              <a:rPr lang="en-GB" sz="1600" b="1">
                <a:solidFill>
                  <a:srgbClr val="0C377B"/>
                </a:solidFill>
              </a:rPr>
              <a:t>Jesús</a:t>
            </a:r>
            <a:r>
              <a:rPr lang="en-GB" sz="1600">
                <a:solidFill>
                  <a:srgbClr val="0C377B"/>
                </a:solidFill>
              </a:rPr>
              <a:t> responsible of delivery of System8 method SF</a:t>
            </a:r>
            <a:endParaRPr sz="1600">
              <a:solidFill>
                <a:srgbClr val="0C377B"/>
              </a:solidFill>
            </a:endParaRPr>
          </a:p>
          <a:p>
            <a:pPr marL="622300" marR="0" lvl="3" indent="-2540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600"/>
              <a:buChar char="•"/>
            </a:pPr>
            <a:r>
              <a:rPr lang="en-GB" sz="1600" b="1">
                <a:solidFill>
                  <a:srgbClr val="0C377B"/>
                </a:solidFill>
              </a:rPr>
              <a:t>Víctor</a:t>
            </a:r>
            <a:r>
              <a:rPr lang="en-GB" sz="1600">
                <a:solidFill>
                  <a:srgbClr val="0C377B"/>
                </a:solidFill>
              </a:rPr>
              <a:t> responsible of MC (new task for Run 3) and starting commissioning work (similar task as Pablo Matorras in the past)</a:t>
            </a:r>
            <a:endParaRPr sz="1200">
              <a:solidFill>
                <a:srgbClr val="0C377B"/>
              </a:solidFill>
            </a:endParaRPr>
          </a:p>
        </p:txBody>
      </p:sp>
      <p:pic>
        <p:nvPicPr>
          <p:cNvPr id="179" name="Google Shape;17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283275"/>
            <a:ext cx="5090952" cy="296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4"/>
          <p:cNvSpPr txBox="1"/>
          <p:nvPr/>
        </p:nvSpPr>
        <p:spPr>
          <a:xfrm>
            <a:off x="5284725" y="6252325"/>
            <a:ext cx="6621600" cy="4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2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Efforts lately on converging to a common POG-wide framework starting with imminent 2024 campaign</a:t>
            </a:r>
            <a:endParaRPr sz="1200" b="1">
              <a:solidFill>
                <a:srgbClr val="0C377B"/>
              </a:solidFill>
            </a:endParaRPr>
          </a:p>
        </p:txBody>
      </p:sp>
      <p:sp>
        <p:nvSpPr>
          <p:cNvPr id="181" name="Google Shape;181;p24"/>
          <p:cNvSpPr txBox="1"/>
          <p:nvPr/>
        </p:nvSpPr>
        <p:spPr>
          <a:xfrm>
            <a:off x="798725" y="6252325"/>
            <a:ext cx="3493500" cy="4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200" b="1">
                <a:latin typeface="Calibri"/>
                <a:ea typeface="Calibri"/>
                <a:cs typeface="Calibri"/>
                <a:sym typeface="Calibri"/>
              </a:rPr>
              <a:t>Example of first Run 3 combination results</a:t>
            </a:r>
            <a:endParaRPr sz="1200" b="1">
              <a:solidFill>
                <a:srgbClr val="0C377B"/>
              </a:solidFill>
            </a:endParaRPr>
          </a:p>
        </p:txBody>
      </p:sp>
      <p:sp>
        <p:nvSpPr>
          <p:cNvPr id="182" name="Google Shape;182;p24"/>
          <p:cNvSpPr txBox="1"/>
          <p:nvPr/>
        </p:nvSpPr>
        <p:spPr>
          <a:xfrm>
            <a:off x="4650825" y="3148400"/>
            <a:ext cx="7255500" cy="296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4572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C377B"/>
                </a:solidFill>
              </a:rPr>
              <a:t>Selected publications and DP notes</a:t>
            </a:r>
            <a:endParaRPr sz="1600" b="1">
              <a:solidFill>
                <a:srgbClr val="0C377B"/>
              </a:solidFill>
            </a:endParaRPr>
          </a:p>
          <a:p>
            <a:pPr marL="622300" marR="0" lvl="3" indent="-23495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300"/>
              <a:buChar char="•"/>
            </a:pPr>
            <a:r>
              <a:rPr lang="en-GB" sz="1300" u="sng">
                <a:solidFill>
                  <a:schemeClr val="hlink"/>
                </a:solidFill>
                <a:hlinkClick r:id="rId4"/>
              </a:rPr>
              <a:t>Identification of heavy-flavour jets with the CMS detector in pp collisions at 13 TeV</a:t>
            </a:r>
            <a:br>
              <a:rPr lang="en-GB" sz="1300">
                <a:solidFill>
                  <a:srgbClr val="0C377B"/>
                </a:solidFill>
              </a:rPr>
            </a:br>
            <a:r>
              <a:rPr lang="en-GB" sz="1300">
                <a:solidFill>
                  <a:srgbClr val="FF0000"/>
                </a:solidFill>
              </a:rPr>
              <a:t>2018 JINST 8 P04013 [1211.4462]</a:t>
            </a:r>
            <a:endParaRPr sz="1300">
              <a:solidFill>
                <a:srgbClr val="FF0000"/>
              </a:solidFill>
            </a:endParaRPr>
          </a:p>
          <a:p>
            <a:pPr marL="622300" marR="0" lvl="3" indent="-23495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300"/>
              <a:buChar char="•"/>
            </a:pPr>
            <a:r>
              <a:rPr lang="en-GB" sz="1300" u="sng">
                <a:solidFill>
                  <a:schemeClr val="hlink"/>
                </a:solidFill>
                <a:hlinkClick r:id="rId5"/>
              </a:rPr>
              <a:t>Performance summary of AK4 jet b tagging with data from 2022 pp collisions at 13.6 TeV wit</a:t>
            </a:r>
            <a:r>
              <a:rPr lang="en-GB" sz="1300" u="sng">
                <a:solidFill>
                  <a:schemeClr val="hlink"/>
                </a:solidFill>
                <a:hlinkClick r:id="rId5"/>
              </a:rPr>
              <a:t>h </a:t>
            </a:r>
            <a:r>
              <a:rPr lang="en-GB" sz="1300" u="sng">
                <a:solidFill>
                  <a:schemeClr val="hlink"/>
                </a:solidFill>
                <a:hlinkClick r:id="rId5"/>
              </a:rPr>
              <a:t>the CMS detector</a:t>
            </a:r>
            <a:br>
              <a:rPr lang="en-GB" sz="1300">
                <a:solidFill>
                  <a:srgbClr val="0C377B"/>
                </a:solidFill>
              </a:rPr>
            </a:br>
            <a:r>
              <a:rPr lang="en-GB" sz="1300">
                <a:solidFill>
                  <a:srgbClr val="FF0000"/>
                </a:solidFill>
              </a:rPr>
              <a:t>CMS-DP-2024-025</a:t>
            </a:r>
            <a:endParaRPr sz="1300">
              <a:solidFill>
                <a:srgbClr val="FF0000"/>
              </a:solidFill>
            </a:endParaRPr>
          </a:p>
          <a:p>
            <a:pPr marL="622300" marR="0" lvl="3" indent="-23495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300"/>
              <a:buChar char="•"/>
            </a:pPr>
            <a:r>
              <a:rPr lang="en-GB" sz="1300" u="sng">
                <a:solidFill>
                  <a:schemeClr val="hlink"/>
                </a:solidFill>
                <a:hlinkClick r:id="rId6"/>
              </a:rPr>
              <a:t>A unified approach for jet tagging in Run 3 at 13.6 TeV in CMS</a:t>
            </a:r>
            <a:br>
              <a:rPr lang="en-GB" sz="1300">
                <a:solidFill>
                  <a:srgbClr val="0C377B"/>
                </a:solidFill>
              </a:rPr>
            </a:br>
            <a:r>
              <a:rPr lang="en-GB" sz="1300">
                <a:solidFill>
                  <a:srgbClr val="FF0000"/>
                </a:solidFill>
              </a:rPr>
              <a:t>CMS DP-2024/066</a:t>
            </a:r>
            <a:endParaRPr sz="1300">
              <a:solidFill>
                <a:srgbClr val="FF0000"/>
              </a:solidFill>
            </a:endParaRPr>
          </a:p>
          <a:p>
            <a:pPr marL="622300" marR="0" lvl="3" indent="-23495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rgbClr val="0C377B"/>
              </a:buClr>
              <a:buSzPts val="1300"/>
              <a:buChar char="•"/>
            </a:pPr>
            <a:r>
              <a:rPr lang="en-GB" sz="1300" u="sng">
                <a:solidFill>
                  <a:schemeClr val="hlink"/>
                </a:solidFill>
                <a:hlinkClick r:id="rId7"/>
              </a:rPr>
              <a:t>Run 3 commissioning results of heavy-flavor jet tagging at 13.6 TeV with CMS data using a modern framework for data processing</a:t>
            </a:r>
            <a:br>
              <a:rPr lang="en-GB" sz="1300">
                <a:solidFill>
                  <a:srgbClr val="0C377B"/>
                </a:solidFill>
              </a:rPr>
            </a:br>
            <a:r>
              <a:rPr lang="en-GB" sz="1300">
                <a:solidFill>
                  <a:srgbClr val="FF0000"/>
                </a:solidFill>
              </a:rPr>
              <a:t>CMS-DP-2024-024</a:t>
            </a:r>
            <a:endParaRPr sz="13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/>
          <p:nvPr/>
        </p:nvSpPr>
        <p:spPr>
          <a:xfrm>
            <a:off x="0" y="0"/>
            <a:ext cx="12192000" cy="1177047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3 Electro</a:t>
            </a:r>
            <a:r>
              <a:rPr lang="en-GB" sz="3200" b="1">
                <a:solidFill>
                  <a:srgbClr val="FFFF00"/>
                </a:solidFill>
              </a:rPr>
              <a:t>weak and New Physics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5"/>
          <p:cNvSpPr txBox="1"/>
          <p:nvPr/>
        </p:nvSpPr>
        <p:spPr>
          <a:xfrm>
            <a:off x="3637800" y="1386800"/>
            <a:ext cx="49164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3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Run 3 we are analysing, amongst other things</a:t>
            </a:r>
            <a:endParaRPr sz="1600" b="1">
              <a:solidFill>
                <a:schemeClr val="dk1"/>
              </a:solidFill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T</a:t>
            </a:r>
            <a:r>
              <a:rPr lang="en-GB" sz="1600" i="0" u="none" strike="noStrike" cap="none">
                <a:solidFill>
                  <a:schemeClr val="dk1"/>
                </a:solidFill>
              </a:rPr>
              <a:t>he inclusive W+W- production cross section</a:t>
            </a:r>
            <a:endParaRPr sz="1600">
              <a:solidFill>
                <a:schemeClr val="dk1"/>
              </a:solidFill>
            </a:endParaRPr>
          </a:p>
          <a:p>
            <a:pPr marL="0" marR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L</a:t>
            </a:r>
            <a:r>
              <a:rPr lang="en-GB" sz="1600" i="0" u="none" strike="noStrike" cap="none">
                <a:solidFill>
                  <a:schemeClr val="dk1"/>
                </a:solidFill>
              </a:rPr>
              <a:t>ong-lived particle decays with a pair of muons</a:t>
            </a:r>
            <a:endParaRPr sz="1600" i="0" u="none" strike="noStrike" cap="none">
              <a:solidFill>
                <a:schemeClr val="dk1"/>
              </a:solidFill>
            </a:endParaRPr>
          </a:p>
        </p:txBody>
      </p:sp>
      <p:pic>
        <p:nvPicPr>
          <p:cNvPr id="190" name="Google Shape;19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4306" y="3436465"/>
            <a:ext cx="3690088" cy="2767567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5"/>
          <p:cNvSpPr txBox="1"/>
          <p:nvPr/>
        </p:nvSpPr>
        <p:spPr>
          <a:xfrm>
            <a:off x="6617404" y="2381420"/>
            <a:ext cx="41151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Search for long-lived particles decaying to final states with a pair of muons in proton-proton collisions at 13.6 TeV</a:t>
            </a:r>
            <a:br>
              <a:rPr lang="en-GB" sz="14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GB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JHEP 05 (2024) 047</a:t>
            </a:r>
            <a:endParaRPr sz="14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2" name="Google Shape;192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-3">
            <a:off x="1017167" y="3371401"/>
            <a:ext cx="3020573" cy="3113936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5"/>
          <p:cNvSpPr txBox="1"/>
          <p:nvPr/>
        </p:nvSpPr>
        <p:spPr>
          <a:xfrm>
            <a:off x="1081977" y="2341104"/>
            <a:ext cx="34719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One of the first analysis at Run 3 at 13.6 TeV (</a:t>
            </a:r>
            <a:r>
              <a:rPr lang="en-GB" sz="14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inclusive W+W− production cross section of 125.7 ± 5.6 pb)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Phys. Lett. B 861 (2025) 139231</a:t>
            </a:r>
            <a:endParaRPr sz="1200" b="1"/>
          </a:p>
        </p:txBody>
      </p:sp>
      <p:sp>
        <p:nvSpPr>
          <p:cNvPr id="194" name="Google Shape;194;p25"/>
          <p:cNvSpPr txBox="1"/>
          <p:nvPr/>
        </p:nvSpPr>
        <p:spPr>
          <a:xfrm>
            <a:off x="7128952" y="6100249"/>
            <a:ext cx="3092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 of different triggers in Run 2 and Run 3</a:t>
            </a:r>
            <a:endParaRPr/>
          </a:p>
        </p:txBody>
      </p:sp>
      <p:sp>
        <p:nvSpPr>
          <p:cNvPr id="195" name="Google Shape;195;p25"/>
          <p:cNvSpPr txBox="1"/>
          <p:nvPr/>
        </p:nvSpPr>
        <p:spPr>
          <a:xfrm rot="-5400000">
            <a:off x="-926689" y="4681805"/>
            <a:ext cx="3114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Normalized cross section measurement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6"/>
          <p:cNvSpPr txBox="1"/>
          <p:nvPr/>
        </p:nvSpPr>
        <p:spPr>
          <a:xfrm>
            <a:off x="0" y="-10828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LHC Run 3 dark matter with top quarks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26"/>
          <p:cNvSpPr txBox="1"/>
          <p:nvPr/>
        </p:nvSpPr>
        <p:spPr>
          <a:xfrm>
            <a:off x="1253673" y="1468200"/>
            <a:ext cx="9510900" cy="52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C377B"/>
                </a:solidFill>
              </a:rPr>
              <a:t>Starting analysis:</a:t>
            </a:r>
            <a:r>
              <a:rPr lang="en-GB" sz="1600">
                <a:solidFill>
                  <a:srgbClr val="0C377B"/>
                </a:solidFill>
              </a:rPr>
              <a:t> gridpacks ready for Run 2 models. Available small production of private samples</a:t>
            </a:r>
            <a:endParaRPr sz="1600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sz="1600" b="1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C377B"/>
                </a:solidFill>
              </a:rPr>
              <a:t>We will consider new signals H2DM</a:t>
            </a:r>
            <a:r>
              <a:rPr lang="en-GB" sz="1600">
                <a:solidFill>
                  <a:srgbClr val="0C377B"/>
                </a:solidFill>
              </a:rPr>
              <a:t>, specially relevant for single top tW signal (enhanced process)</a:t>
            </a:r>
            <a:endParaRPr sz="1600">
              <a:solidFill>
                <a:srgbClr val="0C377B"/>
              </a:solidFill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C377B"/>
                </a:solidFill>
              </a:rPr>
              <a:t>Strategy:</a:t>
            </a:r>
            <a:r>
              <a:rPr lang="en-GB" sz="1600">
                <a:solidFill>
                  <a:srgbClr val="0C377B"/>
                </a:solidFill>
              </a:rPr>
              <a:t> consider semileptonic channel and more boosted categories</a:t>
            </a:r>
            <a:endParaRPr sz="1600"/>
          </a:p>
        </p:txBody>
      </p:sp>
      <p:sp>
        <p:nvSpPr>
          <p:cNvPr id="203" name="Google Shape;203;p26"/>
          <p:cNvSpPr txBox="1"/>
          <p:nvPr/>
        </p:nvSpPr>
        <p:spPr>
          <a:xfrm>
            <a:off x="761408" y="5496903"/>
            <a:ext cx="44925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Run 3 </a:t>
            </a: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ridpack validation matching parameters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6"/>
          <p:cNvSpPr txBox="1"/>
          <p:nvPr/>
        </p:nvSpPr>
        <p:spPr>
          <a:xfrm>
            <a:off x="5966450" y="4767100"/>
            <a:ext cx="5521500" cy="3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EN</a:t>
            </a: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GB" sz="1600">
                <a:latin typeface="Calibri"/>
                <a:ea typeface="Calibri"/>
                <a:cs typeface="Calibri"/>
                <a:sym typeface="Calibri"/>
              </a:rPr>
              <a:t>RECO</a:t>
            </a: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level plots from our </a:t>
            </a:r>
            <a:r>
              <a:rPr lang="en-GB" sz="1600" i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Latino</a:t>
            </a:r>
            <a:r>
              <a:rPr lang="en-GB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framework ntuple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5" name="Google Shape;20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3619" y="1959047"/>
            <a:ext cx="2713461" cy="2544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52955" y="2039678"/>
            <a:ext cx="3025295" cy="254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91647" y="1959045"/>
            <a:ext cx="3663338" cy="3537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7"/>
          <p:cNvSpPr txBox="1"/>
          <p:nvPr/>
        </p:nvSpPr>
        <p:spPr>
          <a:xfrm>
            <a:off x="0" y="-10828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High Luminosity LHC: Run 4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27"/>
          <p:cNvSpPr txBox="1"/>
          <p:nvPr/>
        </p:nvSpPr>
        <p:spPr>
          <a:xfrm>
            <a:off x="1264888" y="1292338"/>
            <a:ext cx="10311000" cy="12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In August 2030 the HL-LHC will start after several years of upgrade of subdetectors in Phase 2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We will have a luminosity of 3000 fb</a:t>
            </a:r>
            <a:r>
              <a:rPr lang="en-GB" sz="1600" b="1" i="0" u="none" strike="noStrike" cap="none" baseline="30000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 with data at 13.6 TeV</a:t>
            </a:r>
            <a:endParaRPr sz="1600" b="1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0C377B"/>
                </a:solidFill>
              </a:rPr>
              <a:t>We w</a:t>
            </a: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ill participate in </a:t>
            </a:r>
            <a:r>
              <a:rPr lang="en-GB" sz="1600" b="1">
                <a:solidFill>
                  <a:srgbClr val="0C377B"/>
                </a:solidFill>
              </a:rPr>
              <a:t>new </a:t>
            </a: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analys</a:t>
            </a:r>
            <a:r>
              <a:rPr lang="en-GB" sz="1600" b="1">
                <a:solidFill>
                  <a:srgbClr val="0C377B"/>
                </a:solidFill>
              </a:rPr>
              <a:t>e</a:t>
            </a: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s, since we have been active in the Tracker and ETL in MTD upgrades</a:t>
            </a:r>
            <a:endParaRPr/>
          </a:p>
        </p:txBody>
      </p:sp>
      <p:pic>
        <p:nvPicPr>
          <p:cNvPr id="215" name="Google Shape;21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0127" y="3218193"/>
            <a:ext cx="3131944" cy="300540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7"/>
          <p:cNvSpPr txBox="1"/>
          <p:nvPr/>
        </p:nvSpPr>
        <p:spPr>
          <a:xfrm>
            <a:off x="798784" y="2702311"/>
            <a:ext cx="371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Heavy Higgs to W</a:t>
            </a:r>
            <a:r>
              <a:rPr lang="en-GB" sz="1600" b="1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n-GB" sz="1600" b="1" baseline="30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dileptons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08937" y="3081860"/>
            <a:ext cx="3822915" cy="311239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7"/>
          <p:cNvSpPr txBox="1"/>
          <p:nvPr/>
        </p:nvSpPr>
        <p:spPr>
          <a:xfrm>
            <a:off x="5346915" y="2723770"/>
            <a:ext cx="371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EWK SUSY search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31854" y="3317864"/>
            <a:ext cx="3817098" cy="274522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7"/>
          <p:cNvSpPr txBox="1"/>
          <p:nvPr/>
        </p:nvSpPr>
        <p:spPr>
          <a:xfrm>
            <a:off x="9356612" y="2774083"/>
            <a:ext cx="371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Stop search with two tops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8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Outreach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28"/>
          <p:cNvSpPr txBox="1"/>
          <p:nvPr/>
        </p:nvSpPr>
        <p:spPr>
          <a:xfrm>
            <a:off x="562975" y="1965463"/>
            <a:ext cx="3726600" cy="408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b="1" i="0" u="none" strike="noStrike" cap="none">
                <a:solidFill>
                  <a:srgbClr val="00B050"/>
                </a:solidFill>
              </a:rPr>
              <a:t>We were one of the first groups in HEP in Europe involved in Masterclasses in 2005</a:t>
            </a:r>
            <a:endParaRPr sz="1600" b="1">
              <a:solidFill>
                <a:srgbClr val="00B050"/>
              </a:solidFill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600">
              <a:solidFill>
                <a:srgbClr val="00B050"/>
              </a:solidFill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i="0" u="none" strike="noStrike" cap="none">
                <a:solidFill>
                  <a:srgbClr val="00B050"/>
                </a:solidFill>
              </a:rPr>
              <a:t>Since then we have been involved in all Masterclasses</a:t>
            </a:r>
            <a:endParaRPr/>
          </a:p>
          <a:p>
            <a:pPr marL="825750" marR="0" lvl="3" indent="-19430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None/>
            </a:pPr>
            <a:endParaRPr sz="1600" i="0" u="none" strike="noStrike" cap="none">
              <a:solidFill>
                <a:srgbClr val="0070C0"/>
              </a:solidFill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i="0" u="none" strike="noStrike" cap="none">
                <a:solidFill>
                  <a:srgbClr val="1F3864"/>
                </a:solidFill>
              </a:rPr>
              <a:t>Many more </a:t>
            </a:r>
            <a:r>
              <a:rPr lang="en-GB" sz="1600">
                <a:solidFill>
                  <a:srgbClr val="1F3864"/>
                </a:solidFill>
              </a:rPr>
              <a:t>outreach activities</a:t>
            </a:r>
            <a:r>
              <a:rPr lang="en-GB" sz="1600" i="0" u="none" strike="noStrike" cap="none">
                <a:solidFill>
                  <a:srgbClr val="1F3864"/>
                </a:solidFill>
              </a:rPr>
              <a:t> done in our group</a:t>
            </a:r>
            <a:endParaRPr sz="1600">
              <a:solidFill>
                <a:srgbClr val="1F3864"/>
              </a:solidFill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sz="1600" b="1">
              <a:solidFill>
                <a:srgbClr val="1F3864"/>
              </a:solidFill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600" b="1">
                <a:solidFill>
                  <a:srgbClr val="1F3864"/>
                </a:solidFill>
              </a:rPr>
              <a:t>Talks at schools, Café Científico, Ciencia en el Ateneo, European Researchers’ Night</a:t>
            </a:r>
            <a:r>
              <a:rPr lang="en-GB" sz="1600">
                <a:solidFill>
                  <a:srgbClr val="1F3864"/>
                </a:solidFill>
              </a:rPr>
              <a:t>, Semana de la Ciencia, Pint of Science, etc</a:t>
            </a:r>
            <a:endParaRPr/>
          </a:p>
        </p:txBody>
      </p:sp>
      <p:pic>
        <p:nvPicPr>
          <p:cNvPr id="228" name="Google Shape;228;p28" title="IMC 202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7650" y="2006238"/>
            <a:ext cx="7125924" cy="4008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0" y="1"/>
            <a:ext cx="12192000" cy="10755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Calibri"/>
              <a:buNone/>
            </a:pP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2</a:t>
            </a:r>
            <a:r>
              <a:rPr lang="en-GB" sz="3200" b="1">
                <a:solidFill>
                  <a:srgbClr val="FFFF00"/>
                </a:solidFill>
              </a:rPr>
              <a:t> and </a:t>
            </a:r>
            <a:r>
              <a:rPr lang="en-GB" sz="3200" b="1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Run 3 analysis projects</a:t>
            </a: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Calibri"/>
              <a:buNone/>
            </a:pPr>
            <a:endParaRPr sz="26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-361024" y="1072971"/>
            <a:ext cx="12552900" cy="169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00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endParaRPr sz="28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400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endParaRPr sz="2800">
              <a:solidFill>
                <a:srgbClr val="FF0000"/>
              </a:solidFill>
            </a:endParaRPr>
          </a:p>
          <a:p>
            <a:pPr marL="997200" marR="0" lvl="3" indent="-45720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Font typeface="Arial"/>
              <a:buChar char="•"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LHC </a:t>
            </a:r>
            <a:r>
              <a:rPr lang="en-GB" sz="1400" b="1" i="0" u="none" strike="noStrike" cap="none">
                <a:solidFill>
                  <a:schemeClr val="dk1"/>
                </a:solidFill>
              </a:rPr>
              <a:t>Run 2 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took p</a:t>
            </a:r>
            <a:r>
              <a:rPr lang="en-GB">
                <a:solidFill>
                  <a:schemeClr val="dk1"/>
                </a:solidFill>
              </a:rPr>
              <a:t>lace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2016 to 2018. The proton-proton center-of-mass energy was 13 TeV, </a:t>
            </a:r>
            <a:r>
              <a:rPr lang="en-GB">
                <a:solidFill>
                  <a:schemeClr val="dk1"/>
                </a:solidFill>
              </a:rPr>
              <a:t>with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tota</a:t>
            </a:r>
            <a:r>
              <a:rPr lang="en-GB">
                <a:solidFill>
                  <a:schemeClr val="dk1"/>
                </a:solidFill>
              </a:rPr>
              <a:t>l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>
                <a:solidFill>
                  <a:schemeClr val="dk1"/>
                </a:solidFill>
              </a:rPr>
              <a:t>luminosity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</a:t>
            </a:r>
            <a:r>
              <a:rPr lang="en-GB" sz="1400" b="1" i="0" u="none" strike="noStrike" cap="none">
                <a:solidFill>
                  <a:schemeClr val="dk1"/>
                </a:solidFill>
              </a:rPr>
              <a:t>139 fb</a:t>
            </a:r>
            <a:r>
              <a:rPr lang="en-GB" b="1" baseline="30000">
                <a:solidFill>
                  <a:schemeClr val="dk1"/>
                </a:solidFill>
              </a:rPr>
              <a:t>-1 </a:t>
            </a:r>
            <a:endParaRPr b="1" baseline="300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97200" marR="0" lvl="3" indent="-45720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Font typeface="Arial"/>
              <a:buChar char="•"/>
            </a:pP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 3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has a duration of 4 years. It started in </a:t>
            </a: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July 2022 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it will finish in </a:t>
            </a: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May 2026</a:t>
            </a:r>
            <a:r>
              <a:rPr lang="en-GB"/>
              <a:t>. 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energy is </a:t>
            </a: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13.6 TeV 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 we will get around </a:t>
            </a: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300 fb</a:t>
            </a:r>
            <a:r>
              <a:rPr lang="en-GB" sz="1400" b="1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-1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997200" marR="0" lvl="3" indent="-45720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Font typeface="Arial"/>
              <a:buChar char="•"/>
            </a:pPr>
            <a:r>
              <a:rPr lang="en-GB" sz="1400" b="1" i="0" u="none" strike="noStrike" cap="none">
                <a:solidFill>
                  <a:srgbClr val="0070C0"/>
                </a:solidFill>
              </a:rPr>
              <a:t>CMS analysis at IFCA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has been </a:t>
            </a:r>
            <a:r>
              <a:rPr lang="en-GB">
                <a:solidFill>
                  <a:schemeClr val="dk1"/>
                </a:solidFill>
              </a:rPr>
              <a:t>granted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several </a:t>
            </a:r>
            <a:r>
              <a:rPr lang="en-GB"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national projects since 1995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being one of the main Spanish groups in th</a:t>
            </a:r>
            <a:r>
              <a:rPr lang="en-GB">
                <a:solidFill>
                  <a:schemeClr val="dk1"/>
                </a:solidFill>
              </a:rPr>
              <a:t>e CMS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collaboration. Since 2017 we have had these projects: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FPA2017-85155-C4-4-R. Funding 415,000 € with </a:t>
            </a:r>
            <a:r>
              <a:rPr lang="en-GB" b="1">
                <a:solidFill>
                  <a:schemeClr val="dk1"/>
                </a:solidFill>
              </a:rPr>
              <a:t>IP’s Luca and Celso</a:t>
            </a:r>
            <a:endParaRPr b="1">
              <a:solidFill>
                <a:schemeClr val="dk1"/>
              </a:solidFill>
            </a:endParaRPr>
          </a:p>
          <a:p>
            <a: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PID2020-113304RB-I00. Funding 950,000 € with </a:t>
            </a:r>
            <a:r>
              <a:rPr lang="en-GB" b="1">
                <a:solidFill>
                  <a:schemeClr val="dk1"/>
                </a:solidFill>
              </a:rPr>
              <a:t>IP’s Alicia and Celso</a:t>
            </a:r>
            <a:endParaRPr b="1">
              <a:solidFill>
                <a:schemeClr val="dk1"/>
              </a:solidFill>
            </a:endParaRPr>
          </a:p>
          <a:p>
            <a: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-GB">
                <a:solidFill>
                  <a:schemeClr val="dk1"/>
                </a:solidFill>
              </a:rPr>
              <a:t>PID2023-146983NB-I00. Funding 334,300 € with </a:t>
            </a:r>
            <a:r>
              <a:rPr lang="en-GB" b="1">
                <a:solidFill>
                  <a:schemeClr val="dk1"/>
                </a:solidFill>
              </a:rPr>
              <a:t>IP’s Alicia and Celso</a:t>
            </a:r>
            <a:r>
              <a:rPr lang="en-GB">
                <a:solidFill>
                  <a:schemeClr val="dk1"/>
                </a:solidFill>
              </a:rPr>
              <a:t> (+ PCI2024-155030-2 for M&amp;O with funding 656,000 €) </a:t>
            </a:r>
            <a:endParaRPr>
              <a:solidFill>
                <a:schemeClr val="dk1"/>
              </a:solidFill>
            </a:endParaRPr>
          </a:p>
          <a:p>
            <a:pPr marL="2286000" marR="0" lvl="0" indent="0" algn="l" rtl="0">
              <a:spcBef>
                <a:spcPts val="28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997200" marR="0" lvl="3" indent="-45720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Font typeface="Arial"/>
              <a:buChar char="•"/>
            </a:pPr>
            <a:r>
              <a:rPr lang="en-GB">
                <a:solidFill>
                  <a:schemeClr val="dk1"/>
                </a:solidFill>
              </a:rPr>
              <a:t>I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 the </a:t>
            </a:r>
            <a:r>
              <a:rPr lang="en-GB">
                <a:solidFill>
                  <a:schemeClr val="dk1"/>
                </a:solidFill>
              </a:rPr>
              <a:t>ongoing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project </a:t>
            </a:r>
            <a:r>
              <a:rPr lang="en-GB" sz="1400" b="1" i="0" u="none" strike="noStrike" cap="none">
                <a:solidFill>
                  <a:schemeClr val="dk1"/>
                </a:solidFill>
              </a:rPr>
              <a:t>PID2023-146983NB-I00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(Participación del IFCA en el</a:t>
            </a:r>
            <a:r>
              <a:rPr lang="en-GB">
                <a:solidFill>
                  <a:schemeClr val="dk1"/>
                </a:solidFill>
              </a:rPr>
              <a:t> experimento CMS (Run3) del LHC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 + </a:t>
            </a:r>
            <a:r>
              <a:rPr lang="en-GB" sz="1400" b="1" i="0" u="none" strike="noStrike" cap="none">
                <a:solidFill>
                  <a:schemeClr val="dk1"/>
                </a:solidFill>
              </a:rPr>
              <a:t>PCI2024-155030-2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>
                <a:solidFill>
                  <a:schemeClr val="dk1"/>
                </a:solidFill>
              </a:rPr>
              <a:t>(Participation in the CMS experiment of the LHC-IFCA) </a:t>
            </a: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we have</a:t>
            </a:r>
            <a:endParaRPr>
              <a:solidFill>
                <a:schemeClr val="dk1"/>
              </a:solidFill>
            </a:endParaRPr>
          </a:p>
          <a:p>
            <a:pPr marL="2286000" marR="0" lvl="4" indent="-30861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Char char="○"/>
            </a:pPr>
            <a:r>
              <a:rPr lang="en-GB">
                <a:solidFill>
                  <a:schemeClr val="dk1"/>
                </a:solidFill>
              </a:rPr>
              <a:t>5</a:t>
            </a:r>
            <a:r>
              <a:rPr lang="en-GB" sz="1400" i="0" u="none" strike="noStrike" cap="none">
                <a:solidFill>
                  <a:schemeClr val="dk1"/>
                </a:solidFill>
              </a:rPr>
              <a:t> seniors (Alicia, Celso, Luca, Jónatan and Jesús)</a:t>
            </a:r>
            <a:endParaRPr>
              <a:solidFill>
                <a:schemeClr val="dk1"/>
              </a:solidFill>
            </a:endParaRPr>
          </a:p>
          <a:p>
            <a:pPr marL="2286000" marR="0" lvl="4" indent="-30861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Char char="○"/>
            </a:pPr>
            <a:r>
              <a:rPr lang="en-GB">
                <a:solidFill>
                  <a:schemeClr val="dk1"/>
                </a:solidFill>
              </a:rPr>
              <a:t>4</a:t>
            </a:r>
            <a:r>
              <a:rPr lang="en-GB" sz="1400" i="0" u="none" strike="noStrike" cap="none">
                <a:solidFill>
                  <a:schemeClr val="dk1"/>
                </a:solidFill>
              </a:rPr>
              <a:t> predoc students</a:t>
            </a:r>
            <a:endParaRPr>
              <a:solidFill>
                <a:schemeClr val="dk1"/>
              </a:solidFill>
            </a:endParaRPr>
          </a:p>
          <a:p>
            <a:pPr marL="2286000" marR="0" lvl="4" indent="-308610" algn="l" rtl="0">
              <a:spcBef>
                <a:spcPts val="280"/>
              </a:spcBef>
              <a:spcAft>
                <a:spcPts val="0"/>
              </a:spcAft>
              <a:buClr>
                <a:srgbClr val="969696"/>
              </a:buClr>
              <a:buSzPts val="1260"/>
              <a:buFont typeface="Arial"/>
              <a:buChar char="○"/>
            </a:pPr>
            <a:r>
              <a:rPr lang="en-GB">
                <a:solidFill>
                  <a:schemeClr val="dk1"/>
                </a:solidFill>
              </a:rPr>
              <a:t>S</a:t>
            </a:r>
            <a:r>
              <a:rPr lang="en-GB" sz="1400" i="0" u="none" strike="noStrike" cap="none">
                <a:solidFill>
                  <a:schemeClr val="dk1"/>
                </a:solidFill>
              </a:rPr>
              <a:t>everal master students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/>
        </p:nvSpPr>
        <p:spPr>
          <a:xfrm>
            <a:off x="0" y="1"/>
            <a:ext cx="12192000" cy="10755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Calibri"/>
              <a:buNone/>
            </a:pP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3 and Run 4</a:t>
            </a:r>
            <a:endParaRPr sz="32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600"/>
              <a:buFont typeface="Calibri"/>
              <a:buNone/>
            </a:pPr>
            <a:endParaRPr sz="2600" b="1" i="0" u="none" strike="noStrike" cap="none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0022" y="1727702"/>
            <a:ext cx="11747573" cy="480207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/>
        </p:nvSpPr>
        <p:spPr>
          <a:xfrm>
            <a:off x="4438250" y="5088775"/>
            <a:ext cx="2940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6480CD"/>
                </a:solidFill>
                <a:latin typeface="Calibri"/>
                <a:ea typeface="Calibri"/>
                <a:cs typeface="Calibri"/>
                <a:sym typeface="Calibri"/>
              </a:rPr>
              <a:t>Last update: September 2024</a:t>
            </a:r>
            <a:endParaRPr>
              <a:solidFill>
                <a:srgbClr val="6480CD"/>
              </a:solidFill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308650" y="6414300"/>
            <a:ext cx="1398600" cy="19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/>
          <p:nvPr/>
        </p:nvSpPr>
        <p:spPr>
          <a:xfrm>
            <a:off x="0" y="0"/>
            <a:ext cx="12192000" cy="1177047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Been active in creating new researchers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7"/>
          <p:cNvSpPr txBox="1"/>
          <p:nvPr/>
        </p:nvSpPr>
        <p:spPr>
          <a:xfrm>
            <a:off x="-589639" y="1217295"/>
            <a:ext cx="12867257" cy="5027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400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endParaRPr sz="1600" b="1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25750" marR="0" lvl="3" indent="-28575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•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Since 2022 we have tutored 4 PhD’s</a:t>
            </a:r>
            <a:endParaRPr/>
          </a:p>
          <a:p>
            <a:pPr marL="2743200" marR="0" lvl="5" indent="-33020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2022: Pedro Fernández (grant UC) ➛ Fellow at CERN</a:t>
            </a:r>
            <a:endParaRPr/>
          </a:p>
          <a:p>
            <a:pPr marL="2743200" marR="0" lvl="5" indent="-33020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2022: Cédric Prieels (FPI) ➛ Private firm</a:t>
            </a:r>
            <a:endParaRPr/>
          </a:p>
          <a:p>
            <a:pPr marL="2743200" marR="0" lvl="5" indent="-33020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2023: Celia Fernández (FPU) ➛ Postdoc at Boston University</a:t>
            </a:r>
            <a:endParaRPr/>
          </a:p>
          <a:p>
            <a:pPr marL="2743200" marR="0" lvl="5" indent="-33020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0B050"/>
                </a:solidFill>
                <a:latin typeface="Arial"/>
                <a:ea typeface="Arial"/>
                <a:cs typeface="Arial"/>
                <a:sym typeface="Arial"/>
              </a:rPr>
              <a:t>2025: Pablo Matorras (FPI) ➛ Has recently read the PhD. Looking for his next steps</a:t>
            </a:r>
            <a:endParaRPr/>
          </a:p>
          <a:p>
            <a:pPr marL="805176" marR="0" lvl="4" indent="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25750" marR="0" lvl="3" indent="-28575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•"/>
            </a:pPr>
            <a:r>
              <a:rPr lang="en-GB" sz="1600" b="1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Our current students are Sergio (FPI), Rubén (FPU), Víctor (FPI) and Mayra </a:t>
            </a:r>
            <a:r>
              <a:rPr lang="en-GB" sz="1600" b="1">
                <a:solidFill>
                  <a:srgbClr val="1F3864"/>
                </a:solidFill>
              </a:rPr>
              <a:t>(</a:t>
            </a:r>
            <a:r>
              <a:rPr lang="en-GB" sz="1600" b="1" i="0" u="none" strike="noStrike" cap="none">
                <a:solidFill>
                  <a:srgbClr val="1F3864"/>
                </a:solidFill>
                <a:latin typeface="Arial"/>
                <a:ea typeface="Arial"/>
                <a:cs typeface="Arial"/>
                <a:sym typeface="Arial"/>
              </a:rPr>
              <a:t>European grant from another project)</a:t>
            </a:r>
            <a:endParaRPr/>
          </a:p>
          <a:p>
            <a:pPr marL="1090926" marR="0" lvl="4" indent="-18415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600"/>
              <a:buFont typeface="Arial"/>
              <a:buNone/>
            </a:pPr>
            <a:endParaRPr sz="1600" b="1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25750" marR="0" lvl="3" indent="-285750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•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All our students have a national / international contract</a:t>
            </a:r>
            <a:endParaRPr sz="1600" b="1">
              <a:solidFill>
                <a:srgbClr val="0C377B"/>
              </a:solidFill>
            </a:endParaRPr>
          </a:p>
          <a:p>
            <a:pPr marL="2743200" marR="0" lvl="5" indent="-32003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FPU</a:t>
            </a:r>
            <a:endParaRPr sz="1600" b="1">
              <a:solidFill>
                <a:srgbClr val="0C377B"/>
              </a:solidFill>
            </a:endParaRPr>
          </a:p>
          <a:p>
            <a:pPr marL="2743200" marR="0" lvl="5" indent="-32003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FPI</a:t>
            </a:r>
            <a:endParaRPr sz="1600" b="1">
              <a:solidFill>
                <a:srgbClr val="0C377B"/>
              </a:solidFill>
            </a:endParaRPr>
          </a:p>
          <a:p>
            <a:pPr marL="2743200" marR="0" lvl="5" indent="-32003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■"/>
            </a:pPr>
            <a:r>
              <a:rPr lang="en-GB" sz="1600" b="1">
                <a:solidFill>
                  <a:srgbClr val="0C377B"/>
                </a:solidFill>
              </a:rPr>
              <a:t>R</a:t>
            </a: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esearch grant from University of Cantabria</a:t>
            </a:r>
            <a:endParaRPr sz="1600" b="1">
              <a:solidFill>
                <a:srgbClr val="0C377B"/>
              </a:solidFill>
            </a:endParaRPr>
          </a:p>
          <a:p>
            <a:pPr marL="2743200" marR="0" lvl="5" indent="-32003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European projects</a:t>
            </a:r>
            <a:endParaRPr sz="1600" b="1" i="0" u="none" strike="noStrike" cap="none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marR="0" lvl="5" indent="-320039" algn="l" rtl="0">
              <a:spcBef>
                <a:spcPts val="400"/>
              </a:spcBef>
              <a:spcAft>
                <a:spcPts val="0"/>
              </a:spcAft>
              <a:buClr>
                <a:srgbClr val="969696"/>
              </a:buClr>
              <a:buSzPts val="1440"/>
              <a:buFont typeface="Arial"/>
              <a:buChar char="■"/>
            </a:pPr>
            <a:r>
              <a:rPr lang="en-GB" sz="1600" b="1" i="0" u="none" strike="noStrike" cap="none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LHC Run 2 Supersymmetry and Higgs Physics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>
            <a:off x="0" y="1734175"/>
            <a:ext cx="12192000" cy="313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Combined search for electroweak production of winos, binos, higgsinos, and sleptons in pp collisions at 13 TeV</a:t>
            </a:r>
            <a:br>
              <a:rPr lang="en-GB" sz="1600">
                <a:solidFill>
                  <a:schemeClr val="dk1"/>
                </a:solidFill>
              </a:rPr>
            </a:br>
            <a:r>
              <a:rPr lang="en-GB" sz="1600">
                <a:solidFill>
                  <a:srgbClr val="FF0000"/>
                </a:solidFill>
              </a:rPr>
              <a:t>Phys. Rev. D </a:t>
            </a:r>
            <a:r>
              <a:rPr lang="en-GB" sz="1600" b="1">
                <a:solidFill>
                  <a:srgbClr val="FF0000"/>
                </a:solidFill>
              </a:rPr>
              <a:t>109</a:t>
            </a:r>
            <a:r>
              <a:rPr lang="en-GB" sz="1600">
                <a:solidFill>
                  <a:srgbClr val="FF0000"/>
                </a:solidFill>
              </a:rPr>
              <a:t>, 112001</a:t>
            </a:r>
            <a:br>
              <a:rPr lang="en-GB" sz="1600">
                <a:solidFill>
                  <a:srgbClr val="FF0000"/>
                </a:solidFill>
              </a:rPr>
            </a:br>
            <a:endParaRPr sz="1600">
              <a:solidFill>
                <a:srgbClr val="FF000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Combination and interpretation of differential Higgs boson production cross sections in pp collisions at 13 TeV</a:t>
            </a:r>
            <a:br>
              <a:rPr lang="en-GB" sz="1600">
                <a:solidFill>
                  <a:schemeClr val="dk1"/>
                </a:solidFill>
              </a:rPr>
            </a:br>
            <a:r>
              <a:rPr lang="en-GB" sz="1600">
                <a:solidFill>
                  <a:srgbClr val="FF0000"/>
                </a:solidFill>
              </a:rPr>
              <a:t>CMS-HIG-23-013</a:t>
            </a:r>
            <a:endParaRPr sz="1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</a:rPr>
              <a:t>LHC Run 2 dark matter search (with a Higgs boson)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9"/>
          <p:cNvSpPr txBox="1"/>
          <p:nvPr/>
        </p:nvSpPr>
        <p:spPr>
          <a:xfrm>
            <a:off x="0" y="1734175"/>
            <a:ext cx="12192000" cy="14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</a:rPr>
              <a:t>Search for dark matter particles in WW events with transverse momentum imbalance in pp collisions at 13 TeV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09741" y="2315033"/>
            <a:ext cx="6010021" cy="4246987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9"/>
          <p:cNvSpPr txBox="1"/>
          <p:nvPr/>
        </p:nvSpPr>
        <p:spPr>
          <a:xfrm>
            <a:off x="4348862" y="5643708"/>
            <a:ext cx="44709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lang="en-GB" b="1">
                <a:solidFill>
                  <a:srgbClr val="0C377B"/>
                </a:solidFill>
              </a:rPr>
              <a:t>are</a:t>
            </a: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b="1">
                <a:solidFill>
                  <a:srgbClr val="0C377B"/>
                </a:solidFill>
              </a:rPr>
              <a:t>main</a:t>
            </a: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 analysers of a search for dark matter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particles produced with a Higgs boson at 13 TeV</a:t>
            </a:r>
            <a:endParaRPr sz="1400" b="1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JHEP 03 (2024) 134</a:t>
            </a:r>
            <a:endParaRPr sz="1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</a:t>
            </a:r>
            <a:r>
              <a:rPr lang="en-GB" sz="3200" b="1">
                <a:solidFill>
                  <a:srgbClr val="FFFF00"/>
                </a:solidFill>
              </a:rPr>
              <a:t>2 dark matter search (with top quarks)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0"/>
          <p:cNvSpPr txBox="1"/>
          <p:nvPr/>
        </p:nvSpPr>
        <p:spPr>
          <a:xfrm>
            <a:off x="0" y="1734175"/>
            <a:ext cx="12192000" cy="14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</a:rPr>
              <a:t>Search for dark matter produced in association with one or two top quarks in proton-proton collisions at 13 TeV</a:t>
            </a: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55" y="5643700"/>
            <a:ext cx="121920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We </a:t>
            </a:r>
            <a:r>
              <a:rPr lang="en-GB" b="1">
                <a:solidFill>
                  <a:srgbClr val="0C377B"/>
                </a:solidFill>
              </a:rPr>
              <a:t>are</a:t>
            </a: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b="1">
                <a:solidFill>
                  <a:srgbClr val="0C377B"/>
                </a:solidFill>
              </a:rPr>
              <a:t>main</a:t>
            </a:r>
            <a:r>
              <a:rPr lang="en-GB" sz="1400" b="1">
                <a:solidFill>
                  <a:srgbClr val="0C377B"/>
                </a:solidFill>
                <a:latin typeface="Arial"/>
                <a:ea typeface="Arial"/>
                <a:cs typeface="Arial"/>
                <a:sym typeface="Arial"/>
              </a:rPr>
              <a:t> analysers in the dilepton channel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arXiv:2505.05300</a:t>
            </a:r>
            <a:r>
              <a:rPr lang="en-GB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[hep-ex] submitted to JHEP</a:t>
            </a:r>
            <a:endParaRPr sz="1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20" title="CMS-EXO-22-014_Figure_005-a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4700" y="2320663"/>
            <a:ext cx="3424312" cy="333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0" title="CMS-EXO-22-014_Figure_005-b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0762" y="2434600"/>
            <a:ext cx="3067438" cy="29865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</a:t>
            </a:r>
            <a:r>
              <a:rPr lang="en-GB" sz="3200" b="1">
                <a:solidFill>
                  <a:srgbClr val="FFFF00"/>
                </a:solidFill>
              </a:rPr>
              <a:t>2 Supersymmetry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0" y="1734175"/>
            <a:ext cx="12192000" cy="14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</a:rPr>
              <a:t>Search for beyond SM physics in events with 2 oppositely-charged leptons and large missing momentum</a:t>
            </a:r>
            <a:r>
              <a:rPr lang="en-GB"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55" y="6329500"/>
            <a:ext cx="12192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u="sng">
                <a:solidFill>
                  <a:schemeClr val="hlink"/>
                </a:solidFill>
                <a:hlinkClick r:id="rId3"/>
              </a:rPr>
              <a:t>CMS-PAS-SUS-23-002</a:t>
            </a:r>
            <a:r>
              <a:rPr lang="en-GB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b="1">
                <a:solidFill>
                  <a:srgbClr val="FF0000"/>
                </a:solidFill>
              </a:rPr>
              <a:t>CWR-Ended</a:t>
            </a:r>
            <a:endParaRPr sz="1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160025" y="1923400"/>
            <a:ext cx="9858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Very general phase space, sensitive to a large spectra of new physics signature </a:t>
            </a:r>
            <a:endParaRPr>
              <a:solidFill>
                <a:srgbClr val="0C377B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Results interpreted in the context of the minimal supersymmetric SM in Run2 analysis</a:t>
            </a:r>
            <a:endParaRPr>
              <a:solidFill>
                <a:srgbClr val="0C377B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SzPts val="1400"/>
              <a:buChar char="●"/>
            </a:pPr>
            <a:r>
              <a:rPr lang="en-GB">
                <a:solidFill>
                  <a:srgbClr val="0C377B"/>
                </a:solidFill>
              </a:rPr>
              <a:t>Can be extended and integrated with other analysis activities</a:t>
            </a:r>
            <a:endParaRPr>
              <a:solidFill>
                <a:srgbClr val="0C377B"/>
              </a:solidFill>
            </a:endParaRPr>
          </a:p>
        </p:txBody>
      </p:sp>
      <p:pic>
        <p:nvPicPr>
          <p:cNvPr id="151" name="Google Shape;15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6000" y="2855400"/>
            <a:ext cx="3423601" cy="3283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9200" y="2855400"/>
            <a:ext cx="3423601" cy="3283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"/>
          <p:cNvSpPr txBox="1"/>
          <p:nvPr/>
        </p:nvSpPr>
        <p:spPr>
          <a:xfrm>
            <a:off x="0" y="0"/>
            <a:ext cx="12192000" cy="1176900"/>
          </a:xfrm>
          <a:prstGeom prst="rect">
            <a:avLst/>
          </a:prstGeom>
          <a:solidFill>
            <a:srgbClr val="0C377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None/>
            </a:pPr>
            <a:r>
              <a:rPr lang="en-GB" sz="3200" b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LHC Run </a:t>
            </a:r>
            <a:r>
              <a:rPr lang="en-GB" sz="3200" b="1">
                <a:solidFill>
                  <a:srgbClr val="FFFF00"/>
                </a:solidFill>
              </a:rPr>
              <a:t>2 Higgs Physics</a:t>
            </a:r>
            <a:endParaRPr sz="3200" b="1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2"/>
          <p:cNvSpPr txBox="1"/>
          <p:nvPr/>
        </p:nvSpPr>
        <p:spPr>
          <a:xfrm>
            <a:off x="0" y="1124575"/>
            <a:ext cx="12192000" cy="54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ts val="2520"/>
              <a:buFont typeface="Arial"/>
              <a:buNone/>
            </a:pPr>
            <a:r>
              <a:rPr lang="en-GB" sz="1600" b="1">
                <a:solidFill>
                  <a:schemeClr val="dk1"/>
                </a:solidFill>
              </a:rPr>
              <a:t>Measuring the W boson polarization in HWW events</a:t>
            </a: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2"/>
          <p:cNvSpPr txBox="1"/>
          <p:nvPr/>
        </p:nvSpPr>
        <p:spPr>
          <a:xfrm>
            <a:off x="5009175" y="5872300"/>
            <a:ext cx="6725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0C377B"/>
                </a:solidFill>
              </a:rPr>
              <a:t>(Results to be updated) See Sergio Blanco’s thesis project slides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solidFill>
                <a:srgbClr val="0C37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00"/>
                </a:solidFill>
              </a:rPr>
              <a:t>HIG-24-005 (</a:t>
            </a:r>
            <a:r>
              <a:rPr lang="en-GB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AN-23-156)</a:t>
            </a:r>
            <a:endParaRPr sz="14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1" name="Google Shape;161;p22" title="Captura de pantalla 2025-06-13 140006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5446" y="2243175"/>
            <a:ext cx="3774999" cy="352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2" title="Screenshot 2025-06-14 at 16.17.18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300" y="1775925"/>
            <a:ext cx="4584399" cy="4919350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22"/>
          <p:cNvSpPr txBox="1"/>
          <p:nvPr/>
        </p:nvSpPr>
        <p:spPr>
          <a:xfrm>
            <a:off x="9035250" y="3202963"/>
            <a:ext cx="2813400" cy="16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C377B"/>
                </a:solidFill>
              </a:rPr>
              <a:t>The intrinsic relationship between polarization observables and angular coefficients permits to </a:t>
            </a:r>
            <a:r>
              <a:rPr lang="en-GB" b="1">
                <a:solidFill>
                  <a:srgbClr val="0C377B"/>
                </a:solidFill>
              </a:rPr>
              <a:t>interpret the results in terms of quantum entanglement and Bell inequalities</a:t>
            </a:r>
            <a:endParaRPr sz="1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Application>Microsoft Macintosh PowerPoint</Application>
  <PresentationFormat>Panorámica</PresentationFormat>
  <Paragraphs>136</Paragraphs>
  <Slides>15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Microsoft Office User</cp:lastModifiedBy>
  <cp:revision>1</cp:revision>
  <dcterms:modified xsi:type="dcterms:W3CDTF">2025-06-16T16:01:21Z</dcterms:modified>
</cp:coreProperties>
</file>