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6" r:id="rId1"/>
  </p:sldMasterIdLst>
  <p:notesMasterIdLst>
    <p:notesMasterId r:id="rId64"/>
  </p:notesMasterIdLst>
  <p:sldIdLst>
    <p:sldId id="256" r:id="rId2"/>
    <p:sldId id="304" r:id="rId3"/>
    <p:sldId id="305" r:id="rId4"/>
    <p:sldId id="290" r:id="rId5"/>
    <p:sldId id="259" r:id="rId6"/>
    <p:sldId id="260" r:id="rId7"/>
    <p:sldId id="264" r:id="rId8"/>
    <p:sldId id="267" r:id="rId9"/>
    <p:sldId id="269" r:id="rId10"/>
    <p:sldId id="279" r:id="rId11"/>
    <p:sldId id="282" r:id="rId12"/>
    <p:sldId id="293" r:id="rId13"/>
    <p:sldId id="294" r:id="rId14"/>
    <p:sldId id="307" r:id="rId15"/>
    <p:sldId id="308" r:id="rId16"/>
    <p:sldId id="262" r:id="rId17"/>
    <p:sldId id="306" r:id="rId18"/>
    <p:sldId id="310" r:id="rId19"/>
    <p:sldId id="283" r:id="rId20"/>
    <p:sldId id="284" r:id="rId21"/>
    <p:sldId id="309" r:id="rId22"/>
    <p:sldId id="286" r:id="rId23"/>
    <p:sldId id="285" r:id="rId24"/>
    <p:sldId id="311" r:id="rId25"/>
    <p:sldId id="312" r:id="rId26"/>
    <p:sldId id="314" r:id="rId27"/>
    <p:sldId id="315" r:id="rId28"/>
    <p:sldId id="317" r:id="rId29"/>
    <p:sldId id="318" r:id="rId30"/>
    <p:sldId id="319" r:id="rId31"/>
    <p:sldId id="320" r:id="rId32"/>
    <p:sldId id="321" r:id="rId33"/>
    <p:sldId id="322" r:id="rId34"/>
    <p:sldId id="323" r:id="rId35"/>
    <p:sldId id="266" r:id="rId36"/>
    <p:sldId id="324" r:id="rId37"/>
    <p:sldId id="325" r:id="rId38"/>
    <p:sldId id="273" r:id="rId39"/>
    <p:sldId id="326" r:id="rId40"/>
    <p:sldId id="327" r:id="rId41"/>
    <p:sldId id="328" r:id="rId42"/>
    <p:sldId id="329" r:id="rId43"/>
    <p:sldId id="330" r:id="rId44"/>
    <p:sldId id="287" r:id="rId45"/>
    <p:sldId id="288" r:id="rId46"/>
    <p:sldId id="331" r:id="rId47"/>
    <p:sldId id="332" r:id="rId48"/>
    <p:sldId id="333" r:id="rId49"/>
    <p:sldId id="295" r:id="rId50"/>
    <p:sldId id="296" r:id="rId51"/>
    <p:sldId id="297" r:id="rId52"/>
    <p:sldId id="303" r:id="rId53"/>
    <p:sldId id="334" r:id="rId54"/>
    <p:sldId id="265" r:id="rId55"/>
    <p:sldId id="335" r:id="rId56"/>
    <p:sldId id="336" r:id="rId57"/>
    <p:sldId id="268" r:id="rId58"/>
    <p:sldId id="337" r:id="rId59"/>
    <p:sldId id="270" r:id="rId60"/>
    <p:sldId id="271" r:id="rId61"/>
    <p:sldId id="272" r:id="rId62"/>
    <p:sldId id="338" r:id="rId63"/>
  </p:sldIdLst>
  <p:sldSz cx="10083800" cy="7556500"/>
  <p:notesSz cx="10083800" cy="7556500"/>
  <p:embeddedFontLst>
    <p:embeddedFont>
      <p:font typeface="AILLPV+DejaVuSans" panose="02000500000000000000" pitchFamily="2" charset="0"/>
      <p:regular r:id="rId65"/>
    </p:embeddedFont>
    <p:embeddedFont>
      <p:font typeface="AIRBNT+font000000002d59f142" panose="02000500000000000000" pitchFamily="2" charset="0"/>
      <p:regular r:id="rId66"/>
      <p:bold r:id="rId67"/>
      <p:italic r:id="rId68"/>
      <p:boldItalic r:id="rId69"/>
    </p:embeddedFont>
    <p:embeddedFont>
      <p:font typeface="AQFHJJ+TimesNewRoman" pitchFamily="2" charset="0"/>
      <p:regular r:id="rId70"/>
      <p:bold r:id="rId71"/>
      <p:italic r:id="rId72"/>
      <p:boldItalic r:id="rId73"/>
    </p:embeddedFont>
    <p:embeddedFont>
      <p:font typeface="CAAEIW+OpenSymbol" panose="02000500000000000000" pitchFamily="2" charset="0"/>
      <p:regular r:id="rId74"/>
    </p:embeddedFont>
    <p:embeddedFont>
      <p:font typeface="Cambria Math" panose="02040503050406030204" pitchFamily="18" charset="0"/>
      <p:regular r:id="rId75"/>
    </p:embeddedFont>
    <p:embeddedFont>
      <p:font typeface="CLOJCO+Cambria Math" panose="02040503050406030204" pitchFamily="18" charset="0"/>
      <p:regular r:id="rId76"/>
      <p:bold r:id="rId77"/>
      <p:italic r:id="rId78"/>
      <p:boldItalic r:id="rId79"/>
    </p:embeddedFont>
    <p:embeddedFont>
      <p:font typeface="CNKHGD+Calibri" panose="020F0502020204030204" pitchFamily="34" charset="0"/>
      <p:regular r:id="rId80"/>
      <p:bold r:id="rId81"/>
      <p:italic r:id="rId82"/>
      <p:boldItalic r:id="rId83"/>
    </p:embeddedFont>
    <p:embeddedFont>
      <p:font typeface="DejaVu Sans" panose="020B0603030804020204" pitchFamily="34" charset="0"/>
      <p:regular r:id="rId84"/>
      <p:bold r:id="rId85"/>
    </p:embeddedFont>
    <p:embeddedFont>
      <p:font typeface="DFVPRK+font000000002d59f145" panose="02000500000000000000" pitchFamily="2" charset="0"/>
      <p:regular r:id="rId86"/>
      <p:bold r:id="rId87"/>
      <p:italic r:id="rId88"/>
      <p:boldItalic r:id="rId89"/>
    </p:embeddedFont>
    <p:embeddedFont>
      <p:font typeface="DPAQAR+LiberationSans-Italic" panose="02000500000000000000" pitchFamily="2" charset="0"/>
      <p:regular r:id="rId90"/>
    </p:embeddedFont>
    <p:embeddedFont>
      <p:font typeface="ECAKTT+Helvetica" panose="02000500000000000000" pitchFamily="2" charset="0"/>
      <p:regular r:id="rId91"/>
      <p:bold r:id="rId92"/>
      <p:italic r:id="rId93"/>
      <p:boldItalic r:id="rId94"/>
    </p:embeddedFont>
    <p:embeddedFont>
      <p:font typeface="EQFFOG+Calibri" panose="020F0502020204030204" pitchFamily="34" charset="0"/>
      <p:regular r:id="rId95"/>
      <p:bold r:id="rId96"/>
      <p:italic r:id="rId97"/>
      <p:boldItalic r:id="rId98"/>
    </p:embeddedFont>
    <p:embeddedFont>
      <p:font typeface="HKEOGI+Calibri Bold" panose="020F0702030404030204" pitchFamily="34" charset="0"/>
      <p:regular r:id="rId99"/>
      <p:bold r:id="rId100"/>
      <p:italic r:id="rId101"/>
      <p:boldItalic r:id="rId102"/>
    </p:embeddedFont>
    <p:embeddedFont>
      <p:font typeface="HPTIDQ+LiberationSans" panose="02000500000000000000" pitchFamily="2" charset="0"/>
      <p:regular r:id="rId103"/>
    </p:embeddedFont>
    <p:embeddedFont>
      <p:font typeface="HSIOET+StandardSymL" panose="02000500000000000000" pitchFamily="2" charset="0"/>
      <p:regular r:id="rId104"/>
    </p:embeddedFont>
    <p:embeddedFont>
      <p:font typeface="HUJPRB+Century Gothic" panose="020B0502020202020204" pitchFamily="34" charset="0"/>
      <p:regular r:id="rId105"/>
      <p:bold r:id="rId106"/>
      <p:italic r:id="rId107"/>
      <p:boldItalic r:id="rId108"/>
    </p:embeddedFont>
    <p:embeddedFont>
      <p:font typeface="KJSHAE+Calibri Bold" panose="020F0702030404030204" pitchFamily="34" charset="0"/>
      <p:regular r:id="rId109"/>
      <p:bold r:id="rId110"/>
      <p:italic r:id="rId111"/>
      <p:boldItalic r:id="rId112"/>
    </p:embeddedFont>
    <p:embeddedFont>
      <p:font typeface="MLNBGR+Times-Roman" panose="02000500000000000000" pitchFamily="2" charset="0"/>
      <p:regular r:id="rId113"/>
      <p:bold r:id="rId114"/>
      <p:italic r:id="rId115"/>
      <p:boldItalic r:id="rId116"/>
    </p:embeddedFont>
    <p:embeddedFont>
      <p:font typeface="OBEPTA+StandardSymL" panose="02000500000000000000" pitchFamily="2" charset="0"/>
      <p:regular r:id="rId117"/>
    </p:embeddedFont>
    <p:embeddedFont>
      <p:font typeface="PVWPVC+Century Gothic" panose="020B0502020202020204" pitchFamily="34" charset="0"/>
      <p:regular r:id="rId118"/>
      <p:bold r:id="rId119"/>
      <p:italic r:id="rId120"/>
      <p:boldItalic r:id="rId121"/>
    </p:embeddedFont>
    <p:embeddedFont>
      <p:font typeface="SRNAHF+Cambria Math" panose="02040503050406030204" pitchFamily="18" charset="0"/>
      <p:regular r:id="rId122"/>
      <p:bold r:id="rId123"/>
      <p:italic r:id="rId124"/>
      <p:boldItalic r:id="rId125"/>
    </p:embeddedFont>
    <p:embeddedFont>
      <p:font typeface="UQKDBH+Times-Bold" panose="02000500000000000000" pitchFamily="2" charset="0"/>
      <p:regular r:id="rId126"/>
      <p:bold r:id="rId127"/>
      <p:italic r:id="rId128"/>
      <p:boldItalic r:id="rId129"/>
    </p:embeddedFont>
    <p:embeddedFont>
      <p:font typeface="VJLTBD+font000000002d59f145" panose="02000500000000000000" pitchFamily="2" charset="0"/>
      <p:regular r:id="rId130"/>
      <p:bold r:id="rId131"/>
      <p:italic r:id="rId132"/>
      <p:boldItalic r:id="rId133"/>
    </p:embeddedFont>
    <p:embeddedFont>
      <p:font typeface="VLFQON+DejaVuSans-Oblique" panose="02000500000000000000" pitchFamily="2" charset="0"/>
      <p:regular r:id="rId134"/>
    </p:embeddedFont>
    <p:embeddedFont>
      <p:font typeface="VUVWGA+Arial" panose="020B0604020202020204" pitchFamily="34" charset="0"/>
      <p:regular r:id="rId135"/>
      <p:bold r:id="rId136"/>
      <p:italic r:id="rId137"/>
      <p:boldItalic r:id="rId13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F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73"/>
    <p:restoredTop sz="94726"/>
  </p:normalViewPr>
  <p:slideViewPr>
    <p:cSldViewPr>
      <p:cViewPr varScale="1">
        <p:scale>
          <a:sx n="109" d="100"/>
          <a:sy n="109" d="100"/>
        </p:scale>
        <p:origin x="1368" y="184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font" Target="fonts/font53.fntdata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font" Target="fonts/font20.fntdata"/><Relationship Id="rId138" Type="http://schemas.openxmlformats.org/officeDocument/2006/relationships/font" Target="fonts/font74.fntdata"/><Relationship Id="rId107" Type="http://schemas.openxmlformats.org/officeDocument/2006/relationships/font" Target="fonts/font43.fntdata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10.fntdata"/><Relationship Id="rId79" Type="http://schemas.openxmlformats.org/officeDocument/2006/relationships/font" Target="fonts/font15.fntdata"/><Relationship Id="rId102" Type="http://schemas.openxmlformats.org/officeDocument/2006/relationships/font" Target="fonts/font38.fntdata"/><Relationship Id="rId123" Type="http://schemas.openxmlformats.org/officeDocument/2006/relationships/font" Target="fonts/font59.fntdata"/><Relationship Id="rId128" Type="http://schemas.openxmlformats.org/officeDocument/2006/relationships/font" Target="fonts/font64.fntdata"/><Relationship Id="rId5" Type="http://schemas.openxmlformats.org/officeDocument/2006/relationships/slide" Target="slides/slide4.xml"/><Relationship Id="rId90" Type="http://schemas.openxmlformats.org/officeDocument/2006/relationships/font" Target="fonts/font26.fntdata"/><Relationship Id="rId95" Type="http://schemas.openxmlformats.org/officeDocument/2006/relationships/font" Target="fonts/font31.fntdata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notesMaster" Target="notesMasters/notesMaster1.xml"/><Relationship Id="rId69" Type="http://schemas.openxmlformats.org/officeDocument/2006/relationships/font" Target="fonts/font5.fntdata"/><Relationship Id="rId113" Type="http://schemas.openxmlformats.org/officeDocument/2006/relationships/font" Target="fonts/font49.fntdata"/><Relationship Id="rId118" Type="http://schemas.openxmlformats.org/officeDocument/2006/relationships/font" Target="fonts/font54.fntdata"/><Relationship Id="rId134" Type="http://schemas.openxmlformats.org/officeDocument/2006/relationships/font" Target="fonts/font70.fntdata"/><Relationship Id="rId139" Type="http://schemas.openxmlformats.org/officeDocument/2006/relationships/presProps" Target="presProps.xml"/><Relationship Id="rId80" Type="http://schemas.openxmlformats.org/officeDocument/2006/relationships/font" Target="fonts/font16.fntdata"/><Relationship Id="rId85" Type="http://schemas.openxmlformats.org/officeDocument/2006/relationships/font" Target="fonts/font21.fntdata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font" Target="fonts/font39.fntdata"/><Relationship Id="rId108" Type="http://schemas.openxmlformats.org/officeDocument/2006/relationships/font" Target="fonts/font44.fntdata"/><Relationship Id="rId124" Type="http://schemas.openxmlformats.org/officeDocument/2006/relationships/font" Target="fonts/font60.fntdata"/><Relationship Id="rId129" Type="http://schemas.openxmlformats.org/officeDocument/2006/relationships/font" Target="fonts/font65.fntdata"/><Relationship Id="rId54" Type="http://schemas.openxmlformats.org/officeDocument/2006/relationships/slide" Target="slides/slide53.xml"/><Relationship Id="rId70" Type="http://schemas.openxmlformats.org/officeDocument/2006/relationships/font" Target="fonts/font6.fntdata"/><Relationship Id="rId75" Type="http://schemas.openxmlformats.org/officeDocument/2006/relationships/font" Target="fonts/font11.fntdata"/><Relationship Id="rId91" Type="http://schemas.openxmlformats.org/officeDocument/2006/relationships/font" Target="fonts/font27.fntdata"/><Relationship Id="rId96" Type="http://schemas.openxmlformats.org/officeDocument/2006/relationships/font" Target="fonts/font32.fntdata"/><Relationship Id="rId14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font" Target="fonts/font50.fntdata"/><Relationship Id="rId119" Type="http://schemas.openxmlformats.org/officeDocument/2006/relationships/font" Target="fonts/font55.fntdata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font" Target="fonts/font1.fntdata"/><Relationship Id="rId81" Type="http://schemas.openxmlformats.org/officeDocument/2006/relationships/font" Target="fonts/font17.fntdata"/><Relationship Id="rId86" Type="http://schemas.openxmlformats.org/officeDocument/2006/relationships/font" Target="fonts/font22.fntdata"/><Relationship Id="rId130" Type="http://schemas.openxmlformats.org/officeDocument/2006/relationships/font" Target="fonts/font66.fntdata"/><Relationship Id="rId135" Type="http://schemas.openxmlformats.org/officeDocument/2006/relationships/font" Target="fonts/font71.fntdata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font" Target="fonts/font45.fntdata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12.fntdata"/><Relationship Id="rId97" Type="http://schemas.openxmlformats.org/officeDocument/2006/relationships/font" Target="fonts/font33.fntdata"/><Relationship Id="rId104" Type="http://schemas.openxmlformats.org/officeDocument/2006/relationships/font" Target="fonts/font40.fntdata"/><Relationship Id="rId120" Type="http://schemas.openxmlformats.org/officeDocument/2006/relationships/font" Target="fonts/font56.fntdata"/><Relationship Id="rId125" Type="http://schemas.openxmlformats.org/officeDocument/2006/relationships/font" Target="fonts/font61.fntdata"/><Relationship Id="rId141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font" Target="fonts/font7.fntdata"/><Relationship Id="rId92" Type="http://schemas.openxmlformats.org/officeDocument/2006/relationships/font" Target="fonts/font28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font" Target="fonts/font2.fntdata"/><Relationship Id="rId87" Type="http://schemas.openxmlformats.org/officeDocument/2006/relationships/font" Target="fonts/font23.fntdata"/><Relationship Id="rId110" Type="http://schemas.openxmlformats.org/officeDocument/2006/relationships/font" Target="fonts/font46.fntdata"/><Relationship Id="rId115" Type="http://schemas.openxmlformats.org/officeDocument/2006/relationships/font" Target="fonts/font51.fntdata"/><Relationship Id="rId131" Type="http://schemas.openxmlformats.org/officeDocument/2006/relationships/font" Target="fonts/font67.fntdata"/><Relationship Id="rId136" Type="http://schemas.openxmlformats.org/officeDocument/2006/relationships/font" Target="fonts/font72.fntdata"/><Relationship Id="rId61" Type="http://schemas.openxmlformats.org/officeDocument/2006/relationships/slide" Target="slides/slide60.xml"/><Relationship Id="rId82" Type="http://schemas.openxmlformats.org/officeDocument/2006/relationships/font" Target="fonts/font18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font" Target="fonts/font13.fntdata"/><Relationship Id="rId100" Type="http://schemas.openxmlformats.org/officeDocument/2006/relationships/font" Target="fonts/font36.fntdata"/><Relationship Id="rId105" Type="http://schemas.openxmlformats.org/officeDocument/2006/relationships/font" Target="fonts/font41.fntdata"/><Relationship Id="rId126" Type="http://schemas.openxmlformats.org/officeDocument/2006/relationships/font" Target="fonts/font62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8.fntdata"/><Relationship Id="rId93" Type="http://schemas.openxmlformats.org/officeDocument/2006/relationships/font" Target="fonts/font29.fntdata"/><Relationship Id="rId98" Type="http://schemas.openxmlformats.org/officeDocument/2006/relationships/font" Target="fonts/font34.fntdata"/><Relationship Id="rId121" Type="http://schemas.openxmlformats.org/officeDocument/2006/relationships/font" Target="fonts/font57.fntdata"/><Relationship Id="rId142" Type="http://schemas.openxmlformats.org/officeDocument/2006/relationships/tableStyles" Target="tableStyle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font" Target="fonts/font3.fntdata"/><Relationship Id="rId116" Type="http://schemas.openxmlformats.org/officeDocument/2006/relationships/font" Target="fonts/font52.fntdata"/><Relationship Id="rId137" Type="http://schemas.openxmlformats.org/officeDocument/2006/relationships/font" Target="fonts/font73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font" Target="fonts/font19.fntdata"/><Relationship Id="rId88" Type="http://schemas.openxmlformats.org/officeDocument/2006/relationships/font" Target="fonts/font24.fntdata"/><Relationship Id="rId111" Type="http://schemas.openxmlformats.org/officeDocument/2006/relationships/font" Target="fonts/font47.fntdata"/><Relationship Id="rId132" Type="http://schemas.openxmlformats.org/officeDocument/2006/relationships/font" Target="fonts/font68.fntdata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font" Target="fonts/font42.fntdata"/><Relationship Id="rId127" Type="http://schemas.openxmlformats.org/officeDocument/2006/relationships/font" Target="fonts/font63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font" Target="fonts/font9.fntdata"/><Relationship Id="rId78" Type="http://schemas.openxmlformats.org/officeDocument/2006/relationships/font" Target="fonts/font14.fntdata"/><Relationship Id="rId94" Type="http://schemas.openxmlformats.org/officeDocument/2006/relationships/font" Target="fonts/font30.fntdata"/><Relationship Id="rId99" Type="http://schemas.openxmlformats.org/officeDocument/2006/relationships/font" Target="fonts/font35.fntdata"/><Relationship Id="rId101" Type="http://schemas.openxmlformats.org/officeDocument/2006/relationships/font" Target="fonts/font37.fntdata"/><Relationship Id="rId122" Type="http://schemas.openxmlformats.org/officeDocument/2006/relationships/font" Target="fonts/font5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font" Target="fonts/font4.fntdata"/><Relationship Id="rId89" Type="http://schemas.openxmlformats.org/officeDocument/2006/relationships/font" Target="fonts/font25.fntdata"/><Relationship Id="rId112" Type="http://schemas.openxmlformats.org/officeDocument/2006/relationships/font" Target="fonts/font48.fntdata"/><Relationship Id="rId133" Type="http://schemas.openxmlformats.org/officeDocument/2006/relationships/font" Target="fonts/font69.fntdata"/><Relationship Id="rId16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70388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11825" y="0"/>
            <a:ext cx="4370388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38295-1E19-5D4F-B99D-6AFC4A9BA62B}" type="datetimeFigureOut">
              <a:rPr lang="en-US" smtClean="0"/>
              <a:t>2/11/25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40100" y="944563"/>
            <a:ext cx="3403600" cy="2551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8063" y="3636963"/>
            <a:ext cx="8067675" cy="29749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177088"/>
            <a:ext cx="4370388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11825" y="7177088"/>
            <a:ext cx="4370388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EE31A-1A46-F74B-986B-7C3EEF5DF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11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FEE31A-1A46-F74B-986B-7C3EEF5DF1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FEE31A-1A46-F74B-986B-7C3EEF5DF1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588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FEE31A-1A46-F74B-986B-7C3EEF5DF15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107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88CBDD-5C00-8383-BD0D-AC3DFB78DC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ADD783-71E8-F1C1-1C46-758FD23113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A572CF7-3A6D-A876-6F7D-722417CDFB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92E783-7EBD-FBC6-5D09-5A58664C5E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FEE31A-1A46-F74B-986B-7C3EEF5DF15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2608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6874F0-BA49-1538-32B4-76FA4129E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8220B8-C1A3-26B4-4D6B-F1ED06CEEA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7ABFCE-3DD3-25BE-80A4-BBC014144F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859053-714C-6441-B2F0-80CE910716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2F6343-BC76-A946-B73E-477F9297BED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791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GSF: Gaussian Sum Filter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2F6343-BC76-A946-B73E-477F9297BED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1505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FEE31A-1A46-F74B-986B-7C3EEF5DF15B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80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285" y="1236678"/>
            <a:ext cx="8571230" cy="2630781"/>
          </a:xfrm>
        </p:spPr>
        <p:txBody>
          <a:bodyPr anchor="b"/>
          <a:lstStyle>
            <a:lvl1pPr algn="ctr">
              <a:defRPr sz="661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68912"/>
            <a:ext cx="7562850" cy="1824404"/>
          </a:xfrm>
        </p:spPr>
        <p:txBody>
          <a:bodyPr/>
          <a:lstStyle>
            <a:lvl1pPr marL="0" indent="0" algn="ctr">
              <a:buNone/>
              <a:defRPr sz="2645"/>
            </a:lvl1pPr>
            <a:lvl2pPr marL="503789" indent="0" algn="ctr">
              <a:buNone/>
              <a:defRPr sz="2204"/>
            </a:lvl2pPr>
            <a:lvl3pPr marL="1007577" indent="0" algn="ctr">
              <a:buNone/>
              <a:defRPr sz="1983"/>
            </a:lvl3pPr>
            <a:lvl4pPr marL="1511366" indent="0" algn="ctr">
              <a:buNone/>
              <a:defRPr sz="1763"/>
            </a:lvl4pPr>
            <a:lvl5pPr marL="2015155" indent="0" algn="ctr">
              <a:buNone/>
              <a:defRPr sz="1763"/>
            </a:lvl5pPr>
            <a:lvl6pPr marL="2518943" indent="0" algn="ctr">
              <a:buNone/>
              <a:defRPr sz="1763"/>
            </a:lvl6pPr>
            <a:lvl7pPr marL="3022732" indent="0" algn="ctr">
              <a:buNone/>
              <a:defRPr sz="1763"/>
            </a:lvl7pPr>
            <a:lvl8pPr marL="3526521" indent="0" algn="ctr">
              <a:buNone/>
              <a:defRPr sz="1763"/>
            </a:lvl8pPr>
            <a:lvl9pPr marL="4030309" indent="0" algn="ctr">
              <a:buNone/>
              <a:defRPr sz="176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602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220" y="402314"/>
            <a:ext cx="2174319" cy="64037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262" y="402314"/>
            <a:ext cx="6396911" cy="640378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81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</a:t>
            </a:r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83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907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010" y="1883879"/>
            <a:ext cx="8697278" cy="3143294"/>
          </a:xfrm>
        </p:spPr>
        <p:txBody>
          <a:bodyPr anchor="b"/>
          <a:lstStyle>
            <a:lvl1pPr>
              <a:defRPr sz="661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8010" y="5056910"/>
            <a:ext cx="8697278" cy="1652984"/>
          </a:xfrm>
        </p:spPr>
        <p:txBody>
          <a:bodyPr/>
          <a:lstStyle>
            <a:lvl1pPr marL="0" indent="0">
              <a:buNone/>
              <a:defRPr sz="2645">
                <a:solidFill>
                  <a:schemeClr val="tx1">
                    <a:tint val="82000"/>
                  </a:schemeClr>
                </a:solidFill>
              </a:defRPr>
            </a:lvl1pPr>
            <a:lvl2pPr marL="503789" indent="0">
              <a:buNone/>
              <a:defRPr sz="2204">
                <a:solidFill>
                  <a:schemeClr val="tx1">
                    <a:tint val="82000"/>
                  </a:schemeClr>
                </a:solidFill>
              </a:defRPr>
            </a:lvl2pPr>
            <a:lvl3pPr marL="1007577" indent="0">
              <a:buNone/>
              <a:defRPr sz="1983">
                <a:solidFill>
                  <a:schemeClr val="tx1">
                    <a:tint val="82000"/>
                  </a:schemeClr>
                </a:solidFill>
              </a:defRPr>
            </a:lvl3pPr>
            <a:lvl4pPr marL="1511366" indent="0">
              <a:buNone/>
              <a:defRPr sz="1763">
                <a:solidFill>
                  <a:schemeClr val="tx1">
                    <a:tint val="82000"/>
                  </a:schemeClr>
                </a:solidFill>
              </a:defRPr>
            </a:lvl4pPr>
            <a:lvl5pPr marL="2015155" indent="0">
              <a:buNone/>
              <a:defRPr sz="1763">
                <a:solidFill>
                  <a:schemeClr val="tx1">
                    <a:tint val="82000"/>
                  </a:schemeClr>
                </a:solidFill>
              </a:defRPr>
            </a:lvl5pPr>
            <a:lvl6pPr marL="2518943" indent="0">
              <a:buNone/>
              <a:defRPr sz="1763">
                <a:solidFill>
                  <a:schemeClr val="tx1">
                    <a:tint val="82000"/>
                  </a:schemeClr>
                </a:solidFill>
              </a:defRPr>
            </a:lvl6pPr>
            <a:lvl7pPr marL="3022732" indent="0">
              <a:buNone/>
              <a:defRPr sz="1763">
                <a:solidFill>
                  <a:schemeClr val="tx1">
                    <a:tint val="82000"/>
                  </a:schemeClr>
                </a:solidFill>
              </a:defRPr>
            </a:lvl7pPr>
            <a:lvl8pPr marL="3526521" indent="0">
              <a:buNone/>
              <a:defRPr sz="1763">
                <a:solidFill>
                  <a:schemeClr val="tx1">
                    <a:tint val="82000"/>
                  </a:schemeClr>
                </a:solidFill>
              </a:defRPr>
            </a:lvl8pPr>
            <a:lvl9pPr marL="4030309" indent="0">
              <a:buNone/>
              <a:defRPr sz="176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00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261" y="2011568"/>
            <a:ext cx="4285615" cy="47945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4924" y="2011568"/>
            <a:ext cx="4285615" cy="47945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49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574" y="402315"/>
            <a:ext cx="8697278" cy="146057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576" y="1852393"/>
            <a:ext cx="4265919" cy="907829"/>
          </a:xfrm>
        </p:spPr>
        <p:txBody>
          <a:bodyPr anchor="b"/>
          <a:lstStyle>
            <a:lvl1pPr marL="0" indent="0">
              <a:buNone/>
              <a:defRPr sz="2645" b="1"/>
            </a:lvl1pPr>
            <a:lvl2pPr marL="503789" indent="0">
              <a:buNone/>
              <a:defRPr sz="2204" b="1"/>
            </a:lvl2pPr>
            <a:lvl3pPr marL="1007577" indent="0">
              <a:buNone/>
              <a:defRPr sz="1983" b="1"/>
            </a:lvl3pPr>
            <a:lvl4pPr marL="1511366" indent="0">
              <a:buNone/>
              <a:defRPr sz="1763" b="1"/>
            </a:lvl4pPr>
            <a:lvl5pPr marL="2015155" indent="0">
              <a:buNone/>
              <a:defRPr sz="1763" b="1"/>
            </a:lvl5pPr>
            <a:lvl6pPr marL="2518943" indent="0">
              <a:buNone/>
              <a:defRPr sz="1763" b="1"/>
            </a:lvl6pPr>
            <a:lvl7pPr marL="3022732" indent="0">
              <a:buNone/>
              <a:defRPr sz="1763" b="1"/>
            </a:lvl7pPr>
            <a:lvl8pPr marL="3526521" indent="0">
              <a:buNone/>
              <a:defRPr sz="1763" b="1"/>
            </a:lvl8pPr>
            <a:lvl9pPr marL="4030309" indent="0">
              <a:buNone/>
              <a:defRPr sz="17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576" y="2760222"/>
            <a:ext cx="4265919" cy="40598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925" y="1852393"/>
            <a:ext cx="4286928" cy="907829"/>
          </a:xfrm>
        </p:spPr>
        <p:txBody>
          <a:bodyPr anchor="b"/>
          <a:lstStyle>
            <a:lvl1pPr marL="0" indent="0">
              <a:buNone/>
              <a:defRPr sz="2645" b="1"/>
            </a:lvl1pPr>
            <a:lvl2pPr marL="503789" indent="0">
              <a:buNone/>
              <a:defRPr sz="2204" b="1"/>
            </a:lvl2pPr>
            <a:lvl3pPr marL="1007577" indent="0">
              <a:buNone/>
              <a:defRPr sz="1983" b="1"/>
            </a:lvl3pPr>
            <a:lvl4pPr marL="1511366" indent="0">
              <a:buNone/>
              <a:defRPr sz="1763" b="1"/>
            </a:lvl4pPr>
            <a:lvl5pPr marL="2015155" indent="0">
              <a:buNone/>
              <a:defRPr sz="1763" b="1"/>
            </a:lvl5pPr>
            <a:lvl6pPr marL="2518943" indent="0">
              <a:buNone/>
              <a:defRPr sz="1763" b="1"/>
            </a:lvl6pPr>
            <a:lvl7pPr marL="3022732" indent="0">
              <a:buNone/>
              <a:defRPr sz="1763" b="1"/>
            </a:lvl7pPr>
            <a:lvl8pPr marL="3526521" indent="0">
              <a:buNone/>
              <a:defRPr sz="1763" b="1"/>
            </a:lvl8pPr>
            <a:lvl9pPr marL="4030309" indent="0">
              <a:buNone/>
              <a:defRPr sz="17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925" y="2760222"/>
            <a:ext cx="4286928" cy="40598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59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98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99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575" y="503767"/>
            <a:ext cx="3252288" cy="1763183"/>
          </a:xfrm>
        </p:spPr>
        <p:txBody>
          <a:bodyPr anchor="b"/>
          <a:lstStyle>
            <a:lvl1pPr>
              <a:defRPr sz="352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928" y="1087998"/>
            <a:ext cx="5104924" cy="5370013"/>
          </a:xfrm>
        </p:spPr>
        <p:txBody>
          <a:bodyPr/>
          <a:lstStyle>
            <a:lvl1pPr>
              <a:defRPr sz="3526"/>
            </a:lvl1pPr>
            <a:lvl2pPr>
              <a:defRPr sz="3085"/>
            </a:lvl2pPr>
            <a:lvl3pPr>
              <a:defRPr sz="2645"/>
            </a:lvl3pPr>
            <a:lvl4pPr>
              <a:defRPr sz="2204"/>
            </a:lvl4pPr>
            <a:lvl5pPr>
              <a:defRPr sz="2204"/>
            </a:lvl5pPr>
            <a:lvl6pPr>
              <a:defRPr sz="2204"/>
            </a:lvl6pPr>
            <a:lvl7pPr>
              <a:defRPr sz="2204"/>
            </a:lvl7pPr>
            <a:lvl8pPr>
              <a:defRPr sz="2204"/>
            </a:lvl8pPr>
            <a:lvl9pPr>
              <a:defRPr sz="22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575" y="2266950"/>
            <a:ext cx="3252288" cy="4199805"/>
          </a:xfrm>
        </p:spPr>
        <p:txBody>
          <a:bodyPr/>
          <a:lstStyle>
            <a:lvl1pPr marL="0" indent="0">
              <a:buNone/>
              <a:defRPr sz="1763"/>
            </a:lvl1pPr>
            <a:lvl2pPr marL="503789" indent="0">
              <a:buNone/>
              <a:defRPr sz="1543"/>
            </a:lvl2pPr>
            <a:lvl3pPr marL="1007577" indent="0">
              <a:buNone/>
              <a:defRPr sz="1322"/>
            </a:lvl3pPr>
            <a:lvl4pPr marL="1511366" indent="0">
              <a:buNone/>
              <a:defRPr sz="1102"/>
            </a:lvl4pPr>
            <a:lvl5pPr marL="2015155" indent="0">
              <a:buNone/>
              <a:defRPr sz="1102"/>
            </a:lvl5pPr>
            <a:lvl6pPr marL="2518943" indent="0">
              <a:buNone/>
              <a:defRPr sz="1102"/>
            </a:lvl6pPr>
            <a:lvl7pPr marL="3022732" indent="0">
              <a:buNone/>
              <a:defRPr sz="1102"/>
            </a:lvl7pPr>
            <a:lvl8pPr marL="3526521" indent="0">
              <a:buNone/>
              <a:defRPr sz="1102"/>
            </a:lvl8pPr>
            <a:lvl9pPr marL="4030309" indent="0">
              <a:buNone/>
              <a:defRPr sz="1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00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575" y="503767"/>
            <a:ext cx="3252288" cy="1763183"/>
          </a:xfrm>
        </p:spPr>
        <p:txBody>
          <a:bodyPr anchor="b"/>
          <a:lstStyle>
            <a:lvl1pPr>
              <a:defRPr sz="352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6928" y="1087998"/>
            <a:ext cx="5104924" cy="5370013"/>
          </a:xfrm>
        </p:spPr>
        <p:txBody>
          <a:bodyPr anchor="t"/>
          <a:lstStyle>
            <a:lvl1pPr marL="0" indent="0">
              <a:buNone/>
              <a:defRPr sz="3526"/>
            </a:lvl1pPr>
            <a:lvl2pPr marL="503789" indent="0">
              <a:buNone/>
              <a:defRPr sz="3085"/>
            </a:lvl2pPr>
            <a:lvl3pPr marL="1007577" indent="0">
              <a:buNone/>
              <a:defRPr sz="2645"/>
            </a:lvl3pPr>
            <a:lvl4pPr marL="1511366" indent="0">
              <a:buNone/>
              <a:defRPr sz="2204"/>
            </a:lvl4pPr>
            <a:lvl5pPr marL="2015155" indent="0">
              <a:buNone/>
              <a:defRPr sz="2204"/>
            </a:lvl5pPr>
            <a:lvl6pPr marL="2518943" indent="0">
              <a:buNone/>
              <a:defRPr sz="2204"/>
            </a:lvl6pPr>
            <a:lvl7pPr marL="3022732" indent="0">
              <a:buNone/>
              <a:defRPr sz="2204"/>
            </a:lvl7pPr>
            <a:lvl8pPr marL="3526521" indent="0">
              <a:buNone/>
              <a:defRPr sz="2204"/>
            </a:lvl8pPr>
            <a:lvl9pPr marL="4030309" indent="0">
              <a:buNone/>
              <a:defRPr sz="220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575" y="2266950"/>
            <a:ext cx="3252288" cy="4199805"/>
          </a:xfrm>
        </p:spPr>
        <p:txBody>
          <a:bodyPr/>
          <a:lstStyle>
            <a:lvl1pPr marL="0" indent="0">
              <a:buNone/>
              <a:defRPr sz="1763"/>
            </a:lvl1pPr>
            <a:lvl2pPr marL="503789" indent="0">
              <a:buNone/>
              <a:defRPr sz="1543"/>
            </a:lvl2pPr>
            <a:lvl3pPr marL="1007577" indent="0">
              <a:buNone/>
              <a:defRPr sz="1322"/>
            </a:lvl3pPr>
            <a:lvl4pPr marL="1511366" indent="0">
              <a:buNone/>
              <a:defRPr sz="1102"/>
            </a:lvl4pPr>
            <a:lvl5pPr marL="2015155" indent="0">
              <a:buNone/>
              <a:defRPr sz="1102"/>
            </a:lvl5pPr>
            <a:lvl6pPr marL="2518943" indent="0">
              <a:buNone/>
              <a:defRPr sz="1102"/>
            </a:lvl6pPr>
            <a:lvl7pPr marL="3022732" indent="0">
              <a:buNone/>
              <a:defRPr sz="1102"/>
            </a:lvl7pPr>
            <a:lvl8pPr marL="3526521" indent="0">
              <a:buNone/>
              <a:defRPr sz="1102"/>
            </a:lvl8pPr>
            <a:lvl9pPr marL="4030309" indent="0">
              <a:buNone/>
              <a:defRPr sz="1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2/11/25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30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261" y="402315"/>
            <a:ext cx="8697278" cy="1460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61" y="2011568"/>
            <a:ext cx="8697278" cy="4794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" y="7003758"/>
            <a:ext cx="2268855" cy="402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40259" y="7003758"/>
            <a:ext cx="3403283" cy="402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21684" y="7003758"/>
            <a:ext cx="2268855" cy="402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440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1007577" rtl="0" eaLnBrk="1" latinLnBrk="0" hangingPunct="1">
        <a:lnSpc>
          <a:spcPct val="90000"/>
        </a:lnSpc>
        <a:spcBef>
          <a:spcPct val="0"/>
        </a:spcBef>
        <a:buNone/>
        <a:defRPr sz="48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894" indent="-251894" algn="l" defTabSz="1007577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5" kern="1200">
          <a:solidFill>
            <a:schemeClr val="tx1"/>
          </a:solidFill>
          <a:latin typeface="+mn-lt"/>
          <a:ea typeface="+mn-ea"/>
          <a:cs typeface="+mn-cs"/>
        </a:defRPr>
      </a:lvl1pPr>
      <a:lvl2pPr marL="755683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2pPr>
      <a:lvl3pPr marL="1259472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3pPr>
      <a:lvl4pPr marL="1763260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4pPr>
      <a:lvl5pPr marL="2267049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5pPr>
      <a:lvl6pPr marL="2770838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6pPr>
      <a:lvl7pPr marL="3274626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7pPr>
      <a:lvl8pPr marL="3778415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8pPr>
      <a:lvl9pPr marL="4282204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1pPr>
      <a:lvl2pPr marL="503789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2pPr>
      <a:lvl3pPr marL="1007577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3pPr>
      <a:lvl4pPr marL="1511366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4pPr>
      <a:lvl5pPr marL="2015155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5pPr>
      <a:lvl6pPr marL="2518943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6pPr>
      <a:lvl7pPr marL="3022732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7pPr>
      <a:lvl8pPr marL="3526521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8pPr>
      <a:lvl9pPr marL="4030309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4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937444" y="3131791"/>
            <a:ext cx="7628078" cy="6464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84350" marR="0">
              <a:lnSpc>
                <a:spcPts val="4915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000" dirty="0">
                <a:solidFill>
                  <a:srgbClr val="000000"/>
                </a:solidFill>
                <a:latin typeface="HPTIDQ+LiberationSans"/>
                <a:cs typeface="HPTIDQ+LiberationSans"/>
              </a:rPr>
              <a:t>Rec</a:t>
            </a:r>
            <a:r>
              <a:rPr sz="6000" dirty="0">
                <a:solidFill>
                  <a:srgbClr val="000000"/>
                </a:solidFill>
                <a:latin typeface="HPTIDQ+LiberationSans"/>
                <a:cs typeface="HPTIDQ+LiberationSans"/>
              </a:rPr>
              <a:t>onstruction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566159" y="1192529"/>
            <a:ext cx="6400801" cy="2844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40080" y="3930650"/>
            <a:ext cx="4123690" cy="800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234690" y="401449"/>
            <a:ext cx="3609816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Solenoidal Setup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74955" y="2043773"/>
            <a:ext cx="2669277" cy="12875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 calculation for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dp/p</a:t>
            </a:r>
            <a:r>
              <a:rPr sz="2200" spc="-91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is completely</a:t>
            </a:r>
          </a:p>
          <a:p>
            <a:pPr marL="0" marR="0">
              <a:lnSpc>
                <a:spcPts val="2457"/>
              </a:lnSpc>
              <a:spcBef>
                <a:spcPts val="2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analog to the sagitta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method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453390" y="5114943"/>
            <a:ext cx="9446641" cy="1615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1) Momentum resolution improves quadratically with radius</a:t>
            </a:r>
          </a:p>
          <a:p>
            <a:pPr marL="0" marR="0">
              <a:lnSpc>
                <a:spcPts val="2457"/>
              </a:lnSpc>
              <a:spcBef>
                <a:spcPts val="12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2) Momentum resolution improves linearly</a:t>
            </a:r>
            <a:r>
              <a:rPr sz="2200" spc="-1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with the B-field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3) Detectors with better spatial resolution helps</a:t>
            </a:r>
          </a:p>
          <a:p>
            <a:pPr marL="0" marR="0">
              <a:lnSpc>
                <a:spcPts val="2457"/>
              </a:lnSpc>
              <a:spcBef>
                <a:spcPts val="2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4) Number of track points also improves the result</a:t>
            </a:r>
          </a:p>
          <a:p>
            <a:pPr marL="0" marR="0">
              <a:lnSpc>
                <a:spcPts val="2679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5) </a:t>
            </a:r>
            <a:r>
              <a:rPr sz="2200" dirty="0">
                <a:solidFill>
                  <a:srgbClr val="000000"/>
                </a:solidFill>
                <a:latin typeface="OBEPTA+StandardSymL"/>
                <a:cs typeface="OBEPTA+StandardSymL"/>
              </a:rPr>
              <a:t></a:t>
            </a:r>
            <a:r>
              <a:rPr sz="2200" dirty="0">
                <a:solidFill>
                  <a:srgbClr val="000000"/>
                </a:solidFill>
                <a:latin typeface="HSIOET+StandardSymL"/>
                <a:cs typeface="HSIOET+StandardSymL"/>
              </a:rPr>
              <a:t>(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p)/p increases with p → more difficult to measure high energetic tracks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4754880" y="3291839"/>
            <a:ext cx="5212080" cy="35140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651760" y="1480819"/>
            <a:ext cx="1037589" cy="7137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88409" y="1675129"/>
            <a:ext cx="1113790" cy="42798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1520" y="3493770"/>
            <a:ext cx="3931920" cy="309498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225476" y="362078"/>
            <a:ext cx="8314764" cy="5129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Example</a:t>
            </a:r>
            <a:r>
              <a:rPr sz="3600" spc="-21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spc="-57" dirty="0">
                <a:solidFill>
                  <a:srgbClr val="000000"/>
                </a:solidFill>
                <a:latin typeface="HPTIDQ+LiberationSans"/>
                <a:cs typeface="HPTIDQ+LiberationSans"/>
              </a:rPr>
              <a:t>ATLAS</a:t>
            </a:r>
            <a:r>
              <a:rPr sz="3600" spc="-25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spc="-18" dirty="0" err="1">
                <a:solidFill>
                  <a:srgbClr val="000000"/>
                </a:solidFill>
                <a:latin typeface="HPTIDQ+LiberationSans"/>
                <a:cs typeface="HPTIDQ+LiberationSans"/>
              </a:rPr>
              <a:t>Tracking</a:t>
            </a:r>
            <a:r>
              <a:rPr sz="3600" dirty="0" err="1">
                <a:solidFill>
                  <a:srgbClr val="000000"/>
                </a:solidFill>
                <a:latin typeface="HPTIDQ+LiberationSans"/>
                <a:cs typeface="HPTIDQ+LiberationSans"/>
              </a:rPr>
              <a:t>Performance</a:t>
            </a:r>
            <a:endParaRPr sz="3600" dirty="0">
              <a:solidFill>
                <a:srgbClr val="000000"/>
              </a:solidFill>
              <a:latin typeface="HPTIDQ+LiberationSans"/>
              <a:cs typeface="HPTIDQ+LiberationSa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47370" y="1691436"/>
            <a:ext cx="2077139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 estimate of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112206" y="1691436"/>
            <a:ext cx="4057297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fits well</a:t>
            </a:r>
            <a:r>
              <a:rPr sz="2200" spc="14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with the official detector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624840" y="2314956"/>
            <a:ext cx="5999524" cy="4021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866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requirement of</a:t>
            </a:r>
            <a:r>
              <a:rPr sz="2200" spc="18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OBEPTA+StandardSymL"/>
                <a:cs typeface="OBEPTA+StandardSymL"/>
              </a:rPr>
              <a:t></a:t>
            </a:r>
            <a:r>
              <a:rPr sz="2200" spc="1383" dirty="0">
                <a:solidFill>
                  <a:srgbClr val="000000"/>
                </a:solidFill>
                <a:latin typeface="DejaVu Sans"/>
                <a:cs typeface="DejaVu 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/p</a:t>
            </a:r>
            <a:r>
              <a:rPr sz="2200" spc="776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= 0.05%</a:t>
            </a:r>
            <a:r>
              <a:rPr sz="2200" spc="-10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p</a:t>
            </a:r>
            <a:r>
              <a:rPr sz="2200" spc="782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(GeV/c) + 1%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673350" y="2568098"/>
            <a:ext cx="342106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spc="-13" dirty="0">
                <a:solidFill>
                  <a:srgbClr val="000000"/>
                </a:solidFill>
                <a:latin typeface="HPTIDQ+LiberationSans"/>
                <a:cs typeface="HPTIDQ+LiberationSans"/>
              </a:rPr>
              <a:t>pT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3172460" y="2568098"/>
            <a:ext cx="251698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4613910" y="2568098"/>
            <a:ext cx="251698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47370" y="2749346"/>
            <a:ext cx="8882612" cy="66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747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 additional 1% is given because of the material budget of the inner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detectors: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8616950" y="3154010"/>
            <a:ext cx="1211498" cy="1799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17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HPTIDQ+LiberationSans"/>
                <a:cs typeface="HPTIDQ+LiberationSans"/>
              </a:rPr>
              <a:t>arXiv:1004.5293v2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3656330" y="3355940"/>
            <a:ext cx="1027633" cy="1799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17"/>
              </a:lnSpc>
              <a:spcBef>
                <a:spcPts val="0"/>
              </a:spcBef>
              <a:spcAft>
                <a:spcPts val="0"/>
              </a:spcAft>
            </a:pPr>
            <a:r>
              <a:rPr sz="1000" spc="-10" dirty="0">
                <a:solidFill>
                  <a:srgbClr val="000000"/>
                </a:solidFill>
                <a:latin typeface="HPTIDQ+LiberationSans"/>
                <a:cs typeface="HPTIDQ+LiberationSans"/>
              </a:rPr>
              <a:t>PoS(ACAT)046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2778760" y="4262120"/>
            <a:ext cx="5095241" cy="26085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309360" y="922019"/>
            <a:ext cx="3657600" cy="20421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908300" y="401449"/>
            <a:ext cx="4262697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KF</a:t>
            </a:r>
            <a:r>
              <a:rPr sz="3600" spc="-10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for</a:t>
            </a:r>
            <a:r>
              <a:rPr sz="3600" spc="-70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spc="-30" dirty="0">
                <a:solidFill>
                  <a:srgbClr val="000000"/>
                </a:solidFill>
                <a:latin typeface="HPTIDQ+LiberationSans"/>
                <a:cs typeface="HPTIDQ+LiberationSans"/>
              </a:rPr>
              <a:t>Track</a:t>
            </a:r>
            <a:r>
              <a:rPr sz="3600" spc="27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Finding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74980" y="1126286"/>
            <a:ext cx="5740325" cy="66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1) </a:t>
            </a:r>
            <a:r>
              <a:rPr sz="2200" b="1" dirty="0">
                <a:solidFill>
                  <a:srgbClr val="000000"/>
                </a:solidFill>
                <a:latin typeface="HPTIDQ+LiberationSans"/>
                <a:cs typeface="HPTIDQ+LiberationSans"/>
              </a:rPr>
              <a:t>Find</a:t>
            </a:r>
            <a:r>
              <a:rPr sz="2200" b="1" spc="-92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b="1" dirty="0">
                <a:solidFill>
                  <a:srgbClr val="000000"/>
                </a:solidFill>
                <a:latin typeface="HPTIDQ+LiberationSans"/>
                <a:cs typeface="HPTIDQ+LiberationSans"/>
              </a:rPr>
              <a:t>a</a:t>
            </a:r>
            <a:r>
              <a:rPr sz="2200" b="1" spc="-86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b="1" dirty="0">
                <a:solidFill>
                  <a:srgbClr val="000000"/>
                </a:solidFill>
                <a:latin typeface="HPTIDQ+LiberationSans"/>
                <a:cs typeface="HPTIDQ+LiberationSans"/>
              </a:rPr>
              <a:t>seed</a:t>
            </a:r>
            <a:r>
              <a:rPr sz="2200" b="1" spc="-86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b="1" dirty="0">
                <a:solidFill>
                  <a:srgbClr val="000000"/>
                </a:solidFill>
                <a:latin typeface="HPTIDQ+LiberationSans"/>
                <a:cs typeface="HPTIDQ+LiberationSans"/>
              </a:rPr>
              <a:t>track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:</a:t>
            </a:r>
            <a:r>
              <a:rPr sz="2200" spc="-29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This is often a combina-</a:t>
            </a:r>
          </a:p>
          <a:p>
            <a:pPr marL="388619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torial approach using the 2-3 outermost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63600" y="1751126"/>
            <a:ext cx="5526332" cy="9750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layers and an inner layers of measurement.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 outside is chose</a:t>
            </a:r>
            <a:r>
              <a:rPr lang="en-US"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n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, because tracks are</a:t>
            </a:r>
          </a:p>
          <a:p>
            <a:pPr marL="0" marR="0">
              <a:lnSpc>
                <a:spcPts val="2457"/>
              </a:lnSpc>
              <a:spcBef>
                <a:spcPts val="2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separated and possible combinations are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863600" y="2688386"/>
            <a:ext cx="1240336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reduced.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474980" y="3000806"/>
            <a:ext cx="9395655" cy="12875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2) </a:t>
            </a:r>
            <a:r>
              <a:rPr sz="2200" b="1" dirty="0">
                <a:solidFill>
                  <a:srgbClr val="000000"/>
                </a:solidFill>
                <a:latin typeface="HPTIDQ+LiberationSans"/>
                <a:cs typeface="HPTIDQ+LiberationSans"/>
              </a:rPr>
              <a:t>Make</a:t>
            </a:r>
            <a:r>
              <a:rPr sz="2200" b="1" spc="-90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b="1" dirty="0">
                <a:solidFill>
                  <a:srgbClr val="000000"/>
                </a:solidFill>
                <a:latin typeface="HPTIDQ+LiberationSans"/>
                <a:cs typeface="HPTIDQ+LiberationSans"/>
              </a:rPr>
              <a:t>a</a:t>
            </a:r>
            <a:r>
              <a:rPr sz="2200" b="1" spc="-86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b="1" dirty="0">
                <a:solidFill>
                  <a:srgbClr val="000000"/>
                </a:solidFill>
                <a:latin typeface="HPTIDQ+LiberationSans"/>
                <a:cs typeface="HPTIDQ+LiberationSans"/>
              </a:rPr>
              <a:t>track</a:t>
            </a:r>
            <a:r>
              <a:rPr sz="2200" b="1" spc="-81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b="1" dirty="0">
                <a:solidFill>
                  <a:srgbClr val="000000"/>
                </a:solidFill>
                <a:latin typeface="HPTIDQ+LiberationSans"/>
                <a:cs typeface="HPTIDQ+LiberationSans"/>
              </a:rPr>
              <a:t>estimate:</a:t>
            </a:r>
            <a:r>
              <a:rPr sz="2200" b="1" spc="11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Based on the currently</a:t>
            </a:r>
            <a:r>
              <a:rPr sz="2200" spc="-1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available track points and</a:t>
            </a:r>
          </a:p>
          <a:p>
            <a:pPr marL="46548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their errors, a prediction is made for hits in the next detector </a:t>
            </a:r>
            <a:r>
              <a:rPr sz="2200" spc="-24" dirty="0">
                <a:solidFill>
                  <a:srgbClr val="000000"/>
                </a:solidFill>
                <a:latin typeface="HPTIDQ+LiberationSans"/>
                <a:cs typeface="HPTIDQ+LiberationSans"/>
              </a:rPr>
              <a:t>layer.</a:t>
            </a:r>
          </a:p>
          <a:p>
            <a:pPr marL="0" marR="0">
              <a:lnSpc>
                <a:spcPts val="2457"/>
              </a:lnSpc>
              <a:spcBef>
                <a:spcPts val="2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3) </a:t>
            </a:r>
            <a:r>
              <a:rPr sz="2200" b="1" dirty="0">
                <a:solidFill>
                  <a:srgbClr val="000000"/>
                </a:solidFill>
                <a:latin typeface="HPTIDQ+LiberationSans"/>
                <a:cs typeface="HPTIDQ+LiberationSans"/>
              </a:rPr>
              <a:t>Looking</a:t>
            </a:r>
            <a:r>
              <a:rPr sz="2200" b="1" spc="-84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b="1" dirty="0">
                <a:solidFill>
                  <a:srgbClr val="000000"/>
                </a:solidFill>
                <a:latin typeface="HPTIDQ+LiberationSans"/>
                <a:cs typeface="HPTIDQ+LiberationSans"/>
              </a:rPr>
              <a:t>for</a:t>
            </a:r>
            <a:r>
              <a:rPr sz="2200" b="1" spc="-81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b="1" dirty="0">
                <a:solidFill>
                  <a:srgbClr val="000000"/>
                </a:solidFill>
                <a:latin typeface="HPTIDQ+LiberationSans"/>
                <a:cs typeface="HPTIDQ+LiberationSans"/>
              </a:rPr>
              <a:t>hit:</a:t>
            </a:r>
            <a:r>
              <a:rPr sz="2200" b="1" spc="16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If hit is found, add it to track and update the track</a:t>
            </a:r>
          </a:p>
          <a:p>
            <a:pPr marL="388086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prediction for the next </a:t>
            </a:r>
            <a:r>
              <a:rPr sz="2200" spc="-24" dirty="0">
                <a:solidFill>
                  <a:srgbClr val="000000"/>
                </a:solidFill>
                <a:latin typeface="HPTIDQ+LiberationSans"/>
                <a:cs typeface="HPTIDQ+LiberationSans"/>
              </a:rPr>
              <a:t>layer.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5486400" y="1219200"/>
            <a:ext cx="4453890" cy="27089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855423" y="1769263"/>
            <a:ext cx="89916" cy="2657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855423" y="2090675"/>
            <a:ext cx="104923" cy="1539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855423" y="2118729"/>
            <a:ext cx="89916" cy="26883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855423" y="2258429"/>
            <a:ext cx="89916" cy="12913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855423" y="2475485"/>
            <a:ext cx="104923" cy="15932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855423" y="2504965"/>
            <a:ext cx="89916" cy="12984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856725" y="2720595"/>
            <a:ext cx="103621" cy="12268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856725" y="2756341"/>
            <a:ext cx="87374" cy="17075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856725" y="2856150"/>
            <a:ext cx="87374" cy="15476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855423" y="3067491"/>
            <a:ext cx="89916" cy="20817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855423" y="3188972"/>
            <a:ext cx="89916" cy="18769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856725" y="3433251"/>
            <a:ext cx="87374" cy="2152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856725" y="3467665"/>
            <a:ext cx="87374" cy="27222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2767330" y="401449"/>
            <a:ext cx="4545105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Advantages of</a:t>
            </a:r>
            <a:r>
              <a:rPr sz="3600" spc="-1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 KF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47370" y="1238046"/>
            <a:ext cx="4682074" cy="66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It is easy</a:t>
            </a:r>
            <a:r>
              <a:rPr sz="2200" spc="-16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to take detector effects</a:t>
            </a:r>
            <a:r>
              <a:rPr sz="2200" spc="14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into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account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723900" y="1862886"/>
            <a:ext cx="1610588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Energy</a:t>
            </a:r>
            <a:r>
              <a:rPr sz="2200" spc="-12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loss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47370" y="1942106"/>
            <a:ext cx="252345" cy="192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17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CAAEIW+OpenSymbol"/>
                <a:cs typeface="CAAEIW+OpenSymbol"/>
              </a:rPr>
              <a:t>●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723900" y="2176576"/>
            <a:ext cx="2449389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Multiple Scattering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47370" y="2254526"/>
            <a:ext cx="252345" cy="192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17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CAAEIW+OpenSymbol"/>
                <a:cs typeface="CAAEIW+OpenSymbol"/>
              </a:rPr>
              <a:t>●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23900" y="2488996"/>
            <a:ext cx="2109081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Bremsstrahlung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47370" y="2566946"/>
            <a:ext cx="252345" cy="192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17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CAAEIW+OpenSymbol"/>
                <a:cs typeface="CAAEIW+OpenSymbol"/>
              </a:rPr>
              <a:t>●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47370" y="2801416"/>
            <a:ext cx="4860053" cy="9750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can be accommodated by</a:t>
            </a:r>
            <a:r>
              <a:rPr sz="2200" spc="-17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recognizing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 effect and correcting for it in the</a:t>
            </a:r>
          </a:p>
          <a:p>
            <a:pPr marL="0" marR="0">
              <a:lnSpc>
                <a:spcPts val="2457"/>
              </a:lnSpc>
              <a:spcBef>
                <a:spcPts val="2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next step.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474980" y="4053636"/>
            <a:ext cx="9586740" cy="9750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A</a:t>
            </a:r>
            <a:r>
              <a:rPr sz="2200" spc="-129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filter can be built, that stores the intermediate results of the filter</a:t>
            </a:r>
          </a:p>
          <a:p>
            <a:pPr marL="122936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→</a:t>
            </a:r>
            <a:r>
              <a:rPr sz="2200" spc="351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outliers</a:t>
            </a:r>
            <a:r>
              <a:rPr sz="2200" spc="346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such</a:t>
            </a:r>
            <a:r>
              <a:rPr sz="2200" spc="338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as</a:t>
            </a:r>
            <a:r>
              <a:rPr sz="2200" spc="35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noise</a:t>
            </a:r>
            <a:r>
              <a:rPr sz="2200" spc="35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or</a:t>
            </a:r>
            <a:r>
              <a:rPr sz="2200" spc="357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hits</a:t>
            </a:r>
            <a:r>
              <a:rPr sz="2200" spc="356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from</a:t>
            </a:r>
            <a:r>
              <a:rPr sz="2200" spc="355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close</a:t>
            </a:r>
            <a:r>
              <a:rPr sz="2200" spc="349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tracks</a:t>
            </a:r>
            <a:r>
              <a:rPr sz="2200" spc="344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can</a:t>
            </a:r>
            <a:r>
              <a:rPr sz="2200" spc="351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be</a:t>
            </a:r>
            <a:r>
              <a:rPr sz="2200" spc="352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identified</a:t>
            </a:r>
            <a:r>
              <a:rPr sz="2200" spc="34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and</a:t>
            </a:r>
          </a:p>
          <a:p>
            <a:pPr marL="0" marR="0">
              <a:lnSpc>
                <a:spcPts val="2457"/>
              </a:lnSpc>
              <a:spcBef>
                <a:spcPts val="2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removed afterward.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474980" y="4990896"/>
            <a:ext cx="6985638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 best parameter estimate can be given at any point.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474980" y="5615736"/>
            <a:ext cx="9586944" cy="9750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Because</a:t>
            </a:r>
            <a:r>
              <a:rPr sz="2200" spc="102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of</a:t>
            </a:r>
            <a:r>
              <a:rPr sz="2200" spc="98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</a:t>
            </a:r>
            <a:r>
              <a:rPr sz="2200" spc="101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spc="-16" dirty="0">
                <a:solidFill>
                  <a:srgbClr val="000000"/>
                </a:solidFill>
                <a:latin typeface="HPTIDQ+LiberationSans"/>
                <a:cs typeface="HPTIDQ+LiberationSans"/>
              </a:rPr>
              <a:t>flexibility,</a:t>
            </a:r>
            <a:r>
              <a:rPr sz="2200" spc="111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</a:t>
            </a:r>
            <a:r>
              <a:rPr sz="2200" spc="102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algorithm</a:t>
            </a:r>
            <a:r>
              <a:rPr sz="2200" spc="101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is</a:t>
            </a:r>
            <a:r>
              <a:rPr sz="2200" spc="105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widely</a:t>
            </a:r>
            <a:r>
              <a:rPr sz="2200" spc="101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used</a:t>
            </a:r>
            <a:r>
              <a:rPr sz="2200" spc="102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for</a:t>
            </a:r>
            <a:r>
              <a:rPr sz="2200" spc="94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tracking</a:t>
            </a:r>
            <a:r>
              <a:rPr sz="2200" spc="10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objects</a:t>
            </a:r>
            <a:r>
              <a:rPr sz="2200" spc="96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in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real time:</a:t>
            </a:r>
          </a:p>
          <a:p>
            <a:pPr marL="0" marR="0">
              <a:lnSpc>
                <a:spcPts val="2457"/>
              </a:lnSpc>
              <a:spcBef>
                <a:spcPts val="2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Radar tracking, sonar ranging, satellite orbit computation, automated driving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3485" y="-146465"/>
            <a:ext cx="7547822" cy="8782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349"/>
              </a:lnSpc>
            </a:pPr>
            <a:r>
              <a:rPr sz="4959" spc="-12" dirty="0">
                <a:solidFill>
                  <a:srgbClr val="000000"/>
                </a:solidFill>
                <a:latin typeface="+mj-lt"/>
                <a:cs typeface="BRBEPB+font000000002d59f142"/>
              </a:rPr>
              <a:t>CMS</a:t>
            </a:r>
            <a:r>
              <a:rPr sz="4959" spc="12" dirty="0">
                <a:solidFill>
                  <a:srgbClr val="000000"/>
                </a:solidFill>
                <a:latin typeface="+mj-lt"/>
                <a:cs typeface="BRBEPB+font000000002d59f142"/>
              </a:rPr>
              <a:t> </a:t>
            </a:r>
            <a:r>
              <a:rPr sz="4959" dirty="0">
                <a:solidFill>
                  <a:srgbClr val="000000"/>
                </a:solidFill>
                <a:latin typeface="+mj-lt"/>
                <a:cs typeface="BRBEPB+font000000002d59f142"/>
              </a:rPr>
              <a:t>Silicon </a:t>
            </a:r>
            <a:r>
              <a:rPr sz="4959" spc="-51" dirty="0">
                <a:solidFill>
                  <a:srgbClr val="000000"/>
                </a:solidFill>
                <a:latin typeface="+mj-lt"/>
                <a:cs typeface="BRBEPB+font000000002d59f142"/>
              </a:rPr>
              <a:t>Tracker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56539" y="895298"/>
            <a:ext cx="2633419" cy="2949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38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●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All-silicon design: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60306" y="1189162"/>
            <a:ext cx="9264387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38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○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Allows for high-precision charged particle tracking up to |η|&lt;3;</a:t>
            </a:r>
          </a:p>
          <a:p>
            <a:pPr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○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Essential in particle identification, heavy-flavour tagging, trigger decisions,</a:t>
            </a:r>
          </a:p>
          <a:p>
            <a:pPr marL="412459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vertex reconstruction;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56539" y="2051280"/>
            <a:ext cx="9687121" cy="20646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3789">
              <a:lnSpc>
                <a:spcPts val="2338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○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Largest Si tracker in the world: ~200 </a:t>
            </a:r>
            <a:r>
              <a:rPr sz="2094" spc="22" dirty="0">
                <a:latin typeface="AIRBNT+font000000002d59f142"/>
                <a:cs typeface="AIRBNT+font000000002d59f142"/>
              </a:rPr>
              <a:t>m</a:t>
            </a:r>
            <a:r>
              <a:rPr sz="2094" baseline="37500" dirty="0">
                <a:latin typeface="AIRBNT+font000000002d59f142"/>
                <a:cs typeface="AIRBNT+font000000002d59f142"/>
              </a:rPr>
              <a:t>2</a:t>
            </a:r>
            <a:r>
              <a:rPr sz="2094" spc="402" baseline="37500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area, ~135M electronic channels</a:t>
            </a:r>
          </a:p>
          <a:p>
            <a:pPr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●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Comprised of the Pixel (innermost parts)</a:t>
            </a:r>
          </a:p>
          <a:p>
            <a:pPr marL="503789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○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4 layers in the barrel (BPix) and 3 disk (FPix) in the forward regions:</a:t>
            </a:r>
          </a:p>
          <a:p>
            <a:pPr marL="1007576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■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1,856 Pixel modules.</a:t>
            </a:r>
          </a:p>
          <a:p>
            <a:pPr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●</a:t>
            </a:r>
            <a:r>
              <a:rPr sz="2094" spc="1981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and the Strips sub-detectors (outer parts)</a:t>
            </a:r>
          </a:p>
          <a:p>
            <a:pPr marL="503789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○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10 layers in the barrel (TIB,</a:t>
            </a:r>
            <a:r>
              <a:rPr sz="2094" spc="-40" dirty="0">
                <a:latin typeface="AIRBNT+font000000002d59f142"/>
                <a:cs typeface="AIRBNT+font000000002d59f142"/>
              </a:rPr>
              <a:t> </a:t>
            </a:r>
            <a:r>
              <a:rPr sz="2094" spc="-14" dirty="0">
                <a:latin typeface="AIRBNT+font000000002d59f142"/>
                <a:cs typeface="AIRBNT+font000000002d59f142"/>
              </a:rPr>
              <a:t>TOB)</a:t>
            </a:r>
            <a:r>
              <a:rPr sz="2094" spc="1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and 12 forward disks (TID,</a:t>
            </a:r>
            <a:r>
              <a:rPr sz="2094" spc="-40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TEC):</a:t>
            </a:r>
          </a:p>
          <a:p>
            <a:pPr marL="1007576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■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15,148 Strips modules.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7841306" y="4420741"/>
            <a:ext cx="2318797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46"/>
              </a:lnSpc>
            </a:pPr>
            <a:r>
              <a:rPr sz="1653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●</a:t>
            </a:r>
            <a:r>
              <a:rPr sz="1653" spc="1524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 </a:t>
            </a:r>
            <a:r>
              <a:rPr sz="1653" dirty="0">
                <a:latin typeface="AIRBNT+font000000002d59f142"/>
                <a:cs typeface="AIRBNT+font000000002d59f142"/>
              </a:rPr>
              <a:t>Micro-strip sensors</a:t>
            </a:r>
          </a:p>
          <a:p>
            <a:pPr>
              <a:lnSpc>
                <a:spcPts val="1846"/>
              </a:lnSpc>
              <a:spcBef>
                <a:spcPts val="137"/>
              </a:spcBef>
            </a:pPr>
            <a:r>
              <a:rPr sz="1653" dirty="0">
                <a:latin typeface="AIRBNT+font000000002d59f142"/>
                <a:cs typeface="AIRBNT+font000000002d59f142"/>
              </a:rPr>
              <a:t>●</a:t>
            </a:r>
            <a:r>
              <a:rPr sz="1653" spc="1524" dirty="0">
                <a:latin typeface="AIRBNT+font000000002d59f142"/>
                <a:cs typeface="AIRBNT+font000000002d59f142"/>
              </a:rPr>
              <a:t> </a:t>
            </a:r>
            <a:r>
              <a:rPr sz="1653" dirty="0">
                <a:latin typeface="AIRBNT+font000000002d59f142"/>
                <a:cs typeface="AIRBNT+font000000002d59f142"/>
              </a:rPr>
              <a:t>Stereo modules</a:t>
            </a:r>
          </a:p>
          <a:p>
            <a:pPr marL="378681">
              <a:lnSpc>
                <a:spcPts val="1846"/>
              </a:lnSpc>
              <a:spcBef>
                <a:spcPts val="137"/>
              </a:spcBef>
            </a:pPr>
            <a:r>
              <a:rPr sz="1653" dirty="0">
                <a:latin typeface="AIRBNT+font000000002d59f142"/>
                <a:cs typeface="AIRBNT+font000000002d59f142"/>
              </a:rPr>
              <a:t>(two components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8219971" y="5176390"/>
            <a:ext cx="1660363" cy="474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46"/>
              </a:lnSpc>
            </a:pPr>
            <a:r>
              <a:rPr sz="1653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with a 100 mrad</a:t>
            </a:r>
          </a:p>
          <a:p>
            <a:pPr>
              <a:lnSpc>
                <a:spcPts val="1846"/>
              </a:lnSpc>
              <a:spcBef>
                <a:spcPts val="137"/>
              </a:spcBef>
            </a:pPr>
            <a:r>
              <a:rPr sz="1653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stereo angle)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841307" y="5680156"/>
            <a:ext cx="1969694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46"/>
              </a:lnSpc>
            </a:pPr>
            <a:r>
              <a:rPr sz="1653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●</a:t>
            </a:r>
            <a:r>
              <a:rPr sz="1653" spc="1524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 </a:t>
            </a:r>
            <a:r>
              <a:rPr sz="1653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Analog readout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8027189" y="6267885"/>
            <a:ext cx="2092100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46"/>
              </a:lnSpc>
            </a:pPr>
            <a:r>
              <a:rPr sz="1653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●</a:t>
            </a:r>
            <a:r>
              <a:rPr sz="1653" spc="1524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 </a:t>
            </a:r>
            <a:r>
              <a:rPr sz="1653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pixel sensors</a:t>
            </a:r>
          </a:p>
          <a:p>
            <a:pPr>
              <a:lnSpc>
                <a:spcPts val="1846"/>
              </a:lnSpc>
              <a:spcBef>
                <a:spcPts val="137"/>
              </a:spcBef>
            </a:pPr>
            <a:r>
              <a:rPr sz="1653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●</a:t>
            </a:r>
            <a:r>
              <a:rPr sz="1653" spc="1524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 </a:t>
            </a:r>
            <a:r>
              <a:rPr sz="1653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~124M channels</a:t>
            </a:r>
          </a:p>
          <a:p>
            <a:pPr>
              <a:lnSpc>
                <a:spcPts val="1846"/>
              </a:lnSpc>
              <a:spcBef>
                <a:spcPts val="137"/>
              </a:spcBef>
            </a:pPr>
            <a:r>
              <a:rPr sz="1653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●</a:t>
            </a:r>
            <a:r>
              <a:rPr sz="1653" spc="1524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 </a:t>
            </a:r>
            <a:r>
              <a:rPr sz="1653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digital readout</a:t>
            </a:r>
          </a:p>
        </p:txBody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0D1725E8-EED9-99E9-9991-C6CEF6292AFE}"/>
              </a:ext>
            </a:extLst>
          </p:cNvPr>
          <p:cNvSpPr/>
          <p:nvPr/>
        </p:nvSpPr>
        <p:spPr>
          <a:xfrm>
            <a:off x="577404" y="4539163"/>
            <a:ext cx="6758776" cy="24066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58A4A0FA-A060-C184-6BE8-FAF3D6496A74}"/>
              </a:ext>
            </a:extLst>
          </p:cNvPr>
          <p:cNvSpPr/>
          <p:nvPr/>
        </p:nvSpPr>
        <p:spPr>
          <a:xfrm>
            <a:off x="7375674" y="6373388"/>
            <a:ext cx="357051" cy="5543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D851E0AF-1F19-CEFA-4344-B6F8B35BB5E8}"/>
              </a:ext>
            </a:extLst>
          </p:cNvPr>
          <p:cNvSpPr/>
          <p:nvPr/>
        </p:nvSpPr>
        <p:spPr>
          <a:xfrm>
            <a:off x="7372685" y="4451163"/>
            <a:ext cx="357051" cy="18921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14">
            <a:extLst>
              <a:ext uri="{FF2B5EF4-FFF2-40B4-BE49-F238E27FC236}">
                <a16:creationId xmlns:a16="http://schemas.microsoft.com/office/drawing/2014/main" id="{F6EECE53-7662-26A1-BAD6-2CA4E22916B1}"/>
              </a:ext>
            </a:extLst>
          </p:cNvPr>
          <p:cNvSpPr txBox="1"/>
          <p:nvPr/>
        </p:nvSpPr>
        <p:spPr>
          <a:xfrm>
            <a:off x="2118575" y="5202214"/>
            <a:ext cx="688553" cy="321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4"/>
              </a:lnSpc>
              <a:spcBef>
                <a:spcPts val="0"/>
              </a:spcBef>
              <a:spcAft>
                <a:spcPts val="0"/>
              </a:spcAft>
            </a:pPr>
            <a:r>
              <a:rPr sz="2000" spc="-20" dirty="0">
                <a:solidFill>
                  <a:srgbClr val="FF0000"/>
                </a:solidFill>
                <a:latin typeface="DFVPRK+font000000002d59f145"/>
                <a:cs typeface="DFVPRK+font000000002d59f145"/>
              </a:rPr>
              <a:t>TOB</a:t>
            </a:r>
          </a:p>
        </p:txBody>
      </p:sp>
      <p:sp>
        <p:nvSpPr>
          <p:cNvPr id="22" name="object 17">
            <a:extLst>
              <a:ext uri="{FF2B5EF4-FFF2-40B4-BE49-F238E27FC236}">
                <a16:creationId xmlns:a16="http://schemas.microsoft.com/office/drawing/2014/main" id="{174CEFD0-D015-7DF9-E42B-3EB1D426824B}"/>
              </a:ext>
            </a:extLst>
          </p:cNvPr>
          <p:cNvSpPr txBox="1"/>
          <p:nvPr/>
        </p:nvSpPr>
        <p:spPr>
          <a:xfrm>
            <a:off x="1646357" y="5888012"/>
            <a:ext cx="561553" cy="321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4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E06666"/>
                </a:solidFill>
                <a:latin typeface="DFVPRK+font000000002d59f145"/>
                <a:cs typeface="DFVPRK+font000000002d59f145"/>
              </a:rPr>
              <a:t>TIB</a:t>
            </a:r>
          </a:p>
        </p:txBody>
      </p:sp>
      <p:sp>
        <p:nvSpPr>
          <p:cNvPr id="23" name="object 18">
            <a:extLst>
              <a:ext uri="{FF2B5EF4-FFF2-40B4-BE49-F238E27FC236}">
                <a16:creationId xmlns:a16="http://schemas.microsoft.com/office/drawing/2014/main" id="{A96AA206-0EE8-303C-3208-011A03EBA089}"/>
              </a:ext>
            </a:extLst>
          </p:cNvPr>
          <p:cNvSpPr txBox="1"/>
          <p:nvPr/>
        </p:nvSpPr>
        <p:spPr>
          <a:xfrm>
            <a:off x="2789356" y="5888012"/>
            <a:ext cx="561553" cy="321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4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980000"/>
                </a:solidFill>
                <a:latin typeface="DFVPRK+font000000002d59f145"/>
                <a:cs typeface="DFVPRK+font000000002d59f145"/>
              </a:rPr>
              <a:t>TID</a:t>
            </a:r>
          </a:p>
        </p:txBody>
      </p:sp>
      <p:sp>
        <p:nvSpPr>
          <p:cNvPr id="24" name="object 19">
            <a:extLst>
              <a:ext uri="{FF2B5EF4-FFF2-40B4-BE49-F238E27FC236}">
                <a16:creationId xmlns:a16="http://schemas.microsoft.com/office/drawing/2014/main" id="{D1D380B7-F6AE-C358-64B9-ED12CCC37464}"/>
              </a:ext>
            </a:extLst>
          </p:cNvPr>
          <p:cNvSpPr txBox="1"/>
          <p:nvPr/>
        </p:nvSpPr>
        <p:spPr>
          <a:xfrm>
            <a:off x="6016553" y="5964212"/>
            <a:ext cx="660400" cy="321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4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FF0000"/>
                </a:solidFill>
                <a:latin typeface="DFVPRK+font000000002d59f145"/>
                <a:cs typeface="DFVPRK+font000000002d59f145"/>
              </a:rPr>
              <a:t>TEC</a:t>
            </a:r>
          </a:p>
        </p:txBody>
      </p:sp>
      <p:sp>
        <p:nvSpPr>
          <p:cNvPr id="25" name="object 21">
            <a:extLst>
              <a:ext uri="{FF2B5EF4-FFF2-40B4-BE49-F238E27FC236}">
                <a16:creationId xmlns:a16="http://schemas.microsoft.com/office/drawing/2014/main" id="{86613655-C537-E2AB-B8B8-462524E66A8A}"/>
              </a:ext>
            </a:extLst>
          </p:cNvPr>
          <p:cNvSpPr txBox="1"/>
          <p:nvPr/>
        </p:nvSpPr>
        <p:spPr>
          <a:xfrm>
            <a:off x="1258099" y="6417243"/>
            <a:ext cx="1084926" cy="2516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75"/>
              </a:lnSpc>
              <a:spcBef>
                <a:spcPts val="0"/>
              </a:spcBef>
              <a:spcAft>
                <a:spcPts val="0"/>
              </a:spcAft>
            </a:pPr>
            <a:r>
              <a:rPr sz="1500" dirty="0">
                <a:solidFill>
                  <a:srgbClr val="0000FE"/>
                </a:solidFill>
                <a:latin typeface="DFVPRK+font000000002d59f145"/>
                <a:cs typeface="DFVPRK+font000000002d59f145"/>
              </a:rPr>
              <a:t>BPix</a:t>
            </a:r>
            <a:r>
              <a:rPr sz="1500" spc="642" dirty="0">
                <a:solidFill>
                  <a:srgbClr val="0000FE"/>
                </a:solidFill>
                <a:latin typeface="DFVPRK+font000000002d59f145"/>
                <a:cs typeface="DFVPRK+font000000002d59f145"/>
              </a:rPr>
              <a:t> </a:t>
            </a:r>
            <a:r>
              <a:rPr sz="1400" dirty="0">
                <a:solidFill>
                  <a:srgbClr val="4A85E7"/>
                </a:solidFill>
                <a:latin typeface="DFVPRK+font000000002d59f145"/>
                <a:cs typeface="DFVPRK+font000000002d59f145"/>
              </a:rPr>
              <a:t>FPix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6">
            <a:extLst>
              <a:ext uri="{FF2B5EF4-FFF2-40B4-BE49-F238E27FC236}">
                <a16:creationId xmlns:a16="http://schemas.microsoft.com/office/drawing/2014/main" id="{FC11C632-8117-DC15-8B3D-120DAB7CAF47}"/>
              </a:ext>
            </a:extLst>
          </p:cNvPr>
          <p:cNvSpPr/>
          <p:nvPr/>
        </p:nvSpPr>
        <p:spPr>
          <a:xfrm>
            <a:off x="1035349" y="4917716"/>
            <a:ext cx="2549775" cy="1705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0964A2FD-3CE1-533E-6918-81069DEDDA1A}"/>
              </a:ext>
            </a:extLst>
          </p:cNvPr>
          <p:cNvSpPr/>
          <p:nvPr/>
        </p:nvSpPr>
        <p:spPr>
          <a:xfrm>
            <a:off x="4086224" y="4950717"/>
            <a:ext cx="2551175" cy="17056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0">
            <a:extLst>
              <a:ext uri="{FF2B5EF4-FFF2-40B4-BE49-F238E27FC236}">
                <a16:creationId xmlns:a16="http://schemas.microsoft.com/office/drawing/2014/main" id="{6771A0CC-938F-F045-2F85-7D51CCC60460}"/>
              </a:ext>
            </a:extLst>
          </p:cNvPr>
          <p:cNvSpPr/>
          <p:nvPr/>
        </p:nvSpPr>
        <p:spPr>
          <a:xfrm>
            <a:off x="7058124" y="4891042"/>
            <a:ext cx="2551175" cy="17099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148038" y="105842"/>
            <a:ext cx="8236875" cy="8782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5453">
              <a:lnSpc>
                <a:spcPts val="7349"/>
              </a:lnSpc>
            </a:pPr>
            <a:r>
              <a:rPr sz="4959" spc="-64" dirty="0">
                <a:latin typeface="+mj-lt"/>
                <a:cs typeface="BRBEPB+font000000002d59f142"/>
              </a:rPr>
              <a:t>Track</a:t>
            </a:r>
            <a:r>
              <a:rPr sz="4959" spc="64" dirty="0">
                <a:latin typeface="+mj-lt"/>
                <a:cs typeface="BRBEPB+font000000002d59f142"/>
              </a:rPr>
              <a:t> </a:t>
            </a:r>
            <a:r>
              <a:rPr sz="4959" dirty="0">
                <a:latin typeface="+mj-lt"/>
                <a:cs typeface="BRBEPB+font000000002d59f142"/>
              </a:rPr>
              <a:t>reconstruction in CMS</a:t>
            </a:r>
          </a:p>
        </p:txBody>
      </p:sp>
      <p:sp>
        <p:nvSpPr>
          <p:cNvPr id="8" name="object 8"/>
          <p:cNvSpPr/>
          <p:nvPr/>
        </p:nvSpPr>
        <p:spPr>
          <a:xfrm>
            <a:off x="3079309" y="5679404"/>
            <a:ext cx="1027367" cy="3051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983"/>
          </a:p>
        </p:txBody>
      </p:sp>
      <p:sp>
        <p:nvSpPr>
          <p:cNvPr id="11" name="object 11"/>
          <p:cNvSpPr/>
          <p:nvPr/>
        </p:nvSpPr>
        <p:spPr>
          <a:xfrm>
            <a:off x="6353792" y="5679404"/>
            <a:ext cx="1027367" cy="3051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983"/>
          </a:p>
        </p:txBody>
      </p:sp>
      <p:sp>
        <p:nvSpPr>
          <p:cNvPr id="31" name="object 31"/>
          <p:cNvSpPr txBox="1"/>
          <p:nvPr/>
        </p:nvSpPr>
        <p:spPr>
          <a:xfrm>
            <a:off x="292409" y="1637747"/>
            <a:ext cx="6362823" cy="2359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38"/>
              </a:lnSpc>
              <a:spcBef>
                <a:spcPts val="573"/>
              </a:spcBef>
            </a:pPr>
            <a:r>
              <a:rPr lang="en-US" sz="2400" dirty="0">
                <a:latin typeface="AIRBNT+font000000002d59f142"/>
                <a:cs typeface="AIRBNT+font000000002d59f142"/>
              </a:rPr>
              <a:t>●</a:t>
            </a:r>
            <a:r>
              <a:rPr lang="en-US" sz="2400" spc="1402" dirty="0">
                <a:latin typeface="AIRBNT+font000000002d59f142"/>
                <a:cs typeface="AIRBNT+font000000002d59f142"/>
              </a:rPr>
              <a:t> </a:t>
            </a:r>
            <a:r>
              <a:rPr lang="en-US" sz="2400" spc="-40" dirty="0">
                <a:latin typeface="AIRBNT+font000000002d59f142"/>
                <a:cs typeface="AIRBNT+font000000002d59f142"/>
              </a:rPr>
              <a:t>Few,</a:t>
            </a:r>
            <a:r>
              <a:rPr lang="en-US" sz="2400" spc="35" dirty="0">
                <a:latin typeface="AIRBNT+font000000002d59f142"/>
                <a:cs typeface="AIRBNT+font000000002d59f142"/>
              </a:rPr>
              <a:t> </a:t>
            </a:r>
            <a:r>
              <a:rPr lang="en-US" sz="2400" dirty="0">
                <a:latin typeface="AIRBNT+font000000002d59f142"/>
                <a:cs typeface="AIRBNT+font000000002d59f142"/>
              </a:rPr>
              <a:t>but precise measurements;</a:t>
            </a:r>
          </a:p>
          <a:p>
            <a:pPr>
              <a:lnSpc>
                <a:spcPts val="2314"/>
              </a:lnSpc>
            </a:pPr>
            <a:r>
              <a:rPr lang="en-US" sz="2400" dirty="0">
                <a:latin typeface="AIRBNT+font000000002d59f142"/>
                <a:cs typeface="AIRBNT+font000000002d59f142"/>
              </a:rPr>
              <a:t>●</a:t>
            </a:r>
            <a:r>
              <a:rPr lang="en-US" sz="2400" spc="1402" dirty="0">
                <a:latin typeface="AIRBNT+font000000002d59f142"/>
                <a:cs typeface="AIRBNT+font000000002d59f142"/>
              </a:rPr>
              <a:t> </a:t>
            </a:r>
            <a:r>
              <a:rPr lang="en-US" sz="2400" dirty="0">
                <a:latin typeface="AIRBNT+font000000002d59f142"/>
                <a:cs typeface="AIRBNT+font000000002d59f142"/>
              </a:rPr>
              <a:t>Dead material inside the tracker volume</a:t>
            </a:r>
            <a:endParaRPr lang="en-US" sz="2094" dirty="0">
              <a:latin typeface="AIRBNT+font000000002d59f142"/>
              <a:cs typeface="AIRBNT+font000000002d59f142"/>
            </a:endParaRPr>
          </a:p>
          <a:p>
            <a:pPr>
              <a:lnSpc>
                <a:spcPts val="2338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●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Main tracking algorithm: Combinatorial</a:t>
            </a:r>
            <a:r>
              <a:rPr sz="2094" spc="-40" dirty="0">
                <a:latin typeface="AIRBNT+font000000002d59f142"/>
                <a:cs typeface="AIRBNT+font000000002d59f142"/>
              </a:rPr>
              <a:t> </a:t>
            </a:r>
            <a:r>
              <a:rPr sz="2094" spc="-20" dirty="0">
                <a:latin typeface="AIRBNT+font000000002d59f142"/>
                <a:cs typeface="AIRBNT+font000000002d59f142"/>
              </a:rPr>
              <a:t>Track</a:t>
            </a:r>
            <a:r>
              <a:rPr sz="2094" spc="18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Finder </a:t>
            </a:r>
            <a:endParaRPr lang="en-US" sz="2094" dirty="0">
              <a:latin typeface="AIRBNT+font000000002d59f142"/>
              <a:cs typeface="AIRBNT+font000000002d59f142"/>
            </a:endParaRPr>
          </a:p>
          <a:p>
            <a:pPr>
              <a:lnSpc>
                <a:spcPts val="2338"/>
              </a:lnSpc>
            </a:pPr>
            <a:r>
              <a:rPr lang="en-US" sz="2094" dirty="0">
                <a:latin typeface="AIRBNT+font000000002d59f142"/>
                <a:cs typeface="AIRBNT+font000000002d59f142"/>
              </a:rPr>
              <a:t>       </a:t>
            </a:r>
            <a:r>
              <a:rPr sz="2094" dirty="0">
                <a:latin typeface="AIRBNT+font000000002d59f142"/>
                <a:cs typeface="AIRBNT+font000000002d59f142"/>
              </a:rPr>
              <a:t>used in iterative steps:</a:t>
            </a:r>
          </a:p>
          <a:p>
            <a:pPr marL="503789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○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limits the number of combinatorics in pattern recognition</a:t>
            </a:r>
            <a:endParaRPr lang="en-US" sz="2094" dirty="0">
              <a:latin typeface="AIRBNT+font000000002d59f142"/>
              <a:cs typeface="AIRBNT+font000000002d59f142"/>
            </a:endParaRPr>
          </a:p>
          <a:p>
            <a:pPr marL="503789">
              <a:lnSpc>
                <a:spcPts val="2314"/>
              </a:lnSpc>
            </a:pPr>
            <a:r>
              <a:rPr lang="en-US" sz="2094" dirty="0">
                <a:latin typeface="AIRBNT+font000000002d59f142"/>
                <a:cs typeface="AIRBNT+font000000002d59f142"/>
              </a:rPr>
              <a:t>○</a:t>
            </a:r>
            <a:r>
              <a:rPr lang="en-US" sz="2094" spc="1402" dirty="0">
                <a:latin typeface="AIRBNT+font000000002d59f142"/>
                <a:cs typeface="AIRBNT+font000000002d59f142"/>
              </a:rPr>
              <a:t> </a:t>
            </a:r>
            <a:r>
              <a:rPr lang="en-US" sz="2094" dirty="0">
                <a:latin typeface="AIRBNT+font000000002d59f142"/>
                <a:cs typeface="AIRBNT+font000000002d59f142"/>
              </a:rPr>
              <a:t>tracking reach guaranteed, w/o degrading computing performance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214156" y="6687163"/>
            <a:ext cx="1474238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9"/>
              </a:lnSpc>
            </a:pPr>
            <a:r>
              <a:rPr sz="1763" dirty="0">
                <a:solidFill>
                  <a:srgbClr val="3333CC"/>
                </a:solidFill>
                <a:latin typeface="DFVPRK+font000000002d59f145"/>
                <a:cs typeface="DFVPRK+font000000002d59f145"/>
              </a:rPr>
              <a:t>Reconstruct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4804888" y="6819529"/>
            <a:ext cx="777623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9"/>
              </a:lnSpc>
            </a:pPr>
            <a:r>
              <a:rPr sz="1763" dirty="0">
                <a:solidFill>
                  <a:srgbClr val="3232CC"/>
                </a:solidFill>
                <a:latin typeface="DFVPRK+font000000002d59f145"/>
                <a:cs typeface="DFVPRK+font000000002d59f145"/>
              </a:rPr>
              <a:t>Clean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7783020" y="6758819"/>
            <a:ext cx="1474238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9"/>
              </a:lnSpc>
            </a:pPr>
            <a:r>
              <a:rPr sz="1763" dirty="0">
                <a:solidFill>
                  <a:srgbClr val="3232CC"/>
                </a:solidFill>
                <a:latin typeface="DFVPRK+font000000002d59f145"/>
                <a:cs typeface="DFVPRK+font000000002d59f145"/>
              </a:rPr>
              <a:t>Reconstruct</a:t>
            </a:r>
          </a:p>
        </p:txBody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94E11046-2C37-5893-55E5-88ABC8B17908}"/>
              </a:ext>
            </a:extLst>
          </p:cNvPr>
          <p:cNvSpPr/>
          <p:nvPr/>
        </p:nvSpPr>
        <p:spPr>
          <a:xfrm>
            <a:off x="6607474" y="1385727"/>
            <a:ext cx="3183917" cy="308416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4">
            <a:extLst>
              <a:ext uri="{FF2B5EF4-FFF2-40B4-BE49-F238E27FC236}">
                <a16:creationId xmlns:a16="http://schemas.microsoft.com/office/drawing/2014/main" id="{6717DF84-9373-9B31-A9F5-96D335D6F408}"/>
              </a:ext>
            </a:extLst>
          </p:cNvPr>
          <p:cNvSpPr/>
          <p:nvPr/>
        </p:nvSpPr>
        <p:spPr>
          <a:xfrm>
            <a:off x="6895839" y="5619659"/>
            <a:ext cx="2770632" cy="137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658A765E-05A8-9195-8721-17696B808683}"/>
              </a:ext>
            </a:extLst>
          </p:cNvPr>
          <p:cNvSpPr/>
          <p:nvPr/>
        </p:nvSpPr>
        <p:spPr>
          <a:xfrm>
            <a:off x="5223462" y="4564435"/>
            <a:ext cx="2770631" cy="1371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8">
            <a:extLst>
              <a:ext uri="{FF2B5EF4-FFF2-40B4-BE49-F238E27FC236}">
                <a16:creationId xmlns:a16="http://schemas.microsoft.com/office/drawing/2014/main" id="{95147CFC-EB5F-23B6-723D-CD747DE1E851}"/>
              </a:ext>
            </a:extLst>
          </p:cNvPr>
          <p:cNvSpPr/>
          <p:nvPr/>
        </p:nvSpPr>
        <p:spPr>
          <a:xfrm>
            <a:off x="3057387" y="5603423"/>
            <a:ext cx="2770633" cy="1371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10">
            <a:extLst>
              <a:ext uri="{FF2B5EF4-FFF2-40B4-BE49-F238E27FC236}">
                <a16:creationId xmlns:a16="http://schemas.microsoft.com/office/drawing/2014/main" id="{C2177DAF-E47E-2C47-720F-D809E4C60B2F}"/>
              </a:ext>
            </a:extLst>
          </p:cNvPr>
          <p:cNvSpPr/>
          <p:nvPr/>
        </p:nvSpPr>
        <p:spPr>
          <a:xfrm>
            <a:off x="687138" y="4555986"/>
            <a:ext cx="2767025" cy="13689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293485" y="-146465"/>
            <a:ext cx="9175464" cy="21287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349"/>
              </a:lnSpc>
            </a:pPr>
            <a:r>
              <a:rPr sz="4959" spc="-64" dirty="0">
                <a:solidFill>
                  <a:srgbClr val="000000"/>
                </a:solidFill>
                <a:latin typeface="+mj-lt"/>
                <a:cs typeface="BRBEPB+font000000002d59f142"/>
              </a:rPr>
              <a:t>Track</a:t>
            </a:r>
            <a:r>
              <a:rPr sz="4959" spc="64" dirty="0">
                <a:solidFill>
                  <a:srgbClr val="000000"/>
                </a:solidFill>
                <a:latin typeface="+mj-lt"/>
                <a:cs typeface="BRBEPB+font000000002d59f142"/>
              </a:rPr>
              <a:t> </a:t>
            </a:r>
            <a:r>
              <a:rPr sz="4959" dirty="0">
                <a:solidFill>
                  <a:srgbClr val="000000"/>
                </a:solidFill>
                <a:latin typeface="+mj-lt"/>
                <a:cs typeface="BRBEPB+font000000002d59f142"/>
              </a:rPr>
              <a:t>reconstruction in CMS</a:t>
            </a:r>
          </a:p>
          <a:p>
            <a:pPr marL="80797">
              <a:lnSpc>
                <a:spcPts val="1846"/>
              </a:lnSpc>
              <a:spcBef>
                <a:spcPts val="143"/>
              </a:spcBef>
            </a:pPr>
            <a:r>
              <a:rPr sz="1653" dirty="0">
                <a:latin typeface="AIRBNT+font000000002d59f142"/>
                <a:cs typeface="AIRBNT+font000000002d59f142"/>
              </a:rPr>
              <a:t>In each iteration, tracks are reconstructed in four steps:</a:t>
            </a:r>
          </a:p>
          <a:p>
            <a:pPr marL="80797">
              <a:lnSpc>
                <a:spcPts val="1818"/>
              </a:lnSpc>
              <a:spcBef>
                <a:spcPts val="55"/>
              </a:spcBef>
            </a:pPr>
            <a:r>
              <a:rPr sz="1653" b="1" dirty="0">
                <a:latin typeface="DFVPRK+font000000002d59f145"/>
                <a:cs typeface="DFVPRK+font000000002d59f145"/>
              </a:rPr>
              <a:t>1. Seeding</a:t>
            </a:r>
            <a:r>
              <a:rPr sz="1653" b="1" dirty="0">
                <a:latin typeface="AIRBNT+font000000002d59f142"/>
                <a:cs typeface="AIRBNT+font000000002d59f142"/>
              </a:rPr>
              <a:t>:</a:t>
            </a:r>
          </a:p>
          <a:p>
            <a:pPr marL="584585">
              <a:lnSpc>
                <a:spcPts val="1818"/>
              </a:lnSpc>
            </a:pPr>
            <a:r>
              <a:rPr sz="1653" dirty="0">
                <a:latin typeface="AIRBNT+font000000002d59f142"/>
                <a:cs typeface="AIRBNT+font000000002d59f142"/>
              </a:rPr>
              <a:t>○</a:t>
            </a:r>
            <a:r>
              <a:rPr sz="1653" spc="1524" dirty="0">
                <a:latin typeface="AIRBNT+font000000002d59f142"/>
                <a:cs typeface="AIRBNT+font000000002d59f142"/>
              </a:rPr>
              <a:t> </a:t>
            </a:r>
            <a:r>
              <a:rPr sz="1653" dirty="0">
                <a:latin typeface="AIRBNT+font000000002d59f142"/>
                <a:cs typeface="AIRBNT+font000000002d59f142"/>
              </a:rPr>
              <a:t>provides track candidates, with an initial estimate of the trajectory parameters and their</a:t>
            </a:r>
          </a:p>
          <a:p>
            <a:pPr marL="963268">
              <a:lnSpc>
                <a:spcPts val="1818"/>
              </a:lnSpc>
              <a:spcBef>
                <a:spcPts val="55"/>
              </a:spcBef>
            </a:pPr>
            <a:r>
              <a:rPr sz="1653" dirty="0">
                <a:latin typeface="AIRBNT+font000000002d59f142"/>
                <a:cs typeface="AIRBNT+font000000002d59f142"/>
              </a:rPr>
              <a:t>uncertainties (use combination of pixel, strip or mixed hits);</a:t>
            </a:r>
          </a:p>
          <a:p>
            <a:pPr marL="80797">
              <a:lnSpc>
                <a:spcPts val="1818"/>
              </a:lnSpc>
            </a:pPr>
            <a:r>
              <a:rPr sz="1653" b="1" dirty="0">
                <a:latin typeface="DFVPRK+font000000002d59f145"/>
                <a:cs typeface="DFVPRK+font000000002d59f145"/>
              </a:rPr>
              <a:t>2. Pattern recognition</a:t>
            </a:r>
            <a:r>
              <a:rPr sz="1653" b="1" dirty="0">
                <a:latin typeface="AIRBNT+font000000002d59f142"/>
                <a:cs typeface="AIRBNT+font000000002d59f142"/>
              </a:rPr>
              <a:t>: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74279" y="1966505"/>
            <a:ext cx="8640680" cy="7053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3789">
              <a:lnSpc>
                <a:spcPts val="1846"/>
              </a:lnSpc>
            </a:pPr>
            <a:r>
              <a:rPr sz="1653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○</a:t>
            </a:r>
            <a:r>
              <a:rPr sz="1653" spc="1524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 </a:t>
            </a:r>
            <a:r>
              <a:rPr sz="1653" dirty="0">
                <a:latin typeface="AIRBNT+font000000002d59f142"/>
                <a:cs typeface="AIRBNT+font000000002d59f142"/>
              </a:rPr>
              <a:t>hits compatible with the predicted track position are added (Kalman update) to the</a:t>
            </a:r>
          </a:p>
          <a:p>
            <a:pPr marL="882470">
              <a:lnSpc>
                <a:spcPts val="1818"/>
              </a:lnSpc>
            </a:pPr>
            <a:r>
              <a:rPr sz="1653" dirty="0">
                <a:latin typeface="AIRBNT+font000000002d59f142"/>
                <a:cs typeface="AIRBNT+font000000002d59f142"/>
              </a:rPr>
              <a:t>trajectory and track parameters are updated;</a:t>
            </a:r>
          </a:p>
          <a:p>
            <a:pPr>
              <a:lnSpc>
                <a:spcPts val="1818"/>
              </a:lnSpc>
              <a:spcBef>
                <a:spcPts val="55"/>
              </a:spcBef>
            </a:pPr>
            <a:r>
              <a:rPr sz="1653" b="1" dirty="0">
                <a:latin typeface="DFVPRK+font000000002d59f145"/>
                <a:cs typeface="DFVPRK+font000000002d59f145"/>
              </a:rPr>
              <a:t>3. Final fit</a:t>
            </a:r>
            <a:r>
              <a:rPr sz="1653" b="1" dirty="0">
                <a:latin typeface="AIRBNT+font000000002d59f142"/>
                <a:cs typeface="AIRBNT+font000000002d59f142"/>
              </a:rPr>
              <a:t>: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878046" y="2659184"/>
            <a:ext cx="8870945" cy="9361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46"/>
              </a:lnSpc>
            </a:pPr>
            <a:r>
              <a:rPr sz="1653" dirty="0">
                <a:latin typeface="AIRBNT+font000000002d59f142"/>
                <a:cs typeface="AIRBNT+font000000002d59f142"/>
              </a:rPr>
              <a:t>○</a:t>
            </a:r>
            <a:r>
              <a:rPr sz="1653" spc="1524" dirty="0">
                <a:latin typeface="AIRBNT+font000000002d59f142"/>
                <a:cs typeface="AIRBNT+font000000002d59f142"/>
              </a:rPr>
              <a:t> </a:t>
            </a:r>
            <a:r>
              <a:rPr sz="1653" dirty="0">
                <a:latin typeface="AIRBNT+font000000002d59f142"/>
                <a:cs typeface="AIRBNT+font000000002d59f142"/>
              </a:rPr>
              <a:t>taking into account the B-field non uniformity and a detailed description of the material</a:t>
            </a:r>
          </a:p>
          <a:p>
            <a:pPr marL="378681">
              <a:lnSpc>
                <a:spcPts val="1818"/>
              </a:lnSpc>
            </a:pPr>
            <a:r>
              <a:rPr sz="1653" dirty="0">
                <a:latin typeface="AIRBNT+font000000002d59f142"/>
                <a:cs typeface="AIRBNT+font000000002d59f142"/>
              </a:rPr>
              <a:t>budget;</a:t>
            </a:r>
          </a:p>
          <a:p>
            <a:pPr>
              <a:lnSpc>
                <a:spcPts val="1818"/>
              </a:lnSpc>
              <a:spcBef>
                <a:spcPts val="55"/>
              </a:spcBef>
            </a:pPr>
            <a:r>
              <a:rPr sz="1653" dirty="0">
                <a:latin typeface="AIRBNT+font000000002d59f142"/>
                <a:cs typeface="AIRBNT+font000000002d59f142"/>
              </a:rPr>
              <a:t>○</a:t>
            </a:r>
            <a:r>
              <a:rPr sz="1653" spc="1524" dirty="0">
                <a:latin typeface="AIRBNT+font000000002d59f142"/>
                <a:cs typeface="AIRBNT+font000000002d59f142"/>
              </a:rPr>
              <a:t> </a:t>
            </a:r>
            <a:r>
              <a:rPr sz="1653" dirty="0">
                <a:latin typeface="AIRBNT+font000000002d59f142"/>
                <a:cs typeface="AIRBNT+font000000002d59f142"/>
              </a:rPr>
              <a:t>provides the best estimate of the parameters of each smooth trajectory after combining all</a:t>
            </a:r>
          </a:p>
          <a:p>
            <a:pPr marL="378681">
              <a:lnSpc>
                <a:spcPts val="1818"/>
              </a:lnSpc>
            </a:pPr>
            <a:r>
              <a:rPr sz="1653" dirty="0">
                <a:latin typeface="AIRBNT+font000000002d59f142"/>
                <a:cs typeface="AIRBNT+font000000002d59f142"/>
              </a:rPr>
              <a:t>associated hits (outlier hits are rejected);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74280" y="3582756"/>
            <a:ext cx="1771464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46"/>
              </a:lnSpc>
            </a:pPr>
            <a:r>
              <a:rPr sz="1653" b="1" dirty="0">
                <a:latin typeface="DFVPRK+font000000002d59f145"/>
                <a:cs typeface="DFVPRK+font000000002d59f145"/>
              </a:rPr>
              <a:t>4. Selection</a:t>
            </a:r>
            <a:r>
              <a:rPr sz="1653" b="1" dirty="0">
                <a:latin typeface="AIRBNT+font000000002d59f142"/>
                <a:cs typeface="AIRBNT+font000000002d59f142"/>
              </a:rPr>
              <a:t>: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878046" y="3813650"/>
            <a:ext cx="8532934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46"/>
              </a:lnSpc>
            </a:pPr>
            <a:r>
              <a:rPr sz="1653" dirty="0">
                <a:latin typeface="AIRBNT+font000000002d59f142"/>
                <a:cs typeface="AIRBNT+font000000002d59f142"/>
              </a:rPr>
              <a:t>○</a:t>
            </a:r>
            <a:r>
              <a:rPr sz="1653" spc="1524" dirty="0">
                <a:latin typeface="AIRBNT+font000000002d59f142"/>
                <a:cs typeface="AIRBNT+font000000002d59f142"/>
              </a:rPr>
              <a:t> </a:t>
            </a:r>
            <a:r>
              <a:rPr sz="1653" dirty="0">
                <a:latin typeface="AIRBNT+font000000002d59f142"/>
                <a:cs typeface="AIRBNT+font000000002d59f142"/>
              </a:rPr>
              <a:t>sets quality flags based on a ML-based </a:t>
            </a:r>
            <a:r>
              <a:rPr sz="1653" spc="-42" dirty="0">
                <a:latin typeface="AIRBNT+font000000002d59f142"/>
                <a:cs typeface="AIRBNT+font000000002d59f142"/>
              </a:rPr>
              <a:t>MVA</a:t>
            </a:r>
            <a:r>
              <a:rPr sz="1653" spc="-53" dirty="0">
                <a:latin typeface="AIRBNT+font000000002d59f142"/>
                <a:cs typeface="AIRBNT+font000000002d59f142"/>
              </a:rPr>
              <a:t> </a:t>
            </a:r>
            <a:r>
              <a:rPr sz="1653" dirty="0">
                <a:latin typeface="AIRBNT+font000000002d59f142"/>
                <a:cs typeface="AIRBNT+font000000002d59f142"/>
              </a:rPr>
              <a:t>with more than 20 inputs;</a:t>
            </a:r>
          </a:p>
          <a:p>
            <a:pPr>
              <a:lnSpc>
                <a:spcPts val="1818"/>
              </a:lnSpc>
            </a:pPr>
            <a:r>
              <a:rPr sz="1653" dirty="0">
                <a:latin typeface="AIRBNT+font000000002d59f142"/>
                <a:cs typeface="AIRBNT+font000000002d59f142"/>
              </a:rPr>
              <a:t>○</a:t>
            </a:r>
            <a:r>
              <a:rPr sz="1653" spc="1524" dirty="0">
                <a:latin typeface="AIRBNT+font000000002d59f142"/>
                <a:cs typeface="AIRBNT+font000000002d59f142"/>
              </a:rPr>
              <a:t> </a:t>
            </a:r>
            <a:r>
              <a:rPr sz="1653" dirty="0">
                <a:latin typeface="AIRBNT+font000000002d59f142"/>
                <a:cs typeface="AIRBNT+font000000002d59f142"/>
              </a:rPr>
              <a:t>aims to reject fake tracks; tracks sharing too many hits are also cleaned as duplicates;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2895520" y="4444204"/>
            <a:ext cx="292443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9"/>
              </a:lnSpc>
            </a:pPr>
            <a:r>
              <a:rPr sz="1763" dirty="0">
                <a:solidFill>
                  <a:srgbClr val="000000"/>
                </a:solidFill>
                <a:latin typeface="DFVPRK+font000000002d59f145"/>
                <a:cs typeface="DFVPRK+font000000002d59f145"/>
              </a:rPr>
              <a:t>1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933185" y="4444204"/>
            <a:ext cx="292443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9"/>
              </a:lnSpc>
            </a:pPr>
            <a:r>
              <a:rPr sz="1763" dirty="0">
                <a:solidFill>
                  <a:srgbClr val="000000"/>
                </a:solidFill>
                <a:latin typeface="DFVPRK+font000000002d59f145"/>
                <a:cs typeface="DFVPRK+font000000002d59f145"/>
              </a:rPr>
              <a:t>3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498313" y="5619659"/>
            <a:ext cx="292443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9"/>
              </a:lnSpc>
            </a:pPr>
            <a:r>
              <a:rPr sz="1763" dirty="0">
                <a:solidFill>
                  <a:srgbClr val="000000"/>
                </a:solidFill>
                <a:latin typeface="DFVPRK+font000000002d59f145"/>
                <a:cs typeface="DFVPRK+font000000002d59f145"/>
              </a:rPr>
              <a:t>2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9780330" y="5619659"/>
            <a:ext cx="292443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9"/>
              </a:lnSpc>
            </a:pPr>
            <a:r>
              <a:rPr sz="1763" dirty="0">
                <a:solidFill>
                  <a:srgbClr val="000000"/>
                </a:solidFill>
                <a:latin typeface="DFVPRK+font000000002d59f145"/>
                <a:cs typeface="DFVPRK+font000000002d59f145"/>
              </a:rPr>
              <a:t>4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1371" y="52855"/>
            <a:ext cx="8965663" cy="8782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349"/>
              </a:lnSpc>
            </a:pPr>
            <a:r>
              <a:rPr sz="4959" dirty="0">
                <a:latin typeface="+mj-lt"/>
                <a:cs typeface="BRBEPB+font000000002d59f142"/>
              </a:rPr>
              <a:t>The tracking challenge at </a:t>
            </a:r>
            <a:r>
              <a:rPr lang="en-US" sz="4959" dirty="0">
                <a:latin typeface="+mj-lt"/>
                <a:cs typeface="BRBEPB+font000000002d59f142"/>
              </a:rPr>
              <a:t>LHC</a:t>
            </a:r>
            <a:endParaRPr sz="4959" dirty="0">
              <a:latin typeface="+mj-lt"/>
              <a:cs typeface="BRBEPB+font000000002d59f14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6047" y="895127"/>
            <a:ext cx="4895101" cy="3206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62"/>
              </a:lnSpc>
            </a:pPr>
            <a:r>
              <a:rPr sz="2204" dirty="0">
                <a:latin typeface="AIRBNT+font000000002d59f142"/>
                <a:cs typeface="AIRBNT+font000000002d59f142"/>
              </a:rPr>
              <a:t>●</a:t>
            </a:r>
            <a:r>
              <a:rPr sz="2204" spc="1371" dirty="0">
                <a:latin typeface="AIRBNT+font000000002d59f142"/>
                <a:cs typeface="AIRBNT+font000000002d59f142"/>
              </a:rPr>
              <a:t> </a:t>
            </a:r>
            <a:r>
              <a:rPr sz="2204" dirty="0">
                <a:latin typeface="AIRBNT+font000000002d59f142"/>
                <a:cs typeface="AIRBNT+font000000002d59f142"/>
              </a:rPr>
              <a:t>The tracking challenge at the LHC: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16046" y="1209981"/>
            <a:ext cx="9519678" cy="1308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3789">
              <a:lnSpc>
                <a:spcPts val="2462"/>
              </a:lnSpc>
            </a:pPr>
            <a:r>
              <a:rPr sz="2204" dirty="0">
                <a:latin typeface="AIRBNT+font000000002d59f142"/>
                <a:cs typeface="AIRBNT+font000000002d59f142"/>
              </a:rPr>
              <a:t>○</a:t>
            </a:r>
            <a:r>
              <a:rPr sz="2204" spc="1371" dirty="0">
                <a:latin typeface="AIRBNT+font000000002d59f142"/>
                <a:cs typeface="AIRBNT+font000000002d59f142"/>
              </a:rPr>
              <a:t> </a:t>
            </a:r>
            <a:r>
              <a:rPr sz="2204" dirty="0">
                <a:latin typeface="AIRBNT+font000000002d59f142"/>
                <a:cs typeface="AIRBNT+font000000002d59f142"/>
              </a:rPr>
              <a:t>typically 30 charged particles within the tracking volume acceptance</a:t>
            </a:r>
          </a:p>
          <a:p>
            <a:pPr marL="924667">
              <a:lnSpc>
                <a:spcPts val="2462"/>
              </a:lnSpc>
              <a:spcBef>
                <a:spcPts val="72"/>
              </a:spcBef>
            </a:pPr>
            <a:r>
              <a:rPr sz="2204" dirty="0">
                <a:latin typeface="AIRBNT+font000000002d59f142"/>
                <a:cs typeface="AIRBNT+font000000002d59f142"/>
              </a:rPr>
              <a:t>per proton-proton collision</a:t>
            </a:r>
          </a:p>
          <a:p>
            <a:pPr marL="503789">
              <a:lnSpc>
                <a:spcPts val="2462"/>
              </a:lnSpc>
              <a:spcBef>
                <a:spcPts val="17"/>
              </a:spcBef>
            </a:pPr>
            <a:r>
              <a:rPr sz="2204" dirty="0">
                <a:latin typeface="AIRBNT+font000000002d59f142"/>
                <a:cs typeface="AIRBNT+font000000002d59f142"/>
              </a:rPr>
              <a:t>○</a:t>
            </a:r>
            <a:r>
              <a:rPr sz="2204" spc="1371" dirty="0">
                <a:latin typeface="AIRBNT+font000000002d59f142"/>
                <a:cs typeface="AIRBNT+font000000002d59f142"/>
              </a:rPr>
              <a:t> </a:t>
            </a:r>
            <a:r>
              <a:rPr sz="2204" dirty="0">
                <a:latin typeface="AIRBNT+font000000002d59f142"/>
                <a:cs typeface="AIRBNT+font000000002d59f142"/>
              </a:rPr>
              <a:t>and 50-60 collisions per event: O(1500) charged particles per event;</a:t>
            </a:r>
          </a:p>
          <a:p>
            <a:pPr>
              <a:lnSpc>
                <a:spcPts val="2462"/>
              </a:lnSpc>
              <a:spcBef>
                <a:spcPts val="72"/>
              </a:spcBef>
            </a:pPr>
            <a:r>
              <a:rPr sz="2204" dirty="0">
                <a:latin typeface="AIRBNT+font000000002d59f142"/>
                <a:cs typeface="AIRBNT+font000000002d59f142"/>
              </a:rPr>
              <a:t>●</a:t>
            </a:r>
            <a:r>
              <a:rPr sz="2204" spc="1371" dirty="0">
                <a:latin typeface="AIRBNT+font000000002d59f142"/>
                <a:cs typeface="AIRBNT+font000000002d59f142"/>
              </a:rPr>
              <a:t> </a:t>
            </a:r>
            <a:r>
              <a:rPr sz="2204" dirty="0">
                <a:latin typeface="AIRBNT+font000000002d59f142"/>
                <a:cs typeface="AIRBNT+font000000002d59f142"/>
              </a:rPr>
              <a:t>These need to be reconstructed: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919813" y="2469399"/>
            <a:ext cx="6652370" cy="1308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45"/>
              </a:lnSpc>
            </a:pPr>
            <a:r>
              <a:rPr sz="2204" dirty="0">
                <a:latin typeface="AIRBNT+font000000002d59f142"/>
                <a:cs typeface="AIRBNT+font000000002d59f142"/>
              </a:rPr>
              <a:t>○</a:t>
            </a:r>
            <a:r>
              <a:rPr sz="2204" spc="1371" dirty="0">
                <a:latin typeface="AIRBNT+font000000002d59f142"/>
                <a:cs typeface="AIRBNT+font000000002d59f142"/>
              </a:rPr>
              <a:t> </a:t>
            </a:r>
            <a:r>
              <a:rPr sz="2204" dirty="0">
                <a:latin typeface="AIRBNT+font000000002d59f142"/>
                <a:cs typeface="AIRBNT+font000000002d59f142"/>
              </a:rPr>
              <a:t>with </a:t>
            </a:r>
            <a:r>
              <a:rPr sz="2204" dirty="0">
                <a:latin typeface="DFVPRK+font000000002d59f145"/>
                <a:cs typeface="DFVPRK+font000000002d59f145"/>
              </a:rPr>
              <a:t>very high efficiency </a:t>
            </a:r>
            <a:r>
              <a:rPr sz="2204" dirty="0">
                <a:latin typeface="AIRBNT+font000000002d59f142"/>
                <a:cs typeface="AIRBNT+font000000002d59f142"/>
              </a:rPr>
              <a:t>(&gt;90% for ~</a:t>
            </a:r>
            <a:r>
              <a:rPr lang="en-US" sz="2204" dirty="0">
                <a:latin typeface="VJLTBD+font000000002d59f145"/>
                <a:cs typeface="AIRBNT+font000000002d59f142"/>
              </a:rPr>
              <a:t>GeV</a:t>
            </a:r>
            <a:r>
              <a:rPr sz="2204" dirty="0">
                <a:latin typeface="VJLTBD+font000000002d59f145"/>
                <a:cs typeface="VJLTBD+font000000002d59f145"/>
              </a:rPr>
              <a:t>ꢂ</a:t>
            </a:r>
            <a:r>
              <a:rPr sz="2204" spc="-91" dirty="0">
                <a:latin typeface="DejaVu Sans"/>
                <a:cs typeface="DejaVu Sans"/>
              </a:rPr>
              <a:t> </a:t>
            </a:r>
            <a:r>
              <a:rPr sz="2204" dirty="0">
                <a:latin typeface="AIRBNT+font000000002d59f142"/>
                <a:cs typeface="AIRBNT+font000000002d59f142"/>
              </a:rPr>
              <a:t>pions)</a:t>
            </a:r>
          </a:p>
          <a:p>
            <a:pPr>
              <a:lnSpc>
                <a:spcPts val="2462"/>
              </a:lnSpc>
            </a:pPr>
            <a:r>
              <a:rPr sz="2204" dirty="0">
                <a:latin typeface="AIRBNT+font000000002d59f142"/>
                <a:cs typeface="AIRBNT+font000000002d59f142"/>
              </a:rPr>
              <a:t>○</a:t>
            </a:r>
            <a:r>
              <a:rPr sz="2204" spc="1371" dirty="0">
                <a:latin typeface="AIRBNT+font000000002d59f142"/>
                <a:cs typeface="AIRBNT+font000000002d59f142"/>
              </a:rPr>
              <a:t> </a:t>
            </a:r>
            <a:r>
              <a:rPr sz="2204" dirty="0">
                <a:latin typeface="DFVPRK+font000000002d59f145"/>
                <a:cs typeface="DFVPRK+font000000002d59f145"/>
              </a:rPr>
              <a:t>precise </a:t>
            </a:r>
            <a:r>
              <a:rPr sz="2204" dirty="0">
                <a:latin typeface="AIRBNT+font000000002d59f142"/>
                <a:cs typeface="AIRBNT+font000000002d59f142"/>
              </a:rPr>
              <a:t>track parameters</a:t>
            </a:r>
          </a:p>
          <a:p>
            <a:pPr>
              <a:lnSpc>
                <a:spcPts val="2462"/>
              </a:lnSpc>
              <a:spcBef>
                <a:spcPts val="72"/>
              </a:spcBef>
            </a:pPr>
            <a:r>
              <a:rPr sz="2204" dirty="0">
                <a:latin typeface="AIRBNT+font000000002d59f142"/>
                <a:cs typeface="AIRBNT+font000000002d59f142"/>
              </a:rPr>
              <a:t>○</a:t>
            </a:r>
            <a:r>
              <a:rPr sz="2204" spc="1371" dirty="0">
                <a:latin typeface="AIRBNT+font000000002d59f142"/>
                <a:cs typeface="AIRBNT+font000000002d59f142"/>
              </a:rPr>
              <a:t> </a:t>
            </a:r>
            <a:r>
              <a:rPr sz="2204" dirty="0">
                <a:latin typeface="AIRBNT+font000000002d59f142"/>
                <a:cs typeface="AIRBNT+font000000002d59f142"/>
              </a:rPr>
              <a:t>very </a:t>
            </a:r>
            <a:r>
              <a:rPr sz="2204" dirty="0">
                <a:latin typeface="DFVPRK+font000000002d59f145"/>
                <a:cs typeface="DFVPRK+font000000002d59f145"/>
              </a:rPr>
              <a:t>low fake rate</a:t>
            </a:r>
            <a:r>
              <a:rPr sz="2204" dirty="0">
                <a:latin typeface="AIRBNT+font000000002d59f142"/>
                <a:cs typeface="AIRBNT+font000000002d59f142"/>
              </a:rPr>
              <a:t>: O(~ few %)</a:t>
            </a:r>
          </a:p>
          <a:p>
            <a:pPr>
              <a:lnSpc>
                <a:spcPts val="2462"/>
              </a:lnSpc>
              <a:spcBef>
                <a:spcPts val="17"/>
              </a:spcBef>
            </a:pPr>
            <a:r>
              <a:rPr sz="2204" dirty="0">
                <a:latin typeface="AIRBNT+font000000002d59f142"/>
                <a:cs typeface="AIRBNT+font000000002d59f142"/>
              </a:rPr>
              <a:t>○</a:t>
            </a:r>
            <a:r>
              <a:rPr sz="2204" spc="1371" dirty="0">
                <a:latin typeface="AIRBNT+font000000002d59f142"/>
                <a:cs typeface="AIRBNT+font000000002d59f142"/>
              </a:rPr>
              <a:t> </a:t>
            </a:r>
            <a:r>
              <a:rPr sz="2204" dirty="0">
                <a:latin typeface="DFVPRK+font000000002d59f145"/>
                <a:cs typeface="DFVPRK+font000000002d59f145"/>
              </a:rPr>
              <a:t>quickly </a:t>
            </a:r>
            <a:r>
              <a:rPr sz="2204" dirty="0">
                <a:latin typeface="AIRBNT+font000000002d59f142"/>
                <a:cs typeface="AIRBNT+font000000002d59f142"/>
              </a:rPr>
              <a:t>(stringent CPU limits)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16046" y="3728816"/>
            <a:ext cx="9268635" cy="9746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62"/>
              </a:lnSpc>
            </a:pPr>
            <a:r>
              <a:rPr sz="2204" dirty="0">
                <a:latin typeface="AIRBNT+font000000002d59f142"/>
                <a:cs typeface="AIRBNT+font000000002d59f142"/>
              </a:rPr>
              <a:t>●</a:t>
            </a:r>
            <a:r>
              <a:rPr sz="2204" spc="1371" dirty="0">
                <a:latin typeface="AIRBNT+font000000002d59f142"/>
                <a:cs typeface="AIRBNT+font000000002d59f142"/>
              </a:rPr>
              <a:t> </a:t>
            </a:r>
            <a:r>
              <a:rPr sz="2204" spc="-31" dirty="0">
                <a:latin typeface="AIRBNT+font000000002d59f142"/>
                <a:cs typeface="AIRBNT+font000000002d59f142"/>
              </a:rPr>
              <a:t>Very</a:t>
            </a:r>
            <a:r>
              <a:rPr sz="2204" spc="29" dirty="0">
                <a:latin typeface="AIRBNT+font000000002d59f142"/>
                <a:cs typeface="AIRBNT+font000000002d59f142"/>
              </a:rPr>
              <a:t> </a:t>
            </a:r>
            <a:r>
              <a:rPr sz="2204" dirty="0">
                <a:latin typeface="AIRBNT+font000000002d59f142"/>
                <a:cs typeface="AIRBNT+font000000002d59f142"/>
              </a:rPr>
              <a:t>strong requirements on track reconstruction algorithms</a:t>
            </a:r>
          </a:p>
          <a:p>
            <a:pPr>
              <a:lnSpc>
                <a:spcPts val="2462"/>
              </a:lnSpc>
              <a:spcBef>
                <a:spcPts val="72"/>
              </a:spcBef>
            </a:pPr>
            <a:r>
              <a:rPr sz="2204" dirty="0">
                <a:latin typeface="AIRBNT+font000000002d59f142"/>
                <a:cs typeface="AIRBNT+font000000002d59f142"/>
              </a:rPr>
              <a:t>●</a:t>
            </a:r>
            <a:r>
              <a:rPr sz="2204" spc="1371" dirty="0">
                <a:latin typeface="AIRBNT+font000000002d59f142"/>
                <a:cs typeface="AIRBNT+font000000002d59f142"/>
              </a:rPr>
              <a:t> </a:t>
            </a:r>
            <a:r>
              <a:rPr sz="2204" spc="-21" dirty="0">
                <a:latin typeface="AIRBNT+font000000002d59f142"/>
                <a:cs typeface="AIRBNT+font000000002d59f142"/>
              </a:rPr>
              <a:t>Track</a:t>
            </a:r>
            <a:r>
              <a:rPr sz="2204" spc="19" dirty="0">
                <a:latin typeface="AIRBNT+font000000002d59f142"/>
                <a:cs typeface="AIRBNT+font000000002d59f142"/>
              </a:rPr>
              <a:t> </a:t>
            </a:r>
            <a:r>
              <a:rPr sz="2204" dirty="0">
                <a:latin typeface="AIRBNT+font000000002d59f142"/>
                <a:cs typeface="AIRBNT+font000000002d59f142"/>
              </a:rPr>
              <a:t>reconstruction is not just about reconstructing charged particles:</a:t>
            </a:r>
          </a:p>
          <a:p>
            <a:pPr marL="503789">
              <a:lnSpc>
                <a:spcPts val="2462"/>
              </a:lnSpc>
              <a:spcBef>
                <a:spcPts val="17"/>
              </a:spcBef>
            </a:pPr>
            <a:r>
              <a:rPr sz="2204" dirty="0">
                <a:latin typeface="AIRBNT+font000000002d59f142"/>
                <a:cs typeface="AIRBNT+font000000002d59f142"/>
              </a:rPr>
              <a:t>○</a:t>
            </a:r>
            <a:r>
              <a:rPr sz="2204" spc="1371" dirty="0">
                <a:latin typeface="AIRBNT+font000000002d59f142"/>
                <a:cs typeface="AIRBNT+font000000002d59f142"/>
              </a:rPr>
              <a:t> </a:t>
            </a:r>
            <a:r>
              <a:rPr sz="2204" dirty="0">
                <a:latin typeface="AIRBNT+font000000002d59f142"/>
                <a:cs typeface="AIRBNT+font000000002d59f142"/>
              </a:rPr>
              <a:t>used in almost every element of reconstruction</a:t>
            </a:r>
          </a:p>
        </p:txBody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9D12C7F2-6942-FBAA-96FE-F307BF3EE229}"/>
              </a:ext>
            </a:extLst>
          </p:cNvPr>
          <p:cNvSpPr/>
          <p:nvPr/>
        </p:nvSpPr>
        <p:spPr>
          <a:xfrm>
            <a:off x="1315201" y="5007002"/>
            <a:ext cx="6898001" cy="20661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3485" y="-146464"/>
            <a:ext cx="9261986" cy="8782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349"/>
              </a:lnSpc>
            </a:pPr>
            <a:r>
              <a:rPr lang="en-US" sz="4959" dirty="0">
                <a:solidFill>
                  <a:srgbClr val="000000"/>
                </a:solidFill>
                <a:latin typeface="+mj-lt"/>
                <a:cs typeface="BRBEPB+font000000002d59f142"/>
              </a:rPr>
              <a:t>Summary for Tracking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518B82-3235-65B0-0D07-D8FC8B789DEF}"/>
              </a:ext>
            </a:extLst>
          </p:cNvPr>
          <p:cNvSpPr txBox="1"/>
          <p:nvPr/>
        </p:nvSpPr>
        <p:spPr>
          <a:xfrm>
            <a:off x="712010" y="2194074"/>
            <a:ext cx="8424936" cy="2375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2565">
              <a:lnSpc>
                <a:spcPts val="2462"/>
              </a:lnSpc>
              <a:spcBef>
                <a:spcPts val="192"/>
              </a:spcBef>
            </a:pPr>
            <a:r>
              <a:rPr lang="en-US" sz="2200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●</a:t>
            </a:r>
            <a:r>
              <a:rPr lang="en-US" sz="2200" spc="1371" dirty="0">
                <a:solidFill>
                  <a:srgbClr val="000000"/>
                </a:solidFill>
                <a:latin typeface="AIRBNT+font000000002d59f142"/>
                <a:cs typeface="AIRBNT+font000000002d59f142"/>
              </a:rPr>
              <a:t> </a:t>
            </a:r>
            <a:r>
              <a:rPr lang="en-US" sz="2200" spc="-12" dirty="0">
                <a:latin typeface="AIRBNT+font000000002d59f142"/>
                <a:cs typeface="AIRBNT+font000000002d59f142"/>
              </a:rPr>
              <a:t>Tracking</a:t>
            </a:r>
            <a:r>
              <a:rPr lang="en-US" sz="2200" dirty="0">
                <a:latin typeface="AIRBNT+font000000002d59f142"/>
                <a:cs typeface="AIRBNT+font000000002d59f142"/>
              </a:rPr>
              <a:t> algorithms need to provide high-quality tracks efficiently </a:t>
            </a:r>
            <a:r>
              <a:rPr lang="en-US" sz="2200" dirty="0" err="1">
                <a:latin typeface="AIRBNT+font000000002d59f142"/>
                <a:cs typeface="AIRBNT+font000000002d59f142"/>
              </a:rPr>
              <a:t>andwith</a:t>
            </a:r>
            <a:r>
              <a:rPr lang="en-US" sz="2200" dirty="0">
                <a:latin typeface="AIRBNT+font000000002d59f142"/>
                <a:cs typeface="AIRBNT+font000000002d59f142"/>
              </a:rPr>
              <a:t> an efficient usage of resources:</a:t>
            </a:r>
          </a:p>
          <a:p>
            <a:pPr marL="626354">
              <a:lnSpc>
                <a:spcPts val="2462"/>
              </a:lnSpc>
              <a:spcBef>
                <a:spcPts val="72"/>
              </a:spcBef>
            </a:pPr>
            <a:r>
              <a:rPr lang="en-US" sz="2200" dirty="0">
                <a:latin typeface="AIRBNT+font000000002d59f142"/>
                <a:cs typeface="AIRBNT+font000000002d59f142"/>
              </a:rPr>
              <a:t>○</a:t>
            </a:r>
            <a:r>
              <a:rPr lang="en-US" sz="2200" spc="1371" dirty="0">
                <a:latin typeface="AIRBNT+font000000002d59f142"/>
                <a:cs typeface="AIRBNT+font000000002d59f142"/>
              </a:rPr>
              <a:t> </a:t>
            </a:r>
            <a:r>
              <a:rPr lang="en-US" sz="2200" dirty="0">
                <a:latin typeface="AIRBNT+font000000002d59f142"/>
                <a:cs typeface="AIRBNT+font000000002d59f142"/>
              </a:rPr>
              <a:t>high tracking and vertexing performance is a must (despite</a:t>
            </a:r>
          </a:p>
          <a:p>
            <a:pPr marL="1047233">
              <a:lnSpc>
                <a:spcPts val="2462"/>
              </a:lnSpc>
              <a:spcBef>
                <a:spcPts val="17"/>
              </a:spcBef>
            </a:pPr>
            <a:r>
              <a:rPr lang="en-US" sz="2200" dirty="0">
                <a:latin typeface="AIRBNT+font000000002d59f142"/>
                <a:cs typeface="AIRBNT+font000000002d59f142"/>
              </a:rPr>
              <a:t>challenging conditions at the LHC);</a:t>
            </a:r>
          </a:p>
          <a:p>
            <a:pPr marL="122565">
              <a:lnSpc>
                <a:spcPts val="2462"/>
              </a:lnSpc>
              <a:spcBef>
                <a:spcPts val="72"/>
              </a:spcBef>
            </a:pPr>
            <a:r>
              <a:rPr lang="en-US" sz="2200" dirty="0">
                <a:latin typeface="AIRBNT+font000000002d59f142"/>
                <a:cs typeface="AIRBNT+font000000002d59f142"/>
              </a:rPr>
              <a:t>●</a:t>
            </a:r>
            <a:r>
              <a:rPr lang="en-US" sz="2200" spc="1371" dirty="0">
                <a:latin typeface="AIRBNT+font000000002d59f142"/>
                <a:cs typeface="AIRBNT+font000000002d59f142"/>
              </a:rPr>
              <a:t> </a:t>
            </a:r>
            <a:r>
              <a:rPr lang="en-US" sz="2200" dirty="0">
                <a:latin typeface="AIRBNT+font000000002d59f142"/>
                <a:cs typeface="AIRBNT+font000000002d59f142"/>
              </a:rPr>
              <a:t>To provide more precise and accurate track reconstruction</a:t>
            </a:r>
          </a:p>
          <a:p>
            <a:pPr marL="543444">
              <a:lnSpc>
                <a:spcPts val="2462"/>
              </a:lnSpc>
              <a:spcBef>
                <a:spcPts val="17"/>
              </a:spcBef>
            </a:pPr>
            <a:r>
              <a:rPr lang="en-US" sz="2200" dirty="0">
                <a:latin typeface="AIRBNT+font000000002d59f142"/>
                <a:cs typeface="AIRBNT+font000000002d59f142"/>
              </a:rPr>
              <a:t>sophisticated algorithms, techniques and calibrations have been</a:t>
            </a:r>
          </a:p>
          <a:p>
            <a:pPr marL="543444">
              <a:lnSpc>
                <a:spcPts val="2462"/>
              </a:lnSpc>
              <a:spcBef>
                <a:spcPts val="72"/>
              </a:spcBef>
            </a:pPr>
            <a:r>
              <a:rPr lang="en-US" sz="2200" dirty="0">
                <a:latin typeface="AIRBNT+font000000002d59f142"/>
                <a:cs typeface="AIRBNT+font000000002d59f142"/>
              </a:rPr>
              <a:t>developed.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3081020" y="3389759"/>
            <a:ext cx="4621143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spc="-36" dirty="0">
                <a:solidFill>
                  <a:srgbClr val="000000"/>
                </a:solidFill>
                <a:latin typeface="HPTIDQ+LiberationSans"/>
                <a:cs typeface="HPTIDQ+LiberationSans"/>
              </a:rPr>
              <a:t>Vertex</a:t>
            </a:r>
            <a:r>
              <a:rPr sz="3600" spc="26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Reconstruction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5F06A1B-F142-5D1D-469A-D1F60E943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37C1569A-92FE-A906-5E0E-EF61A6895E0B}"/>
              </a:ext>
            </a:extLst>
          </p:cNvPr>
          <p:cNvSpPr txBox="1"/>
          <p:nvPr/>
        </p:nvSpPr>
        <p:spPr>
          <a:xfrm>
            <a:off x="1153468" y="3137049"/>
            <a:ext cx="7992888" cy="12824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rgbClr val="C00000"/>
                </a:solidFill>
                <a:latin typeface="Google Sans"/>
              </a:rPr>
              <a:t>T</a:t>
            </a:r>
            <a:r>
              <a:rPr lang="en-US" sz="2400" b="0" i="0" u="none" strike="noStrike" dirty="0">
                <a:solidFill>
                  <a:srgbClr val="C00000"/>
                </a:solidFill>
                <a:effectLst/>
                <a:latin typeface="Google Sans"/>
              </a:rPr>
              <a:t>he process of interpreting the electronic signals produced in a high-energy physics (HEP) experiment's detector to determine what original particles passed through the detector and their characteristics.</a:t>
            </a:r>
            <a:endParaRPr sz="2200" dirty="0">
              <a:solidFill>
                <a:srgbClr val="C00000"/>
              </a:solidFill>
              <a:latin typeface="HPTIDQ+LiberationSans"/>
              <a:cs typeface="HPTIDQ+LiberationSan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6B4574-8FA4-692A-B105-353FEDEA41CF}"/>
              </a:ext>
            </a:extLst>
          </p:cNvPr>
          <p:cNvSpPr txBox="1"/>
          <p:nvPr/>
        </p:nvSpPr>
        <p:spPr>
          <a:xfrm>
            <a:off x="-257908" y="16060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49CCCE-EC5E-2559-4779-698360F185AA}"/>
              </a:ext>
            </a:extLst>
          </p:cNvPr>
          <p:cNvSpPr txBox="1"/>
          <p:nvPr/>
        </p:nvSpPr>
        <p:spPr>
          <a:xfrm>
            <a:off x="2017564" y="833313"/>
            <a:ext cx="633021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0" i="0" u="none" strike="noStrike" dirty="0">
                <a:solidFill>
                  <a:srgbClr val="C00000"/>
                </a:solidFill>
                <a:effectLst/>
                <a:latin typeface="Google Sans"/>
              </a:rPr>
              <a:t>&gt;&gt; Event reconstruction &lt;&lt;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2854973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1544320" y="3126835"/>
            <a:ext cx="6685280" cy="30276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727960" y="401449"/>
            <a:ext cx="4622972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spc="-34" dirty="0">
                <a:solidFill>
                  <a:srgbClr val="000000"/>
                </a:solidFill>
                <a:latin typeface="HPTIDQ+LiberationSans"/>
                <a:cs typeface="HPTIDQ+LiberationSans"/>
              </a:rPr>
              <a:t>Vertex</a:t>
            </a:r>
            <a:r>
              <a:rPr sz="3600" spc="31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Reconstruction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38810" y="1264716"/>
            <a:ext cx="8834518" cy="13206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Particles produced in the collision decay</a:t>
            </a:r>
            <a:r>
              <a:rPr sz="2200" spc="-14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fast, but they</a:t>
            </a:r>
            <a:r>
              <a:rPr sz="2200" spc="-1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can fly</a:t>
            </a:r>
            <a:r>
              <a:rPr sz="2200" spc="-12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a certain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distance before decaying:</a:t>
            </a:r>
          </a:p>
          <a:p>
            <a:pPr marL="2331720" marR="0">
              <a:lnSpc>
                <a:spcPts val="2689"/>
              </a:lnSpc>
              <a:spcBef>
                <a:spcPts val="1"/>
              </a:spcBef>
              <a:spcAft>
                <a:spcPts val="0"/>
              </a:spcAft>
            </a:pPr>
            <a:br>
              <a:rPr lang="tr-TR"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</a:b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l</a:t>
            </a:r>
            <a:r>
              <a:rPr sz="2200" spc="-9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=</a:t>
            </a:r>
            <a:r>
              <a:rPr sz="2200" spc="-82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2200" dirty="0">
                <a:solidFill>
                  <a:srgbClr val="000000"/>
                </a:solidFill>
                <a:latin typeface="OBEPTA+StandardSymL"/>
                <a:cs typeface="OBEPTA+StandardSymL"/>
              </a:rPr>
              <a:t></a:t>
            </a:r>
            <a:r>
              <a:rPr sz="2200" spc="-84" dirty="0">
                <a:solidFill>
                  <a:srgbClr val="000000"/>
                </a:solidFill>
                <a:latin typeface="DejaVu Sans"/>
                <a:cs typeface="DejaVu Sans"/>
              </a:rPr>
              <a:t> 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c</a:t>
            </a:r>
            <a:r>
              <a:rPr sz="2200" spc="-79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2200" dirty="0">
                <a:solidFill>
                  <a:srgbClr val="000000"/>
                </a:solidFill>
                <a:latin typeface="OBEPTA+StandardSymL"/>
                <a:cs typeface="OBEPTA+StandardSymL"/>
              </a:rPr>
              <a:t>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7094" y="-146464"/>
            <a:ext cx="5452244" cy="1641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96">
              <a:lnSpc>
                <a:spcPts val="7349"/>
              </a:lnSpc>
            </a:pPr>
            <a:r>
              <a:rPr sz="4959" spc="-25" dirty="0">
                <a:latin typeface="+mj-lt"/>
                <a:cs typeface="BRBEPB+font000000002d59f142"/>
              </a:rPr>
              <a:t>Vertexing</a:t>
            </a:r>
            <a:endParaRPr sz="4959" spc="-12" dirty="0">
              <a:latin typeface="+mj-lt"/>
              <a:cs typeface="BRBEPB+font000000002d59f142"/>
            </a:endParaRPr>
          </a:p>
          <a:p>
            <a:pPr>
              <a:lnSpc>
                <a:spcPts val="2338"/>
              </a:lnSpc>
              <a:spcBef>
                <a:spcPts val="854"/>
              </a:spcBef>
            </a:pPr>
            <a:r>
              <a:rPr sz="2094" dirty="0">
                <a:latin typeface="AIRBNT+font000000002d59f142"/>
                <a:cs typeface="AIRBNT+font000000002d59f142"/>
              </a:rPr>
              <a:t>●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lang="tr-TR" sz="2094" dirty="0">
                <a:latin typeface="AIRBNT+font000000002d59f142"/>
                <a:cs typeface="AIRBNT+font000000002d59f142"/>
              </a:rPr>
              <a:t>Ve</a:t>
            </a:r>
            <a:r>
              <a:rPr sz="2094" dirty="0" err="1">
                <a:latin typeface="AIRBNT+font000000002d59f142"/>
                <a:cs typeface="AIRBNT+font000000002d59f142"/>
              </a:rPr>
              <a:t>rtexing</a:t>
            </a:r>
            <a:r>
              <a:rPr sz="2094" dirty="0">
                <a:latin typeface="AIRBNT+font000000002d59f142"/>
                <a:cs typeface="AIRBNT+font000000002d59f142"/>
              </a:rPr>
              <a:t> starts from a set of tracks.</a:t>
            </a:r>
          </a:p>
          <a:p>
            <a:pPr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●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Then proceeds into two steps: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10860" y="1483026"/>
            <a:ext cx="5806856" cy="1769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38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○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DFVPRK+font000000002d59f145"/>
                <a:cs typeface="DFVPRK+font000000002d59f145"/>
              </a:rPr>
              <a:t>Clustering</a:t>
            </a:r>
            <a:r>
              <a:rPr sz="2094" dirty="0">
                <a:latin typeface="AIRBNT+font000000002d59f142"/>
                <a:cs typeface="AIRBNT+font000000002d59f142"/>
              </a:rPr>
              <a:t>: group together close-by tracks</a:t>
            </a:r>
          </a:p>
          <a:p>
            <a:pPr marL="412459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in cluster candidates.</a:t>
            </a:r>
            <a:r>
              <a:rPr sz="2094" spc="-41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The algorithm used is</a:t>
            </a:r>
          </a:p>
          <a:p>
            <a:pPr marL="412459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deterministic annealing;</a:t>
            </a:r>
          </a:p>
          <a:p>
            <a:pPr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○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DFVPRK+font000000002d59f145"/>
                <a:cs typeface="DFVPRK+font000000002d59f145"/>
              </a:rPr>
              <a:t>Fitting</a:t>
            </a:r>
            <a:r>
              <a:rPr sz="2094" dirty="0">
                <a:latin typeface="AIRBNT+font000000002d59f142"/>
                <a:cs typeface="AIRBNT+font000000002d59f142"/>
              </a:rPr>
              <a:t>: fit vertex properties of those clusters</a:t>
            </a:r>
          </a:p>
          <a:p>
            <a:pPr marL="412459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from those of the tracks.</a:t>
            </a:r>
            <a:r>
              <a:rPr sz="2094" spc="-41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The algorithm used</a:t>
            </a:r>
          </a:p>
          <a:p>
            <a:pPr marL="412459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is</a:t>
            </a:r>
            <a:r>
              <a:rPr sz="2094" spc="-116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Adaptive vertex fitting algorithm;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97955" y="3534151"/>
            <a:ext cx="5409705" cy="1769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38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●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lang="tr-TR" sz="2094" dirty="0" err="1">
                <a:latin typeface="AIRBNT+font000000002d59f142"/>
                <a:cs typeface="AIRBNT+font000000002d59f142"/>
              </a:rPr>
              <a:t>Vertexing</a:t>
            </a:r>
            <a:r>
              <a:rPr lang="tr-TR" sz="2094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is based on</a:t>
            </a:r>
          </a:p>
          <a:p>
            <a:pPr marL="412459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optimizing an energy (assignment)</a:t>
            </a:r>
          </a:p>
          <a:p>
            <a:pPr marL="412459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function with a penalization entropy term:</a:t>
            </a:r>
          </a:p>
          <a:p>
            <a:pPr marL="503789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○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Starting at very high temperature (T)</a:t>
            </a:r>
          </a:p>
          <a:p>
            <a:pPr marL="916247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all tracks are assigned to one single</a:t>
            </a:r>
          </a:p>
          <a:p>
            <a:pPr marL="916247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cluster;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601722" y="5297335"/>
            <a:ext cx="4561871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38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○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As we lower</a:t>
            </a:r>
            <a:r>
              <a:rPr sz="2094" spc="-39" dirty="0">
                <a:latin typeface="AIRBNT+font000000002d59f142"/>
                <a:cs typeface="AIRBNT+font000000002d59f142"/>
              </a:rPr>
              <a:t> </a:t>
            </a:r>
            <a:r>
              <a:rPr sz="2094" spc="-231" dirty="0">
                <a:latin typeface="AIRBNT+font000000002d59f142"/>
                <a:cs typeface="AIRBNT+font000000002d59f142"/>
              </a:rPr>
              <a:t>T,</a:t>
            </a:r>
            <a:r>
              <a:rPr sz="2094" spc="228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splitting the cluster</a:t>
            </a:r>
          </a:p>
          <a:p>
            <a:pPr marL="412459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into several</a:t>
            </a:r>
            <a:r>
              <a:rPr sz="2094" spc="578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becomes beneficial;</a:t>
            </a:r>
          </a:p>
          <a:p>
            <a:pPr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○</a:t>
            </a:r>
            <a:r>
              <a:rPr sz="2094" spc="1402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Iteratively update assignment</a:t>
            </a:r>
          </a:p>
          <a:p>
            <a:pPr marL="412459"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probabilities P</a:t>
            </a:r>
            <a:r>
              <a:rPr sz="2094" spc="1009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while lowering</a:t>
            </a:r>
            <a:r>
              <a:rPr sz="2094" spc="-40" dirty="0">
                <a:latin typeface="AIRBNT+font000000002d59f142"/>
                <a:cs typeface="AIRBNT+font000000002d59f142"/>
              </a:rPr>
              <a:t> </a:t>
            </a:r>
            <a:r>
              <a:rPr sz="2094" dirty="0">
                <a:latin typeface="AIRBNT+font000000002d59f142"/>
                <a:cs typeface="AIRBNT+font000000002d59f142"/>
              </a:rPr>
              <a:t>T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683860" y="6358861"/>
            <a:ext cx="295927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59"/>
              </a:lnSpc>
            </a:pPr>
            <a:r>
              <a:rPr sz="1377" dirty="0">
                <a:latin typeface="AIRBNT+font000000002d59f142"/>
                <a:cs typeface="AIRBNT+font000000002d59f142"/>
              </a:rPr>
              <a:t>ik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014162" y="6472791"/>
            <a:ext cx="4347460" cy="589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38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provides a final robust estimation of</a:t>
            </a:r>
          </a:p>
          <a:p>
            <a:pPr>
              <a:lnSpc>
                <a:spcPts val="2314"/>
              </a:lnSpc>
            </a:pPr>
            <a:r>
              <a:rPr sz="2094" dirty="0">
                <a:latin typeface="AIRBNT+font000000002d59f142"/>
                <a:cs typeface="AIRBNT+font000000002d59f142"/>
              </a:rPr>
              <a:t>the clusters.</a:t>
            </a:r>
          </a:p>
        </p:txBody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F7972C5C-FCC4-E62E-BA1C-A65FC13A2B63}"/>
              </a:ext>
            </a:extLst>
          </p:cNvPr>
          <p:cNvSpPr/>
          <p:nvPr/>
        </p:nvSpPr>
        <p:spPr>
          <a:xfrm>
            <a:off x="6379439" y="1309985"/>
            <a:ext cx="3307399" cy="3220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E11B2448-E80A-D3DC-6784-8AA7BC185953}"/>
              </a:ext>
            </a:extLst>
          </p:cNvPr>
          <p:cNvSpPr/>
          <p:nvPr/>
        </p:nvSpPr>
        <p:spPr>
          <a:xfrm>
            <a:off x="5684814" y="5735436"/>
            <a:ext cx="3981998" cy="8637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3E57BD6B-E68D-BCCE-E126-62B7A9CA8214}"/>
              </a:ext>
            </a:extLst>
          </p:cNvPr>
          <p:cNvSpPr/>
          <p:nvPr/>
        </p:nvSpPr>
        <p:spPr>
          <a:xfrm>
            <a:off x="5704114" y="4944738"/>
            <a:ext cx="3982000" cy="56997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13">
            <a:extLst>
              <a:ext uri="{FF2B5EF4-FFF2-40B4-BE49-F238E27FC236}">
                <a16:creationId xmlns:a16="http://schemas.microsoft.com/office/drawing/2014/main" id="{DF06F04B-769C-8C9F-64CD-005877E6855A}"/>
              </a:ext>
            </a:extLst>
          </p:cNvPr>
          <p:cNvSpPr txBox="1"/>
          <p:nvPr/>
        </p:nvSpPr>
        <p:spPr>
          <a:xfrm>
            <a:off x="7517343" y="2113711"/>
            <a:ext cx="1031589" cy="14559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4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FF0000"/>
                </a:solidFill>
                <a:latin typeface="DFVPRK+font000000002d59f145"/>
                <a:cs typeface="DFVPRK+font000000002d59f145"/>
              </a:rPr>
              <a:t>Clustering</a:t>
            </a:r>
          </a:p>
          <a:p>
            <a:pPr marL="167982" marR="0">
              <a:lnSpc>
                <a:spcPts val="1564"/>
              </a:lnSpc>
              <a:spcBef>
                <a:spcPts val="8035"/>
              </a:spcBef>
              <a:spcAft>
                <a:spcPts val="0"/>
              </a:spcAft>
            </a:pPr>
            <a:r>
              <a:rPr sz="1400" dirty="0">
                <a:solidFill>
                  <a:srgbClr val="0000FE"/>
                </a:solidFill>
                <a:latin typeface="DFVPRK+font000000002d59f145"/>
                <a:cs typeface="DFVPRK+font000000002d59f145"/>
              </a:rPr>
              <a:t>Fitting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640080" y="1311909"/>
            <a:ext cx="2788920" cy="2209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48640" y="1244600"/>
            <a:ext cx="2834640" cy="22771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550660" y="5551170"/>
            <a:ext cx="3141979" cy="5524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570730" y="6466840"/>
            <a:ext cx="5304790" cy="80899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148330" y="401449"/>
            <a:ext cx="3783943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Impact</a:t>
            </a:r>
            <a:r>
              <a:rPr sz="3600" spc="-1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Parameter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564890" y="1325676"/>
            <a:ext cx="6457662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Impact parameter</a:t>
            </a:r>
            <a:r>
              <a:rPr sz="2200" spc="15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d</a:t>
            </a:r>
            <a:r>
              <a:rPr sz="2200" spc="616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quantifies the mismatch to the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989320" y="1548288"/>
            <a:ext cx="242808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0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3564890" y="1729536"/>
            <a:ext cx="5680278" cy="7145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primary</a:t>
            </a:r>
            <a:r>
              <a:rPr sz="2200" spc="-1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vertex</a:t>
            </a:r>
            <a:r>
              <a:rPr sz="2200" spc="-12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(PV)</a:t>
            </a:r>
          </a:p>
          <a:p>
            <a:pPr marL="0" marR="0">
              <a:lnSpc>
                <a:spcPts val="2689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 impact parameter significance</a:t>
            </a:r>
            <a:r>
              <a:rPr sz="2200" spc="16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S</a:t>
            </a:r>
            <a:r>
              <a:rPr sz="2200" spc="1322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= 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d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/</a:t>
            </a:r>
            <a:r>
              <a:rPr sz="2200" dirty="0">
                <a:solidFill>
                  <a:srgbClr val="000000"/>
                </a:solidFill>
                <a:latin typeface="OBEPTA+StandardSymL"/>
                <a:cs typeface="OBEPTA+StandardSymL"/>
              </a:rPr>
              <a:t>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8102600" y="2293779"/>
            <a:ext cx="333216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spc="-13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d0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8756650" y="2293779"/>
            <a:ext cx="242808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0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9091930" y="2293779"/>
            <a:ext cx="333216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spc="-13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d0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3564890" y="2475026"/>
            <a:ext cx="6133795" cy="66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serves as selection criterion to distinguish tracks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from primary</a:t>
            </a:r>
            <a:r>
              <a:rPr sz="2200" spc="-1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or secondary</a:t>
            </a:r>
            <a:r>
              <a:rPr sz="2200" spc="-14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vertices.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364490" y="3611676"/>
            <a:ext cx="9751511" cy="66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 track as</a:t>
            </a:r>
            <a:r>
              <a:rPr sz="2200" spc="10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measured by</a:t>
            </a:r>
            <a:r>
              <a:rPr sz="2200" spc="-17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 tracking detectors has to be extrapolated to</a:t>
            </a:r>
            <a:r>
              <a:rPr sz="2200" spc="-11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vertices.</a:t>
            </a:r>
            <a:r>
              <a:rPr sz="2200" spc="-42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This can be done with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41020" y="4236516"/>
            <a:ext cx="3908933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Linear extrapolation y = a + bx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537809" y="4236516"/>
            <a:ext cx="2452424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(no magnetic field)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364490" y="4314466"/>
            <a:ext cx="252345" cy="192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17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CAAEIW+OpenSymbol"/>
                <a:cs typeface="CAAEIW+OpenSymbol"/>
              </a:rPr>
              <a:t>●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41020" y="4548029"/>
            <a:ext cx="9441233" cy="3613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Quadratic extrapolation y</a:t>
            </a:r>
            <a:r>
              <a:rPr sz="2200" spc="-1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= a + bx</a:t>
            </a:r>
            <a:r>
              <a:rPr sz="2200" spc="-17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+ </a:t>
            </a:r>
            <a:r>
              <a:rPr sz="2200" spc="11" dirty="0">
                <a:solidFill>
                  <a:srgbClr val="000000"/>
                </a:solidFill>
                <a:latin typeface="HPTIDQ+LiberationSans"/>
                <a:cs typeface="HPTIDQ+LiberationSans"/>
              </a:rPr>
              <a:t>cx</a:t>
            </a:r>
            <a:r>
              <a:rPr sz="1950" baseline="41818" dirty="0">
                <a:solidFill>
                  <a:srgbClr val="000000"/>
                </a:solidFill>
                <a:latin typeface="HPTIDQ+LiberationSans"/>
                <a:cs typeface="HPTIDQ+LiberationSans"/>
              </a:rPr>
              <a:t>2</a:t>
            </a:r>
            <a:r>
              <a:rPr sz="1950" spc="853" baseline="41818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(good approximation for helix in B)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364490" y="4631966"/>
            <a:ext cx="252345" cy="192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17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CAAEIW+OpenSymbol"/>
                <a:cs typeface="CAAEIW+OpenSymbol"/>
              </a:rPr>
              <a:t>●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4936490" y="4983276"/>
            <a:ext cx="4967673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Errors on the vertex position y</a:t>
            </a:r>
            <a:r>
              <a:rPr sz="2200" spc="64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is given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8647430" y="5205889"/>
            <a:ext cx="233680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dirty="0">
                <a:solidFill>
                  <a:srgbClr val="000000"/>
                </a:solidFill>
                <a:latin typeface="HPTIDQ+LiberationSans"/>
                <a:cs typeface="HPTIDQ+LiberationSans"/>
              </a:rPr>
              <a:t>v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4936490" y="5387136"/>
            <a:ext cx="1455801" cy="66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for linear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approx. by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4936490" y="6126276"/>
            <a:ext cx="3412997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or for quadratic approx. by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F52CC63-AE15-8E52-6DEA-1576AE60A9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835" y="5158397"/>
            <a:ext cx="3568543" cy="1834987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2286000" y="2286000"/>
            <a:ext cx="5538470" cy="43891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448560" y="401449"/>
            <a:ext cx="5183498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Example of</a:t>
            </a:r>
            <a:r>
              <a:rPr sz="3600" spc="-1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Decay</a:t>
            </a:r>
            <a:r>
              <a:rPr sz="3600" spc="-12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Chain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47370" y="1234236"/>
            <a:ext cx="9598078" cy="9750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Identifying the primary</a:t>
            </a:r>
            <a:r>
              <a:rPr sz="2200" spc="-14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vertex (PV), secondary vertex (SV) and tertiary vertex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(TV) is important to understand the decay chain of the particle and to</a:t>
            </a:r>
          </a:p>
          <a:p>
            <a:pPr marL="0" marR="0">
              <a:lnSpc>
                <a:spcPts val="2457"/>
              </a:lnSpc>
              <a:spcBef>
                <a:spcPts val="2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reconstruct its mass and life time </a:t>
            </a:r>
            <a:r>
              <a:rPr sz="2200" spc="-16" dirty="0">
                <a:solidFill>
                  <a:srgbClr val="000000"/>
                </a:solidFill>
                <a:latin typeface="HPTIDQ+LiberationSans"/>
                <a:cs typeface="HPTIDQ+LiberationSans"/>
              </a:rPr>
              <a:t>completely.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EF1A35A-DBCC-7E70-AB53-7FEC3F27B6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7">
            <a:extLst>
              <a:ext uri="{FF2B5EF4-FFF2-40B4-BE49-F238E27FC236}">
                <a16:creationId xmlns:a16="http://schemas.microsoft.com/office/drawing/2014/main" id="{4D962B34-ACC6-917C-A464-719E23830DBD}"/>
              </a:ext>
            </a:extLst>
          </p:cNvPr>
          <p:cNvSpPr txBox="1"/>
          <p:nvPr/>
        </p:nvSpPr>
        <p:spPr>
          <a:xfrm>
            <a:off x="1513508" y="3298318"/>
            <a:ext cx="7632848" cy="5129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spc="-30" dirty="0">
                <a:solidFill>
                  <a:srgbClr val="000000"/>
                </a:solidFill>
                <a:latin typeface="HPTIDQ+LiberationSans"/>
                <a:cs typeface="HPTIDQ+LiberationSans"/>
              </a:rPr>
              <a:t>Muon Reconstruction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1FC52C-0307-7372-9619-F9D678706335}"/>
              </a:ext>
            </a:extLst>
          </p:cNvPr>
          <p:cNvSpPr txBox="1"/>
          <p:nvPr/>
        </p:nvSpPr>
        <p:spPr>
          <a:xfrm>
            <a:off x="1589167" y="7313444"/>
            <a:ext cx="8494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(Slides are reused from https://</a:t>
            </a:r>
            <a:r>
              <a:rPr lang="en-US" sz="1000" dirty="0" err="1"/>
              <a:t>indico.cern.ch</a:t>
            </a:r>
            <a:r>
              <a:rPr lang="en-US" sz="1000" dirty="0"/>
              <a:t>/event/242419/contributions/520665/attachments/412163/572720/</a:t>
            </a:r>
            <a:r>
              <a:rPr lang="en-US" sz="1000" dirty="0" err="1"/>
              <a:t>LHCFrance_MuonReco_NVranjes.pdf</a:t>
            </a:r>
            <a:r>
              <a:rPr lang="en-US" sz="1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942882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462484CB-A572-D34E-B211-02892CD265A9}"/>
              </a:ext>
            </a:extLst>
          </p:cNvPr>
          <p:cNvSpPr/>
          <p:nvPr/>
        </p:nvSpPr>
        <p:spPr>
          <a:xfrm>
            <a:off x="4987138" y="4402175"/>
            <a:ext cx="4522502" cy="288954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3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7F7290E-5FA1-CC33-4EB1-BDCC980863B2}"/>
              </a:ext>
            </a:extLst>
          </p:cNvPr>
          <p:cNvSpPr/>
          <p:nvPr/>
        </p:nvSpPr>
        <p:spPr>
          <a:xfrm>
            <a:off x="4987138" y="1239301"/>
            <a:ext cx="4522502" cy="288954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3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DB480BD4-C430-6CEC-7A2A-896051518F90}"/>
              </a:ext>
            </a:extLst>
          </p:cNvPr>
          <p:cNvSpPr/>
          <p:nvPr/>
        </p:nvSpPr>
        <p:spPr>
          <a:xfrm>
            <a:off x="202029" y="1239301"/>
            <a:ext cx="4522502" cy="288954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3"/>
          </a:p>
        </p:txBody>
      </p:sp>
      <p:sp>
        <p:nvSpPr>
          <p:cNvPr id="6" name="object 6"/>
          <p:cNvSpPr txBox="1"/>
          <p:nvPr/>
        </p:nvSpPr>
        <p:spPr>
          <a:xfrm>
            <a:off x="3131788" y="286442"/>
            <a:ext cx="3312939" cy="595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1"/>
              </a:lnSpc>
            </a:pPr>
            <a:r>
              <a:rPr sz="3967" dirty="0">
                <a:solidFill>
                  <a:srgbClr val="000000"/>
                </a:solidFill>
                <a:latin typeface="MLNBGR+Times-Roman"/>
                <a:cs typeface="MLNBGR+Times-Roman"/>
              </a:rPr>
              <a:t>Muon</a:t>
            </a:r>
            <a:r>
              <a:rPr sz="3967" spc="-2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3967" dirty="0">
                <a:solidFill>
                  <a:srgbClr val="000000"/>
                </a:solidFill>
                <a:latin typeface="MLNBGR+Times-Roman"/>
                <a:cs typeface="MLNBGR+Times-Roman"/>
              </a:rPr>
              <a:t>detectors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92553" y="1435032"/>
            <a:ext cx="915736" cy="6590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5280"/>
              </a:lnSpc>
            </a:pPr>
            <a:r>
              <a:rPr sz="4408" spc="13" dirty="0">
                <a:solidFill>
                  <a:srgbClr val="FCE1A0"/>
                </a:solidFill>
                <a:latin typeface="MLNBGR+Times-Roman"/>
                <a:cs typeface="MLNBGR+Times-Roman"/>
              </a:rPr>
              <a:t>DT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587651" y="1435032"/>
            <a:ext cx="1226392" cy="6590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5280"/>
              </a:lnSpc>
            </a:pPr>
            <a:r>
              <a:rPr sz="4408" dirty="0">
                <a:solidFill>
                  <a:srgbClr val="3333CC"/>
                </a:solidFill>
                <a:latin typeface="MLNBGR+Times-Roman"/>
                <a:cs typeface="MLNBGR+Times-Roman"/>
              </a:rPr>
              <a:t>RPC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92554" y="2111059"/>
            <a:ext cx="1487036" cy="2979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76"/>
              </a:lnSpc>
            </a:pPr>
            <a:r>
              <a:rPr sz="1983" dirty="0">
                <a:solidFill>
                  <a:srgbClr val="FCE1A0"/>
                </a:solidFill>
                <a:latin typeface="MLNBGR+Times-Roman"/>
                <a:cs typeface="MLNBGR+Times-Roman"/>
              </a:rPr>
              <a:t>(Drift</a:t>
            </a:r>
            <a:r>
              <a:rPr sz="1983" spc="-54" dirty="0">
                <a:solidFill>
                  <a:srgbClr val="FCE1A0"/>
                </a:solidFill>
                <a:latin typeface="MLNBGR+Times-Roman"/>
                <a:cs typeface="MLNBGR+Times-Roman"/>
              </a:rPr>
              <a:t> </a:t>
            </a:r>
            <a:r>
              <a:rPr sz="1983" spc="-15" dirty="0">
                <a:solidFill>
                  <a:srgbClr val="FCE1A0"/>
                </a:solidFill>
                <a:latin typeface="MLNBGR+Times-Roman"/>
                <a:cs typeface="MLNBGR+Times-Roman"/>
              </a:rPr>
              <a:t>Tubes)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587650" y="2111058"/>
            <a:ext cx="1892821" cy="605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76"/>
              </a:lnSpc>
            </a:pPr>
            <a:r>
              <a:rPr sz="1983" dirty="0">
                <a:solidFill>
                  <a:srgbClr val="3333CC"/>
                </a:solidFill>
                <a:latin typeface="MLNBGR+Times-Roman"/>
                <a:cs typeface="MLNBGR+Times-Roman"/>
              </a:rPr>
              <a:t>(Resistive</a:t>
            </a:r>
          </a:p>
          <a:p>
            <a:pPr>
              <a:lnSpc>
                <a:spcPts val="2369"/>
              </a:lnSpc>
            </a:pPr>
            <a:r>
              <a:rPr sz="1983" dirty="0">
                <a:solidFill>
                  <a:srgbClr val="3333CC"/>
                </a:solidFill>
                <a:latin typeface="MLNBGR+Times-Roman"/>
                <a:cs typeface="MLNBGR+Times-Roman"/>
              </a:rPr>
              <a:t>Plate</a:t>
            </a:r>
            <a:r>
              <a:rPr sz="1983" spc="471" dirty="0">
                <a:solidFill>
                  <a:srgbClr val="3333CC"/>
                </a:solidFill>
                <a:latin typeface="MLNBGR+Times-Roman"/>
                <a:cs typeface="MLNBGR+Times-Roman"/>
              </a:rPr>
              <a:t> </a:t>
            </a:r>
            <a:r>
              <a:rPr sz="1983" dirty="0">
                <a:solidFill>
                  <a:srgbClr val="3333CC"/>
                </a:solidFill>
                <a:latin typeface="MLNBGR+Times-Roman"/>
                <a:cs typeface="MLNBGR+Times-Roman"/>
              </a:rPr>
              <a:t>Chambers)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92553" y="2715718"/>
            <a:ext cx="3921991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11"/>
              </a:lnSpc>
            </a:pP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long drift</a:t>
            </a:r>
            <a:r>
              <a:rPr sz="1763" spc="3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time</a:t>
            </a:r>
            <a:r>
              <a:rPr sz="1763" spc="2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(380ns)</a:t>
            </a:r>
            <a:r>
              <a:rPr sz="1763" spc="2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– </a:t>
            </a:r>
            <a:r>
              <a:rPr sz="1763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low</a:t>
            </a:r>
            <a:r>
              <a:rPr sz="1763" spc="3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rate</a:t>
            </a:r>
            <a:r>
              <a:rPr sz="1763" spc="4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reg.,</a:t>
            </a:r>
          </a:p>
          <a:p>
            <a:pPr>
              <a:lnSpc>
                <a:spcPts val="2094"/>
              </a:lnSpc>
            </a:pP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wire pitch 4.2cm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587651" y="2715719"/>
            <a:ext cx="3921990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11"/>
              </a:lnSpc>
            </a:pP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Fast</a:t>
            </a:r>
            <a:r>
              <a:rPr sz="1763" spc="1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gaseous</a:t>
            </a:r>
            <a:r>
              <a:rPr sz="1763" spc="3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det. (~2ns),</a:t>
            </a:r>
            <a:r>
              <a:rPr sz="1763" spc="2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dedicated</a:t>
            </a:r>
            <a:r>
              <a:rPr sz="1763" spc="5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for</a:t>
            </a:r>
            <a:r>
              <a:rPr sz="1763" spc="2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spc="-30" dirty="0">
                <a:solidFill>
                  <a:srgbClr val="000000"/>
                </a:solidFill>
                <a:latin typeface="MLNBGR+Times-Roman"/>
                <a:cs typeface="MLNBGR+Times-Roman"/>
              </a:rPr>
              <a:t>L1</a:t>
            </a:r>
          </a:p>
          <a:p>
            <a:pPr>
              <a:lnSpc>
                <a:spcPts val="2094"/>
              </a:lnSpc>
            </a:pP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Efficiency</a:t>
            </a:r>
            <a:r>
              <a:rPr sz="1763" spc="3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&gt;95%</a:t>
            </a:r>
            <a:r>
              <a:rPr sz="1763" spc="2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@ 1KHz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92554" y="3250967"/>
            <a:ext cx="4331978" cy="8079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11"/>
              </a:lnSpc>
            </a:pP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resolution</a:t>
            </a:r>
            <a:r>
              <a:rPr sz="1763" spc="3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818" spc="-11" baseline="-1" dirty="0">
                <a:solidFill>
                  <a:srgbClr val="000000"/>
                </a:solidFill>
                <a:latin typeface="MLNBGR+Times-Roman"/>
                <a:cs typeface="MLNBGR+Times-Roman"/>
              </a:rPr>
              <a:t>(per</a:t>
            </a:r>
            <a:r>
              <a:rPr sz="1818" spc="20" baseline="-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818" spc="-18" baseline="-1" dirty="0">
                <a:solidFill>
                  <a:srgbClr val="000000"/>
                </a:solidFill>
                <a:latin typeface="MLNBGR+Times-Roman"/>
                <a:cs typeface="MLNBGR+Times-Roman"/>
              </a:rPr>
              <a:t>chmber)</a:t>
            </a:r>
            <a:r>
              <a:rPr sz="1818" spc="413" baseline="-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r</a:t>
            </a:r>
            <a:r>
              <a:rPr sz="1763" dirty="0">
                <a:solidFill>
                  <a:srgbClr val="000000"/>
                </a:solidFill>
                <a:latin typeface="AQFHJJ+TimesNewRoman"/>
                <a:cs typeface="AQFHJJ+TimesNewRoman"/>
              </a:rPr>
              <a:t>φ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:100</a:t>
            </a:r>
            <a:r>
              <a:rPr sz="1763" spc="6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spc="39" dirty="0">
                <a:solidFill>
                  <a:srgbClr val="000000"/>
                </a:solidFill>
                <a:latin typeface="MLNBGR+Times-Roman"/>
                <a:cs typeface="MLNBGR+Times-Roman"/>
              </a:rPr>
              <a:t>µm,</a:t>
            </a:r>
            <a:r>
              <a:rPr sz="1763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r</a:t>
            </a:r>
            <a:r>
              <a:rPr sz="1763" dirty="0">
                <a:solidFill>
                  <a:srgbClr val="000000"/>
                </a:solidFill>
                <a:latin typeface="AQFHJJ+TimesNewRoman"/>
                <a:cs typeface="AQFHJJ+TimesNewRoman"/>
              </a:rPr>
              <a:t>θ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:150</a:t>
            </a:r>
            <a:r>
              <a:rPr sz="1763" spc="3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spc="138" dirty="0">
                <a:solidFill>
                  <a:srgbClr val="000000"/>
                </a:solidFill>
                <a:latin typeface="MLNBGR+Times-Roman"/>
                <a:cs typeface="MLNBGR+Times-Roman"/>
              </a:rPr>
              <a:t>µm</a:t>
            </a:r>
          </a:p>
          <a:p>
            <a:pPr>
              <a:lnSpc>
                <a:spcPts val="2111"/>
              </a:lnSpc>
              <a:spcBef>
                <a:spcPts val="9"/>
              </a:spcBef>
            </a:pP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8</a:t>
            </a:r>
            <a:r>
              <a:rPr sz="1763" dirty="0">
                <a:solidFill>
                  <a:srgbClr val="000000"/>
                </a:solidFill>
                <a:latin typeface="AQFHJJ+TimesNewRoman"/>
                <a:cs typeface="AQFHJJ+TimesNewRoman"/>
              </a:rPr>
              <a:t>φ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+4</a:t>
            </a:r>
            <a:r>
              <a:rPr sz="1763" dirty="0">
                <a:solidFill>
                  <a:srgbClr val="000000"/>
                </a:solidFill>
                <a:latin typeface="AQFHJJ+TimesNewRoman"/>
                <a:cs typeface="AQFHJJ+TimesNewRoman"/>
              </a:rPr>
              <a:t>θ</a:t>
            </a:r>
            <a:r>
              <a:rPr sz="1763" spc="-4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763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layers</a:t>
            </a:r>
            <a:r>
              <a:rPr sz="1763" spc="12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in station </a:t>
            </a:r>
            <a:r>
              <a:rPr sz="1983" spc="-15" baseline="3" dirty="0">
                <a:solidFill>
                  <a:srgbClr val="000000"/>
                </a:solidFill>
                <a:latin typeface="MLNBGR+Times-Roman"/>
                <a:cs typeface="MLNBGR+Times-Roman"/>
              </a:rPr>
              <a:t>(only</a:t>
            </a:r>
            <a:r>
              <a:rPr sz="1983" spc="96" baseline="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983" baseline="3" dirty="0">
                <a:solidFill>
                  <a:srgbClr val="000000"/>
                </a:solidFill>
                <a:latin typeface="AQFHJJ+TimesNewRoman"/>
                <a:cs typeface="AQFHJJ+TimesNewRoman"/>
              </a:rPr>
              <a:t>φ</a:t>
            </a:r>
            <a:r>
              <a:rPr sz="1983" spc="-185" baseline="3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983" spc="-37" baseline="3" dirty="0">
                <a:solidFill>
                  <a:srgbClr val="000000"/>
                </a:solidFill>
                <a:latin typeface="MLNBGR+Times-Roman"/>
                <a:cs typeface="MLNBGR+Times-Roman"/>
              </a:rPr>
              <a:t>in</a:t>
            </a:r>
            <a:r>
              <a:rPr sz="1983" spc="93" baseline="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983" baseline="3" dirty="0">
                <a:solidFill>
                  <a:srgbClr val="000000"/>
                </a:solidFill>
                <a:latin typeface="MLNBGR+Times-Roman"/>
                <a:cs typeface="MLNBGR+Times-Roman"/>
              </a:rPr>
              <a:t>MB4)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587650" y="3250967"/>
            <a:ext cx="2813991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11"/>
              </a:lnSpc>
            </a:pPr>
            <a:r>
              <a:rPr sz="1763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Low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 noise</a:t>
            </a:r>
            <a:r>
              <a:rPr sz="1763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(&lt;5Hz/cm2),</a:t>
            </a:r>
          </a:p>
          <a:p>
            <a:pPr>
              <a:lnSpc>
                <a:spcPts val="2111"/>
              </a:lnSpc>
              <a:spcBef>
                <a:spcPts val="9"/>
              </a:spcBef>
            </a:pP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meas.</a:t>
            </a:r>
            <a:r>
              <a:rPr sz="1763" spc="3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AQFHJJ+TimesNewRoman"/>
                <a:cs typeface="AQFHJJ+TimesNewRoman"/>
              </a:rPr>
              <a:t>Φ</a:t>
            </a:r>
            <a:r>
              <a:rPr sz="1763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(strip</a:t>
            </a:r>
            <a:r>
              <a:rPr sz="1763" spc="2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763" dirty="0">
                <a:solidFill>
                  <a:srgbClr val="000000"/>
                </a:solidFill>
                <a:latin typeface="MLNBGR+Times-Roman"/>
                <a:cs typeface="MLNBGR+Times-Roman"/>
              </a:rPr>
              <a:t>Pitch 0.5-4cm)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668113" y="4345685"/>
            <a:ext cx="1815995" cy="15931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5280"/>
              </a:lnSpc>
            </a:pPr>
            <a:r>
              <a:rPr sz="4408" dirty="0">
                <a:solidFill>
                  <a:srgbClr val="4DFC3E"/>
                </a:solidFill>
                <a:latin typeface="MLNBGR+Times-Roman"/>
                <a:cs typeface="MLNBGR+Times-Roman"/>
              </a:rPr>
              <a:t>CSC</a:t>
            </a:r>
          </a:p>
          <a:p>
            <a:pPr>
              <a:lnSpc>
                <a:spcPts val="2376"/>
              </a:lnSpc>
              <a:spcBef>
                <a:spcPts val="42"/>
              </a:spcBef>
            </a:pPr>
            <a:r>
              <a:rPr sz="1983" dirty="0">
                <a:solidFill>
                  <a:srgbClr val="4DFC3E"/>
                </a:solidFill>
                <a:latin typeface="MLNBGR+Times-Roman"/>
                <a:cs typeface="MLNBGR+Times-Roman"/>
              </a:rPr>
              <a:t>(Cathode</a:t>
            </a:r>
          </a:p>
          <a:p>
            <a:pPr>
              <a:lnSpc>
                <a:spcPts val="2368"/>
              </a:lnSpc>
            </a:pPr>
            <a:r>
              <a:rPr sz="1983" dirty="0">
                <a:solidFill>
                  <a:srgbClr val="4DFC3E"/>
                </a:solidFill>
                <a:latin typeface="MLNBGR+Times-Roman"/>
                <a:cs typeface="MLNBGR+Times-Roman"/>
              </a:rPr>
              <a:t>Strip</a:t>
            </a:r>
            <a:r>
              <a:rPr sz="1983" spc="-25" dirty="0">
                <a:solidFill>
                  <a:srgbClr val="4DFC3E"/>
                </a:solidFill>
                <a:latin typeface="MLNBGR+Times-Roman"/>
                <a:cs typeface="MLNBGR+Times-Roman"/>
              </a:rPr>
              <a:t> </a:t>
            </a:r>
            <a:r>
              <a:rPr sz="1983" dirty="0">
                <a:solidFill>
                  <a:srgbClr val="4DFC3E"/>
                </a:solidFill>
                <a:latin typeface="MLNBGR+Times-Roman"/>
                <a:cs typeface="MLNBGR+Times-Roman"/>
              </a:rPr>
              <a:t>Chambers)</a:t>
            </a:r>
          </a:p>
          <a:p>
            <a:pPr>
              <a:lnSpc>
                <a:spcPts val="2369"/>
              </a:lnSpc>
            </a:pPr>
            <a:r>
              <a:rPr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fast</a:t>
            </a:r>
            <a:r>
              <a:rPr sz="1983" spc="-2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response,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668113" y="5927794"/>
            <a:ext cx="1053040" cy="2979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76"/>
              </a:lnSpc>
            </a:pPr>
            <a:r>
              <a:rPr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high rate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668113" y="6228650"/>
            <a:ext cx="3956001" cy="6041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76"/>
              </a:lnSpc>
            </a:pPr>
            <a:r>
              <a:rPr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close wire spacing (res.</a:t>
            </a:r>
            <a:r>
              <a:rPr sz="1983" spc="3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R75-150 </a:t>
            </a:r>
            <a:r>
              <a:rPr sz="1983" spc="36" dirty="0">
                <a:solidFill>
                  <a:srgbClr val="000000"/>
                </a:solidFill>
                <a:latin typeface="MLNBGR+Times-Roman"/>
                <a:cs typeface="MLNBGR+Times-Roman"/>
              </a:rPr>
              <a:t>µm)</a:t>
            </a:r>
          </a:p>
          <a:p>
            <a:pPr>
              <a:lnSpc>
                <a:spcPts val="2376"/>
              </a:lnSpc>
            </a:pPr>
            <a:r>
              <a:rPr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strips</a:t>
            </a:r>
            <a:r>
              <a:rPr sz="1983" spc="-2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6.7-16mm</a:t>
            </a:r>
            <a:r>
              <a:rPr sz="1983" spc="3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(res.</a:t>
            </a:r>
            <a:r>
              <a:rPr sz="1983" spc="3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983" dirty="0">
                <a:solidFill>
                  <a:srgbClr val="000000"/>
                </a:solidFill>
                <a:latin typeface="AQFHJJ+TimesNewRoman"/>
                <a:cs typeface="AQFHJJ+TimesNewRoman"/>
              </a:rPr>
              <a:t>Φ</a:t>
            </a:r>
            <a:r>
              <a:rPr sz="1983" spc="-18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150 </a:t>
            </a:r>
            <a:r>
              <a:rPr sz="1983" spc="36" dirty="0">
                <a:solidFill>
                  <a:srgbClr val="000000"/>
                </a:solidFill>
                <a:latin typeface="MLNBGR+Times-Roman"/>
                <a:cs typeface="MLNBGR+Times-Roman"/>
              </a:rPr>
              <a:t>µm)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D8824C2-73B3-B464-6156-483A30696A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55766" y="4402175"/>
            <a:ext cx="4420965" cy="287455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949334" y="320306"/>
            <a:ext cx="5678908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224"/>
              </a:lnSpc>
            </a:pPr>
            <a:r>
              <a:rPr sz="3526" dirty="0">
                <a:solidFill>
                  <a:srgbClr val="000000"/>
                </a:solidFill>
                <a:latin typeface="MLNBGR+Times-Roman"/>
                <a:cs typeface="MLNBGR+Times-Roman"/>
              </a:rPr>
              <a:t>Algorithms</a:t>
            </a:r>
            <a:r>
              <a:rPr sz="3526" spc="-2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3526" spc="11" dirty="0">
                <a:solidFill>
                  <a:srgbClr val="000000"/>
                </a:solidFill>
                <a:latin typeface="MLNBGR+Times-Roman"/>
                <a:cs typeface="MLNBGR+Times-Roman"/>
              </a:rPr>
              <a:t>in</a:t>
            </a:r>
            <a:r>
              <a:rPr sz="3526" spc="-3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3526" dirty="0">
                <a:solidFill>
                  <a:srgbClr val="000000"/>
                </a:solidFill>
                <a:latin typeface="MLNBGR+Times-Roman"/>
                <a:cs typeface="MLNBGR+Times-Roman"/>
              </a:rPr>
              <a:t>Muon</a:t>
            </a:r>
            <a:r>
              <a:rPr sz="3526" spc="2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3526" dirty="0">
                <a:solidFill>
                  <a:srgbClr val="000000"/>
                </a:solidFill>
                <a:latin typeface="MLNBGR+Times-Roman"/>
                <a:cs typeface="MLNBGR+Times-Roman"/>
              </a:rPr>
              <a:t>Detectors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90602" y="1217873"/>
            <a:ext cx="9060798" cy="2477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">
              <a:lnSpc>
                <a:spcPts val="2090"/>
              </a:lnSpc>
            </a:pPr>
            <a:r>
              <a:rPr sz="2200" dirty="0">
                <a:solidFill>
                  <a:srgbClr val="FF0000"/>
                </a:solidFill>
                <a:latin typeface="UQKDBH+Times-Bold"/>
                <a:cs typeface="UQKDBH+Times-Bold"/>
              </a:rPr>
              <a:t>Local</a:t>
            </a:r>
            <a:r>
              <a:rPr sz="2200" spc="-20" dirty="0">
                <a:solidFill>
                  <a:srgbClr val="FF0000"/>
                </a:solidFill>
                <a:latin typeface="UQKDBH+Times-Bold"/>
                <a:cs typeface="UQKDBH+Times-Bold"/>
              </a:rPr>
              <a:t> </a:t>
            </a:r>
            <a:r>
              <a:rPr sz="2200" dirty="0">
                <a:solidFill>
                  <a:srgbClr val="FF0000"/>
                </a:solidFill>
                <a:latin typeface="UQKDBH+Times-Bold"/>
                <a:cs typeface="UQKDBH+Times-Bold"/>
              </a:rPr>
              <a:t>Reconstruction:</a:t>
            </a:r>
            <a:r>
              <a:rPr sz="2200" spc="486" dirty="0">
                <a:solidFill>
                  <a:srgbClr val="FF0000"/>
                </a:solidFill>
                <a:latin typeface="UQKDBH+Times-Bold"/>
                <a:cs typeface="UQKDBH+Times-Bold"/>
              </a:rPr>
              <a:t> </a:t>
            </a:r>
            <a:r>
              <a:rPr sz="1600" spc="-19" dirty="0">
                <a:solidFill>
                  <a:srgbClr val="000000"/>
                </a:solidFill>
                <a:latin typeface="MLNBGR+Times-Roman"/>
                <a:cs typeface="MLNBGR+Times-Roman"/>
              </a:rPr>
              <a:t>Find</a:t>
            </a:r>
            <a:r>
              <a:rPr sz="1600" spc="7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37" dirty="0">
                <a:solidFill>
                  <a:srgbClr val="3333CC"/>
                </a:solidFill>
                <a:latin typeface="UQKDBH+Times-Bold"/>
                <a:cs typeface="UQKDBH+Times-Bold"/>
              </a:rPr>
              <a:t>Track</a:t>
            </a:r>
            <a:r>
              <a:rPr sz="1600" spc="50" dirty="0">
                <a:solidFill>
                  <a:srgbClr val="3333CC"/>
                </a:solidFill>
                <a:latin typeface="UQKDBH+Times-Bold"/>
                <a:cs typeface="UQKDBH+Times-Bold"/>
              </a:rPr>
              <a:t> </a:t>
            </a:r>
            <a:r>
              <a:rPr sz="1600" dirty="0">
                <a:solidFill>
                  <a:srgbClr val="3333CC"/>
                </a:solidFill>
                <a:latin typeface="UQKDBH+Times-Bold"/>
                <a:cs typeface="UQKDBH+Times-Bold"/>
              </a:rPr>
              <a:t>Segments</a:t>
            </a:r>
            <a:r>
              <a:rPr sz="1600" spc="-112" dirty="0">
                <a:solidFill>
                  <a:srgbClr val="3333CC"/>
                </a:solidFill>
                <a:latin typeface="UQKDBH+Times-Bold"/>
                <a:cs typeface="UQKDBH+Times-Bold"/>
              </a:rPr>
              <a:t> </a:t>
            </a:r>
            <a:r>
              <a:rPr sz="1600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which</a:t>
            </a:r>
            <a:r>
              <a:rPr sz="1600" spc="9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4" dirty="0">
                <a:solidFill>
                  <a:srgbClr val="000000"/>
                </a:solidFill>
                <a:latin typeface="MLNBGR+Times-Roman"/>
                <a:cs typeface="MLNBGR+Times-Roman"/>
              </a:rPr>
              <a:t>held</a:t>
            </a:r>
            <a:r>
              <a:rPr sz="1600" spc="10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information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about</a:t>
            </a:r>
            <a:r>
              <a:rPr sz="1600" spc="2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position</a:t>
            </a:r>
            <a:r>
              <a:rPr sz="1600" spc="9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and</a:t>
            </a:r>
            <a:r>
              <a:rPr sz="1600" spc="4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direction</a:t>
            </a:r>
            <a:r>
              <a:rPr sz="1600" spc="8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6" dirty="0">
                <a:solidFill>
                  <a:srgbClr val="000000"/>
                </a:solidFill>
                <a:latin typeface="MLNBGR+Times-Roman"/>
                <a:cs typeface="MLNBGR+Times-Roman"/>
              </a:rPr>
              <a:t>of</a:t>
            </a:r>
            <a:r>
              <a:rPr sz="1600" spc="5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muon</a:t>
            </a:r>
            <a:r>
              <a:rPr sz="1600" spc="4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crossing</a:t>
            </a:r>
            <a:r>
              <a:rPr sz="1600" spc="9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6" dirty="0">
                <a:solidFill>
                  <a:srgbClr val="000000"/>
                </a:solidFill>
                <a:latin typeface="MLNBGR+Times-Roman"/>
                <a:cs typeface="MLNBGR+Times-Roman"/>
              </a:rPr>
              <a:t>one</a:t>
            </a:r>
            <a:r>
              <a:rPr sz="1600" spc="10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0" dirty="0">
                <a:solidFill>
                  <a:srgbClr val="000000"/>
                </a:solidFill>
                <a:latin typeface="MLNBGR+Times-Roman"/>
                <a:cs typeface="MLNBGR+Times-Roman"/>
              </a:rPr>
              <a:t>chamber.</a:t>
            </a:r>
            <a:r>
              <a:rPr sz="1600" spc="10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3" dirty="0">
                <a:solidFill>
                  <a:srgbClr val="000000"/>
                </a:solidFill>
                <a:latin typeface="MLNBGR+Times-Roman"/>
                <a:cs typeface="MLNBGR+Times-Roman"/>
              </a:rPr>
              <a:t>Track</a:t>
            </a:r>
            <a:r>
              <a:rPr sz="1600" spc="5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Segments</a:t>
            </a:r>
            <a:r>
              <a:rPr sz="1600" spc="6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are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4" dirty="0">
                <a:solidFill>
                  <a:srgbClr val="000000"/>
                </a:solidFill>
                <a:latin typeface="MLNBGR+Times-Roman"/>
                <a:cs typeface="MLNBGR+Times-Roman"/>
              </a:rPr>
              <a:t>formed</a:t>
            </a:r>
            <a:r>
              <a:rPr sz="1600" spc="6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by straight</a:t>
            </a:r>
            <a:r>
              <a:rPr sz="1600" spc="8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4" dirty="0">
                <a:solidFill>
                  <a:srgbClr val="000000"/>
                </a:solidFill>
                <a:latin typeface="MLNBGR+Times-Roman"/>
                <a:cs typeface="MLNBGR+Times-Roman"/>
              </a:rPr>
              <a:t>line</a:t>
            </a:r>
            <a:r>
              <a:rPr sz="1600" spc="12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32" dirty="0">
                <a:solidFill>
                  <a:srgbClr val="000000"/>
                </a:solidFill>
                <a:latin typeface="MLNBGR+Times-Roman"/>
                <a:cs typeface="MLNBGR+Times-Roman"/>
              </a:rPr>
              <a:t>fit</a:t>
            </a:r>
            <a:r>
              <a:rPr sz="1600" spc="10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4" dirty="0">
                <a:solidFill>
                  <a:srgbClr val="000000"/>
                </a:solidFill>
                <a:latin typeface="MLNBGR+Times-Roman"/>
                <a:cs typeface="MLNBGR+Times-Roman"/>
              </a:rPr>
              <a:t>using</a:t>
            </a:r>
            <a:r>
              <a:rPr sz="1600" spc="6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multi-hit</a:t>
            </a:r>
            <a:r>
              <a:rPr sz="1600" spc="11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measurements</a:t>
            </a:r>
            <a:r>
              <a:rPr sz="1600" spc="12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37" dirty="0">
                <a:solidFill>
                  <a:srgbClr val="000000"/>
                </a:solidFill>
                <a:latin typeface="MLNBGR+Times-Roman"/>
                <a:cs typeface="MLNBGR+Times-Roman"/>
              </a:rPr>
              <a:t>in</a:t>
            </a:r>
            <a:r>
              <a:rPr sz="1600" spc="6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stations.</a:t>
            </a:r>
          </a:p>
          <a:p>
            <a:pPr>
              <a:lnSpc>
                <a:spcPts val="1570"/>
              </a:lnSpc>
            </a:pPr>
            <a:endParaRPr lang="en-US" sz="1600" spc="-28" dirty="0">
              <a:solidFill>
                <a:srgbClr val="000000"/>
              </a:solidFill>
              <a:latin typeface="MLNBGR+Times-Roman"/>
              <a:cs typeface="MLNBGR+Times-Roman"/>
            </a:endParaRPr>
          </a:p>
          <a:p>
            <a:pPr>
              <a:lnSpc>
                <a:spcPts val="1570"/>
              </a:lnSpc>
            </a:pPr>
            <a:r>
              <a:rPr sz="1600" b="1" spc="-28" dirty="0">
                <a:solidFill>
                  <a:srgbClr val="000000"/>
                </a:solidFill>
                <a:latin typeface="MLNBGR+Times-Roman"/>
                <a:cs typeface="MLNBGR+Times-Roman"/>
              </a:rPr>
              <a:t>DT:</a:t>
            </a:r>
            <a:r>
              <a:rPr sz="1600" b="1" spc="158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32" dirty="0">
                <a:solidFill>
                  <a:srgbClr val="000000"/>
                </a:solidFill>
                <a:latin typeface="MLNBGR+Times-Roman"/>
                <a:cs typeface="MLNBGR+Times-Roman"/>
              </a:rPr>
              <a:t>hit</a:t>
            </a:r>
            <a:r>
              <a:rPr sz="1600" spc="7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position</a:t>
            </a:r>
            <a:r>
              <a:rPr sz="1600" spc="9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33" dirty="0">
                <a:solidFill>
                  <a:srgbClr val="000000"/>
                </a:solidFill>
                <a:latin typeface="MLNBGR+Times-Roman"/>
                <a:cs typeface="MLNBGR+Times-Roman"/>
              </a:rPr>
              <a:t>w.r.t.</a:t>
            </a:r>
            <a:r>
              <a:rPr sz="1600" spc="3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wire</a:t>
            </a:r>
            <a:r>
              <a:rPr sz="1600" spc="5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computed</a:t>
            </a:r>
            <a:r>
              <a:rPr sz="1600" spc="9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from</a:t>
            </a:r>
            <a:r>
              <a:rPr sz="1600" spc="6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drift</a:t>
            </a:r>
            <a:r>
              <a:rPr sz="1600" spc="8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time;</a:t>
            </a:r>
            <a:r>
              <a:rPr sz="1600" spc="11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r-</a:t>
            </a:r>
            <a:r>
              <a:rPr sz="1600" dirty="0">
                <a:solidFill>
                  <a:srgbClr val="000000"/>
                </a:solidFill>
                <a:latin typeface="AQFHJJ+TimesNewRoman"/>
                <a:cs typeface="AQFHJJ+TimesNewRoman"/>
              </a:rPr>
              <a:t>φ</a:t>
            </a:r>
            <a:r>
              <a:rPr sz="1600" spc="-2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(8meas.)</a:t>
            </a:r>
            <a:r>
              <a:rPr sz="1600" spc="2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and</a:t>
            </a:r>
            <a:r>
              <a:rPr sz="1600" spc="7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3" dirty="0">
                <a:solidFill>
                  <a:srgbClr val="000000"/>
                </a:solidFill>
                <a:latin typeface="MLNBGR+Times-Roman"/>
                <a:cs typeface="MLNBGR+Times-Roman"/>
              </a:rPr>
              <a:t>r-</a:t>
            </a:r>
            <a:r>
              <a:rPr lang="el-GR" sz="1600" dirty="0">
                <a:solidFill>
                  <a:srgbClr val="000000"/>
                </a:solidFill>
                <a:latin typeface="AQFHJJ+TimesNewRoman"/>
                <a:cs typeface="AQFHJJ+TimesNewRoman"/>
              </a:rPr>
              <a:t>θ</a:t>
            </a:r>
            <a:r>
              <a:rPr lang="en-US" sz="1600" dirty="0">
                <a:solidFill>
                  <a:srgbClr val="000000"/>
                </a:solidFill>
                <a:latin typeface="AQFHJJ+TimesNewRoman"/>
                <a:cs typeface="AQFHJJ+TimesNew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(4meas.); direction</a:t>
            </a:r>
            <a:r>
              <a:rPr lang="en-US" sz="1600" spc="8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reconstructed</a:t>
            </a:r>
            <a:r>
              <a:rPr lang="en-US" sz="1600" spc="11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independently</a:t>
            </a:r>
            <a:r>
              <a:rPr lang="en-US" sz="1600" spc="8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and</a:t>
            </a:r>
            <a:r>
              <a:rPr lang="en-US" sz="1600" spc="7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combined</a:t>
            </a:r>
            <a:r>
              <a:rPr lang="en-US" sz="1600" spc="12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spc="-24" dirty="0">
                <a:solidFill>
                  <a:srgbClr val="000000"/>
                </a:solidFill>
                <a:latin typeface="MLNBGR+Times-Roman"/>
                <a:cs typeface="MLNBGR+Times-Roman"/>
              </a:rPr>
              <a:t>into</a:t>
            </a:r>
            <a:r>
              <a:rPr lang="en-US" sz="1600" spc="9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segment</a:t>
            </a:r>
          </a:p>
          <a:p>
            <a:pPr marL="6">
              <a:lnSpc>
                <a:spcPts val="1583"/>
              </a:lnSpc>
              <a:spcBef>
                <a:spcPts val="13"/>
              </a:spcBef>
            </a:pPr>
            <a:endParaRPr lang="en-US" sz="1600" dirty="0">
              <a:solidFill>
                <a:srgbClr val="000000"/>
              </a:solidFill>
              <a:latin typeface="MLNBGR+Times-Roman"/>
              <a:cs typeface="MLNBGR+Times-Roman"/>
            </a:endParaRPr>
          </a:p>
          <a:p>
            <a:pPr marL="6">
              <a:lnSpc>
                <a:spcPts val="1583"/>
              </a:lnSpc>
              <a:spcBef>
                <a:spcPts val="13"/>
              </a:spcBef>
            </a:pPr>
            <a:r>
              <a:rPr sz="1600" b="1" dirty="0">
                <a:solidFill>
                  <a:srgbClr val="000000"/>
                </a:solidFill>
                <a:latin typeface="MLNBGR+Times-Roman"/>
                <a:cs typeface="MLNBGR+Times-Roman"/>
              </a:rPr>
              <a:t>CSC:</a:t>
            </a:r>
            <a:r>
              <a:rPr sz="1600" b="1" spc="75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2D</a:t>
            </a:r>
            <a:r>
              <a:rPr sz="1600" spc="-4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0" dirty="0">
                <a:solidFill>
                  <a:srgbClr val="000000"/>
                </a:solidFill>
                <a:latin typeface="MLNBGR+Times-Roman"/>
                <a:cs typeface="MLNBGR+Times-Roman"/>
              </a:rPr>
              <a:t>points</a:t>
            </a:r>
            <a:r>
              <a:rPr sz="1600" spc="13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from</a:t>
            </a:r>
            <a:r>
              <a:rPr sz="1600" spc="6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wire</a:t>
            </a:r>
            <a:r>
              <a:rPr sz="1600" spc="5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and</a:t>
            </a:r>
            <a:r>
              <a:rPr sz="1600" spc="4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strips</a:t>
            </a:r>
            <a:r>
              <a:rPr sz="1600" spc="4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 err="1">
                <a:solidFill>
                  <a:srgbClr val="000000"/>
                </a:solidFill>
                <a:latin typeface="MLNBGR+Times-Roman"/>
                <a:cs typeface="MLNBGR+Times-Roman"/>
              </a:rPr>
              <a:t>meas</a:t>
            </a:r>
            <a:r>
              <a:rPr lang="tr-TR" sz="1600" dirty="0" err="1">
                <a:solidFill>
                  <a:srgbClr val="000000"/>
                </a:solidFill>
                <a:latin typeface="MLNBGR+Times-Roman"/>
                <a:cs typeface="MLNBGR+Times-Roman"/>
              </a:rPr>
              <a:t>urements</a:t>
            </a:r>
            <a:r>
              <a:rPr sz="1600" spc="3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37" dirty="0">
                <a:solidFill>
                  <a:srgbClr val="000000"/>
                </a:solidFill>
                <a:latin typeface="MLNBGR+Times-Roman"/>
                <a:cs typeface="MLNBGR+Times-Roman"/>
              </a:rPr>
              <a:t>in</a:t>
            </a:r>
            <a:r>
              <a:rPr sz="1600" spc="9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plane</a:t>
            </a:r>
            <a:r>
              <a:rPr lang="tr-TR"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.</a:t>
            </a:r>
            <a:r>
              <a:rPr lang="en-US"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spc="-19" dirty="0">
                <a:solidFill>
                  <a:srgbClr val="000000"/>
                </a:solidFill>
                <a:latin typeface="MLNBGR+Times-Roman"/>
                <a:cs typeface="MLNBGR+Times-Roman"/>
              </a:rPr>
              <a:t>Build</a:t>
            </a:r>
            <a:r>
              <a:rPr lang="en-US" sz="1600" spc="7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segment</a:t>
            </a:r>
            <a:r>
              <a:rPr lang="en-US" sz="1600" spc="5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spc="-14" dirty="0">
                <a:solidFill>
                  <a:srgbClr val="000000"/>
                </a:solidFill>
                <a:latin typeface="MLNBGR+Times-Roman"/>
                <a:cs typeface="MLNBGR+Times-Roman"/>
              </a:rPr>
              <a:t>using</a:t>
            </a:r>
            <a:r>
              <a:rPr lang="en-US" sz="1600" spc="6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spc="-24" dirty="0">
                <a:solidFill>
                  <a:srgbClr val="000000"/>
                </a:solidFill>
                <a:latin typeface="MLNBGR+Times-Roman"/>
                <a:cs typeface="MLNBGR+Times-Roman"/>
              </a:rPr>
              <a:t>hits</a:t>
            </a:r>
            <a:r>
              <a:rPr lang="en-US" sz="1600" spc="11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from</a:t>
            </a:r>
            <a:r>
              <a:rPr lang="en-US" sz="1600" spc="6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up to</a:t>
            </a:r>
            <a:r>
              <a:rPr lang="en-US" sz="1600" spc="3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6 </a:t>
            </a:r>
            <a:r>
              <a:rPr lang="en-US" sz="1600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planes</a:t>
            </a:r>
          </a:p>
          <a:p>
            <a:pPr>
              <a:lnSpc>
                <a:spcPts val="1583"/>
              </a:lnSpc>
              <a:spcBef>
                <a:spcPts val="68"/>
              </a:spcBef>
            </a:pPr>
            <a:endParaRPr lang="en-US" sz="1600" dirty="0">
              <a:solidFill>
                <a:srgbClr val="000000"/>
              </a:solidFill>
              <a:latin typeface="MLNBGR+Times-Roman"/>
              <a:cs typeface="MLNBGR+Times-Roman"/>
            </a:endParaRPr>
          </a:p>
          <a:p>
            <a:pPr>
              <a:lnSpc>
                <a:spcPts val="1583"/>
              </a:lnSpc>
              <a:spcBef>
                <a:spcPts val="68"/>
              </a:spcBef>
            </a:pPr>
            <a:r>
              <a:rPr lang="en-US" sz="1600" b="1" dirty="0">
                <a:solidFill>
                  <a:srgbClr val="000000"/>
                </a:solidFill>
                <a:latin typeface="MLNBGR+Times-Roman"/>
                <a:cs typeface="MLNBGR+Times-Roman"/>
              </a:rPr>
              <a:t>RPC:</a:t>
            </a:r>
            <a:r>
              <a:rPr lang="en-US" sz="1600" b="1" spc="75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secondary</a:t>
            </a:r>
            <a:r>
              <a:rPr lang="en-US" sz="1600" spc="6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importance</a:t>
            </a:r>
            <a:r>
              <a:rPr lang="en-US" sz="1600" spc="11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spc="-37" dirty="0">
                <a:solidFill>
                  <a:srgbClr val="000000"/>
                </a:solidFill>
                <a:latin typeface="MLNBGR+Times-Roman"/>
                <a:cs typeface="MLNBGR+Times-Roman"/>
              </a:rPr>
              <a:t>in</a:t>
            </a:r>
            <a:r>
              <a:rPr lang="en-US" sz="1600" spc="6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track</a:t>
            </a:r>
            <a:r>
              <a:rPr lang="en-US" sz="1600" spc="6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reconstruction</a:t>
            </a:r>
            <a:r>
              <a:rPr lang="en-US" sz="1600" spc="8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(measure</a:t>
            </a:r>
            <a:r>
              <a:rPr lang="en-US" sz="1600" spc="5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3d </a:t>
            </a:r>
            <a:r>
              <a:rPr lang="en-US" sz="1600" spc="-32" dirty="0">
                <a:solidFill>
                  <a:srgbClr val="000000"/>
                </a:solidFill>
                <a:latin typeface="MLNBGR+Times-Roman"/>
                <a:cs typeface="MLNBGR+Times-Roman"/>
              </a:rPr>
              <a:t>hit</a:t>
            </a:r>
            <a:r>
              <a:rPr lang="en-US" sz="1600" spc="10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600" spc="-22" dirty="0">
                <a:solidFill>
                  <a:srgbClr val="000000"/>
                </a:solidFill>
                <a:latin typeface="MLNBGR+Times-Roman"/>
                <a:cs typeface="MLNBGR+Times-Roman"/>
              </a:rPr>
              <a:t>only)</a:t>
            </a:r>
          </a:p>
          <a:p>
            <a:pPr marL="6">
              <a:lnSpc>
                <a:spcPts val="1583"/>
              </a:lnSpc>
              <a:spcBef>
                <a:spcPts val="13"/>
              </a:spcBef>
            </a:pPr>
            <a:endParaRPr sz="1600" spc="-18" dirty="0">
              <a:solidFill>
                <a:srgbClr val="000000"/>
              </a:solidFill>
              <a:latin typeface="MLNBGR+Times-Roman"/>
              <a:cs typeface="MLNBGR+Times-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37710" y="3892093"/>
            <a:ext cx="5775434" cy="695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90"/>
              </a:lnSpc>
            </a:pPr>
            <a:r>
              <a:rPr sz="2200" spc="-97" dirty="0">
                <a:solidFill>
                  <a:srgbClr val="FF0000"/>
                </a:solidFill>
                <a:latin typeface="UQKDBH+Times-Bold"/>
                <a:cs typeface="UQKDBH+Times-Bold"/>
              </a:rPr>
              <a:t>Stand-Alone</a:t>
            </a:r>
            <a:r>
              <a:rPr sz="2200" spc="-285" dirty="0">
                <a:solidFill>
                  <a:srgbClr val="FF0000"/>
                </a:solidFill>
                <a:latin typeface="UQKDBH+Times-Bold"/>
                <a:cs typeface="UQKDBH+Times-Bold"/>
              </a:rPr>
              <a:t> </a:t>
            </a:r>
            <a:r>
              <a:rPr sz="2200" spc="-75" dirty="0">
                <a:solidFill>
                  <a:srgbClr val="FF0000"/>
                </a:solidFill>
                <a:latin typeface="UQKDBH+Times-Bold"/>
                <a:cs typeface="UQKDBH+Times-Bold"/>
              </a:rPr>
              <a:t>Muon</a:t>
            </a:r>
            <a:r>
              <a:rPr sz="2200" spc="-236" dirty="0">
                <a:solidFill>
                  <a:srgbClr val="FF0000"/>
                </a:solidFill>
                <a:latin typeface="UQKDBH+Times-Bold"/>
                <a:cs typeface="UQKDBH+Times-Bold"/>
              </a:rPr>
              <a:t> </a:t>
            </a:r>
            <a:r>
              <a:rPr sz="2200" spc="-105" dirty="0">
                <a:solidFill>
                  <a:srgbClr val="FF0000"/>
                </a:solidFill>
                <a:latin typeface="UQKDBH+Times-Bold"/>
                <a:cs typeface="UQKDBH+Times-Bold"/>
              </a:rPr>
              <a:t>Reconstruction</a:t>
            </a:r>
          </a:p>
          <a:p>
            <a:pPr>
              <a:lnSpc>
                <a:spcPts val="1583"/>
              </a:lnSpc>
              <a:spcBef>
                <a:spcPts val="76"/>
              </a:spcBef>
            </a:pP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Based</a:t>
            </a:r>
            <a:r>
              <a:rPr sz="1600" spc="-2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6" dirty="0">
                <a:solidFill>
                  <a:srgbClr val="000000"/>
                </a:solidFill>
                <a:latin typeface="MLNBGR+Times-Roman"/>
                <a:cs typeface="MLNBGR+Times-Roman"/>
              </a:rPr>
              <a:t>on</a:t>
            </a:r>
            <a:r>
              <a:rPr sz="1600" spc="5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the</a:t>
            </a:r>
            <a:r>
              <a:rPr sz="1600" spc="6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Kalman</a:t>
            </a:r>
            <a:r>
              <a:rPr sz="1600" spc="9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7" dirty="0">
                <a:solidFill>
                  <a:srgbClr val="000000"/>
                </a:solidFill>
                <a:latin typeface="MLNBGR+Times-Roman"/>
                <a:cs typeface="MLNBGR+Times-Roman"/>
              </a:rPr>
              <a:t>Filter</a:t>
            </a:r>
            <a:r>
              <a:rPr sz="1600" spc="9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1" dirty="0">
                <a:solidFill>
                  <a:srgbClr val="000000"/>
                </a:solidFill>
                <a:latin typeface="MLNBGR+Times-Roman"/>
                <a:cs typeface="MLNBGR+Times-Roman"/>
              </a:rPr>
              <a:t>Technique</a:t>
            </a:r>
          </a:p>
          <a:p>
            <a:pPr>
              <a:lnSpc>
                <a:spcPts val="1583"/>
              </a:lnSpc>
              <a:spcBef>
                <a:spcPts val="13"/>
              </a:spcBef>
            </a:pP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Propagation</a:t>
            </a:r>
            <a:r>
              <a:rPr sz="1600" spc="9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with</a:t>
            </a:r>
            <a:r>
              <a:rPr sz="1600" spc="6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3" dirty="0">
                <a:solidFill>
                  <a:srgbClr val="000000"/>
                </a:solidFill>
                <a:latin typeface="MLNBGR+Times-Roman"/>
                <a:cs typeface="MLNBGR+Times-Roman"/>
              </a:rPr>
              <a:t>energy</a:t>
            </a:r>
            <a:r>
              <a:rPr sz="1600" spc="6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losses,</a:t>
            </a:r>
            <a:r>
              <a:rPr sz="1600" spc="6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37" dirty="0">
                <a:solidFill>
                  <a:srgbClr val="000000"/>
                </a:solidFill>
                <a:latin typeface="MLNBGR+Times-Roman"/>
                <a:cs typeface="MLNBGR+Times-Roman"/>
              </a:rPr>
              <a:t>in</a:t>
            </a:r>
            <a:r>
              <a:rPr sz="1600" spc="6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non-constant</a:t>
            </a:r>
            <a:r>
              <a:rPr sz="1600" spc="10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magnetic</a:t>
            </a:r>
            <a:r>
              <a:rPr sz="1600" spc="11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4" dirty="0">
                <a:solidFill>
                  <a:srgbClr val="000000"/>
                </a:solidFill>
                <a:latin typeface="MLNBGR+Times-Roman"/>
                <a:cs typeface="MLNBGR+Times-Roman"/>
              </a:rPr>
              <a:t>field.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66636" y="4651403"/>
            <a:ext cx="5079320" cy="2080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3"/>
              </a:lnSpc>
            </a:pPr>
            <a:r>
              <a:rPr sz="1600" dirty="0">
                <a:solidFill>
                  <a:srgbClr val="000000"/>
                </a:solidFill>
                <a:latin typeface="UQKDBH+Times-Bold"/>
                <a:cs typeface="UQKDBH+Times-Bold"/>
              </a:rPr>
              <a:t>Seeding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– definition</a:t>
            </a:r>
            <a:r>
              <a:rPr sz="1600" spc="9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6" dirty="0">
                <a:solidFill>
                  <a:srgbClr val="000000"/>
                </a:solidFill>
                <a:latin typeface="MLNBGR+Times-Roman"/>
                <a:cs typeface="MLNBGR+Times-Roman"/>
              </a:rPr>
              <a:t>of</a:t>
            </a:r>
            <a:r>
              <a:rPr sz="1600" spc="5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initial</a:t>
            </a:r>
            <a:r>
              <a:rPr sz="1600" spc="8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trajectory</a:t>
            </a:r>
            <a:r>
              <a:rPr sz="1600" spc="8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state.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07309" y="5397560"/>
            <a:ext cx="7935674" cy="631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3"/>
              </a:lnSpc>
            </a:pPr>
            <a:r>
              <a:rPr sz="1600" spc="-12" dirty="0">
                <a:solidFill>
                  <a:srgbClr val="000000"/>
                </a:solidFill>
                <a:latin typeface="UQKDBH+Times-Bold"/>
                <a:cs typeface="UQKDBH+Times-Bold"/>
              </a:rPr>
              <a:t>Online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:</a:t>
            </a:r>
            <a:r>
              <a:rPr sz="1600" spc="4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input</a:t>
            </a:r>
            <a:r>
              <a:rPr sz="1600" spc="8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(position,</a:t>
            </a:r>
            <a:r>
              <a:rPr sz="1600" spc="12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momentum)</a:t>
            </a:r>
            <a:r>
              <a:rPr sz="1600" spc="11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from</a:t>
            </a:r>
            <a:r>
              <a:rPr sz="1600" spc="6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L1</a:t>
            </a:r>
            <a:r>
              <a:rPr sz="1600" spc="3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trigger</a:t>
            </a:r>
          </a:p>
          <a:p>
            <a:pPr>
              <a:lnSpc>
                <a:spcPts val="1570"/>
              </a:lnSpc>
              <a:spcBef>
                <a:spcPts val="55"/>
              </a:spcBef>
            </a:pPr>
            <a:r>
              <a:rPr sz="1600" dirty="0">
                <a:solidFill>
                  <a:srgbClr val="000000"/>
                </a:solidFill>
                <a:latin typeface="UQKDBH+Times-Bold"/>
                <a:cs typeface="UQKDBH+Times-Bold"/>
              </a:rPr>
              <a:t>Offline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:</a:t>
            </a:r>
            <a:r>
              <a:rPr sz="1600" spc="4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4" dirty="0">
                <a:solidFill>
                  <a:srgbClr val="000000"/>
                </a:solidFill>
                <a:latin typeface="MLNBGR+Times-Roman"/>
                <a:cs typeface="MLNBGR+Times-Roman"/>
              </a:rPr>
              <a:t>global</a:t>
            </a:r>
            <a:r>
              <a:rPr sz="1600" spc="8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analysis</a:t>
            </a:r>
            <a:r>
              <a:rPr sz="1600" spc="10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6" dirty="0">
                <a:solidFill>
                  <a:srgbClr val="000000"/>
                </a:solidFill>
                <a:latin typeface="MLNBGR+Times-Roman"/>
                <a:cs typeface="MLNBGR+Times-Roman"/>
              </a:rPr>
              <a:t>of</a:t>
            </a:r>
            <a:r>
              <a:rPr sz="1600" spc="5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segments.</a:t>
            </a:r>
            <a:r>
              <a:rPr sz="1600" spc="6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Seed</a:t>
            </a:r>
            <a:r>
              <a:rPr sz="1600" spc="2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kinematics</a:t>
            </a:r>
            <a:r>
              <a:rPr sz="1600" spc="12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37" dirty="0">
                <a:solidFill>
                  <a:srgbClr val="000000"/>
                </a:solidFill>
                <a:latin typeface="MLNBGR+Times-Roman"/>
                <a:cs typeface="MLNBGR+Times-Roman"/>
              </a:rPr>
              <a:t>is</a:t>
            </a:r>
            <a:r>
              <a:rPr sz="1600" spc="7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estimated</a:t>
            </a:r>
            <a:r>
              <a:rPr sz="1600" spc="45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by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simple</a:t>
            </a:r>
            <a:r>
              <a:rPr sz="1600" spc="19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parametrisation</a:t>
            </a:r>
            <a:r>
              <a:rPr sz="1600" spc="8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6" dirty="0">
                <a:solidFill>
                  <a:srgbClr val="000000"/>
                </a:solidFill>
                <a:latin typeface="MLNBGR+Times-Roman"/>
                <a:cs typeface="MLNBGR+Times-Roman"/>
              </a:rPr>
              <a:t>of</a:t>
            </a:r>
            <a:r>
              <a:rPr sz="1600" spc="5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7" dirty="0">
                <a:solidFill>
                  <a:srgbClr val="000000"/>
                </a:solidFill>
                <a:latin typeface="MLNBGR+Times-Roman"/>
                <a:cs typeface="MLNBGR+Times-Roman"/>
              </a:rPr>
              <a:t>bending</a:t>
            </a:r>
            <a:r>
              <a:rPr sz="1600" spc="12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in/between</a:t>
            </a:r>
            <a:r>
              <a:rPr sz="1600" spc="9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segments.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5007" y="6361726"/>
            <a:ext cx="8572232" cy="413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">
              <a:lnSpc>
                <a:spcPts val="1583"/>
              </a:lnSpc>
            </a:pPr>
            <a:r>
              <a:rPr sz="1600" dirty="0">
                <a:solidFill>
                  <a:srgbClr val="000000"/>
                </a:solidFill>
                <a:latin typeface="UQKDBH+Times-Bold"/>
                <a:cs typeface="UQKDBH+Times-Bold"/>
              </a:rPr>
              <a:t>Forward</a:t>
            </a:r>
            <a:r>
              <a:rPr sz="1600" spc="14" dirty="0">
                <a:solidFill>
                  <a:srgbClr val="000000"/>
                </a:solidFill>
                <a:latin typeface="UQKDBH+Times-Bold"/>
                <a:cs typeface="UQKDBH+Times-Bold"/>
              </a:rPr>
              <a:t> </a:t>
            </a:r>
            <a:r>
              <a:rPr sz="1600" dirty="0">
                <a:solidFill>
                  <a:srgbClr val="000000"/>
                </a:solidFill>
                <a:latin typeface="UQKDBH+Times-Bold"/>
                <a:cs typeface="UQKDBH+Times-Bold"/>
              </a:rPr>
              <a:t>Patter</a:t>
            </a:r>
            <a:r>
              <a:rPr lang="tr-TR" sz="1600" dirty="0">
                <a:solidFill>
                  <a:srgbClr val="000000"/>
                </a:solidFill>
                <a:latin typeface="UQKDBH+Times-Bold"/>
                <a:cs typeface="UQKDBH+Times-Bold"/>
              </a:rPr>
              <a:t>n</a:t>
            </a:r>
            <a:r>
              <a:rPr sz="1600" spc="22" dirty="0">
                <a:solidFill>
                  <a:srgbClr val="000000"/>
                </a:solidFill>
                <a:latin typeface="UQKDBH+Times-Bold"/>
                <a:cs typeface="UQKDBH+Times-Bold"/>
              </a:rPr>
              <a:t> </a:t>
            </a:r>
            <a:r>
              <a:rPr sz="1600" dirty="0">
                <a:solidFill>
                  <a:srgbClr val="000000"/>
                </a:solidFill>
                <a:latin typeface="UQKDBH+Times-Bold"/>
                <a:cs typeface="UQKDBH+Times-Bold"/>
              </a:rPr>
              <a:t>Recognition</a:t>
            </a:r>
            <a:r>
              <a:rPr sz="1600" spc="68" dirty="0">
                <a:solidFill>
                  <a:srgbClr val="000000"/>
                </a:solidFill>
                <a:latin typeface="UQKDBH+Times-Bold"/>
                <a:cs typeface="UQKDBH+Times-Bold"/>
              </a:rPr>
              <a:t> </a:t>
            </a:r>
            <a:r>
              <a:rPr sz="1600" dirty="0">
                <a:solidFill>
                  <a:srgbClr val="000000"/>
                </a:solidFill>
                <a:latin typeface="UQKDBH+Times-Bold"/>
                <a:cs typeface="UQKDBH+Times-Bold"/>
              </a:rPr>
              <a:t>(pre-filtering)</a:t>
            </a:r>
            <a:r>
              <a:rPr sz="1600" spc="85" dirty="0">
                <a:solidFill>
                  <a:srgbClr val="000000"/>
                </a:solidFill>
                <a:latin typeface="UQKDBH+Times-Bold"/>
                <a:cs typeface="UQKDBH+Times-Bold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goes</a:t>
            </a:r>
            <a:r>
              <a:rPr sz="1600" spc="4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from</a:t>
            </a:r>
            <a:r>
              <a:rPr sz="1600" spc="9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most</a:t>
            </a:r>
            <a:r>
              <a:rPr sz="1600" spc="2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4" dirty="0">
                <a:solidFill>
                  <a:srgbClr val="000000"/>
                </a:solidFill>
                <a:latin typeface="MLNBGR+Times-Roman"/>
                <a:cs typeface="MLNBGR+Times-Roman"/>
              </a:rPr>
              <a:t>inner</a:t>
            </a:r>
            <a:r>
              <a:rPr sz="1600" spc="13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to</a:t>
            </a:r>
            <a:r>
              <a:rPr sz="1600" spc="3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outer</a:t>
            </a:r>
            <a:r>
              <a:rPr sz="1600" spc="6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muon</a:t>
            </a:r>
            <a:r>
              <a:rPr lang="en-US"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station.</a:t>
            </a:r>
            <a:r>
              <a:rPr sz="1600" spc="9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Segments</a:t>
            </a:r>
            <a:r>
              <a:rPr sz="1600" spc="6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compatible</a:t>
            </a:r>
            <a:r>
              <a:rPr sz="1600" spc="10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with</a:t>
            </a:r>
            <a:r>
              <a:rPr sz="1600" spc="4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trajectory</a:t>
            </a:r>
            <a:r>
              <a:rPr sz="1600" spc="8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(</a:t>
            </a:r>
            <a:r>
              <a:rPr sz="1600" dirty="0">
                <a:solidFill>
                  <a:srgbClr val="000000"/>
                </a:solidFill>
                <a:latin typeface="AQFHJJ+TimesNewRoman"/>
                <a:cs typeface="AQFHJJ+TimesNewRoman"/>
              </a:rPr>
              <a:t>χ</a:t>
            </a:r>
            <a:r>
              <a:rPr sz="1600" baseline="29166" dirty="0">
                <a:solidFill>
                  <a:srgbClr val="000000"/>
                </a:solidFill>
                <a:latin typeface="MLNBGR+Times-Roman"/>
                <a:cs typeface="MLNBGR+Times-Roman"/>
              </a:rPr>
              <a:t>2</a:t>
            </a:r>
            <a:r>
              <a:rPr sz="1600" spc="28" baseline="2916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based)</a:t>
            </a:r>
            <a:r>
              <a:rPr sz="1600" spc="2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are</a:t>
            </a:r>
            <a:r>
              <a:rPr sz="1600" spc="2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collected</a:t>
            </a:r>
            <a:r>
              <a:rPr sz="1600" spc="12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constraining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trajectory</a:t>
            </a:r>
            <a:r>
              <a:rPr sz="1600" spc="9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state.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5007" y="6966763"/>
            <a:ext cx="8096179" cy="413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3"/>
              </a:lnSpc>
            </a:pPr>
            <a:r>
              <a:rPr sz="1600" dirty="0">
                <a:solidFill>
                  <a:srgbClr val="000000"/>
                </a:solidFill>
                <a:latin typeface="UQKDBH+Times-Bold"/>
                <a:cs typeface="UQKDBH+Times-Bold"/>
              </a:rPr>
              <a:t>Backward</a:t>
            </a:r>
            <a:r>
              <a:rPr sz="1600" spc="-46" dirty="0">
                <a:solidFill>
                  <a:srgbClr val="000000"/>
                </a:solidFill>
                <a:latin typeface="UQKDBH+Times-Bold"/>
                <a:cs typeface="UQKDBH+Times-Bold"/>
              </a:rPr>
              <a:t> </a:t>
            </a:r>
            <a:r>
              <a:rPr sz="1600" dirty="0">
                <a:solidFill>
                  <a:srgbClr val="000000"/>
                </a:solidFill>
                <a:latin typeface="UQKDBH+Times-Bold"/>
                <a:cs typeface="UQKDBH+Times-Bold"/>
              </a:rPr>
              <a:t>Pattern</a:t>
            </a:r>
            <a:r>
              <a:rPr sz="1600" spc="40" dirty="0">
                <a:solidFill>
                  <a:srgbClr val="000000"/>
                </a:solidFill>
                <a:latin typeface="UQKDBH+Times-Bold"/>
                <a:cs typeface="UQKDBH+Times-Bold"/>
              </a:rPr>
              <a:t> </a:t>
            </a:r>
            <a:r>
              <a:rPr sz="1600" dirty="0">
                <a:solidFill>
                  <a:srgbClr val="000000"/>
                </a:solidFill>
                <a:latin typeface="UQKDBH+Times-Bold"/>
                <a:cs typeface="UQKDBH+Times-Bold"/>
              </a:rPr>
              <a:t>Recognition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:</a:t>
            </a:r>
            <a:r>
              <a:rPr sz="1600" spc="7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Trajectory</a:t>
            </a:r>
            <a:r>
              <a:rPr sz="1600" spc="9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Fitting:</a:t>
            </a:r>
            <a:r>
              <a:rPr sz="1600" spc="11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propagating</a:t>
            </a:r>
            <a:r>
              <a:rPr sz="1600" spc="11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outside-in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update trajectory</a:t>
            </a:r>
            <a:r>
              <a:rPr sz="1600" spc="8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with</a:t>
            </a:r>
            <a:r>
              <a:rPr sz="1600" spc="6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individual</a:t>
            </a:r>
            <a:r>
              <a:rPr sz="1600" spc="8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4" dirty="0">
                <a:solidFill>
                  <a:srgbClr val="000000"/>
                </a:solidFill>
                <a:latin typeface="MLNBGR+Times-Roman"/>
                <a:cs typeface="MLNBGR+Times-Roman"/>
              </a:rPr>
              <a:t>hits</a:t>
            </a:r>
            <a:r>
              <a:rPr sz="1600" spc="11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from</a:t>
            </a:r>
            <a:r>
              <a:rPr sz="1600" spc="6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segments</a:t>
            </a:r>
            <a:r>
              <a:rPr sz="1600" spc="6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(</a:t>
            </a:r>
            <a:r>
              <a:rPr sz="1600" dirty="0">
                <a:solidFill>
                  <a:srgbClr val="000000"/>
                </a:solidFill>
                <a:latin typeface="AQFHJJ+TimesNewRoman"/>
                <a:cs typeface="AQFHJJ+TimesNewRoman"/>
              </a:rPr>
              <a:t>χ</a:t>
            </a:r>
            <a:r>
              <a:rPr sz="1600" baseline="29164" dirty="0">
                <a:solidFill>
                  <a:srgbClr val="000000"/>
                </a:solidFill>
                <a:latin typeface="MLNBGR+Times-Roman"/>
                <a:cs typeface="MLNBGR+Times-Roman"/>
              </a:rPr>
              <a:t>2</a:t>
            </a:r>
            <a:r>
              <a:rPr sz="1600" spc="28" baseline="2916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based).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Optionally</a:t>
            </a:r>
            <a:r>
              <a:rPr sz="1600" spc="9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update</a:t>
            </a:r>
            <a:r>
              <a:rPr sz="1600" spc="2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32" dirty="0">
                <a:solidFill>
                  <a:srgbClr val="000000"/>
                </a:solidFill>
                <a:latin typeface="MLNBGR+Times-Roman"/>
                <a:cs typeface="MLNBGR+Times-Roman"/>
              </a:rPr>
              <a:t>fit</a:t>
            </a:r>
            <a:r>
              <a:rPr sz="1600" spc="10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with</a:t>
            </a:r>
            <a:r>
              <a:rPr sz="1600" spc="6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UQKDBH+Times-Bold"/>
                <a:cs typeface="UQKDBH+Times-Bold"/>
              </a:rPr>
              <a:t>vertex</a:t>
            </a:r>
            <a:r>
              <a:rPr sz="1600" spc="31" dirty="0">
                <a:solidFill>
                  <a:srgbClr val="000000"/>
                </a:solidFill>
                <a:latin typeface="UQKDBH+Times-Bold"/>
                <a:cs typeface="UQKDBH+Times-Bold"/>
              </a:rPr>
              <a:t> </a:t>
            </a:r>
            <a:r>
              <a:rPr sz="1600" dirty="0">
                <a:solidFill>
                  <a:srgbClr val="000000"/>
                </a:solidFill>
                <a:latin typeface="UQKDBH+Times-Bold"/>
                <a:cs typeface="UQKDBH+Times-Bold"/>
              </a:rPr>
              <a:t>constraint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2453101" y="286442"/>
            <a:ext cx="4669081" cy="595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1"/>
              </a:lnSpc>
            </a:pPr>
            <a:r>
              <a:rPr sz="3967" dirty="0">
                <a:solidFill>
                  <a:srgbClr val="000000"/>
                </a:solidFill>
                <a:latin typeface="MLNBGR+Times-Roman"/>
                <a:cs typeface="MLNBGR+Times-Roman"/>
              </a:rPr>
              <a:t>Algorithms</a:t>
            </a:r>
            <a:r>
              <a:rPr sz="3967" spc="3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3967" dirty="0">
                <a:solidFill>
                  <a:srgbClr val="000000"/>
                </a:solidFill>
                <a:latin typeface="MLNBGR+Times-Roman"/>
                <a:cs typeface="MLNBGR+Times-Roman"/>
              </a:rPr>
              <a:t>in Tracker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54268" y="930566"/>
            <a:ext cx="2471408" cy="2764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90"/>
              </a:lnSpc>
            </a:pPr>
            <a:r>
              <a:rPr sz="2200" dirty="0">
                <a:solidFill>
                  <a:srgbClr val="FF0000"/>
                </a:solidFill>
                <a:latin typeface="UQKDBH+Times-Bold"/>
                <a:cs typeface="UQKDBH+Times-Bold"/>
              </a:rPr>
              <a:t>Global</a:t>
            </a:r>
            <a:r>
              <a:rPr sz="2200" spc="-54" dirty="0">
                <a:solidFill>
                  <a:srgbClr val="FF0000"/>
                </a:solidFill>
                <a:latin typeface="UQKDBH+Times-Bold"/>
                <a:cs typeface="UQKDBH+Times-Bold"/>
              </a:rPr>
              <a:t> </a:t>
            </a:r>
            <a:r>
              <a:rPr sz="2200" dirty="0">
                <a:solidFill>
                  <a:srgbClr val="FF0000"/>
                </a:solidFill>
                <a:latin typeface="UQKDBH+Times-Bold"/>
                <a:cs typeface="UQKDBH+Times-Bold"/>
              </a:rPr>
              <a:t>Muon: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77963" y="1363477"/>
            <a:ext cx="8280361" cy="4260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">
              <a:lnSpc>
                <a:spcPts val="1583"/>
              </a:lnSpc>
            </a:pP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Define</a:t>
            </a:r>
            <a:r>
              <a:rPr sz="1600" spc="8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UQKDBH+Times-Bold"/>
                <a:cs typeface="UQKDBH+Times-Bold"/>
              </a:rPr>
              <a:t>Region of Interest</a:t>
            </a:r>
            <a:r>
              <a:rPr sz="1600" spc="34" dirty="0">
                <a:solidFill>
                  <a:srgbClr val="000000"/>
                </a:solidFill>
                <a:latin typeface="UQKDBH+Times-Bold"/>
                <a:cs typeface="UQKDBH+Times-Bold"/>
              </a:rPr>
              <a:t> </a:t>
            </a:r>
            <a:r>
              <a:rPr sz="1600" dirty="0">
                <a:solidFill>
                  <a:srgbClr val="000000"/>
                </a:solidFill>
                <a:latin typeface="UQKDBH+Times-Bold"/>
                <a:cs typeface="UQKDBH+Times-Bold"/>
              </a:rPr>
              <a:t>(ROI)</a:t>
            </a:r>
            <a:r>
              <a:rPr sz="1600" spc="333" dirty="0">
                <a:solidFill>
                  <a:srgbClr val="000000"/>
                </a:solidFill>
                <a:latin typeface="UQKDBH+Times-Bold"/>
                <a:cs typeface="UQKDBH+Times-Bold"/>
              </a:rPr>
              <a:t> </a:t>
            </a:r>
            <a:r>
              <a:rPr sz="1600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which</a:t>
            </a:r>
            <a:r>
              <a:rPr sz="1600" spc="7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describes</a:t>
            </a:r>
            <a:r>
              <a:rPr sz="1600" spc="6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supposed</a:t>
            </a:r>
            <a:r>
              <a:rPr sz="1600" spc="2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track</a:t>
            </a:r>
            <a:r>
              <a:rPr sz="1600" spc="3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parameters</a:t>
            </a:r>
            <a:r>
              <a:rPr sz="1600" spc="9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at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vertex</a:t>
            </a:r>
            <a:r>
              <a:rPr sz="1600" spc="3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(based</a:t>
            </a:r>
            <a:r>
              <a:rPr sz="1600" spc="2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6" dirty="0">
                <a:solidFill>
                  <a:srgbClr val="000000"/>
                </a:solidFill>
                <a:latin typeface="MLNBGR+Times-Roman"/>
                <a:cs typeface="MLNBGR+Times-Roman"/>
              </a:rPr>
              <a:t>on</a:t>
            </a:r>
            <a:r>
              <a:rPr sz="1600" spc="5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Stand-Alone</a:t>
            </a:r>
            <a:r>
              <a:rPr sz="1600" spc="11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Muon reconstruciton</a:t>
            </a:r>
            <a:r>
              <a:rPr sz="1600" spc="8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and</a:t>
            </a:r>
            <a:r>
              <a:rPr sz="1600" spc="7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assumed tolerances).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05550" y="2234487"/>
            <a:ext cx="8468798" cy="1464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3"/>
              </a:lnSpc>
            </a:pPr>
            <a:r>
              <a:rPr sz="1600" b="1" dirty="0">
                <a:solidFill>
                  <a:srgbClr val="000000"/>
                </a:solidFill>
                <a:latin typeface="UQKDBH+Times-Bold"/>
                <a:cs typeface="UQKDBH+Times-Bold"/>
              </a:rPr>
              <a:t>Offline:</a:t>
            </a:r>
            <a:r>
              <a:rPr sz="1600" spc="35" dirty="0">
                <a:solidFill>
                  <a:srgbClr val="000000"/>
                </a:solidFill>
                <a:latin typeface="UQKDBH+Times-Bold"/>
                <a:cs typeface="UQKDBH+Times-Bold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reuse </a:t>
            </a:r>
            <a:r>
              <a:rPr lang="en-US" sz="1600" spc="-21" dirty="0">
                <a:solidFill>
                  <a:srgbClr val="000000"/>
                </a:solidFill>
                <a:latin typeface="MLNBGR+Times-Roman"/>
                <a:cs typeface="MLNBGR+Times-Roman"/>
              </a:rPr>
              <a:t>t</a:t>
            </a:r>
            <a:r>
              <a:rPr sz="1600" spc="-21" dirty="0">
                <a:solidFill>
                  <a:srgbClr val="000000"/>
                </a:solidFill>
                <a:latin typeface="MLNBGR+Times-Roman"/>
                <a:cs typeface="MLNBGR+Times-Roman"/>
              </a:rPr>
              <a:t>racks</a:t>
            </a:r>
            <a:r>
              <a:rPr sz="1600" spc="8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from</a:t>
            </a:r>
            <a:r>
              <a:rPr sz="1600" spc="9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standard</a:t>
            </a:r>
            <a:r>
              <a:rPr sz="1600" spc="6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tracker</a:t>
            </a:r>
            <a:r>
              <a:rPr sz="1600" spc="9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reconstruction</a:t>
            </a:r>
            <a:endParaRPr lang="en-US" sz="1600" spc="-15" dirty="0">
              <a:solidFill>
                <a:srgbClr val="000000"/>
              </a:solidFill>
              <a:latin typeface="MLNBGR+Times-Roman"/>
              <a:cs typeface="MLNBGR+Times-Roman"/>
            </a:endParaRPr>
          </a:p>
          <a:p>
            <a:pPr>
              <a:lnSpc>
                <a:spcPts val="1583"/>
              </a:lnSpc>
            </a:pP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Combinatorial</a:t>
            </a:r>
            <a:r>
              <a:rPr sz="1600" spc="7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0" dirty="0">
                <a:solidFill>
                  <a:srgbClr val="000000"/>
                </a:solidFill>
                <a:latin typeface="MLNBGR+Times-Roman"/>
                <a:cs typeface="MLNBGR+Times-Roman"/>
              </a:rPr>
              <a:t>Track</a:t>
            </a:r>
            <a:r>
              <a:rPr sz="1600" spc="4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3" dirty="0">
                <a:solidFill>
                  <a:srgbClr val="000000"/>
                </a:solidFill>
                <a:latin typeface="MLNBGR+Times-Roman"/>
                <a:cs typeface="MLNBGR+Times-Roman"/>
              </a:rPr>
              <a:t>Finder</a:t>
            </a:r>
            <a:r>
              <a:rPr lang="tr-TR" sz="1600" spc="-13" dirty="0">
                <a:solidFill>
                  <a:srgbClr val="000000"/>
                </a:solidFill>
                <a:latin typeface="MLNBGR+Times-Roman"/>
                <a:cs typeface="MLNBGR+Times-Roman"/>
              </a:rPr>
              <a:t> (CTF)</a:t>
            </a:r>
            <a:r>
              <a:rPr sz="1600" spc="9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-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Kalman</a:t>
            </a:r>
            <a:r>
              <a:rPr sz="1600" spc="6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7" dirty="0">
                <a:solidFill>
                  <a:srgbClr val="000000"/>
                </a:solidFill>
                <a:latin typeface="MLNBGR+Times-Roman"/>
                <a:cs typeface="MLNBGR+Times-Roman"/>
              </a:rPr>
              <a:t>Filter</a:t>
            </a:r>
            <a:r>
              <a:rPr sz="1600" spc="12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based algorithm</a:t>
            </a:r>
            <a:r>
              <a:rPr sz="1600" spc="10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consisting</a:t>
            </a:r>
            <a:r>
              <a:rPr sz="1600" spc="12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6" dirty="0">
                <a:solidFill>
                  <a:srgbClr val="000000"/>
                </a:solidFill>
                <a:latin typeface="MLNBGR+Times-Roman"/>
                <a:cs typeface="MLNBGR+Times-Roman"/>
              </a:rPr>
              <a:t>of</a:t>
            </a:r>
            <a:r>
              <a:rPr sz="1600" spc="5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4" dirty="0">
                <a:solidFill>
                  <a:srgbClr val="000000"/>
                </a:solidFill>
                <a:latin typeface="MLNBGR+Times-Roman"/>
                <a:cs typeface="MLNBGR+Times-Roman"/>
              </a:rPr>
              <a:t>global</a:t>
            </a:r>
            <a:r>
              <a:rPr lang="en-US" sz="1600" spc="-1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32" dirty="0">
                <a:solidFill>
                  <a:srgbClr val="000000"/>
                </a:solidFill>
                <a:latin typeface="MLNBGR+Times-Roman"/>
                <a:cs typeface="MLNBGR+Times-Roman"/>
              </a:rPr>
              <a:t>hit</a:t>
            </a:r>
            <a:r>
              <a:rPr sz="1600" spc="7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based seeding,</a:t>
            </a:r>
            <a:r>
              <a:rPr sz="1600" spc="9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inside-out</a:t>
            </a:r>
            <a:r>
              <a:rPr sz="1600" spc="10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pattern</a:t>
            </a:r>
            <a:r>
              <a:rPr sz="1600" spc="6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recognition,</a:t>
            </a:r>
            <a:r>
              <a:rPr sz="1600" spc="11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final</a:t>
            </a:r>
            <a:r>
              <a:rPr sz="1600" spc="8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cleaning,</a:t>
            </a:r>
            <a:r>
              <a:rPr sz="1600" spc="12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fitting</a:t>
            </a:r>
            <a:r>
              <a:rPr sz="1600" spc="12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and</a:t>
            </a:r>
            <a:r>
              <a:rPr lang="en-US"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smoothing</a:t>
            </a:r>
            <a:r>
              <a:rPr sz="1600" spc="12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(backward</a:t>
            </a:r>
            <a:r>
              <a:rPr sz="1600" spc="6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fitting).)</a:t>
            </a:r>
            <a:r>
              <a:rPr sz="1600" spc="12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Select</a:t>
            </a:r>
            <a:r>
              <a:rPr sz="1600" spc="8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tracks</a:t>
            </a:r>
            <a:r>
              <a:rPr sz="1600" spc="7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compatible</a:t>
            </a:r>
            <a:r>
              <a:rPr sz="1600" spc="10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with</a:t>
            </a:r>
            <a:r>
              <a:rPr sz="1600" spc="4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ROI.</a:t>
            </a:r>
          </a:p>
          <a:p>
            <a:pPr>
              <a:lnSpc>
                <a:spcPts val="1570"/>
              </a:lnSpc>
            </a:pPr>
            <a:endParaRPr lang="en-US" sz="1600" spc="-12" dirty="0">
              <a:solidFill>
                <a:srgbClr val="000000"/>
              </a:solidFill>
              <a:latin typeface="UQKDBH+Times-Bold"/>
              <a:cs typeface="UQKDBH+Times-Bold"/>
            </a:endParaRPr>
          </a:p>
          <a:p>
            <a:pPr>
              <a:lnSpc>
                <a:spcPts val="1570"/>
              </a:lnSpc>
            </a:pPr>
            <a:r>
              <a:rPr sz="1600" b="1" spc="-12" dirty="0">
                <a:solidFill>
                  <a:srgbClr val="000000"/>
                </a:solidFill>
                <a:latin typeface="UQKDBH+Times-Bold"/>
                <a:cs typeface="UQKDBH+Times-Bold"/>
              </a:rPr>
              <a:t>Online:</a:t>
            </a:r>
            <a:r>
              <a:rPr sz="1600" b="1" spc="64" dirty="0">
                <a:solidFill>
                  <a:srgbClr val="000000"/>
                </a:solidFill>
                <a:latin typeface="UQKDBH+Times-Bold"/>
                <a:cs typeface="UQKDBH+Times-Bold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run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regional</a:t>
            </a:r>
            <a:r>
              <a:rPr sz="1600" spc="11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tracker</a:t>
            </a:r>
            <a:r>
              <a:rPr sz="1600" spc="9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track</a:t>
            </a:r>
            <a:r>
              <a:rPr sz="1600" spc="3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reconstruction</a:t>
            </a:r>
            <a:r>
              <a:rPr sz="1600" spc="8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37" dirty="0">
                <a:solidFill>
                  <a:srgbClr val="000000"/>
                </a:solidFill>
                <a:latin typeface="MLNBGR+Times-Roman"/>
                <a:cs typeface="MLNBGR+Times-Roman"/>
              </a:rPr>
              <a:t>in</a:t>
            </a:r>
            <a:r>
              <a:rPr sz="1600" spc="6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ROI </a:t>
            </a:r>
            <a:r>
              <a:rPr sz="1600" spc="-22" dirty="0">
                <a:solidFill>
                  <a:srgbClr val="000000"/>
                </a:solidFill>
                <a:latin typeface="MLNBGR+Times-Roman"/>
                <a:cs typeface="MLNBGR+Times-Roman"/>
              </a:rPr>
              <a:t>(find</a:t>
            </a:r>
            <a:r>
              <a:rPr sz="1600" spc="13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3" dirty="0">
                <a:solidFill>
                  <a:srgbClr val="000000"/>
                </a:solidFill>
                <a:latin typeface="MLNBGR+Times-Roman"/>
                <a:cs typeface="MLNBGR+Times-Roman"/>
              </a:rPr>
              <a:t>pixel</a:t>
            </a:r>
            <a:r>
              <a:rPr sz="1600" spc="5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32" dirty="0">
                <a:solidFill>
                  <a:srgbClr val="000000"/>
                </a:solidFill>
                <a:latin typeface="MLNBGR+Times-Roman"/>
                <a:cs typeface="MLNBGR+Times-Roman"/>
              </a:rPr>
              <a:t>hit</a:t>
            </a:r>
            <a:r>
              <a:rPr sz="1600" spc="10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pairs</a:t>
            </a:r>
            <a:r>
              <a:rPr sz="1600" spc="7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6" dirty="0">
                <a:solidFill>
                  <a:srgbClr val="000000"/>
                </a:solidFill>
                <a:latin typeface="MLNBGR+Times-Roman"/>
                <a:cs typeface="MLNBGR+Times-Roman"/>
              </a:rPr>
              <a:t>or</a:t>
            </a:r>
            <a:r>
              <a:rPr lang="en-US" sz="1600" spc="-2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4" dirty="0">
                <a:solidFill>
                  <a:srgbClr val="000000"/>
                </a:solidFill>
                <a:latin typeface="MLNBGR+Times-Roman"/>
                <a:cs typeface="MLNBGR+Times-Roman"/>
              </a:rPr>
              <a:t>triplets</a:t>
            </a:r>
            <a:r>
              <a:rPr sz="1600" spc="10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which</a:t>
            </a:r>
            <a:r>
              <a:rPr sz="1600" spc="7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are</a:t>
            </a:r>
            <a:r>
              <a:rPr sz="1600" spc="2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compatible</a:t>
            </a:r>
            <a:r>
              <a:rPr sz="1600" spc="10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with</a:t>
            </a:r>
            <a:r>
              <a:rPr sz="1600" spc="4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ROI).</a:t>
            </a:r>
            <a:r>
              <a:rPr sz="1600" spc="3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Standard</a:t>
            </a:r>
            <a:r>
              <a:rPr sz="1600" spc="6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tracker</a:t>
            </a:r>
            <a:r>
              <a:rPr sz="1600" spc="9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36" dirty="0">
                <a:solidFill>
                  <a:srgbClr val="000000"/>
                </a:solidFill>
                <a:latin typeface="MLNBGR+Times-Roman"/>
                <a:cs typeface="MLNBGR+Times-Roman"/>
              </a:rPr>
              <a:t>CTF,</a:t>
            </a:r>
            <a:r>
              <a:rPr sz="1600" spc="3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customized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cleaning.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05955" y="3922266"/>
            <a:ext cx="8496385" cy="4260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3"/>
              </a:lnSpc>
            </a:pPr>
            <a:r>
              <a:rPr sz="1600" dirty="0">
                <a:solidFill>
                  <a:srgbClr val="000000"/>
                </a:solidFill>
                <a:latin typeface="UQKDBH+Times-Bold"/>
                <a:cs typeface="UQKDBH+Times-Bold"/>
              </a:rPr>
              <a:t>Match</a:t>
            </a:r>
            <a:r>
              <a:rPr sz="1600" spc="-15" dirty="0">
                <a:solidFill>
                  <a:srgbClr val="000000"/>
                </a:solidFill>
                <a:latin typeface="UQKDBH+Times-Bold"/>
                <a:cs typeface="UQKDBH+Times-Bold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tracker</a:t>
            </a:r>
            <a:r>
              <a:rPr sz="1600" spc="9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tracks</a:t>
            </a:r>
            <a:r>
              <a:rPr sz="1600" spc="7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to</a:t>
            </a:r>
            <a:r>
              <a:rPr sz="1600" spc="3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Stand-Alone</a:t>
            </a:r>
            <a:r>
              <a:rPr sz="1600" spc="11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Muon (check</a:t>
            </a:r>
            <a:r>
              <a:rPr sz="1600" spc="9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trajectory</a:t>
            </a:r>
            <a:r>
              <a:rPr sz="1600" spc="8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compatibility</a:t>
            </a:r>
            <a:r>
              <a:rPr sz="1600" spc="8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6" dirty="0">
                <a:solidFill>
                  <a:srgbClr val="000000"/>
                </a:solidFill>
                <a:latin typeface="MLNBGR+Times-Roman"/>
                <a:cs typeface="MLNBGR+Times-Roman"/>
              </a:rPr>
              <a:t>on</a:t>
            </a:r>
            <a:r>
              <a:rPr lang="tr-TR" sz="1600" spc="-2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intermediate</a:t>
            </a:r>
            <a:r>
              <a:rPr sz="1600" spc="11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surface).</a:t>
            </a:r>
            <a:r>
              <a:rPr sz="1600" spc="38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UQKDBH+Times-Bold"/>
                <a:cs typeface="UQKDBH+Times-Bold"/>
              </a:rPr>
              <a:t>Refit</a:t>
            </a:r>
            <a:r>
              <a:rPr sz="1600" spc="30" dirty="0">
                <a:solidFill>
                  <a:srgbClr val="000000"/>
                </a:solidFill>
                <a:latin typeface="UQKDBH+Times-Bold"/>
                <a:cs typeface="UQKDBH+Times-Bold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track</a:t>
            </a:r>
            <a:r>
              <a:rPr sz="1600" spc="3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4" dirty="0">
                <a:solidFill>
                  <a:srgbClr val="000000"/>
                </a:solidFill>
                <a:latin typeface="MLNBGR+Times-Roman"/>
                <a:cs typeface="MLNBGR+Times-Roman"/>
              </a:rPr>
              <a:t>using</a:t>
            </a:r>
            <a:r>
              <a:rPr sz="1600" spc="6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4" dirty="0">
                <a:solidFill>
                  <a:srgbClr val="000000"/>
                </a:solidFill>
                <a:latin typeface="MLNBGR+Times-Roman"/>
                <a:cs typeface="MLNBGR+Times-Roman"/>
              </a:rPr>
              <a:t>hits</a:t>
            </a:r>
            <a:r>
              <a:rPr sz="1600" spc="11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from</a:t>
            </a:r>
            <a:r>
              <a:rPr sz="1600" spc="6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9" dirty="0">
                <a:solidFill>
                  <a:srgbClr val="000000"/>
                </a:solidFill>
                <a:latin typeface="MLNBGR+Times-Roman"/>
                <a:cs typeface="MLNBGR+Times-Roman"/>
              </a:rPr>
              <a:t>Tracker</a:t>
            </a:r>
            <a:r>
              <a:rPr sz="1600" spc="7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0" dirty="0">
                <a:solidFill>
                  <a:srgbClr val="000000"/>
                </a:solidFill>
                <a:latin typeface="MLNBGR+Times-Roman"/>
                <a:cs typeface="MLNBGR+Times-Roman"/>
              </a:rPr>
              <a:t>Track</a:t>
            </a:r>
            <a:r>
              <a:rPr sz="1600" spc="7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and</a:t>
            </a:r>
            <a:r>
              <a:rPr sz="1600" spc="4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Stand-Alone</a:t>
            </a:r>
            <a:r>
              <a:rPr lang="tr-TR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Muon.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54268" y="4807533"/>
            <a:ext cx="1559214" cy="2764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90"/>
              </a:lnSpc>
            </a:pPr>
            <a:r>
              <a:rPr sz="2200" spc="-34" dirty="0">
                <a:solidFill>
                  <a:srgbClr val="FF0000"/>
                </a:solidFill>
                <a:latin typeface="UQKDBH+Times-Bold"/>
                <a:cs typeface="UQKDBH+Times-Bold"/>
              </a:rPr>
              <a:t>Tracker</a:t>
            </a:r>
            <a:r>
              <a:rPr sz="2200" spc="50" dirty="0">
                <a:solidFill>
                  <a:srgbClr val="FF0000"/>
                </a:solidFill>
                <a:latin typeface="UQKDBH+Times-Bold"/>
                <a:cs typeface="UQKDBH+Times-Bold"/>
              </a:rPr>
              <a:t> </a:t>
            </a:r>
            <a:r>
              <a:rPr sz="2200" dirty="0">
                <a:solidFill>
                  <a:srgbClr val="FF0000"/>
                </a:solidFill>
                <a:latin typeface="UQKDBH+Times-Bold"/>
                <a:cs typeface="UQKDBH+Times-Bold"/>
              </a:rPr>
              <a:t>Muon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54267" y="5179392"/>
            <a:ext cx="8496385" cy="16699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3"/>
              </a:lnSpc>
            </a:pP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(offline</a:t>
            </a:r>
            <a:r>
              <a:rPr sz="1600" spc="12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50" dirty="0">
                <a:solidFill>
                  <a:srgbClr val="000000"/>
                </a:solidFill>
                <a:latin typeface="MLNBGR+Times-Roman"/>
                <a:cs typeface="MLNBGR+Times-Roman"/>
              </a:rPr>
              <a:t>only,</a:t>
            </a:r>
            <a:r>
              <a:rPr sz="1600" spc="48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alternative</a:t>
            </a:r>
            <a:r>
              <a:rPr sz="1600" spc="10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to</a:t>
            </a:r>
            <a:r>
              <a:rPr sz="1600" spc="3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start</a:t>
            </a:r>
            <a:r>
              <a:rPr sz="1600" spc="2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with</a:t>
            </a:r>
            <a:r>
              <a:rPr sz="1600" spc="37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Stand-Alone</a:t>
            </a:r>
            <a:r>
              <a:rPr sz="1600" spc="11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3" dirty="0">
                <a:solidFill>
                  <a:srgbClr val="000000"/>
                </a:solidFill>
                <a:latin typeface="MLNBGR+Times-Roman"/>
                <a:cs typeface="MLNBGR+Times-Roman"/>
              </a:rPr>
              <a:t>Muon)</a:t>
            </a:r>
          </a:p>
          <a:p>
            <a:pPr>
              <a:lnSpc>
                <a:spcPts val="1583"/>
              </a:lnSpc>
              <a:spcBef>
                <a:spcPts val="68"/>
              </a:spcBef>
            </a:pPr>
            <a:endParaRPr lang="en-US" sz="1600" dirty="0">
              <a:solidFill>
                <a:srgbClr val="000000"/>
              </a:solidFill>
              <a:latin typeface="MLNBGR+Times-Roman"/>
              <a:cs typeface="MLNBGR+Times-Roman"/>
            </a:endParaRPr>
          </a:p>
          <a:p>
            <a:pPr>
              <a:lnSpc>
                <a:spcPts val="1583"/>
              </a:lnSpc>
              <a:spcBef>
                <a:spcPts val="68"/>
              </a:spcBef>
            </a:pP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Reuse</a:t>
            </a:r>
            <a:r>
              <a:rPr sz="1600" spc="-3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tracks</a:t>
            </a:r>
            <a:r>
              <a:rPr sz="1600" spc="7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from</a:t>
            </a:r>
            <a:r>
              <a:rPr sz="1600" spc="9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standard</a:t>
            </a:r>
            <a:r>
              <a:rPr sz="1600" spc="6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tracker</a:t>
            </a:r>
            <a:r>
              <a:rPr sz="1600" spc="9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reconstruction</a:t>
            </a:r>
          </a:p>
          <a:p>
            <a:pPr>
              <a:lnSpc>
                <a:spcPts val="1570"/>
              </a:lnSpc>
            </a:pP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For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each</a:t>
            </a:r>
            <a:r>
              <a:rPr sz="1600" spc="6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track</a:t>
            </a:r>
            <a:r>
              <a:rPr sz="1600" spc="3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3" dirty="0">
                <a:solidFill>
                  <a:srgbClr val="000000"/>
                </a:solidFill>
                <a:latin typeface="MLNBGR+Times-Roman"/>
                <a:cs typeface="MLNBGR+Times-Roman"/>
              </a:rPr>
              <a:t>combine</a:t>
            </a:r>
            <a:r>
              <a:rPr sz="1600" spc="11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muon</a:t>
            </a:r>
            <a:r>
              <a:rPr sz="1600" spc="6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signatures</a:t>
            </a:r>
            <a:r>
              <a:rPr sz="1600" spc="9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(energy</a:t>
            </a:r>
            <a:r>
              <a:rPr sz="1600" spc="6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37" dirty="0">
                <a:solidFill>
                  <a:srgbClr val="000000"/>
                </a:solidFill>
                <a:latin typeface="MLNBGR+Times-Roman"/>
                <a:cs typeface="MLNBGR+Times-Roman"/>
              </a:rPr>
              <a:t>in</a:t>
            </a:r>
            <a:r>
              <a:rPr sz="1600" spc="9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calorimeters,</a:t>
            </a:r>
            <a:r>
              <a:rPr sz="1600" spc="8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segment</a:t>
            </a:r>
            <a:r>
              <a:rPr sz="1600" spc="8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crossed</a:t>
            </a:r>
            <a:r>
              <a:rPr sz="1600" spc="3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by</a:t>
            </a:r>
            <a:r>
              <a:rPr lang="en-US"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extrapolation,</a:t>
            </a:r>
            <a:r>
              <a:rPr sz="1600" spc="11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discance</a:t>
            </a:r>
            <a:r>
              <a:rPr sz="1600" spc="11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from</a:t>
            </a:r>
            <a:r>
              <a:rPr sz="1600" spc="9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chamber</a:t>
            </a:r>
            <a:r>
              <a:rPr sz="1600" spc="9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edges)</a:t>
            </a:r>
          </a:p>
          <a:p>
            <a:pPr>
              <a:lnSpc>
                <a:spcPts val="1583"/>
              </a:lnSpc>
              <a:spcBef>
                <a:spcPts val="13"/>
              </a:spcBef>
            </a:pPr>
            <a:endParaRPr lang="en-US" sz="1600" spc="-12" dirty="0">
              <a:solidFill>
                <a:srgbClr val="000000"/>
              </a:solidFill>
              <a:latin typeface="MLNBGR+Times-Roman"/>
              <a:cs typeface="MLNBGR+Times-Roman"/>
            </a:endParaRPr>
          </a:p>
          <a:p>
            <a:pPr>
              <a:lnSpc>
                <a:spcPts val="1583"/>
              </a:lnSpc>
              <a:spcBef>
                <a:spcPts val="13"/>
              </a:spcBef>
            </a:pPr>
            <a:r>
              <a:rPr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Flag</a:t>
            </a:r>
            <a:r>
              <a:rPr sz="1600" spc="1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track</a:t>
            </a:r>
            <a:r>
              <a:rPr sz="1600" spc="6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as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9" dirty="0">
                <a:solidFill>
                  <a:srgbClr val="000000"/>
                </a:solidFill>
                <a:latin typeface="MLNBGR+Times-Roman"/>
                <a:cs typeface="MLNBGR+Times-Roman"/>
              </a:rPr>
              <a:t>Tracker</a:t>
            </a:r>
            <a:r>
              <a:rPr sz="1600" spc="10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Muon</a:t>
            </a:r>
            <a:r>
              <a:rPr sz="1600" spc="3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37" dirty="0">
                <a:solidFill>
                  <a:srgbClr val="000000"/>
                </a:solidFill>
                <a:latin typeface="MLNBGR+Times-Roman"/>
                <a:cs typeface="MLNBGR+Times-Roman"/>
              </a:rPr>
              <a:t>if</a:t>
            </a:r>
            <a:r>
              <a:rPr sz="1600" spc="6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track</a:t>
            </a:r>
            <a:r>
              <a:rPr sz="1600" spc="6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8" dirty="0">
                <a:solidFill>
                  <a:srgbClr val="000000"/>
                </a:solidFill>
                <a:latin typeface="MLNBGR+Times-Roman"/>
                <a:cs typeface="MLNBGR+Times-Roman"/>
              </a:rPr>
              <a:t>has</a:t>
            </a:r>
            <a:r>
              <a:rPr sz="1600" spc="5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MIP</a:t>
            </a:r>
            <a:r>
              <a:rPr sz="1600" spc="-3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3" dirty="0">
                <a:solidFill>
                  <a:srgbClr val="000000"/>
                </a:solidFill>
                <a:latin typeface="MLNBGR+Times-Roman"/>
                <a:cs typeface="MLNBGR+Times-Roman"/>
              </a:rPr>
              <a:t>signal</a:t>
            </a:r>
            <a:r>
              <a:rPr sz="1600" spc="8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37" dirty="0">
                <a:solidFill>
                  <a:srgbClr val="000000"/>
                </a:solidFill>
                <a:latin typeface="MLNBGR+Times-Roman"/>
                <a:cs typeface="MLNBGR+Times-Roman"/>
              </a:rPr>
              <a:t>in</a:t>
            </a:r>
            <a:r>
              <a:rPr sz="1600" spc="9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calorimeter</a:t>
            </a:r>
            <a:r>
              <a:rPr sz="1600" spc="11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6" dirty="0">
                <a:solidFill>
                  <a:srgbClr val="000000"/>
                </a:solidFill>
                <a:latin typeface="MLNBGR+Times-Roman"/>
                <a:cs typeface="MLNBGR+Times-Roman"/>
              </a:rPr>
              <a:t>or</a:t>
            </a:r>
            <a:r>
              <a:rPr sz="1600" spc="5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at</a:t>
            </a:r>
            <a:r>
              <a:rPr sz="1600" spc="2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least</a:t>
            </a:r>
            <a:r>
              <a:rPr sz="1600" spc="5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26" dirty="0">
                <a:solidFill>
                  <a:srgbClr val="000000"/>
                </a:solidFill>
                <a:latin typeface="MLNBGR+Times-Roman"/>
                <a:cs typeface="MLNBGR+Times-Roman"/>
              </a:rPr>
              <a:t>one</a:t>
            </a:r>
          </a:p>
          <a:p>
            <a:pPr>
              <a:lnSpc>
                <a:spcPts val="1570"/>
              </a:lnSpc>
            </a:pPr>
            <a:r>
              <a:rPr sz="1600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matched</a:t>
            </a:r>
            <a:r>
              <a:rPr sz="1600" spc="66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muon</a:t>
            </a:r>
            <a:r>
              <a:rPr sz="1600" spc="6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600" dirty="0">
                <a:solidFill>
                  <a:srgbClr val="000000"/>
                </a:solidFill>
                <a:latin typeface="MLNBGR+Times-Roman"/>
                <a:cs typeface="MLNBGR+Times-Roman"/>
              </a:rPr>
              <a:t>segment</a:t>
            </a:r>
            <a:endParaRPr sz="1600" spc="-17" dirty="0">
              <a:solidFill>
                <a:srgbClr val="000000"/>
              </a:solidFill>
              <a:latin typeface="MLNBGR+Times-Roman"/>
              <a:cs typeface="MLNBGR+Times-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2882167" y="353624"/>
            <a:ext cx="4319466" cy="595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751"/>
              </a:lnSpc>
            </a:pPr>
            <a:r>
              <a:rPr sz="3967" dirty="0">
                <a:solidFill>
                  <a:srgbClr val="000000"/>
                </a:solidFill>
                <a:latin typeface="MLNBGR+Times-Roman"/>
                <a:cs typeface="MLNBGR+Times-Roman"/>
              </a:rPr>
              <a:t>Alignment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617584" y="1076160"/>
            <a:ext cx="7232740" cy="15274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76"/>
              </a:lnSpc>
            </a:pPr>
            <a:r>
              <a:rPr sz="1983" spc="14" dirty="0">
                <a:solidFill>
                  <a:srgbClr val="000000"/>
                </a:solidFill>
                <a:latin typeface="MLNBGR+Times-Roman"/>
                <a:cs typeface="MLNBGR+Times-Roman"/>
              </a:rPr>
              <a:t>The</a:t>
            </a:r>
            <a:r>
              <a:rPr sz="1983" spc="-6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structure </a:t>
            </a:r>
            <a:r>
              <a:rPr sz="1983" spc="-25" dirty="0">
                <a:solidFill>
                  <a:srgbClr val="000000"/>
                </a:solidFill>
                <a:latin typeface="MLNBGR+Times-Roman"/>
                <a:cs typeface="MLNBGR+Times-Roman"/>
              </a:rPr>
              <a:t>of</a:t>
            </a:r>
            <a:r>
              <a:rPr sz="1983" spc="5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the CMS </a:t>
            </a:r>
            <a:r>
              <a:rPr sz="1983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detector</a:t>
            </a:r>
            <a:r>
              <a:rPr sz="1983" spc="9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is </a:t>
            </a:r>
            <a:r>
              <a:rPr sz="1983" spc="-13" dirty="0">
                <a:solidFill>
                  <a:srgbClr val="000000"/>
                </a:solidFill>
                <a:latin typeface="MLNBGR+Times-Roman"/>
                <a:cs typeface="MLNBGR+Times-Roman"/>
              </a:rPr>
              <a:t>not</a:t>
            </a:r>
            <a:r>
              <a:rPr sz="1983" spc="3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rigid:</a:t>
            </a:r>
            <a:endParaRPr lang="en-US" sz="1983" dirty="0">
              <a:solidFill>
                <a:srgbClr val="000000"/>
              </a:solidFill>
              <a:latin typeface="MLNBGR+Times-Roman"/>
              <a:cs typeface="MLNBGR+Times-Roman"/>
            </a:endParaRPr>
          </a:p>
          <a:p>
            <a:pPr>
              <a:lnSpc>
                <a:spcPts val="2376"/>
              </a:lnSpc>
            </a:pPr>
            <a:endParaRPr lang="en-US" sz="1983" dirty="0">
              <a:solidFill>
                <a:srgbClr val="000000"/>
              </a:solidFill>
              <a:latin typeface="MLNBGR+Times-Roman"/>
              <a:cs typeface="MLNBGR+Times-Roman"/>
            </a:endParaRPr>
          </a:p>
          <a:p>
            <a:pPr marL="342900" indent="-342900">
              <a:lnSpc>
                <a:spcPts val="2376"/>
              </a:lnSpc>
              <a:buFont typeface="Arial" panose="020B0604020202020204" pitchFamily="34" charset="0"/>
              <a:buChar char="•"/>
            </a:pPr>
            <a:r>
              <a:rPr lang="en-US" sz="1983" spc="-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1-3 cm </a:t>
            </a:r>
            <a:r>
              <a:rPr lang="en-US" sz="1983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deformation</a:t>
            </a:r>
            <a:r>
              <a:rPr lang="en-US" sz="1983" spc="12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due to </a:t>
            </a:r>
            <a:r>
              <a:rPr lang="en-US" sz="1983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magnetic</a:t>
            </a:r>
            <a:r>
              <a:rPr lang="en-US" sz="1983" spc="9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field</a:t>
            </a:r>
          </a:p>
          <a:p>
            <a:pPr marL="342900" indent="-342900">
              <a:lnSpc>
                <a:spcPts val="2368"/>
              </a:lnSpc>
              <a:buFont typeface="Arial" panose="020B0604020202020204" pitchFamily="34" charset="0"/>
              <a:buChar char="•"/>
            </a:pPr>
            <a:r>
              <a:rPr lang="en-US" sz="1983" spc="-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5-15 </a:t>
            </a:r>
            <a:r>
              <a:rPr lang="en-US" sz="1983" spc="-28" dirty="0">
                <a:solidFill>
                  <a:srgbClr val="000000"/>
                </a:solidFill>
                <a:latin typeface="MLNBGR+Times-Roman"/>
                <a:cs typeface="MLNBGR+Times-Roman"/>
              </a:rPr>
              <a:t>mm</a:t>
            </a:r>
            <a:r>
              <a:rPr lang="en-US" sz="1983" spc="5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due to gravity</a:t>
            </a:r>
            <a:r>
              <a:rPr lang="en-US" sz="1983" spc="6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(weight)</a:t>
            </a:r>
          </a:p>
          <a:p>
            <a:pPr marL="342900" indent="-342900">
              <a:lnSpc>
                <a:spcPts val="2376"/>
              </a:lnSpc>
              <a:spcBef>
                <a:spcPts val="20"/>
              </a:spcBef>
              <a:buFont typeface="Arial" panose="020B0604020202020204" pitchFamily="34" charset="0"/>
              <a:buChar char="•"/>
            </a:pPr>
            <a:r>
              <a:rPr lang="en-US" sz="1983" spc="-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500 </a:t>
            </a:r>
            <a:r>
              <a:rPr lang="en-US" sz="1983" spc="137" dirty="0">
                <a:solidFill>
                  <a:srgbClr val="000000"/>
                </a:solidFill>
                <a:latin typeface="MLNBGR+Times-Roman"/>
                <a:cs typeface="MLNBGR+Times-Roman"/>
              </a:rPr>
              <a:t>µm</a:t>
            </a:r>
            <a:r>
              <a:rPr lang="en-US" sz="1983" spc="-13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due to changes</a:t>
            </a:r>
            <a:r>
              <a:rPr lang="en-US" sz="1983" spc="6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in temperature</a:t>
            </a:r>
            <a:r>
              <a:rPr lang="en-US" sz="1983" spc="8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and humidity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916108" y="4487751"/>
            <a:ext cx="4341816" cy="18979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11"/>
              </a:lnSpc>
            </a:pPr>
            <a:r>
              <a:rPr dirty="0">
                <a:solidFill>
                  <a:srgbClr val="3333CC"/>
                </a:solidFill>
                <a:latin typeface="MLNBGR+Times-Roman"/>
                <a:cs typeface="MLNBGR+Times-Roman"/>
              </a:rPr>
              <a:t>Alignment</a:t>
            </a:r>
            <a:r>
              <a:rPr spc="69" dirty="0">
                <a:solidFill>
                  <a:srgbClr val="3333CC"/>
                </a:solidFill>
                <a:latin typeface="MLNBGR+Times-Roman"/>
                <a:cs typeface="MLNBGR+Times-Roman"/>
              </a:rPr>
              <a:t> </a:t>
            </a:r>
            <a:r>
              <a:rPr dirty="0">
                <a:solidFill>
                  <a:srgbClr val="3333CC"/>
                </a:solidFill>
                <a:latin typeface="MLNBGR+Times-Roman"/>
                <a:cs typeface="MLNBGR+Times-Roman"/>
              </a:rPr>
              <a:t>scenarios:</a:t>
            </a:r>
          </a:p>
          <a:p>
            <a:pPr>
              <a:lnSpc>
                <a:spcPts val="2111"/>
              </a:lnSpc>
              <a:spcBef>
                <a:spcPts val="9"/>
              </a:spcBef>
            </a:pPr>
            <a:r>
              <a:rPr spc="17" dirty="0">
                <a:solidFill>
                  <a:srgbClr val="FF0000"/>
                </a:solidFill>
                <a:latin typeface="ECAKTT+Helvetica"/>
                <a:cs typeface="ECAKTT+Helvetica"/>
              </a:rPr>
              <a:t>•</a:t>
            </a:r>
            <a:r>
              <a:rPr spc="-17" dirty="0">
                <a:solidFill>
                  <a:srgbClr val="FF0000"/>
                </a:solidFill>
                <a:latin typeface="MLNBGR+Times-Roman"/>
                <a:cs typeface="MLNBGR+Times-Roman"/>
              </a:rPr>
              <a:t>Ideal</a:t>
            </a: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:</a:t>
            </a:r>
            <a:r>
              <a:rPr spc="6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assumes</a:t>
            </a:r>
            <a:r>
              <a:rPr spc="6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a</a:t>
            </a:r>
            <a:r>
              <a:rPr spc="1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perfectly</a:t>
            </a:r>
            <a:r>
              <a:rPr spc="6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placed</a:t>
            </a:r>
            <a:r>
              <a:rPr lang="en-US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detector</a:t>
            </a:r>
          </a:p>
          <a:p>
            <a:pPr>
              <a:lnSpc>
                <a:spcPts val="2111"/>
              </a:lnSpc>
              <a:spcBef>
                <a:spcPts val="64"/>
              </a:spcBef>
            </a:pPr>
            <a:r>
              <a:rPr spc="17" dirty="0">
                <a:solidFill>
                  <a:srgbClr val="FF0000"/>
                </a:solidFill>
                <a:latin typeface="ECAKTT+Helvetica"/>
                <a:cs typeface="ECAKTT+Helvetica"/>
              </a:rPr>
              <a:t>•</a:t>
            </a:r>
            <a:r>
              <a:rPr dirty="0">
                <a:solidFill>
                  <a:srgbClr val="FF0000"/>
                </a:solidFill>
                <a:latin typeface="MLNBGR+Times-Roman"/>
                <a:cs typeface="MLNBGR+Times-Roman"/>
              </a:rPr>
              <a:t>Startup</a:t>
            </a: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:</a:t>
            </a:r>
            <a:r>
              <a:rPr spc="-2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our</a:t>
            </a:r>
            <a:r>
              <a:rPr spc="2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best estimate</a:t>
            </a:r>
            <a:r>
              <a:rPr spc="74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of</a:t>
            </a:r>
          </a:p>
          <a:p>
            <a:pPr>
              <a:lnSpc>
                <a:spcPts val="2111"/>
              </a:lnSpc>
              <a:spcBef>
                <a:spcPts val="9"/>
              </a:spcBef>
            </a:pP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alignment</a:t>
            </a:r>
            <a:r>
              <a:rPr spc="6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at</a:t>
            </a:r>
            <a:r>
              <a:rPr spc="1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day</a:t>
            </a:r>
            <a:r>
              <a:rPr spc="3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one</a:t>
            </a:r>
            <a:endParaRPr lang="en-US" dirty="0">
              <a:solidFill>
                <a:srgbClr val="000000"/>
              </a:solidFill>
              <a:latin typeface="MLNBGR+Times-Roman"/>
              <a:cs typeface="MLNBGR+Times-Roman"/>
            </a:endParaRPr>
          </a:p>
          <a:p>
            <a:pPr>
              <a:lnSpc>
                <a:spcPts val="2111"/>
              </a:lnSpc>
            </a:pPr>
            <a:r>
              <a:rPr lang="en-US" dirty="0">
                <a:solidFill>
                  <a:srgbClr val="000000"/>
                </a:solidFill>
                <a:latin typeface="ECAKTT+Helvetica"/>
                <a:cs typeface="ECAKTT+Helvetica"/>
              </a:rPr>
              <a:t>•</a:t>
            </a:r>
            <a:r>
              <a:rPr lang="en-US" spc="-61" dirty="0">
                <a:solidFill>
                  <a:srgbClr val="000000"/>
                </a:solidFill>
                <a:latin typeface="ECAKTT+Helvetica"/>
                <a:cs typeface="ECAKTT+Helvetica"/>
              </a:rPr>
              <a:t> </a:t>
            </a:r>
            <a:r>
              <a:rPr lang="en-US" dirty="0">
                <a:solidFill>
                  <a:srgbClr val="FF0000"/>
                </a:solidFill>
                <a:latin typeface="MLNBGR+Times-Roman"/>
                <a:cs typeface="MLNBGR+Times-Roman"/>
              </a:rPr>
              <a:t>Long-term</a:t>
            </a:r>
            <a:r>
              <a:rPr lang="en-US" dirty="0">
                <a:solidFill>
                  <a:srgbClr val="000000"/>
                </a:solidFill>
                <a:latin typeface="MLNBGR+Times-Roman"/>
                <a:cs typeface="MLNBGR+Times-Roman"/>
              </a:rPr>
              <a:t>:</a:t>
            </a:r>
            <a:r>
              <a:rPr lang="en-US" spc="8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dirty="0">
                <a:solidFill>
                  <a:srgbClr val="000000"/>
                </a:solidFill>
                <a:latin typeface="MLNBGR+Times-Roman"/>
                <a:cs typeface="MLNBGR+Times-Roman"/>
              </a:rPr>
              <a:t>our</a:t>
            </a:r>
            <a:r>
              <a:rPr lang="en-US" spc="2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dirty="0">
                <a:solidFill>
                  <a:srgbClr val="000000"/>
                </a:solidFill>
                <a:latin typeface="MLNBGR+Times-Roman"/>
                <a:cs typeface="MLNBGR+Times-Roman"/>
              </a:rPr>
              <a:t>expectation</a:t>
            </a:r>
            <a:r>
              <a:rPr lang="en-US" spc="5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dirty="0">
                <a:solidFill>
                  <a:srgbClr val="000000"/>
                </a:solidFill>
                <a:latin typeface="MLNBGR+Times-Roman"/>
                <a:cs typeface="MLNBGR+Times-Roman"/>
              </a:rPr>
              <a:t>of</a:t>
            </a:r>
          </a:p>
          <a:p>
            <a:pPr>
              <a:lnSpc>
                <a:spcPts val="2111"/>
              </a:lnSpc>
              <a:spcBef>
                <a:spcPts val="9"/>
              </a:spcBef>
            </a:pPr>
            <a:r>
              <a:rPr lang="en-US" dirty="0">
                <a:solidFill>
                  <a:srgbClr val="000000"/>
                </a:solidFill>
                <a:latin typeface="MLNBGR+Times-Roman"/>
                <a:cs typeface="MLNBGR+Times-Roman"/>
              </a:rPr>
              <a:t>improved</a:t>
            </a:r>
            <a:r>
              <a:rPr lang="en-US" spc="6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dirty="0">
                <a:solidFill>
                  <a:srgbClr val="000000"/>
                </a:solidFill>
                <a:latin typeface="MLNBGR+Times-Roman"/>
                <a:cs typeface="MLNBGR+Times-Roman"/>
              </a:rPr>
              <a:t>knowledge</a:t>
            </a:r>
            <a:r>
              <a:rPr lang="en-US" spc="4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dirty="0">
                <a:solidFill>
                  <a:srgbClr val="000000"/>
                </a:solidFill>
                <a:latin typeface="MLNBGR+Times-Roman"/>
                <a:cs typeface="MLNBGR+Times-Roman"/>
              </a:rPr>
              <a:t>with data</a:t>
            </a:r>
          </a:p>
          <a:p>
            <a:pPr>
              <a:lnSpc>
                <a:spcPts val="2111"/>
              </a:lnSpc>
              <a:spcBef>
                <a:spcPts val="9"/>
              </a:spcBef>
            </a:pPr>
            <a:endParaRPr dirty="0">
              <a:solidFill>
                <a:srgbClr val="000000"/>
              </a:solidFill>
              <a:latin typeface="MLNBGR+Times-Roman"/>
              <a:cs typeface="MLNBGR+Times-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17584" y="2856706"/>
            <a:ext cx="7153397" cy="1606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76"/>
              </a:lnSpc>
            </a:pP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Reconstruction</a:t>
            </a:r>
            <a:r>
              <a:rPr lang="en-US" sz="1983" spc="6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requires</a:t>
            </a:r>
            <a:r>
              <a:rPr lang="en-US" sz="1983" spc="6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a precise</a:t>
            </a:r>
            <a:r>
              <a:rPr lang="en-US" sz="1983" spc="3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knowledge</a:t>
            </a:r>
            <a:r>
              <a:rPr lang="en-US" sz="1983" spc="9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spc="-25" dirty="0">
                <a:solidFill>
                  <a:srgbClr val="000000"/>
                </a:solidFill>
                <a:latin typeface="MLNBGR+Times-Roman"/>
                <a:cs typeface="MLNBGR+Times-Roman"/>
              </a:rPr>
              <a:t>of 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the</a:t>
            </a:r>
            <a:r>
              <a:rPr lang="en-US" sz="1983" spc="-2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location</a:t>
            </a:r>
            <a:r>
              <a:rPr lang="en-US" sz="1983" spc="6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spc="-25" dirty="0">
                <a:solidFill>
                  <a:srgbClr val="000000"/>
                </a:solidFill>
                <a:latin typeface="MLNBGR+Times-Roman"/>
                <a:cs typeface="MLNBGR+Times-Roman"/>
              </a:rPr>
              <a:t>of</a:t>
            </a:r>
            <a:r>
              <a:rPr lang="en-US" sz="1983" spc="5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the </a:t>
            </a:r>
            <a:r>
              <a:rPr lang="en-US" sz="1983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detector</a:t>
            </a:r>
            <a:r>
              <a:rPr lang="en-US" sz="1983" spc="9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components</a:t>
            </a:r>
          </a:p>
          <a:p>
            <a:pPr>
              <a:lnSpc>
                <a:spcPts val="1848"/>
              </a:lnSpc>
            </a:pPr>
            <a:b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</a:b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(ex.</a:t>
            </a:r>
            <a:r>
              <a:rPr lang="en-US" sz="1983" spc="-57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In order</a:t>
            </a:r>
            <a:r>
              <a:rPr lang="en-US" sz="1983" spc="-2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not</a:t>
            </a:r>
            <a:r>
              <a:rPr lang="en-US" sz="1983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spc="11" dirty="0">
                <a:solidFill>
                  <a:srgbClr val="000000"/>
                </a:solidFill>
                <a:latin typeface="MLNBGR+Times-Roman"/>
                <a:cs typeface="MLNBGR+Times-Roman"/>
              </a:rPr>
              <a:t>to</a:t>
            </a:r>
            <a:r>
              <a:rPr lang="en-US" sz="1983" spc="-11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degrade momentum</a:t>
            </a:r>
            <a:r>
              <a:rPr lang="en-US" sz="1983" spc="13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measurements</a:t>
            </a:r>
            <a:r>
              <a:rPr lang="en-US" sz="1983" spc="30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in</a:t>
            </a:r>
            <a:r>
              <a:rPr lang="en-US" sz="1983" spc="1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muon system:</a:t>
            </a:r>
            <a:r>
              <a:rPr lang="en-US" sz="1983" spc="-1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200 </a:t>
            </a:r>
            <a:r>
              <a:rPr lang="en-US" sz="1983" spc="109" dirty="0">
                <a:solidFill>
                  <a:srgbClr val="000000"/>
                </a:solidFill>
                <a:latin typeface="MLNBGR+Times-Roman"/>
                <a:cs typeface="MLNBGR+Times-Roman"/>
              </a:rPr>
              <a:t>µm</a:t>
            </a:r>
            <a:r>
              <a:rPr lang="en-US" sz="1983" spc="-9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spc="-15" dirty="0">
                <a:solidFill>
                  <a:srgbClr val="000000"/>
                </a:solidFill>
                <a:latin typeface="MLNBGR+Times-Roman"/>
                <a:cs typeface="MLNBGR+Times-Roman"/>
              </a:rPr>
              <a:t>in</a:t>
            </a:r>
            <a:r>
              <a:rPr lang="en-US" sz="1983" spc="4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the</a:t>
            </a:r>
            <a:r>
              <a:rPr lang="en-US" sz="1983" spc="-2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lang="en-US" sz="1983" spc="-14" dirty="0">
                <a:solidFill>
                  <a:srgbClr val="000000"/>
                </a:solidFill>
                <a:latin typeface="MLNBGR+Times-Roman"/>
                <a:cs typeface="MLNBGR+Times-Roman"/>
              </a:rPr>
              <a:t>r-</a:t>
            </a:r>
            <a:r>
              <a:rPr lang="el-GR" sz="1983" dirty="0">
                <a:solidFill>
                  <a:srgbClr val="000000"/>
                </a:solidFill>
                <a:latin typeface="AQFHJJ+TimesNewRoman"/>
                <a:cs typeface="AQFHJJ+TimesNewRoman"/>
              </a:rPr>
              <a:t>φ</a:t>
            </a:r>
            <a:r>
              <a:rPr lang="el-GR" sz="1983" dirty="0">
                <a:solidFill>
                  <a:srgbClr val="000000"/>
                </a:solidFill>
                <a:latin typeface="MLNBGR+Times-Roman"/>
                <a:cs typeface="MLNBGR+Times-Roman"/>
              </a:rPr>
              <a:t>).</a:t>
            </a:r>
          </a:p>
          <a:p>
            <a:pPr>
              <a:lnSpc>
                <a:spcPts val="2376"/>
              </a:lnSpc>
            </a:pPr>
            <a:endParaRPr lang="en-US" sz="1983" spc="-25" dirty="0">
              <a:solidFill>
                <a:srgbClr val="000000"/>
              </a:solidFill>
              <a:latin typeface="MLNBGR+Times-Roman"/>
              <a:cs typeface="MLNBGR+Times-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33988" y="4487751"/>
            <a:ext cx="3887098" cy="977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40"/>
              </a:lnSpc>
            </a:pP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CMS strategy</a:t>
            </a:r>
            <a:r>
              <a:rPr spc="-28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for</a:t>
            </a:r>
            <a:r>
              <a:rPr lang="en-US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alignment</a:t>
            </a:r>
            <a:r>
              <a:rPr spc="549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is</a:t>
            </a:r>
            <a:r>
              <a:rPr spc="555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dirty="0">
                <a:solidFill>
                  <a:srgbClr val="000000"/>
                </a:solidFill>
                <a:latin typeface="MLNBGR+Times-Roman"/>
                <a:cs typeface="MLNBGR+Times-Roman"/>
              </a:rPr>
              <a:t>based</a:t>
            </a:r>
            <a:r>
              <a:rPr spc="-32" dirty="0">
                <a:solidFill>
                  <a:srgbClr val="000000"/>
                </a:solidFill>
                <a:latin typeface="MLNBGR+Times-Roman"/>
                <a:cs typeface="MLNBGR+Times-Roman"/>
              </a:rPr>
              <a:t> </a:t>
            </a:r>
            <a:r>
              <a:rPr spc="-13" dirty="0">
                <a:solidFill>
                  <a:srgbClr val="000000"/>
                </a:solidFill>
                <a:latin typeface="MLNBGR+Times-Roman"/>
                <a:cs typeface="MLNBGR+Times-Roman"/>
              </a:rPr>
              <a:t>on:</a:t>
            </a:r>
          </a:p>
          <a:p>
            <a:pPr>
              <a:lnSpc>
                <a:spcPts val="2640"/>
              </a:lnSpc>
              <a:spcBef>
                <a:spcPts val="4"/>
              </a:spcBef>
            </a:pPr>
            <a:r>
              <a:rPr dirty="0">
                <a:solidFill>
                  <a:srgbClr val="000000"/>
                </a:solidFill>
                <a:latin typeface="ECAKTT+Helvetica"/>
                <a:cs typeface="ECAKTT+Helvetica"/>
              </a:rPr>
              <a:t>•</a:t>
            </a:r>
            <a:r>
              <a:rPr dirty="0">
                <a:solidFill>
                  <a:srgbClr val="3333CC"/>
                </a:solidFill>
                <a:latin typeface="MLNBGR+Times-Roman"/>
                <a:cs typeface="MLNBGR+Times-Roman"/>
              </a:rPr>
              <a:t>Optical</a:t>
            </a:r>
            <a:r>
              <a:rPr spc="-64" dirty="0">
                <a:solidFill>
                  <a:srgbClr val="3333CC"/>
                </a:solidFill>
                <a:latin typeface="MLNBGR+Times-Roman"/>
                <a:cs typeface="MLNBGR+Times-Roman"/>
              </a:rPr>
              <a:t> </a:t>
            </a:r>
            <a:r>
              <a:rPr spc="-11" dirty="0">
                <a:solidFill>
                  <a:srgbClr val="3333CC"/>
                </a:solidFill>
                <a:latin typeface="MLNBGR+Times-Roman"/>
                <a:cs typeface="MLNBGR+Times-Roman"/>
              </a:rPr>
              <a:t>system</a:t>
            </a:r>
          </a:p>
          <a:p>
            <a:pPr>
              <a:lnSpc>
                <a:spcPts val="2640"/>
              </a:lnSpc>
              <a:spcBef>
                <a:spcPts val="3"/>
              </a:spcBef>
            </a:pPr>
            <a:r>
              <a:rPr dirty="0">
                <a:solidFill>
                  <a:srgbClr val="000000"/>
                </a:solidFill>
                <a:latin typeface="ECAKTT+Helvetica"/>
                <a:cs typeface="ECAKTT+Helvetica"/>
              </a:rPr>
              <a:t>•</a:t>
            </a:r>
            <a:r>
              <a:rPr dirty="0">
                <a:solidFill>
                  <a:srgbClr val="3333CC"/>
                </a:solidFill>
                <a:latin typeface="MLNBGR+Times-Roman"/>
                <a:cs typeface="MLNBGR+Times-Roman"/>
              </a:rPr>
              <a:t>Tracking</a:t>
            </a:r>
            <a:r>
              <a:rPr spc="-46" dirty="0">
                <a:solidFill>
                  <a:srgbClr val="3333CC"/>
                </a:solidFill>
                <a:latin typeface="MLNBGR+Times-Roman"/>
                <a:cs typeface="MLNBGR+Times-Roman"/>
              </a:rPr>
              <a:t> </a:t>
            </a:r>
            <a:r>
              <a:rPr dirty="0">
                <a:solidFill>
                  <a:srgbClr val="3333CC"/>
                </a:solidFill>
                <a:latin typeface="MLNBGR+Times-Roman"/>
                <a:cs typeface="MLNBGR+Times-Roman"/>
              </a:rPr>
              <a:t>(from</a:t>
            </a:r>
            <a:r>
              <a:rPr spc="-33" dirty="0">
                <a:solidFill>
                  <a:srgbClr val="3333CC"/>
                </a:solidFill>
                <a:latin typeface="MLNBGR+Times-Roman"/>
                <a:cs typeface="MLNBGR+Times-Roman"/>
              </a:rPr>
              <a:t> </a:t>
            </a:r>
            <a:r>
              <a:rPr dirty="0">
                <a:solidFill>
                  <a:srgbClr val="3333CC"/>
                </a:solidFill>
                <a:latin typeface="MLNBGR+Times-Roman"/>
                <a:cs typeface="MLNBGR+Times-Roman"/>
              </a:rPr>
              <a:t>collisions,</a:t>
            </a:r>
            <a:r>
              <a:rPr lang="en-US" dirty="0">
                <a:solidFill>
                  <a:srgbClr val="3333CC"/>
                </a:solidFill>
                <a:latin typeface="MLNBGR+Times-Roman"/>
                <a:cs typeface="MLNBGR+Times-Roman"/>
              </a:rPr>
              <a:t> </a:t>
            </a:r>
            <a:r>
              <a:rPr dirty="0" err="1">
                <a:solidFill>
                  <a:srgbClr val="3333CC"/>
                </a:solidFill>
                <a:latin typeface="MLNBGR+Times-Roman"/>
                <a:cs typeface="MLNBGR+Times-Roman"/>
              </a:rPr>
              <a:t>cosmics</a:t>
            </a:r>
            <a:r>
              <a:rPr dirty="0">
                <a:solidFill>
                  <a:srgbClr val="3333CC"/>
                </a:solidFill>
                <a:latin typeface="MLNBGR+Times-Roman"/>
                <a:cs typeface="MLNBGR+Times-Roman"/>
              </a:rPr>
              <a:t>, halo)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9192B17-9E81-F2CA-B598-E3305C67BA5E}"/>
              </a:ext>
            </a:extLst>
          </p:cNvPr>
          <p:cNvSpPr txBox="1"/>
          <p:nvPr/>
        </p:nvSpPr>
        <p:spPr>
          <a:xfrm>
            <a:off x="1947556" y="2930440"/>
            <a:ext cx="6797310" cy="6349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26" dirty="0"/>
              <a:t>Electron &amp; Photon Reconstruction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60FB2E-4D11-CC8E-EC56-62C3C3E586F6}"/>
              </a:ext>
            </a:extLst>
          </p:cNvPr>
          <p:cNvSpPr txBox="1"/>
          <p:nvPr/>
        </p:nvSpPr>
        <p:spPr>
          <a:xfrm>
            <a:off x="6698084" y="7286695"/>
            <a:ext cx="35295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(Slides are reused from L. </a:t>
            </a:r>
            <a:r>
              <a:rPr lang="en-US" sz="1000" dirty="0" err="1"/>
              <a:t>Finco</a:t>
            </a:r>
            <a:r>
              <a:rPr lang="en-US" sz="1000" dirty="0"/>
              <a:t>, LPC Physics Forum 2021)</a:t>
            </a:r>
          </a:p>
        </p:txBody>
      </p:sp>
    </p:spTree>
    <p:extLst>
      <p:ext uri="{BB962C8B-B14F-4D97-AF65-F5344CB8AC3E}">
        <p14:creationId xmlns:p14="http://schemas.microsoft.com/office/powerpoint/2010/main" val="4128975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632A173-CCAE-5801-A539-96BFA13FE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E9BC277B-49F8-3160-AC68-97210C47D103}"/>
              </a:ext>
            </a:extLst>
          </p:cNvPr>
          <p:cNvSpPr txBox="1"/>
          <p:nvPr/>
        </p:nvSpPr>
        <p:spPr>
          <a:xfrm>
            <a:off x="3385716" y="1975394"/>
            <a:ext cx="4104456" cy="4226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lvl="0" indent="-342900">
              <a:lnSpc>
                <a:spcPct val="115000"/>
              </a:lnSpc>
              <a:buFont typeface="Symbol" pitchFamily="2" charset="2"/>
              <a:buChar char=""/>
            </a:pPr>
            <a:r>
              <a:rPr lang="en-US" sz="2400" kern="1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Tracking and Vertexing</a:t>
            </a:r>
          </a:p>
          <a:p>
            <a:pPr marL="74295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sz="2400" kern="1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Hit Point</a:t>
            </a:r>
          </a:p>
          <a:p>
            <a:pPr marL="74295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sz="2400" kern="1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Track Finding</a:t>
            </a:r>
          </a:p>
          <a:p>
            <a:pPr marL="74295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sz="2400" kern="1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Track Fitting</a:t>
            </a:r>
          </a:p>
          <a:p>
            <a:pPr marL="74295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sz="2400" kern="1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Vertex Fitting</a:t>
            </a:r>
          </a:p>
          <a:p>
            <a:pPr marL="342900" lvl="0" indent="-342900">
              <a:lnSpc>
                <a:spcPct val="115000"/>
              </a:lnSpc>
              <a:buFont typeface="Symbol" pitchFamily="2" charset="2"/>
              <a:buChar char=""/>
            </a:pPr>
            <a:r>
              <a:rPr lang="en-US" sz="2400" kern="1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Particle ID</a:t>
            </a:r>
          </a:p>
          <a:p>
            <a:pPr marL="74295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sz="2400" kern="1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Electron and Photon</a:t>
            </a:r>
          </a:p>
          <a:p>
            <a:pPr marL="74295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sz="2400" kern="1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Muon</a:t>
            </a:r>
          </a:p>
          <a:p>
            <a:pPr marL="342900" lvl="0" indent="-342900">
              <a:lnSpc>
                <a:spcPct val="115000"/>
              </a:lnSpc>
              <a:buFont typeface="Symbol" pitchFamily="2" charset="2"/>
              <a:buChar char=""/>
            </a:pPr>
            <a:r>
              <a:rPr lang="en-US" sz="2400" kern="1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Jet Identification</a:t>
            </a:r>
          </a:p>
          <a:p>
            <a:pPr marL="74295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sz="2400" kern="1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Identification of b-jets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F84791-3EEE-D201-902A-C47A10D59FA8}"/>
              </a:ext>
            </a:extLst>
          </p:cNvPr>
          <p:cNvSpPr txBox="1"/>
          <p:nvPr/>
        </p:nvSpPr>
        <p:spPr>
          <a:xfrm>
            <a:off x="-257908" y="16060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6DCDEF-DD2B-C2C6-15E5-757062B575DA}"/>
              </a:ext>
            </a:extLst>
          </p:cNvPr>
          <p:cNvSpPr txBox="1"/>
          <p:nvPr/>
        </p:nvSpPr>
        <p:spPr>
          <a:xfrm>
            <a:off x="2017564" y="833313"/>
            <a:ext cx="633021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0" i="0" u="none" strike="noStrike" dirty="0">
                <a:solidFill>
                  <a:srgbClr val="C00000"/>
                </a:solidFill>
                <a:effectLst/>
                <a:latin typeface="Google Sans"/>
              </a:rPr>
              <a:t>&gt;&gt; Event reconstruction &lt;&lt;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203968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A7359F-1AEF-3D0C-85D6-6382ADC7C9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>
            <a:extLst>
              <a:ext uri="{FF2B5EF4-FFF2-40B4-BE49-F238E27FC236}">
                <a16:creationId xmlns:a16="http://schemas.microsoft.com/office/drawing/2014/main" id="{C83C411D-1093-3AC4-18C5-2D09234D2ADC}"/>
              </a:ext>
            </a:extLst>
          </p:cNvPr>
          <p:cNvSpPr txBox="1"/>
          <p:nvPr/>
        </p:nvSpPr>
        <p:spPr>
          <a:xfrm>
            <a:off x="335711" y="242188"/>
            <a:ext cx="6103190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Definition</a:t>
            </a:r>
            <a:r>
              <a:rPr sz="3967" spc="29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of Calorimeter</a:t>
            </a: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BB27FE98-FB2B-83F8-CFB5-5EE730F5417F}"/>
              </a:ext>
            </a:extLst>
          </p:cNvPr>
          <p:cNvSpPr txBox="1"/>
          <p:nvPr/>
        </p:nvSpPr>
        <p:spPr>
          <a:xfrm>
            <a:off x="302799" y="1527378"/>
            <a:ext cx="9377178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 particle</a:t>
            </a:r>
            <a:r>
              <a:rPr sz="2204" spc="1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physics a</a:t>
            </a:r>
            <a:r>
              <a:rPr sz="2204" spc="12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calorimeter</a:t>
            </a:r>
            <a:r>
              <a:rPr sz="2204" b="1" spc="-19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is a </a:t>
            </a:r>
            <a:r>
              <a:rPr sz="2204" b="1" dirty="0">
                <a:latin typeface="KJSHAE+Calibri Bold"/>
                <a:cs typeface="KJSHAE+Calibri Bold"/>
              </a:rPr>
              <a:t>detector</a:t>
            </a:r>
            <a:r>
              <a:rPr sz="2204" b="1" spc="-17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measuring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b="1" dirty="0">
                <a:latin typeface="KJSHAE+Calibri Bold"/>
                <a:cs typeface="KJSHAE+Calibri Bold"/>
              </a:rPr>
              <a:t>energy</a:t>
            </a:r>
            <a:r>
              <a:rPr sz="2204" b="1" spc="20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carried by</a:t>
            </a: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F72534E0-C35D-E675-F558-D4B13A95A0BE}"/>
              </a:ext>
            </a:extLst>
          </p:cNvPr>
          <p:cNvSpPr txBox="1"/>
          <p:nvPr/>
        </p:nvSpPr>
        <p:spPr>
          <a:xfrm>
            <a:off x="618493" y="1863222"/>
            <a:ext cx="2477420" cy="3343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CNKHGD+Calibri"/>
                <a:cs typeface="CNKHGD+Calibri"/>
              </a:rPr>
              <a:t>an incoming</a:t>
            </a:r>
            <a:r>
              <a:rPr sz="2204" spc="-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particle</a:t>
            </a:r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7BDBD6D7-9A36-EEE0-6215-5DE255D8231F}"/>
              </a:ext>
            </a:extLst>
          </p:cNvPr>
          <p:cNvSpPr txBox="1"/>
          <p:nvPr/>
        </p:nvSpPr>
        <p:spPr>
          <a:xfrm>
            <a:off x="806566" y="2333084"/>
            <a:ext cx="8994713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6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Instrumented</a:t>
            </a:r>
            <a:r>
              <a:rPr sz="2204" b="1" spc="-23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blocks</a:t>
            </a:r>
            <a:r>
              <a:rPr sz="2204" b="1" spc="-17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of </a:t>
            </a:r>
            <a:r>
              <a:rPr sz="2204" b="1" spc="-13" dirty="0">
                <a:latin typeface="KJSHAE+Calibri Bold"/>
                <a:cs typeface="KJSHAE+Calibri Bold"/>
              </a:rPr>
              <a:t>matter</a:t>
            </a:r>
            <a:r>
              <a:rPr sz="2204" b="1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</a:t>
            </a:r>
            <a:r>
              <a:rPr sz="2204" spc="-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which the particle</a:t>
            </a:r>
            <a:r>
              <a:rPr sz="2204" spc="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interacts</a:t>
            </a:r>
            <a:r>
              <a:rPr sz="2204" spc="3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and </a:t>
            </a:r>
            <a:r>
              <a:rPr sz="2204" b="1" dirty="0">
                <a:latin typeface="KJSHAE+Calibri Bold"/>
                <a:cs typeface="KJSHAE+Calibri Bold"/>
              </a:rPr>
              <a:t>deposits</a:t>
            </a:r>
          </a:p>
          <a:p>
            <a:pPr marL="316043">
              <a:lnSpc>
                <a:spcPts val="2648"/>
              </a:lnSpc>
              <a:spcBef>
                <a:spcPts val="55"/>
              </a:spcBef>
            </a:pPr>
            <a:r>
              <a:rPr sz="2204" b="1" dirty="0">
                <a:latin typeface="KJSHAE+Calibri Bold"/>
                <a:cs typeface="KJSHAE+Calibri Bold"/>
              </a:rPr>
              <a:t>all its</a:t>
            </a:r>
            <a:r>
              <a:rPr sz="2204" b="1" spc="-17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energy</a:t>
            </a:r>
            <a:r>
              <a:rPr sz="2204" b="1" spc="19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</a:t>
            </a:r>
            <a:r>
              <a:rPr sz="2204" spc="11" dirty="0">
                <a:latin typeface="CNKHGD+Calibri"/>
                <a:cs typeface="CNKHGD+Calibri"/>
              </a:rPr>
              <a:t> </a:t>
            </a:r>
            <a:r>
              <a:rPr sz="2204" spc="-12" dirty="0">
                <a:latin typeface="CNKHGD+Calibri"/>
                <a:cs typeface="CNKHGD+Calibri"/>
              </a:rPr>
              <a:t>form</a:t>
            </a:r>
            <a:r>
              <a:rPr sz="2204" dirty="0">
                <a:latin typeface="CNKHGD+Calibri"/>
                <a:cs typeface="CNKHGD+Calibri"/>
              </a:rPr>
              <a:t> of a cascade of particles</a:t>
            </a:r>
          </a:p>
        </p:txBody>
      </p:sp>
      <p:sp>
        <p:nvSpPr>
          <p:cNvPr id="11" name="object 11">
            <a:extLst>
              <a:ext uri="{FF2B5EF4-FFF2-40B4-BE49-F238E27FC236}">
                <a16:creationId xmlns:a16="http://schemas.microsoft.com/office/drawing/2014/main" id="{71F060D9-D4A3-FB4B-16D4-A362DDC59BCB}"/>
              </a:ext>
            </a:extLst>
          </p:cNvPr>
          <p:cNvSpPr txBox="1"/>
          <p:nvPr/>
        </p:nvSpPr>
        <p:spPr>
          <a:xfrm>
            <a:off x="318583" y="3333241"/>
            <a:ext cx="4580953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b="1" dirty="0">
                <a:latin typeface="KJSHAE+Calibri Bold"/>
                <a:cs typeface="KJSHAE+Calibri Bold"/>
              </a:rPr>
              <a:t>particle</a:t>
            </a:r>
            <a:r>
              <a:rPr sz="2204" b="1" spc="-29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energy</a:t>
            </a:r>
            <a:r>
              <a:rPr sz="2204" b="1" spc="24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is </a:t>
            </a:r>
            <a:r>
              <a:rPr sz="2204" b="1" dirty="0">
                <a:latin typeface="KJSHAE+Calibri Bold"/>
                <a:cs typeface="KJSHAE+Calibri Bold"/>
              </a:rPr>
              <a:t>measured</a:t>
            </a:r>
            <a:r>
              <a:rPr sz="2204" b="1" spc="15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</a:t>
            </a:r>
          </a:p>
          <a:p>
            <a:pPr marL="315706">
              <a:lnSpc>
                <a:spcPts val="2645"/>
              </a:lnSpc>
            </a:pPr>
            <a:r>
              <a:rPr sz="2204" b="1" dirty="0">
                <a:latin typeface="KJSHAE+Calibri Bold"/>
                <a:cs typeface="KJSHAE+Calibri Bold"/>
              </a:rPr>
              <a:t>eV </a:t>
            </a:r>
            <a:r>
              <a:rPr sz="2204" spc="-14" dirty="0">
                <a:latin typeface="CNKHGD+Calibri"/>
                <a:cs typeface="CNKHGD+Calibri"/>
              </a:rPr>
              <a:t>(MeV-GeV-TeV</a:t>
            </a:r>
            <a:r>
              <a:rPr sz="2204" spc="526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10</a:t>
            </a:r>
            <a:r>
              <a:rPr sz="2204" spc="-13" baseline="30000" dirty="0">
                <a:latin typeface="CNKHGD+Calibri"/>
                <a:cs typeface="CNKHGD+Calibri"/>
              </a:rPr>
              <a:t>6</a:t>
            </a:r>
            <a:r>
              <a:rPr sz="2204" dirty="0">
                <a:latin typeface="CNKHGD+Calibri"/>
                <a:cs typeface="CNKHGD+Calibri"/>
              </a:rPr>
              <a:t>,</a:t>
            </a:r>
            <a:r>
              <a:rPr sz="2204" spc="-1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10</a:t>
            </a:r>
            <a:r>
              <a:rPr sz="2204" spc="-13" baseline="30000" dirty="0">
                <a:latin typeface="CNKHGD+Calibri"/>
                <a:cs typeface="CNKHGD+Calibri"/>
              </a:rPr>
              <a:t>9,</a:t>
            </a:r>
            <a:r>
              <a:rPr sz="2204" spc="165" baseline="3000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10</a:t>
            </a:r>
            <a:r>
              <a:rPr sz="2204" spc="-13" baseline="30000" dirty="0">
                <a:latin typeface="CNKHGD+Calibri"/>
                <a:cs typeface="CNKHGD+Calibri"/>
              </a:rPr>
              <a:t>12</a:t>
            </a:r>
            <a:r>
              <a:rPr sz="2204" spc="140" baseline="3000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eV)</a:t>
            </a:r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00CFC7F3-ADF3-6AA4-BF95-6C1BB02907D6}"/>
              </a:ext>
            </a:extLst>
          </p:cNvPr>
          <p:cNvSpPr txBox="1"/>
          <p:nvPr/>
        </p:nvSpPr>
        <p:spPr>
          <a:xfrm>
            <a:off x="822350" y="4138948"/>
            <a:ext cx="3933329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1 eV </a:t>
            </a:r>
            <a:r>
              <a:rPr sz="2204" dirty="0">
                <a:latin typeface="CNKHGD+Calibri"/>
                <a:cs typeface="CNKHGD+Calibri"/>
              </a:rPr>
              <a:t>= energy</a:t>
            </a:r>
            <a:r>
              <a:rPr sz="2204" spc="-2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acquired by one</a:t>
            </a:r>
          </a:p>
          <a:p>
            <a:pPr marL="315708">
              <a:lnSpc>
                <a:spcPts val="2646"/>
              </a:lnSpc>
              <a:spcBef>
                <a:spcPts val="55"/>
              </a:spcBef>
            </a:pPr>
            <a:r>
              <a:rPr sz="2204" b="1" dirty="0">
                <a:latin typeface="KJSHAE+Calibri Bold"/>
                <a:cs typeface="KJSHAE+Calibri Bold"/>
              </a:rPr>
              <a:t>electron </a:t>
            </a:r>
            <a:r>
              <a:rPr sz="2204" dirty="0">
                <a:latin typeface="CNKHGD+Calibri"/>
                <a:cs typeface="CNKHGD+Calibri"/>
              </a:rPr>
              <a:t>accelerated</a:t>
            </a:r>
            <a:r>
              <a:rPr sz="2204" spc="3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by </a:t>
            </a:r>
            <a:r>
              <a:rPr sz="2204" b="1" dirty="0">
                <a:latin typeface="KJSHAE+Calibri Bold"/>
                <a:cs typeface="KJSHAE+Calibri Bold"/>
              </a:rPr>
              <a:t>1 V</a:t>
            </a:r>
          </a:p>
        </p:txBody>
      </p:sp>
      <p:sp>
        <p:nvSpPr>
          <p:cNvPr id="13" name="object 13">
            <a:extLst>
              <a:ext uri="{FF2B5EF4-FFF2-40B4-BE49-F238E27FC236}">
                <a16:creationId xmlns:a16="http://schemas.microsoft.com/office/drawing/2014/main" id="{F7D9D4ED-3C0A-F281-1F77-7E13E3FE2605}"/>
              </a:ext>
            </a:extLst>
          </p:cNvPr>
          <p:cNvSpPr txBox="1"/>
          <p:nvPr/>
        </p:nvSpPr>
        <p:spPr>
          <a:xfrm>
            <a:off x="822350" y="4945574"/>
            <a:ext cx="4153752" cy="1013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b="1" spc="-12" dirty="0">
                <a:latin typeface="KJSHAE+Calibri Bold"/>
                <a:cs typeface="KJSHAE+Calibri Bold"/>
              </a:rPr>
              <a:t>temperature</a:t>
            </a:r>
            <a:r>
              <a:rPr sz="2204" b="1" dirty="0">
                <a:latin typeface="KJSHAE+Calibri Bold"/>
                <a:cs typeface="KJSHAE+Calibri Bold"/>
              </a:rPr>
              <a:t> effect</a:t>
            </a:r>
            <a:r>
              <a:rPr sz="2204" b="1" spc="25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 a 100</a:t>
            </a:r>
          </a:p>
          <a:p>
            <a:pPr marL="315708"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GeV particle</a:t>
            </a:r>
            <a:r>
              <a:rPr sz="2204" spc="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1 litre</a:t>
            </a:r>
            <a:r>
              <a:rPr sz="2204" spc="4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 </a:t>
            </a:r>
            <a:r>
              <a:rPr sz="2204" spc="-19" dirty="0">
                <a:latin typeface="CNKHGD+Calibri"/>
                <a:cs typeface="CNKHGD+Calibri"/>
              </a:rPr>
              <a:t>water</a:t>
            </a:r>
          </a:p>
          <a:p>
            <a:pPr marL="315708"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(at</a:t>
            </a:r>
            <a:r>
              <a:rPr sz="2204" spc="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20 °C)</a:t>
            </a:r>
            <a:r>
              <a:rPr sz="2204" spc="-2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is </a:t>
            </a:r>
            <a:r>
              <a:rPr sz="2204" dirty="0">
                <a:latin typeface="EQFFOG+Calibri"/>
                <a:cs typeface="EQFFOG+Calibri"/>
              </a:rPr>
              <a:t>Δ</a:t>
            </a:r>
            <a:r>
              <a:rPr sz="2204" dirty="0">
                <a:latin typeface="CNKHGD+Calibri"/>
                <a:cs typeface="CNKHGD+Calibri"/>
              </a:rPr>
              <a:t>T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= 3.8×10</a:t>
            </a:r>
            <a:r>
              <a:rPr sz="2204" baseline="30000" dirty="0">
                <a:latin typeface="CNKHGD+Calibri"/>
                <a:cs typeface="CNKHGD+Calibri"/>
              </a:rPr>
              <a:t>-12</a:t>
            </a:r>
            <a:r>
              <a:rPr sz="2204" spc="134" baseline="3000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K</a:t>
            </a:r>
          </a:p>
        </p:txBody>
      </p:sp>
      <p:pic>
        <p:nvPicPr>
          <p:cNvPr id="1026" name="Picture 2" descr="Fig. 1">
            <a:extLst>
              <a:ext uri="{FF2B5EF4-FFF2-40B4-BE49-F238E27FC236}">
                <a16:creationId xmlns:a16="http://schemas.microsoft.com/office/drawing/2014/main" id="{F7C88783-F9FA-DA45-B092-F2D841D40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388" y="3186007"/>
            <a:ext cx="4895301" cy="281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1BA12D6-FEBA-8348-3BB4-4723814C4CD5}"/>
              </a:ext>
            </a:extLst>
          </p:cNvPr>
          <p:cNvSpPr txBox="1"/>
          <p:nvPr/>
        </p:nvSpPr>
        <p:spPr>
          <a:xfrm>
            <a:off x="6950957" y="6052242"/>
            <a:ext cx="3094344" cy="431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2" dirty="0"/>
              <a:t>https://</a:t>
            </a:r>
            <a:r>
              <a:rPr lang="en-US" sz="1102" dirty="0" err="1"/>
              <a:t>doi.org</a:t>
            </a:r>
            <a:r>
              <a:rPr lang="en-US" sz="1102" dirty="0"/>
              <a:t>/10.1007/978-3-319-47999-6_53-1</a:t>
            </a:r>
          </a:p>
        </p:txBody>
      </p:sp>
    </p:spTree>
    <p:extLst>
      <p:ext uri="{BB962C8B-B14F-4D97-AF65-F5344CB8AC3E}">
        <p14:creationId xmlns:p14="http://schemas.microsoft.com/office/powerpoint/2010/main" val="17019204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35711" y="242188"/>
            <a:ext cx="8454697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General</a:t>
            </a:r>
            <a:r>
              <a:rPr sz="3967" spc="11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Features</a:t>
            </a:r>
            <a:r>
              <a:rPr sz="3967" spc="20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of</a:t>
            </a:r>
            <a:r>
              <a:rPr sz="3967" spc="13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Caloremeters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02799" y="1527378"/>
            <a:ext cx="4901191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EQFFOG+Calibri"/>
                <a:cs typeface="EQFFOG+Calibri"/>
              </a:rPr>
              <a:t>Calorimetry</a:t>
            </a:r>
            <a:r>
              <a:rPr sz="2204" spc="11" dirty="0">
                <a:latin typeface="EQFFOG+Calibri"/>
                <a:cs typeface="EQFFOG+Calibri"/>
              </a:rPr>
              <a:t> </a:t>
            </a:r>
            <a:r>
              <a:rPr sz="2204" dirty="0">
                <a:latin typeface="EQFFOG+Calibri"/>
                <a:cs typeface="EQFFOG+Calibri"/>
              </a:rPr>
              <a:t>is a </a:t>
            </a:r>
            <a:r>
              <a:rPr sz="2204" spc="12" dirty="0">
                <a:latin typeface="EQFFOG+Calibri"/>
                <a:cs typeface="EQFFOG+Calibri"/>
              </a:rPr>
              <a:t>“</a:t>
            </a:r>
            <a:r>
              <a:rPr sz="2204" b="1" dirty="0">
                <a:latin typeface="KJSHAE+Calibri Bold"/>
                <a:cs typeface="KJSHAE+Calibri Bold"/>
              </a:rPr>
              <a:t>destructive</a:t>
            </a:r>
            <a:r>
              <a:rPr sz="2204" dirty="0">
                <a:latin typeface="EQFFOG+Calibri"/>
                <a:cs typeface="EQFFOG+Calibri"/>
              </a:rPr>
              <a:t>”</a:t>
            </a:r>
            <a:r>
              <a:rPr sz="2204" spc="-19" dirty="0">
                <a:latin typeface="EQFFOG+Calibri"/>
                <a:cs typeface="EQFFOG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method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06565" y="1863222"/>
            <a:ext cx="7179702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5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energy</a:t>
            </a:r>
            <a:r>
              <a:rPr sz="2204" spc="-2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is measured</a:t>
            </a:r>
            <a:r>
              <a:rPr sz="2204" spc="2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by </a:t>
            </a:r>
            <a:r>
              <a:rPr sz="2204" b="1" dirty="0">
                <a:latin typeface="KJSHAE+Calibri Bold"/>
                <a:cs typeface="KJSHAE+Calibri Bold"/>
              </a:rPr>
              <a:t>total</a:t>
            </a:r>
            <a:r>
              <a:rPr sz="2204" b="1" spc="-15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absorption</a:t>
            </a:r>
            <a:r>
              <a:rPr sz="2204" b="1" spc="-21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 the particle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02799" y="2333085"/>
            <a:ext cx="9537566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A calorimeter</a:t>
            </a:r>
            <a:r>
              <a:rPr sz="2204" spc="35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converts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b="1" dirty="0">
                <a:latin typeface="KJSHAE+Calibri Bold"/>
                <a:cs typeface="KJSHAE+Calibri Bold"/>
              </a:rPr>
              <a:t>energy </a:t>
            </a:r>
            <a:r>
              <a:rPr sz="2204" dirty="0">
                <a:latin typeface="CNKHGD+Calibri"/>
                <a:cs typeface="CNKHGD+Calibri"/>
              </a:rPr>
              <a:t>of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 incident particle</a:t>
            </a:r>
            <a:r>
              <a:rPr sz="2204" spc="13" dirty="0">
                <a:latin typeface="CNKHGD+Calibri"/>
                <a:cs typeface="CNKHGD+Calibri"/>
              </a:rPr>
              <a:t> </a:t>
            </a:r>
            <a:r>
              <a:rPr sz="2204" spc="-24" dirty="0">
                <a:latin typeface="CNKHGD+Calibri"/>
                <a:cs typeface="CNKHGD+Calibri"/>
              </a:rPr>
              <a:t>to</a:t>
            </a:r>
            <a:r>
              <a:rPr sz="2204" spc="3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 </a:t>
            </a:r>
            <a:r>
              <a:rPr sz="2204" b="1" dirty="0">
                <a:latin typeface="KJSHAE+Calibri Bold"/>
                <a:cs typeface="KJSHAE+Calibri Bold"/>
              </a:rPr>
              <a:t>detectable</a:t>
            </a:r>
            <a:r>
              <a:rPr sz="2204" b="1" spc="-15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signal</a:t>
            </a:r>
            <a:r>
              <a:rPr sz="2204" dirty="0">
                <a:latin typeface="CNKHGD+Calibri"/>
                <a:cs typeface="CNKHGD+Calibri"/>
              </a:rPr>
              <a:t>,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18493" y="2669669"/>
            <a:ext cx="4292105" cy="3343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CNKHGD+Calibri"/>
                <a:cs typeface="CNKHGD+Calibri"/>
              </a:rPr>
              <a:t>proportional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spc="-25" dirty="0">
                <a:latin typeface="CNKHGD+Calibri"/>
                <a:cs typeface="CNKHGD+Calibri"/>
              </a:rPr>
              <a:t>to</a:t>
            </a:r>
            <a:r>
              <a:rPr sz="2204" spc="2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</a:t>
            </a:r>
            <a:r>
              <a:rPr sz="2204" spc="-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incoming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energy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02799" y="3139850"/>
            <a:ext cx="9365816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Calorimeters</a:t>
            </a:r>
            <a:r>
              <a:rPr sz="2204" spc="5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can measure</a:t>
            </a:r>
            <a:r>
              <a:rPr sz="2204" spc="2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energy of </a:t>
            </a:r>
            <a:r>
              <a:rPr sz="2204" b="1" dirty="0">
                <a:latin typeface="KJSHAE+Calibri Bold"/>
                <a:cs typeface="KJSHAE+Calibri Bold"/>
              </a:rPr>
              <a:t>electromagnetic</a:t>
            </a:r>
            <a:r>
              <a:rPr sz="2204" b="1" spc="-32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radiation</a:t>
            </a:r>
            <a:r>
              <a:rPr sz="2204" b="1" spc="-12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(electrons,</a:t>
            </a:r>
          </a:p>
          <a:p>
            <a:pPr marL="315708"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photons)</a:t>
            </a:r>
            <a:r>
              <a:rPr sz="2204" spc="-1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or </a:t>
            </a:r>
            <a:r>
              <a:rPr sz="2204" b="1" dirty="0">
                <a:latin typeface="KJSHAE+Calibri Bold"/>
                <a:cs typeface="KJSHAE+Calibri Bold"/>
              </a:rPr>
              <a:t>hadronic</a:t>
            </a:r>
            <a:r>
              <a:rPr sz="2204" b="1" spc="-12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particles</a:t>
            </a:r>
            <a:r>
              <a:rPr sz="2204" b="1" spc="-18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(charged</a:t>
            </a:r>
            <a:r>
              <a:rPr sz="2204" spc="-2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pions, protons,</a:t>
            </a:r>
            <a:r>
              <a:rPr sz="2204" spc="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neutrons)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02799" y="3945557"/>
            <a:ext cx="9441907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b="1" dirty="0">
                <a:latin typeface="KJSHAE+Calibri Bold"/>
                <a:cs typeface="KJSHAE+Calibri Bold"/>
              </a:rPr>
              <a:t>charged component</a:t>
            </a:r>
            <a:r>
              <a:rPr sz="2204" b="1" spc="-32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b="1" dirty="0">
                <a:latin typeface="KJSHAE+Calibri Bold"/>
                <a:cs typeface="KJSHAE+Calibri Bold"/>
              </a:rPr>
              <a:t>particles'</a:t>
            </a:r>
            <a:r>
              <a:rPr sz="2204" b="1" spc="-22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cascade </a:t>
            </a:r>
            <a:r>
              <a:rPr sz="2204" dirty="0">
                <a:latin typeface="CNKHGD+Calibri"/>
                <a:cs typeface="CNKHGD+Calibri"/>
              </a:rPr>
              <a:t>deposits energy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 the active</a:t>
            </a:r>
          </a:p>
          <a:p>
            <a:pPr marL="315708">
              <a:lnSpc>
                <a:spcPts val="2647"/>
              </a:lnSpc>
              <a:spcBef>
                <a:spcPts val="55"/>
              </a:spcBef>
            </a:pPr>
            <a:r>
              <a:rPr sz="2204" dirty="0">
                <a:latin typeface="CNKHGD+Calibri"/>
                <a:cs typeface="CNKHGD+Calibri"/>
              </a:rPr>
              <a:t>part of the calorimeter</a:t>
            </a:r>
            <a:r>
              <a:rPr sz="2204" spc="3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and it is</a:t>
            </a:r>
            <a:r>
              <a:rPr sz="2204" spc="25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detected </a:t>
            </a:r>
            <a:r>
              <a:rPr sz="2204" dirty="0">
                <a:latin typeface="CNKHGD+Calibri"/>
                <a:cs typeface="CNKHGD+Calibri"/>
              </a:rPr>
              <a:t>in the </a:t>
            </a:r>
            <a:r>
              <a:rPr sz="2204" spc="-12" dirty="0">
                <a:latin typeface="CNKHGD+Calibri"/>
                <a:cs typeface="CNKHGD+Calibri"/>
              </a:rPr>
              <a:t>form</a:t>
            </a:r>
            <a:r>
              <a:rPr sz="2204" dirty="0">
                <a:latin typeface="CNKHGD+Calibri"/>
                <a:cs typeface="CNKHGD+Calibri"/>
              </a:rPr>
              <a:t> of </a:t>
            </a:r>
            <a:r>
              <a:rPr sz="2204" b="1" spc="-11" dirty="0">
                <a:latin typeface="KJSHAE+Calibri Bold"/>
                <a:cs typeface="KJSHAE+Calibri Bold"/>
              </a:rPr>
              <a:t>charge</a:t>
            </a:r>
            <a:r>
              <a:rPr sz="2204" b="1" spc="28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or light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02799" y="4752184"/>
            <a:ext cx="7254057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This talk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is mainly focused on</a:t>
            </a:r>
            <a:r>
              <a:rPr sz="2204" spc="-18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electromagnetic</a:t>
            </a:r>
            <a:r>
              <a:rPr sz="2204" b="1" spc="-31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calorimeters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0964D83-5866-8743-DE30-DBD1AA792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2283" y="5444435"/>
            <a:ext cx="5583414" cy="16512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FEC2602-A01A-00A2-D083-3BAEA29A84CD}"/>
              </a:ext>
            </a:extLst>
          </p:cNvPr>
          <p:cNvSpPr txBox="1"/>
          <p:nvPr/>
        </p:nvSpPr>
        <p:spPr>
          <a:xfrm>
            <a:off x="4919860" y="6960020"/>
            <a:ext cx="3094344" cy="431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2" dirty="0"/>
              <a:t>https://</a:t>
            </a:r>
            <a:r>
              <a:rPr lang="en-US" sz="1102" dirty="0" err="1"/>
              <a:t>doi.org</a:t>
            </a:r>
            <a:r>
              <a:rPr lang="en-US" sz="1102" dirty="0"/>
              <a:t>/10.1007/978-3-319-47999-6_53-1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335712" y="242188"/>
            <a:ext cx="6772031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Particle-Matter</a:t>
            </a:r>
            <a:r>
              <a:rPr sz="3967" spc="15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Interactions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23957" y="1220779"/>
            <a:ext cx="5766054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5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 </a:t>
            </a:r>
            <a:r>
              <a:rPr sz="2204" spc="-17" dirty="0">
                <a:latin typeface="CNKHGD+Calibri"/>
                <a:cs typeface="CNKHGD+Calibri"/>
              </a:rPr>
              <a:t>matter</a:t>
            </a:r>
            <a:r>
              <a:rPr sz="2204" spc="32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electrons </a:t>
            </a:r>
            <a:r>
              <a:rPr sz="2204" dirty="0">
                <a:latin typeface="CNKHGD+Calibri"/>
                <a:cs typeface="CNKHGD+Calibri"/>
              </a:rPr>
              <a:t>and </a:t>
            </a:r>
            <a:r>
              <a:rPr sz="2204" b="1" dirty="0">
                <a:latin typeface="KJSHAE+Calibri Bold"/>
                <a:cs typeface="KJSHAE+Calibri Bold"/>
              </a:rPr>
              <a:t>photons</a:t>
            </a:r>
            <a:r>
              <a:rPr sz="2204" b="1" spc="-20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loose energy</a:t>
            </a:r>
          </a:p>
          <a:p>
            <a:pPr marL="378176">
              <a:lnSpc>
                <a:spcPts val="2645"/>
              </a:lnSpc>
            </a:pPr>
            <a:r>
              <a:rPr sz="2204" b="1" dirty="0">
                <a:latin typeface="KJSHAE+Calibri Bold"/>
                <a:cs typeface="KJSHAE+Calibri Bold"/>
              </a:rPr>
              <a:t>interacting</a:t>
            </a:r>
            <a:r>
              <a:rPr sz="2204" b="1" spc="-12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with nuclei and</a:t>
            </a:r>
            <a:r>
              <a:rPr sz="2204" spc="-21" dirty="0">
                <a:latin typeface="CNKHGD+Calibri"/>
                <a:cs typeface="CNKHGD+Calibri"/>
              </a:rPr>
              <a:t> </a:t>
            </a:r>
            <a:r>
              <a:rPr sz="2204" spc="-11" dirty="0">
                <a:latin typeface="CNKHGD+Calibri"/>
                <a:cs typeface="CNKHGD+Calibri"/>
              </a:rPr>
              <a:t>atomic</a:t>
            </a:r>
            <a:r>
              <a:rPr sz="2204" spc="3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electrons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23956" y="2026806"/>
            <a:ext cx="4975895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5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Main photon</a:t>
            </a:r>
            <a:r>
              <a:rPr sz="2204" b="1" spc="-26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interactions</a:t>
            </a:r>
            <a:r>
              <a:rPr sz="2204" b="1" spc="-14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with </a:t>
            </a:r>
            <a:r>
              <a:rPr sz="2204" spc="-12" dirty="0">
                <a:latin typeface="CNKHGD+Calibri"/>
                <a:cs typeface="CNKHGD+Calibri"/>
              </a:rPr>
              <a:t>matter:</a:t>
            </a:r>
          </a:p>
          <a:p>
            <a:pPr marL="504124"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Photoelectric</a:t>
            </a:r>
            <a:r>
              <a:rPr sz="2204" spc="17" dirty="0">
                <a:latin typeface="CNKHGD+Calibri"/>
                <a:cs typeface="CNKHGD+Calibri"/>
              </a:rPr>
              <a:t> </a:t>
            </a:r>
            <a:r>
              <a:rPr sz="2204" spc="-17" dirty="0">
                <a:latin typeface="CNKHGD+Calibri"/>
                <a:cs typeface="CNKHGD+Calibri"/>
              </a:rPr>
              <a:t>effect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828060" y="2698775"/>
            <a:ext cx="2777596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Compton scattering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spc="-17" dirty="0">
                <a:latin typeface="CNKHGD+Calibri"/>
                <a:cs typeface="CNKHGD+Calibri"/>
              </a:rPr>
              <a:t>Pair</a:t>
            </a:r>
            <a:r>
              <a:rPr sz="2204" spc="26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production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23956" y="3504801"/>
            <a:ext cx="5092039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5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Main electron</a:t>
            </a:r>
            <a:r>
              <a:rPr sz="2204" b="1" spc="-11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interactions </a:t>
            </a:r>
            <a:r>
              <a:rPr sz="2204" dirty="0">
                <a:latin typeface="CNKHGD+Calibri"/>
                <a:cs typeface="CNKHGD+Calibri"/>
              </a:rPr>
              <a:t>with </a:t>
            </a:r>
            <a:r>
              <a:rPr sz="2204" spc="-12" dirty="0">
                <a:latin typeface="CNKHGD+Calibri"/>
                <a:cs typeface="CNKHGD+Calibri"/>
              </a:rPr>
              <a:t>matter:</a:t>
            </a:r>
          </a:p>
          <a:p>
            <a:pPr marL="504124">
              <a:lnSpc>
                <a:spcPts val="2643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Ionization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828059" y="4176910"/>
            <a:ext cx="2690277" cy="1013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Bremsstrahlung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spc="-15" dirty="0">
                <a:latin typeface="EQFFOG+Calibri"/>
                <a:cs typeface="EQFFOG+Calibri"/>
              </a:rPr>
              <a:t>Čerenkov</a:t>
            </a:r>
            <a:r>
              <a:rPr sz="2204" dirty="0">
                <a:latin typeface="EQFFOG+Calibri"/>
                <a:cs typeface="EQFFOG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radiation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Multiple scattering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797B7D7-49F0-C215-BAD4-E50410944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6638" y="4286125"/>
            <a:ext cx="4176410" cy="28832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13B14E3-6E67-C8C5-ECB0-C2CF4EA8E8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147" y="1031891"/>
            <a:ext cx="3161515" cy="288324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0FBDC6-A5C3-CC67-C494-8CDEB80CF0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>
            <a:extLst>
              <a:ext uri="{FF2B5EF4-FFF2-40B4-BE49-F238E27FC236}">
                <a16:creationId xmlns:a16="http://schemas.microsoft.com/office/drawing/2014/main" id="{79460C32-BFB6-C349-DAD8-39AAFDDEFBF6}"/>
              </a:ext>
            </a:extLst>
          </p:cNvPr>
          <p:cNvSpPr txBox="1"/>
          <p:nvPr/>
        </p:nvSpPr>
        <p:spPr>
          <a:xfrm>
            <a:off x="335712" y="242188"/>
            <a:ext cx="6772031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Particle-Matter</a:t>
            </a:r>
            <a:r>
              <a:rPr sz="3967" spc="15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Interactions</a:t>
            </a:r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71530B21-AB60-4A22-E961-172A1983F916}"/>
              </a:ext>
            </a:extLst>
          </p:cNvPr>
          <p:cNvSpPr txBox="1"/>
          <p:nvPr/>
        </p:nvSpPr>
        <p:spPr>
          <a:xfrm>
            <a:off x="323957" y="1220779"/>
            <a:ext cx="5766054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5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 </a:t>
            </a:r>
            <a:r>
              <a:rPr sz="2204" spc="-17" dirty="0">
                <a:latin typeface="CNKHGD+Calibri"/>
                <a:cs typeface="CNKHGD+Calibri"/>
              </a:rPr>
              <a:t>matter</a:t>
            </a:r>
            <a:r>
              <a:rPr sz="2204" spc="32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electrons </a:t>
            </a:r>
            <a:r>
              <a:rPr sz="2204" dirty="0">
                <a:latin typeface="CNKHGD+Calibri"/>
                <a:cs typeface="CNKHGD+Calibri"/>
              </a:rPr>
              <a:t>and </a:t>
            </a:r>
            <a:r>
              <a:rPr sz="2204" b="1" dirty="0">
                <a:latin typeface="KJSHAE+Calibri Bold"/>
                <a:cs typeface="KJSHAE+Calibri Bold"/>
              </a:rPr>
              <a:t>photons</a:t>
            </a:r>
            <a:r>
              <a:rPr sz="2204" b="1" spc="-20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loose energy</a:t>
            </a:r>
          </a:p>
          <a:p>
            <a:pPr marL="378176">
              <a:lnSpc>
                <a:spcPts val="2645"/>
              </a:lnSpc>
            </a:pPr>
            <a:r>
              <a:rPr sz="2204" b="1" dirty="0">
                <a:latin typeface="KJSHAE+Calibri Bold"/>
                <a:cs typeface="KJSHAE+Calibri Bold"/>
              </a:rPr>
              <a:t>interacting</a:t>
            </a:r>
            <a:r>
              <a:rPr sz="2204" b="1" spc="-12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with nuclei and</a:t>
            </a:r>
            <a:r>
              <a:rPr sz="2204" spc="-21" dirty="0">
                <a:latin typeface="CNKHGD+Calibri"/>
                <a:cs typeface="CNKHGD+Calibri"/>
              </a:rPr>
              <a:t> </a:t>
            </a:r>
            <a:r>
              <a:rPr sz="2204" spc="-11" dirty="0">
                <a:latin typeface="CNKHGD+Calibri"/>
                <a:cs typeface="CNKHGD+Calibri"/>
              </a:rPr>
              <a:t>atomic</a:t>
            </a:r>
            <a:r>
              <a:rPr sz="2204" spc="3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electrons</a:t>
            </a:r>
          </a:p>
        </p:txBody>
      </p:sp>
      <p:sp>
        <p:nvSpPr>
          <p:cNvPr id="13" name="object 13">
            <a:extLst>
              <a:ext uri="{FF2B5EF4-FFF2-40B4-BE49-F238E27FC236}">
                <a16:creationId xmlns:a16="http://schemas.microsoft.com/office/drawing/2014/main" id="{8A628A2C-D5AA-CD23-C349-C6A1FC20B9CF}"/>
              </a:ext>
            </a:extLst>
          </p:cNvPr>
          <p:cNvSpPr txBox="1"/>
          <p:nvPr/>
        </p:nvSpPr>
        <p:spPr>
          <a:xfrm>
            <a:off x="323956" y="2026806"/>
            <a:ext cx="4975895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5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Main photon</a:t>
            </a:r>
            <a:r>
              <a:rPr sz="2204" b="1" spc="-26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interactions</a:t>
            </a:r>
            <a:r>
              <a:rPr sz="2204" b="1" spc="-14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with </a:t>
            </a:r>
            <a:r>
              <a:rPr sz="2204" spc="-12" dirty="0">
                <a:latin typeface="CNKHGD+Calibri"/>
                <a:cs typeface="CNKHGD+Calibri"/>
              </a:rPr>
              <a:t>matter:</a:t>
            </a:r>
          </a:p>
          <a:p>
            <a:pPr marL="504124"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Photoelectric</a:t>
            </a:r>
            <a:r>
              <a:rPr sz="2204" spc="17" dirty="0">
                <a:latin typeface="CNKHGD+Calibri"/>
                <a:cs typeface="CNKHGD+Calibri"/>
              </a:rPr>
              <a:t> </a:t>
            </a:r>
            <a:r>
              <a:rPr sz="2204" spc="-17" dirty="0">
                <a:latin typeface="CNKHGD+Calibri"/>
                <a:cs typeface="CNKHGD+Calibri"/>
              </a:rPr>
              <a:t>effect</a:t>
            </a:r>
          </a:p>
        </p:txBody>
      </p:sp>
      <p:sp>
        <p:nvSpPr>
          <p:cNvPr id="14" name="object 14">
            <a:extLst>
              <a:ext uri="{FF2B5EF4-FFF2-40B4-BE49-F238E27FC236}">
                <a16:creationId xmlns:a16="http://schemas.microsoft.com/office/drawing/2014/main" id="{1D9B5C0D-86CE-BE1D-F2D4-E1556F2D42F2}"/>
              </a:ext>
            </a:extLst>
          </p:cNvPr>
          <p:cNvSpPr txBox="1"/>
          <p:nvPr/>
        </p:nvSpPr>
        <p:spPr>
          <a:xfrm>
            <a:off x="828060" y="2698775"/>
            <a:ext cx="2777596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Compton scattering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spc="-17" dirty="0">
                <a:solidFill>
                  <a:srgbClr val="0070C0"/>
                </a:solidFill>
                <a:latin typeface="CNKHGD+Calibri"/>
                <a:cs typeface="CNKHGD+Calibri"/>
              </a:rPr>
              <a:t>Pair</a:t>
            </a:r>
            <a:r>
              <a:rPr sz="2204" spc="26" dirty="0">
                <a:solidFill>
                  <a:srgbClr val="0070C0"/>
                </a:solidFill>
                <a:latin typeface="CNKHGD+Calibri"/>
                <a:cs typeface="CNKHGD+Calibri"/>
              </a:rPr>
              <a:t> </a:t>
            </a:r>
            <a:r>
              <a:rPr sz="2204" dirty="0">
                <a:solidFill>
                  <a:srgbClr val="0070C0"/>
                </a:solidFill>
                <a:latin typeface="CNKHGD+Calibri"/>
                <a:cs typeface="CNKHGD+Calibri"/>
              </a:rPr>
              <a:t>production</a:t>
            </a:r>
          </a:p>
        </p:txBody>
      </p:sp>
      <p:sp>
        <p:nvSpPr>
          <p:cNvPr id="15" name="object 15">
            <a:extLst>
              <a:ext uri="{FF2B5EF4-FFF2-40B4-BE49-F238E27FC236}">
                <a16:creationId xmlns:a16="http://schemas.microsoft.com/office/drawing/2014/main" id="{3C05470E-809F-B500-2FCE-D424AF0315D1}"/>
              </a:ext>
            </a:extLst>
          </p:cNvPr>
          <p:cNvSpPr txBox="1"/>
          <p:nvPr/>
        </p:nvSpPr>
        <p:spPr>
          <a:xfrm>
            <a:off x="323956" y="3504801"/>
            <a:ext cx="5092039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5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Main electron</a:t>
            </a:r>
            <a:r>
              <a:rPr sz="2204" b="1" spc="-11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interactions </a:t>
            </a:r>
            <a:r>
              <a:rPr sz="2204" dirty="0">
                <a:latin typeface="CNKHGD+Calibri"/>
                <a:cs typeface="CNKHGD+Calibri"/>
              </a:rPr>
              <a:t>with </a:t>
            </a:r>
            <a:r>
              <a:rPr sz="2204" spc="-12" dirty="0">
                <a:latin typeface="CNKHGD+Calibri"/>
                <a:cs typeface="CNKHGD+Calibri"/>
              </a:rPr>
              <a:t>matter:</a:t>
            </a:r>
          </a:p>
          <a:p>
            <a:pPr marL="504124">
              <a:lnSpc>
                <a:spcPts val="2643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Ionization</a:t>
            </a:r>
          </a:p>
        </p:txBody>
      </p:sp>
      <p:sp>
        <p:nvSpPr>
          <p:cNvPr id="17" name="object 17">
            <a:extLst>
              <a:ext uri="{FF2B5EF4-FFF2-40B4-BE49-F238E27FC236}">
                <a16:creationId xmlns:a16="http://schemas.microsoft.com/office/drawing/2014/main" id="{550BBDEC-4934-4782-5BCE-46782EDA0835}"/>
              </a:ext>
            </a:extLst>
          </p:cNvPr>
          <p:cNvSpPr txBox="1"/>
          <p:nvPr/>
        </p:nvSpPr>
        <p:spPr>
          <a:xfrm>
            <a:off x="828059" y="4176910"/>
            <a:ext cx="2690277" cy="1013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solidFill>
                  <a:srgbClr val="0070C0"/>
                </a:solidFill>
                <a:latin typeface="CNKHGD+Calibri"/>
                <a:cs typeface="CNKHGD+Calibri"/>
              </a:rPr>
              <a:t>Bremsstrahlung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spc="-15" dirty="0">
                <a:latin typeface="EQFFOG+Calibri"/>
                <a:cs typeface="EQFFOG+Calibri"/>
              </a:rPr>
              <a:t>Čerenkov</a:t>
            </a:r>
            <a:r>
              <a:rPr sz="2204" dirty="0">
                <a:latin typeface="EQFFOG+Calibri"/>
                <a:cs typeface="EQFFOG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radiation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Multiple scattering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344ECD1-E89E-3607-04B7-4C7A4845F8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6638" y="4286125"/>
            <a:ext cx="4176410" cy="28832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A554395-168E-5391-1083-1F85B448B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147" y="1031891"/>
            <a:ext cx="3161515" cy="28832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B3BC6C8-9922-607B-F789-49918E444F22}"/>
              </a:ext>
            </a:extLst>
          </p:cNvPr>
          <p:cNvSpPr txBox="1"/>
          <p:nvPr/>
        </p:nvSpPr>
        <p:spPr>
          <a:xfrm>
            <a:off x="7580849" y="5320796"/>
            <a:ext cx="1884096" cy="397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83" dirty="0">
                <a:solidFill>
                  <a:srgbClr val="0070C0"/>
                </a:solidFill>
                <a:latin typeface="CNKHGD+Calibri"/>
                <a:cs typeface="CNKHGD+Calibri"/>
              </a:rPr>
              <a:t>Bremsstrahlung</a:t>
            </a:r>
            <a:endParaRPr lang="en-US" sz="1983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9E2C77-ADC6-D1CA-1F55-6AEDAF45A701}"/>
              </a:ext>
            </a:extLst>
          </p:cNvPr>
          <p:cNvSpPr txBox="1"/>
          <p:nvPr/>
        </p:nvSpPr>
        <p:spPr>
          <a:xfrm>
            <a:off x="7572592" y="1492078"/>
            <a:ext cx="1884096" cy="397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83" dirty="0">
                <a:solidFill>
                  <a:srgbClr val="0070C0"/>
                </a:solidFill>
                <a:latin typeface="CNKHGD+Calibri"/>
                <a:cs typeface="CNKHGD+Calibri"/>
              </a:rPr>
              <a:t>Pair production</a:t>
            </a:r>
            <a:endParaRPr lang="en-US" sz="1983" dirty="0"/>
          </a:p>
        </p:txBody>
      </p:sp>
      <p:sp>
        <p:nvSpPr>
          <p:cNvPr id="7" name="object 22">
            <a:extLst>
              <a:ext uri="{FF2B5EF4-FFF2-40B4-BE49-F238E27FC236}">
                <a16:creationId xmlns:a16="http://schemas.microsoft.com/office/drawing/2014/main" id="{549F790D-B385-37AA-A2B8-126530830108}"/>
              </a:ext>
            </a:extLst>
          </p:cNvPr>
          <p:cNvSpPr txBox="1"/>
          <p:nvPr/>
        </p:nvSpPr>
        <p:spPr>
          <a:xfrm>
            <a:off x="1079943" y="5899445"/>
            <a:ext cx="435157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b="1" spc="-66" dirty="0">
                <a:latin typeface="KJSHAE+Calibri Bold"/>
                <a:cs typeface="KJSHAE+Calibri Bold"/>
              </a:rPr>
              <a:t>At</a:t>
            </a:r>
            <a:r>
              <a:rPr sz="2204" b="1" spc="60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colliders</a:t>
            </a:r>
            <a:r>
              <a:rPr sz="2204" b="1" spc="-14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interesting</a:t>
            </a:r>
            <a:r>
              <a:rPr sz="2204" spc="2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electrons</a:t>
            </a:r>
            <a:r>
              <a:rPr sz="2204" spc="1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and</a:t>
            </a:r>
          </a:p>
          <a:p>
            <a:pPr>
              <a:lnSpc>
                <a:spcPts val="2647"/>
              </a:lnSpc>
              <a:spcBef>
                <a:spcPts val="55"/>
              </a:spcBef>
            </a:pPr>
            <a:r>
              <a:rPr sz="2204" dirty="0">
                <a:latin typeface="CNKHGD+Calibri"/>
                <a:cs typeface="CNKHGD+Calibri"/>
              </a:rPr>
              <a:t>photons</a:t>
            </a:r>
            <a:r>
              <a:rPr sz="2204" spc="-18" dirty="0">
                <a:latin typeface="CNKHGD+Calibri"/>
                <a:cs typeface="CNKHGD+Calibri"/>
              </a:rPr>
              <a:t> </a:t>
            </a:r>
            <a:r>
              <a:rPr sz="2204" spc="-21" dirty="0">
                <a:latin typeface="CNKHGD+Calibri"/>
                <a:cs typeface="CNKHGD+Calibri"/>
              </a:rPr>
              <a:t>have</a:t>
            </a:r>
            <a:r>
              <a:rPr sz="2204" spc="2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usually </a:t>
            </a:r>
            <a:r>
              <a:rPr sz="2204" b="1" dirty="0">
                <a:solidFill>
                  <a:srgbClr val="0070C0"/>
                </a:solidFill>
                <a:latin typeface="KJSHAE+Calibri Bold"/>
                <a:cs typeface="KJSHAE+Calibri Bold"/>
              </a:rPr>
              <a:t>E &gt;</a:t>
            </a:r>
            <a:r>
              <a:rPr sz="2204" b="1" spc="-12" dirty="0">
                <a:solidFill>
                  <a:srgbClr val="0070C0"/>
                </a:solidFill>
                <a:latin typeface="KJSHAE+Calibri Bold"/>
                <a:cs typeface="KJSHAE+Calibri Bold"/>
              </a:rPr>
              <a:t> </a:t>
            </a:r>
            <a:r>
              <a:rPr sz="2204" b="1" dirty="0">
                <a:solidFill>
                  <a:srgbClr val="0070C0"/>
                </a:solidFill>
                <a:latin typeface="KJSHAE+Calibri Bold"/>
                <a:cs typeface="KJSHAE+Calibri Bold"/>
              </a:rPr>
              <a:t>1 GeV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4BB27B3-A158-7AED-B708-C6869094E17F}"/>
              </a:ext>
            </a:extLst>
          </p:cNvPr>
          <p:cNvCxnSpPr>
            <a:cxnSpLocks/>
          </p:cNvCxnSpPr>
          <p:nvPr/>
        </p:nvCxnSpPr>
        <p:spPr>
          <a:xfrm>
            <a:off x="8929665" y="1899028"/>
            <a:ext cx="0" cy="174583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F9F4A89-45F0-30A5-42AB-85D1B0B1EB52}"/>
              </a:ext>
            </a:extLst>
          </p:cNvPr>
          <p:cNvCxnSpPr>
            <a:cxnSpLocks/>
          </p:cNvCxnSpPr>
          <p:nvPr/>
        </p:nvCxnSpPr>
        <p:spPr>
          <a:xfrm>
            <a:off x="9326376" y="5047413"/>
            <a:ext cx="0" cy="174583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41778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F36A26-582A-F35F-E0F0-FF10F81065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7E85AC8-1C97-9FBF-A204-7DB5C49E2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3431" y="1373114"/>
            <a:ext cx="3296413" cy="24051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7B9191-55FC-43BA-2DF0-1A1E2DE34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0059" y="4484396"/>
            <a:ext cx="3296413" cy="2346156"/>
          </a:xfrm>
          <a:prstGeom prst="rect">
            <a:avLst/>
          </a:prstGeom>
        </p:spPr>
      </p:pic>
      <p:sp>
        <p:nvSpPr>
          <p:cNvPr id="10" name="object 10">
            <a:extLst>
              <a:ext uri="{FF2B5EF4-FFF2-40B4-BE49-F238E27FC236}">
                <a16:creationId xmlns:a16="http://schemas.microsoft.com/office/drawing/2014/main" id="{67CEEA24-6621-8F4C-F398-E1081808AA71}"/>
              </a:ext>
            </a:extLst>
          </p:cNvPr>
          <p:cNvSpPr txBox="1"/>
          <p:nvPr/>
        </p:nvSpPr>
        <p:spPr>
          <a:xfrm>
            <a:off x="335712" y="242188"/>
            <a:ext cx="6772031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Particle-Matter</a:t>
            </a:r>
            <a:r>
              <a:rPr sz="3967" spc="15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Interactions</a:t>
            </a:r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5856B68E-DC5B-51BE-04A5-941C1FB3984A}"/>
              </a:ext>
            </a:extLst>
          </p:cNvPr>
          <p:cNvSpPr txBox="1"/>
          <p:nvPr/>
        </p:nvSpPr>
        <p:spPr>
          <a:xfrm>
            <a:off x="323957" y="1220779"/>
            <a:ext cx="5766054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5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 </a:t>
            </a:r>
            <a:r>
              <a:rPr sz="2204" spc="-17" dirty="0">
                <a:latin typeface="CNKHGD+Calibri"/>
                <a:cs typeface="CNKHGD+Calibri"/>
              </a:rPr>
              <a:t>matter</a:t>
            </a:r>
            <a:r>
              <a:rPr sz="2204" spc="32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electrons </a:t>
            </a:r>
            <a:r>
              <a:rPr sz="2204" dirty="0">
                <a:latin typeface="CNKHGD+Calibri"/>
                <a:cs typeface="CNKHGD+Calibri"/>
              </a:rPr>
              <a:t>and </a:t>
            </a:r>
            <a:r>
              <a:rPr sz="2204" b="1" dirty="0">
                <a:latin typeface="KJSHAE+Calibri Bold"/>
                <a:cs typeface="KJSHAE+Calibri Bold"/>
              </a:rPr>
              <a:t>photons</a:t>
            </a:r>
            <a:r>
              <a:rPr sz="2204" b="1" spc="-20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loose energy</a:t>
            </a:r>
          </a:p>
          <a:p>
            <a:pPr marL="378176">
              <a:lnSpc>
                <a:spcPts val="2645"/>
              </a:lnSpc>
            </a:pPr>
            <a:r>
              <a:rPr sz="2204" b="1" dirty="0">
                <a:latin typeface="KJSHAE+Calibri Bold"/>
                <a:cs typeface="KJSHAE+Calibri Bold"/>
              </a:rPr>
              <a:t>interacting</a:t>
            </a:r>
            <a:r>
              <a:rPr sz="2204" b="1" spc="-12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with nuclei and</a:t>
            </a:r>
            <a:r>
              <a:rPr sz="2204" spc="-21" dirty="0">
                <a:latin typeface="CNKHGD+Calibri"/>
                <a:cs typeface="CNKHGD+Calibri"/>
              </a:rPr>
              <a:t> </a:t>
            </a:r>
            <a:r>
              <a:rPr sz="2204" spc="-11" dirty="0">
                <a:latin typeface="CNKHGD+Calibri"/>
                <a:cs typeface="CNKHGD+Calibri"/>
              </a:rPr>
              <a:t>atomic</a:t>
            </a:r>
            <a:r>
              <a:rPr sz="2204" spc="3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electrons</a:t>
            </a:r>
          </a:p>
        </p:txBody>
      </p:sp>
      <p:sp>
        <p:nvSpPr>
          <p:cNvPr id="13" name="object 13">
            <a:extLst>
              <a:ext uri="{FF2B5EF4-FFF2-40B4-BE49-F238E27FC236}">
                <a16:creationId xmlns:a16="http://schemas.microsoft.com/office/drawing/2014/main" id="{A81EBF76-41BB-4580-C432-243E634EAAB3}"/>
              </a:ext>
            </a:extLst>
          </p:cNvPr>
          <p:cNvSpPr txBox="1"/>
          <p:nvPr/>
        </p:nvSpPr>
        <p:spPr>
          <a:xfrm>
            <a:off x="323956" y="2026806"/>
            <a:ext cx="4975895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5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Main photon</a:t>
            </a:r>
            <a:r>
              <a:rPr sz="2204" b="1" spc="-26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interactions</a:t>
            </a:r>
            <a:r>
              <a:rPr sz="2204" b="1" spc="-14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with </a:t>
            </a:r>
            <a:r>
              <a:rPr sz="2204" spc="-12" dirty="0">
                <a:latin typeface="CNKHGD+Calibri"/>
                <a:cs typeface="CNKHGD+Calibri"/>
              </a:rPr>
              <a:t>matter:</a:t>
            </a:r>
          </a:p>
          <a:p>
            <a:pPr marL="504124"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Photoelectric</a:t>
            </a:r>
            <a:r>
              <a:rPr sz="2204" spc="17" dirty="0">
                <a:latin typeface="CNKHGD+Calibri"/>
                <a:cs typeface="CNKHGD+Calibri"/>
              </a:rPr>
              <a:t> </a:t>
            </a:r>
            <a:r>
              <a:rPr sz="2204" spc="-17" dirty="0">
                <a:latin typeface="CNKHGD+Calibri"/>
                <a:cs typeface="CNKHGD+Calibri"/>
              </a:rPr>
              <a:t>effect</a:t>
            </a:r>
          </a:p>
        </p:txBody>
      </p:sp>
      <p:sp>
        <p:nvSpPr>
          <p:cNvPr id="14" name="object 14">
            <a:extLst>
              <a:ext uri="{FF2B5EF4-FFF2-40B4-BE49-F238E27FC236}">
                <a16:creationId xmlns:a16="http://schemas.microsoft.com/office/drawing/2014/main" id="{E396244A-E57A-1DA0-03D9-6345647A7320}"/>
              </a:ext>
            </a:extLst>
          </p:cNvPr>
          <p:cNvSpPr txBox="1"/>
          <p:nvPr/>
        </p:nvSpPr>
        <p:spPr>
          <a:xfrm>
            <a:off x="828060" y="2698775"/>
            <a:ext cx="2777596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Compton scattering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spc="-17" dirty="0">
                <a:solidFill>
                  <a:srgbClr val="0070C0"/>
                </a:solidFill>
                <a:latin typeface="CNKHGD+Calibri"/>
                <a:cs typeface="CNKHGD+Calibri"/>
              </a:rPr>
              <a:t>Pair</a:t>
            </a:r>
            <a:r>
              <a:rPr sz="2204" spc="26" dirty="0">
                <a:solidFill>
                  <a:srgbClr val="0070C0"/>
                </a:solidFill>
                <a:latin typeface="CNKHGD+Calibri"/>
                <a:cs typeface="CNKHGD+Calibri"/>
              </a:rPr>
              <a:t> </a:t>
            </a:r>
            <a:r>
              <a:rPr sz="2204" dirty="0">
                <a:solidFill>
                  <a:srgbClr val="0070C0"/>
                </a:solidFill>
                <a:latin typeface="CNKHGD+Calibri"/>
                <a:cs typeface="CNKHGD+Calibri"/>
              </a:rPr>
              <a:t>production</a:t>
            </a:r>
          </a:p>
        </p:txBody>
      </p:sp>
      <p:sp>
        <p:nvSpPr>
          <p:cNvPr id="15" name="object 15">
            <a:extLst>
              <a:ext uri="{FF2B5EF4-FFF2-40B4-BE49-F238E27FC236}">
                <a16:creationId xmlns:a16="http://schemas.microsoft.com/office/drawing/2014/main" id="{A83811AB-48DC-00B9-8AC8-A088244A484A}"/>
              </a:ext>
            </a:extLst>
          </p:cNvPr>
          <p:cNvSpPr txBox="1"/>
          <p:nvPr/>
        </p:nvSpPr>
        <p:spPr>
          <a:xfrm>
            <a:off x="323956" y="3504801"/>
            <a:ext cx="5092039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5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Main electron</a:t>
            </a:r>
            <a:r>
              <a:rPr sz="2204" b="1" spc="-11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interactions </a:t>
            </a:r>
            <a:r>
              <a:rPr sz="2204" dirty="0">
                <a:latin typeface="CNKHGD+Calibri"/>
                <a:cs typeface="CNKHGD+Calibri"/>
              </a:rPr>
              <a:t>with </a:t>
            </a:r>
            <a:r>
              <a:rPr sz="2204" spc="-12" dirty="0">
                <a:latin typeface="CNKHGD+Calibri"/>
                <a:cs typeface="CNKHGD+Calibri"/>
              </a:rPr>
              <a:t>matter:</a:t>
            </a:r>
          </a:p>
          <a:p>
            <a:pPr marL="504124">
              <a:lnSpc>
                <a:spcPts val="2643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Ionization</a:t>
            </a:r>
          </a:p>
        </p:txBody>
      </p:sp>
      <p:sp>
        <p:nvSpPr>
          <p:cNvPr id="17" name="object 17">
            <a:extLst>
              <a:ext uri="{FF2B5EF4-FFF2-40B4-BE49-F238E27FC236}">
                <a16:creationId xmlns:a16="http://schemas.microsoft.com/office/drawing/2014/main" id="{8BE800A1-28F0-5DF0-5EE0-6E4C753BBB97}"/>
              </a:ext>
            </a:extLst>
          </p:cNvPr>
          <p:cNvSpPr txBox="1"/>
          <p:nvPr/>
        </p:nvSpPr>
        <p:spPr>
          <a:xfrm>
            <a:off x="828059" y="4176910"/>
            <a:ext cx="2690277" cy="1013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solidFill>
                  <a:srgbClr val="0070C0"/>
                </a:solidFill>
                <a:latin typeface="CNKHGD+Calibri"/>
                <a:cs typeface="CNKHGD+Calibri"/>
              </a:rPr>
              <a:t>Bremsstrahlung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spc="-15" dirty="0">
                <a:latin typeface="EQFFOG+Calibri"/>
                <a:cs typeface="EQFFOG+Calibri"/>
              </a:rPr>
              <a:t>Čerenkov</a:t>
            </a:r>
            <a:r>
              <a:rPr sz="2204" dirty="0">
                <a:latin typeface="EQFFOG+Calibri"/>
                <a:cs typeface="EQFFOG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radiation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Multiple scattering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766B06-1687-56F2-645B-5414C8AD2F3B}"/>
              </a:ext>
            </a:extLst>
          </p:cNvPr>
          <p:cNvSpPr txBox="1"/>
          <p:nvPr/>
        </p:nvSpPr>
        <p:spPr>
          <a:xfrm>
            <a:off x="7425670" y="4075543"/>
            <a:ext cx="1884096" cy="397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83" dirty="0">
                <a:solidFill>
                  <a:srgbClr val="0070C0"/>
                </a:solidFill>
                <a:latin typeface="CNKHGD+Calibri"/>
                <a:cs typeface="CNKHGD+Calibri"/>
              </a:rPr>
              <a:t>Bremsstrahlung</a:t>
            </a:r>
            <a:endParaRPr lang="en-US" sz="1983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48C70C-E8BA-C79D-EC91-190EB6F7F397}"/>
              </a:ext>
            </a:extLst>
          </p:cNvPr>
          <p:cNvSpPr txBox="1"/>
          <p:nvPr/>
        </p:nvSpPr>
        <p:spPr>
          <a:xfrm>
            <a:off x="7419118" y="1017305"/>
            <a:ext cx="1884096" cy="397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83" dirty="0">
                <a:solidFill>
                  <a:srgbClr val="0070C0"/>
                </a:solidFill>
                <a:latin typeface="CNKHGD+Calibri"/>
                <a:cs typeface="CNKHGD+Calibri"/>
              </a:rPr>
              <a:t>Pair production</a:t>
            </a:r>
            <a:endParaRPr lang="en-US" sz="1983" dirty="0"/>
          </a:p>
        </p:txBody>
      </p:sp>
      <p:sp>
        <p:nvSpPr>
          <p:cNvPr id="4" name="object 20">
            <a:extLst>
              <a:ext uri="{FF2B5EF4-FFF2-40B4-BE49-F238E27FC236}">
                <a16:creationId xmlns:a16="http://schemas.microsoft.com/office/drawing/2014/main" id="{054D75B6-2F5D-CBFD-ACA0-6732BA75A300}"/>
              </a:ext>
            </a:extLst>
          </p:cNvPr>
          <p:cNvSpPr txBox="1"/>
          <p:nvPr/>
        </p:nvSpPr>
        <p:spPr>
          <a:xfrm>
            <a:off x="1079943" y="5899445"/>
            <a:ext cx="4297597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dirty="0">
                <a:latin typeface="CNKHGD+Calibri"/>
                <a:cs typeface="CNKHGD+Calibri"/>
              </a:rPr>
              <a:t>These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processes</a:t>
            </a:r>
            <a:r>
              <a:rPr sz="2204" b="1" spc="-12" dirty="0">
                <a:latin typeface="KJSHAE+Calibri Bold"/>
                <a:cs typeface="KJSHAE+Calibri Bold"/>
              </a:rPr>
              <a:t> </a:t>
            </a:r>
            <a:r>
              <a:rPr sz="2204" spc="-13" dirty="0">
                <a:latin typeface="CNKHGD+Calibri"/>
                <a:cs typeface="CNKHGD+Calibri"/>
              </a:rPr>
              <a:t>are</a:t>
            </a:r>
            <a:r>
              <a:rPr sz="2204" spc="1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b="1" dirty="0">
                <a:latin typeface="KJSHAE+Calibri Bold"/>
                <a:cs typeface="KJSHAE+Calibri Bold"/>
              </a:rPr>
              <a:t>basis</a:t>
            </a:r>
            <a:r>
              <a:rPr sz="2204" b="1" spc="-22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</a:t>
            </a:r>
          </a:p>
          <a:p>
            <a:pPr>
              <a:lnSpc>
                <a:spcPts val="2647"/>
              </a:lnSpc>
              <a:spcBef>
                <a:spcPts val="55"/>
              </a:spcBef>
            </a:pPr>
            <a:r>
              <a:rPr sz="2204" b="1" dirty="0">
                <a:latin typeface="KJSHAE+Calibri Bold"/>
                <a:cs typeface="KJSHAE+Calibri Bold"/>
              </a:rPr>
              <a:t>electromagnetic</a:t>
            </a:r>
            <a:r>
              <a:rPr sz="2204" b="1" spc="-31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shower</a:t>
            </a:r>
          </a:p>
        </p:txBody>
      </p:sp>
    </p:spTree>
    <p:extLst>
      <p:ext uri="{BB962C8B-B14F-4D97-AF65-F5344CB8AC3E}">
        <p14:creationId xmlns:p14="http://schemas.microsoft.com/office/powerpoint/2010/main" val="38898703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35712" y="242188"/>
            <a:ext cx="6158101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Electromagnetic</a:t>
            </a:r>
            <a:r>
              <a:rPr sz="3967" spc="17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Shower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35712" y="4742388"/>
            <a:ext cx="7473313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Electrons and photons</a:t>
            </a:r>
            <a:r>
              <a:rPr sz="2204" spc="-18" dirty="0">
                <a:latin typeface="CNKHGD+Calibri"/>
                <a:cs typeface="CNKHGD+Calibri"/>
              </a:rPr>
              <a:t> </a:t>
            </a:r>
            <a:r>
              <a:rPr sz="2204" spc="-14" dirty="0">
                <a:latin typeface="CNKHGD+Calibri"/>
                <a:cs typeface="CNKHGD+Calibri"/>
              </a:rPr>
              <a:t>create</a:t>
            </a:r>
            <a:r>
              <a:rPr sz="2204" spc="3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</a:t>
            </a:r>
            <a:r>
              <a:rPr sz="2204" spc="17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cascade </a:t>
            </a:r>
            <a:r>
              <a:rPr sz="2204" dirty="0">
                <a:latin typeface="CNKHGD+Calibri"/>
                <a:cs typeface="CNKHGD+Calibri"/>
              </a:rPr>
              <a:t>(shower) </a:t>
            </a:r>
            <a:r>
              <a:rPr sz="2204" b="1" dirty="0">
                <a:latin typeface="KJSHAE+Calibri Bold"/>
                <a:cs typeface="KJSHAE+Calibri Bold"/>
              </a:rPr>
              <a:t>of particles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Number</a:t>
            </a:r>
            <a:r>
              <a:rPr sz="2204" b="1" spc="-25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 particles</a:t>
            </a:r>
            <a:r>
              <a:rPr sz="2204" spc="2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N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39478" y="5414077"/>
            <a:ext cx="8243803" cy="10255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Is </a:t>
            </a:r>
            <a:r>
              <a:rPr sz="2204" b="1" dirty="0">
                <a:latin typeface="KJSHAE+Calibri Bold"/>
                <a:cs typeface="KJSHAE+Calibri Bold"/>
              </a:rPr>
              <a:t>proportional</a:t>
            </a:r>
            <a:r>
              <a:rPr sz="2204" b="1" spc="-51" dirty="0">
                <a:latin typeface="KJSHAE+Calibri Bold"/>
                <a:cs typeface="KJSHAE+Calibri Bold"/>
              </a:rPr>
              <a:t> </a:t>
            </a:r>
            <a:r>
              <a:rPr sz="2204" spc="-25" dirty="0">
                <a:latin typeface="CNKHGD+Calibri"/>
                <a:cs typeface="CNKHGD+Calibri"/>
              </a:rPr>
              <a:t>to</a:t>
            </a:r>
            <a:r>
              <a:rPr sz="2204" spc="2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b="1" dirty="0">
                <a:latin typeface="KJSHAE+Calibri Bold"/>
                <a:cs typeface="KJSHAE+Calibri Bold"/>
              </a:rPr>
              <a:t>energy </a:t>
            </a:r>
            <a:r>
              <a:rPr sz="2204" dirty="0">
                <a:latin typeface="CNKHGD+Calibri"/>
                <a:cs typeface="CNKHGD+Calibri"/>
              </a:rPr>
              <a:t>of the incoming</a:t>
            </a:r>
            <a:r>
              <a:rPr sz="2204" spc="-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particle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992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Increases</a:t>
            </a:r>
            <a:r>
              <a:rPr sz="2204" b="1" spc="19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until</a:t>
            </a:r>
            <a:r>
              <a:rPr sz="2204" b="1" spc="-23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energy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 the electron</a:t>
            </a:r>
            <a:r>
              <a:rPr sz="2204" spc="1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component</a:t>
            </a:r>
            <a:r>
              <a:rPr sz="2204" spc="-1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falls</a:t>
            </a:r>
            <a:r>
              <a:rPr sz="2204" spc="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below </a:t>
            </a:r>
            <a:r>
              <a:rPr sz="2204" b="1" spc="-31" dirty="0">
                <a:latin typeface="KJSHAE+Calibri Bold"/>
                <a:cs typeface="KJSHAE+Calibri Bold"/>
              </a:rPr>
              <a:t>E</a:t>
            </a:r>
            <a:r>
              <a:rPr sz="2204" b="1" baseline="-24599" dirty="0">
                <a:latin typeface="KJSHAE+Calibri Bold"/>
                <a:cs typeface="KJSHAE+Calibri Bold"/>
              </a:rPr>
              <a:t>c</a:t>
            </a:r>
          </a:p>
          <a:p>
            <a:pPr marL="377842">
              <a:lnSpc>
                <a:spcPts val="2660"/>
              </a:lnSpc>
              <a:spcBef>
                <a:spcPts val="55"/>
              </a:spcBef>
            </a:pPr>
            <a:r>
              <a:rPr sz="2204" dirty="0">
                <a:latin typeface="CNKHGD+Calibri"/>
                <a:cs typeface="CNKHGD+Calibri"/>
              </a:rPr>
              <a:t>(critical</a:t>
            </a:r>
            <a:r>
              <a:rPr sz="2204" spc="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energy </a:t>
            </a:r>
            <a:r>
              <a:rPr sz="2204" dirty="0">
                <a:latin typeface="CLOJCO+Cambria Math"/>
                <a:cs typeface="CLOJCO+Cambria Math"/>
              </a:rPr>
              <a:t>~</a:t>
            </a:r>
            <a:r>
              <a:rPr sz="2204" spc="-195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5-10</a:t>
            </a:r>
            <a:r>
              <a:rPr sz="2204" spc="-3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MeV)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35711" y="6422003"/>
            <a:ext cx="8924725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With E</a:t>
            </a:r>
            <a:r>
              <a:rPr sz="2204" spc="-2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&lt; E</a:t>
            </a:r>
            <a:r>
              <a:rPr sz="2204" spc="59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 </a:t>
            </a:r>
            <a:r>
              <a:rPr sz="2204" b="1" dirty="0">
                <a:latin typeface="KJSHAE+Calibri Bold"/>
                <a:cs typeface="KJSHAE+Calibri Bold"/>
              </a:rPr>
              <a:t>slow</a:t>
            </a:r>
            <a:r>
              <a:rPr sz="2204" b="1" spc="-21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decrease</a:t>
            </a:r>
            <a:r>
              <a:rPr sz="2204" b="1" spc="25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number</a:t>
            </a:r>
            <a:r>
              <a:rPr sz="2204" spc="-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 particles</a:t>
            </a:r>
            <a:r>
              <a:rPr sz="2204" spc="2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occurs as</a:t>
            </a:r>
            <a:r>
              <a:rPr sz="2204" spc="20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electrons</a:t>
            </a:r>
            <a:r>
              <a:rPr sz="2204" b="1" spc="-20" dirty="0">
                <a:latin typeface="KJSHAE+Calibri Bold"/>
                <a:cs typeface="KJSHAE+Calibri Bold"/>
              </a:rPr>
              <a:t> </a:t>
            </a:r>
            <a:r>
              <a:rPr sz="2204" spc="-13" dirty="0">
                <a:latin typeface="CNKHGD+Calibri"/>
                <a:cs typeface="CNKHGD+Calibri"/>
              </a:rPr>
              <a:t>are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867470" y="6580387"/>
            <a:ext cx="246739" cy="2234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91"/>
              </a:lnSpc>
            </a:pPr>
            <a:r>
              <a:rPr sz="1488" dirty="0">
                <a:latin typeface="CNKHGD+Calibri"/>
                <a:cs typeface="CNKHGD+Calibri"/>
              </a:rPr>
              <a:t>c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13537" y="6757848"/>
            <a:ext cx="3780911" cy="3343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b="1" dirty="0">
                <a:latin typeface="KJSHAE+Calibri Bold"/>
                <a:cs typeface="KJSHAE+Calibri Bold"/>
              </a:rPr>
              <a:t>stopped </a:t>
            </a:r>
            <a:r>
              <a:rPr sz="2204" dirty="0">
                <a:latin typeface="CNKHGD+Calibri"/>
                <a:cs typeface="CNKHGD+Calibri"/>
              </a:rPr>
              <a:t>and</a:t>
            </a:r>
            <a:r>
              <a:rPr sz="2204" spc="-14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photons</a:t>
            </a:r>
            <a:r>
              <a:rPr sz="2204" b="1" spc="-20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absorbed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35712" y="7093373"/>
            <a:ext cx="7885382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Longitudinal</a:t>
            </a:r>
            <a:r>
              <a:rPr sz="2204" b="1" spc="-36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extension </a:t>
            </a:r>
            <a:r>
              <a:rPr sz="2204" dirty="0">
                <a:latin typeface="CNKHGD+Calibri"/>
                <a:cs typeface="CNKHGD+Calibri"/>
              </a:rPr>
              <a:t>of the shower is </a:t>
            </a:r>
            <a:r>
              <a:rPr sz="2204" b="1" dirty="0">
                <a:latin typeface="KJSHAE+Calibri Bold"/>
                <a:cs typeface="KJSHAE+Calibri Bold"/>
              </a:rPr>
              <a:t>proportional</a:t>
            </a:r>
            <a:r>
              <a:rPr sz="2204" b="1" spc="-46" dirty="0">
                <a:latin typeface="KJSHAE+Calibri Bold"/>
                <a:cs typeface="KJSHAE+Calibri Bold"/>
              </a:rPr>
              <a:t> </a:t>
            </a:r>
            <a:r>
              <a:rPr sz="2204" spc="-24" dirty="0">
                <a:latin typeface="CNKHGD+Calibri"/>
                <a:cs typeface="CNKHGD+Calibri"/>
              </a:rPr>
              <a:t>to</a:t>
            </a:r>
            <a:r>
              <a:rPr sz="2204" spc="30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ln(E/ </a:t>
            </a:r>
            <a:r>
              <a:rPr sz="2204" b="1" spc="-31" dirty="0">
                <a:latin typeface="KJSHAE+Calibri Bold"/>
                <a:cs typeface="KJSHAE+Calibri Bold"/>
              </a:rPr>
              <a:t>E</a:t>
            </a:r>
            <a:r>
              <a:rPr sz="2204" b="1" spc="-14" baseline="-24599" dirty="0">
                <a:latin typeface="KJSHAE+Calibri Bold"/>
                <a:cs typeface="KJSHAE+Calibri Bold"/>
              </a:rPr>
              <a:t>c</a:t>
            </a:r>
            <a:r>
              <a:rPr sz="2204" b="1" dirty="0">
                <a:latin typeface="KJSHAE+Calibri Bold"/>
                <a:cs typeface="KJSHAE+Calibri Bold"/>
              </a:rPr>
              <a:t>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8AA61A-A888-75C8-5417-CA2E272E7F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541" y="977122"/>
            <a:ext cx="6335675" cy="3372561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3F3E6-1490-D80F-AFD4-2DFE88859D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>
            <a:extLst>
              <a:ext uri="{FF2B5EF4-FFF2-40B4-BE49-F238E27FC236}">
                <a16:creationId xmlns:a16="http://schemas.microsoft.com/office/drawing/2014/main" id="{C85002DB-3B65-5A8F-FAEF-995542B78898}"/>
              </a:ext>
            </a:extLst>
          </p:cNvPr>
          <p:cNvSpPr txBox="1"/>
          <p:nvPr/>
        </p:nvSpPr>
        <p:spPr>
          <a:xfrm>
            <a:off x="335712" y="242188"/>
            <a:ext cx="6158101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Electromagnetic</a:t>
            </a:r>
            <a:r>
              <a:rPr sz="3967" spc="17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Shower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ject 8">
                <a:extLst>
                  <a:ext uri="{FF2B5EF4-FFF2-40B4-BE49-F238E27FC236}">
                    <a16:creationId xmlns:a16="http://schemas.microsoft.com/office/drawing/2014/main" id="{E544BAE4-3894-4E74-3AEF-4FAE95A2B692}"/>
                  </a:ext>
                </a:extLst>
              </p:cNvPr>
              <p:cNvSpPr txBox="1"/>
              <p:nvPr/>
            </p:nvSpPr>
            <p:spPr>
              <a:xfrm>
                <a:off x="335712" y="4742388"/>
                <a:ext cx="9466718" cy="241091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lnSpc>
                    <a:spcPts val="2695"/>
                  </a:lnSpc>
                </a:pPr>
                <a:r>
                  <a:rPr lang="en-US" sz="2204" dirty="0">
                    <a:latin typeface="VUVWGA+Arial"/>
                    <a:cs typeface="VUVWGA+Arial"/>
                  </a:rPr>
                  <a:t>The evolution of an electromagnetic shower through a material is dictated by:</a:t>
                </a:r>
              </a:p>
              <a:p>
                <a:pPr>
                  <a:lnSpc>
                    <a:spcPts val="2695"/>
                  </a:lnSpc>
                </a:pPr>
                <a:r>
                  <a:rPr lang="en-US" sz="2204" dirty="0">
                    <a:latin typeface="VUVWGA+Arial"/>
                    <a:cs typeface="VUVWGA+Arial"/>
                  </a:rPr>
                  <a:t>• </a:t>
                </a:r>
                <a:r>
                  <a:rPr lang="en-US" sz="2204" b="1" dirty="0">
                    <a:latin typeface="VUVWGA+Arial"/>
                    <a:cs typeface="VUVWGA+Arial"/>
                  </a:rPr>
                  <a:t>Radiation length</a:t>
                </a:r>
                <a:r>
                  <a:rPr lang="en-US" sz="2204" dirty="0">
                    <a:latin typeface="VUVWGA+Arial"/>
                    <a:cs typeface="VUVWGA+Arial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4" i="1">
                            <a:latin typeface="Cambria Math" panose="02040503050406030204" pitchFamily="18" charset="0"/>
                            <a:cs typeface="VUVWGA+Arial"/>
                          </a:rPr>
                        </m:ctrlPr>
                      </m:sSubPr>
                      <m:e>
                        <m:r>
                          <a:rPr lang="en-US" sz="2204" i="1">
                            <a:latin typeface="Cambria Math" panose="02040503050406030204" pitchFamily="18" charset="0"/>
                            <a:cs typeface="VUVWGA+Arial"/>
                          </a:rPr>
                          <m:t>𝑋</m:t>
                        </m:r>
                      </m:e>
                      <m:sub>
                        <m:r>
                          <a:rPr lang="en-US" sz="2204" i="1">
                            <a:latin typeface="Cambria Math" panose="02040503050406030204" pitchFamily="18" charset="0"/>
                            <a:cs typeface="VUVWGA+Arial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4" dirty="0">
                    <a:latin typeface="VUVWGA+Arial"/>
                    <a:cs typeface="VUVWGA+Arial"/>
                  </a:rPr>
                  <a:t>) :</a:t>
                </a:r>
              </a:p>
              <a:p>
                <a:pPr lvl="1">
                  <a:lnSpc>
                    <a:spcPts val="2695"/>
                  </a:lnSpc>
                </a:pPr>
                <a:r>
                  <a:rPr lang="en-US" sz="2204" dirty="0">
                    <a:latin typeface="VUVWGA+Arial"/>
                    <a:cs typeface="VUVWGA+Arial"/>
                  </a:rPr>
                  <a:t>• Mean distance in which an electron will lose all but 1/e of its energy</a:t>
                </a:r>
              </a:p>
              <a:p>
                <a:pPr lvl="1">
                  <a:lnSpc>
                    <a:spcPts val="2695"/>
                  </a:lnSpc>
                </a:pPr>
                <a:r>
                  <a:rPr lang="en-US" sz="2204" dirty="0">
                    <a:latin typeface="VUVWGA+Arial"/>
                    <a:cs typeface="VUVWGA+Arial"/>
                  </a:rPr>
                  <a:t>• 0.78 of mean free path of a photon (photon showers will start later)</a:t>
                </a:r>
              </a:p>
              <a:p>
                <a:pPr>
                  <a:lnSpc>
                    <a:spcPts val="2695"/>
                  </a:lnSpc>
                </a:pPr>
                <a:r>
                  <a:rPr lang="en-US" sz="2204" dirty="0">
                    <a:latin typeface="VUVWGA+Arial"/>
                    <a:cs typeface="VUVWGA+Arial"/>
                  </a:rPr>
                  <a:t>• </a:t>
                </a:r>
                <a:r>
                  <a:rPr lang="en-US" sz="2204" b="1" dirty="0">
                    <a:latin typeface="VUVWGA+Arial"/>
                    <a:cs typeface="VUVWGA+Arial"/>
                  </a:rPr>
                  <a:t>Moliere radius </a:t>
                </a:r>
                <a:r>
                  <a:rPr lang="en-US" sz="2204" dirty="0">
                    <a:latin typeface="VUVWGA+Arial"/>
                    <a:cs typeface="VUVWGA+Arial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4" i="1">
                            <a:latin typeface="Cambria Math" panose="02040503050406030204" pitchFamily="18" charset="0"/>
                            <a:cs typeface="VUVWGA+Arial"/>
                          </a:rPr>
                        </m:ctrlPr>
                      </m:sSubPr>
                      <m:e>
                        <m:r>
                          <a:rPr lang="en-US" sz="2204" i="1">
                            <a:latin typeface="Cambria Math" panose="02040503050406030204" pitchFamily="18" charset="0"/>
                            <a:cs typeface="VUVWGA+Arial"/>
                          </a:rPr>
                          <m:t>𝑀</m:t>
                        </m:r>
                      </m:e>
                      <m:sub>
                        <m:r>
                          <a:rPr lang="en-US" sz="2204" i="1">
                            <a:latin typeface="Cambria Math" panose="02040503050406030204" pitchFamily="18" charset="0"/>
                            <a:cs typeface="VUVWGA+Arial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2204" dirty="0">
                    <a:latin typeface="VUVWGA+Arial"/>
                    <a:cs typeface="VUVWGA+Arial"/>
                  </a:rPr>
                  <a:t>):</a:t>
                </a:r>
              </a:p>
              <a:p>
                <a:pPr lvl="1">
                  <a:lnSpc>
                    <a:spcPts val="2695"/>
                  </a:lnSpc>
                </a:pPr>
                <a:r>
                  <a:rPr lang="en-US" sz="2204" dirty="0">
                    <a:latin typeface="VUVWGA+Arial"/>
                    <a:cs typeface="VUVWGA+Arial"/>
                  </a:rPr>
                  <a:t>• 90% of shower's energy is contained within a cylinder of radius = 1 MR</a:t>
                </a:r>
              </a:p>
              <a:p>
                <a:pPr lvl="1">
                  <a:lnSpc>
                    <a:spcPts val="2695"/>
                  </a:lnSpc>
                </a:pPr>
                <a:r>
                  <a:rPr lang="en-US" sz="2204" dirty="0">
                    <a:latin typeface="VUVWGA+Arial"/>
                    <a:cs typeface="VUVWGA+Arial"/>
                  </a:rPr>
                  <a:t>• 2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4" i="1">
                            <a:latin typeface="Cambria Math" panose="02040503050406030204" pitchFamily="18" charset="0"/>
                            <a:cs typeface="VUVWGA+Arial"/>
                          </a:rPr>
                        </m:ctrlPr>
                      </m:sSubPr>
                      <m:e>
                        <m:r>
                          <a:rPr lang="en-US" sz="2204" i="1">
                            <a:latin typeface="Cambria Math" panose="02040503050406030204" pitchFamily="18" charset="0"/>
                            <a:cs typeface="VUVWGA+Arial"/>
                          </a:rPr>
                          <m:t>𝑀</m:t>
                        </m:r>
                      </m:e>
                      <m:sub>
                        <m:r>
                          <a:rPr lang="en-US" sz="2204" i="1">
                            <a:latin typeface="Cambria Math" panose="02040503050406030204" pitchFamily="18" charset="0"/>
                            <a:cs typeface="VUVWGA+Arial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2204" dirty="0">
                    <a:latin typeface="VUVWGA+Arial"/>
                    <a:cs typeface="VUVWGA+Arial"/>
                  </a:rPr>
                  <a:t> contain 95% of its energy</a:t>
                </a:r>
                <a:endParaRPr sz="2204" dirty="0">
                  <a:latin typeface="CNKHGD+Calibri"/>
                  <a:cs typeface="CNKHGD+Calibri"/>
                </a:endParaRPr>
              </a:p>
            </p:txBody>
          </p:sp>
        </mc:Choice>
        <mc:Fallback xmlns="">
          <p:sp>
            <p:nvSpPr>
              <p:cNvPr id="8" name="object 8">
                <a:extLst>
                  <a:ext uri="{FF2B5EF4-FFF2-40B4-BE49-F238E27FC236}">
                    <a16:creationId xmlns:a16="http://schemas.microsoft.com/office/drawing/2014/main" id="{E544BAE4-3894-4E74-3AEF-4FAE95A2B6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12" y="4742388"/>
                <a:ext cx="9466718" cy="2410916"/>
              </a:xfrm>
              <a:prstGeom prst="rect">
                <a:avLst/>
              </a:prstGeom>
              <a:blipFill>
                <a:blip r:embed="rId2"/>
                <a:stretch>
                  <a:fillRect l="-1877" t="-4188" b="-5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6E68E13D-7D34-E39E-A817-7C6BBCF038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3541" y="977122"/>
            <a:ext cx="6335675" cy="337256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293ED5E2-7E59-D161-977F-11A32F49F14F}"/>
              </a:ext>
            </a:extLst>
          </p:cNvPr>
          <p:cNvSpPr/>
          <p:nvPr/>
        </p:nvSpPr>
        <p:spPr>
          <a:xfrm>
            <a:off x="7851519" y="1040426"/>
            <a:ext cx="555395" cy="337256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3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9DFBC15-5031-A37D-D636-FCB0B56E6077}"/>
              </a:ext>
            </a:extLst>
          </p:cNvPr>
          <p:cNvCxnSpPr>
            <a:cxnSpLocks/>
          </p:cNvCxnSpPr>
          <p:nvPr/>
        </p:nvCxnSpPr>
        <p:spPr>
          <a:xfrm>
            <a:off x="2502951" y="977122"/>
            <a:ext cx="5626265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8025692-90A0-8F0F-2BC5-7FD9853D330F}"/>
              </a:ext>
            </a:extLst>
          </p:cNvPr>
          <p:cNvSpPr txBox="1"/>
          <p:nvPr/>
        </p:nvSpPr>
        <p:spPr>
          <a:xfrm>
            <a:off x="3638233" y="962879"/>
            <a:ext cx="3114799" cy="397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83" b="1" dirty="0">
                <a:latin typeface="VUVWGA+Arial"/>
                <a:cs typeface="VUVWGA+Arial"/>
              </a:rPr>
              <a:t>Related to radiation length</a:t>
            </a:r>
            <a:r>
              <a:rPr lang="en-US" sz="1983" dirty="0">
                <a:latin typeface="VUVWGA+Arial"/>
                <a:cs typeface="VUVWGA+Arial"/>
              </a:rPr>
              <a:t> </a:t>
            </a:r>
            <a:endParaRPr lang="en-US" sz="1983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A039C-7138-3619-7C67-B0A850107FE3}"/>
              </a:ext>
            </a:extLst>
          </p:cNvPr>
          <p:cNvSpPr txBox="1"/>
          <p:nvPr/>
        </p:nvSpPr>
        <p:spPr>
          <a:xfrm rot="5400000">
            <a:off x="7092330" y="2593543"/>
            <a:ext cx="3114799" cy="397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83" b="1" dirty="0">
                <a:latin typeface="VUVWGA+Arial"/>
                <a:cs typeface="VUVWGA+Arial"/>
              </a:rPr>
              <a:t>Related to Moliere radius</a:t>
            </a:r>
            <a:endParaRPr lang="en-US" sz="1983" dirty="0"/>
          </a:p>
        </p:txBody>
      </p:sp>
    </p:spTree>
    <p:extLst>
      <p:ext uri="{BB962C8B-B14F-4D97-AF65-F5344CB8AC3E}">
        <p14:creationId xmlns:p14="http://schemas.microsoft.com/office/powerpoint/2010/main" val="1431802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35712" y="242188"/>
            <a:ext cx="8375380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PVWPVC+Century Gothic"/>
                <a:cs typeface="PVWPVC+Century Gothic"/>
              </a:rPr>
              <a:t>Calorimeter’s</a:t>
            </a:r>
            <a:r>
              <a:rPr sz="3967" spc="47" dirty="0">
                <a:latin typeface="PVWPVC+Century Gothic"/>
                <a:cs typeface="PVWPVC+Century Gothic"/>
              </a:rPr>
              <a:t> </a:t>
            </a:r>
            <a:r>
              <a:rPr sz="3526" dirty="0">
                <a:latin typeface="HUJPRB+Century Gothic"/>
                <a:cs typeface="HUJPRB+Century Gothic"/>
              </a:rPr>
              <a:t>Design</a:t>
            </a:r>
            <a:r>
              <a:rPr sz="3526" spc="-31" dirty="0">
                <a:latin typeface="HUJPRB+Century Gothic"/>
                <a:cs typeface="HUJPRB+Century Gothic"/>
              </a:rPr>
              <a:t> </a:t>
            </a:r>
            <a:r>
              <a:rPr sz="3526" dirty="0">
                <a:latin typeface="HUJPRB+Century Gothic"/>
                <a:cs typeface="HUJPRB+Century Gothic"/>
              </a:rPr>
              <a:t>Characteristics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35366" y="1422287"/>
            <a:ext cx="8753217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b="1" spc="-13" dirty="0">
                <a:latin typeface="KJSHAE+Calibri Bold"/>
                <a:cs typeface="KJSHAE+Calibri Bold"/>
              </a:rPr>
              <a:t>Size</a:t>
            </a:r>
            <a:r>
              <a:rPr sz="2204" b="1" spc="19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of the detector</a:t>
            </a:r>
            <a:r>
              <a:rPr sz="2204" dirty="0">
                <a:latin typeface="CNKHGD+Calibri"/>
                <a:cs typeface="CNKHGD+Calibri"/>
              </a:rPr>
              <a:t>:</a:t>
            </a:r>
            <a:r>
              <a:rPr sz="2204" spc="-1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longitudinal</a:t>
            </a:r>
            <a:r>
              <a:rPr sz="2204" spc="-1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depth of</a:t>
            </a:r>
            <a:r>
              <a:rPr sz="2204" spc="-1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detector</a:t>
            </a:r>
            <a:r>
              <a:rPr sz="2204" spc="3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is dictated</a:t>
            </a:r>
            <a:r>
              <a:rPr sz="2204" spc="26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by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051061" y="1757811"/>
            <a:ext cx="5017001" cy="3343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dirty="0">
                <a:latin typeface="CNKHGD+Calibri"/>
                <a:cs typeface="CNKHGD+Calibri"/>
              </a:rPr>
              <a:t>X</a:t>
            </a:r>
            <a:r>
              <a:rPr sz="2204" spc="124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and</a:t>
            </a:r>
            <a:r>
              <a:rPr sz="2204" spc="-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is driven by the required resolution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197152" y="1916196"/>
            <a:ext cx="262562" cy="2234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94"/>
              </a:lnSpc>
            </a:pPr>
            <a:r>
              <a:rPr sz="1488" dirty="0">
                <a:latin typeface="CNKHGD+Calibri"/>
                <a:cs typeface="CNKHGD+Calibri"/>
              </a:rPr>
              <a:t>0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239133" y="2094255"/>
            <a:ext cx="6926293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Small</a:t>
            </a:r>
            <a:r>
              <a:rPr sz="2204" b="1" spc="-13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X</a:t>
            </a:r>
            <a:r>
              <a:rPr sz="2204" b="1" baseline="-24600" dirty="0">
                <a:latin typeface="KJSHAE+Calibri Bold"/>
                <a:cs typeface="KJSHAE+Calibri Bold"/>
              </a:rPr>
              <a:t>0</a:t>
            </a:r>
            <a:r>
              <a:rPr sz="2204" b="1" spc="-19" baseline="-24600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allows </a:t>
            </a:r>
            <a:r>
              <a:rPr sz="2204" spc="-25" dirty="0">
                <a:latin typeface="CNKHGD+Calibri"/>
                <a:cs typeface="CNKHGD+Calibri"/>
              </a:rPr>
              <a:t>to</a:t>
            </a:r>
            <a:r>
              <a:rPr sz="2204" spc="2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reduce calorimeter</a:t>
            </a:r>
            <a:r>
              <a:rPr sz="2204" spc="30" dirty="0">
                <a:latin typeface="CNKHGD+Calibri"/>
                <a:cs typeface="CNKHGD+Calibri"/>
              </a:rPr>
              <a:t> </a:t>
            </a:r>
            <a:r>
              <a:rPr sz="2204" spc="-19" dirty="0">
                <a:latin typeface="CNKHGD+Calibri"/>
                <a:cs typeface="CNKHGD+Calibri"/>
              </a:rPr>
              <a:t>size</a:t>
            </a:r>
            <a:r>
              <a:rPr sz="2204" spc="36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(compactness)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33016" y="2564437"/>
            <a:ext cx="8239730" cy="2372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50"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Cell size</a:t>
            </a:r>
            <a:r>
              <a:rPr sz="2204" dirty="0">
                <a:latin typeface="CNKHGD+Calibri"/>
                <a:cs typeface="CNKHGD+Calibri"/>
              </a:rPr>
              <a:t>: typically chosen such that 70-80%</a:t>
            </a:r>
            <a:r>
              <a:rPr sz="2204" spc="-5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 energy</a:t>
            </a:r>
            <a:r>
              <a:rPr sz="2204" spc="-2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 a centrally</a:t>
            </a:r>
          </a:p>
          <a:p>
            <a:pPr marL="318058"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incoming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particle is deposited</a:t>
            </a:r>
            <a:r>
              <a:rPr sz="2204" spc="1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cell, while having</a:t>
            </a:r>
            <a:r>
              <a:rPr sz="2204" spc="5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energy</a:t>
            </a:r>
            <a:r>
              <a:rPr sz="2204" spc="-1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 the</a:t>
            </a:r>
          </a:p>
          <a:p>
            <a:pPr marL="318058"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neighbouring</a:t>
            </a:r>
            <a:r>
              <a:rPr sz="2204" spc="-36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cells</a:t>
            </a:r>
            <a:r>
              <a:rPr sz="2204" spc="2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large enough</a:t>
            </a:r>
            <a:r>
              <a:rPr sz="2204" spc="-32" dirty="0">
                <a:latin typeface="CNKHGD+Calibri"/>
                <a:cs typeface="CNKHGD+Calibri"/>
              </a:rPr>
              <a:t> </a:t>
            </a:r>
            <a:r>
              <a:rPr sz="2204" spc="-24" dirty="0">
                <a:latin typeface="CNKHGD+Calibri"/>
                <a:cs typeface="CNKHGD+Calibri"/>
              </a:rPr>
              <a:t>to</a:t>
            </a:r>
            <a:r>
              <a:rPr sz="2204" spc="2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measure</a:t>
            </a:r>
            <a:r>
              <a:rPr sz="2204" spc="3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centre</a:t>
            </a:r>
            <a:r>
              <a:rPr sz="2204" spc="2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</a:t>
            </a:r>
            <a:r>
              <a:rPr sz="2204" spc="-11" dirty="0">
                <a:latin typeface="CNKHGD+Calibri"/>
                <a:cs typeface="CNKHGD+Calibri"/>
              </a:rPr>
              <a:t> gravity</a:t>
            </a:r>
          </a:p>
          <a:p>
            <a:pPr marL="318058">
              <a:lnSpc>
                <a:spcPts val="2648"/>
              </a:lnSpc>
            </a:pPr>
            <a:r>
              <a:rPr sz="2204" dirty="0">
                <a:latin typeface="CNKHGD+Calibri"/>
                <a:cs typeface="CNKHGD+Calibri"/>
              </a:rPr>
              <a:t>coordinates</a:t>
            </a:r>
          </a:p>
          <a:p>
            <a:pPr marL="506139"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spc="-13" dirty="0">
                <a:latin typeface="CNKHGD+Calibri"/>
                <a:cs typeface="CNKHGD+Calibri"/>
              </a:rPr>
              <a:t>Related</a:t>
            </a:r>
            <a:r>
              <a:rPr sz="2204" spc="31" dirty="0">
                <a:latin typeface="CNKHGD+Calibri"/>
                <a:cs typeface="CNKHGD+Calibri"/>
              </a:rPr>
              <a:t> </a:t>
            </a:r>
            <a:r>
              <a:rPr sz="2204" spc="-25" dirty="0">
                <a:latin typeface="CNKHGD+Calibri"/>
                <a:cs typeface="CNKHGD+Calibri"/>
              </a:rPr>
              <a:t>to</a:t>
            </a:r>
            <a:r>
              <a:rPr sz="2204" spc="36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M</a:t>
            </a:r>
            <a:r>
              <a:rPr sz="2204" b="1" baseline="-24599" dirty="0">
                <a:latin typeface="KJSHAE+Calibri Bold"/>
                <a:cs typeface="KJSHAE+Calibri Bold"/>
              </a:rPr>
              <a:t>R</a:t>
            </a:r>
          </a:p>
          <a:p>
            <a:pPr>
              <a:lnSpc>
                <a:spcPts val="2695"/>
              </a:lnSpc>
              <a:spcBef>
                <a:spcPts val="55"/>
              </a:spcBef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Granularity</a:t>
            </a:r>
            <a:r>
              <a:rPr sz="2204" dirty="0">
                <a:latin typeface="CNKHGD+Calibri"/>
                <a:cs typeface="CNKHGD+Calibri"/>
              </a:rPr>
              <a:t>: </a:t>
            </a:r>
            <a:r>
              <a:rPr sz="2204" spc="-21" dirty="0">
                <a:latin typeface="CNKHGD+Calibri"/>
                <a:cs typeface="CNKHGD+Calibri"/>
              </a:rPr>
              <a:t>size</a:t>
            </a:r>
            <a:r>
              <a:rPr sz="2204" spc="3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 detector</a:t>
            </a:r>
            <a:r>
              <a:rPr sz="2204" spc="2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elements</a:t>
            </a:r>
          </a:p>
          <a:p>
            <a:pPr marL="315706"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in the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spc="-15" dirty="0">
                <a:latin typeface="CNKHGD+Calibri"/>
                <a:cs typeface="CNKHGD+Calibri"/>
              </a:rPr>
              <a:t>transverse</a:t>
            </a:r>
            <a:r>
              <a:rPr sz="2204" spc="5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and</a:t>
            </a:r>
            <a:r>
              <a:rPr sz="2204" spc="-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longitudina</a:t>
            </a:r>
            <a:r>
              <a:rPr lang="en-US" sz="2204" dirty="0">
                <a:latin typeface="CNKHGD+Calibri"/>
                <a:cs typeface="CNKHGD+Calibri"/>
              </a:rPr>
              <a:t>l</a:t>
            </a:r>
            <a:endParaRPr sz="2204" dirty="0">
              <a:latin typeface="CNKHGD+Calibri"/>
              <a:cs typeface="CNKHGD+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48709" y="4948333"/>
            <a:ext cx="4581055" cy="20261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dirty="0">
                <a:latin typeface="CNKHGD+Calibri"/>
                <a:cs typeface="CNKHGD+Calibri"/>
              </a:rPr>
              <a:t>direction, which determines</a:t>
            </a:r>
            <a:r>
              <a:rPr sz="2204" spc="3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ability</a:t>
            </a:r>
          </a:p>
          <a:p>
            <a:pPr>
              <a:lnSpc>
                <a:spcPts val="2646"/>
              </a:lnSpc>
              <a:spcBef>
                <a:spcPts val="55"/>
              </a:spcBef>
            </a:pPr>
            <a:r>
              <a:rPr sz="2204" spc="-25" dirty="0">
                <a:latin typeface="CNKHGD+Calibri"/>
                <a:cs typeface="CNKHGD+Calibri"/>
              </a:rPr>
              <a:t>to</a:t>
            </a:r>
            <a:r>
              <a:rPr sz="2204" spc="2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resolve</a:t>
            </a:r>
            <a:r>
              <a:rPr sz="2204" spc="26" dirty="0">
                <a:latin typeface="CNKHGD+Calibri"/>
                <a:cs typeface="CNKHGD+Calibri"/>
              </a:rPr>
              <a:t> </a:t>
            </a:r>
            <a:r>
              <a:rPr sz="2204" spc="-13" dirty="0">
                <a:latin typeface="CNKHGD+Calibri"/>
                <a:cs typeface="CNKHGD+Calibri"/>
              </a:rPr>
              <a:t>two</a:t>
            </a:r>
            <a:r>
              <a:rPr sz="2204" dirty="0">
                <a:latin typeface="CNKHGD+Calibri"/>
                <a:cs typeface="CNKHGD+Calibri"/>
              </a:rPr>
              <a:t> </a:t>
            </a:r>
            <a:r>
              <a:rPr sz="2204" spc="-11" dirty="0">
                <a:latin typeface="CNKHGD+Calibri"/>
                <a:cs typeface="CNKHGD+Calibri"/>
              </a:rPr>
              <a:t>showers</a:t>
            </a:r>
            <a:r>
              <a:rPr sz="2204" spc="2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induced</a:t>
            </a:r>
            <a:r>
              <a:rPr sz="2204" spc="-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by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nearby particles</a:t>
            </a:r>
            <a:r>
              <a:rPr sz="2204" spc="1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as</a:t>
            </a:r>
            <a:r>
              <a:rPr sz="2204" spc="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distinct.</a:t>
            </a:r>
            <a:r>
              <a:rPr sz="2204" spc="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It depends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on</a:t>
            </a:r>
            <a:r>
              <a:rPr sz="2204" spc="-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shower </a:t>
            </a:r>
            <a:r>
              <a:rPr sz="2204" spc="-14" dirty="0">
                <a:latin typeface="CNKHGD+Calibri"/>
                <a:cs typeface="CNKHGD+Calibri"/>
              </a:rPr>
              <a:t>size,</a:t>
            </a:r>
            <a:r>
              <a:rPr sz="2204" spc="36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distance</a:t>
            </a:r>
            <a:r>
              <a:rPr sz="2204" spc="17" dirty="0">
                <a:latin typeface="CNKHGD+Calibri"/>
                <a:cs typeface="CNKHGD+Calibri"/>
              </a:rPr>
              <a:t> </a:t>
            </a:r>
            <a:r>
              <a:rPr sz="2204" spc="-12" dirty="0">
                <a:latin typeface="CNKHGD+Calibri"/>
                <a:cs typeface="CNKHGD+Calibri"/>
              </a:rPr>
              <a:t>from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interaction</a:t>
            </a:r>
            <a:r>
              <a:rPr sz="2204" spc="2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point and </a:t>
            </a:r>
            <a:r>
              <a:rPr sz="2204" spc="-15" dirty="0">
                <a:latin typeface="CNKHGD+Calibri"/>
                <a:cs typeface="CNKHGD+Calibri"/>
              </a:rPr>
              <a:t>transverse</a:t>
            </a:r>
            <a:r>
              <a:rPr sz="2204" spc="39" dirty="0">
                <a:latin typeface="CNKHGD+Calibri"/>
                <a:cs typeface="CNKHGD+Calibri"/>
              </a:rPr>
              <a:t> </a:t>
            </a:r>
            <a:r>
              <a:rPr sz="2204" spc="-19" dirty="0">
                <a:latin typeface="CNKHGD+Calibri"/>
                <a:cs typeface="CNKHGD+Calibri"/>
              </a:rPr>
              <a:t>size</a:t>
            </a:r>
            <a:r>
              <a:rPr sz="2204" spc="3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</a:t>
            </a:r>
          </a:p>
          <a:p>
            <a:pPr>
              <a:lnSpc>
                <a:spcPts val="2647"/>
              </a:lnSpc>
            </a:pPr>
            <a:r>
              <a:rPr sz="2204" dirty="0">
                <a:latin typeface="CNKHGD+Calibri"/>
                <a:cs typeface="CNKHGD+Calibri"/>
              </a:rPr>
              <a:t>detector</a:t>
            </a:r>
            <a:r>
              <a:rPr sz="2204" spc="2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elements/cells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AE96C4-CDD7-9CC5-40B6-7643116D1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8061" y="4081298"/>
            <a:ext cx="3545799" cy="2766627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5753891" y="3470952"/>
            <a:ext cx="1430696" cy="305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983"/>
          </a:p>
        </p:txBody>
      </p:sp>
      <p:sp>
        <p:nvSpPr>
          <p:cNvPr id="7" name="object 7"/>
          <p:cNvSpPr txBox="1"/>
          <p:nvPr/>
        </p:nvSpPr>
        <p:spPr>
          <a:xfrm>
            <a:off x="335712" y="242188"/>
            <a:ext cx="8630791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LHC Requirements</a:t>
            </a:r>
            <a:r>
              <a:rPr sz="3967" spc="15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for</a:t>
            </a:r>
            <a:r>
              <a:rPr sz="3967" spc="-11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Calorimeters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95909" y="1223539"/>
            <a:ext cx="8457619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spc="-28" dirty="0">
                <a:latin typeface="KJSHAE+Calibri Bold"/>
                <a:cs typeface="KJSHAE+Calibri Bold"/>
              </a:rPr>
              <a:t>Fast</a:t>
            </a:r>
            <a:r>
              <a:rPr sz="2204" b="1" dirty="0">
                <a:latin typeface="KJSHAE+Calibri Bold"/>
                <a:cs typeface="KJSHAE+Calibri Bold"/>
              </a:rPr>
              <a:t> response </a:t>
            </a:r>
            <a:r>
              <a:rPr sz="2204" dirty="0">
                <a:latin typeface="CNKHGD+Calibri"/>
                <a:cs typeface="CNKHGD+Calibri"/>
              </a:rPr>
              <a:t>(25 ns</a:t>
            </a:r>
            <a:r>
              <a:rPr sz="2204" spc="-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or</a:t>
            </a:r>
            <a:r>
              <a:rPr sz="2204" spc="-12" dirty="0">
                <a:latin typeface="CNKHGD+Calibri"/>
                <a:cs typeface="CNKHGD+Calibri"/>
              </a:rPr>
              <a:t> </a:t>
            </a:r>
            <a:r>
              <a:rPr sz="2204" spc="-15" dirty="0">
                <a:latin typeface="CNKHGD+Calibri"/>
                <a:cs typeface="CNKHGD+Calibri"/>
              </a:rPr>
              <a:t>faster)</a:t>
            </a:r>
            <a:r>
              <a:rPr sz="2204" spc="5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and </a:t>
            </a:r>
            <a:r>
              <a:rPr sz="2204" b="1" dirty="0">
                <a:latin typeface="KJSHAE+Calibri Bold"/>
                <a:cs typeface="KJSHAE+Calibri Bold"/>
              </a:rPr>
              <a:t>high</a:t>
            </a:r>
            <a:r>
              <a:rPr sz="2204" b="1" spc="-18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granularity</a:t>
            </a:r>
            <a:r>
              <a:rPr sz="2204" dirty="0">
                <a:latin typeface="CNKHGD+Calibri"/>
                <a:cs typeface="CNKHGD+Calibri"/>
              </a:rPr>
              <a:t>, </a:t>
            </a:r>
            <a:r>
              <a:rPr sz="2204" spc="-24" dirty="0">
                <a:latin typeface="CNKHGD+Calibri"/>
                <a:cs typeface="CNKHGD+Calibri"/>
              </a:rPr>
              <a:t>to</a:t>
            </a:r>
            <a:r>
              <a:rPr sz="2204" spc="2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reduce pile-up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873735" y="1559982"/>
            <a:ext cx="1750897" cy="3343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CNKHGD+Calibri"/>
                <a:cs typeface="CNKHGD+Calibri"/>
              </a:rPr>
              <a:t>induced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noise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95909" y="2030165"/>
            <a:ext cx="5213181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Radiation-hard</a:t>
            </a:r>
            <a:r>
              <a:rPr sz="2204" b="1" spc="-25" dirty="0">
                <a:latin typeface="KJSHAE+Calibri Bold"/>
                <a:cs typeface="KJSHAE+Calibri Bold"/>
              </a:rPr>
              <a:t> </a:t>
            </a:r>
            <a:r>
              <a:rPr sz="2204" spc="-11" dirty="0">
                <a:latin typeface="CNKHGD+Calibri"/>
                <a:cs typeface="CNKHGD+Calibri"/>
              </a:rPr>
              <a:t>detectors</a:t>
            </a:r>
            <a:r>
              <a:rPr sz="2204" spc="3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and electronics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95909" y="2500347"/>
            <a:ext cx="8462145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Hermetic </a:t>
            </a:r>
            <a:r>
              <a:rPr sz="2204" dirty="0">
                <a:latin typeface="CNKHGD+Calibri"/>
                <a:cs typeface="CNKHGD+Calibri"/>
              </a:rPr>
              <a:t>and </a:t>
            </a:r>
            <a:r>
              <a:rPr sz="2204" b="1" dirty="0">
                <a:latin typeface="KJSHAE+Calibri Bold"/>
                <a:cs typeface="KJSHAE+Calibri Bold"/>
              </a:rPr>
              <a:t>cover </a:t>
            </a:r>
            <a:r>
              <a:rPr sz="2204" dirty="0">
                <a:latin typeface="CNKHGD+Calibri"/>
                <a:cs typeface="CNKHGD+Calibri"/>
              </a:rPr>
              <a:t>the full</a:t>
            </a:r>
            <a:r>
              <a:rPr sz="2204" spc="-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azimuthal angle</a:t>
            </a:r>
            <a:r>
              <a:rPr sz="2204" spc="-1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and</a:t>
            </a:r>
            <a:r>
              <a:rPr sz="2204" spc="-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rapidity range,</a:t>
            </a:r>
            <a:r>
              <a:rPr sz="2204" spc="-12" dirty="0">
                <a:latin typeface="CNKHGD+Calibri"/>
                <a:cs typeface="CNKHGD+Calibri"/>
              </a:rPr>
              <a:t> </a:t>
            </a:r>
            <a:r>
              <a:rPr sz="2204" spc="-25" dirty="0">
                <a:latin typeface="CNKHGD+Calibri"/>
                <a:cs typeface="CNKHGD+Calibri"/>
              </a:rPr>
              <a:t>to</a:t>
            </a:r>
            <a:r>
              <a:rPr sz="2204" spc="32" dirty="0">
                <a:latin typeface="CNKHGD+Calibri"/>
                <a:cs typeface="CNKHGD+Calibri"/>
              </a:rPr>
              <a:t> </a:t>
            </a:r>
            <a:r>
              <a:rPr sz="2204" spc="-11" dirty="0">
                <a:latin typeface="CNKHGD+Calibri"/>
                <a:cs typeface="CNKHGD+Calibri"/>
              </a:rPr>
              <a:t>tag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873734" y="2835872"/>
            <a:ext cx="6365548" cy="3343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dirty="0">
                <a:latin typeface="CNKHGD+Calibri"/>
                <a:cs typeface="CNKHGD+Calibri"/>
              </a:rPr>
              <a:t>very </a:t>
            </a:r>
            <a:r>
              <a:rPr sz="2204" spc="-13" dirty="0">
                <a:latin typeface="CNKHGD+Calibri"/>
                <a:cs typeface="CNKHGD+Calibri"/>
              </a:rPr>
              <a:t>forward</a:t>
            </a:r>
            <a:r>
              <a:rPr sz="2204" spc="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jets and well</a:t>
            </a:r>
            <a:r>
              <a:rPr sz="2204" spc="1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measure</a:t>
            </a:r>
            <a:r>
              <a:rPr sz="2204" spc="2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</a:t>
            </a:r>
            <a:r>
              <a:rPr sz="2204" spc="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missing</a:t>
            </a:r>
            <a:r>
              <a:rPr sz="2204" spc="1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energy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95910" y="3296298"/>
            <a:ext cx="4358561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Excellent </a:t>
            </a:r>
            <a:r>
              <a:rPr sz="2204" dirty="0">
                <a:latin typeface="CNKHGD+Calibri"/>
                <a:cs typeface="CNKHGD+Calibri"/>
              </a:rPr>
              <a:t>electromagnetic</a:t>
            </a:r>
            <a:r>
              <a:rPr sz="2204" spc="23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energy</a:t>
            </a:r>
          </a:p>
          <a:p>
            <a:pPr marL="377842">
              <a:lnSpc>
                <a:spcPts val="2645"/>
              </a:lnSpc>
            </a:pPr>
            <a:r>
              <a:rPr sz="2204" b="1" dirty="0">
                <a:latin typeface="KJSHAE+Calibri Bold"/>
                <a:cs typeface="KJSHAE+Calibri Bold"/>
              </a:rPr>
              <a:t>resolution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999676" y="3967668"/>
            <a:ext cx="4613831" cy="1026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5" dirty="0">
                <a:latin typeface="DejaVu Sans"/>
                <a:cs typeface="DejaVu Sans"/>
              </a:rPr>
              <a:t> </a:t>
            </a:r>
            <a:r>
              <a:rPr sz="2204" spc="-201" dirty="0">
                <a:latin typeface="CNKHGD+Calibri"/>
                <a:cs typeface="CNKHGD+Calibri"/>
              </a:rPr>
              <a:t>To</a:t>
            </a:r>
            <a:r>
              <a:rPr sz="2204" spc="19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detect</a:t>
            </a:r>
            <a:r>
              <a:rPr sz="2204" spc="2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spc="-12" dirty="0">
                <a:latin typeface="CNKHGD+Calibri"/>
                <a:cs typeface="CNKHGD+Calibri"/>
              </a:rPr>
              <a:t>two</a:t>
            </a:r>
            <a:r>
              <a:rPr sz="2204" spc="1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photon</a:t>
            </a:r>
            <a:r>
              <a:rPr sz="2204" spc="-2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decay of</a:t>
            </a:r>
          </a:p>
          <a:p>
            <a:pPr marL="378176">
              <a:lnSpc>
                <a:spcPts val="2646"/>
              </a:lnSpc>
              <a:spcBef>
                <a:spcPts val="55"/>
              </a:spcBef>
            </a:pPr>
            <a:r>
              <a:rPr sz="2204" dirty="0">
                <a:latin typeface="CNKHGD+Calibri"/>
                <a:cs typeface="CNKHGD+Calibri"/>
              </a:rPr>
              <a:t>an intermediate</a:t>
            </a:r>
            <a:r>
              <a:rPr sz="2204" spc="66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mass</a:t>
            </a:r>
            <a:r>
              <a:rPr sz="2204" spc="1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Higgs</a:t>
            </a:r>
            <a:r>
              <a:rPr sz="2204" spc="-2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(golden</a:t>
            </a:r>
          </a:p>
          <a:p>
            <a:pPr marL="378176">
              <a:lnSpc>
                <a:spcPts val="2657"/>
              </a:lnSpc>
            </a:pPr>
            <a:r>
              <a:rPr sz="2204" dirty="0">
                <a:latin typeface="CNKHGD+Calibri"/>
                <a:cs typeface="CNKHGD+Calibri"/>
              </a:rPr>
              <a:t>channel</a:t>
            </a:r>
            <a:r>
              <a:rPr sz="2204" spc="-1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together with H</a:t>
            </a:r>
            <a:r>
              <a:rPr sz="2204" dirty="0">
                <a:latin typeface="CLOJCO+Cambria Math"/>
                <a:cs typeface="CLOJCO+Cambria Math"/>
              </a:rPr>
              <a:t>→</a:t>
            </a:r>
            <a:r>
              <a:rPr sz="2204" dirty="0">
                <a:latin typeface="CNKHGD+Calibri"/>
                <a:cs typeface="CNKHGD+Calibri"/>
              </a:rPr>
              <a:t>ZZ </a:t>
            </a:r>
            <a:r>
              <a:rPr sz="2204" dirty="0">
                <a:latin typeface="CLOJCO+Cambria Math"/>
                <a:cs typeface="CLOJCO+Cambria Math"/>
              </a:rPr>
              <a:t>→</a:t>
            </a:r>
            <a:r>
              <a:rPr sz="2204" dirty="0">
                <a:latin typeface="CNKHGD+Calibri"/>
                <a:cs typeface="CNKHGD+Calibri"/>
              </a:rPr>
              <a:t>4l)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B9117F2-5E3E-19B4-2130-3C53C56D52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8681" y="3510522"/>
            <a:ext cx="4214698" cy="3473005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335712" y="242188"/>
            <a:ext cx="7049810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ECAL Energy Reconstruction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35712" y="1369951"/>
            <a:ext cx="4911856" cy="1013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Energy</a:t>
            </a:r>
            <a:r>
              <a:rPr sz="2204" spc="-2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ECAL</a:t>
            </a:r>
            <a:r>
              <a:rPr sz="2204" spc="-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observed as a</a:t>
            </a:r>
            <a:r>
              <a:rPr sz="2204" spc="22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pulse</a:t>
            </a:r>
          </a:p>
          <a:p>
            <a:pPr marL="315708"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as the photons</a:t>
            </a:r>
            <a:r>
              <a:rPr sz="2204" spc="-19" dirty="0">
                <a:latin typeface="CNKHGD+Calibri"/>
                <a:cs typeface="CNKHGD+Calibri"/>
              </a:rPr>
              <a:t> </a:t>
            </a:r>
            <a:r>
              <a:rPr sz="2204" spc="-12" dirty="0">
                <a:latin typeface="CNKHGD+Calibri"/>
                <a:cs typeface="CNKHGD+Calibri"/>
              </a:rPr>
              <a:t>from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shower arrive</a:t>
            </a:r>
          </a:p>
          <a:p>
            <a:pPr marL="315708">
              <a:lnSpc>
                <a:spcPts val="2645"/>
              </a:lnSpc>
            </a:pPr>
            <a:r>
              <a:rPr sz="2204" spc="-13" dirty="0">
                <a:latin typeface="CNKHGD+Calibri"/>
                <a:cs typeface="CNKHGD+Calibri"/>
              </a:rPr>
              <a:t>over</a:t>
            </a:r>
            <a:r>
              <a:rPr sz="2204" spc="1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time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839478" y="2377764"/>
            <a:ext cx="4500078" cy="10387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This </a:t>
            </a:r>
            <a:r>
              <a:rPr sz="2204" b="1" dirty="0">
                <a:latin typeface="KJSHAE+Calibri Bold"/>
                <a:cs typeface="KJSHAE+Calibri Bold"/>
              </a:rPr>
              <a:t>pulse shape </a:t>
            </a:r>
            <a:r>
              <a:rPr sz="2204" dirty="0">
                <a:latin typeface="CNKHGD+Calibri"/>
                <a:cs typeface="CNKHGD+Calibri"/>
              </a:rPr>
              <a:t>is </a:t>
            </a:r>
            <a:r>
              <a:rPr sz="2204" b="1" dirty="0">
                <a:latin typeface="KJSHAE+Calibri Bold"/>
                <a:cs typeface="KJSHAE+Calibri Bold"/>
              </a:rPr>
              <a:t>converted </a:t>
            </a:r>
            <a:r>
              <a:rPr sz="2204" spc="-25" dirty="0">
                <a:latin typeface="CNKHGD+Calibri"/>
                <a:cs typeface="CNKHGD+Calibri"/>
              </a:rPr>
              <a:t>to</a:t>
            </a:r>
            <a:r>
              <a:rPr sz="2204" spc="2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</a:t>
            </a:r>
          </a:p>
          <a:p>
            <a:pPr marL="315708">
              <a:lnSpc>
                <a:spcPts val="2657"/>
              </a:lnSpc>
              <a:spcBef>
                <a:spcPts val="55"/>
              </a:spcBef>
            </a:pPr>
            <a:r>
              <a:rPr sz="2204" b="1" dirty="0">
                <a:latin typeface="KJSHAE+Calibri Bold"/>
                <a:cs typeface="KJSHAE+Calibri Bold"/>
              </a:rPr>
              <a:t>energy</a:t>
            </a:r>
            <a:r>
              <a:rPr sz="2204" b="1" spc="23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(E </a:t>
            </a:r>
            <a:r>
              <a:rPr sz="2204" dirty="0">
                <a:latin typeface="CLOJCO+Cambria Math"/>
                <a:cs typeface="CLOJCO+Cambria Math"/>
              </a:rPr>
              <a:t>∝</a:t>
            </a:r>
            <a:r>
              <a:rPr sz="2204" spc="-199" dirty="0">
                <a:latin typeface="DejaVu Sans"/>
                <a:cs typeface="DejaVu Sans"/>
              </a:rPr>
              <a:t> </a:t>
            </a:r>
            <a:r>
              <a:rPr sz="2204" spc="19" dirty="0">
                <a:latin typeface="CNKHGD+Calibri"/>
                <a:cs typeface="CNKHGD+Calibri"/>
              </a:rPr>
              <a:t>A,</a:t>
            </a:r>
            <a:r>
              <a:rPr sz="2204" spc="-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signal channel</a:t>
            </a:r>
          </a:p>
          <a:p>
            <a:pPr marL="315708">
              <a:lnSpc>
                <a:spcPts val="2631"/>
              </a:lnSpc>
            </a:pPr>
            <a:r>
              <a:rPr sz="2204" dirty="0">
                <a:latin typeface="CNKHGD+Calibri"/>
                <a:cs typeface="CNKHGD+Calibri"/>
              </a:rPr>
              <a:t>amplitude)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35712" y="3519635"/>
            <a:ext cx="4725502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 case of </a:t>
            </a:r>
            <a:r>
              <a:rPr sz="2204" b="1" dirty="0">
                <a:latin typeface="KJSHAE+Calibri Bold"/>
                <a:cs typeface="KJSHAE+Calibri Bold"/>
              </a:rPr>
              <a:t>out-of-time</a:t>
            </a:r>
            <a:r>
              <a:rPr sz="2204" b="1" spc="-35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pile-up </a:t>
            </a:r>
            <a:r>
              <a:rPr sz="2204" b="1" dirty="0">
                <a:latin typeface="KJSHAE+Calibri Bold"/>
                <a:cs typeface="KJSHAE+Calibri Bold"/>
              </a:rPr>
              <a:t>events</a:t>
            </a:r>
            <a:r>
              <a:rPr sz="2204" dirty="0">
                <a:latin typeface="CNKHGD+Calibri"/>
                <a:cs typeface="CNKHGD+Calibri"/>
              </a:rPr>
              <a:t>,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651405" y="3855759"/>
            <a:ext cx="4371689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b="1" dirty="0">
                <a:latin typeface="KJSHAE+Calibri Bold"/>
                <a:cs typeface="KJSHAE+Calibri Bold"/>
              </a:rPr>
              <a:t>multiple</a:t>
            </a:r>
            <a:r>
              <a:rPr sz="2204" b="1" spc="-36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pulses </a:t>
            </a:r>
            <a:r>
              <a:rPr sz="2204" spc="-12" dirty="0">
                <a:latin typeface="CNKHGD+Calibri"/>
                <a:cs typeface="CNKHGD+Calibri"/>
              </a:rPr>
              <a:t>from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spc="-15" dirty="0">
                <a:latin typeface="CNKHGD+Calibri"/>
                <a:cs typeface="CNKHGD+Calibri"/>
              </a:rPr>
              <a:t>different</a:t>
            </a:r>
            <a:r>
              <a:rPr sz="2204" spc="3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bunch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crossings</a:t>
            </a:r>
            <a:r>
              <a:rPr sz="2204" spc="20" dirty="0">
                <a:latin typeface="CNKHGD+Calibri"/>
                <a:cs typeface="CNKHGD+Calibri"/>
              </a:rPr>
              <a:t> </a:t>
            </a:r>
            <a:r>
              <a:rPr sz="2204" spc="-13" dirty="0">
                <a:latin typeface="CNKHGD+Calibri"/>
                <a:cs typeface="CNKHGD+Calibri"/>
              </a:rPr>
              <a:t>are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spc="-11" dirty="0">
                <a:latin typeface="CNKHGD+Calibri"/>
                <a:cs typeface="CNKHGD+Calibri"/>
              </a:rPr>
              <a:t>generated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839478" y="4527448"/>
            <a:ext cx="4528216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They lead </a:t>
            </a:r>
            <a:r>
              <a:rPr sz="2204" spc="-19" dirty="0">
                <a:latin typeface="CNKHGD+Calibri"/>
                <a:cs typeface="CNKHGD+Calibri"/>
              </a:rPr>
              <a:t>to</a:t>
            </a:r>
            <a:r>
              <a:rPr sz="2204" spc="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 </a:t>
            </a:r>
            <a:r>
              <a:rPr sz="2204" b="1" dirty="0">
                <a:latin typeface="KJSHAE+Calibri Bold"/>
                <a:cs typeface="KJSHAE+Calibri Bold"/>
              </a:rPr>
              <a:t>apparent increased</a:t>
            </a:r>
          </a:p>
          <a:p>
            <a:pPr marL="315708"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amplitude measurement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335711" y="5333895"/>
            <a:ext cx="4830688" cy="1013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b="1" dirty="0">
                <a:latin typeface="KJSHAE+Calibri Bold"/>
                <a:cs typeface="KJSHAE+Calibri Bold"/>
              </a:rPr>
              <a:t>amplitudes</a:t>
            </a:r>
            <a:r>
              <a:rPr sz="2204" b="1" spc="-40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 </a:t>
            </a:r>
            <a:r>
              <a:rPr sz="2204" spc="-15" dirty="0">
                <a:latin typeface="CNKHGD+Calibri"/>
                <a:cs typeface="CNKHGD+Calibri"/>
              </a:rPr>
              <a:t>different</a:t>
            </a:r>
            <a:r>
              <a:rPr sz="2204" spc="3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pulses </a:t>
            </a:r>
            <a:r>
              <a:rPr sz="2204" spc="-13" dirty="0">
                <a:latin typeface="CNKHGD+Calibri"/>
                <a:cs typeface="CNKHGD+Calibri"/>
              </a:rPr>
              <a:t>are</a:t>
            </a:r>
          </a:p>
          <a:p>
            <a:pPr marL="315708">
              <a:lnSpc>
                <a:spcPts val="2645"/>
              </a:lnSpc>
            </a:pPr>
            <a:r>
              <a:rPr sz="2204" b="1" dirty="0">
                <a:latin typeface="KJSHAE+Calibri Bold"/>
                <a:cs typeface="KJSHAE+Calibri Bold"/>
              </a:rPr>
              <a:t>resolved</a:t>
            </a:r>
            <a:r>
              <a:rPr sz="2204" b="1" spc="22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by </a:t>
            </a:r>
            <a:r>
              <a:rPr sz="2204" b="1" dirty="0">
                <a:latin typeface="KJSHAE+Calibri Bold"/>
                <a:cs typeface="KJSHAE+Calibri Bold"/>
              </a:rPr>
              <a:t>fitting</a:t>
            </a:r>
            <a:r>
              <a:rPr sz="2204" b="1" spc="-30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b="1" dirty="0">
                <a:latin typeface="KJSHAE+Calibri Bold"/>
                <a:cs typeface="KJSHAE+Calibri Bold"/>
              </a:rPr>
              <a:t>multiple</a:t>
            </a:r>
            <a:r>
              <a:rPr sz="2204" b="1" spc="-50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pulse</a:t>
            </a:r>
          </a:p>
          <a:p>
            <a:pPr marL="315708">
              <a:lnSpc>
                <a:spcPts val="2643"/>
              </a:lnSpc>
            </a:pPr>
            <a:r>
              <a:rPr sz="2204" b="1" dirty="0">
                <a:latin typeface="KJSHAE+Calibri Bold"/>
                <a:cs typeface="KJSHAE+Calibri Bold"/>
              </a:rPr>
              <a:t>shapes </a:t>
            </a:r>
            <a:r>
              <a:rPr sz="2204" dirty="0">
                <a:latin typeface="CNKHGD+Calibri"/>
                <a:cs typeface="CNKHGD+Calibri"/>
              </a:rPr>
              <a:t>simultaneously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2327354-60DE-FA5A-5E2E-21DDE5D76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9970" y="4574934"/>
            <a:ext cx="3723466" cy="27797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BC2B2D4-46D4-B1EE-9E87-13FCF3109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671" y="1080617"/>
            <a:ext cx="3464818" cy="322308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956560" y="3298318"/>
            <a:ext cx="4451978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spc="-30" dirty="0">
                <a:solidFill>
                  <a:srgbClr val="000000"/>
                </a:solidFill>
                <a:latin typeface="HPTIDQ+LiberationSans"/>
                <a:cs typeface="HPTIDQ+LiberationSans"/>
              </a:rPr>
              <a:t>Track</a:t>
            </a:r>
            <a:r>
              <a:rPr sz="3600" spc="27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Reconstruction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BBD109-AA76-D6E1-D9EE-1ECE4184D7A0}"/>
              </a:ext>
            </a:extLst>
          </p:cNvPr>
          <p:cNvSpPr txBox="1"/>
          <p:nvPr/>
        </p:nvSpPr>
        <p:spPr>
          <a:xfrm>
            <a:off x="2506085" y="7300051"/>
            <a:ext cx="75777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(Slides are reused from https://</a:t>
            </a:r>
            <a:r>
              <a:rPr lang="en-US" sz="1000" dirty="0" err="1"/>
              <a:t>indico.tlabs.ac.za</a:t>
            </a:r>
            <a:r>
              <a:rPr lang="en-US" sz="1000" dirty="0"/>
              <a:t>/event/112/contributions/3196/attachments/1062/1453/MM_Tracking_TIPP_2023.pdf)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35711" y="242188"/>
            <a:ext cx="8968153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Electron</a:t>
            </a:r>
            <a:r>
              <a:rPr sz="3967" spc="17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and Photon</a:t>
            </a:r>
            <a:r>
              <a:rPr sz="3967" spc="11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Reconstruction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27516" y="5083611"/>
            <a:ext cx="9091279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spc="-17" dirty="0">
                <a:latin typeface="CNKHGD+Calibri"/>
                <a:cs typeface="CNKHGD+Calibri"/>
              </a:rPr>
              <a:t>First</a:t>
            </a:r>
            <a:r>
              <a:rPr sz="2204" spc="48" dirty="0">
                <a:latin typeface="CNKHGD+Calibri"/>
                <a:cs typeface="CNKHGD+Calibri"/>
              </a:rPr>
              <a:t> </a:t>
            </a:r>
            <a:r>
              <a:rPr sz="2204" spc="-17" dirty="0">
                <a:latin typeface="CNKHGD+Calibri"/>
                <a:cs typeface="CNKHGD+Calibri"/>
              </a:rPr>
              <a:t>step</a:t>
            </a:r>
            <a:r>
              <a:rPr sz="2204" spc="2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is</a:t>
            </a:r>
            <a:r>
              <a:rPr sz="2204" spc="17" dirty="0">
                <a:latin typeface="CNKHGD+Calibri"/>
                <a:cs typeface="CNKHGD+Calibri"/>
              </a:rPr>
              <a:t> </a:t>
            </a:r>
            <a:r>
              <a:rPr sz="2204" b="1" spc="-24" dirty="0">
                <a:latin typeface="KJSHAE+Calibri Bold"/>
                <a:cs typeface="KJSHAE+Calibri Bold"/>
              </a:rPr>
              <a:t>to</a:t>
            </a:r>
            <a:r>
              <a:rPr sz="2204" b="1" spc="23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construct</a:t>
            </a:r>
            <a:r>
              <a:rPr sz="2204" b="1" spc="-40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individual</a:t>
            </a:r>
            <a:r>
              <a:rPr sz="2204" b="1" spc="-37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particles</a:t>
            </a:r>
            <a:r>
              <a:rPr sz="2204" b="1" spc="-18" dirty="0">
                <a:latin typeface="KJSHAE+Calibri Bold"/>
                <a:cs typeface="KJSHAE+Calibri Bold"/>
              </a:rPr>
              <a:t> </a:t>
            </a:r>
            <a:r>
              <a:rPr sz="2204" spc="-12" dirty="0">
                <a:latin typeface="CNKHGD+Calibri"/>
                <a:cs typeface="CNKHGD+Calibri"/>
              </a:rPr>
              <a:t>from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reconstructed energy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05340" y="5419401"/>
            <a:ext cx="2468913" cy="3343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CNKHGD+Calibri"/>
                <a:cs typeface="CNKHGD+Calibri"/>
              </a:rPr>
              <a:t>deposits (clustering)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27516" y="5889917"/>
            <a:ext cx="9746546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b="1" dirty="0">
                <a:latin typeface="KJSHAE+Calibri Bold"/>
                <a:cs typeface="KJSHAE+Calibri Bold"/>
              </a:rPr>
              <a:t>clustering</a:t>
            </a:r>
            <a:r>
              <a:rPr sz="2204" b="1" spc="-34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procedure </a:t>
            </a:r>
            <a:r>
              <a:rPr sz="2204" dirty="0">
                <a:latin typeface="CNKHGD+Calibri"/>
                <a:cs typeface="CNKHGD+Calibri"/>
              </a:rPr>
              <a:t>looks</a:t>
            </a:r>
            <a:r>
              <a:rPr sz="2204" spc="19" dirty="0">
                <a:latin typeface="CNKHGD+Calibri"/>
                <a:cs typeface="CNKHGD+Calibri"/>
              </a:rPr>
              <a:t> </a:t>
            </a:r>
            <a:r>
              <a:rPr sz="2204" spc="-19" dirty="0">
                <a:latin typeface="CNKHGD+Calibri"/>
                <a:cs typeface="CNKHGD+Calibri"/>
              </a:rPr>
              <a:t>for</a:t>
            </a:r>
            <a:r>
              <a:rPr sz="2204" spc="12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local</a:t>
            </a:r>
            <a:r>
              <a:rPr sz="2204" b="1" spc="-29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maxima </a:t>
            </a:r>
            <a:r>
              <a:rPr sz="2204" dirty="0">
                <a:latin typeface="CNKHGD+Calibri"/>
                <a:cs typeface="CNKHGD+Calibri"/>
              </a:rPr>
              <a:t>above</a:t>
            </a:r>
            <a:r>
              <a:rPr sz="2204" spc="1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 given</a:t>
            </a:r>
            <a:r>
              <a:rPr sz="2204" spc="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threshold (1 GeV)</a:t>
            </a:r>
          </a:p>
          <a:p>
            <a:pPr marL="503789"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Energies</a:t>
            </a:r>
            <a:r>
              <a:rPr sz="2204" b="1" spc="14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between </a:t>
            </a:r>
            <a:r>
              <a:rPr sz="2204" b="1" dirty="0">
                <a:latin typeface="KJSHAE+Calibri Bold"/>
                <a:cs typeface="KJSHAE+Calibri Bold"/>
              </a:rPr>
              <a:t>overlapping </a:t>
            </a:r>
            <a:r>
              <a:rPr sz="2204" dirty="0">
                <a:latin typeface="CNKHGD+Calibri"/>
                <a:cs typeface="CNKHGD+Calibri"/>
              </a:rPr>
              <a:t>adjacent </a:t>
            </a:r>
            <a:r>
              <a:rPr sz="2204" b="1" dirty="0">
                <a:latin typeface="KJSHAE+Calibri Bold"/>
                <a:cs typeface="KJSHAE+Calibri Bold"/>
              </a:rPr>
              <a:t>clusters </a:t>
            </a:r>
            <a:r>
              <a:rPr sz="2204" spc="-13" dirty="0">
                <a:latin typeface="CNKHGD+Calibri"/>
                <a:cs typeface="CNKHGD+Calibri"/>
              </a:rPr>
              <a:t>are</a:t>
            </a:r>
            <a:r>
              <a:rPr sz="2204" spc="19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shared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50D675-33C2-8486-F846-CB6DE0C41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099" y="1496374"/>
            <a:ext cx="8564033" cy="2959349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35712" y="242188"/>
            <a:ext cx="6993021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Clustering</a:t>
            </a:r>
            <a:r>
              <a:rPr sz="3967" spc="29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of Crystals</a:t>
            </a:r>
            <a:r>
              <a:rPr sz="3967" spc="20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Energy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70140" y="5814151"/>
            <a:ext cx="9756347" cy="1013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Found</a:t>
            </a:r>
            <a:r>
              <a:rPr sz="2204" spc="-25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5 clusters </a:t>
            </a:r>
            <a:r>
              <a:rPr sz="2204" dirty="0">
                <a:latin typeface="CNKHGD+Calibri"/>
                <a:cs typeface="CNKHGD+Calibri"/>
              </a:rPr>
              <a:t>in this region of the ECAL</a:t>
            </a:r>
          </a:p>
          <a:p>
            <a:pPr>
              <a:lnSpc>
                <a:spcPts val="2643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Each</a:t>
            </a:r>
            <a:r>
              <a:rPr sz="2204" spc="1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one</a:t>
            </a:r>
            <a:r>
              <a:rPr sz="2204" spc="-26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represents</a:t>
            </a:r>
            <a:r>
              <a:rPr sz="2204" spc="36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b="1" dirty="0">
                <a:latin typeface="KJSHAE+Calibri Bold"/>
                <a:cs typeface="KJSHAE+Calibri Bold"/>
              </a:rPr>
              <a:t>energy deposits</a:t>
            </a:r>
            <a:r>
              <a:rPr sz="2204" b="1" spc="-25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 </a:t>
            </a:r>
            <a:r>
              <a:rPr sz="2204" b="1" dirty="0">
                <a:latin typeface="KJSHAE+Calibri Bold"/>
                <a:cs typeface="KJSHAE+Calibri Bold"/>
              </a:rPr>
              <a:t>particle</a:t>
            </a:r>
            <a:r>
              <a:rPr sz="2204" b="1" spc="-22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(electron/photon)</a:t>
            </a:r>
          </a:p>
          <a:p>
            <a:pPr>
              <a:lnSpc>
                <a:spcPts val="2647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 practice</a:t>
            </a:r>
            <a:r>
              <a:rPr sz="2204" spc="14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not</a:t>
            </a:r>
            <a:r>
              <a:rPr sz="2204" b="1" spc="-21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this </a:t>
            </a:r>
            <a:r>
              <a:rPr sz="2204" b="1" dirty="0">
                <a:latin typeface="KJSHAE+Calibri Bold"/>
                <a:cs typeface="KJSHAE+Calibri Bold"/>
              </a:rPr>
              <a:t>clean</a:t>
            </a:r>
            <a:r>
              <a:rPr sz="2204" dirty="0">
                <a:latin typeface="CNKHGD+Calibri"/>
                <a:cs typeface="CNKHGD+Calibri"/>
              </a:rPr>
              <a:t>: often </a:t>
            </a:r>
            <a:r>
              <a:rPr sz="2204" spc="-12" dirty="0">
                <a:latin typeface="CNKHGD+Calibri"/>
                <a:cs typeface="CNKHGD+Calibri"/>
              </a:rPr>
              <a:t>clusters</a:t>
            </a:r>
            <a:r>
              <a:rPr sz="2204" spc="39" dirty="0">
                <a:latin typeface="CNKHGD+Calibri"/>
                <a:cs typeface="CNKHGD+Calibri"/>
              </a:rPr>
              <a:t> </a:t>
            </a:r>
            <a:r>
              <a:rPr sz="2204" spc="-21" dirty="0">
                <a:latin typeface="CNKHGD+Calibri"/>
                <a:cs typeface="CNKHGD+Calibri"/>
              </a:rPr>
              <a:t>have</a:t>
            </a:r>
            <a:r>
              <a:rPr sz="2204" spc="2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 very</a:t>
            </a:r>
            <a:r>
              <a:rPr sz="2204" spc="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large number</a:t>
            </a:r>
            <a:r>
              <a:rPr sz="2204" spc="-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 crystals</a:t>
            </a:r>
            <a:r>
              <a:rPr sz="2204" spc="1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with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47966" y="6821994"/>
            <a:ext cx="2555052" cy="3343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CNKHGD+Calibri"/>
                <a:cs typeface="CNKHGD+Calibri"/>
              </a:rPr>
              <a:t>small</a:t>
            </a:r>
            <a:r>
              <a:rPr sz="2204" spc="2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energy fraction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AE4196-2676-7E03-BCEC-9CEDDC8096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082" y="1267085"/>
            <a:ext cx="8564033" cy="4129767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35711" y="242188"/>
            <a:ext cx="3321383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Superclusters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70140" y="5239858"/>
            <a:ext cx="9756153" cy="20243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An electron </a:t>
            </a:r>
            <a:r>
              <a:rPr sz="2204" dirty="0">
                <a:latin typeface="CNKHGD+Calibri"/>
                <a:cs typeface="CNKHGD+Calibri"/>
              </a:rPr>
              <a:t>or</a:t>
            </a:r>
            <a:r>
              <a:rPr sz="2204" spc="-12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photon</a:t>
            </a:r>
            <a:r>
              <a:rPr sz="2204" b="1" spc="-23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when it arrives</a:t>
            </a:r>
            <a:r>
              <a:rPr sz="2204" spc="30" dirty="0">
                <a:latin typeface="CNKHGD+Calibri"/>
                <a:cs typeface="CNKHGD+Calibri"/>
              </a:rPr>
              <a:t> </a:t>
            </a:r>
            <a:r>
              <a:rPr sz="2204" spc="-25" dirty="0">
                <a:latin typeface="CNKHGD+Calibri"/>
                <a:cs typeface="CNKHGD+Calibri"/>
              </a:rPr>
              <a:t>to</a:t>
            </a:r>
            <a:r>
              <a:rPr sz="2204" spc="2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ECAL,</a:t>
            </a:r>
            <a:r>
              <a:rPr sz="2204" spc="-19" dirty="0">
                <a:latin typeface="CNKHGD+Calibri"/>
                <a:cs typeface="CNKHGD+Calibri"/>
              </a:rPr>
              <a:t> </a:t>
            </a:r>
            <a:r>
              <a:rPr sz="2204" spc="-20" dirty="0">
                <a:latin typeface="CNKHGD+Calibri"/>
                <a:cs typeface="CNKHGD+Calibri"/>
              </a:rPr>
              <a:t>may</a:t>
            </a:r>
            <a:r>
              <a:rPr sz="2204" spc="2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be </a:t>
            </a:r>
            <a:r>
              <a:rPr sz="2204" b="1" dirty="0">
                <a:latin typeface="KJSHAE+Calibri Bold"/>
                <a:cs typeface="KJSHAE+Calibri Bold"/>
              </a:rPr>
              <a:t>accompanied</a:t>
            </a:r>
            <a:r>
              <a:rPr sz="2204" b="1" spc="-14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by </a:t>
            </a:r>
            <a:r>
              <a:rPr sz="2204" b="1" dirty="0">
                <a:latin typeface="KJSHAE+Calibri Bold"/>
                <a:cs typeface="KJSHAE+Calibri Bold"/>
              </a:rPr>
              <a:t>multiple</a:t>
            </a:r>
          </a:p>
          <a:p>
            <a:pPr marL="377842">
              <a:lnSpc>
                <a:spcPts val="2645"/>
              </a:lnSpc>
            </a:pPr>
            <a:r>
              <a:rPr sz="2204" b="1" dirty="0">
                <a:latin typeface="KJSHAE+Calibri Bold"/>
                <a:cs typeface="KJSHAE+Calibri Bold"/>
              </a:rPr>
              <a:t>secondary</a:t>
            </a:r>
            <a:r>
              <a:rPr sz="2204" b="1" spc="-11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particles</a:t>
            </a:r>
            <a:r>
              <a:rPr sz="2204" b="1" spc="-18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created</a:t>
            </a:r>
            <a:r>
              <a:rPr sz="2204" spc="2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through</a:t>
            </a:r>
            <a:r>
              <a:rPr sz="2204" spc="-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interactions</a:t>
            </a:r>
            <a:r>
              <a:rPr sz="2204" spc="1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with </a:t>
            </a:r>
            <a:r>
              <a:rPr sz="2204" spc="-14" dirty="0">
                <a:latin typeface="CNKHGD+Calibri"/>
                <a:cs typeface="CNKHGD+Calibri"/>
              </a:rPr>
              <a:t>matter</a:t>
            </a:r>
            <a:r>
              <a:rPr sz="2204" spc="2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on the </a:t>
            </a:r>
            <a:r>
              <a:rPr sz="2204" spc="-31" dirty="0">
                <a:latin typeface="CNKHGD+Calibri"/>
                <a:cs typeface="CNKHGD+Calibri"/>
              </a:rPr>
              <a:t>way</a:t>
            </a:r>
            <a:r>
              <a:rPr sz="2204" spc="17" dirty="0">
                <a:latin typeface="CNKHGD+Calibri"/>
                <a:cs typeface="CNKHGD+Calibri"/>
              </a:rPr>
              <a:t> </a:t>
            </a:r>
            <a:r>
              <a:rPr sz="2204" spc="-24" dirty="0">
                <a:latin typeface="CNKHGD+Calibri"/>
                <a:cs typeface="CNKHGD+Calibri"/>
              </a:rPr>
              <a:t>to</a:t>
            </a:r>
            <a:r>
              <a:rPr sz="2204" spc="3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ECAL</a:t>
            </a:r>
          </a:p>
          <a:p>
            <a:pPr>
              <a:lnSpc>
                <a:spcPts val="2647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Superclustering</a:t>
            </a:r>
            <a:r>
              <a:rPr sz="2204" b="1" spc="-28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(clustering</a:t>
            </a:r>
            <a:r>
              <a:rPr sz="2204" spc="3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on</a:t>
            </a:r>
            <a:r>
              <a:rPr sz="2204" spc="-1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clusters)</a:t>
            </a:r>
            <a:r>
              <a:rPr sz="2204" spc="4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aims</a:t>
            </a:r>
            <a:r>
              <a:rPr sz="2204" spc="28" dirty="0">
                <a:latin typeface="CNKHGD+Calibri"/>
                <a:cs typeface="CNKHGD+Calibri"/>
              </a:rPr>
              <a:t> </a:t>
            </a:r>
            <a:r>
              <a:rPr sz="2204" spc="-25" dirty="0">
                <a:latin typeface="CNKHGD+Calibri"/>
                <a:cs typeface="CNKHGD+Calibri"/>
              </a:rPr>
              <a:t>to</a:t>
            </a:r>
            <a:r>
              <a:rPr sz="2204" spc="31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combine</a:t>
            </a:r>
            <a:r>
              <a:rPr sz="2204" b="1" spc="-21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individual electrons</a:t>
            </a:r>
          </a:p>
          <a:p>
            <a:pPr marL="377842"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and photons</a:t>
            </a:r>
            <a:r>
              <a:rPr sz="2204" spc="-13" dirty="0">
                <a:latin typeface="CNKHGD+Calibri"/>
                <a:cs typeface="CNKHGD+Calibri"/>
              </a:rPr>
              <a:t> </a:t>
            </a:r>
            <a:r>
              <a:rPr sz="2204" b="1" spc="-14" dirty="0">
                <a:latin typeface="KJSHAE+Calibri Bold"/>
                <a:cs typeface="KJSHAE+Calibri Bold"/>
              </a:rPr>
              <a:t>into</a:t>
            </a:r>
            <a:r>
              <a:rPr sz="2204" b="1" dirty="0">
                <a:latin typeface="KJSHAE+Calibri Bold"/>
                <a:cs typeface="KJSHAE+Calibri Bold"/>
              </a:rPr>
              <a:t> a single object</a:t>
            </a:r>
            <a:r>
              <a:rPr sz="2204" dirty="0">
                <a:latin typeface="CNKHGD+Calibri"/>
                <a:cs typeface="CNKHGD+Calibri"/>
              </a:rPr>
              <a:t>,</a:t>
            </a:r>
            <a:r>
              <a:rPr sz="2204" spc="-3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corresponding</a:t>
            </a:r>
            <a:r>
              <a:rPr sz="2204" spc="-29" dirty="0">
                <a:latin typeface="CNKHGD+Calibri"/>
                <a:cs typeface="CNKHGD+Calibri"/>
              </a:rPr>
              <a:t> </a:t>
            </a:r>
            <a:r>
              <a:rPr sz="2204" spc="-25" dirty="0">
                <a:latin typeface="CNKHGD+Calibri"/>
                <a:cs typeface="CNKHGD+Calibri"/>
              </a:rPr>
              <a:t>to</a:t>
            </a:r>
            <a:r>
              <a:rPr sz="2204" spc="2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</a:t>
            </a:r>
            <a:r>
              <a:rPr sz="2204" spc="-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original electron/photon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It starts</a:t>
            </a:r>
            <a:r>
              <a:rPr sz="2204" spc="3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by taking</a:t>
            </a:r>
            <a:r>
              <a:rPr sz="2204" spc="1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b="1" dirty="0">
                <a:latin typeface="KJSHAE+Calibri Bold"/>
                <a:cs typeface="KJSHAE+Calibri Bold"/>
              </a:rPr>
              <a:t>highest</a:t>
            </a:r>
            <a:r>
              <a:rPr sz="2204" b="1" spc="-19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energy</a:t>
            </a:r>
            <a:r>
              <a:rPr sz="2204" b="1" spc="19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cluster</a:t>
            </a:r>
            <a:r>
              <a:rPr sz="2204" b="1" spc="-17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(in this case the light blue</a:t>
            </a:r>
            <a:r>
              <a:rPr sz="2204" spc="-1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one) and</a:t>
            </a:r>
          </a:p>
          <a:p>
            <a:pPr marL="377842">
              <a:lnSpc>
                <a:spcPts val="2657"/>
              </a:lnSpc>
              <a:spcBef>
                <a:spcPts val="55"/>
              </a:spcBef>
            </a:pPr>
            <a:r>
              <a:rPr sz="2204" b="1" dirty="0">
                <a:latin typeface="KJSHAE+Calibri Bold"/>
                <a:cs typeface="KJSHAE+Calibri Bold"/>
              </a:rPr>
              <a:t>looks</a:t>
            </a:r>
            <a:r>
              <a:rPr sz="2204" b="1" spc="-14" dirty="0">
                <a:latin typeface="KJSHAE+Calibri Bold"/>
                <a:cs typeface="KJSHAE+Calibri Bold"/>
              </a:rPr>
              <a:t> </a:t>
            </a:r>
            <a:r>
              <a:rPr sz="2204" b="1" spc="-17" dirty="0">
                <a:latin typeface="KJSHAE+Calibri Bold"/>
                <a:cs typeface="KJSHAE+Calibri Bold"/>
              </a:rPr>
              <a:t>for</a:t>
            </a:r>
            <a:r>
              <a:rPr sz="2204" b="1" spc="22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compatible</a:t>
            </a:r>
            <a:r>
              <a:rPr sz="2204" b="1" spc="-24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clusters</a:t>
            </a:r>
            <a:endParaRPr sz="2204" dirty="0">
              <a:latin typeface="SRNAHF+Cambria Math"/>
              <a:cs typeface="SRNAHF+Cambria Math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F51A0D-1CCA-9D8D-F630-753B9BB3E6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740" y="1230821"/>
            <a:ext cx="8564033" cy="3644472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7765598" y="4978894"/>
            <a:ext cx="816102" cy="3051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983"/>
          </a:p>
        </p:txBody>
      </p:sp>
      <p:sp>
        <p:nvSpPr>
          <p:cNvPr id="11" name="object 11"/>
          <p:cNvSpPr txBox="1"/>
          <p:nvPr/>
        </p:nvSpPr>
        <p:spPr>
          <a:xfrm>
            <a:off x="335712" y="242188"/>
            <a:ext cx="7376754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Electron</a:t>
            </a:r>
            <a:r>
              <a:rPr sz="3967" spc="17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Track</a:t>
            </a:r>
            <a:r>
              <a:rPr sz="3967" spc="12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Reconstruction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35711" y="1241910"/>
            <a:ext cx="9596248" cy="23467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Electrons </a:t>
            </a:r>
            <a:r>
              <a:rPr sz="2204" spc="-18" dirty="0">
                <a:latin typeface="CNKHGD+Calibri"/>
                <a:cs typeface="CNKHGD+Calibri"/>
              </a:rPr>
              <a:t>leave</a:t>
            </a:r>
            <a:r>
              <a:rPr sz="2204" spc="4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 signal in</a:t>
            </a:r>
            <a:r>
              <a:rPr sz="2204" spc="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both </a:t>
            </a:r>
            <a:r>
              <a:rPr sz="2204" b="1" spc="-20" dirty="0">
                <a:latin typeface="KJSHAE+Calibri Bold"/>
                <a:cs typeface="KJSHAE+Calibri Bold"/>
              </a:rPr>
              <a:t>tracker</a:t>
            </a:r>
            <a:r>
              <a:rPr sz="2204" b="1" spc="34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and </a:t>
            </a:r>
            <a:r>
              <a:rPr sz="2204" b="1" dirty="0">
                <a:latin typeface="KJSHAE+Calibri Bold"/>
                <a:cs typeface="KJSHAE+Calibri Bold"/>
              </a:rPr>
              <a:t>calorimeter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Electron </a:t>
            </a:r>
            <a:r>
              <a:rPr sz="2204" spc="-11" dirty="0">
                <a:latin typeface="CNKHGD+Calibri"/>
                <a:cs typeface="CNKHGD+Calibri"/>
              </a:rPr>
              <a:t>tracks</a:t>
            </a:r>
            <a:r>
              <a:rPr sz="2204" spc="24" dirty="0">
                <a:latin typeface="CNKHGD+Calibri"/>
                <a:cs typeface="CNKHGD+Calibri"/>
              </a:rPr>
              <a:t> </a:t>
            </a:r>
            <a:r>
              <a:rPr sz="2204" spc="-21" dirty="0">
                <a:latin typeface="CNKHGD+Calibri"/>
                <a:cs typeface="CNKHGD+Calibri"/>
              </a:rPr>
              <a:t>have</a:t>
            </a:r>
            <a:r>
              <a:rPr sz="2204" spc="28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changing</a:t>
            </a:r>
            <a:r>
              <a:rPr sz="2204" b="1" spc="-13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curvature</a:t>
            </a:r>
            <a:r>
              <a:rPr sz="2204" b="1" spc="23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because</a:t>
            </a:r>
            <a:r>
              <a:rPr sz="2204" spc="-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 </a:t>
            </a:r>
            <a:r>
              <a:rPr sz="2204" b="1" spc="-13" dirty="0">
                <a:latin typeface="KJSHAE+Calibri Bold"/>
                <a:cs typeface="KJSHAE+Calibri Bold"/>
              </a:rPr>
              <a:t>radiative</a:t>
            </a:r>
            <a:r>
              <a:rPr sz="2204" b="1" spc="15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energy</a:t>
            </a:r>
            <a:r>
              <a:rPr sz="2204" b="1" spc="19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loss </a:t>
            </a:r>
            <a:r>
              <a:rPr sz="2204" dirty="0">
                <a:latin typeface="CNKHGD+Calibri"/>
                <a:cs typeface="CNKHGD+Calibri"/>
              </a:rPr>
              <a:t>due</a:t>
            </a:r>
            <a:r>
              <a:rPr sz="2204" spc="-12" dirty="0">
                <a:latin typeface="CNKHGD+Calibri"/>
                <a:cs typeface="CNKHGD+Calibri"/>
              </a:rPr>
              <a:t> </a:t>
            </a:r>
            <a:r>
              <a:rPr sz="2204" spc="-25" dirty="0">
                <a:latin typeface="CNKHGD+Calibri"/>
                <a:cs typeface="CNKHGD+Calibri"/>
              </a:rPr>
              <a:t>to</a:t>
            </a:r>
          </a:p>
          <a:p>
            <a:pPr marL="315708"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bremsstrahlung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A </a:t>
            </a:r>
            <a:r>
              <a:rPr sz="2204" b="1" dirty="0">
                <a:latin typeface="KJSHAE+Calibri Bold"/>
                <a:cs typeface="KJSHAE+Calibri Bold"/>
              </a:rPr>
              <a:t>dedicated tracking algorithm</a:t>
            </a:r>
            <a:r>
              <a:rPr sz="2204" b="1" spc="-14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known</a:t>
            </a:r>
            <a:r>
              <a:rPr sz="2204" spc="-1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as GSF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tracking is used</a:t>
            </a:r>
            <a:r>
              <a:rPr sz="2204" spc="-12" dirty="0">
                <a:latin typeface="CNKHGD+Calibri"/>
                <a:cs typeface="CNKHGD+Calibri"/>
              </a:rPr>
              <a:t> </a:t>
            </a:r>
            <a:r>
              <a:rPr sz="2204" spc="-24" dirty="0">
                <a:latin typeface="CNKHGD+Calibri"/>
                <a:cs typeface="CNKHGD+Calibri"/>
              </a:rPr>
              <a:t>to</a:t>
            </a:r>
            <a:r>
              <a:rPr sz="2204" spc="29" dirty="0">
                <a:latin typeface="CNKHGD+Calibri"/>
                <a:cs typeface="CNKHGD+Calibri"/>
              </a:rPr>
              <a:t> </a:t>
            </a:r>
            <a:r>
              <a:rPr sz="2204" spc="-28" dirty="0">
                <a:latin typeface="CNKHGD+Calibri"/>
                <a:cs typeface="CNKHGD+Calibri"/>
              </a:rPr>
              <a:t>take</a:t>
            </a:r>
            <a:r>
              <a:rPr sz="2204" spc="33" dirty="0">
                <a:latin typeface="CNKHGD+Calibri"/>
                <a:cs typeface="CNKHGD+Calibri"/>
              </a:rPr>
              <a:t> </a:t>
            </a:r>
            <a:r>
              <a:rPr sz="2204" spc="-17" dirty="0">
                <a:latin typeface="CNKHGD+Calibri"/>
                <a:cs typeface="CNKHGD+Calibri"/>
              </a:rPr>
              <a:t>into</a:t>
            </a:r>
          </a:p>
          <a:p>
            <a:pPr marL="315708">
              <a:lnSpc>
                <a:spcPts val="2648"/>
              </a:lnSpc>
            </a:pPr>
            <a:r>
              <a:rPr sz="2204" dirty="0">
                <a:latin typeface="CNKHGD+Calibri"/>
                <a:cs typeface="CNKHGD+Calibri"/>
              </a:rPr>
              <a:t>account</a:t>
            </a:r>
            <a:r>
              <a:rPr sz="2204" spc="-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these</a:t>
            </a:r>
            <a:r>
              <a:rPr sz="2204" spc="1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changes</a:t>
            </a:r>
            <a:r>
              <a:rPr sz="2204" spc="-3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 the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curvature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Used </a:t>
            </a:r>
            <a:r>
              <a:rPr sz="2204" spc="-19" dirty="0">
                <a:latin typeface="CNKHGD+Calibri"/>
                <a:cs typeface="CNKHGD+Calibri"/>
              </a:rPr>
              <a:t>to</a:t>
            </a:r>
            <a:r>
              <a:rPr sz="2204" spc="26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associate</a:t>
            </a:r>
            <a:r>
              <a:rPr sz="2204" b="1" spc="-13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additional</a:t>
            </a:r>
            <a:r>
              <a:rPr sz="2204" b="1" spc="-43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bremsstrahlung </a:t>
            </a:r>
            <a:r>
              <a:rPr sz="2204" dirty="0">
                <a:latin typeface="CNKHGD+Calibri"/>
                <a:cs typeface="CNKHGD+Calibri"/>
              </a:rPr>
              <a:t>radiation and</a:t>
            </a:r>
            <a:r>
              <a:rPr sz="2204" spc="-2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photon </a:t>
            </a:r>
            <a:r>
              <a:rPr sz="2204" b="1" dirty="0">
                <a:latin typeface="KJSHAE+Calibri Bold"/>
                <a:cs typeface="KJSHAE+Calibri Bold"/>
              </a:rPr>
              <a:t>conversion</a:t>
            </a:r>
          </a:p>
          <a:p>
            <a:pPr marL="315708">
              <a:lnSpc>
                <a:spcPts val="2645"/>
              </a:lnSpc>
            </a:pPr>
            <a:r>
              <a:rPr sz="2204" b="1" spc="-13" dirty="0">
                <a:latin typeface="KJSHAE+Calibri Bold"/>
                <a:cs typeface="KJSHAE+Calibri Bold"/>
              </a:rPr>
              <a:t>tracks</a:t>
            </a:r>
            <a:r>
              <a:rPr sz="2204" b="1" spc="11" dirty="0">
                <a:latin typeface="KJSHAE+Calibri Bold"/>
                <a:cs typeface="KJSHAE+Calibri Bold"/>
              </a:rPr>
              <a:t> </a:t>
            </a:r>
            <a:r>
              <a:rPr sz="2204" spc="-25" dirty="0">
                <a:latin typeface="CNKHGD+Calibri"/>
                <a:cs typeface="CNKHGD+Calibri"/>
              </a:rPr>
              <a:t>to</a:t>
            </a:r>
            <a:r>
              <a:rPr sz="2204" spc="2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supercluster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BEDAB7-189B-982B-206C-11FEA53935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0188" y="4038648"/>
            <a:ext cx="3273770" cy="314423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C2D4EDF-F216-E60E-ECDA-AE8E98CF54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9836" y="4033822"/>
            <a:ext cx="3415642" cy="32804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AD39F1-684F-AB5E-A34E-280C9358D43F}"/>
              </a:ext>
            </a:extLst>
          </p:cNvPr>
          <p:cNvSpPr txBox="1"/>
          <p:nvPr/>
        </p:nvSpPr>
        <p:spPr>
          <a:xfrm>
            <a:off x="2026898" y="3641697"/>
            <a:ext cx="1884096" cy="397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83" dirty="0">
                <a:solidFill>
                  <a:srgbClr val="0070C0"/>
                </a:solidFill>
                <a:latin typeface="CNKHGD+Calibri"/>
                <a:cs typeface="CNKHGD+Calibri"/>
              </a:rPr>
              <a:t>Bremsstrahlung</a:t>
            </a:r>
            <a:endParaRPr lang="en-US" sz="1983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AA8788-0301-F39A-DF44-D16B1489A936}"/>
              </a:ext>
            </a:extLst>
          </p:cNvPr>
          <p:cNvSpPr txBox="1"/>
          <p:nvPr/>
        </p:nvSpPr>
        <p:spPr>
          <a:xfrm>
            <a:off x="6470059" y="3574775"/>
            <a:ext cx="1884096" cy="397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83" dirty="0">
                <a:solidFill>
                  <a:srgbClr val="0070C0"/>
                </a:solidFill>
                <a:latin typeface="CNKHGD+Calibri"/>
                <a:cs typeface="CNKHGD+Calibri"/>
              </a:rPr>
              <a:t>Pair production</a:t>
            </a:r>
            <a:endParaRPr lang="en-US" sz="1983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35711" y="242188"/>
            <a:ext cx="5331120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Refined Superclusters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565584" y="5083690"/>
            <a:ext cx="4464868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spc="-13" dirty="0">
                <a:latin typeface="CNKHGD+Calibri"/>
                <a:cs typeface="CNKHGD+Calibri"/>
              </a:rPr>
              <a:t>Recover</a:t>
            </a:r>
            <a:r>
              <a:rPr sz="2204" spc="1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 very soft bremsstrahlung</a:t>
            </a:r>
          </a:p>
          <a:p>
            <a:pPr marL="60455"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photon</a:t>
            </a:r>
            <a:r>
              <a:rPr sz="2204" spc="-15" dirty="0">
                <a:latin typeface="CNKHGD+Calibri"/>
                <a:cs typeface="CNKHGD+Calibri"/>
              </a:rPr>
              <a:t> into</a:t>
            </a:r>
            <a:r>
              <a:rPr sz="2204" spc="1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b="1" dirty="0">
                <a:latin typeface="KJSHAE+Calibri Bold"/>
                <a:cs typeface="KJSHAE+Calibri Bold"/>
              </a:rPr>
              <a:t>refined</a:t>
            </a:r>
            <a:r>
              <a:rPr sz="2204" b="1" spc="19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supercluster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70141" y="5962567"/>
            <a:ext cx="9322717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Refined superclusters</a:t>
            </a:r>
            <a:r>
              <a:rPr sz="2204" b="1" spc="-15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use the information </a:t>
            </a:r>
            <a:r>
              <a:rPr sz="2204" spc="-12" dirty="0">
                <a:latin typeface="CNKHGD+Calibri"/>
                <a:cs typeface="CNKHGD+Calibri"/>
              </a:rPr>
              <a:t>from</a:t>
            </a:r>
            <a:r>
              <a:rPr sz="2204" spc="1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b="1" spc="-18" dirty="0">
                <a:latin typeface="KJSHAE+Calibri Bold"/>
                <a:cs typeface="KJSHAE+Calibri Bold"/>
              </a:rPr>
              <a:t>tracker</a:t>
            </a:r>
            <a:r>
              <a:rPr sz="2204" dirty="0">
                <a:latin typeface="CNKHGD+Calibri"/>
                <a:cs typeface="CNKHGD+Calibri"/>
              </a:rPr>
              <a:t>,</a:t>
            </a:r>
            <a:r>
              <a:rPr sz="2204" spc="21" dirty="0">
                <a:latin typeface="CNKHGD+Calibri"/>
                <a:cs typeface="CNKHGD+Calibri"/>
              </a:rPr>
              <a:t> </a:t>
            </a:r>
            <a:r>
              <a:rPr sz="2204" spc="-25" dirty="0">
                <a:latin typeface="CNKHGD+Calibri"/>
                <a:cs typeface="CNKHGD+Calibri"/>
              </a:rPr>
              <a:t>to</a:t>
            </a:r>
            <a:r>
              <a:rPr sz="2204" spc="2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be</a:t>
            </a:r>
            <a:r>
              <a:rPr sz="2204" spc="-1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able </a:t>
            </a:r>
            <a:r>
              <a:rPr sz="2204" spc="-25" dirty="0">
                <a:latin typeface="CNKHGD+Calibri"/>
                <a:cs typeface="CNKHGD+Calibri"/>
              </a:rPr>
              <a:t>to</a:t>
            </a:r>
            <a:r>
              <a:rPr sz="2204" spc="2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link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47966" y="6298092"/>
            <a:ext cx="950434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dirty="0">
                <a:latin typeface="CNKHGD+Calibri"/>
                <a:cs typeface="CNKHGD+Calibri"/>
              </a:rPr>
              <a:t>bremsstrahlung</a:t>
            </a:r>
            <a:r>
              <a:rPr sz="2204" spc="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emissions</a:t>
            </a:r>
            <a:r>
              <a:rPr sz="2204" spc="29" dirty="0">
                <a:latin typeface="CNKHGD+Calibri"/>
                <a:cs typeface="CNKHGD+Calibri"/>
              </a:rPr>
              <a:t> </a:t>
            </a:r>
            <a:r>
              <a:rPr sz="2204" spc="-24" dirty="0">
                <a:latin typeface="CNKHGD+Calibri"/>
                <a:cs typeface="CNKHGD+Calibri"/>
              </a:rPr>
              <a:t>to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missed</a:t>
            </a:r>
            <a:r>
              <a:rPr sz="2204" spc="3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ECAL</a:t>
            </a:r>
            <a:r>
              <a:rPr sz="2204" spc="-2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deposits and reject some </a:t>
            </a:r>
            <a:r>
              <a:rPr sz="2204" spc="-12" dirty="0">
                <a:latin typeface="CNKHGD+Calibri"/>
                <a:cs typeface="CNKHGD+Calibri"/>
              </a:rPr>
              <a:t>clusters</a:t>
            </a:r>
            <a:r>
              <a:rPr sz="2204" spc="3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which</a:t>
            </a:r>
          </a:p>
          <a:p>
            <a:pPr>
              <a:lnSpc>
                <a:spcPts val="2647"/>
              </a:lnSpc>
              <a:spcBef>
                <a:spcPts val="55"/>
              </a:spcBef>
            </a:pPr>
            <a:r>
              <a:rPr sz="2204" spc="-13" dirty="0">
                <a:latin typeface="CNKHGD+Calibri"/>
                <a:cs typeface="CNKHGD+Calibri"/>
              </a:rPr>
              <a:t>are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highly</a:t>
            </a:r>
            <a:r>
              <a:rPr sz="2204" spc="-2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incompatible with its matched </a:t>
            </a:r>
            <a:r>
              <a:rPr sz="2204" spc="-11" dirty="0">
                <a:latin typeface="CNKHGD+Calibri"/>
                <a:cs typeface="CNKHGD+Calibri"/>
              </a:rPr>
              <a:t>tracks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927F463-695F-7080-F669-1A819C821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082" y="1256729"/>
            <a:ext cx="8564033" cy="3592902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35711" y="242188"/>
            <a:ext cx="4771939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Energy Corrections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35711" y="1519401"/>
            <a:ext cx="4476667" cy="13465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Energy</a:t>
            </a:r>
            <a:r>
              <a:rPr sz="2204" b="1" spc="11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deposited by electrons</a:t>
            </a:r>
            <a:r>
              <a:rPr sz="2204" spc="3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and</a:t>
            </a:r>
          </a:p>
          <a:p>
            <a:pPr marL="315708"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photons</a:t>
            </a:r>
            <a:r>
              <a:rPr sz="2204" spc="-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 the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ECAL</a:t>
            </a:r>
            <a:r>
              <a:rPr sz="2204" spc="-1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and collected</a:t>
            </a:r>
          </a:p>
          <a:p>
            <a:pPr marL="315708"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in superclusters</a:t>
            </a:r>
            <a:r>
              <a:rPr sz="2204" spc="2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is</a:t>
            </a:r>
            <a:r>
              <a:rPr sz="2204" spc="17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subject</a:t>
            </a:r>
            <a:r>
              <a:rPr sz="2204" b="1" spc="-21" dirty="0">
                <a:latin typeface="KJSHAE+Calibri Bold"/>
                <a:cs typeface="KJSHAE+Calibri Bold"/>
              </a:rPr>
              <a:t> </a:t>
            </a:r>
            <a:r>
              <a:rPr sz="2204" b="1" spc="-24" dirty="0">
                <a:latin typeface="KJSHAE+Calibri Bold"/>
                <a:cs typeface="KJSHAE+Calibri Bold"/>
              </a:rPr>
              <a:t>to</a:t>
            </a:r>
            <a:r>
              <a:rPr sz="2204" b="1" spc="17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losses</a:t>
            </a:r>
          </a:p>
          <a:p>
            <a:pPr marL="503789"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Energy</a:t>
            </a:r>
            <a:r>
              <a:rPr sz="2204" spc="-2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lost</a:t>
            </a:r>
            <a:r>
              <a:rPr sz="2204" spc="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</a:t>
            </a:r>
            <a:r>
              <a:rPr sz="2204" spc="13" dirty="0">
                <a:latin typeface="CNKHGD+Calibri"/>
                <a:cs typeface="CNKHGD+Calibri"/>
              </a:rPr>
              <a:t> </a:t>
            </a:r>
            <a:r>
              <a:rPr sz="2204" b="1" spc="-17" dirty="0">
                <a:latin typeface="KJSHAE+Calibri Bold"/>
                <a:cs typeface="KJSHAE+Calibri Bold"/>
              </a:rPr>
              <a:t>gaps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39479" y="2862459"/>
            <a:ext cx="3826589" cy="16927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Large amount of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material</a:t>
            </a:r>
          </a:p>
          <a:p>
            <a:pPr marL="315708">
              <a:lnSpc>
                <a:spcPts val="2646"/>
              </a:lnSpc>
              <a:spcBef>
                <a:spcPts val="55"/>
              </a:spcBef>
            </a:pPr>
            <a:r>
              <a:rPr sz="2204" b="1" dirty="0">
                <a:latin typeface="KJSHAE+Calibri Bold"/>
                <a:cs typeface="KJSHAE+Calibri Bold"/>
              </a:rPr>
              <a:t>upstream</a:t>
            </a:r>
            <a:r>
              <a:rPr sz="2204" b="1" spc="-15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 the</a:t>
            </a:r>
            <a:r>
              <a:rPr sz="2204" spc="-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calorimeter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Calorimeter</a:t>
            </a:r>
            <a:r>
              <a:rPr sz="2204" spc="3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measurements</a:t>
            </a:r>
          </a:p>
          <a:p>
            <a:pPr marL="315708"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more</a:t>
            </a:r>
            <a:r>
              <a:rPr sz="2204" spc="1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sensitive</a:t>
            </a:r>
            <a:r>
              <a:rPr sz="2204" spc="34" dirty="0">
                <a:latin typeface="CNKHGD+Calibri"/>
                <a:cs typeface="CNKHGD+Calibri"/>
              </a:rPr>
              <a:t> </a:t>
            </a:r>
            <a:r>
              <a:rPr sz="2204" spc="-25" dirty="0">
                <a:latin typeface="CNKHGD+Calibri"/>
                <a:cs typeface="CNKHGD+Calibri"/>
              </a:rPr>
              <a:t>to</a:t>
            </a:r>
            <a:r>
              <a:rPr sz="2204" spc="35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pileup </a:t>
            </a:r>
            <a:r>
              <a:rPr sz="2204" dirty="0">
                <a:latin typeface="CNKHGD+Calibri"/>
                <a:cs typeface="CNKHGD+Calibri"/>
              </a:rPr>
              <a:t>than</a:t>
            </a:r>
          </a:p>
          <a:p>
            <a:pPr marL="315708">
              <a:lnSpc>
                <a:spcPts val="2645"/>
              </a:lnSpc>
            </a:pPr>
            <a:r>
              <a:rPr sz="2204" b="1" dirty="0">
                <a:latin typeface="KJSHAE+Calibri Bold"/>
                <a:cs typeface="KJSHAE+Calibri Bold"/>
              </a:rPr>
              <a:t>tracking</a:t>
            </a:r>
            <a:r>
              <a:rPr sz="2204" dirty="0">
                <a:latin typeface="CNKHGD+Calibri"/>
                <a:cs typeface="CNKHGD+Calibri"/>
              </a:rPr>
              <a:t>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35712" y="4878407"/>
            <a:ext cx="4452335" cy="13465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spc="-202" dirty="0">
                <a:latin typeface="CNKHGD+Calibri"/>
                <a:cs typeface="CNKHGD+Calibri"/>
              </a:rPr>
              <a:t>To</a:t>
            </a:r>
            <a:r>
              <a:rPr sz="2204" spc="195" dirty="0">
                <a:latin typeface="CNKHGD+Calibri"/>
                <a:cs typeface="CNKHGD+Calibri"/>
              </a:rPr>
              <a:t> </a:t>
            </a:r>
            <a:r>
              <a:rPr sz="2204" spc="-12" dirty="0">
                <a:latin typeface="CNKHGD+Calibri"/>
                <a:cs typeface="CNKHGD+Calibri"/>
              </a:rPr>
              <a:t>calibrate</a:t>
            </a:r>
            <a:r>
              <a:rPr sz="2204" spc="4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reconstructed</a:t>
            </a:r>
          </a:p>
          <a:p>
            <a:pPr marL="315708"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energy back </a:t>
            </a:r>
            <a:r>
              <a:rPr sz="2204" spc="-25" dirty="0">
                <a:latin typeface="CNKHGD+Calibri"/>
                <a:cs typeface="CNKHGD+Calibri"/>
              </a:rPr>
              <a:t>to</a:t>
            </a:r>
            <a:r>
              <a:rPr sz="2204" spc="37" dirty="0">
                <a:latin typeface="CNKHGD+Calibri"/>
                <a:cs typeface="CNKHGD+Calibri"/>
              </a:rPr>
              <a:t> </a:t>
            </a:r>
            <a:r>
              <a:rPr sz="2204" b="1" spc="-15" dirty="0">
                <a:latin typeface="KJSHAE+Calibri Bold"/>
                <a:cs typeface="KJSHAE+Calibri Bold"/>
              </a:rPr>
              <a:t>generated</a:t>
            </a:r>
            <a:r>
              <a:rPr sz="2204" b="1" spc="24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energy</a:t>
            </a:r>
            <a:r>
              <a:rPr sz="2204" b="1" spc="29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a</a:t>
            </a:r>
          </a:p>
          <a:p>
            <a:pPr marL="315708">
              <a:lnSpc>
                <a:spcPts val="2645"/>
              </a:lnSpc>
            </a:pPr>
            <a:r>
              <a:rPr sz="2204" b="1" dirty="0">
                <a:latin typeface="KJSHAE+Calibri Bold"/>
                <a:cs typeface="KJSHAE+Calibri Bold"/>
              </a:rPr>
              <a:t>correction procedure </a:t>
            </a:r>
            <a:r>
              <a:rPr sz="2204" dirty="0">
                <a:latin typeface="CNKHGD+Calibri"/>
                <a:cs typeface="CNKHGD+Calibri"/>
              </a:rPr>
              <a:t>is needed</a:t>
            </a:r>
          </a:p>
          <a:p>
            <a:pPr marL="503789">
              <a:lnSpc>
                <a:spcPts val="2648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Based on</a:t>
            </a:r>
            <a:r>
              <a:rPr sz="2204" spc="-1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simulation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839478" y="6222175"/>
            <a:ext cx="3051431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Uses</a:t>
            </a:r>
            <a:r>
              <a:rPr sz="2204" spc="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machine learning</a:t>
            </a:r>
          </a:p>
          <a:p>
            <a:pPr marL="315708"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techniques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839478" y="6893865"/>
            <a:ext cx="3225718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014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Applied on </a:t>
            </a:r>
            <a:r>
              <a:rPr sz="2204" spc="-14" dirty="0">
                <a:latin typeface="CNKHGD+Calibri"/>
                <a:cs typeface="CNKHGD+Calibri"/>
              </a:rPr>
              <a:t>data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and MC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1CC736B-ABD1-9384-866E-CE9F8B033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9834" y="1794696"/>
            <a:ext cx="4862668" cy="4676065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35712" y="242188"/>
            <a:ext cx="7160154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Reconstruction</a:t>
            </a:r>
            <a:r>
              <a:rPr sz="3967" spc="54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Performance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35711" y="2665610"/>
            <a:ext cx="3448999" cy="1013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b="1" dirty="0">
                <a:latin typeface="KJSHAE+Calibri Bold"/>
                <a:cs typeface="KJSHAE+Calibri Bold"/>
              </a:rPr>
              <a:t>Electron</a:t>
            </a:r>
            <a:r>
              <a:rPr sz="2204" b="1" spc="-11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reconstruction</a:t>
            </a:r>
          </a:p>
          <a:p>
            <a:pPr>
              <a:lnSpc>
                <a:spcPts val="2645"/>
              </a:lnSpc>
            </a:pPr>
            <a:r>
              <a:rPr sz="2204" b="1" dirty="0">
                <a:latin typeface="KJSHAE+Calibri Bold"/>
                <a:cs typeface="KJSHAE+Calibri Bold"/>
              </a:rPr>
              <a:t>efficiency </a:t>
            </a:r>
            <a:r>
              <a:rPr sz="2204" dirty="0">
                <a:latin typeface="CNKHGD+Calibri"/>
                <a:cs typeface="CNKHGD+Calibri"/>
              </a:rPr>
              <a:t>is higher</a:t>
            </a:r>
            <a:r>
              <a:rPr sz="2204" spc="-2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than </a:t>
            </a:r>
            <a:r>
              <a:rPr sz="2204" b="1" dirty="0">
                <a:latin typeface="KJSHAE+Calibri Bold"/>
                <a:cs typeface="KJSHAE+Calibri Bold"/>
              </a:rPr>
              <a:t>95%</a:t>
            </a:r>
          </a:p>
          <a:p>
            <a:pPr>
              <a:lnSpc>
                <a:spcPts val="2645"/>
              </a:lnSpc>
            </a:pPr>
            <a:r>
              <a:rPr sz="2204" spc="-18" dirty="0">
                <a:latin typeface="CNKHGD+Calibri"/>
                <a:cs typeface="CNKHGD+Calibri"/>
              </a:rPr>
              <a:t>for</a:t>
            </a:r>
            <a:r>
              <a:rPr sz="2204" dirty="0">
                <a:latin typeface="CNKHGD+Calibri"/>
                <a:cs typeface="CNKHGD+Calibri"/>
              </a:rPr>
              <a:t> E</a:t>
            </a:r>
            <a:r>
              <a:rPr sz="2204" spc="22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&gt; 20</a:t>
            </a:r>
            <a:r>
              <a:rPr sz="2204" spc="-1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GeV</a:t>
            </a:r>
            <a:r>
              <a:rPr sz="2204" spc="50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and</a:t>
            </a:r>
            <a:r>
              <a:rPr sz="2204" spc="-1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61308" y="3495684"/>
            <a:ext cx="258752" cy="2234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91"/>
              </a:lnSpc>
            </a:pPr>
            <a:r>
              <a:rPr sz="1488" dirty="0">
                <a:latin typeface="CNKHGD+Calibri"/>
                <a:cs typeface="CNKHGD+Calibri"/>
              </a:rPr>
              <a:t>T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35711" y="3673424"/>
            <a:ext cx="3621241" cy="3343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b="1" dirty="0">
                <a:latin typeface="KJSHAE+Calibri Bold"/>
                <a:cs typeface="KJSHAE+Calibri Bold"/>
              </a:rPr>
              <a:t>compatible</a:t>
            </a:r>
            <a:r>
              <a:rPr sz="2204" b="1" spc="-24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between </a:t>
            </a:r>
            <a:r>
              <a:rPr sz="2204" b="1" spc="-15" dirty="0">
                <a:latin typeface="KJSHAE+Calibri Bold"/>
                <a:cs typeface="KJSHAE+Calibri Bold"/>
              </a:rPr>
              <a:t>data</a:t>
            </a:r>
            <a:r>
              <a:rPr sz="2204" b="1" spc="20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and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35711" y="4009268"/>
            <a:ext cx="2580951" cy="3343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b="1" dirty="0">
                <a:latin typeface="KJSHAE+Calibri Bold"/>
                <a:cs typeface="KJSHAE+Calibri Bold"/>
              </a:rPr>
              <a:t>simulation</a:t>
            </a:r>
            <a:r>
              <a:rPr sz="2204" b="1" spc="-33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within 2%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BB199C-9480-511A-A87C-345A1289A7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0307" y="1245847"/>
            <a:ext cx="5533923" cy="5391112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35711" y="242188"/>
            <a:ext cx="8518794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Electron</a:t>
            </a:r>
            <a:r>
              <a:rPr sz="3967" spc="17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and Photon</a:t>
            </a:r>
            <a:r>
              <a:rPr sz="3967" spc="11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Identification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03298" y="1314116"/>
            <a:ext cx="8827622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spc="-12" dirty="0">
                <a:latin typeface="CNKHGD+Calibri"/>
                <a:cs typeface="CNKHGD+Calibri"/>
              </a:rPr>
              <a:t>Several</a:t>
            </a:r>
            <a:r>
              <a:rPr sz="2204" spc="28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variables</a:t>
            </a:r>
            <a:r>
              <a:rPr sz="2204" b="1" spc="21" dirty="0">
                <a:latin typeface="KJSHAE+Calibri Bold"/>
                <a:cs typeface="KJSHAE+Calibri Bold"/>
              </a:rPr>
              <a:t> </a:t>
            </a:r>
            <a:r>
              <a:rPr sz="2204" spc="-13" dirty="0">
                <a:latin typeface="CNKHGD+Calibri"/>
                <a:cs typeface="CNKHGD+Calibri"/>
              </a:rPr>
              <a:t>are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developed </a:t>
            </a:r>
            <a:r>
              <a:rPr sz="2204" spc="-28" dirty="0">
                <a:latin typeface="CNKHGD+Calibri"/>
                <a:cs typeface="CNKHGD+Calibri"/>
              </a:rPr>
              <a:t>to</a:t>
            </a:r>
            <a:r>
              <a:rPr sz="2204" spc="33" dirty="0">
                <a:latin typeface="CNKHGD+Calibri"/>
                <a:cs typeface="CNKHGD+Calibri"/>
              </a:rPr>
              <a:t> </a:t>
            </a:r>
            <a:r>
              <a:rPr sz="2204" b="1" spc="-14" dirty="0">
                <a:latin typeface="KJSHAE+Calibri Bold"/>
                <a:cs typeface="KJSHAE+Calibri Bold"/>
              </a:rPr>
              <a:t>separate</a:t>
            </a:r>
            <a:r>
              <a:rPr sz="2204" b="1" spc="24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electrons</a:t>
            </a:r>
            <a:r>
              <a:rPr sz="2204" dirty="0">
                <a:latin typeface="CNKHGD+Calibri"/>
                <a:cs typeface="CNKHGD+Calibri"/>
              </a:rPr>
              <a:t>/</a:t>
            </a:r>
            <a:r>
              <a:rPr sz="2204" b="1" dirty="0">
                <a:latin typeface="KJSHAE+Calibri Bold"/>
                <a:cs typeface="KJSHAE+Calibri Bold"/>
              </a:rPr>
              <a:t>photons</a:t>
            </a:r>
            <a:r>
              <a:rPr sz="2204" b="1" spc="-39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from</a:t>
            </a:r>
          </a:p>
          <a:p>
            <a:pPr marL="377842">
              <a:lnSpc>
                <a:spcPts val="2645"/>
              </a:lnSpc>
            </a:pPr>
            <a:r>
              <a:rPr sz="2204" b="1" dirty="0">
                <a:latin typeface="KJSHAE+Calibri Bold"/>
                <a:cs typeface="KJSHAE+Calibri Bold"/>
              </a:rPr>
              <a:t>background</a:t>
            </a:r>
            <a:r>
              <a:rPr sz="2204" b="1" spc="-11" dirty="0">
                <a:latin typeface="KJSHAE+Calibri Bold"/>
                <a:cs typeface="KJSHAE+Calibri Bold"/>
              </a:rPr>
              <a:t> </a:t>
            </a:r>
            <a:r>
              <a:rPr sz="2204" spc="12" dirty="0">
                <a:latin typeface="CNKHGD+Calibri"/>
                <a:cs typeface="CNKHGD+Calibri"/>
              </a:rPr>
              <a:t>(jets,</a:t>
            </a:r>
            <a:r>
              <a:rPr sz="2204" dirty="0">
                <a:latin typeface="CNKHGD+Calibri"/>
                <a:cs typeface="CNKHGD+Calibri"/>
              </a:rPr>
              <a:t> photon</a:t>
            </a:r>
            <a:r>
              <a:rPr sz="2204" spc="-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conversions,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particles</a:t>
            </a:r>
            <a:r>
              <a:rPr sz="2204" spc="25" dirty="0">
                <a:latin typeface="CNKHGD+Calibri"/>
                <a:cs typeface="CNKHGD+Calibri"/>
              </a:rPr>
              <a:t> </a:t>
            </a:r>
            <a:r>
              <a:rPr sz="2204" spc="-12" dirty="0">
                <a:latin typeface="CNKHGD+Calibri"/>
                <a:cs typeface="CNKHGD+Calibri"/>
              </a:rPr>
              <a:t>from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secondary</a:t>
            </a:r>
            <a:r>
              <a:rPr sz="2204" spc="-2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vertices)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03298" y="2119823"/>
            <a:ext cx="9254155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They exploit</a:t>
            </a:r>
            <a:r>
              <a:rPr sz="2204" spc="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that electrons/photons </a:t>
            </a:r>
            <a:r>
              <a:rPr sz="2204" spc="-13" dirty="0">
                <a:latin typeface="CNKHGD+Calibri"/>
                <a:cs typeface="CNKHGD+Calibri"/>
              </a:rPr>
              <a:t>are</a:t>
            </a:r>
            <a:r>
              <a:rPr sz="2204" spc="26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single</a:t>
            </a:r>
            <a:r>
              <a:rPr sz="2204" b="1" spc="-23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objects</a:t>
            </a:r>
            <a:r>
              <a:rPr sz="2204" b="1" spc="-15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which</a:t>
            </a:r>
            <a:r>
              <a:rPr sz="2204" spc="-18" dirty="0">
                <a:latin typeface="CNKHGD+Calibri"/>
                <a:cs typeface="CNKHGD+Calibri"/>
              </a:rPr>
              <a:t> </a:t>
            </a:r>
            <a:r>
              <a:rPr sz="2204" spc="-13" dirty="0">
                <a:latin typeface="CNKHGD+Calibri"/>
                <a:cs typeface="CNKHGD+Calibri"/>
              </a:rPr>
              <a:t>are</a:t>
            </a:r>
            <a:r>
              <a:rPr sz="2204" spc="3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almost</a:t>
            </a:r>
            <a:r>
              <a:rPr sz="2204" spc="2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fully</a:t>
            </a:r>
          </a:p>
          <a:p>
            <a:pPr marL="377842">
              <a:lnSpc>
                <a:spcPts val="2648"/>
              </a:lnSpc>
              <a:spcBef>
                <a:spcPts val="55"/>
              </a:spcBef>
            </a:pPr>
            <a:r>
              <a:rPr sz="2204" b="1" dirty="0">
                <a:latin typeface="KJSHAE+Calibri Bold"/>
                <a:cs typeface="KJSHAE+Calibri Bold"/>
              </a:rPr>
              <a:t>contained </a:t>
            </a:r>
            <a:r>
              <a:rPr sz="2204" dirty="0">
                <a:latin typeface="CNKHGD+Calibri"/>
                <a:cs typeface="CNKHGD+Calibri"/>
              </a:rPr>
              <a:t>in the </a:t>
            </a:r>
            <a:r>
              <a:rPr sz="2204" b="1" spc="-11" dirty="0">
                <a:latin typeface="KJSHAE+Calibri Bold"/>
                <a:cs typeface="KJSHAE+Calibri Bold"/>
              </a:rPr>
              <a:t>ECAL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03297" y="2926590"/>
            <a:ext cx="3837021" cy="229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spc="-11" dirty="0">
                <a:latin typeface="KJSHAE+Calibri Bold"/>
                <a:cs typeface="KJSHAE+Calibri Bold"/>
              </a:rPr>
              <a:t>Many</a:t>
            </a:r>
            <a:r>
              <a:rPr sz="2204" b="1" dirty="0">
                <a:latin typeface="KJSHAE+Calibri Bold"/>
                <a:cs typeface="KJSHAE+Calibri Bold"/>
              </a:rPr>
              <a:t> </a:t>
            </a:r>
            <a:r>
              <a:rPr sz="2204" spc="-15" dirty="0">
                <a:latin typeface="CNKHGD+Calibri"/>
                <a:cs typeface="CNKHGD+Calibri"/>
              </a:rPr>
              <a:t>different</a:t>
            </a:r>
            <a:r>
              <a:rPr sz="2204" spc="40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types</a:t>
            </a:r>
            <a:r>
              <a:rPr sz="2204" dirty="0">
                <a:latin typeface="CNKHGD+Calibri"/>
                <a:cs typeface="CNKHGD+Calibri"/>
              </a:rPr>
              <a:t>:</a:t>
            </a:r>
          </a:p>
          <a:p>
            <a:pPr marL="503789">
              <a:lnSpc>
                <a:spcPts val="2695"/>
              </a:lnSpc>
              <a:spcBef>
                <a:spcPts val="1061"/>
              </a:spcBef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CNKHGD+Calibri"/>
                <a:cs typeface="CNKHGD+Calibri"/>
              </a:rPr>
              <a:t>Shower-shape variables</a:t>
            </a:r>
          </a:p>
          <a:p>
            <a:pPr marL="503789">
              <a:lnSpc>
                <a:spcPts val="2695"/>
              </a:lnSpc>
              <a:spcBef>
                <a:spcPts val="1063"/>
              </a:spcBef>
            </a:pPr>
            <a:r>
              <a:rPr sz="2204" b="1" dirty="0">
                <a:latin typeface="VUVWGA+Arial"/>
                <a:cs typeface="VUVWGA+Arial"/>
              </a:rPr>
              <a:t>•</a:t>
            </a:r>
            <a:r>
              <a:rPr sz="2204" b="1" spc="1503" dirty="0">
                <a:latin typeface="DejaVu Sans"/>
                <a:cs typeface="DejaVu Sans"/>
              </a:rPr>
              <a:t> </a:t>
            </a:r>
            <a:r>
              <a:rPr sz="2204" b="1" spc="-34" dirty="0">
                <a:latin typeface="CNKHGD+Calibri"/>
                <a:cs typeface="CNKHGD+Calibri"/>
              </a:rPr>
              <a:t>Track</a:t>
            </a:r>
            <a:r>
              <a:rPr sz="2204" b="1" spc="39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CNKHGD+Calibri"/>
                <a:cs typeface="CNKHGD+Calibri"/>
              </a:rPr>
              <a:t>matching</a:t>
            </a:r>
            <a:r>
              <a:rPr sz="2204" b="1" spc="14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CNKHGD+Calibri"/>
                <a:cs typeface="CNKHGD+Calibri"/>
              </a:rPr>
              <a:t>variables</a:t>
            </a:r>
          </a:p>
          <a:p>
            <a:pPr marL="503789">
              <a:lnSpc>
                <a:spcPts val="2695"/>
              </a:lnSpc>
              <a:spcBef>
                <a:spcPts val="1270"/>
              </a:spcBef>
            </a:pPr>
            <a:r>
              <a:rPr sz="2204" b="1" dirty="0">
                <a:latin typeface="VUVWGA+Arial"/>
                <a:cs typeface="VUVWGA+Arial"/>
              </a:rPr>
              <a:t>•</a:t>
            </a:r>
            <a:r>
              <a:rPr sz="2204" b="1" spc="1503" dirty="0">
                <a:latin typeface="DejaVu Sans"/>
                <a:cs typeface="DejaVu Sans"/>
              </a:rPr>
              <a:t> </a:t>
            </a:r>
            <a:r>
              <a:rPr sz="2204" b="1" spc="-12" dirty="0">
                <a:latin typeface="CNKHGD+Calibri"/>
                <a:cs typeface="CNKHGD+Calibri"/>
              </a:rPr>
              <a:t>Conversion</a:t>
            </a:r>
            <a:r>
              <a:rPr sz="2204" b="1" spc="19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CNKHGD+Calibri"/>
                <a:cs typeface="CNKHGD+Calibri"/>
              </a:rPr>
              <a:t>ID</a:t>
            </a:r>
            <a:r>
              <a:rPr sz="2204" b="1" spc="-18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CNKHGD+Calibri"/>
                <a:cs typeface="CNKHGD+Calibri"/>
              </a:rPr>
              <a:t>variables</a:t>
            </a:r>
          </a:p>
          <a:p>
            <a:pPr marL="503789">
              <a:lnSpc>
                <a:spcPts val="2695"/>
              </a:lnSpc>
              <a:spcBef>
                <a:spcPts val="1006"/>
              </a:spcBef>
            </a:pPr>
            <a:r>
              <a:rPr sz="2204" b="1" dirty="0">
                <a:latin typeface="VUVWGA+Arial"/>
                <a:cs typeface="VUVWGA+Arial"/>
              </a:rPr>
              <a:t>•</a:t>
            </a:r>
            <a:r>
              <a:rPr sz="2204" b="1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CNKHGD+Calibri"/>
                <a:cs typeface="CNKHGD+Calibri"/>
              </a:rPr>
              <a:t>Isolation variables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EB7B89C-A144-F5E7-90A2-42993AA14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9522" y="2981964"/>
            <a:ext cx="4086577" cy="3524672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35711" y="242188"/>
            <a:ext cx="8518794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Electron</a:t>
            </a:r>
            <a:r>
              <a:rPr sz="3967" spc="17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and Photon</a:t>
            </a:r>
            <a:r>
              <a:rPr sz="3967" spc="11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Identification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03297" y="1314116"/>
            <a:ext cx="8719635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spc="-12" dirty="0">
                <a:latin typeface="CNKHGD+Calibri"/>
                <a:cs typeface="CNKHGD+Calibri"/>
              </a:rPr>
              <a:t>Several</a:t>
            </a:r>
            <a:r>
              <a:rPr sz="2204" spc="28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variables</a:t>
            </a:r>
            <a:r>
              <a:rPr sz="2204" b="1" spc="21" dirty="0">
                <a:latin typeface="KJSHAE+Calibri Bold"/>
                <a:cs typeface="KJSHAE+Calibri Bold"/>
              </a:rPr>
              <a:t> </a:t>
            </a:r>
            <a:r>
              <a:rPr sz="2204" spc="-13" dirty="0">
                <a:latin typeface="CNKHGD+Calibri"/>
                <a:cs typeface="CNKHGD+Calibri"/>
              </a:rPr>
              <a:t>are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developed </a:t>
            </a:r>
            <a:r>
              <a:rPr sz="2204" spc="-28" dirty="0">
                <a:latin typeface="CNKHGD+Calibri"/>
                <a:cs typeface="CNKHGD+Calibri"/>
              </a:rPr>
              <a:t>to</a:t>
            </a:r>
            <a:r>
              <a:rPr sz="2204" spc="33" dirty="0">
                <a:latin typeface="CNKHGD+Calibri"/>
                <a:cs typeface="CNKHGD+Calibri"/>
              </a:rPr>
              <a:t> </a:t>
            </a:r>
            <a:r>
              <a:rPr sz="2204" b="1" spc="-14" dirty="0">
                <a:latin typeface="KJSHAE+Calibri Bold"/>
                <a:cs typeface="KJSHAE+Calibri Bold"/>
              </a:rPr>
              <a:t>separate</a:t>
            </a:r>
            <a:r>
              <a:rPr sz="2204" b="1" spc="24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electrons</a:t>
            </a:r>
            <a:r>
              <a:rPr sz="2204" dirty="0">
                <a:latin typeface="CNKHGD+Calibri"/>
                <a:cs typeface="CNKHGD+Calibri"/>
              </a:rPr>
              <a:t>/</a:t>
            </a:r>
            <a:r>
              <a:rPr sz="2204" b="1" dirty="0">
                <a:latin typeface="KJSHAE+Calibri Bold"/>
                <a:cs typeface="KJSHAE+Calibri Bold"/>
              </a:rPr>
              <a:t>photons</a:t>
            </a:r>
            <a:r>
              <a:rPr sz="2204" b="1" spc="-39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from</a:t>
            </a:r>
          </a:p>
          <a:p>
            <a:pPr marL="377842">
              <a:lnSpc>
                <a:spcPts val="2645"/>
              </a:lnSpc>
            </a:pPr>
            <a:r>
              <a:rPr sz="2204" b="1" dirty="0">
                <a:latin typeface="KJSHAE+Calibri Bold"/>
                <a:cs typeface="KJSHAE+Calibri Bold"/>
              </a:rPr>
              <a:t>background</a:t>
            </a:r>
            <a:r>
              <a:rPr sz="2204" b="1" spc="-11" dirty="0">
                <a:latin typeface="KJSHAE+Calibri Bold"/>
                <a:cs typeface="KJSHAE+Calibri Bold"/>
              </a:rPr>
              <a:t> </a:t>
            </a:r>
            <a:r>
              <a:rPr sz="2204" spc="12" dirty="0">
                <a:latin typeface="CNKHGD+Calibri"/>
                <a:cs typeface="CNKHGD+Calibri"/>
              </a:rPr>
              <a:t>(jets,</a:t>
            </a:r>
            <a:r>
              <a:rPr sz="2204" dirty="0">
                <a:latin typeface="CNKHGD+Calibri"/>
                <a:cs typeface="CNKHGD+Calibri"/>
              </a:rPr>
              <a:t> photon</a:t>
            </a:r>
            <a:r>
              <a:rPr sz="2204" spc="-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conversion, particles</a:t>
            </a:r>
            <a:r>
              <a:rPr sz="2204" spc="25" dirty="0">
                <a:latin typeface="CNKHGD+Calibri"/>
                <a:cs typeface="CNKHGD+Calibri"/>
              </a:rPr>
              <a:t> </a:t>
            </a:r>
            <a:r>
              <a:rPr sz="2204" spc="-12" dirty="0">
                <a:latin typeface="CNKHGD+Calibri"/>
                <a:cs typeface="CNKHGD+Calibri"/>
              </a:rPr>
              <a:t>from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secondary</a:t>
            </a:r>
            <a:r>
              <a:rPr sz="2204" spc="-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vertices)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03298" y="2119823"/>
            <a:ext cx="9254155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They exploit</a:t>
            </a:r>
            <a:r>
              <a:rPr sz="2204" spc="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that electrons/photons </a:t>
            </a:r>
            <a:r>
              <a:rPr sz="2204" spc="-13" dirty="0">
                <a:latin typeface="CNKHGD+Calibri"/>
                <a:cs typeface="CNKHGD+Calibri"/>
              </a:rPr>
              <a:t>are</a:t>
            </a:r>
            <a:r>
              <a:rPr sz="2204" spc="26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single</a:t>
            </a:r>
            <a:r>
              <a:rPr sz="2204" b="1" spc="-23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objects</a:t>
            </a:r>
            <a:r>
              <a:rPr sz="2204" b="1" spc="-15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which</a:t>
            </a:r>
            <a:r>
              <a:rPr sz="2204" spc="-18" dirty="0">
                <a:latin typeface="CNKHGD+Calibri"/>
                <a:cs typeface="CNKHGD+Calibri"/>
              </a:rPr>
              <a:t> </a:t>
            </a:r>
            <a:r>
              <a:rPr sz="2204" spc="-13" dirty="0">
                <a:latin typeface="CNKHGD+Calibri"/>
                <a:cs typeface="CNKHGD+Calibri"/>
              </a:rPr>
              <a:t>are</a:t>
            </a:r>
            <a:r>
              <a:rPr sz="2204" spc="3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almost</a:t>
            </a:r>
            <a:r>
              <a:rPr sz="2204" spc="23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fully</a:t>
            </a:r>
          </a:p>
          <a:p>
            <a:pPr marL="377842">
              <a:lnSpc>
                <a:spcPts val="2648"/>
              </a:lnSpc>
              <a:spcBef>
                <a:spcPts val="55"/>
              </a:spcBef>
            </a:pPr>
            <a:r>
              <a:rPr sz="2204" b="1" dirty="0">
                <a:latin typeface="KJSHAE+Calibri Bold"/>
                <a:cs typeface="KJSHAE+Calibri Bold"/>
              </a:rPr>
              <a:t>contained </a:t>
            </a:r>
            <a:r>
              <a:rPr sz="2204" dirty="0">
                <a:latin typeface="CNKHGD+Calibri"/>
                <a:cs typeface="CNKHGD+Calibri"/>
              </a:rPr>
              <a:t>in the </a:t>
            </a:r>
            <a:r>
              <a:rPr sz="2204" b="1" spc="-11" dirty="0">
                <a:latin typeface="KJSHAE+Calibri Bold"/>
                <a:cs typeface="KJSHAE+Calibri Bold"/>
              </a:rPr>
              <a:t>ECAL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727023" y="2757968"/>
            <a:ext cx="3149073" cy="3343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CNKHGD+Calibri"/>
                <a:cs typeface="CNKHGD+Calibri"/>
              </a:rPr>
              <a:t>Are</a:t>
            </a:r>
            <a:r>
              <a:rPr sz="2204" spc="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energy deposits</a:t>
            </a:r>
            <a:r>
              <a:rPr sz="2204" spc="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03298" y="2926590"/>
            <a:ext cx="3902588" cy="229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spc="-11" dirty="0">
                <a:latin typeface="KJSHAE+Calibri Bold"/>
                <a:cs typeface="KJSHAE+Calibri Bold"/>
              </a:rPr>
              <a:t>Many</a:t>
            </a:r>
            <a:r>
              <a:rPr sz="2204" b="1" dirty="0">
                <a:latin typeface="KJSHAE+Calibri Bold"/>
                <a:cs typeface="KJSHAE+Calibri Bold"/>
              </a:rPr>
              <a:t> </a:t>
            </a:r>
            <a:r>
              <a:rPr sz="2204" spc="-15" dirty="0">
                <a:latin typeface="CNKHGD+Calibri"/>
                <a:cs typeface="CNKHGD+Calibri"/>
              </a:rPr>
              <a:t>different</a:t>
            </a:r>
            <a:r>
              <a:rPr sz="2204" spc="40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types</a:t>
            </a:r>
            <a:r>
              <a:rPr sz="2204" dirty="0">
                <a:latin typeface="CNKHGD+Calibri"/>
                <a:cs typeface="CNKHGD+Calibri"/>
              </a:rPr>
              <a:t>:</a:t>
            </a:r>
          </a:p>
          <a:p>
            <a:pPr marL="503789">
              <a:lnSpc>
                <a:spcPts val="2695"/>
              </a:lnSpc>
              <a:spcBef>
                <a:spcPts val="1061"/>
              </a:spcBef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Shower-shape</a:t>
            </a:r>
            <a:r>
              <a:rPr sz="2204" b="1" spc="-24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variables</a:t>
            </a:r>
          </a:p>
          <a:p>
            <a:pPr marL="503789">
              <a:lnSpc>
                <a:spcPts val="2695"/>
              </a:lnSpc>
              <a:spcBef>
                <a:spcPts val="1063"/>
              </a:spcBef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spc="-42" dirty="0">
                <a:latin typeface="KJSHAE+Calibri Bold"/>
                <a:cs typeface="KJSHAE+Calibri Bold"/>
              </a:rPr>
              <a:t>Track</a:t>
            </a:r>
            <a:r>
              <a:rPr sz="2204" b="1" spc="44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matching</a:t>
            </a:r>
            <a:r>
              <a:rPr sz="2204" b="1" spc="-14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variables</a:t>
            </a:r>
          </a:p>
          <a:p>
            <a:pPr marL="503789">
              <a:lnSpc>
                <a:spcPts val="2695"/>
              </a:lnSpc>
              <a:spcBef>
                <a:spcPts val="1270"/>
              </a:spcBef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Conversion</a:t>
            </a:r>
            <a:r>
              <a:rPr sz="2204" b="1" spc="11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ID variables</a:t>
            </a:r>
          </a:p>
          <a:p>
            <a:pPr marL="503789">
              <a:lnSpc>
                <a:spcPts val="2695"/>
              </a:lnSpc>
              <a:spcBef>
                <a:spcPts val="1006"/>
              </a:spcBef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Isolation</a:t>
            </a:r>
            <a:r>
              <a:rPr sz="2204" b="1" spc="-26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variables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727023" y="3094091"/>
            <a:ext cx="3373956" cy="1013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CNKHGD+Calibri"/>
                <a:cs typeface="CNKHGD+Calibri"/>
              </a:rPr>
              <a:t>the calorimeters</a:t>
            </a:r>
            <a:r>
              <a:rPr sz="2204" spc="3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compatible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with</a:t>
            </a:r>
            <a:r>
              <a:rPr sz="2204" spc="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coming</a:t>
            </a:r>
            <a:r>
              <a:rPr sz="2204" spc="-20" dirty="0">
                <a:latin typeface="CNKHGD+Calibri"/>
                <a:cs typeface="CNKHGD+Calibri"/>
              </a:rPr>
              <a:t> </a:t>
            </a:r>
            <a:r>
              <a:rPr sz="2204" spc="-12" dirty="0">
                <a:latin typeface="CNKHGD+Calibri"/>
                <a:cs typeface="CNKHGD+Calibri"/>
              </a:rPr>
              <a:t>from</a:t>
            </a:r>
            <a:r>
              <a:rPr sz="2204" spc="26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 single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electron/photon?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995419" y="4605391"/>
            <a:ext cx="3006745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CNKHGD+Calibri"/>
                <a:cs typeface="CNKHGD+Calibri"/>
              </a:rPr>
              <a:t>Does</a:t>
            </a:r>
            <a:r>
              <a:rPr sz="2204" spc="-1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ECAL</a:t>
            </a:r>
            <a:r>
              <a:rPr sz="2204" spc="-1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deposit</a:t>
            </a:r>
          </a:p>
          <a:p>
            <a:pPr>
              <a:lnSpc>
                <a:spcPts val="2645"/>
              </a:lnSpc>
            </a:pPr>
            <a:r>
              <a:rPr sz="2204" spc="-21" dirty="0">
                <a:latin typeface="CNKHGD+Calibri"/>
                <a:cs typeface="CNKHGD+Calibri"/>
              </a:rPr>
              <a:t>have</a:t>
            </a:r>
            <a:r>
              <a:rPr sz="2204" spc="2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</a:t>
            </a:r>
            <a:r>
              <a:rPr sz="2204" spc="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compatible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track?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487477" y="5922601"/>
            <a:ext cx="4550602" cy="1013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CNKHGD+Calibri"/>
                <a:cs typeface="CNKHGD+Calibri"/>
              </a:rPr>
              <a:t>Are</a:t>
            </a:r>
            <a:r>
              <a:rPr sz="2204" spc="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spc="-11" dirty="0">
                <a:latin typeface="CNKHGD+Calibri"/>
                <a:cs typeface="CNKHGD+Calibri"/>
              </a:rPr>
              <a:t>tracks</a:t>
            </a:r>
            <a:r>
              <a:rPr sz="2204" spc="24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compatible with coming</a:t>
            </a:r>
          </a:p>
          <a:p>
            <a:pPr>
              <a:lnSpc>
                <a:spcPts val="2645"/>
              </a:lnSpc>
            </a:pPr>
            <a:r>
              <a:rPr sz="2204" spc="-12" dirty="0">
                <a:latin typeface="CNKHGD+Calibri"/>
                <a:cs typeface="CNKHGD+Calibri"/>
              </a:rPr>
              <a:t>from</a:t>
            </a:r>
            <a:r>
              <a:rPr sz="2204" spc="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collision point? Or do they</a:t>
            </a:r>
          </a:p>
          <a:p>
            <a:pPr>
              <a:lnSpc>
                <a:spcPts val="2647"/>
              </a:lnSpc>
            </a:pPr>
            <a:r>
              <a:rPr sz="2204" dirty="0">
                <a:latin typeface="CNKHGD+Calibri"/>
                <a:cs typeface="CNKHGD+Calibri"/>
              </a:rPr>
              <a:t>appear </a:t>
            </a:r>
            <a:r>
              <a:rPr sz="2204" spc="-13" dirty="0">
                <a:latin typeface="CNKHGD+Calibri"/>
                <a:cs typeface="CNKHGD+Calibri"/>
              </a:rPr>
              <a:t>later</a:t>
            </a:r>
            <a:r>
              <a:rPr sz="2204" spc="2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on in</a:t>
            </a:r>
            <a:r>
              <a:rPr sz="2204" spc="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</a:t>
            </a:r>
            <a:r>
              <a:rPr sz="2204" spc="11" dirty="0">
                <a:latin typeface="CNKHGD+Calibri"/>
                <a:cs typeface="CNKHGD+Calibri"/>
              </a:rPr>
              <a:t> </a:t>
            </a:r>
            <a:r>
              <a:rPr sz="2204" spc="-12" dirty="0">
                <a:latin typeface="CNKHGD+Calibri"/>
                <a:cs typeface="CNKHGD+Calibri"/>
              </a:rPr>
              <a:t>tracker?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05059" y="5988763"/>
            <a:ext cx="2804644" cy="1013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CNKHGD+Calibri"/>
                <a:cs typeface="CNKHGD+Calibri"/>
              </a:rPr>
              <a:t>Is there a large amount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of other particles</a:t>
            </a:r>
          </a:p>
          <a:p>
            <a:pPr>
              <a:lnSpc>
                <a:spcPts val="2645"/>
              </a:lnSpc>
            </a:pPr>
            <a:r>
              <a:rPr sz="2204" dirty="0">
                <a:latin typeface="CNKHGD+Calibri"/>
                <a:cs typeface="CNKHGD+Calibri"/>
              </a:rPr>
              <a:t>nearby the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05059" y="6995977"/>
            <a:ext cx="2189218" cy="3343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9"/>
              </a:lnSpc>
            </a:pPr>
            <a:r>
              <a:rPr sz="2204" dirty="0">
                <a:latin typeface="CNKHGD+Calibri"/>
                <a:cs typeface="CNKHGD+Calibri"/>
              </a:rPr>
              <a:t>electron/photon?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0E4CDCE-03BA-E066-1414-24140EAC35CE}"/>
              </a:ext>
            </a:extLst>
          </p:cNvPr>
          <p:cNvCxnSpPr/>
          <p:nvPr/>
        </p:nvCxnSpPr>
        <p:spPr>
          <a:xfrm flipH="1">
            <a:off x="1848696" y="5208522"/>
            <a:ext cx="317369" cy="714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9E3E641-9EEE-0309-ABCF-34773932535B}"/>
              </a:ext>
            </a:extLst>
          </p:cNvPr>
          <p:cNvCxnSpPr>
            <a:cxnSpLocks/>
          </p:cNvCxnSpPr>
          <p:nvPr/>
        </p:nvCxnSpPr>
        <p:spPr>
          <a:xfrm>
            <a:off x="4088383" y="4730356"/>
            <a:ext cx="1319525" cy="1192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E05AE4E-8575-317C-F10C-FE6A44755B7A}"/>
              </a:ext>
            </a:extLst>
          </p:cNvPr>
          <p:cNvCxnSpPr>
            <a:cxnSpLocks/>
          </p:cNvCxnSpPr>
          <p:nvPr/>
        </p:nvCxnSpPr>
        <p:spPr>
          <a:xfrm>
            <a:off x="4358392" y="4134233"/>
            <a:ext cx="1368631" cy="5961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E795A7D-A034-A10B-1CD6-98EE66FB7D39}"/>
              </a:ext>
            </a:extLst>
          </p:cNvPr>
          <p:cNvCxnSpPr>
            <a:cxnSpLocks/>
          </p:cNvCxnSpPr>
          <p:nvPr/>
        </p:nvCxnSpPr>
        <p:spPr>
          <a:xfrm flipV="1">
            <a:off x="4628401" y="3267511"/>
            <a:ext cx="889553" cy="2705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335712" y="242188"/>
            <a:ext cx="7258560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Shower</a:t>
            </a:r>
            <a:r>
              <a:rPr sz="3967" spc="15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Shape Variables:</a:t>
            </a:r>
            <a:r>
              <a:rPr sz="3967" spc="30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PVWPVC+Century Gothic"/>
                <a:cs typeface="PVWPVC+Century Gothic"/>
              </a:rPr>
              <a:t>σ</a:t>
            </a:r>
            <a:r>
              <a:rPr sz="3967" spc="26" baseline="-24666" dirty="0">
                <a:latin typeface="HUJPRB+Century Gothic"/>
                <a:cs typeface="HUJPRB+Century Gothic"/>
              </a:rPr>
              <a:t>i</a:t>
            </a:r>
            <a:r>
              <a:rPr sz="3967" spc="-13" baseline="-24666" dirty="0">
                <a:latin typeface="PVWPVC+Century Gothic"/>
                <a:cs typeface="PVWPVC+Century Gothic"/>
              </a:rPr>
              <a:t>η</a:t>
            </a:r>
            <a:r>
              <a:rPr sz="3967" spc="13" baseline="-24666" dirty="0">
                <a:latin typeface="HUJPRB+Century Gothic"/>
                <a:cs typeface="HUJPRB+Century Gothic"/>
              </a:rPr>
              <a:t>i</a:t>
            </a:r>
            <a:r>
              <a:rPr sz="3967" baseline="-24666" dirty="0">
                <a:latin typeface="PVWPVC+Century Gothic"/>
                <a:cs typeface="PVWPVC+Century Gothic"/>
              </a:rPr>
              <a:t>η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55772" y="1113029"/>
            <a:ext cx="8645056" cy="7655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100" b="1" dirty="0">
                <a:latin typeface="HKEOGI+Calibri Bold"/>
                <a:cs typeface="HKEOGI+Calibri Bold"/>
              </a:rPr>
              <a:t>σ</a:t>
            </a:r>
            <a:r>
              <a:rPr sz="2100" b="1" baseline="-24600" dirty="0">
                <a:latin typeface="KJSHAE+Calibri Bold"/>
                <a:cs typeface="KJSHAE+Calibri Bold"/>
              </a:rPr>
              <a:t>i</a:t>
            </a:r>
            <a:r>
              <a:rPr sz="2100" b="1" spc="-15" baseline="-24600" dirty="0">
                <a:latin typeface="HKEOGI+Calibri Bold"/>
                <a:cs typeface="HKEOGI+Calibri Bold"/>
              </a:rPr>
              <a:t>η</a:t>
            </a:r>
            <a:r>
              <a:rPr sz="2100" b="1" baseline="-24600" dirty="0">
                <a:latin typeface="KJSHAE+Calibri Bold"/>
                <a:cs typeface="KJSHAE+Calibri Bold"/>
              </a:rPr>
              <a:t>i</a:t>
            </a:r>
            <a:r>
              <a:rPr sz="2100" b="1" baseline="-24600" dirty="0">
                <a:latin typeface="HKEOGI+Calibri Bold"/>
                <a:cs typeface="HKEOGI+Calibri Bold"/>
              </a:rPr>
              <a:t>η</a:t>
            </a:r>
            <a:r>
              <a:rPr sz="2100" b="1" spc="322" baseline="-24600" dirty="0">
                <a:latin typeface="HKEOGI+Calibri Bold"/>
                <a:cs typeface="HKEOGI+Calibri Bold"/>
              </a:rPr>
              <a:t> </a:t>
            </a:r>
            <a:r>
              <a:rPr sz="2100" dirty="0">
                <a:latin typeface="CNKHGD+Calibri"/>
                <a:cs typeface="CNKHGD+Calibri"/>
              </a:rPr>
              <a:t>is one of the </a:t>
            </a:r>
            <a:r>
              <a:rPr sz="2100" b="1" dirty="0">
                <a:latin typeface="KJSHAE+Calibri Bold"/>
                <a:cs typeface="KJSHAE+Calibri Bold"/>
              </a:rPr>
              <a:t>most</a:t>
            </a:r>
            <a:r>
              <a:rPr sz="2100" b="1" spc="-30" dirty="0">
                <a:latin typeface="KJSHAE+Calibri Bold"/>
                <a:cs typeface="KJSHAE+Calibri Bold"/>
              </a:rPr>
              <a:t> </a:t>
            </a:r>
            <a:r>
              <a:rPr sz="2100" b="1" dirty="0">
                <a:latin typeface="KJSHAE+Calibri Bold"/>
                <a:cs typeface="KJSHAE+Calibri Bold"/>
              </a:rPr>
              <a:t>important</a:t>
            </a:r>
            <a:r>
              <a:rPr sz="2100" b="1" spc="-13" dirty="0">
                <a:latin typeface="KJSHAE+Calibri Bold"/>
                <a:cs typeface="KJSHAE+Calibri Bold"/>
              </a:rPr>
              <a:t> </a:t>
            </a:r>
            <a:r>
              <a:rPr sz="2100" dirty="0">
                <a:latin typeface="CNKHGD+Calibri"/>
                <a:cs typeface="CNKHGD+Calibri"/>
              </a:rPr>
              <a:t>electron/photon </a:t>
            </a:r>
            <a:r>
              <a:rPr sz="2100" b="1" dirty="0">
                <a:latin typeface="KJSHAE+Calibri Bold"/>
                <a:cs typeface="KJSHAE+Calibri Bold"/>
              </a:rPr>
              <a:t>ID variables </a:t>
            </a:r>
            <a:r>
              <a:rPr sz="2100" dirty="0">
                <a:latin typeface="CNKHGD+Calibri"/>
                <a:cs typeface="CNKHGD+Calibri"/>
              </a:rPr>
              <a:t>in CMS</a:t>
            </a:r>
          </a:p>
          <a:p>
            <a:pPr>
              <a:lnSpc>
                <a:spcPts val="2699"/>
              </a:lnSpc>
              <a:spcBef>
                <a:spcPts val="728"/>
              </a:spcBef>
            </a:pPr>
            <a:r>
              <a:rPr sz="2100" dirty="0">
                <a:latin typeface="VUVWGA+Arial"/>
                <a:cs typeface="VUVWGA+Arial"/>
              </a:rPr>
              <a:t>•</a:t>
            </a:r>
            <a:r>
              <a:rPr sz="2100" spc="1503" dirty="0">
                <a:latin typeface="DejaVu Sans"/>
                <a:cs typeface="DejaVu Sans"/>
              </a:rPr>
              <a:t> </a:t>
            </a:r>
            <a:r>
              <a:rPr sz="2100" dirty="0">
                <a:latin typeface="CNKHGD+Calibri"/>
                <a:cs typeface="CNKHGD+Calibri"/>
              </a:rPr>
              <a:t>It</a:t>
            </a:r>
            <a:r>
              <a:rPr sz="2100" spc="-11" dirty="0">
                <a:latin typeface="CNKHGD+Calibri"/>
                <a:cs typeface="CNKHGD+Calibri"/>
              </a:rPr>
              <a:t> </a:t>
            </a:r>
            <a:r>
              <a:rPr sz="2100" dirty="0">
                <a:latin typeface="CNKHGD+Calibri"/>
                <a:cs typeface="CNKHGD+Calibri"/>
              </a:rPr>
              <a:t>measures</a:t>
            </a:r>
            <a:r>
              <a:rPr sz="2100" spc="24" dirty="0">
                <a:latin typeface="CNKHGD+Calibri"/>
                <a:cs typeface="CNKHGD+Calibri"/>
              </a:rPr>
              <a:t> </a:t>
            </a:r>
            <a:r>
              <a:rPr sz="2100" dirty="0">
                <a:latin typeface="CNKHGD+Calibri"/>
                <a:cs typeface="CNKHGD+Calibri"/>
              </a:rPr>
              <a:t>the</a:t>
            </a:r>
            <a:r>
              <a:rPr sz="2100" spc="12" dirty="0">
                <a:latin typeface="CNKHGD+Calibri"/>
                <a:cs typeface="CNKHGD+Calibri"/>
              </a:rPr>
              <a:t> </a:t>
            </a:r>
            <a:r>
              <a:rPr sz="2100" b="1" dirty="0">
                <a:latin typeface="KJSHAE+Calibri Bold"/>
                <a:cs typeface="KJSHAE+Calibri Bold"/>
              </a:rPr>
              <a:t>spread </a:t>
            </a:r>
            <a:r>
              <a:rPr sz="2100" dirty="0">
                <a:latin typeface="CNKHGD+Calibri"/>
                <a:cs typeface="CNKHGD+Calibri"/>
              </a:rPr>
              <a:t>of</a:t>
            </a:r>
            <a:r>
              <a:rPr sz="2100" spc="-12" dirty="0">
                <a:latin typeface="CNKHGD+Calibri"/>
                <a:cs typeface="CNKHGD+Calibri"/>
              </a:rPr>
              <a:t> </a:t>
            </a:r>
            <a:r>
              <a:rPr sz="2100" dirty="0">
                <a:latin typeface="CNKHGD+Calibri"/>
                <a:cs typeface="CNKHGD+Calibri"/>
              </a:rPr>
              <a:t>an electromagnetic</a:t>
            </a:r>
            <a:r>
              <a:rPr sz="2100" spc="30" dirty="0">
                <a:latin typeface="CNKHGD+Calibri"/>
                <a:cs typeface="CNKHGD+Calibri"/>
              </a:rPr>
              <a:t> </a:t>
            </a:r>
            <a:r>
              <a:rPr sz="2100" dirty="0">
                <a:latin typeface="CNKHGD+Calibri"/>
                <a:cs typeface="CNKHGD+Calibri"/>
              </a:rPr>
              <a:t>shower</a:t>
            </a:r>
            <a:r>
              <a:rPr sz="2100" spc="-34" dirty="0">
                <a:latin typeface="CNKHGD+Calibri"/>
                <a:cs typeface="CNKHGD+Calibri"/>
              </a:rPr>
              <a:t> </a:t>
            </a:r>
            <a:r>
              <a:rPr sz="2100" b="1" dirty="0">
                <a:latin typeface="KJSHAE+Calibri Bold"/>
                <a:cs typeface="KJSHAE+Calibri Bold"/>
              </a:rPr>
              <a:t>along </a:t>
            </a:r>
            <a:r>
              <a:rPr lang="en-US" sz="2100" b="1" dirty="0" err="1">
                <a:latin typeface="KJSHAE+Calibri Bold"/>
                <a:cs typeface="KJSHAE+Calibri Bold"/>
              </a:rPr>
              <a:t>i</a:t>
            </a:r>
            <a:r>
              <a:rPr lang="en-US" sz="2100" b="1" dirty="0" err="1">
                <a:latin typeface="SRNAHF+Cambria Math"/>
                <a:cs typeface="KJSHAE+Calibri Bold"/>
              </a:rPr>
              <a:t>eta</a:t>
            </a:r>
            <a:r>
              <a:rPr sz="2100" spc="-241" dirty="0">
                <a:latin typeface="DejaVu Sans"/>
                <a:cs typeface="DejaVu Sans"/>
              </a:rPr>
              <a:t> </a:t>
            </a:r>
            <a:r>
              <a:rPr sz="2100" dirty="0">
                <a:latin typeface="CNKHGD+Calibri"/>
                <a:cs typeface="CNKHGD+Calibri"/>
              </a:rPr>
              <a:t>direction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655772" y="2053674"/>
            <a:ext cx="8469141" cy="6805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100" dirty="0">
                <a:latin typeface="VUVWGA+Arial"/>
                <a:cs typeface="VUVWGA+Arial"/>
              </a:rPr>
              <a:t>•</a:t>
            </a:r>
            <a:r>
              <a:rPr sz="2100" spc="1503" dirty="0">
                <a:latin typeface="DejaVu Sans"/>
                <a:cs typeface="DejaVu Sans"/>
              </a:rPr>
              <a:t> </a:t>
            </a:r>
            <a:r>
              <a:rPr sz="2100" dirty="0">
                <a:latin typeface="CNKHGD+Calibri"/>
                <a:cs typeface="CNKHGD+Calibri"/>
              </a:rPr>
              <a:t>A </a:t>
            </a:r>
            <a:r>
              <a:rPr sz="2100" b="1" dirty="0">
                <a:latin typeface="KJSHAE+Calibri Bold"/>
                <a:cs typeface="KJSHAE+Calibri Bold"/>
              </a:rPr>
              <a:t>5x5 </a:t>
            </a:r>
            <a:r>
              <a:rPr sz="2100" b="1" spc="-28" dirty="0">
                <a:latin typeface="KJSHAE+Calibri Bold"/>
                <a:cs typeface="KJSHAE+Calibri Bold"/>
              </a:rPr>
              <a:t>array</a:t>
            </a:r>
            <a:r>
              <a:rPr sz="2100" b="1" spc="44" dirty="0">
                <a:latin typeface="KJSHAE+Calibri Bold"/>
                <a:cs typeface="KJSHAE+Calibri Bold"/>
              </a:rPr>
              <a:t> </a:t>
            </a:r>
            <a:r>
              <a:rPr sz="2100" b="1" dirty="0">
                <a:latin typeface="KJSHAE+Calibri Bold"/>
                <a:cs typeface="KJSHAE+Calibri Bold"/>
              </a:rPr>
              <a:t>of crystals</a:t>
            </a:r>
            <a:r>
              <a:rPr sz="2100" b="1" spc="13" dirty="0">
                <a:latin typeface="KJSHAE+Calibri Bold"/>
                <a:cs typeface="KJSHAE+Calibri Bold"/>
              </a:rPr>
              <a:t> </a:t>
            </a:r>
            <a:r>
              <a:rPr sz="2100" dirty="0">
                <a:latin typeface="CNKHGD+Calibri"/>
                <a:cs typeface="CNKHGD+Calibri"/>
              </a:rPr>
              <a:t>is the area</a:t>
            </a:r>
            <a:r>
              <a:rPr sz="2100" spc="11" dirty="0">
                <a:latin typeface="CNKHGD+Calibri"/>
                <a:cs typeface="CNKHGD+Calibri"/>
              </a:rPr>
              <a:t> </a:t>
            </a:r>
            <a:r>
              <a:rPr sz="2100" dirty="0">
                <a:latin typeface="CNKHGD+Calibri"/>
                <a:cs typeface="CNKHGD+Calibri"/>
              </a:rPr>
              <a:t>where an electron/photon</a:t>
            </a:r>
            <a:r>
              <a:rPr sz="2100" spc="-15" dirty="0">
                <a:latin typeface="CNKHGD+Calibri"/>
                <a:cs typeface="CNKHGD+Calibri"/>
              </a:rPr>
              <a:t> </a:t>
            </a:r>
            <a:r>
              <a:rPr sz="2100" dirty="0">
                <a:latin typeface="CNKHGD+Calibri"/>
                <a:cs typeface="CNKHGD+Calibri"/>
              </a:rPr>
              <a:t>is almost</a:t>
            </a:r>
            <a:r>
              <a:rPr lang="en-US" sz="2100" dirty="0">
                <a:latin typeface="CNKHGD+Calibri"/>
                <a:cs typeface="CNKHGD+Calibri"/>
              </a:rPr>
              <a:t> </a:t>
            </a:r>
            <a:r>
              <a:rPr lang="en-US" sz="2100" b="1" dirty="0">
                <a:latin typeface="KJSHAE+Calibri Bold"/>
                <a:cs typeface="KJSHAE+Calibri Bold"/>
              </a:rPr>
              <a:t>fully</a:t>
            </a:r>
            <a:r>
              <a:rPr lang="en-US" sz="2100" b="1" spc="-12" dirty="0">
                <a:latin typeface="KJSHAE+Calibri Bold"/>
                <a:cs typeface="KJSHAE+Calibri Bold"/>
              </a:rPr>
              <a:t> </a:t>
            </a:r>
            <a:r>
              <a:rPr lang="en-US" sz="2100" b="1" dirty="0">
                <a:latin typeface="KJSHAE+Calibri Bold"/>
                <a:cs typeface="KJSHAE+Calibri Bold"/>
              </a:rPr>
              <a:t>contained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1BB97C-CB73-5D07-D4C3-9B9733D94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766" y="2996908"/>
            <a:ext cx="8564033" cy="418266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996950" y="3807459"/>
            <a:ext cx="3300730" cy="29997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669280" y="3962400"/>
            <a:ext cx="2936239" cy="2895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824990" y="401449"/>
            <a:ext cx="6428347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spc="-20" dirty="0">
                <a:solidFill>
                  <a:srgbClr val="000000"/>
                </a:solidFill>
                <a:latin typeface="HPTIDQ+LiberationSans"/>
                <a:cs typeface="HPTIDQ+LiberationSans"/>
              </a:rPr>
              <a:t>Tracking</a:t>
            </a:r>
            <a:r>
              <a:rPr sz="3600" spc="16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Systems in</a:t>
            </a:r>
            <a:r>
              <a:rPr sz="3600" spc="-10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'Old Days'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47370" y="1234236"/>
            <a:ext cx="9256652" cy="12875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At</a:t>
            </a:r>
            <a:r>
              <a:rPr sz="2200" spc="12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 beginning of particle physics, the techniques for observing particles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were developed together with</a:t>
            </a:r>
            <a:r>
              <a:rPr sz="2200" spc="11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 physical ideas about them.</a:t>
            </a:r>
          </a:p>
          <a:p>
            <a:pPr marL="0" marR="0">
              <a:lnSpc>
                <a:spcPts val="2457"/>
              </a:lnSpc>
              <a:spcBef>
                <a:spcPts val="2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Most techniques were</a:t>
            </a:r>
            <a:r>
              <a:rPr sz="2200" spc="10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based on optically observing their paths and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recording them by photographs.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47370" y="2796336"/>
            <a:ext cx="9439331" cy="9954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A</a:t>
            </a:r>
            <a:r>
              <a:rPr sz="2200" spc="-138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first tracking detector was the cloud chamber invented by</a:t>
            </a:r>
            <a:r>
              <a:rPr sz="2200" spc="-10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Wilson in 1910: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Particles traverse supersaturated water/alcohol </a:t>
            </a:r>
            <a:r>
              <a:rPr sz="2200" spc="-24" dirty="0">
                <a:solidFill>
                  <a:srgbClr val="000000"/>
                </a:solidFill>
                <a:latin typeface="HPTIDQ+LiberationSans"/>
                <a:cs typeface="HPTIDQ+LiberationSans"/>
              </a:rPr>
              <a:t>vapor.</a:t>
            </a:r>
            <a:r>
              <a:rPr sz="2200" spc="-19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</a:t>
            </a:r>
            <a:r>
              <a:rPr sz="2200" spc="10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spc="21" dirty="0">
                <a:solidFill>
                  <a:srgbClr val="000000"/>
                </a:solidFill>
                <a:latin typeface="HPTIDQ+LiberationSans"/>
                <a:cs typeface="HPTIDQ+LiberationSans"/>
              </a:rPr>
              <a:t>e</a:t>
            </a:r>
            <a:r>
              <a:rPr sz="1950" spc="-10" baseline="41818" dirty="0">
                <a:solidFill>
                  <a:srgbClr val="000000"/>
                </a:solidFill>
                <a:latin typeface="AILLPV+DejaVuSans"/>
                <a:cs typeface="AILLPV+DejaVuSans"/>
              </a:rPr>
              <a:t>–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/ion pairs in</a:t>
            </a:r>
          </a:p>
          <a:p>
            <a:pPr marL="0" marR="0">
              <a:lnSpc>
                <a:spcPts val="2457"/>
              </a:lnSpc>
              <a:spcBef>
                <a:spcPts val="2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 track act as</a:t>
            </a:r>
            <a:r>
              <a:rPr sz="2200" spc="10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condensation nuclei.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335712" y="242188"/>
            <a:ext cx="7182436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Shower</a:t>
            </a:r>
            <a:r>
              <a:rPr sz="3967" spc="15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Shape Variables:</a:t>
            </a:r>
            <a:r>
              <a:rPr sz="3967" spc="13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H/E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55772" y="1113029"/>
            <a:ext cx="8488095" cy="1307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H/E </a:t>
            </a:r>
            <a:r>
              <a:rPr sz="2204" dirty="0">
                <a:latin typeface="CNKHGD+Calibri"/>
                <a:cs typeface="CNKHGD+Calibri"/>
              </a:rPr>
              <a:t>is the </a:t>
            </a:r>
            <a:r>
              <a:rPr sz="2204" spc="-15" dirty="0">
                <a:latin typeface="CNKHGD+Calibri"/>
                <a:cs typeface="CNKHGD+Calibri"/>
              </a:rPr>
              <a:t>ratio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 the </a:t>
            </a:r>
            <a:r>
              <a:rPr sz="2204" b="1" dirty="0">
                <a:latin typeface="KJSHAE+Calibri Bold"/>
                <a:cs typeface="KJSHAE+Calibri Bold"/>
              </a:rPr>
              <a:t>hadronic</a:t>
            </a:r>
            <a:r>
              <a:rPr sz="2204" b="1" spc="-12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energy</a:t>
            </a:r>
            <a:r>
              <a:rPr sz="2204" b="1" spc="24" dirty="0">
                <a:latin typeface="KJSHAE+Calibri Bold"/>
                <a:cs typeface="KJSHAE+Calibri Bold"/>
              </a:rPr>
              <a:t> </a:t>
            </a:r>
            <a:r>
              <a:rPr sz="2204" spc="-24" dirty="0">
                <a:latin typeface="CNKHGD+Calibri"/>
                <a:cs typeface="CNKHGD+Calibri"/>
              </a:rPr>
              <a:t>to</a:t>
            </a:r>
            <a:r>
              <a:rPr sz="2204" spc="1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</a:t>
            </a:r>
            <a:r>
              <a:rPr sz="2204" spc="11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electromagnetic</a:t>
            </a:r>
            <a:r>
              <a:rPr sz="2204" b="1" spc="-31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energy</a:t>
            </a:r>
          </a:p>
          <a:p>
            <a:pPr>
              <a:lnSpc>
                <a:spcPts val="2699"/>
              </a:lnSpc>
              <a:spcBef>
                <a:spcPts val="1059"/>
              </a:spcBef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Excellent </a:t>
            </a:r>
            <a:r>
              <a:rPr sz="2204" dirty="0">
                <a:latin typeface="CNKHGD+Calibri"/>
                <a:cs typeface="CNKHGD+Calibri"/>
              </a:rPr>
              <a:t>ID</a:t>
            </a:r>
            <a:r>
              <a:rPr sz="2204" spc="-20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variable </a:t>
            </a:r>
            <a:r>
              <a:rPr sz="2204" dirty="0">
                <a:latin typeface="CNKHGD+Calibri"/>
                <a:cs typeface="CNKHGD+Calibri"/>
              </a:rPr>
              <a:t>used</a:t>
            </a:r>
            <a:r>
              <a:rPr sz="2204" spc="-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 electron</a:t>
            </a:r>
            <a:r>
              <a:rPr sz="2204" spc="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and photon</a:t>
            </a:r>
            <a:r>
              <a:rPr sz="2204" spc="-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identification</a:t>
            </a:r>
          </a:p>
          <a:p>
            <a:pPr>
              <a:lnSpc>
                <a:spcPts val="2695"/>
              </a:lnSpc>
              <a:spcBef>
                <a:spcPts val="1063"/>
              </a:spcBef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spc="-30" dirty="0">
                <a:latin typeface="CNKHGD+Calibri"/>
                <a:cs typeface="CNKHGD+Calibri"/>
              </a:rPr>
              <a:t>Very</a:t>
            </a:r>
            <a:r>
              <a:rPr sz="2204" spc="18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well modelled</a:t>
            </a:r>
            <a:r>
              <a:rPr sz="2204" b="1" spc="-18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 simulation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C1A4D6F-5D8D-A5B5-849C-E6CC813CE6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84" y="2905487"/>
            <a:ext cx="8564033" cy="4043575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335711" y="242188"/>
            <a:ext cx="6714269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26"/>
              </a:lnSpc>
            </a:pPr>
            <a:r>
              <a:rPr sz="3967" dirty="0">
                <a:latin typeface="HUJPRB+Century Gothic"/>
                <a:cs typeface="HUJPRB+Century Gothic"/>
              </a:rPr>
              <a:t>Conversion</a:t>
            </a:r>
            <a:r>
              <a:rPr sz="3967" spc="63" dirty="0">
                <a:latin typeface="HUJPRB+Century Gothic"/>
                <a:cs typeface="HUJPRB+Century Gothic"/>
              </a:rPr>
              <a:t> </a:t>
            </a:r>
            <a:r>
              <a:rPr sz="3967" dirty="0">
                <a:latin typeface="HUJPRB+Century Gothic"/>
                <a:cs typeface="HUJPRB+Century Gothic"/>
              </a:rPr>
              <a:t>ID Variables: </a:t>
            </a:r>
            <a:r>
              <a:rPr sz="3967" spc="18" dirty="0">
                <a:latin typeface="HUJPRB+Century Gothic"/>
                <a:cs typeface="HUJPRB+Century Gothic"/>
              </a:rPr>
              <a:t>R</a:t>
            </a:r>
            <a:r>
              <a:rPr sz="3967" baseline="-24666" dirty="0">
                <a:latin typeface="HUJPRB+Century Gothic"/>
                <a:cs typeface="HUJPRB+Century Gothic"/>
              </a:rPr>
              <a:t>9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55771" y="1113029"/>
            <a:ext cx="9216363" cy="8203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5x5</a:t>
            </a:r>
            <a:r>
              <a:rPr sz="2204" b="1" spc="-21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matrix </a:t>
            </a:r>
            <a:r>
              <a:rPr sz="2204" dirty="0">
                <a:latin typeface="CNKHGD+Calibri"/>
                <a:cs typeface="CNKHGD+Calibri"/>
              </a:rPr>
              <a:t>contains 96.5%</a:t>
            </a:r>
            <a:r>
              <a:rPr sz="2204" spc="-36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(97.5%)</a:t>
            </a:r>
            <a:r>
              <a:rPr sz="2204" spc="-37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 </a:t>
            </a:r>
            <a:r>
              <a:rPr sz="2204" b="1" dirty="0">
                <a:latin typeface="KJSHAE+Calibri Bold"/>
                <a:cs typeface="KJSHAE+Calibri Bold"/>
              </a:rPr>
              <a:t>unconverted photon</a:t>
            </a:r>
            <a:r>
              <a:rPr sz="2204" b="1" spc="-26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energy</a:t>
            </a:r>
            <a:r>
              <a:rPr sz="2204" b="1" spc="32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EB (EE)</a:t>
            </a:r>
          </a:p>
          <a:p>
            <a:pPr>
              <a:lnSpc>
                <a:spcPts val="2699"/>
              </a:lnSpc>
              <a:spcBef>
                <a:spcPts val="1059"/>
              </a:spcBef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503" dirty="0">
                <a:latin typeface="DejaVu Sans"/>
                <a:cs typeface="DejaVu Sans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R</a:t>
            </a:r>
            <a:r>
              <a:rPr sz="2204" b="1" spc="575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is the </a:t>
            </a:r>
            <a:r>
              <a:rPr sz="2204" b="1" dirty="0">
                <a:latin typeface="KJSHAE+Calibri Bold"/>
                <a:cs typeface="KJSHAE+Calibri Bold"/>
              </a:rPr>
              <a:t>energy</a:t>
            </a:r>
            <a:r>
              <a:rPr sz="2204" b="1" spc="18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sum</a:t>
            </a:r>
            <a:r>
              <a:rPr sz="2204" b="1" spc="-14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</a:t>
            </a:r>
            <a:r>
              <a:rPr sz="2204" spc="-1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</a:t>
            </a:r>
            <a:r>
              <a:rPr sz="2204" b="1" dirty="0">
                <a:latin typeface="KJSHAE+Calibri Bold"/>
                <a:cs typeface="KJSHAE+Calibri Bold"/>
              </a:rPr>
              <a:t>3×3</a:t>
            </a:r>
            <a:r>
              <a:rPr sz="2204" b="1" spc="-19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crystals </a:t>
            </a:r>
            <a:r>
              <a:rPr sz="2204" dirty="0">
                <a:latin typeface="CNKHGD+Calibri"/>
                <a:cs typeface="CNKHGD+Calibri"/>
              </a:rPr>
              <a:t>centred</a:t>
            </a:r>
            <a:r>
              <a:rPr sz="2204" spc="15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on</a:t>
            </a:r>
            <a:r>
              <a:rPr sz="2204" spc="-2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 most</a:t>
            </a:r>
            <a:r>
              <a:rPr sz="2204" spc="1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energetic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191444" y="1741277"/>
            <a:ext cx="262562" cy="2234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94"/>
              </a:lnSpc>
            </a:pPr>
            <a:r>
              <a:rPr sz="1488" b="1" dirty="0">
                <a:latin typeface="KJSHAE+Calibri Bold"/>
                <a:cs typeface="KJSHAE+Calibri Bold"/>
              </a:rPr>
              <a:t>9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033597" y="1919336"/>
            <a:ext cx="7866648" cy="3343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CNKHGD+Calibri"/>
                <a:cs typeface="CNKHGD+Calibri"/>
              </a:rPr>
              <a:t>crystal</a:t>
            </a:r>
            <a:r>
              <a:rPr sz="2204" spc="2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in the supercluster</a:t>
            </a:r>
            <a:r>
              <a:rPr sz="2204" spc="19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divided by</a:t>
            </a:r>
            <a:r>
              <a:rPr sz="2204" spc="-22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the</a:t>
            </a:r>
            <a:r>
              <a:rPr sz="2204" spc="-13" dirty="0">
                <a:latin typeface="CNKHGD+Calibri"/>
                <a:cs typeface="CNKHGD+Calibri"/>
              </a:rPr>
              <a:t> </a:t>
            </a:r>
            <a:r>
              <a:rPr sz="2204" b="1" dirty="0">
                <a:latin typeface="KJSHAE+Calibri Bold"/>
                <a:cs typeface="KJSHAE+Calibri Bold"/>
              </a:rPr>
              <a:t>energy</a:t>
            </a:r>
            <a:r>
              <a:rPr sz="2204" b="1" spc="22" dirty="0">
                <a:latin typeface="KJSHAE+Calibri Bold"/>
                <a:cs typeface="KJSHAE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of the </a:t>
            </a:r>
            <a:r>
              <a:rPr sz="2204" b="1" dirty="0">
                <a:latin typeface="KJSHAE+Calibri Bold"/>
                <a:cs typeface="KJSHAE+Calibri Bold"/>
              </a:rPr>
              <a:t>supercluster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655772" y="2389519"/>
            <a:ext cx="9036385" cy="33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95"/>
              </a:lnSpc>
            </a:pPr>
            <a:r>
              <a:rPr sz="2204" dirty="0">
                <a:latin typeface="VUVWGA+Arial"/>
                <a:cs typeface="VUVWGA+Arial"/>
              </a:rPr>
              <a:t>•</a:t>
            </a:r>
            <a:r>
              <a:rPr sz="2204" spc="1992" dirty="0">
                <a:latin typeface="DejaVu Sans"/>
                <a:cs typeface="DejaVu Sans"/>
              </a:rPr>
              <a:t> </a:t>
            </a:r>
            <a:r>
              <a:rPr sz="2204" dirty="0">
                <a:latin typeface="CNKHGD+Calibri"/>
                <a:cs typeface="CNKHGD+Calibri"/>
              </a:rPr>
              <a:t>R</a:t>
            </a:r>
            <a:r>
              <a:rPr sz="2204" spc="751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helps in </a:t>
            </a:r>
            <a:r>
              <a:rPr sz="2204" b="1" dirty="0">
                <a:latin typeface="KJSHAE+Calibri Bold"/>
                <a:cs typeface="KJSHAE+Calibri Bold"/>
              </a:rPr>
              <a:t>conversions</a:t>
            </a:r>
            <a:r>
              <a:rPr sz="2204" b="1" spc="-21" dirty="0">
                <a:latin typeface="KJSHAE+Calibri Bold"/>
                <a:cs typeface="KJSHAE+Calibri Bold"/>
              </a:rPr>
              <a:t> </a:t>
            </a:r>
            <a:r>
              <a:rPr sz="2204" b="1" dirty="0">
                <a:latin typeface="HKEOGI+Calibri Bold"/>
                <a:cs typeface="HKEOGI+Calibri Bold"/>
              </a:rPr>
              <a:t>identiﬁcation</a:t>
            </a:r>
            <a:r>
              <a:rPr sz="2204" b="1" spc="-20" dirty="0">
                <a:latin typeface="HKEOGI+Calibri Bold"/>
                <a:cs typeface="HKEOGI+Calibri Bold"/>
              </a:rPr>
              <a:t> </a:t>
            </a:r>
            <a:r>
              <a:rPr sz="2204" dirty="0">
                <a:latin typeface="CNKHGD+Calibri"/>
                <a:cs typeface="CNKHGD+Calibri"/>
              </a:rPr>
              <a:t>and</a:t>
            </a:r>
            <a:r>
              <a:rPr sz="2204" spc="-15" dirty="0">
                <a:latin typeface="CNKHGD+Calibri"/>
                <a:cs typeface="CNKHGD+Calibri"/>
              </a:rPr>
              <a:t> </a:t>
            </a:r>
            <a:r>
              <a:rPr sz="2204" spc="-25" dirty="0">
                <a:latin typeface="CNKHGD+Calibri"/>
                <a:cs typeface="CNKHGD+Calibri"/>
              </a:rPr>
              <a:t>to</a:t>
            </a:r>
            <a:r>
              <a:rPr sz="2204" spc="28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distinguish</a:t>
            </a:r>
            <a:r>
              <a:rPr sz="2204" spc="2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real</a:t>
            </a:r>
            <a:r>
              <a:rPr sz="2204" spc="20" dirty="0">
                <a:latin typeface="CNKHGD+Calibri"/>
                <a:cs typeface="CNKHGD+Calibri"/>
              </a:rPr>
              <a:t> </a:t>
            </a:r>
            <a:r>
              <a:rPr sz="2204" dirty="0">
                <a:latin typeface="CNKHGD+Calibri"/>
                <a:cs typeface="CNKHGD+Calibri"/>
              </a:rPr>
              <a:t>photons</a:t>
            </a:r>
            <a:r>
              <a:rPr sz="2204" spc="-12" dirty="0">
                <a:latin typeface="CNKHGD+Calibri"/>
                <a:cs typeface="CNKHGD+Calibri"/>
              </a:rPr>
              <a:t> from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033597" y="2547904"/>
            <a:ext cx="477333" cy="5074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4950">
              <a:lnSpc>
                <a:spcPts val="1791"/>
              </a:lnSpc>
            </a:pPr>
            <a:r>
              <a:rPr sz="1488" dirty="0">
                <a:latin typeface="CNKHGD+Calibri"/>
                <a:cs typeface="CNKHGD+Calibri"/>
              </a:rPr>
              <a:t>9</a:t>
            </a:r>
          </a:p>
          <a:p>
            <a:pPr>
              <a:lnSpc>
                <a:spcPts val="2101"/>
              </a:lnSpc>
            </a:pPr>
            <a:r>
              <a:rPr sz="2204" dirty="0">
                <a:latin typeface="EQFFOG+Calibri"/>
                <a:cs typeface="EQFFOG+Calibri"/>
              </a:rPr>
              <a:t>π</a:t>
            </a:r>
            <a:r>
              <a:rPr sz="2204" baseline="-24600" dirty="0">
                <a:latin typeface="CNKHGD+Calibri"/>
                <a:cs typeface="CNKHGD+Calibri"/>
              </a:rPr>
              <a:t>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678D2E-45D9-1A60-E3AA-6E6312FBA6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947" y="3240486"/>
            <a:ext cx="8564033" cy="3854808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CCCA754-5709-3F4C-1F26-3F99134C3E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7">
            <a:extLst>
              <a:ext uri="{FF2B5EF4-FFF2-40B4-BE49-F238E27FC236}">
                <a16:creationId xmlns:a16="http://schemas.microsoft.com/office/drawing/2014/main" id="{EC05E7B8-E964-F26D-C2A8-84BF15AB3AE3}"/>
              </a:ext>
            </a:extLst>
          </p:cNvPr>
          <p:cNvSpPr txBox="1"/>
          <p:nvPr/>
        </p:nvSpPr>
        <p:spPr>
          <a:xfrm>
            <a:off x="1513508" y="3298318"/>
            <a:ext cx="7632848" cy="5129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spc="-30" dirty="0">
                <a:solidFill>
                  <a:srgbClr val="000000"/>
                </a:solidFill>
                <a:latin typeface="HPTIDQ+LiberationSans"/>
                <a:cs typeface="HPTIDQ+LiberationSans"/>
              </a:rPr>
              <a:t>Jet Reconstruction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825379-F99C-18E5-AB69-67B71C6F6945}"/>
              </a:ext>
            </a:extLst>
          </p:cNvPr>
          <p:cNvSpPr txBox="1"/>
          <p:nvPr/>
        </p:nvSpPr>
        <p:spPr>
          <a:xfrm>
            <a:off x="6482060" y="7333660"/>
            <a:ext cx="36487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(Slides are </a:t>
            </a:r>
            <a:r>
              <a:rPr lang="en-US" sz="1000" dirty="0" err="1"/>
              <a:t>resused</a:t>
            </a:r>
            <a:r>
              <a:rPr lang="en-US" sz="1000" dirty="0"/>
              <a:t> from https://</a:t>
            </a:r>
            <a:r>
              <a:rPr lang="en-US" sz="1000" dirty="0" err="1"/>
              <a:t>indico.cern.ch</a:t>
            </a:r>
            <a:r>
              <a:rPr lang="en-US" sz="1000" dirty="0"/>
              <a:t>/event/975141/)</a:t>
            </a:r>
          </a:p>
        </p:txBody>
      </p:sp>
    </p:spTree>
    <p:extLst>
      <p:ext uri="{BB962C8B-B14F-4D97-AF65-F5344CB8AC3E}">
        <p14:creationId xmlns:p14="http://schemas.microsoft.com/office/powerpoint/2010/main" val="271595142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2312401" y="347323"/>
            <a:ext cx="6252420" cy="595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751"/>
              </a:lnSpc>
            </a:pPr>
            <a:r>
              <a:rPr lang="en-US" sz="3967" dirty="0">
                <a:solidFill>
                  <a:srgbClr val="000000"/>
                </a:solidFill>
                <a:latin typeface="MLNBGR+Times-Roman"/>
                <a:cs typeface="MLNBGR+Times-Roman"/>
              </a:rPr>
              <a:t>Event Reconstruction</a:t>
            </a:r>
            <a:endParaRPr sz="3967" dirty="0">
              <a:solidFill>
                <a:srgbClr val="000000"/>
              </a:solidFill>
              <a:latin typeface="MLNBGR+Times-Roman"/>
              <a:cs typeface="MLNBGR+Times-Roman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2AB4AB-3020-C3F6-C9DF-F511790EB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84" y="1399558"/>
            <a:ext cx="8564033" cy="25208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2DC586-F2A2-EF3A-31EF-EDF1764D656B}"/>
              </a:ext>
            </a:extLst>
          </p:cNvPr>
          <p:cNvSpPr txBox="1"/>
          <p:nvPr/>
        </p:nvSpPr>
        <p:spPr>
          <a:xfrm>
            <a:off x="400944" y="4896510"/>
            <a:ext cx="5037667" cy="14487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63" b="1" dirty="0"/>
              <a:t>1. </a:t>
            </a:r>
            <a:r>
              <a:rPr lang="en-US" sz="1763" dirty="0"/>
              <a:t>Build muon candidates (not shown), tracks, and calorimetry clusters</a:t>
            </a:r>
          </a:p>
          <a:p>
            <a:br>
              <a:rPr lang="en-US" sz="1763" b="1" dirty="0"/>
            </a:br>
            <a:r>
              <a:rPr lang="en-US" sz="1763" b="1" dirty="0"/>
              <a:t>2.</a:t>
            </a:r>
            <a:r>
              <a:rPr lang="en-US" sz="1763" dirty="0"/>
              <a:t> Link tracks and the calorimetry clusters based on spatial proximity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4170F5-2F8F-C857-BDA3-49163C015AE1}"/>
              </a:ext>
            </a:extLst>
          </p:cNvPr>
          <p:cNvSpPr txBox="1"/>
          <p:nvPr/>
        </p:nvSpPr>
        <p:spPr>
          <a:xfrm>
            <a:off x="5419380" y="4809698"/>
            <a:ext cx="4640956" cy="14487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63" b="1" dirty="0"/>
              <a:t>3. </a:t>
            </a:r>
            <a:r>
              <a:rPr lang="en-US" sz="1763" dirty="0"/>
              <a:t>Identify 'charged hadron candidates' among the links by associating calorimetric energy to track momenta, when tracks are close</a:t>
            </a:r>
          </a:p>
          <a:p>
            <a:r>
              <a:rPr lang="en-US" sz="1763" b="1" dirty="0"/>
              <a:t>4. </a:t>
            </a:r>
            <a:r>
              <a:rPr lang="en-US" sz="1763" dirty="0"/>
              <a:t>'photon' and 'neutral hadron' candidates from excess energy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0F44F8-56EF-D132-1332-366C97F107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5B8B1AB6-E874-99D1-058D-72E84B683322}"/>
              </a:ext>
            </a:extLst>
          </p:cNvPr>
          <p:cNvSpPr txBox="1"/>
          <p:nvPr/>
        </p:nvSpPr>
        <p:spPr>
          <a:xfrm>
            <a:off x="1154136" y="347322"/>
            <a:ext cx="7410685" cy="595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751"/>
              </a:lnSpc>
            </a:pPr>
            <a:r>
              <a:rPr lang="en-US" sz="3967" dirty="0">
                <a:solidFill>
                  <a:srgbClr val="000000"/>
                </a:solidFill>
                <a:latin typeface="MLNBGR+Times-Roman"/>
                <a:cs typeface="MLNBGR+Times-Roman"/>
              </a:rPr>
              <a:t>Particle Flow Event Reconstruction</a:t>
            </a:r>
            <a:endParaRPr sz="3967" dirty="0">
              <a:solidFill>
                <a:srgbClr val="000000"/>
              </a:solidFill>
              <a:latin typeface="MLNBGR+Times-Roman"/>
              <a:cs typeface="MLNBGR+Times-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7F1ED1C-1624-99A1-FCE8-D2FC6876310B}"/>
                  </a:ext>
                </a:extLst>
              </p:cNvPr>
              <p:cNvSpPr txBox="1"/>
              <p:nvPr/>
            </p:nvSpPr>
            <p:spPr>
              <a:xfrm>
                <a:off x="532730" y="4080905"/>
                <a:ext cx="3554605" cy="17236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763" dirty="0"/>
                  <a:t>• Reconstruct charged/neutral hadrons, </a:t>
                </a:r>
                <a14:m>
                  <m:oMath xmlns:m="http://schemas.openxmlformats.org/officeDocument/2006/math">
                    <m:r>
                      <a:rPr lang="en-US" sz="1763" i="1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1763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1763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763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763" i="1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763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763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763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763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763" i="1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endParaRPr lang="en-US" sz="1763" dirty="0"/>
              </a:p>
              <a:p>
                <a:r>
                  <a:rPr lang="en-US" sz="1763" dirty="0"/>
                  <a:t>• fully exploit tracking resolution and fine ECAL granularity</a:t>
                </a:r>
              </a:p>
              <a:p>
                <a:r>
                  <a:rPr lang="en-US" sz="1763" dirty="0"/>
                  <a:t>• optimal combination of track and calorimetry resolution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7F1ED1C-1624-99A1-FCE8-D2FC68763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30" y="4080905"/>
                <a:ext cx="3554605" cy="1723677"/>
              </a:xfrm>
              <a:prstGeom prst="rect">
                <a:avLst/>
              </a:prstGeom>
              <a:blipFill>
                <a:blip r:embed="rId2"/>
                <a:stretch>
                  <a:fillRect l="-1068" t="-1471" r="-2135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32D9EDC6-CB5E-1EB7-5001-A54BEC540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884" y="1175363"/>
            <a:ext cx="8564033" cy="22650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34A832-5B18-5C2A-8349-BADDF2A8CC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7335" y="3698823"/>
            <a:ext cx="5236582" cy="227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6854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285C3F-15D3-B716-DB5A-3C1E0E248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21FAB296-8EA4-8A5D-B56D-208CEE58A3A9}"/>
              </a:ext>
            </a:extLst>
          </p:cNvPr>
          <p:cNvSpPr txBox="1"/>
          <p:nvPr/>
        </p:nvSpPr>
        <p:spPr>
          <a:xfrm>
            <a:off x="1154136" y="347322"/>
            <a:ext cx="7410685" cy="595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751"/>
              </a:lnSpc>
            </a:pPr>
            <a:r>
              <a:rPr lang="en-US" sz="3967" dirty="0">
                <a:solidFill>
                  <a:srgbClr val="000000"/>
                </a:solidFill>
                <a:latin typeface="MLNBGR+Times-Roman"/>
                <a:cs typeface="MLNBGR+Times-Roman"/>
              </a:rPr>
              <a:t>Particle Flow Event Reconstruction</a:t>
            </a:r>
            <a:endParaRPr sz="3967" dirty="0">
              <a:solidFill>
                <a:srgbClr val="000000"/>
              </a:solidFill>
              <a:latin typeface="MLNBGR+Times-Roman"/>
              <a:cs typeface="MLNBGR+Times-Roman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6BCE64-83EF-787C-AFAF-7ECFFBCD8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84" y="1848049"/>
            <a:ext cx="8564033" cy="3860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25673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6F1789-B1EF-2C6C-7781-96817F8647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01058B4E-DE04-781A-D4D5-C25F9E73C0E3}"/>
              </a:ext>
            </a:extLst>
          </p:cNvPr>
          <p:cNvSpPr txBox="1"/>
          <p:nvPr/>
        </p:nvSpPr>
        <p:spPr>
          <a:xfrm>
            <a:off x="1154136" y="347323"/>
            <a:ext cx="7410685" cy="595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751"/>
              </a:lnSpc>
            </a:pPr>
            <a:r>
              <a:rPr lang="en-US" sz="3967" dirty="0">
                <a:solidFill>
                  <a:srgbClr val="000000"/>
                </a:solidFill>
                <a:latin typeface="MLNBGR+Times-Roman"/>
                <a:cs typeface="MLNBGR+Times-Roman"/>
              </a:rPr>
              <a:t>Jet Clustering</a:t>
            </a:r>
            <a:endParaRPr sz="3967" dirty="0">
              <a:solidFill>
                <a:srgbClr val="000000"/>
              </a:solidFill>
              <a:latin typeface="MLNBGR+Times-Roman"/>
              <a:cs typeface="MLNBGR+Times-Roman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246C5F-D03A-22C6-2ACB-6BC058B4D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9268" y="1556670"/>
            <a:ext cx="4399404" cy="47222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537F00-3011-FAE4-AE2D-4D87AC07EAEF}"/>
              </a:ext>
            </a:extLst>
          </p:cNvPr>
          <p:cNvSpPr txBox="1"/>
          <p:nvPr/>
        </p:nvSpPr>
        <p:spPr>
          <a:xfrm>
            <a:off x="202029" y="1637187"/>
            <a:ext cx="5037667" cy="436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83" dirty="0"/>
              <a:t>Event reconstruction provides  list of particle candidates</a:t>
            </a:r>
          </a:p>
          <a:p>
            <a:r>
              <a:rPr lang="en-US" sz="1983" dirty="0"/>
              <a:t>• Need to correlate 'sprays' of particles from hadronization (jets) with the initial </a:t>
            </a:r>
            <a:r>
              <a:rPr lang="en-US" sz="1983" dirty="0" err="1"/>
              <a:t>partons</a:t>
            </a:r>
            <a:r>
              <a:rPr lang="en-US" sz="1983" dirty="0"/>
              <a:t> of the hard scatter event</a:t>
            </a:r>
          </a:p>
          <a:p>
            <a:r>
              <a:rPr lang="en-US" sz="1983" dirty="0"/>
              <a:t>• This is done by "sequential" jet clustering algorithms:</a:t>
            </a:r>
          </a:p>
          <a:p>
            <a:pPr lvl="1"/>
            <a:r>
              <a:rPr lang="en-US" sz="1983" dirty="0"/>
              <a:t>• Identify seeds and devise a recursive procedure to associate other particles until the whole event is clustered</a:t>
            </a:r>
          </a:p>
          <a:p>
            <a:pPr lvl="1"/>
            <a:r>
              <a:rPr lang="en-US" sz="1983" dirty="0"/>
              <a:t>• Controlled by an angular distance measure e.g. AR=0.4 ('slim' jets) or 0.8/1.0/1.2 ('fat' jets) that defines the angular size of the jets</a:t>
            </a:r>
          </a:p>
        </p:txBody>
      </p:sp>
    </p:spTree>
    <p:extLst>
      <p:ext uri="{BB962C8B-B14F-4D97-AF65-F5344CB8AC3E}">
        <p14:creationId xmlns:p14="http://schemas.microsoft.com/office/powerpoint/2010/main" val="190488018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C236BC-BB05-C83E-827A-3D8198D342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282943FB-4118-83AA-587E-33A61C62D005}"/>
              </a:ext>
            </a:extLst>
          </p:cNvPr>
          <p:cNvSpPr txBox="1"/>
          <p:nvPr/>
        </p:nvSpPr>
        <p:spPr>
          <a:xfrm>
            <a:off x="1154136" y="347323"/>
            <a:ext cx="7410685" cy="595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751"/>
              </a:lnSpc>
            </a:pPr>
            <a:r>
              <a:rPr lang="en-US" sz="3967" dirty="0">
                <a:solidFill>
                  <a:srgbClr val="000000"/>
                </a:solidFill>
                <a:latin typeface="MLNBGR+Times-Roman"/>
                <a:cs typeface="MLNBGR+Times-Roman"/>
              </a:rPr>
              <a:t>Jet Clustering</a:t>
            </a:r>
            <a:endParaRPr sz="3967" dirty="0">
              <a:solidFill>
                <a:srgbClr val="000000"/>
              </a:solidFill>
              <a:latin typeface="MLNBGR+Times-Roman"/>
              <a:cs typeface="MLNBGR+Times-Roman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E532A4-C8B6-1FDC-0BCC-A0EBCA994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111" y="1615296"/>
            <a:ext cx="2808352" cy="43259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6D16204-D21A-AF83-9A95-06B972E419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513" y="1615296"/>
            <a:ext cx="6645032" cy="432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10541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E756AF-8B54-4C2E-8C1D-8128A9029C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788ABBE2-3853-43B7-91DB-2FC137843EF6}"/>
              </a:ext>
            </a:extLst>
          </p:cNvPr>
          <p:cNvSpPr txBox="1"/>
          <p:nvPr/>
        </p:nvSpPr>
        <p:spPr>
          <a:xfrm>
            <a:off x="1154136" y="347323"/>
            <a:ext cx="7410685" cy="595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751"/>
              </a:lnSpc>
            </a:pPr>
            <a:r>
              <a:rPr lang="en-US" sz="3967" dirty="0">
                <a:solidFill>
                  <a:srgbClr val="000000"/>
                </a:solidFill>
                <a:latin typeface="MLNBGR+Times-Roman"/>
                <a:cs typeface="MLNBGR+Times-Roman"/>
              </a:rPr>
              <a:t>Jet Algorithms</a:t>
            </a:r>
            <a:endParaRPr sz="3967" dirty="0">
              <a:solidFill>
                <a:srgbClr val="000000"/>
              </a:solidFill>
              <a:latin typeface="MLNBGR+Times-Roman"/>
              <a:cs typeface="MLNBGR+Times-Roman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564C36-1E83-F62C-D2AD-765F4F1255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11" y="1556670"/>
            <a:ext cx="9835779" cy="444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5634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A910D-F675-1CF5-C662-E225E79DC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B4355454-3275-0331-3E65-AE86796100ED}"/>
              </a:ext>
            </a:extLst>
          </p:cNvPr>
          <p:cNvSpPr txBox="1"/>
          <p:nvPr/>
        </p:nvSpPr>
        <p:spPr>
          <a:xfrm>
            <a:off x="1154136" y="347323"/>
            <a:ext cx="7410685" cy="595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751"/>
              </a:lnSpc>
            </a:pPr>
            <a:r>
              <a:rPr lang="en-US" sz="3967" dirty="0">
                <a:solidFill>
                  <a:srgbClr val="000000"/>
                </a:solidFill>
                <a:latin typeface="MLNBGR+Times-Roman"/>
                <a:cs typeface="MLNBGR+Times-Roman"/>
              </a:rPr>
              <a:t>Jet Substructure</a:t>
            </a:r>
            <a:endParaRPr sz="3967" dirty="0">
              <a:solidFill>
                <a:srgbClr val="000000"/>
              </a:solidFill>
              <a:latin typeface="MLNBGR+Times-Roman"/>
              <a:cs typeface="MLNBGR+Times-Roman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20FEB8-0624-1909-7642-724B7E779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91" y="1636012"/>
            <a:ext cx="9665018" cy="470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406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643890" y="2536801"/>
            <a:ext cx="4476750" cy="3009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692140" y="2444091"/>
            <a:ext cx="3994150" cy="31343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134360" y="401449"/>
            <a:ext cx="3811829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Bubble Chambers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17220" y="1234236"/>
            <a:ext cx="9130362" cy="9750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The bubble chamber was</a:t>
            </a:r>
            <a:r>
              <a:rPr sz="2200" spc="1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invented by</a:t>
            </a:r>
            <a:r>
              <a:rPr sz="2200" spc="-10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D. Glaser in</a:t>
            </a:r>
            <a:r>
              <a:rPr sz="2200" spc="-1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1952 (NP</a:t>
            </a:r>
            <a:r>
              <a:rPr sz="2200" spc="-58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1960).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Particles traverse a superheated liquid and the deposited energy</a:t>
            </a:r>
            <a:r>
              <a:rPr sz="2200" spc="-13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creates</a:t>
            </a:r>
          </a:p>
          <a:p>
            <a:pPr marL="0" marR="0">
              <a:lnSpc>
                <a:spcPts val="2457"/>
              </a:lnSpc>
              <a:spcBef>
                <a:spcPts val="2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bubbles → Photos are made.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850890" y="5586526"/>
            <a:ext cx="3813101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Discovery of Neutral Currents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187450" y="5652516"/>
            <a:ext cx="3530337" cy="4021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866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Discovery of the</a:t>
            </a:r>
            <a:r>
              <a:rPr sz="2200" spc="14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OBEPTA+StandardSymL"/>
                <a:cs typeface="OBEPTA+StandardSymL"/>
              </a:rPr>
              <a:t></a:t>
            </a:r>
            <a:r>
              <a:rPr sz="1950" baseline="41818" dirty="0">
                <a:solidFill>
                  <a:srgbClr val="000000"/>
                </a:solidFill>
                <a:latin typeface="OBEPTA+StandardSymL"/>
                <a:cs typeface="OBEPTA+StandardSymL"/>
              </a:rPr>
              <a:t></a:t>
            </a:r>
            <a:r>
              <a:rPr sz="1950" spc="-24" baseline="41818" dirty="0">
                <a:solidFill>
                  <a:srgbClr val="000000"/>
                </a:solidFill>
                <a:latin typeface="DejaVu Sans"/>
                <a:cs typeface="DejaVu 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in 1964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42D36B-3EDA-1B82-929C-73E547EAC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4D3DA0AD-6718-7496-8F68-3F8C3A62D5D1}"/>
              </a:ext>
            </a:extLst>
          </p:cNvPr>
          <p:cNvSpPr txBox="1"/>
          <p:nvPr/>
        </p:nvSpPr>
        <p:spPr>
          <a:xfrm>
            <a:off x="1154136" y="347323"/>
            <a:ext cx="7410685" cy="595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751"/>
              </a:lnSpc>
            </a:pPr>
            <a:r>
              <a:rPr lang="en-US" sz="3967" dirty="0">
                <a:solidFill>
                  <a:srgbClr val="000000"/>
                </a:solidFill>
                <a:latin typeface="MLNBGR+Times-Roman"/>
                <a:cs typeface="MLNBGR+Times-Roman"/>
              </a:rPr>
              <a:t>Tagged Jets</a:t>
            </a:r>
            <a:endParaRPr sz="3967" dirty="0">
              <a:solidFill>
                <a:srgbClr val="000000"/>
              </a:solidFill>
              <a:latin typeface="MLNBGR+Times-Roman"/>
              <a:cs typeface="MLNBGR+Times-Roman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9937FB-8C56-AC9A-A372-310D07666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71" y="1636013"/>
            <a:ext cx="9521058" cy="441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34306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36128A-F634-1217-0076-2F80BF89A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FEE898D5-441D-47B3-D46C-3594497A2CD0}"/>
              </a:ext>
            </a:extLst>
          </p:cNvPr>
          <p:cNvSpPr txBox="1"/>
          <p:nvPr/>
        </p:nvSpPr>
        <p:spPr>
          <a:xfrm>
            <a:off x="1154136" y="347323"/>
            <a:ext cx="7410685" cy="595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751"/>
              </a:lnSpc>
            </a:pPr>
            <a:r>
              <a:rPr lang="en-US" sz="3967" dirty="0">
                <a:solidFill>
                  <a:srgbClr val="000000"/>
                </a:solidFill>
                <a:latin typeface="MLNBGR+Times-Roman"/>
                <a:cs typeface="MLNBGR+Times-Roman"/>
              </a:rPr>
              <a:t>Pile-Up Cleanup</a:t>
            </a:r>
            <a:endParaRPr sz="3967" dirty="0">
              <a:solidFill>
                <a:srgbClr val="000000"/>
              </a:solidFill>
              <a:latin typeface="MLNBGR+Times-Roman"/>
              <a:cs typeface="MLNBGR+Times-Roman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7AE91E0-7ECD-13F6-7D78-0A8837D44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87" y="1636013"/>
            <a:ext cx="9838426" cy="4818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31657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9FD2E5-325F-0B4C-ABCE-4DFFC8A9B3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1118F9C-EFA7-DDD3-CBA3-F78A416902D5}"/>
              </a:ext>
            </a:extLst>
          </p:cNvPr>
          <p:cNvSpPr txBox="1"/>
          <p:nvPr/>
        </p:nvSpPr>
        <p:spPr>
          <a:xfrm>
            <a:off x="577404" y="163692"/>
            <a:ext cx="9261986" cy="8782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349"/>
              </a:lnSpc>
            </a:pPr>
            <a:r>
              <a:rPr lang="en-US" sz="4959" dirty="0">
                <a:solidFill>
                  <a:srgbClr val="000000"/>
                </a:solidFill>
                <a:latin typeface="+mj-lt"/>
                <a:cs typeface="BRBEPB+font000000002d59f142"/>
              </a:rPr>
              <a:t>Summary</a:t>
            </a: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F23080ED-71FC-D33B-307C-E1F796CB097A}"/>
              </a:ext>
            </a:extLst>
          </p:cNvPr>
          <p:cNvSpPr txBox="1"/>
          <p:nvPr/>
        </p:nvSpPr>
        <p:spPr>
          <a:xfrm>
            <a:off x="433388" y="1401986"/>
            <a:ext cx="9046185" cy="22442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62"/>
              </a:lnSpc>
            </a:pPr>
            <a:r>
              <a:rPr lang="en-US" sz="2204" dirty="0">
                <a:latin typeface="AIRBNT+font000000002d59f142"/>
                <a:cs typeface="AIRBNT+font000000002d59f142"/>
              </a:rPr>
              <a:t>Event reconstruction is a very rich topic. It combines particle interactions, detector knowledge, computing, algorithms, machine learning etc.</a:t>
            </a:r>
          </a:p>
          <a:p>
            <a:pPr>
              <a:lnSpc>
                <a:spcPts val="2462"/>
              </a:lnSpc>
            </a:pPr>
            <a:endParaRPr lang="en-US" sz="2204" dirty="0">
              <a:latin typeface="AIRBNT+font000000002d59f142"/>
              <a:cs typeface="AIRBNT+font000000002d59f142"/>
            </a:endParaRPr>
          </a:p>
          <a:p>
            <a:pPr>
              <a:lnSpc>
                <a:spcPts val="2462"/>
              </a:lnSpc>
            </a:pPr>
            <a:r>
              <a:rPr lang="en-US" sz="2204" dirty="0">
                <a:latin typeface="AIRBNT+font000000002d59f142"/>
                <a:cs typeface="AIRBNT+font000000002d59f142"/>
              </a:rPr>
              <a:t>Event reconstruction is based on identification and reconstruction of individual objects such as tracks, vertices, electrons, photons, jets.</a:t>
            </a:r>
          </a:p>
          <a:p>
            <a:pPr>
              <a:lnSpc>
                <a:spcPts val="2462"/>
              </a:lnSpc>
            </a:pPr>
            <a:endParaRPr lang="en-US" sz="2204" dirty="0">
              <a:latin typeface="AIRBNT+font000000002d59f142"/>
              <a:cs typeface="AIRBNT+font000000002d59f142"/>
            </a:endParaRPr>
          </a:p>
          <a:p>
            <a:pPr>
              <a:lnSpc>
                <a:spcPts val="2462"/>
              </a:lnSpc>
            </a:pPr>
            <a:r>
              <a:rPr lang="en-US" sz="2204" dirty="0">
                <a:latin typeface="AIRBNT+font000000002d59f142"/>
                <a:cs typeface="AIRBNT+font000000002d59f142"/>
              </a:rPr>
              <a:t>Data analysis is possible thanks to </a:t>
            </a:r>
            <a:r>
              <a:rPr lang="en-US" sz="2204">
                <a:latin typeface="AIRBNT+font000000002d59f142"/>
                <a:cs typeface="AIRBNT+font000000002d59f142"/>
              </a:rPr>
              <a:t>these objects.</a:t>
            </a:r>
            <a:endParaRPr sz="2204" dirty="0">
              <a:latin typeface="AIRBNT+font000000002d59f142"/>
              <a:cs typeface="AIRBNT+font000000002d59f142"/>
            </a:endParaRPr>
          </a:p>
        </p:txBody>
      </p:sp>
    </p:spTree>
    <p:extLst>
      <p:ext uri="{BB962C8B-B14F-4D97-AF65-F5344CB8AC3E}">
        <p14:creationId xmlns:p14="http://schemas.microsoft.com/office/powerpoint/2010/main" val="893018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143760" y="354459"/>
            <a:ext cx="5791574" cy="10606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General Requirements</a:t>
            </a:r>
            <a:r>
              <a:rPr sz="3600" spc="-10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for a</a:t>
            </a:r>
          </a:p>
          <a:p>
            <a:pPr marL="1127760" marR="0">
              <a:lnSpc>
                <a:spcPts val="4021"/>
              </a:lnSpc>
              <a:spcBef>
                <a:spcPts val="58"/>
              </a:spcBef>
              <a:spcAft>
                <a:spcPts val="0"/>
              </a:spcAft>
            </a:pPr>
            <a:r>
              <a:rPr sz="3600" spc="-20" dirty="0">
                <a:solidFill>
                  <a:srgbClr val="000000"/>
                </a:solidFill>
                <a:latin typeface="HPTIDQ+LiberationSans"/>
                <a:cs typeface="HPTIDQ+LiberationSans"/>
              </a:rPr>
              <a:t>Tracking</a:t>
            </a:r>
            <a:r>
              <a:rPr sz="3600" spc="16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System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49910" y="1795576"/>
            <a:ext cx="8681687" cy="6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Some general statements can be made on general requirements of a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tracking system</a:t>
            </a:r>
            <a:r>
              <a:rPr lang="tr-TR"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:</a:t>
            </a:r>
            <a:endParaRPr sz="2200" dirty="0">
              <a:solidFill>
                <a:srgbClr val="000000"/>
              </a:solidFill>
              <a:latin typeface="HPTIDQ+LiberationSans"/>
              <a:cs typeface="HPTIDQ+LiberationSa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6440" y="3045256"/>
            <a:ext cx="5583377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Detect charged particles with high efficiency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49910" y="3124476"/>
            <a:ext cx="252345" cy="192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17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CAAEIW+OpenSymbol"/>
                <a:cs typeface="CAAEIW+OpenSymbol"/>
              </a:rPr>
              <a:t>●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26440" y="3357676"/>
            <a:ext cx="7532752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Precise measurement of particle track (direction, origin, etc)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49910" y="3436896"/>
            <a:ext cx="252345" cy="192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17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CAAEIW+OpenSymbol"/>
                <a:cs typeface="CAAEIW+OpenSymbol"/>
              </a:rPr>
              <a:t>●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726440" y="3670096"/>
            <a:ext cx="3336116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Momentum measurement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49910" y="3749316"/>
            <a:ext cx="252345" cy="192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17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CAAEIW+OpenSymbol"/>
                <a:cs typeface="CAAEIW+OpenSymbol"/>
              </a:rPr>
              <a:t>●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26440" y="3983786"/>
            <a:ext cx="8230086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Determining the sign of the charge, possibly</a:t>
            </a:r>
            <a:r>
              <a:rPr sz="2200" spc="-15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also the charge itself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49910" y="4061736"/>
            <a:ext cx="252345" cy="192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17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CAAEIW+OpenSymbol"/>
                <a:cs typeface="CAAEIW+OpenSymbol"/>
              </a:rPr>
              <a:t>●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726440" y="4296207"/>
            <a:ext cx="5416574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Particle identification for example by dE/dx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49910" y="4374156"/>
            <a:ext cx="252345" cy="192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17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CAAEIW+OpenSymbol"/>
                <a:cs typeface="CAAEIW+OpenSymbol"/>
              </a:rPr>
              <a:t>●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726440" y="4608626"/>
            <a:ext cx="9036245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Study impact </a:t>
            </a:r>
            <a:r>
              <a:rPr sz="2200" spc="-15" dirty="0">
                <a:solidFill>
                  <a:srgbClr val="000000"/>
                </a:solidFill>
                <a:latin typeface="HPTIDQ+LiberationSans"/>
                <a:cs typeface="HPTIDQ+LiberationSans"/>
              </a:rPr>
              <a:t>parameter,</a:t>
            </a:r>
            <a:r>
              <a:rPr sz="2200" spc="20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that is the distance of the track to the expected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49910" y="4686576"/>
            <a:ext cx="252345" cy="192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17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CAAEIW+OpenSymbol"/>
                <a:cs typeface="CAAEIW+OpenSymbol"/>
              </a:rPr>
              <a:t>●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016000" y="4921046"/>
            <a:ext cx="2141770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point of collision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26440" y="5233466"/>
            <a:ext cx="7169252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Robust measurements in environments with many tracks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49910" y="5311416"/>
            <a:ext cx="252345" cy="192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17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CAAEIW+OpenSymbol"/>
                <a:cs typeface="CAAEIW+OpenSymbol"/>
              </a:rPr>
              <a:t>●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726440" y="5545886"/>
            <a:ext cx="9162535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Operation for a long time, in particular also able to stand a lot of radiation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49910" y="5623836"/>
            <a:ext cx="252345" cy="192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17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CAAEIW+OpenSymbol"/>
                <a:cs typeface="CAAEIW+OpenSymbol"/>
              </a:rPr>
              <a:t>●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016000" y="5858307"/>
            <a:ext cx="1797550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without aging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26440" y="6170726"/>
            <a:ext cx="975729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Cheap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49910" y="6248676"/>
            <a:ext cx="252345" cy="192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17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CAAEIW+OpenSymbol"/>
                <a:cs typeface="CAAEIW+OpenSymbol"/>
              </a:rPr>
              <a:t>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33E3CF-8C20-6729-FBFA-06B5CDDBC822}"/>
              </a:ext>
            </a:extLst>
          </p:cNvPr>
          <p:cNvSpPr txBox="1"/>
          <p:nvPr/>
        </p:nvSpPr>
        <p:spPr>
          <a:xfrm>
            <a:off x="549910" y="6839617"/>
            <a:ext cx="8681687" cy="391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000000"/>
                </a:solidFill>
                <a:latin typeface="HPTIDQ+LiberationSans"/>
                <a:cs typeface="HPTIDQ+LiberationSans"/>
              </a:rPr>
              <a:t>Experiment specific requirements will often surpass these.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474720" y="5509260"/>
            <a:ext cx="2926080" cy="19634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305550" y="1529079"/>
            <a:ext cx="2731769" cy="20510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920059" y="2113572"/>
            <a:ext cx="97408" cy="2779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893406" y="2307612"/>
            <a:ext cx="124060" cy="1962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886895" y="2580932"/>
            <a:ext cx="128835" cy="11481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891583" y="2767079"/>
            <a:ext cx="125883" cy="25927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891583" y="2910284"/>
            <a:ext cx="125883" cy="22854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997959" y="3663950"/>
            <a:ext cx="2494279" cy="184657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413759" y="1651000"/>
            <a:ext cx="2560320" cy="191515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425440" y="3200400"/>
            <a:ext cx="731519" cy="36575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949440" y="3656330"/>
            <a:ext cx="2593340" cy="194182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2104390" y="401449"/>
            <a:ext cx="5869228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Magnet</a:t>
            </a:r>
            <a:r>
              <a:rPr sz="3600" spc="-14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Field Configurations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455930" y="1211376"/>
            <a:ext cx="6994020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In HEP</a:t>
            </a:r>
            <a:r>
              <a:rPr sz="2200" spc="-54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experiments three field configurations are used: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455930" y="1837486"/>
            <a:ext cx="2263322" cy="9750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1) Dipole fields</a:t>
            </a:r>
          </a:p>
          <a:p>
            <a:pPr marL="233679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(for fixed target</a:t>
            </a:r>
          </a:p>
          <a:p>
            <a:pPr marL="233679" marR="0">
              <a:lnSpc>
                <a:spcPts val="2457"/>
              </a:lnSpc>
              <a:spcBef>
                <a:spcPts val="2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experiments)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455930" y="3712006"/>
            <a:ext cx="2513507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2) Solenoidal fields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67080" y="4024426"/>
            <a:ext cx="3226361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(for collider experiments)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455930" y="5586526"/>
            <a:ext cx="2184095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3) </a:t>
            </a:r>
            <a:r>
              <a:rPr sz="2200" spc="-33" dirty="0">
                <a:solidFill>
                  <a:srgbClr val="000000"/>
                </a:solidFill>
                <a:latin typeface="HPTIDQ+LiberationSans"/>
                <a:cs typeface="HPTIDQ+LiberationSans"/>
              </a:rPr>
              <a:t>Toroidal</a:t>
            </a:r>
            <a:r>
              <a:rPr sz="2200" spc="39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fields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767080" y="5898946"/>
            <a:ext cx="2621131" cy="66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(for muon system of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collider experiment)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383280" y="1553209"/>
            <a:ext cx="3298189" cy="6057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3310890" y="2560320"/>
            <a:ext cx="3569970" cy="10972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318509" y="4425950"/>
            <a:ext cx="3761740" cy="95122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035040" y="5375910"/>
            <a:ext cx="4044949" cy="212217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811020" y="401449"/>
            <a:ext cx="6454450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spc="-30" dirty="0">
                <a:solidFill>
                  <a:srgbClr val="000000"/>
                </a:solidFill>
                <a:latin typeface="HPTIDQ+LiberationSans"/>
                <a:cs typeface="HPTIDQ+LiberationSans"/>
              </a:rPr>
              <a:t>Track</a:t>
            </a:r>
            <a:r>
              <a:rPr sz="3600" spc="19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3600" dirty="0">
                <a:solidFill>
                  <a:srgbClr val="000000"/>
                </a:solidFill>
                <a:latin typeface="HPTIDQ+LiberationSans"/>
                <a:cs typeface="HPTIDQ+LiberationSans"/>
              </a:rPr>
              <a:t>Parameters in B-fields (I)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97510" y="1207566"/>
            <a:ext cx="9488551" cy="66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In magnetic fields, the particle path can be derived starting from the Lorentz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force: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97510" y="2144826"/>
            <a:ext cx="9036203" cy="66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Assuming a homogenous B field, which can be directed along the z axis</a:t>
            </a:r>
          </a:p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allows</a:t>
            </a:r>
            <a:r>
              <a:rPr sz="2200" spc="10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to solve for</a:t>
            </a:r>
            <a:r>
              <a:rPr sz="2200" spc="19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v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: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97510" y="3706876"/>
            <a:ext cx="5254228" cy="4021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866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with </a:t>
            </a:r>
            <a:r>
              <a:rPr sz="2200" dirty="0">
                <a:solidFill>
                  <a:srgbClr val="000000"/>
                </a:solidFill>
                <a:latin typeface="OBEPTA+StandardSymL"/>
                <a:cs typeface="OBEPTA+StandardSymL"/>
              </a:rPr>
              <a:t></a:t>
            </a:r>
            <a:r>
              <a:rPr sz="2200" spc="161" dirty="0">
                <a:solidFill>
                  <a:srgbClr val="000000"/>
                </a:solidFill>
                <a:latin typeface="DejaVu Sans"/>
                <a:cs typeface="DejaVu Sans"/>
              </a:rPr>
              <a:t> 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=|q|B/</a:t>
            </a:r>
            <a:r>
              <a:rPr sz="2200" dirty="0">
                <a:solidFill>
                  <a:srgbClr val="000000"/>
                </a:solidFill>
                <a:latin typeface="OBEPTA+StandardSymL"/>
                <a:cs typeface="OBEPTA+StandardSymL"/>
              </a:rPr>
              <a:t></a:t>
            </a:r>
            <a:r>
              <a:rPr sz="2200" spc="-154" dirty="0">
                <a:solidFill>
                  <a:srgbClr val="000000"/>
                </a:solidFill>
                <a:latin typeface="DejaVu Sans"/>
                <a:cs typeface="DejaVu Sans"/>
              </a:rPr>
              <a:t> </a:t>
            </a:r>
            <a:r>
              <a:rPr sz="2200" spc="-13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m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, </a:t>
            </a:r>
            <a:r>
              <a:rPr sz="2200" dirty="0">
                <a:solidFill>
                  <a:srgbClr val="000000"/>
                </a:solidFill>
                <a:latin typeface="OBEPTA+StandardSymL"/>
                <a:cs typeface="OBEPTA+StandardSymL"/>
              </a:rPr>
              <a:t>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=q/|q|</a:t>
            </a: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, and 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v</a:t>
            </a:r>
            <a:r>
              <a:rPr sz="2200" spc="8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=</a:t>
            </a:r>
            <a:r>
              <a:rPr sz="2200" dirty="0">
                <a:solidFill>
                  <a:srgbClr val="000000"/>
                </a:solidFill>
                <a:latin typeface="VLFQON+DejaVuSans-Oblique"/>
                <a:cs typeface="VLFQON+DejaVuSans-Oblique"/>
              </a:rPr>
              <a:t>√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v</a:t>
            </a:r>
            <a:r>
              <a:rPr sz="2200" spc="-69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1950" spc="-13" baseline="41818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2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+v</a:t>
            </a:r>
            <a:r>
              <a:rPr sz="2200" spc="-68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1950" baseline="41818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2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162050" y="3958748"/>
            <a:ext cx="260826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B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4274820" y="3958748"/>
            <a:ext cx="251698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T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4855210" y="3958748"/>
            <a:ext cx="233680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x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328920" y="3958748"/>
            <a:ext cx="233680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y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397510" y="4139996"/>
            <a:ext cx="2201799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Integration gives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397510" y="5390946"/>
            <a:ext cx="2401849" cy="3502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=&gt; Helix trajectory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397510" y="5702046"/>
            <a:ext cx="4587138" cy="4021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866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HPTIDQ+LiberationSans"/>
                <a:cs typeface="HPTIDQ+LiberationSans"/>
              </a:rPr>
              <a:t>with 6 parameters</a:t>
            </a:r>
            <a:r>
              <a:rPr sz="2200" spc="19" dirty="0">
                <a:solidFill>
                  <a:srgbClr val="000000"/>
                </a:solidFill>
                <a:latin typeface="HPTIDQ+LiberationSans"/>
                <a:cs typeface="HPTIDQ+LiberationSans"/>
              </a:rPr>
              <a:t> 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x</a:t>
            </a:r>
            <a:r>
              <a:rPr sz="2200" spc="1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,</a:t>
            </a:r>
            <a:r>
              <a:rPr sz="2200" spc="-92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y</a:t>
            </a:r>
            <a:r>
              <a:rPr sz="2200" spc="11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,</a:t>
            </a:r>
            <a:r>
              <a:rPr sz="2200" spc="-83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v</a:t>
            </a:r>
            <a:r>
              <a:rPr sz="2200" spc="82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,</a:t>
            </a:r>
            <a:r>
              <a:rPr sz="2200" spc="-9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2200" dirty="0">
                <a:solidFill>
                  <a:srgbClr val="000000"/>
                </a:solidFill>
                <a:latin typeface="OBEPTA+StandardSymL"/>
                <a:cs typeface="OBEPTA+StandardSymL"/>
              </a:rPr>
              <a:t>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,</a:t>
            </a:r>
            <a:r>
              <a:rPr sz="2200" spc="-9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2200" dirty="0">
                <a:solidFill>
                  <a:srgbClr val="000000"/>
                </a:solidFill>
                <a:latin typeface="OBEPTA+StandardSymL"/>
                <a:cs typeface="OBEPTA+StandardSymL"/>
              </a:rPr>
              <a:t></a:t>
            </a:r>
            <a:r>
              <a:rPr sz="2200" spc="151" dirty="0">
                <a:solidFill>
                  <a:srgbClr val="000000"/>
                </a:solidFill>
                <a:latin typeface="DejaVu Sans"/>
                <a:cs typeface="DejaVu Sans"/>
              </a:rPr>
              <a:t> </a:t>
            </a:r>
            <a:r>
              <a:rPr sz="22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,</a:t>
            </a:r>
            <a:r>
              <a:rPr sz="2200" spc="-8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 </a:t>
            </a:r>
            <a:r>
              <a:rPr sz="2200" dirty="0">
                <a:solidFill>
                  <a:srgbClr val="000000"/>
                </a:solidFill>
                <a:latin typeface="OBEPTA+StandardSymL"/>
                <a:cs typeface="OBEPTA+StandardSymL"/>
              </a:rPr>
              <a:t>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2835910" y="5955189"/>
            <a:ext cx="242808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0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220720" y="5955189"/>
            <a:ext cx="242808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0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3606800" y="5955189"/>
            <a:ext cx="251698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T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4376420" y="5955189"/>
            <a:ext cx="260826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B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4832350" y="5955189"/>
            <a:ext cx="242808" cy="219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29"/>
              </a:lnSpc>
              <a:spcBef>
                <a:spcPts val="0"/>
              </a:spcBef>
              <a:spcAft>
                <a:spcPts val="0"/>
              </a:spcAft>
            </a:pPr>
            <a:r>
              <a:rPr sz="1300" dirty="0">
                <a:solidFill>
                  <a:srgbClr val="000000"/>
                </a:solidFill>
                <a:latin typeface="DPAQAR+LiberationSans-Italic"/>
                <a:cs typeface="DPAQAR+LiberationSans-Italic"/>
              </a:rPr>
              <a:t>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699</TotalTime>
  <Words>4239</Words>
  <Application>Microsoft Macintosh PowerPoint</Application>
  <PresentationFormat>Custom</PresentationFormat>
  <Paragraphs>614</Paragraphs>
  <Slides>62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95" baseType="lpstr">
      <vt:lpstr>Arial</vt:lpstr>
      <vt:lpstr>CAAEIW+OpenSymbol</vt:lpstr>
      <vt:lpstr>Courier New</vt:lpstr>
      <vt:lpstr>AILLPV+DejaVuSans</vt:lpstr>
      <vt:lpstr>Cambria Math</vt:lpstr>
      <vt:lpstr>Symbol</vt:lpstr>
      <vt:lpstr>Google Sans</vt:lpstr>
      <vt:lpstr>DejaVu Sans</vt:lpstr>
      <vt:lpstr>VJLTBD+font000000002d59f145</vt:lpstr>
      <vt:lpstr>Aptos Display</vt:lpstr>
      <vt:lpstr>HPTIDQ+LiberationSans</vt:lpstr>
      <vt:lpstr>HKEOGI+Calibri Bold</vt:lpstr>
      <vt:lpstr>HUJPRB+Century Gothic</vt:lpstr>
      <vt:lpstr>HSIOET+StandardSymL</vt:lpstr>
      <vt:lpstr>KJSHAE+Calibri Bold</vt:lpstr>
      <vt:lpstr>EQFFOG+Calibri</vt:lpstr>
      <vt:lpstr>PVWPVC+Century Gothic</vt:lpstr>
      <vt:lpstr>SRNAHF+Cambria Math</vt:lpstr>
      <vt:lpstr>VUVWGA+Arial</vt:lpstr>
      <vt:lpstr>CLOJCO+Cambria Math</vt:lpstr>
      <vt:lpstr>MLNBGR+Times-Roman</vt:lpstr>
      <vt:lpstr>CNKHGD+Calibri</vt:lpstr>
      <vt:lpstr>Times New Roman</vt:lpstr>
      <vt:lpstr>AQFHJJ+TimesNewRoman</vt:lpstr>
      <vt:lpstr>UQKDBH+Times-Bold</vt:lpstr>
      <vt:lpstr>OBEPTA+StandardSymL</vt:lpstr>
      <vt:lpstr>VLFQON+DejaVuSans-Oblique</vt:lpstr>
      <vt:lpstr>Aptos</vt:lpstr>
      <vt:lpstr>AIRBNT+font000000002d59f142</vt:lpstr>
      <vt:lpstr>DFVPRK+font000000002d59f145</vt:lpstr>
      <vt:lpstr>ECAKTT+Helvetica</vt:lpstr>
      <vt:lpstr>DPAQAR+LiberationSans-Italic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root</dc:creator>
  <cp:lastModifiedBy>Taylan YETKİN, ISU</cp:lastModifiedBy>
  <cp:revision>47</cp:revision>
  <dcterms:modified xsi:type="dcterms:W3CDTF">2025-02-11T05:30:30Z</dcterms:modified>
</cp:coreProperties>
</file>