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0"/>
  </p:notesMasterIdLst>
  <p:sldIdLst>
    <p:sldId id="325" r:id="rId2"/>
    <p:sldId id="316" r:id="rId3"/>
    <p:sldId id="322" r:id="rId4"/>
    <p:sldId id="317" r:id="rId5"/>
    <p:sldId id="318" r:id="rId6"/>
    <p:sldId id="256" r:id="rId7"/>
    <p:sldId id="313" r:id="rId8"/>
    <p:sldId id="295" r:id="rId9"/>
    <p:sldId id="343" r:id="rId10"/>
    <p:sldId id="291" r:id="rId11"/>
    <p:sldId id="260" r:id="rId12"/>
    <p:sldId id="300" r:id="rId13"/>
    <p:sldId id="301" r:id="rId14"/>
    <p:sldId id="315" r:id="rId15"/>
    <p:sldId id="319" r:id="rId16"/>
    <p:sldId id="292" r:id="rId17"/>
    <p:sldId id="293" r:id="rId18"/>
    <p:sldId id="304" r:id="rId19"/>
    <p:sldId id="261" r:id="rId20"/>
    <p:sldId id="305" r:id="rId21"/>
    <p:sldId id="306" r:id="rId22"/>
    <p:sldId id="307" r:id="rId23"/>
    <p:sldId id="308" r:id="rId24"/>
    <p:sldId id="309" r:id="rId25"/>
    <p:sldId id="310" r:id="rId26"/>
    <p:sldId id="311" r:id="rId27"/>
    <p:sldId id="262" r:id="rId28"/>
    <p:sldId id="323" r:id="rId29"/>
    <p:sldId id="264" r:id="rId30"/>
    <p:sldId id="321" r:id="rId31"/>
    <p:sldId id="266" r:id="rId32"/>
    <p:sldId id="268" r:id="rId33"/>
    <p:sldId id="269" r:id="rId34"/>
    <p:sldId id="276" r:id="rId35"/>
    <p:sldId id="277" r:id="rId36"/>
    <p:sldId id="270" r:id="rId37"/>
    <p:sldId id="285" r:id="rId38"/>
    <p:sldId id="286" r:id="rId39"/>
    <p:sldId id="287" r:id="rId40"/>
    <p:sldId id="271" r:id="rId41"/>
    <p:sldId id="272" r:id="rId42"/>
    <p:sldId id="290" r:id="rId43"/>
    <p:sldId id="324" r:id="rId44"/>
    <p:sldId id="327" r:id="rId45"/>
    <p:sldId id="328" r:id="rId46"/>
    <p:sldId id="278" r:id="rId47"/>
    <p:sldId id="329" r:id="rId48"/>
    <p:sldId id="284" r:id="rId49"/>
    <p:sldId id="257" r:id="rId50"/>
    <p:sldId id="330" r:id="rId51"/>
    <p:sldId id="259" r:id="rId52"/>
    <p:sldId id="331" r:id="rId53"/>
    <p:sldId id="279" r:id="rId54"/>
    <p:sldId id="332" r:id="rId55"/>
    <p:sldId id="333" r:id="rId56"/>
    <p:sldId id="334" r:id="rId57"/>
    <p:sldId id="335" r:id="rId58"/>
    <p:sldId id="265" r:id="rId59"/>
    <p:sldId id="283" r:id="rId60"/>
    <p:sldId id="336" r:id="rId61"/>
    <p:sldId id="267" r:id="rId62"/>
    <p:sldId id="337" r:id="rId63"/>
    <p:sldId id="338" r:id="rId64"/>
    <p:sldId id="339" r:id="rId65"/>
    <p:sldId id="340" r:id="rId66"/>
    <p:sldId id="341" r:id="rId67"/>
    <p:sldId id="273" r:id="rId68"/>
    <p:sldId id="342" r:id="rId6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90"/>
    <p:restoredTop sz="90274"/>
  </p:normalViewPr>
  <p:slideViewPr>
    <p:cSldViewPr snapToGrid="0" snapToObjects="1">
      <p:cViewPr varScale="1">
        <p:scale>
          <a:sx n="114" d="100"/>
          <a:sy n="114" d="100"/>
        </p:scale>
        <p:origin x="2184" y="176"/>
      </p:cViewPr>
      <p:guideLst>
        <p:guide orient="horz" pos="2160"/>
        <p:guide pos="2880"/>
      </p:guideLst>
    </p:cSldViewPr>
  </p:slideViewPr>
  <p:notesTextViewPr>
    <p:cViewPr>
      <p:scale>
        <a:sx n="100" d="100"/>
        <a:sy n="100" d="100"/>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ata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4" Type="http://schemas.openxmlformats.org/officeDocument/2006/relationships/image" Target="../media/image19.svg"/></Relationships>
</file>

<file path=ppt/diagrams/_rels/data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4" Type="http://schemas.openxmlformats.org/officeDocument/2006/relationships/image" Target="../media/image23.svg"/></Relationships>
</file>

<file path=ppt/diagrams/_rels/data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4" Type="http://schemas.openxmlformats.org/officeDocument/2006/relationships/image" Target="../media/image19.svg"/></Relationships>
</file>

<file path=ppt/diagrams/_rels/drawing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4" Type="http://schemas.openxmlformats.org/officeDocument/2006/relationships/image" Target="../media/image23.svg"/></Relationships>
</file>

<file path=ppt/diagrams/_rels/drawing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432E2E96-89AE-44B9-9AC7-F68C1E0D02E1}"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4893346B-CBE1-45AA-8BB0-89EDCBDD7E7A}">
      <dgm:prSet custT="1"/>
      <dgm:spPr/>
      <dgm:t>
        <a:bodyPr/>
        <a:lstStyle/>
        <a:p>
          <a:pPr>
            <a:lnSpc>
              <a:spcPct val="100000"/>
            </a:lnSpc>
          </a:pPr>
          <a:r>
            <a:rPr lang="en-US" sz="1800" dirty="0"/>
            <a:t>Ham veriler, her biri </a:t>
          </a:r>
          <a:r>
            <a:rPr lang="en-US" sz="1800" dirty="0" err="1"/>
            <a:t>ilgili</a:t>
          </a:r>
          <a:r>
            <a:rPr lang="en-US" sz="1800" dirty="0"/>
            <a:t> dedektör </a:t>
          </a:r>
          <a:r>
            <a:rPr lang="en-US" sz="1800" dirty="0" err="1"/>
            <a:t>kanalından</a:t>
          </a:r>
          <a:r>
            <a:rPr lang="en-US" sz="1800" dirty="0"/>
            <a:t> gelen sayısallaştırılmış sinyalleri içeren 'olaylara' göre düzenlenir.</a:t>
          </a:r>
        </a:p>
      </dgm:t>
    </dgm:pt>
    <dgm:pt modelId="{E115FEAE-0293-40CB-8B9F-8AB3232C36BF}" type="parTrans" cxnId="{5AF02A06-0F8E-4410-909D-4CAF113A59B7}">
      <dgm:prSet/>
      <dgm:spPr/>
      <dgm:t>
        <a:bodyPr/>
        <a:lstStyle/>
        <a:p>
          <a:endParaRPr lang="en-US"/>
        </a:p>
      </dgm:t>
    </dgm:pt>
    <dgm:pt modelId="{4E177B5E-4EEC-4B24-8868-4AACF9AC4DD7}" type="sibTrans" cxnId="{5AF02A06-0F8E-4410-909D-4CAF113A59B7}">
      <dgm:prSet/>
      <dgm:spPr/>
      <dgm:t>
        <a:bodyPr/>
        <a:lstStyle/>
        <a:p>
          <a:endParaRPr lang="en-US"/>
        </a:p>
      </dgm:t>
    </dgm:pt>
    <dgm:pt modelId="{F925E496-7580-4CAA-9C5B-C2BFD7123EC6}">
      <dgm:prSet custT="1"/>
      <dgm:spPr/>
      <dgm:t>
        <a:bodyPr/>
        <a:lstStyle/>
        <a:p>
          <a:pPr>
            <a:lnSpc>
              <a:spcPct val="100000"/>
            </a:lnSpc>
          </a:pPr>
          <a:r>
            <a:rPr lang="en-US" sz="1800"/>
            <a:t>Olay oluşturma, farklı alt detektörlerden gelen veri parçalarını tutarlı bir kayıtta birleştirir.</a:t>
          </a:r>
        </a:p>
      </dgm:t>
    </dgm:pt>
    <dgm:pt modelId="{F392C6A4-EB4F-4AB8-82BB-C6C8F99DFC63}" type="parTrans" cxnId="{DFF63D08-B283-4040-BB38-2F0A4A9F9ECE}">
      <dgm:prSet/>
      <dgm:spPr/>
      <dgm:t>
        <a:bodyPr/>
        <a:lstStyle/>
        <a:p>
          <a:endParaRPr lang="en-US"/>
        </a:p>
      </dgm:t>
    </dgm:pt>
    <dgm:pt modelId="{DF1F72BC-D937-46C4-AECE-499B7D12BFD6}" type="sibTrans" cxnId="{DFF63D08-B283-4040-BB38-2F0A4A9F9ECE}">
      <dgm:prSet/>
      <dgm:spPr/>
      <dgm:t>
        <a:bodyPr/>
        <a:lstStyle/>
        <a:p>
          <a:endParaRPr lang="en-US"/>
        </a:p>
      </dgm:t>
    </dgm:pt>
    <dgm:pt modelId="{D4717490-5A21-4DF9-88A8-169339A5370D}">
      <dgm:prSet custT="1"/>
      <dgm:spPr/>
      <dgm:t>
        <a:bodyPr/>
        <a:lstStyle/>
        <a:p>
          <a:pPr>
            <a:lnSpc>
              <a:spcPct val="100000"/>
            </a:lnSpc>
          </a:pPr>
          <a:r>
            <a:rPr lang="en-US" sz="1800" dirty="0"/>
            <a:t>Bu yapılandırılmış ancak kalibre edilmemiş format (kanal kimlikleri, zaman damgaları, ADC sayıları vb. ile) sonraki analizler için temel oluşturur.</a:t>
          </a:r>
        </a:p>
      </dgm:t>
    </dgm:pt>
    <dgm:pt modelId="{8DFDC013-8E9A-4B63-B0FB-C86417483CF8}" type="parTrans" cxnId="{2A304276-0B26-441E-9FC8-6EE9FEEF550D}">
      <dgm:prSet/>
      <dgm:spPr/>
      <dgm:t>
        <a:bodyPr/>
        <a:lstStyle/>
        <a:p>
          <a:endParaRPr lang="en-US"/>
        </a:p>
      </dgm:t>
    </dgm:pt>
    <dgm:pt modelId="{88E524F0-4616-4356-9087-9B82582B47A1}" type="sibTrans" cxnId="{2A304276-0B26-441E-9FC8-6EE9FEEF550D}">
      <dgm:prSet/>
      <dgm:spPr/>
      <dgm:t>
        <a:bodyPr/>
        <a:lstStyle/>
        <a:p>
          <a:endParaRPr lang="en-US"/>
        </a:p>
      </dgm:t>
    </dgm:pt>
    <dgm:pt modelId="{6E5A73A6-D68B-40DB-8CB0-BC6CE83A9472}" type="pres">
      <dgm:prSet presAssocID="{432E2E96-89AE-44B9-9AC7-F68C1E0D02E1}" presName="root" presStyleCnt="0">
        <dgm:presLayoutVars>
          <dgm:dir/>
          <dgm:resizeHandles val="exact"/>
        </dgm:presLayoutVars>
      </dgm:prSet>
      <dgm:spPr/>
    </dgm:pt>
    <dgm:pt modelId="{74F2CFEC-C1FB-42BA-847D-462972EE92D5}" type="pres">
      <dgm:prSet presAssocID="{4893346B-CBE1-45AA-8BB0-89EDCBDD7E7A}" presName="compNode" presStyleCnt="0"/>
      <dgm:spPr/>
    </dgm:pt>
    <dgm:pt modelId="{C0F06582-1C62-4980-AB13-4857CFB6BF14}" type="pres">
      <dgm:prSet presAssocID="{4893346B-CBE1-45AA-8BB0-89EDCBDD7E7A}" presName="iconRect" presStyleLbl="node1" presStyleIdx="0" presStyleCnt="3" custScaleX="142646" custScaleY="14264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Server"/>
        </a:ext>
      </dgm:extLst>
    </dgm:pt>
    <dgm:pt modelId="{9A6B4DAD-2853-4AE0-8508-9CB05F257BE4}" type="pres">
      <dgm:prSet presAssocID="{4893346B-CBE1-45AA-8BB0-89EDCBDD7E7A}" presName="spaceRect" presStyleCnt="0"/>
      <dgm:spPr/>
    </dgm:pt>
    <dgm:pt modelId="{5045041F-914E-461B-B7FF-4C02DABFDE40}" type="pres">
      <dgm:prSet presAssocID="{4893346B-CBE1-45AA-8BB0-89EDCBDD7E7A}" presName="textRect" presStyleLbl="revTx" presStyleIdx="0" presStyleCnt="3">
        <dgm:presLayoutVars>
          <dgm:chMax val="1"/>
          <dgm:chPref val="1"/>
        </dgm:presLayoutVars>
      </dgm:prSet>
      <dgm:spPr/>
    </dgm:pt>
    <dgm:pt modelId="{85E18070-538C-4476-9096-BAC8CA5EA0C4}" type="pres">
      <dgm:prSet presAssocID="{4E177B5E-4EEC-4B24-8868-4AACF9AC4DD7}" presName="sibTrans" presStyleCnt="0"/>
      <dgm:spPr/>
    </dgm:pt>
    <dgm:pt modelId="{7837DB02-BD75-424C-ACD9-B9755DB72B28}" type="pres">
      <dgm:prSet presAssocID="{F925E496-7580-4CAA-9C5B-C2BFD7123EC6}" presName="compNode" presStyleCnt="0"/>
      <dgm:spPr/>
    </dgm:pt>
    <dgm:pt modelId="{A7C7E4DF-B468-4575-91C1-306A6751FC7D}" type="pres">
      <dgm:prSet presAssocID="{F925E496-7580-4CAA-9C5B-C2BFD7123EC6}" presName="iconRect" presStyleLbl="node1" presStyleIdx="1" presStyleCnt="3" custScaleX="131770" custScaleY="131770"/>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Database"/>
        </a:ext>
      </dgm:extLst>
    </dgm:pt>
    <dgm:pt modelId="{568D4DD6-0E69-4863-B644-8B523ED21E9A}" type="pres">
      <dgm:prSet presAssocID="{F925E496-7580-4CAA-9C5B-C2BFD7123EC6}" presName="spaceRect" presStyleCnt="0"/>
      <dgm:spPr/>
    </dgm:pt>
    <dgm:pt modelId="{D5DA96AD-BC58-4770-8B40-2F1AE0E5DA70}" type="pres">
      <dgm:prSet presAssocID="{F925E496-7580-4CAA-9C5B-C2BFD7123EC6}" presName="textRect" presStyleLbl="revTx" presStyleIdx="1" presStyleCnt="3">
        <dgm:presLayoutVars>
          <dgm:chMax val="1"/>
          <dgm:chPref val="1"/>
        </dgm:presLayoutVars>
      </dgm:prSet>
      <dgm:spPr/>
    </dgm:pt>
    <dgm:pt modelId="{022DA1D6-8026-4EF1-902E-71A55105AC70}" type="pres">
      <dgm:prSet presAssocID="{DF1F72BC-D937-46C4-AECE-499B7D12BFD6}" presName="sibTrans" presStyleCnt="0"/>
      <dgm:spPr/>
    </dgm:pt>
    <dgm:pt modelId="{6ECA0EE5-2319-428C-B40A-4A95D7B3CC8D}" type="pres">
      <dgm:prSet presAssocID="{D4717490-5A21-4DF9-88A8-169339A5370D}" presName="compNode" presStyleCnt="0"/>
      <dgm:spPr/>
    </dgm:pt>
    <dgm:pt modelId="{8D0D46D3-573F-41C2-8C24-6DEBA8AE6A96}" type="pres">
      <dgm:prSet presAssocID="{D4717490-5A21-4DF9-88A8-169339A5370D}" presName="iconRect" presStyleLbl="node1" presStyleIdx="2" presStyleCnt="3" custScaleX="124945" custScaleY="12494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Diploma"/>
        </a:ext>
      </dgm:extLst>
    </dgm:pt>
    <dgm:pt modelId="{5B25633C-7455-40BA-9622-785C45A86262}" type="pres">
      <dgm:prSet presAssocID="{D4717490-5A21-4DF9-88A8-169339A5370D}" presName="spaceRect" presStyleCnt="0"/>
      <dgm:spPr/>
    </dgm:pt>
    <dgm:pt modelId="{575EDCB4-ABC7-4044-B410-D8B87182BF54}" type="pres">
      <dgm:prSet presAssocID="{D4717490-5A21-4DF9-88A8-169339A5370D}" presName="textRect" presStyleLbl="revTx" presStyleIdx="2" presStyleCnt="3">
        <dgm:presLayoutVars>
          <dgm:chMax val="1"/>
          <dgm:chPref val="1"/>
        </dgm:presLayoutVars>
      </dgm:prSet>
      <dgm:spPr/>
    </dgm:pt>
  </dgm:ptLst>
  <dgm:cxnLst>
    <dgm:cxn modelId="{5AF02A06-0F8E-4410-909D-4CAF113A59B7}" srcId="{432E2E96-89AE-44B9-9AC7-F68C1E0D02E1}" destId="{4893346B-CBE1-45AA-8BB0-89EDCBDD7E7A}" srcOrd="0" destOrd="0" parTransId="{E115FEAE-0293-40CB-8B9F-8AB3232C36BF}" sibTransId="{4E177B5E-4EEC-4B24-8868-4AACF9AC4DD7}"/>
    <dgm:cxn modelId="{DFF63D08-B283-4040-BB38-2F0A4A9F9ECE}" srcId="{432E2E96-89AE-44B9-9AC7-F68C1E0D02E1}" destId="{F925E496-7580-4CAA-9C5B-C2BFD7123EC6}" srcOrd="1" destOrd="0" parTransId="{F392C6A4-EB4F-4AB8-82BB-C6C8F99DFC63}" sibTransId="{DF1F72BC-D937-46C4-AECE-499B7D12BFD6}"/>
    <dgm:cxn modelId="{6A11DF66-A629-405C-B0A0-9D343F2AEE40}" type="presOf" srcId="{F925E496-7580-4CAA-9C5B-C2BFD7123EC6}" destId="{D5DA96AD-BC58-4770-8B40-2F1AE0E5DA70}" srcOrd="0" destOrd="0" presId="urn:microsoft.com/office/officeart/2018/2/layout/IconLabelList"/>
    <dgm:cxn modelId="{63EB8969-A28A-4E0F-814C-6B77D0784153}" type="presOf" srcId="{4893346B-CBE1-45AA-8BB0-89EDCBDD7E7A}" destId="{5045041F-914E-461B-B7FF-4C02DABFDE40}" srcOrd="0" destOrd="0" presId="urn:microsoft.com/office/officeart/2018/2/layout/IconLabelList"/>
    <dgm:cxn modelId="{2A304276-0B26-441E-9FC8-6EE9FEEF550D}" srcId="{432E2E96-89AE-44B9-9AC7-F68C1E0D02E1}" destId="{D4717490-5A21-4DF9-88A8-169339A5370D}" srcOrd="2" destOrd="0" parTransId="{8DFDC013-8E9A-4B63-B0FB-C86417483CF8}" sibTransId="{88E524F0-4616-4356-9087-9B82582B47A1}"/>
    <dgm:cxn modelId="{3A20037B-E34E-4ED2-906E-0F1DD62ED829}" type="presOf" srcId="{432E2E96-89AE-44B9-9AC7-F68C1E0D02E1}" destId="{6E5A73A6-D68B-40DB-8CB0-BC6CE83A9472}" srcOrd="0" destOrd="0" presId="urn:microsoft.com/office/officeart/2018/2/layout/IconLabelList"/>
    <dgm:cxn modelId="{61CE5FFE-23EE-4602-9318-05ACE8BF8769}" type="presOf" srcId="{D4717490-5A21-4DF9-88A8-169339A5370D}" destId="{575EDCB4-ABC7-4044-B410-D8B87182BF54}" srcOrd="0" destOrd="0" presId="urn:microsoft.com/office/officeart/2018/2/layout/IconLabelList"/>
    <dgm:cxn modelId="{54870A44-2BF8-44FA-BF10-062A20E301A3}" type="presParOf" srcId="{6E5A73A6-D68B-40DB-8CB0-BC6CE83A9472}" destId="{74F2CFEC-C1FB-42BA-847D-462972EE92D5}" srcOrd="0" destOrd="0" presId="urn:microsoft.com/office/officeart/2018/2/layout/IconLabelList"/>
    <dgm:cxn modelId="{9C520181-8BCA-486C-A61B-75D9E41CD1AA}" type="presParOf" srcId="{74F2CFEC-C1FB-42BA-847D-462972EE92D5}" destId="{C0F06582-1C62-4980-AB13-4857CFB6BF14}" srcOrd="0" destOrd="0" presId="urn:microsoft.com/office/officeart/2018/2/layout/IconLabelList"/>
    <dgm:cxn modelId="{80D03529-D860-403E-8E2B-6B651D57EDD0}" type="presParOf" srcId="{74F2CFEC-C1FB-42BA-847D-462972EE92D5}" destId="{9A6B4DAD-2853-4AE0-8508-9CB05F257BE4}" srcOrd="1" destOrd="0" presId="urn:microsoft.com/office/officeart/2018/2/layout/IconLabelList"/>
    <dgm:cxn modelId="{6F55998C-89D6-42CC-8304-A1E1B5C084D2}" type="presParOf" srcId="{74F2CFEC-C1FB-42BA-847D-462972EE92D5}" destId="{5045041F-914E-461B-B7FF-4C02DABFDE40}" srcOrd="2" destOrd="0" presId="urn:microsoft.com/office/officeart/2018/2/layout/IconLabelList"/>
    <dgm:cxn modelId="{4781CBB7-EF43-4E87-95D3-788720F5A827}" type="presParOf" srcId="{6E5A73A6-D68B-40DB-8CB0-BC6CE83A9472}" destId="{85E18070-538C-4476-9096-BAC8CA5EA0C4}" srcOrd="1" destOrd="0" presId="urn:microsoft.com/office/officeart/2018/2/layout/IconLabelList"/>
    <dgm:cxn modelId="{6077135A-2017-46F0-BE78-5538FEC53411}" type="presParOf" srcId="{6E5A73A6-D68B-40DB-8CB0-BC6CE83A9472}" destId="{7837DB02-BD75-424C-ACD9-B9755DB72B28}" srcOrd="2" destOrd="0" presId="urn:microsoft.com/office/officeart/2018/2/layout/IconLabelList"/>
    <dgm:cxn modelId="{1095075A-B282-4620-A200-22D58902D60A}" type="presParOf" srcId="{7837DB02-BD75-424C-ACD9-B9755DB72B28}" destId="{A7C7E4DF-B468-4575-91C1-306A6751FC7D}" srcOrd="0" destOrd="0" presId="urn:microsoft.com/office/officeart/2018/2/layout/IconLabelList"/>
    <dgm:cxn modelId="{19069512-F972-4371-BFC6-BDDD46A5A656}" type="presParOf" srcId="{7837DB02-BD75-424C-ACD9-B9755DB72B28}" destId="{568D4DD6-0E69-4863-B644-8B523ED21E9A}" srcOrd="1" destOrd="0" presId="urn:microsoft.com/office/officeart/2018/2/layout/IconLabelList"/>
    <dgm:cxn modelId="{9F6FD1A9-562B-444B-AEC1-C590D1E07104}" type="presParOf" srcId="{7837DB02-BD75-424C-ACD9-B9755DB72B28}" destId="{D5DA96AD-BC58-4770-8B40-2F1AE0E5DA70}" srcOrd="2" destOrd="0" presId="urn:microsoft.com/office/officeart/2018/2/layout/IconLabelList"/>
    <dgm:cxn modelId="{DCC93AF0-575A-4067-B6F9-1B709431A0E9}" type="presParOf" srcId="{6E5A73A6-D68B-40DB-8CB0-BC6CE83A9472}" destId="{022DA1D6-8026-4EF1-902E-71A55105AC70}" srcOrd="3" destOrd="0" presId="urn:microsoft.com/office/officeart/2018/2/layout/IconLabelList"/>
    <dgm:cxn modelId="{495D9ECB-9D1C-41F0-873E-AD519CF22399}" type="presParOf" srcId="{6E5A73A6-D68B-40DB-8CB0-BC6CE83A9472}" destId="{6ECA0EE5-2319-428C-B40A-4A95D7B3CC8D}" srcOrd="4" destOrd="0" presId="urn:microsoft.com/office/officeart/2018/2/layout/IconLabelList"/>
    <dgm:cxn modelId="{3F1DA063-6FBA-4992-8019-09A7F5AE3C4F}" type="presParOf" srcId="{6ECA0EE5-2319-428C-B40A-4A95D7B3CC8D}" destId="{8D0D46D3-573F-41C2-8C24-6DEBA8AE6A96}" srcOrd="0" destOrd="0" presId="urn:microsoft.com/office/officeart/2018/2/layout/IconLabelList"/>
    <dgm:cxn modelId="{F80D146D-22D7-446A-9688-F1979C6FA551}" type="presParOf" srcId="{6ECA0EE5-2319-428C-B40A-4A95D7B3CC8D}" destId="{5B25633C-7455-40BA-9622-785C45A86262}" srcOrd="1" destOrd="0" presId="urn:microsoft.com/office/officeart/2018/2/layout/IconLabelList"/>
    <dgm:cxn modelId="{945AB5A5-F983-4CE8-BC83-7A7FA2D5DF24}" type="presParOf" srcId="{6ECA0EE5-2319-428C-B40A-4A95D7B3CC8D}" destId="{575EDCB4-ABC7-4044-B410-D8B87182BF54}"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75C4FE-5C87-4646-B778-E77BEACCE2C9}"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711535A2-4B3A-4632-A86D-63E796CC02DE}">
      <dgm:prSet custT="1"/>
      <dgm:spPr/>
      <dgm:t>
        <a:bodyPr/>
        <a:lstStyle/>
        <a:p>
          <a:pPr>
            <a:lnSpc>
              <a:spcPct val="100000"/>
            </a:lnSpc>
          </a:pPr>
          <a:r>
            <a:rPr lang="en-US" sz="1800" dirty="0"/>
            <a:t>Alt dedektörler </a:t>
          </a:r>
          <a:r>
            <a:rPr lang="en-US" sz="1800" dirty="0" err="1"/>
            <a:t>vuruşları</a:t>
          </a:r>
          <a:r>
            <a:rPr lang="en-US" sz="1800" dirty="0"/>
            <a:t> bağımsız olarak kaydeder; </a:t>
          </a:r>
          <a:r>
            <a:rPr lang="en-US" sz="1800" dirty="0" err="1"/>
            <a:t>olay</a:t>
          </a:r>
          <a:r>
            <a:rPr lang="en-US" sz="1800" dirty="0"/>
            <a:t> </a:t>
          </a:r>
          <a:r>
            <a:rPr lang="en-US" sz="1800" dirty="0" err="1"/>
            <a:t>oluşturma</a:t>
          </a:r>
          <a:r>
            <a:rPr lang="en-US" sz="1800" dirty="0"/>
            <a:t> (event builder) bu parçaları tutarlı bir veri kümesinde birleştirir.</a:t>
          </a:r>
        </a:p>
      </dgm:t>
    </dgm:pt>
    <dgm:pt modelId="{368F79E4-B21E-4097-ACD8-EB61177F56B9}" type="parTrans" cxnId="{A777D836-51DE-489D-A2BF-7F956F9A96C3}">
      <dgm:prSet/>
      <dgm:spPr/>
      <dgm:t>
        <a:bodyPr/>
        <a:lstStyle/>
        <a:p>
          <a:endParaRPr lang="en-US"/>
        </a:p>
      </dgm:t>
    </dgm:pt>
    <dgm:pt modelId="{EBE354CA-5501-4F93-B310-461838E35BBA}" type="sibTrans" cxnId="{A777D836-51DE-489D-A2BF-7F956F9A96C3}">
      <dgm:prSet/>
      <dgm:spPr/>
      <dgm:t>
        <a:bodyPr/>
        <a:lstStyle/>
        <a:p>
          <a:endParaRPr lang="en-US"/>
        </a:p>
      </dgm:t>
    </dgm:pt>
    <dgm:pt modelId="{289618DA-6911-45BC-A94B-5DA315DE406E}">
      <dgm:prSet/>
      <dgm:spPr/>
      <dgm:t>
        <a:bodyPr/>
        <a:lstStyle/>
        <a:p>
          <a:pPr>
            <a:lnSpc>
              <a:spcPct val="100000"/>
            </a:lnSpc>
          </a:pPr>
          <a:r>
            <a:rPr lang="en-US" dirty="0"/>
            <a:t>Senkronizasyon, aynı çarpışmaya karşılık gelen farklı alt sistemlerden gelen sinyallerin birlikte gruplanmasını sağlar.</a:t>
          </a:r>
        </a:p>
      </dgm:t>
    </dgm:pt>
    <dgm:pt modelId="{A883BE0F-9F01-4609-AAFE-A25E8DE52D71}" type="parTrans" cxnId="{C5609A52-C113-42A4-963D-1850C139B16F}">
      <dgm:prSet/>
      <dgm:spPr/>
      <dgm:t>
        <a:bodyPr/>
        <a:lstStyle/>
        <a:p>
          <a:endParaRPr lang="en-US"/>
        </a:p>
      </dgm:t>
    </dgm:pt>
    <dgm:pt modelId="{95B87728-362A-4CB8-914E-4D119F6409E9}" type="sibTrans" cxnId="{C5609A52-C113-42A4-963D-1850C139B16F}">
      <dgm:prSet/>
      <dgm:spPr/>
      <dgm:t>
        <a:bodyPr/>
        <a:lstStyle/>
        <a:p>
          <a:endParaRPr lang="en-US"/>
        </a:p>
      </dgm:t>
    </dgm:pt>
    <dgm:pt modelId="{39EAF9CA-9B41-47C2-8330-C21013A7380E}" type="pres">
      <dgm:prSet presAssocID="{6E75C4FE-5C87-4646-B778-E77BEACCE2C9}" presName="root" presStyleCnt="0">
        <dgm:presLayoutVars>
          <dgm:dir/>
          <dgm:resizeHandles val="exact"/>
        </dgm:presLayoutVars>
      </dgm:prSet>
      <dgm:spPr/>
    </dgm:pt>
    <dgm:pt modelId="{143A0843-C367-43DC-9655-C0213B683D6B}" type="pres">
      <dgm:prSet presAssocID="{711535A2-4B3A-4632-A86D-63E796CC02DE}" presName="compNode" presStyleCnt="0"/>
      <dgm:spPr/>
    </dgm:pt>
    <dgm:pt modelId="{29433636-164E-48E4-9B21-B6264C5DAD79}" type="pres">
      <dgm:prSet presAssocID="{711535A2-4B3A-4632-A86D-63E796CC02DE}"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Disconnected"/>
        </a:ext>
      </dgm:extLst>
    </dgm:pt>
    <dgm:pt modelId="{6F6D9108-48A1-4F64-AB38-048FE8F6D6A3}" type="pres">
      <dgm:prSet presAssocID="{711535A2-4B3A-4632-A86D-63E796CC02DE}" presName="spaceRect" presStyleCnt="0"/>
      <dgm:spPr/>
    </dgm:pt>
    <dgm:pt modelId="{38E3CD82-A10B-4A33-AA3C-9CAA4E1BFBA5}" type="pres">
      <dgm:prSet presAssocID="{711535A2-4B3A-4632-A86D-63E796CC02DE}" presName="textRect" presStyleLbl="revTx" presStyleIdx="0" presStyleCnt="2">
        <dgm:presLayoutVars>
          <dgm:chMax val="1"/>
          <dgm:chPref val="1"/>
        </dgm:presLayoutVars>
      </dgm:prSet>
      <dgm:spPr/>
    </dgm:pt>
    <dgm:pt modelId="{07F1E023-F8DD-4C7A-86E3-1CF9D1A19CE4}" type="pres">
      <dgm:prSet presAssocID="{EBE354CA-5501-4F93-B310-461838E35BBA}" presName="sibTrans" presStyleCnt="0"/>
      <dgm:spPr/>
    </dgm:pt>
    <dgm:pt modelId="{BDCFBCBD-F009-4F99-9356-1FE24036B6B2}" type="pres">
      <dgm:prSet presAssocID="{289618DA-6911-45BC-A94B-5DA315DE406E}" presName="compNode" presStyleCnt="0"/>
      <dgm:spPr/>
    </dgm:pt>
    <dgm:pt modelId="{6684B89D-52A5-48E7-8BE9-18C831A64EFB}" type="pres">
      <dgm:prSet presAssocID="{289618DA-6911-45BC-A94B-5DA315DE406E}"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Network Diagram"/>
        </a:ext>
      </dgm:extLst>
    </dgm:pt>
    <dgm:pt modelId="{FFE9F41B-0AA8-4354-B6A9-6B1445D81188}" type="pres">
      <dgm:prSet presAssocID="{289618DA-6911-45BC-A94B-5DA315DE406E}" presName="spaceRect" presStyleCnt="0"/>
      <dgm:spPr/>
    </dgm:pt>
    <dgm:pt modelId="{8BC9E085-7696-4069-9889-3EAA7617A627}" type="pres">
      <dgm:prSet presAssocID="{289618DA-6911-45BC-A94B-5DA315DE406E}" presName="textRect" presStyleLbl="revTx" presStyleIdx="1" presStyleCnt="2">
        <dgm:presLayoutVars>
          <dgm:chMax val="1"/>
          <dgm:chPref val="1"/>
        </dgm:presLayoutVars>
      </dgm:prSet>
      <dgm:spPr/>
    </dgm:pt>
  </dgm:ptLst>
  <dgm:cxnLst>
    <dgm:cxn modelId="{66971F24-70AA-41AC-BC86-D7A7746DAC62}" type="presOf" srcId="{711535A2-4B3A-4632-A86D-63E796CC02DE}" destId="{38E3CD82-A10B-4A33-AA3C-9CAA4E1BFBA5}" srcOrd="0" destOrd="0" presId="urn:microsoft.com/office/officeart/2018/2/layout/IconLabelList"/>
    <dgm:cxn modelId="{A777D836-51DE-489D-A2BF-7F956F9A96C3}" srcId="{6E75C4FE-5C87-4646-B778-E77BEACCE2C9}" destId="{711535A2-4B3A-4632-A86D-63E796CC02DE}" srcOrd="0" destOrd="0" parTransId="{368F79E4-B21E-4097-ACD8-EB61177F56B9}" sibTransId="{EBE354CA-5501-4F93-B310-461838E35BBA}"/>
    <dgm:cxn modelId="{3A8AF83C-86CB-4B65-90F8-1E9DE6ADF484}" type="presOf" srcId="{6E75C4FE-5C87-4646-B778-E77BEACCE2C9}" destId="{39EAF9CA-9B41-47C2-8330-C21013A7380E}" srcOrd="0" destOrd="0" presId="urn:microsoft.com/office/officeart/2018/2/layout/IconLabelList"/>
    <dgm:cxn modelId="{C5609A52-C113-42A4-963D-1850C139B16F}" srcId="{6E75C4FE-5C87-4646-B778-E77BEACCE2C9}" destId="{289618DA-6911-45BC-A94B-5DA315DE406E}" srcOrd="1" destOrd="0" parTransId="{A883BE0F-9F01-4609-AAFE-A25E8DE52D71}" sibTransId="{95B87728-362A-4CB8-914E-4D119F6409E9}"/>
    <dgm:cxn modelId="{E454A7CE-2377-4E2D-A5E8-70F0E2256CEA}" type="presOf" srcId="{289618DA-6911-45BC-A94B-5DA315DE406E}" destId="{8BC9E085-7696-4069-9889-3EAA7617A627}" srcOrd="0" destOrd="0" presId="urn:microsoft.com/office/officeart/2018/2/layout/IconLabelList"/>
    <dgm:cxn modelId="{1E62D635-E468-4A31-AB9F-A27799BAE3AA}" type="presParOf" srcId="{39EAF9CA-9B41-47C2-8330-C21013A7380E}" destId="{143A0843-C367-43DC-9655-C0213B683D6B}" srcOrd="0" destOrd="0" presId="urn:microsoft.com/office/officeart/2018/2/layout/IconLabelList"/>
    <dgm:cxn modelId="{A616B833-CC2E-4FA9-9027-2454A75D8AFD}" type="presParOf" srcId="{143A0843-C367-43DC-9655-C0213B683D6B}" destId="{29433636-164E-48E4-9B21-B6264C5DAD79}" srcOrd="0" destOrd="0" presId="urn:microsoft.com/office/officeart/2018/2/layout/IconLabelList"/>
    <dgm:cxn modelId="{A5DD346A-8E30-4DFA-A5F9-91399DDDE77C}" type="presParOf" srcId="{143A0843-C367-43DC-9655-C0213B683D6B}" destId="{6F6D9108-48A1-4F64-AB38-048FE8F6D6A3}" srcOrd="1" destOrd="0" presId="urn:microsoft.com/office/officeart/2018/2/layout/IconLabelList"/>
    <dgm:cxn modelId="{49BAF54D-E44A-4B19-A07F-3E96513DB501}" type="presParOf" srcId="{143A0843-C367-43DC-9655-C0213B683D6B}" destId="{38E3CD82-A10B-4A33-AA3C-9CAA4E1BFBA5}" srcOrd="2" destOrd="0" presId="urn:microsoft.com/office/officeart/2018/2/layout/IconLabelList"/>
    <dgm:cxn modelId="{26C81783-4B8A-4052-84E5-9F011A586713}" type="presParOf" srcId="{39EAF9CA-9B41-47C2-8330-C21013A7380E}" destId="{07F1E023-F8DD-4C7A-86E3-1CF9D1A19CE4}" srcOrd="1" destOrd="0" presId="urn:microsoft.com/office/officeart/2018/2/layout/IconLabelList"/>
    <dgm:cxn modelId="{20DC09DC-038A-44DC-BF1F-7D88B3B94663}" type="presParOf" srcId="{39EAF9CA-9B41-47C2-8330-C21013A7380E}" destId="{BDCFBCBD-F009-4F99-9356-1FE24036B6B2}" srcOrd="2" destOrd="0" presId="urn:microsoft.com/office/officeart/2018/2/layout/IconLabelList"/>
    <dgm:cxn modelId="{D30ADB98-0682-4820-92F7-B8DEAB3E890F}" type="presParOf" srcId="{BDCFBCBD-F009-4F99-9356-1FE24036B6B2}" destId="{6684B89D-52A5-48E7-8BE9-18C831A64EFB}" srcOrd="0" destOrd="0" presId="urn:microsoft.com/office/officeart/2018/2/layout/IconLabelList"/>
    <dgm:cxn modelId="{74E34591-DC23-465C-B59D-BF6550F053F4}" type="presParOf" srcId="{BDCFBCBD-F009-4F99-9356-1FE24036B6B2}" destId="{FFE9F41B-0AA8-4354-B6A9-6B1445D81188}" srcOrd="1" destOrd="0" presId="urn:microsoft.com/office/officeart/2018/2/layout/IconLabelList"/>
    <dgm:cxn modelId="{0430C3C9-858D-4E4C-BA61-5BC6C6D488BE}" type="presParOf" srcId="{BDCFBCBD-F009-4F99-9356-1FE24036B6B2}" destId="{8BC9E085-7696-4069-9889-3EAA7617A627}"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E740611-15B4-4A34-82F4-97C3AA5E6B7A}"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FA1538D8-DBCD-4667-806B-1C8A1036A683}">
      <dgm:prSet custT="1"/>
      <dgm:spPr/>
      <dgm:t>
        <a:bodyPr/>
        <a:lstStyle/>
        <a:p>
          <a:pPr>
            <a:lnSpc>
              <a:spcPct val="100000"/>
            </a:lnSpc>
          </a:pPr>
          <a:r>
            <a:rPr lang="en-US" sz="1800" dirty="0"/>
            <a:t>Ham veriler yapılandırılmış olsa da kalibre edilmemiş ve henüz </a:t>
          </a:r>
          <a:r>
            <a:rPr lang="en-US" sz="1800" dirty="0" err="1"/>
            <a:t>fiziksel</a:t>
          </a:r>
          <a:r>
            <a:rPr lang="en-US" sz="1800" dirty="0"/>
            <a:t> birimlerle yorumlanmamıştır.</a:t>
          </a:r>
        </a:p>
      </dgm:t>
    </dgm:pt>
    <dgm:pt modelId="{D9D0A36A-09F3-41A4-99C3-79EA0E3E1B3E}" type="parTrans" cxnId="{6BB2B62C-838E-467E-B476-F519262AC9FE}">
      <dgm:prSet/>
      <dgm:spPr/>
      <dgm:t>
        <a:bodyPr/>
        <a:lstStyle/>
        <a:p>
          <a:endParaRPr lang="en-US"/>
        </a:p>
      </dgm:t>
    </dgm:pt>
    <dgm:pt modelId="{0073B7CC-A1AD-42F6-8C46-220E4DAE3DC7}" type="sibTrans" cxnId="{6BB2B62C-838E-467E-B476-F519262AC9FE}">
      <dgm:prSet/>
      <dgm:spPr/>
      <dgm:t>
        <a:bodyPr/>
        <a:lstStyle/>
        <a:p>
          <a:pPr>
            <a:lnSpc>
              <a:spcPct val="100000"/>
            </a:lnSpc>
          </a:pPr>
          <a:endParaRPr lang="en-US"/>
        </a:p>
      </dgm:t>
    </dgm:pt>
    <dgm:pt modelId="{ABF0EF7F-81A9-40BA-ACCC-AADB47AF0150}">
      <dgm:prSet custT="1"/>
      <dgm:spPr/>
      <dgm:t>
        <a:bodyPr/>
        <a:lstStyle/>
        <a:p>
          <a:pPr>
            <a:lnSpc>
              <a:spcPct val="100000"/>
            </a:lnSpc>
          </a:pPr>
          <a:r>
            <a:rPr lang="en-US" sz="1800" dirty="0"/>
            <a:t>Bu ham format, sonraki </a:t>
          </a:r>
          <a:r>
            <a:rPr lang="en-US" sz="1800" b="1" dirty="0" err="1"/>
            <a:t>kalibrasyon</a:t>
          </a:r>
          <a:r>
            <a:rPr lang="en-US" sz="1800" dirty="0"/>
            <a:t>, </a:t>
          </a:r>
          <a:r>
            <a:rPr lang="en-US" sz="1800" b="1" dirty="0"/>
            <a:t>hizalama </a:t>
          </a:r>
          <a:r>
            <a:rPr lang="en-US" sz="1800" dirty="0"/>
            <a:t>ve </a:t>
          </a:r>
          <a:r>
            <a:rPr lang="en-US" sz="1800" b="1" dirty="0"/>
            <a:t>yeniden yapılandırma </a:t>
          </a:r>
          <a:r>
            <a:rPr lang="en-US" sz="1800" dirty="0"/>
            <a:t>adımları için temel başlangıç noktasıdır.</a:t>
          </a:r>
        </a:p>
      </dgm:t>
    </dgm:pt>
    <dgm:pt modelId="{33AE3FCD-592A-4A60-899F-691FF8658F33}" type="parTrans" cxnId="{B8A48491-B164-4C1B-B059-91D27EC5004D}">
      <dgm:prSet/>
      <dgm:spPr/>
      <dgm:t>
        <a:bodyPr/>
        <a:lstStyle/>
        <a:p>
          <a:endParaRPr lang="en-US"/>
        </a:p>
      </dgm:t>
    </dgm:pt>
    <dgm:pt modelId="{2BA69A1F-6AFC-4EDC-A8ED-B0F3EE069621}" type="sibTrans" cxnId="{B8A48491-B164-4C1B-B059-91D27EC5004D}">
      <dgm:prSet/>
      <dgm:spPr/>
      <dgm:t>
        <a:bodyPr/>
        <a:lstStyle/>
        <a:p>
          <a:endParaRPr lang="en-US"/>
        </a:p>
      </dgm:t>
    </dgm:pt>
    <dgm:pt modelId="{8D342000-E30B-45AD-BD3C-A4ECBDE49768}" type="pres">
      <dgm:prSet presAssocID="{9E740611-15B4-4A34-82F4-97C3AA5E6B7A}" presName="root" presStyleCnt="0">
        <dgm:presLayoutVars>
          <dgm:dir/>
          <dgm:resizeHandles val="exact"/>
        </dgm:presLayoutVars>
      </dgm:prSet>
      <dgm:spPr/>
    </dgm:pt>
    <dgm:pt modelId="{462F11B9-6E73-4637-82F1-86A81A5AB369}" type="pres">
      <dgm:prSet presAssocID="{9E740611-15B4-4A34-82F4-97C3AA5E6B7A}" presName="container" presStyleCnt="0">
        <dgm:presLayoutVars>
          <dgm:dir/>
          <dgm:resizeHandles val="exact"/>
        </dgm:presLayoutVars>
      </dgm:prSet>
      <dgm:spPr/>
    </dgm:pt>
    <dgm:pt modelId="{DD296615-8160-4C46-AAFE-5F88130A0291}" type="pres">
      <dgm:prSet presAssocID="{FA1538D8-DBCD-4667-806B-1C8A1036A683}" presName="compNode" presStyleCnt="0"/>
      <dgm:spPr/>
    </dgm:pt>
    <dgm:pt modelId="{E136A5D5-7F44-4C40-8907-8C07EB46009D}" type="pres">
      <dgm:prSet presAssocID="{FA1538D8-DBCD-4667-806B-1C8A1036A683}" presName="iconBgRect" presStyleLbl="bgShp" presStyleIdx="0" presStyleCnt="2"/>
      <dgm:spPr/>
    </dgm:pt>
    <dgm:pt modelId="{62268ECF-4E1F-45B3-9FFF-6943A66349E5}" type="pres">
      <dgm:prSet presAssocID="{FA1538D8-DBCD-4667-806B-1C8A1036A68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ierarchy"/>
        </a:ext>
      </dgm:extLst>
    </dgm:pt>
    <dgm:pt modelId="{BCAE5995-5383-40EE-9542-59971E1D50A2}" type="pres">
      <dgm:prSet presAssocID="{FA1538D8-DBCD-4667-806B-1C8A1036A683}" presName="spaceRect" presStyleCnt="0"/>
      <dgm:spPr/>
    </dgm:pt>
    <dgm:pt modelId="{B53B38F9-9E9E-4C77-B1B5-072530294812}" type="pres">
      <dgm:prSet presAssocID="{FA1538D8-DBCD-4667-806B-1C8A1036A683}" presName="textRect" presStyleLbl="revTx" presStyleIdx="0" presStyleCnt="2">
        <dgm:presLayoutVars>
          <dgm:chMax val="1"/>
          <dgm:chPref val="1"/>
        </dgm:presLayoutVars>
      </dgm:prSet>
      <dgm:spPr/>
    </dgm:pt>
    <dgm:pt modelId="{B82AC905-909B-4098-91EC-2C6FC898B441}" type="pres">
      <dgm:prSet presAssocID="{0073B7CC-A1AD-42F6-8C46-220E4DAE3DC7}" presName="sibTrans" presStyleLbl="sibTrans2D1" presStyleIdx="0" presStyleCnt="0"/>
      <dgm:spPr/>
    </dgm:pt>
    <dgm:pt modelId="{80D04880-17E1-489F-B411-B52735FFED72}" type="pres">
      <dgm:prSet presAssocID="{ABF0EF7F-81A9-40BA-ACCC-AADB47AF0150}" presName="compNode" presStyleCnt="0"/>
      <dgm:spPr/>
    </dgm:pt>
    <dgm:pt modelId="{5BE65348-6CA2-4F6B-84FA-C22265B596A2}" type="pres">
      <dgm:prSet presAssocID="{ABF0EF7F-81A9-40BA-ACCC-AADB47AF0150}" presName="iconBgRect" presStyleLbl="bgShp" presStyleIdx="1" presStyleCnt="2"/>
      <dgm:spPr/>
    </dgm:pt>
    <dgm:pt modelId="{214F0A11-DFA0-47E4-8032-2A38C555FA2D}" type="pres">
      <dgm:prSet presAssocID="{ABF0EF7F-81A9-40BA-ACCC-AADB47AF0150}"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Flowchart"/>
        </a:ext>
      </dgm:extLst>
    </dgm:pt>
    <dgm:pt modelId="{27D898A2-D84D-467C-B420-74F4F0DF21D4}" type="pres">
      <dgm:prSet presAssocID="{ABF0EF7F-81A9-40BA-ACCC-AADB47AF0150}" presName="spaceRect" presStyleCnt="0"/>
      <dgm:spPr/>
    </dgm:pt>
    <dgm:pt modelId="{A54A4CAD-95BB-41A2-9BA6-4CC26FABF95E}" type="pres">
      <dgm:prSet presAssocID="{ABF0EF7F-81A9-40BA-ACCC-AADB47AF0150}" presName="textRect" presStyleLbl="revTx" presStyleIdx="1" presStyleCnt="2">
        <dgm:presLayoutVars>
          <dgm:chMax val="1"/>
          <dgm:chPref val="1"/>
        </dgm:presLayoutVars>
      </dgm:prSet>
      <dgm:spPr/>
    </dgm:pt>
  </dgm:ptLst>
  <dgm:cxnLst>
    <dgm:cxn modelId="{885CEC24-8D8B-4212-A138-37D7FAF01BE9}" type="presOf" srcId="{FA1538D8-DBCD-4667-806B-1C8A1036A683}" destId="{B53B38F9-9E9E-4C77-B1B5-072530294812}" srcOrd="0" destOrd="0" presId="urn:microsoft.com/office/officeart/2018/2/layout/IconCircleList"/>
    <dgm:cxn modelId="{6BB2B62C-838E-467E-B476-F519262AC9FE}" srcId="{9E740611-15B4-4A34-82F4-97C3AA5E6B7A}" destId="{FA1538D8-DBCD-4667-806B-1C8A1036A683}" srcOrd="0" destOrd="0" parTransId="{D9D0A36A-09F3-41A4-99C3-79EA0E3E1B3E}" sibTransId="{0073B7CC-A1AD-42F6-8C46-220E4DAE3DC7}"/>
    <dgm:cxn modelId="{4909F590-BE86-456E-9FBA-E1FEB28FE1F3}" type="presOf" srcId="{9E740611-15B4-4A34-82F4-97C3AA5E6B7A}" destId="{8D342000-E30B-45AD-BD3C-A4ECBDE49768}" srcOrd="0" destOrd="0" presId="urn:microsoft.com/office/officeart/2018/2/layout/IconCircleList"/>
    <dgm:cxn modelId="{B8A48491-B164-4C1B-B059-91D27EC5004D}" srcId="{9E740611-15B4-4A34-82F4-97C3AA5E6B7A}" destId="{ABF0EF7F-81A9-40BA-ACCC-AADB47AF0150}" srcOrd="1" destOrd="0" parTransId="{33AE3FCD-592A-4A60-899F-691FF8658F33}" sibTransId="{2BA69A1F-6AFC-4EDC-A8ED-B0F3EE069621}"/>
    <dgm:cxn modelId="{E6366DBC-6589-4B37-876A-E7B18CEB9427}" type="presOf" srcId="{ABF0EF7F-81A9-40BA-ACCC-AADB47AF0150}" destId="{A54A4CAD-95BB-41A2-9BA6-4CC26FABF95E}" srcOrd="0" destOrd="0" presId="urn:microsoft.com/office/officeart/2018/2/layout/IconCircleList"/>
    <dgm:cxn modelId="{21B469EF-958A-4FB5-B09B-319C475BBC36}" type="presOf" srcId="{0073B7CC-A1AD-42F6-8C46-220E4DAE3DC7}" destId="{B82AC905-909B-4098-91EC-2C6FC898B441}" srcOrd="0" destOrd="0" presId="urn:microsoft.com/office/officeart/2018/2/layout/IconCircleList"/>
    <dgm:cxn modelId="{6E420B7F-4BCD-431B-B8C2-BB924C5C5452}" type="presParOf" srcId="{8D342000-E30B-45AD-BD3C-A4ECBDE49768}" destId="{462F11B9-6E73-4637-82F1-86A81A5AB369}" srcOrd="0" destOrd="0" presId="urn:microsoft.com/office/officeart/2018/2/layout/IconCircleList"/>
    <dgm:cxn modelId="{6BDCD2F1-6C86-429D-9604-0B724D64C6C6}" type="presParOf" srcId="{462F11B9-6E73-4637-82F1-86A81A5AB369}" destId="{DD296615-8160-4C46-AAFE-5F88130A0291}" srcOrd="0" destOrd="0" presId="urn:microsoft.com/office/officeart/2018/2/layout/IconCircleList"/>
    <dgm:cxn modelId="{EBBD3D24-3CBF-427B-B297-2844E7457C81}" type="presParOf" srcId="{DD296615-8160-4C46-AAFE-5F88130A0291}" destId="{E136A5D5-7F44-4C40-8907-8C07EB46009D}" srcOrd="0" destOrd="0" presId="urn:microsoft.com/office/officeart/2018/2/layout/IconCircleList"/>
    <dgm:cxn modelId="{A6492989-A8EB-4A74-BB19-746D4B149B04}" type="presParOf" srcId="{DD296615-8160-4C46-AAFE-5F88130A0291}" destId="{62268ECF-4E1F-45B3-9FFF-6943A66349E5}" srcOrd="1" destOrd="0" presId="urn:microsoft.com/office/officeart/2018/2/layout/IconCircleList"/>
    <dgm:cxn modelId="{6AC4EF8E-4B41-4FD7-B5A7-5B4B491644C8}" type="presParOf" srcId="{DD296615-8160-4C46-AAFE-5F88130A0291}" destId="{BCAE5995-5383-40EE-9542-59971E1D50A2}" srcOrd="2" destOrd="0" presId="urn:microsoft.com/office/officeart/2018/2/layout/IconCircleList"/>
    <dgm:cxn modelId="{3AEC2D09-16F2-45F2-8091-119A294D8918}" type="presParOf" srcId="{DD296615-8160-4C46-AAFE-5F88130A0291}" destId="{B53B38F9-9E9E-4C77-B1B5-072530294812}" srcOrd="3" destOrd="0" presId="urn:microsoft.com/office/officeart/2018/2/layout/IconCircleList"/>
    <dgm:cxn modelId="{BCE4BC8E-EF9B-4151-AB7E-1092CD5C54CD}" type="presParOf" srcId="{462F11B9-6E73-4637-82F1-86A81A5AB369}" destId="{B82AC905-909B-4098-91EC-2C6FC898B441}" srcOrd="1" destOrd="0" presId="urn:microsoft.com/office/officeart/2018/2/layout/IconCircleList"/>
    <dgm:cxn modelId="{FFE1A45B-B3C6-4E11-9C2F-E1ABC9DB0BEA}" type="presParOf" srcId="{462F11B9-6E73-4637-82F1-86A81A5AB369}" destId="{80D04880-17E1-489F-B411-B52735FFED72}" srcOrd="2" destOrd="0" presId="urn:microsoft.com/office/officeart/2018/2/layout/IconCircleList"/>
    <dgm:cxn modelId="{CDC5B645-2E1F-4484-BEE7-6167D0A7C0B5}" type="presParOf" srcId="{80D04880-17E1-489F-B411-B52735FFED72}" destId="{5BE65348-6CA2-4F6B-84FA-C22265B596A2}" srcOrd="0" destOrd="0" presId="urn:microsoft.com/office/officeart/2018/2/layout/IconCircleList"/>
    <dgm:cxn modelId="{55A3E152-9F8F-471D-922A-9051BB43AE55}" type="presParOf" srcId="{80D04880-17E1-489F-B411-B52735FFED72}" destId="{214F0A11-DFA0-47E4-8032-2A38C555FA2D}" srcOrd="1" destOrd="0" presId="urn:microsoft.com/office/officeart/2018/2/layout/IconCircleList"/>
    <dgm:cxn modelId="{26CF0904-7ABD-492F-9731-3A62977A00AA}" type="presParOf" srcId="{80D04880-17E1-489F-B411-B52735FFED72}" destId="{27D898A2-D84D-467C-B420-74F4F0DF21D4}" srcOrd="2" destOrd="0" presId="urn:microsoft.com/office/officeart/2018/2/layout/IconCircleList"/>
    <dgm:cxn modelId="{B24D936F-A73F-4A60-A59D-900D6C0262A7}" type="presParOf" srcId="{80D04880-17E1-489F-B411-B52735FFED72}" destId="{A54A4CAD-95BB-41A2-9BA6-4CC26FABF95E}"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E4C97C7-2D28-4C66-8B83-E78692564AC5}"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09C4366C-2804-4E6B-A4BB-A2DDCD121571}">
      <dgm:prSet/>
      <dgm:spPr/>
      <dgm:t>
        <a:bodyPr/>
        <a:lstStyle/>
        <a:p>
          <a:r>
            <a:rPr lang="en-US" dirty="0"/>
            <a:t>Dedektörler, </a:t>
          </a:r>
          <a:r>
            <a:rPr lang="en-US" dirty="0" err="1"/>
            <a:t>sınırlı</a:t>
          </a:r>
          <a:r>
            <a:rPr lang="en-US" dirty="0"/>
            <a:t> </a:t>
          </a:r>
          <a:r>
            <a:rPr lang="en-US" dirty="0" err="1"/>
            <a:t>çözünürlük</a:t>
          </a:r>
          <a:r>
            <a:rPr lang="en-US" dirty="0"/>
            <a:t> ve </a:t>
          </a:r>
          <a:r>
            <a:rPr lang="en-US" dirty="0" err="1"/>
            <a:t>verimsizlikler</a:t>
          </a:r>
          <a:r>
            <a:rPr lang="en-US" dirty="0"/>
            <a:t> </a:t>
          </a:r>
          <a:r>
            <a:rPr lang="en-US" dirty="0" err="1"/>
            <a:t>nedeniyle</a:t>
          </a:r>
          <a:r>
            <a:rPr lang="en-US" dirty="0"/>
            <a:t> '</a:t>
          </a:r>
          <a:r>
            <a:rPr lang="en-US" dirty="0" err="1"/>
            <a:t>gerçek</a:t>
          </a:r>
          <a:r>
            <a:rPr lang="en-US" dirty="0"/>
            <a:t>' </a:t>
          </a:r>
          <a:r>
            <a:rPr lang="en-US" dirty="0" err="1"/>
            <a:t>fizik</a:t>
          </a:r>
          <a:r>
            <a:rPr lang="en-US" dirty="0"/>
            <a:t> </a:t>
          </a:r>
          <a:r>
            <a:rPr lang="en-US" dirty="0" err="1"/>
            <a:t>dağılımlarını</a:t>
          </a:r>
          <a:r>
            <a:rPr lang="en-US" dirty="0"/>
            <a:t> </a:t>
          </a:r>
          <a:r>
            <a:rPr lang="en-US" dirty="0" err="1"/>
            <a:t>bulanıklaştırır</a:t>
          </a:r>
          <a:r>
            <a:rPr lang="en-US" dirty="0"/>
            <a:t> ve </a:t>
          </a:r>
          <a:r>
            <a:rPr lang="en-US" dirty="0" err="1"/>
            <a:t>önyargılar</a:t>
          </a:r>
          <a:r>
            <a:rPr lang="en-US" dirty="0"/>
            <a:t> (bias) </a:t>
          </a:r>
          <a:r>
            <a:rPr lang="en-US" dirty="0" err="1"/>
            <a:t>oluşturur</a:t>
          </a:r>
          <a:r>
            <a:rPr lang="en-US" dirty="0"/>
            <a:t>.</a:t>
          </a:r>
        </a:p>
      </dgm:t>
    </dgm:pt>
    <dgm:pt modelId="{50B872DE-9F99-4F0A-8DC9-24606DBBDFD8}" type="parTrans" cxnId="{00AA5D07-23FF-46CB-ABD1-59206E383304}">
      <dgm:prSet/>
      <dgm:spPr/>
      <dgm:t>
        <a:bodyPr/>
        <a:lstStyle/>
        <a:p>
          <a:endParaRPr lang="en-US"/>
        </a:p>
      </dgm:t>
    </dgm:pt>
    <dgm:pt modelId="{5BA77DEE-6572-45E9-B8FE-7568C65C8460}" type="sibTrans" cxnId="{00AA5D07-23FF-46CB-ABD1-59206E383304}">
      <dgm:prSet/>
      <dgm:spPr/>
      <dgm:t>
        <a:bodyPr/>
        <a:lstStyle/>
        <a:p>
          <a:endParaRPr lang="en-US"/>
        </a:p>
      </dgm:t>
    </dgm:pt>
    <dgm:pt modelId="{E916340E-BC34-45C6-9B14-C2C34C081A99}">
      <dgm:prSet/>
      <dgm:spPr/>
      <dgm:t>
        <a:bodyPr/>
        <a:lstStyle/>
        <a:p>
          <a:r>
            <a:rPr lang="en-US" dirty="0"/>
            <a:t>Unfolding </a:t>
          </a:r>
          <a:r>
            <a:rPr lang="en-US" dirty="0" err="1"/>
            <a:t>algoritmaları</a:t>
          </a:r>
          <a:r>
            <a:rPr lang="en-US" dirty="0"/>
            <a:t> (</a:t>
          </a:r>
          <a:r>
            <a:rPr lang="en-US" dirty="0" err="1"/>
            <a:t>örneğin</a:t>
          </a:r>
          <a:r>
            <a:rPr lang="en-US" dirty="0"/>
            <a:t> </a:t>
          </a:r>
          <a:r>
            <a:rPr lang="en-US" dirty="0" err="1"/>
            <a:t>matris</a:t>
          </a:r>
          <a:r>
            <a:rPr lang="en-US" dirty="0"/>
            <a:t> </a:t>
          </a:r>
          <a:r>
            <a:rPr lang="en-US" dirty="0" err="1"/>
            <a:t>ters</a:t>
          </a:r>
          <a:r>
            <a:rPr lang="en-US" dirty="0"/>
            <a:t> </a:t>
          </a:r>
          <a:r>
            <a:rPr lang="en-US" dirty="0" err="1"/>
            <a:t>çevirme</a:t>
          </a:r>
          <a:r>
            <a:rPr lang="en-US" dirty="0"/>
            <a:t>, </a:t>
          </a:r>
          <a:r>
            <a:rPr lang="en-US" dirty="0" err="1"/>
            <a:t>Bayesyan</a:t>
          </a:r>
          <a:r>
            <a:rPr lang="en-US" dirty="0"/>
            <a:t> </a:t>
          </a:r>
          <a:r>
            <a:rPr lang="en-US" dirty="0" err="1"/>
            <a:t>yinelemeli</a:t>
          </a:r>
          <a:r>
            <a:rPr lang="en-US" dirty="0"/>
            <a:t> </a:t>
          </a:r>
          <a:r>
            <a:rPr lang="en-US" dirty="0" err="1"/>
            <a:t>yöntemler</a:t>
          </a:r>
          <a:r>
            <a:rPr lang="en-US" dirty="0"/>
            <a:t>) </a:t>
          </a:r>
          <a:r>
            <a:rPr lang="en-US" dirty="0" err="1"/>
            <a:t>ölçülen</a:t>
          </a:r>
          <a:r>
            <a:rPr lang="en-US" dirty="0"/>
            <a:t> </a:t>
          </a:r>
          <a:r>
            <a:rPr lang="en-US" dirty="0" err="1"/>
            <a:t>dağılımları</a:t>
          </a:r>
          <a:r>
            <a:rPr lang="en-US" dirty="0"/>
            <a:t> </a:t>
          </a:r>
          <a:r>
            <a:rPr lang="en-US" dirty="0" err="1"/>
            <a:t>doğruluk</a:t>
          </a:r>
          <a:r>
            <a:rPr lang="en-US" dirty="0"/>
            <a:t> </a:t>
          </a:r>
          <a:r>
            <a:rPr lang="en-US" dirty="0" err="1"/>
            <a:t>seviyesine</a:t>
          </a:r>
          <a:r>
            <a:rPr lang="en-US" dirty="0"/>
            <a:t> </a:t>
          </a:r>
          <a:r>
            <a:rPr lang="en-US" dirty="0" err="1"/>
            <a:t>geri</a:t>
          </a:r>
          <a:r>
            <a:rPr lang="en-US" dirty="0"/>
            <a:t> </a:t>
          </a:r>
          <a:r>
            <a:rPr lang="en-US" dirty="0" err="1"/>
            <a:t>döndürmeyi</a:t>
          </a:r>
          <a:r>
            <a:rPr lang="en-US" dirty="0"/>
            <a:t> </a:t>
          </a:r>
          <a:r>
            <a:rPr lang="en-US" dirty="0" err="1"/>
            <a:t>amaçlar</a:t>
          </a:r>
          <a:r>
            <a:rPr lang="en-US" dirty="0"/>
            <a:t>.</a:t>
          </a:r>
        </a:p>
      </dgm:t>
    </dgm:pt>
    <dgm:pt modelId="{37F215E7-31A5-4CF6-9E31-FA28E77EC5A3}" type="parTrans" cxnId="{B1EF23D9-807C-4AAA-985A-74A3550B78FA}">
      <dgm:prSet/>
      <dgm:spPr/>
      <dgm:t>
        <a:bodyPr/>
        <a:lstStyle/>
        <a:p>
          <a:endParaRPr lang="en-US"/>
        </a:p>
      </dgm:t>
    </dgm:pt>
    <dgm:pt modelId="{ECDA73D9-2903-4448-ADD8-A94947BFA257}" type="sibTrans" cxnId="{B1EF23D9-807C-4AAA-985A-74A3550B78FA}">
      <dgm:prSet/>
      <dgm:spPr/>
      <dgm:t>
        <a:bodyPr/>
        <a:lstStyle/>
        <a:p>
          <a:endParaRPr lang="en-US"/>
        </a:p>
      </dgm:t>
    </dgm:pt>
    <dgm:pt modelId="{44010513-0DD5-4504-AD03-997E0B6F2A3E}">
      <dgm:prSet/>
      <dgm:spPr/>
      <dgm:t>
        <a:bodyPr/>
        <a:lstStyle/>
        <a:p>
          <a:r>
            <a:rPr lang="en-US" dirty="0"/>
            <a:t>İstatistiksel </a:t>
          </a:r>
          <a:r>
            <a:rPr lang="en-US" dirty="0" err="1"/>
            <a:t>dalgalanmaların</a:t>
          </a:r>
          <a:r>
            <a:rPr lang="en-US" dirty="0"/>
            <a:t> </a:t>
          </a:r>
          <a:r>
            <a:rPr lang="en-US" dirty="0" err="1"/>
            <a:t>artmasını</a:t>
          </a:r>
          <a:r>
            <a:rPr lang="en-US" dirty="0"/>
            <a:t> </a:t>
          </a:r>
          <a:r>
            <a:rPr lang="en-US" dirty="0" err="1"/>
            <a:t>veya</a:t>
          </a:r>
          <a:r>
            <a:rPr lang="en-US" dirty="0"/>
            <a:t> </a:t>
          </a:r>
          <a:r>
            <a:rPr lang="en-US" dirty="0" err="1"/>
            <a:t>önyargıların</a:t>
          </a:r>
          <a:r>
            <a:rPr lang="en-US" dirty="0"/>
            <a:t> </a:t>
          </a:r>
          <a:r>
            <a:rPr lang="en-US" dirty="0" err="1"/>
            <a:t>ortaya</a:t>
          </a:r>
          <a:r>
            <a:rPr lang="en-US" dirty="0"/>
            <a:t> </a:t>
          </a:r>
          <a:r>
            <a:rPr lang="en-US" dirty="0" err="1"/>
            <a:t>çıkmasını</a:t>
          </a:r>
          <a:r>
            <a:rPr lang="en-US" dirty="0"/>
            <a:t> </a:t>
          </a:r>
          <a:r>
            <a:rPr lang="en-US" dirty="0" err="1"/>
            <a:t>önlemek</a:t>
          </a:r>
          <a:r>
            <a:rPr lang="en-US" dirty="0"/>
            <a:t> </a:t>
          </a:r>
          <a:r>
            <a:rPr lang="en-US" dirty="0" err="1"/>
            <a:t>için</a:t>
          </a:r>
          <a:r>
            <a:rPr lang="en-US" dirty="0"/>
            <a:t> </a:t>
          </a:r>
          <a:r>
            <a:rPr lang="en-US" dirty="0" err="1"/>
            <a:t>dikkatli</a:t>
          </a:r>
          <a:r>
            <a:rPr lang="en-US" dirty="0"/>
            <a:t> </a:t>
          </a:r>
          <a:r>
            <a:rPr lang="en-US" dirty="0" err="1"/>
            <a:t>bir</a:t>
          </a:r>
          <a:r>
            <a:rPr lang="en-US" dirty="0"/>
            <a:t> </a:t>
          </a:r>
          <a:r>
            <a:rPr lang="en-US" dirty="0" err="1"/>
            <a:t>düzenlemeye</a:t>
          </a:r>
          <a:r>
            <a:rPr lang="en-US" dirty="0"/>
            <a:t> </a:t>
          </a:r>
          <a:r>
            <a:rPr lang="en-US" dirty="0" err="1"/>
            <a:t>ihtiyaç</a:t>
          </a:r>
          <a:r>
            <a:rPr lang="en-US" dirty="0"/>
            <a:t> </a:t>
          </a:r>
          <a:r>
            <a:rPr lang="en-US" dirty="0" err="1"/>
            <a:t>vardır</a:t>
          </a:r>
          <a:r>
            <a:rPr lang="en-US" dirty="0"/>
            <a:t>.</a:t>
          </a:r>
        </a:p>
      </dgm:t>
    </dgm:pt>
    <dgm:pt modelId="{61DB3A9C-810A-4F65-A646-E465DD621413}" type="parTrans" cxnId="{38908E4C-5472-4BFA-8B89-D64CF342DB58}">
      <dgm:prSet/>
      <dgm:spPr/>
      <dgm:t>
        <a:bodyPr/>
        <a:lstStyle/>
        <a:p>
          <a:endParaRPr lang="en-US"/>
        </a:p>
      </dgm:t>
    </dgm:pt>
    <dgm:pt modelId="{812BE8D0-0148-4C2E-85B8-825020D335BB}" type="sibTrans" cxnId="{38908E4C-5472-4BFA-8B89-D64CF342DB58}">
      <dgm:prSet/>
      <dgm:spPr/>
      <dgm:t>
        <a:bodyPr/>
        <a:lstStyle/>
        <a:p>
          <a:endParaRPr lang="en-US"/>
        </a:p>
      </dgm:t>
    </dgm:pt>
    <dgm:pt modelId="{939414D0-B133-4029-9C2A-55D8FC2377B4}" type="pres">
      <dgm:prSet presAssocID="{6E4C97C7-2D28-4C66-8B83-E78692564AC5}" presName="root" presStyleCnt="0">
        <dgm:presLayoutVars>
          <dgm:dir/>
          <dgm:resizeHandles val="exact"/>
        </dgm:presLayoutVars>
      </dgm:prSet>
      <dgm:spPr/>
    </dgm:pt>
    <dgm:pt modelId="{3CEF1B74-969C-470E-9471-33105AE0569F}" type="pres">
      <dgm:prSet presAssocID="{09C4366C-2804-4E6B-A4BB-A2DDCD121571}" presName="compNode" presStyleCnt="0"/>
      <dgm:spPr/>
    </dgm:pt>
    <dgm:pt modelId="{492F9542-FF8D-4473-BFB3-C0B93846CE07}" type="pres">
      <dgm:prSet presAssocID="{09C4366C-2804-4E6B-A4BB-A2DDCD121571}" presName="bgRect" presStyleLbl="bgShp" presStyleIdx="0" presStyleCnt="3"/>
      <dgm:spPr/>
    </dgm:pt>
    <dgm:pt modelId="{B2C5734A-6955-4A26-B85B-959ECC35C418}" type="pres">
      <dgm:prSet presAssocID="{09C4366C-2804-4E6B-A4BB-A2DDCD121571}"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Irritant"/>
        </a:ext>
      </dgm:extLst>
    </dgm:pt>
    <dgm:pt modelId="{B5A7A167-6B0D-4E9D-8E66-BBB5BD28CBAD}" type="pres">
      <dgm:prSet presAssocID="{09C4366C-2804-4E6B-A4BB-A2DDCD121571}" presName="spaceRect" presStyleCnt="0"/>
      <dgm:spPr/>
    </dgm:pt>
    <dgm:pt modelId="{2097DC78-00B4-4EE0-9570-B2FF111BE7EC}" type="pres">
      <dgm:prSet presAssocID="{09C4366C-2804-4E6B-A4BB-A2DDCD121571}" presName="parTx" presStyleLbl="revTx" presStyleIdx="0" presStyleCnt="3">
        <dgm:presLayoutVars>
          <dgm:chMax val="0"/>
          <dgm:chPref val="0"/>
        </dgm:presLayoutVars>
      </dgm:prSet>
      <dgm:spPr/>
    </dgm:pt>
    <dgm:pt modelId="{052792DF-AD7C-4A27-9F81-8581ED3DBBD0}" type="pres">
      <dgm:prSet presAssocID="{5BA77DEE-6572-45E9-B8FE-7568C65C8460}" presName="sibTrans" presStyleCnt="0"/>
      <dgm:spPr/>
    </dgm:pt>
    <dgm:pt modelId="{7A8A004E-5A05-4DDD-9B4C-3ECBBA421E98}" type="pres">
      <dgm:prSet presAssocID="{E916340E-BC34-45C6-9B14-C2C34C081A99}" presName="compNode" presStyleCnt="0"/>
      <dgm:spPr/>
    </dgm:pt>
    <dgm:pt modelId="{05E2C6D4-985C-4641-9891-3E5F722BA68A}" type="pres">
      <dgm:prSet presAssocID="{E916340E-BC34-45C6-9B14-C2C34C081A99}" presName="bgRect" presStyleLbl="bgShp" presStyleIdx="1" presStyleCnt="3"/>
      <dgm:spPr/>
    </dgm:pt>
    <dgm:pt modelId="{F07608C6-694D-4E21-906F-709137CB730C}" type="pres">
      <dgm:prSet presAssocID="{E916340E-BC34-45C6-9B14-C2C34C081A99}"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tatistics"/>
        </a:ext>
      </dgm:extLst>
    </dgm:pt>
    <dgm:pt modelId="{78F3F2FB-2F34-466E-B0E3-D43E0EBAA192}" type="pres">
      <dgm:prSet presAssocID="{E916340E-BC34-45C6-9B14-C2C34C081A99}" presName="spaceRect" presStyleCnt="0"/>
      <dgm:spPr/>
    </dgm:pt>
    <dgm:pt modelId="{C4291F07-D836-449F-861B-D8C769AFBB9B}" type="pres">
      <dgm:prSet presAssocID="{E916340E-BC34-45C6-9B14-C2C34C081A99}" presName="parTx" presStyleLbl="revTx" presStyleIdx="1" presStyleCnt="3">
        <dgm:presLayoutVars>
          <dgm:chMax val="0"/>
          <dgm:chPref val="0"/>
        </dgm:presLayoutVars>
      </dgm:prSet>
      <dgm:spPr/>
    </dgm:pt>
    <dgm:pt modelId="{EF96B0C8-5AB2-473C-A9CB-783A416AEF57}" type="pres">
      <dgm:prSet presAssocID="{ECDA73D9-2903-4448-ADD8-A94947BFA257}" presName="sibTrans" presStyleCnt="0"/>
      <dgm:spPr/>
    </dgm:pt>
    <dgm:pt modelId="{6B074395-5399-4525-99BA-59F9BF9DCD0B}" type="pres">
      <dgm:prSet presAssocID="{44010513-0DD5-4504-AD03-997E0B6F2A3E}" presName="compNode" presStyleCnt="0"/>
      <dgm:spPr/>
    </dgm:pt>
    <dgm:pt modelId="{CD718B87-FE22-4576-AE49-8510FC0C0E6D}" type="pres">
      <dgm:prSet presAssocID="{44010513-0DD5-4504-AD03-997E0B6F2A3E}" presName="bgRect" presStyleLbl="bgShp" presStyleIdx="2" presStyleCnt="3"/>
      <dgm:spPr/>
    </dgm:pt>
    <dgm:pt modelId="{0B4266E7-A226-4140-84DC-4FB146F93CA1}" type="pres">
      <dgm:prSet presAssocID="{44010513-0DD5-4504-AD03-997E0B6F2A3E}"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agnifying glass"/>
        </a:ext>
      </dgm:extLst>
    </dgm:pt>
    <dgm:pt modelId="{13AC92E3-28F6-40E0-B416-4F05AFBFE02D}" type="pres">
      <dgm:prSet presAssocID="{44010513-0DD5-4504-AD03-997E0B6F2A3E}" presName="spaceRect" presStyleCnt="0"/>
      <dgm:spPr/>
    </dgm:pt>
    <dgm:pt modelId="{12DA9CC5-9F5F-4C87-AC3F-2A0E21EB4EB2}" type="pres">
      <dgm:prSet presAssocID="{44010513-0DD5-4504-AD03-997E0B6F2A3E}" presName="parTx" presStyleLbl="revTx" presStyleIdx="2" presStyleCnt="3">
        <dgm:presLayoutVars>
          <dgm:chMax val="0"/>
          <dgm:chPref val="0"/>
        </dgm:presLayoutVars>
      </dgm:prSet>
      <dgm:spPr/>
    </dgm:pt>
  </dgm:ptLst>
  <dgm:cxnLst>
    <dgm:cxn modelId="{00AA5D07-23FF-46CB-ABD1-59206E383304}" srcId="{6E4C97C7-2D28-4C66-8B83-E78692564AC5}" destId="{09C4366C-2804-4E6B-A4BB-A2DDCD121571}" srcOrd="0" destOrd="0" parTransId="{50B872DE-9F99-4F0A-8DC9-24606DBBDFD8}" sibTransId="{5BA77DEE-6572-45E9-B8FE-7568C65C8460}"/>
    <dgm:cxn modelId="{38908E4C-5472-4BFA-8B89-D64CF342DB58}" srcId="{6E4C97C7-2D28-4C66-8B83-E78692564AC5}" destId="{44010513-0DD5-4504-AD03-997E0B6F2A3E}" srcOrd="2" destOrd="0" parTransId="{61DB3A9C-810A-4F65-A646-E465DD621413}" sibTransId="{812BE8D0-0148-4C2E-85B8-825020D335BB}"/>
    <dgm:cxn modelId="{7A78CDA1-9325-4597-9483-63A7BC8C3F57}" type="presOf" srcId="{09C4366C-2804-4E6B-A4BB-A2DDCD121571}" destId="{2097DC78-00B4-4EE0-9570-B2FF111BE7EC}" srcOrd="0" destOrd="0" presId="urn:microsoft.com/office/officeart/2018/2/layout/IconVerticalSolidList"/>
    <dgm:cxn modelId="{AC0E62BA-DDF1-4C15-93FB-2BCCDD4AEA10}" type="presOf" srcId="{E916340E-BC34-45C6-9B14-C2C34C081A99}" destId="{C4291F07-D836-449F-861B-D8C769AFBB9B}" srcOrd="0" destOrd="0" presId="urn:microsoft.com/office/officeart/2018/2/layout/IconVerticalSolidList"/>
    <dgm:cxn modelId="{C1D55BBC-157F-412A-B0DA-CF94F1AC9AD4}" type="presOf" srcId="{44010513-0DD5-4504-AD03-997E0B6F2A3E}" destId="{12DA9CC5-9F5F-4C87-AC3F-2A0E21EB4EB2}" srcOrd="0" destOrd="0" presId="urn:microsoft.com/office/officeart/2018/2/layout/IconVerticalSolidList"/>
    <dgm:cxn modelId="{21E517BD-FEBF-482F-B5FA-6EB962FA1E6A}" type="presOf" srcId="{6E4C97C7-2D28-4C66-8B83-E78692564AC5}" destId="{939414D0-B133-4029-9C2A-55D8FC2377B4}" srcOrd="0" destOrd="0" presId="urn:microsoft.com/office/officeart/2018/2/layout/IconVerticalSolidList"/>
    <dgm:cxn modelId="{B1EF23D9-807C-4AAA-985A-74A3550B78FA}" srcId="{6E4C97C7-2D28-4C66-8B83-E78692564AC5}" destId="{E916340E-BC34-45C6-9B14-C2C34C081A99}" srcOrd="1" destOrd="0" parTransId="{37F215E7-31A5-4CF6-9E31-FA28E77EC5A3}" sibTransId="{ECDA73D9-2903-4448-ADD8-A94947BFA257}"/>
    <dgm:cxn modelId="{7A40E7D1-6AA7-41C0-9038-F9E3A02738E3}" type="presParOf" srcId="{939414D0-B133-4029-9C2A-55D8FC2377B4}" destId="{3CEF1B74-969C-470E-9471-33105AE0569F}" srcOrd="0" destOrd="0" presId="urn:microsoft.com/office/officeart/2018/2/layout/IconVerticalSolidList"/>
    <dgm:cxn modelId="{273CDF1A-7760-4F15-9491-B2CCA1E806B3}" type="presParOf" srcId="{3CEF1B74-969C-470E-9471-33105AE0569F}" destId="{492F9542-FF8D-4473-BFB3-C0B93846CE07}" srcOrd="0" destOrd="0" presId="urn:microsoft.com/office/officeart/2018/2/layout/IconVerticalSolidList"/>
    <dgm:cxn modelId="{D7CCE2B5-7AF4-42F9-95CE-D53447DF3ACC}" type="presParOf" srcId="{3CEF1B74-969C-470E-9471-33105AE0569F}" destId="{B2C5734A-6955-4A26-B85B-959ECC35C418}" srcOrd="1" destOrd="0" presId="urn:microsoft.com/office/officeart/2018/2/layout/IconVerticalSolidList"/>
    <dgm:cxn modelId="{B7A7A99E-FBC8-4ADC-A070-C5844263E90D}" type="presParOf" srcId="{3CEF1B74-969C-470E-9471-33105AE0569F}" destId="{B5A7A167-6B0D-4E9D-8E66-BBB5BD28CBAD}" srcOrd="2" destOrd="0" presId="urn:microsoft.com/office/officeart/2018/2/layout/IconVerticalSolidList"/>
    <dgm:cxn modelId="{BA67D647-351E-4C99-8A41-94BF94D3321F}" type="presParOf" srcId="{3CEF1B74-969C-470E-9471-33105AE0569F}" destId="{2097DC78-00B4-4EE0-9570-B2FF111BE7EC}" srcOrd="3" destOrd="0" presId="urn:microsoft.com/office/officeart/2018/2/layout/IconVerticalSolidList"/>
    <dgm:cxn modelId="{77243A5B-7745-4040-A97F-1A6205CB87DB}" type="presParOf" srcId="{939414D0-B133-4029-9C2A-55D8FC2377B4}" destId="{052792DF-AD7C-4A27-9F81-8581ED3DBBD0}" srcOrd="1" destOrd="0" presId="urn:microsoft.com/office/officeart/2018/2/layout/IconVerticalSolidList"/>
    <dgm:cxn modelId="{E4D4AB32-6D75-4015-BBBE-CE7CAFE9411A}" type="presParOf" srcId="{939414D0-B133-4029-9C2A-55D8FC2377B4}" destId="{7A8A004E-5A05-4DDD-9B4C-3ECBBA421E98}" srcOrd="2" destOrd="0" presId="urn:microsoft.com/office/officeart/2018/2/layout/IconVerticalSolidList"/>
    <dgm:cxn modelId="{24AF1B27-2A57-4455-A76C-BC81765712D2}" type="presParOf" srcId="{7A8A004E-5A05-4DDD-9B4C-3ECBBA421E98}" destId="{05E2C6D4-985C-4641-9891-3E5F722BA68A}" srcOrd="0" destOrd="0" presId="urn:microsoft.com/office/officeart/2018/2/layout/IconVerticalSolidList"/>
    <dgm:cxn modelId="{46ABB05E-42FF-4727-BA03-B822B322B96A}" type="presParOf" srcId="{7A8A004E-5A05-4DDD-9B4C-3ECBBA421E98}" destId="{F07608C6-694D-4E21-906F-709137CB730C}" srcOrd="1" destOrd="0" presId="urn:microsoft.com/office/officeart/2018/2/layout/IconVerticalSolidList"/>
    <dgm:cxn modelId="{B7734AA0-439D-4FD0-8BAB-404B6118F7C0}" type="presParOf" srcId="{7A8A004E-5A05-4DDD-9B4C-3ECBBA421E98}" destId="{78F3F2FB-2F34-466E-B0E3-D43E0EBAA192}" srcOrd="2" destOrd="0" presId="urn:microsoft.com/office/officeart/2018/2/layout/IconVerticalSolidList"/>
    <dgm:cxn modelId="{F6A236E0-1775-4DF5-9DCD-6446E49FFB4B}" type="presParOf" srcId="{7A8A004E-5A05-4DDD-9B4C-3ECBBA421E98}" destId="{C4291F07-D836-449F-861B-D8C769AFBB9B}" srcOrd="3" destOrd="0" presId="urn:microsoft.com/office/officeart/2018/2/layout/IconVerticalSolidList"/>
    <dgm:cxn modelId="{015EDC5B-B05A-4FDD-9EC9-A9DF72D219B0}" type="presParOf" srcId="{939414D0-B133-4029-9C2A-55D8FC2377B4}" destId="{EF96B0C8-5AB2-473C-A9CB-783A416AEF57}" srcOrd="3" destOrd="0" presId="urn:microsoft.com/office/officeart/2018/2/layout/IconVerticalSolidList"/>
    <dgm:cxn modelId="{BAF4BEE3-80D6-49B2-88F3-8AC9C78C1D6C}" type="presParOf" srcId="{939414D0-B133-4029-9C2A-55D8FC2377B4}" destId="{6B074395-5399-4525-99BA-59F9BF9DCD0B}" srcOrd="4" destOrd="0" presId="urn:microsoft.com/office/officeart/2018/2/layout/IconVerticalSolidList"/>
    <dgm:cxn modelId="{ABBABA78-A08F-429C-9BA0-D912611C5EF9}" type="presParOf" srcId="{6B074395-5399-4525-99BA-59F9BF9DCD0B}" destId="{CD718B87-FE22-4576-AE49-8510FC0C0E6D}" srcOrd="0" destOrd="0" presId="urn:microsoft.com/office/officeart/2018/2/layout/IconVerticalSolidList"/>
    <dgm:cxn modelId="{55DF3FE0-FDC3-446A-9345-682C983EF234}" type="presParOf" srcId="{6B074395-5399-4525-99BA-59F9BF9DCD0B}" destId="{0B4266E7-A226-4140-84DC-4FB146F93CA1}" srcOrd="1" destOrd="0" presId="urn:microsoft.com/office/officeart/2018/2/layout/IconVerticalSolidList"/>
    <dgm:cxn modelId="{6DEC5AD7-958E-452E-B796-16BA22148394}" type="presParOf" srcId="{6B074395-5399-4525-99BA-59F9BF9DCD0B}" destId="{13AC92E3-28F6-40E0-B416-4F05AFBFE02D}" srcOrd="2" destOrd="0" presId="urn:microsoft.com/office/officeart/2018/2/layout/IconVerticalSolidList"/>
    <dgm:cxn modelId="{4A533407-A407-48E3-B6E0-7BD944AF7173}" type="presParOf" srcId="{6B074395-5399-4525-99BA-59F9BF9DCD0B}" destId="{12DA9CC5-9F5F-4C87-AC3F-2A0E21EB4EB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F06582-1C62-4980-AB13-4857CFB6BF14}">
      <dsp:nvSpPr>
        <dsp:cNvPr id="0" name=""/>
        <dsp:cNvSpPr/>
      </dsp:nvSpPr>
      <dsp:spPr>
        <a:xfrm>
          <a:off x="520360" y="526358"/>
          <a:ext cx="1542358" cy="154235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45041F-914E-461B-B7FF-4C02DABFDE40}">
      <dsp:nvSpPr>
        <dsp:cNvPr id="0" name=""/>
        <dsp:cNvSpPr/>
      </dsp:nvSpPr>
      <dsp:spPr>
        <a:xfrm>
          <a:off x="90151" y="2324628"/>
          <a:ext cx="2402775" cy="1674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pPr>
          <a:r>
            <a:rPr lang="en-US" sz="1800" kern="1200" dirty="0"/>
            <a:t>Ham veriler, her biri </a:t>
          </a:r>
          <a:r>
            <a:rPr lang="en-US" sz="1800" kern="1200" dirty="0" err="1"/>
            <a:t>ilgili</a:t>
          </a:r>
          <a:r>
            <a:rPr lang="en-US" sz="1800" kern="1200" dirty="0"/>
            <a:t> dedektör </a:t>
          </a:r>
          <a:r>
            <a:rPr lang="en-US" sz="1800" kern="1200" dirty="0" err="1"/>
            <a:t>kanalından</a:t>
          </a:r>
          <a:r>
            <a:rPr lang="en-US" sz="1800" kern="1200" dirty="0"/>
            <a:t> gelen sayısallaştırılmış sinyalleri içeren 'olaylara' göre düzenlenir.</a:t>
          </a:r>
        </a:p>
      </dsp:txBody>
      <dsp:txXfrm>
        <a:off x="90151" y="2324628"/>
        <a:ext cx="2402775" cy="1674975"/>
      </dsp:txXfrm>
    </dsp:sp>
    <dsp:sp modelId="{A7C7E4DF-B468-4575-91C1-306A6751FC7D}">
      <dsp:nvSpPr>
        <dsp:cNvPr id="0" name=""/>
        <dsp:cNvSpPr/>
      </dsp:nvSpPr>
      <dsp:spPr>
        <a:xfrm>
          <a:off x="3402419" y="555758"/>
          <a:ext cx="1424761" cy="142476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DA96AD-BC58-4770-8B40-2F1AE0E5DA70}">
      <dsp:nvSpPr>
        <dsp:cNvPr id="0" name=""/>
        <dsp:cNvSpPr/>
      </dsp:nvSpPr>
      <dsp:spPr>
        <a:xfrm>
          <a:off x="2913412" y="2295229"/>
          <a:ext cx="2402775" cy="1674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pPr>
          <a:r>
            <a:rPr lang="en-US" sz="1800" kern="1200"/>
            <a:t>Olay oluşturma, farklı alt detektörlerden gelen veri parçalarını tutarlı bir kayıtta birleştirir.</a:t>
          </a:r>
        </a:p>
      </dsp:txBody>
      <dsp:txXfrm>
        <a:off x="2913412" y="2295229"/>
        <a:ext cx="2402775" cy="1674975"/>
      </dsp:txXfrm>
    </dsp:sp>
    <dsp:sp modelId="{8D0D46D3-573F-41C2-8C24-6DEBA8AE6A96}">
      <dsp:nvSpPr>
        <dsp:cNvPr id="0" name=""/>
        <dsp:cNvSpPr/>
      </dsp:nvSpPr>
      <dsp:spPr>
        <a:xfrm>
          <a:off x="6262577" y="574206"/>
          <a:ext cx="1350966" cy="135096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75EDCB4-ABC7-4044-B410-D8B87182BF54}">
      <dsp:nvSpPr>
        <dsp:cNvPr id="0" name=""/>
        <dsp:cNvSpPr/>
      </dsp:nvSpPr>
      <dsp:spPr>
        <a:xfrm>
          <a:off x="5736673" y="2276780"/>
          <a:ext cx="2402775" cy="1674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pPr>
          <a:r>
            <a:rPr lang="en-US" sz="1800" kern="1200" dirty="0"/>
            <a:t>Bu yapılandırılmış ancak kalibre edilmemiş format (kanal kimlikleri, zaman damgaları, ADC sayıları vb. ile) sonraki analizler için temel oluşturur.</a:t>
          </a:r>
        </a:p>
      </dsp:txBody>
      <dsp:txXfrm>
        <a:off x="5736673" y="2276780"/>
        <a:ext cx="2402775" cy="16749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433636-164E-48E4-9B21-B6264C5DAD79}">
      <dsp:nvSpPr>
        <dsp:cNvPr id="0" name=""/>
        <dsp:cNvSpPr/>
      </dsp:nvSpPr>
      <dsp:spPr>
        <a:xfrm>
          <a:off x="1052690" y="605202"/>
          <a:ext cx="1695937" cy="169593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8E3CD82-A10B-4A33-AA3C-9CAA4E1BFBA5}">
      <dsp:nvSpPr>
        <dsp:cNvPr id="0" name=""/>
        <dsp:cNvSpPr/>
      </dsp:nvSpPr>
      <dsp:spPr>
        <a:xfrm>
          <a:off x="16284" y="2798572"/>
          <a:ext cx="3768750" cy="1122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pPr>
          <a:r>
            <a:rPr lang="en-US" sz="1800" kern="1200" dirty="0"/>
            <a:t>Alt dedektörler </a:t>
          </a:r>
          <a:r>
            <a:rPr lang="en-US" sz="1800" kern="1200" dirty="0" err="1"/>
            <a:t>vuruşları</a:t>
          </a:r>
          <a:r>
            <a:rPr lang="en-US" sz="1800" kern="1200" dirty="0"/>
            <a:t> bağımsız olarak kaydeder; </a:t>
          </a:r>
          <a:r>
            <a:rPr lang="en-US" sz="1800" kern="1200" dirty="0" err="1"/>
            <a:t>olay</a:t>
          </a:r>
          <a:r>
            <a:rPr lang="en-US" sz="1800" kern="1200" dirty="0"/>
            <a:t> </a:t>
          </a:r>
          <a:r>
            <a:rPr lang="en-US" sz="1800" kern="1200" dirty="0" err="1"/>
            <a:t>oluşturma</a:t>
          </a:r>
          <a:r>
            <a:rPr lang="en-US" sz="1800" kern="1200" dirty="0"/>
            <a:t> (event builder) bu parçaları tutarlı bir veri kümesinde birleştirir.</a:t>
          </a:r>
        </a:p>
      </dsp:txBody>
      <dsp:txXfrm>
        <a:off x="16284" y="2798572"/>
        <a:ext cx="3768750" cy="1122187"/>
      </dsp:txXfrm>
    </dsp:sp>
    <dsp:sp modelId="{6684B89D-52A5-48E7-8BE9-18C831A64EFB}">
      <dsp:nvSpPr>
        <dsp:cNvPr id="0" name=""/>
        <dsp:cNvSpPr/>
      </dsp:nvSpPr>
      <dsp:spPr>
        <a:xfrm>
          <a:off x="5480971" y="605202"/>
          <a:ext cx="1695937" cy="169593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C9E085-7696-4069-9889-3EAA7617A627}">
      <dsp:nvSpPr>
        <dsp:cNvPr id="0" name=""/>
        <dsp:cNvSpPr/>
      </dsp:nvSpPr>
      <dsp:spPr>
        <a:xfrm>
          <a:off x="4444565" y="2798572"/>
          <a:ext cx="3768750" cy="1122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pPr>
          <a:r>
            <a:rPr lang="en-US" sz="1800" kern="1200" dirty="0"/>
            <a:t>Senkronizasyon, aynı çarpışmaya karşılık gelen farklı alt sistemlerden gelen sinyallerin birlikte gruplanmasını sağlar.</a:t>
          </a:r>
        </a:p>
      </dsp:txBody>
      <dsp:txXfrm>
        <a:off x="4444565" y="2798572"/>
        <a:ext cx="3768750" cy="112218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36A5D5-7F44-4C40-8907-8C07EB46009D}">
      <dsp:nvSpPr>
        <dsp:cNvPr id="0" name=""/>
        <dsp:cNvSpPr/>
      </dsp:nvSpPr>
      <dsp:spPr>
        <a:xfrm>
          <a:off x="25368" y="1074855"/>
          <a:ext cx="1082781" cy="1082781"/>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2268ECF-4E1F-45B3-9FFF-6943A66349E5}">
      <dsp:nvSpPr>
        <dsp:cNvPr id="0" name=""/>
        <dsp:cNvSpPr/>
      </dsp:nvSpPr>
      <dsp:spPr>
        <a:xfrm>
          <a:off x="252752" y="1302239"/>
          <a:ext cx="628012" cy="62801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53B38F9-9E9E-4C77-B1B5-072530294812}">
      <dsp:nvSpPr>
        <dsp:cNvPr id="0" name=""/>
        <dsp:cNvSpPr/>
      </dsp:nvSpPr>
      <dsp:spPr>
        <a:xfrm>
          <a:off x="1340173" y="1074855"/>
          <a:ext cx="2552269" cy="10827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kern="1200" dirty="0"/>
            <a:t>Ham veriler yapılandırılmış olsa da kalibre edilmemiş ve henüz </a:t>
          </a:r>
          <a:r>
            <a:rPr lang="en-US" sz="1800" kern="1200" dirty="0" err="1"/>
            <a:t>fiziksel</a:t>
          </a:r>
          <a:r>
            <a:rPr lang="en-US" sz="1800" kern="1200" dirty="0"/>
            <a:t> birimlerle yorumlanmamıştır.</a:t>
          </a:r>
        </a:p>
      </dsp:txBody>
      <dsp:txXfrm>
        <a:off x="1340173" y="1074855"/>
        <a:ext cx="2552269" cy="1082781"/>
      </dsp:txXfrm>
    </dsp:sp>
    <dsp:sp modelId="{5BE65348-6CA2-4F6B-84FA-C22265B596A2}">
      <dsp:nvSpPr>
        <dsp:cNvPr id="0" name=""/>
        <dsp:cNvSpPr/>
      </dsp:nvSpPr>
      <dsp:spPr>
        <a:xfrm>
          <a:off x="4337156" y="1074855"/>
          <a:ext cx="1082781" cy="1082781"/>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14F0A11-DFA0-47E4-8032-2A38C555FA2D}">
      <dsp:nvSpPr>
        <dsp:cNvPr id="0" name=""/>
        <dsp:cNvSpPr/>
      </dsp:nvSpPr>
      <dsp:spPr>
        <a:xfrm>
          <a:off x="4564540" y="1302239"/>
          <a:ext cx="628012" cy="6280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4A4CAD-95BB-41A2-9BA6-4CC26FABF95E}">
      <dsp:nvSpPr>
        <dsp:cNvPr id="0" name=""/>
        <dsp:cNvSpPr/>
      </dsp:nvSpPr>
      <dsp:spPr>
        <a:xfrm>
          <a:off x="5651962" y="1074855"/>
          <a:ext cx="2552269" cy="10827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kern="1200" dirty="0"/>
            <a:t>Bu ham format, sonraki </a:t>
          </a:r>
          <a:r>
            <a:rPr lang="en-US" sz="1800" b="1" kern="1200" dirty="0" err="1"/>
            <a:t>kalibrasyon</a:t>
          </a:r>
          <a:r>
            <a:rPr lang="en-US" sz="1800" kern="1200" dirty="0"/>
            <a:t>, </a:t>
          </a:r>
          <a:r>
            <a:rPr lang="en-US" sz="1800" b="1" kern="1200" dirty="0"/>
            <a:t>hizalama </a:t>
          </a:r>
          <a:r>
            <a:rPr lang="en-US" sz="1800" kern="1200" dirty="0"/>
            <a:t>ve </a:t>
          </a:r>
          <a:r>
            <a:rPr lang="en-US" sz="1800" b="1" kern="1200" dirty="0"/>
            <a:t>yeniden yapılandırma </a:t>
          </a:r>
          <a:r>
            <a:rPr lang="en-US" sz="1800" kern="1200" dirty="0"/>
            <a:t>adımları için temel başlangıç noktasıdır.</a:t>
          </a:r>
        </a:p>
      </dsp:txBody>
      <dsp:txXfrm>
        <a:off x="5651962" y="1074855"/>
        <a:ext cx="2552269" cy="108278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2F9542-FF8D-4473-BFB3-C0B93846CE07}">
      <dsp:nvSpPr>
        <dsp:cNvPr id="0" name=""/>
        <dsp:cNvSpPr/>
      </dsp:nvSpPr>
      <dsp:spPr>
        <a:xfrm>
          <a:off x="0" y="531"/>
          <a:ext cx="7886700" cy="1244702"/>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2C5734A-6955-4A26-B85B-959ECC35C418}">
      <dsp:nvSpPr>
        <dsp:cNvPr id="0" name=""/>
        <dsp:cNvSpPr/>
      </dsp:nvSpPr>
      <dsp:spPr>
        <a:xfrm>
          <a:off x="376522" y="280590"/>
          <a:ext cx="684586" cy="68458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097DC78-00B4-4EE0-9570-B2FF111BE7EC}">
      <dsp:nvSpPr>
        <dsp:cNvPr id="0" name=""/>
        <dsp:cNvSpPr/>
      </dsp:nvSpPr>
      <dsp:spPr>
        <a:xfrm>
          <a:off x="1437631" y="531"/>
          <a:ext cx="6449068" cy="1244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731" tIns="131731" rIns="131731" bIns="131731" numCol="1" spcCol="1270" anchor="ctr" anchorCtr="0">
          <a:noAutofit/>
        </a:bodyPr>
        <a:lstStyle/>
        <a:p>
          <a:pPr marL="0" lvl="0" indent="0" algn="l" defTabSz="977900">
            <a:lnSpc>
              <a:spcPct val="90000"/>
            </a:lnSpc>
            <a:spcBef>
              <a:spcPct val="0"/>
            </a:spcBef>
            <a:spcAft>
              <a:spcPct val="35000"/>
            </a:spcAft>
            <a:buNone/>
          </a:pPr>
          <a:r>
            <a:rPr lang="en-US" sz="2200" kern="1200" dirty="0"/>
            <a:t>Dedektörler, </a:t>
          </a:r>
          <a:r>
            <a:rPr lang="en-US" sz="2200" kern="1200" dirty="0" err="1"/>
            <a:t>sınırlı</a:t>
          </a:r>
          <a:r>
            <a:rPr lang="en-US" sz="2200" kern="1200" dirty="0"/>
            <a:t> </a:t>
          </a:r>
          <a:r>
            <a:rPr lang="en-US" sz="2200" kern="1200" dirty="0" err="1"/>
            <a:t>çözünürlük</a:t>
          </a:r>
          <a:r>
            <a:rPr lang="en-US" sz="2200" kern="1200" dirty="0"/>
            <a:t> ve </a:t>
          </a:r>
          <a:r>
            <a:rPr lang="en-US" sz="2200" kern="1200" dirty="0" err="1"/>
            <a:t>verimsizlikler</a:t>
          </a:r>
          <a:r>
            <a:rPr lang="en-US" sz="2200" kern="1200" dirty="0"/>
            <a:t> </a:t>
          </a:r>
          <a:r>
            <a:rPr lang="en-US" sz="2200" kern="1200" dirty="0" err="1"/>
            <a:t>nedeniyle</a:t>
          </a:r>
          <a:r>
            <a:rPr lang="en-US" sz="2200" kern="1200" dirty="0"/>
            <a:t> '</a:t>
          </a:r>
          <a:r>
            <a:rPr lang="en-US" sz="2200" kern="1200" dirty="0" err="1"/>
            <a:t>gerçek</a:t>
          </a:r>
          <a:r>
            <a:rPr lang="en-US" sz="2200" kern="1200" dirty="0"/>
            <a:t>' </a:t>
          </a:r>
          <a:r>
            <a:rPr lang="en-US" sz="2200" kern="1200" dirty="0" err="1"/>
            <a:t>fizik</a:t>
          </a:r>
          <a:r>
            <a:rPr lang="en-US" sz="2200" kern="1200" dirty="0"/>
            <a:t> </a:t>
          </a:r>
          <a:r>
            <a:rPr lang="en-US" sz="2200" kern="1200" dirty="0" err="1"/>
            <a:t>dağılımlarını</a:t>
          </a:r>
          <a:r>
            <a:rPr lang="en-US" sz="2200" kern="1200" dirty="0"/>
            <a:t> </a:t>
          </a:r>
          <a:r>
            <a:rPr lang="en-US" sz="2200" kern="1200" dirty="0" err="1"/>
            <a:t>bulanıklaştırır</a:t>
          </a:r>
          <a:r>
            <a:rPr lang="en-US" sz="2200" kern="1200" dirty="0"/>
            <a:t> ve </a:t>
          </a:r>
          <a:r>
            <a:rPr lang="en-US" sz="2200" kern="1200" dirty="0" err="1"/>
            <a:t>önyargılar</a:t>
          </a:r>
          <a:r>
            <a:rPr lang="en-US" sz="2200" kern="1200" dirty="0"/>
            <a:t> (bias) </a:t>
          </a:r>
          <a:r>
            <a:rPr lang="en-US" sz="2200" kern="1200" dirty="0" err="1"/>
            <a:t>oluşturur</a:t>
          </a:r>
          <a:r>
            <a:rPr lang="en-US" sz="2200" kern="1200" dirty="0"/>
            <a:t>.</a:t>
          </a:r>
        </a:p>
      </dsp:txBody>
      <dsp:txXfrm>
        <a:off x="1437631" y="531"/>
        <a:ext cx="6449068" cy="1244702"/>
      </dsp:txXfrm>
    </dsp:sp>
    <dsp:sp modelId="{05E2C6D4-985C-4641-9891-3E5F722BA68A}">
      <dsp:nvSpPr>
        <dsp:cNvPr id="0" name=""/>
        <dsp:cNvSpPr/>
      </dsp:nvSpPr>
      <dsp:spPr>
        <a:xfrm>
          <a:off x="0" y="1556410"/>
          <a:ext cx="7886700" cy="1244702"/>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07608C6-694D-4E21-906F-709137CB730C}">
      <dsp:nvSpPr>
        <dsp:cNvPr id="0" name=""/>
        <dsp:cNvSpPr/>
      </dsp:nvSpPr>
      <dsp:spPr>
        <a:xfrm>
          <a:off x="376522" y="1836468"/>
          <a:ext cx="684586" cy="68458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4291F07-D836-449F-861B-D8C769AFBB9B}">
      <dsp:nvSpPr>
        <dsp:cNvPr id="0" name=""/>
        <dsp:cNvSpPr/>
      </dsp:nvSpPr>
      <dsp:spPr>
        <a:xfrm>
          <a:off x="1437631" y="1556410"/>
          <a:ext cx="6449068" cy="1244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731" tIns="131731" rIns="131731" bIns="131731" numCol="1" spcCol="1270" anchor="ctr" anchorCtr="0">
          <a:noAutofit/>
        </a:bodyPr>
        <a:lstStyle/>
        <a:p>
          <a:pPr marL="0" lvl="0" indent="0" algn="l" defTabSz="977900">
            <a:lnSpc>
              <a:spcPct val="90000"/>
            </a:lnSpc>
            <a:spcBef>
              <a:spcPct val="0"/>
            </a:spcBef>
            <a:spcAft>
              <a:spcPct val="35000"/>
            </a:spcAft>
            <a:buNone/>
          </a:pPr>
          <a:r>
            <a:rPr lang="en-US" sz="2200" kern="1200" dirty="0"/>
            <a:t>Unfolding </a:t>
          </a:r>
          <a:r>
            <a:rPr lang="en-US" sz="2200" kern="1200" dirty="0" err="1"/>
            <a:t>algoritmaları</a:t>
          </a:r>
          <a:r>
            <a:rPr lang="en-US" sz="2200" kern="1200" dirty="0"/>
            <a:t> (</a:t>
          </a:r>
          <a:r>
            <a:rPr lang="en-US" sz="2200" kern="1200" dirty="0" err="1"/>
            <a:t>örneğin</a:t>
          </a:r>
          <a:r>
            <a:rPr lang="en-US" sz="2200" kern="1200" dirty="0"/>
            <a:t> </a:t>
          </a:r>
          <a:r>
            <a:rPr lang="en-US" sz="2200" kern="1200" dirty="0" err="1"/>
            <a:t>matris</a:t>
          </a:r>
          <a:r>
            <a:rPr lang="en-US" sz="2200" kern="1200" dirty="0"/>
            <a:t> </a:t>
          </a:r>
          <a:r>
            <a:rPr lang="en-US" sz="2200" kern="1200" dirty="0" err="1"/>
            <a:t>ters</a:t>
          </a:r>
          <a:r>
            <a:rPr lang="en-US" sz="2200" kern="1200" dirty="0"/>
            <a:t> </a:t>
          </a:r>
          <a:r>
            <a:rPr lang="en-US" sz="2200" kern="1200" dirty="0" err="1"/>
            <a:t>çevirme</a:t>
          </a:r>
          <a:r>
            <a:rPr lang="en-US" sz="2200" kern="1200" dirty="0"/>
            <a:t>, </a:t>
          </a:r>
          <a:r>
            <a:rPr lang="en-US" sz="2200" kern="1200" dirty="0" err="1"/>
            <a:t>Bayesyan</a:t>
          </a:r>
          <a:r>
            <a:rPr lang="en-US" sz="2200" kern="1200" dirty="0"/>
            <a:t> </a:t>
          </a:r>
          <a:r>
            <a:rPr lang="en-US" sz="2200" kern="1200" dirty="0" err="1"/>
            <a:t>yinelemeli</a:t>
          </a:r>
          <a:r>
            <a:rPr lang="en-US" sz="2200" kern="1200" dirty="0"/>
            <a:t> </a:t>
          </a:r>
          <a:r>
            <a:rPr lang="en-US" sz="2200" kern="1200" dirty="0" err="1"/>
            <a:t>yöntemler</a:t>
          </a:r>
          <a:r>
            <a:rPr lang="en-US" sz="2200" kern="1200" dirty="0"/>
            <a:t>) </a:t>
          </a:r>
          <a:r>
            <a:rPr lang="en-US" sz="2200" kern="1200" dirty="0" err="1"/>
            <a:t>ölçülen</a:t>
          </a:r>
          <a:r>
            <a:rPr lang="en-US" sz="2200" kern="1200" dirty="0"/>
            <a:t> </a:t>
          </a:r>
          <a:r>
            <a:rPr lang="en-US" sz="2200" kern="1200" dirty="0" err="1"/>
            <a:t>dağılımları</a:t>
          </a:r>
          <a:r>
            <a:rPr lang="en-US" sz="2200" kern="1200" dirty="0"/>
            <a:t> </a:t>
          </a:r>
          <a:r>
            <a:rPr lang="en-US" sz="2200" kern="1200" dirty="0" err="1"/>
            <a:t>doğruluk</a:t>
          </a:r>
          <a:r>
            <a:rPr lang="en-US" sz="2200" kern="1200" dirty="0"/>
            <a:t> </a:t>
          </a:r>
          <a:r>
            <a:rPr lang="en-US" sz="2200" kern="1200" dirty="0" err="1"/>
            <a:t>seviyesine</a:t>
          </a:r>
          <a:r>
            <a:rPr lang="en-US" sz="2200" kern="1200" dirty="0"/>
            <a:t> </a:t>
          </a:r>
          <a:r>
            <a:rPr lang="en-US" sz="2200" kern="1200" dirty="0" err="1"/>
            <a:t>geri</a:t>
          </a:r>
          <a:r>
            <a:rPr lang="en-US" sz="2200" kern="1200" dirty="0"/>
            <a:t> </a:t>
          </a:r>
          <a:r>
            <a:rPr lang="en-US" sz="2200" kern="1200" dirty="0" err="1"/>
            <a:t>döndürmeyi</a:t>
          </a:r>
          <a:r>
            <a:rPr lang="en-US" sz="2200" kern="1200" dirty="0"/>
            <a:t> </a:t>
          </a:r>
          <a:r>
            <a:rPr lang="en-US" sz="2200" kern="1200" dirty="0" err="1"/>
            <a:t>amaçlar</a:t>
          </a:r>
          <a:r>
            <a:rPr lang="en-US" sz="2200" kern="1200" dirty="0"/>
            <a:t>.</a:t>
          </a:r>
        </a:p>
      </dsp:txBody>
      <dsp:txXfrm>
        <a:off x="1437631" y="1556410"/>
        <a:ext cx="6449068" cy="1244702"/>
      </dsp:txXfrm>
    </dsp:sp>
    <dsp:sp modelId="{CD718B87-FE22-4576-AE49-8510FC0C0E6D}">
      <dsp:nvSpPr>
        <dsp:cNvPr id="0" name=""/>
        <dsp:cNvSpPr/>
      </dsp:nvSpPr>
      <dsp:spPr>
        <a:xfrm>
          <a:off x="0" y="3112289"/>
          <a:ext cx="7886700" cy="1244702"/>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B4266E7-A226-4140-84DC-4FB146F93CA1}">
      <dsp:nvSpPr>
        <dsp:cNvPr id="0" name=""/>
        <dsp:cNvSpPr/>
      </dsp:nvSpPr>
      <dsp:spPr>
        <a:xfrm>
          <a:off x="376522" y="3392347"/>
          <a:ext cx="684586" cy="68458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2DA9CC5-9F5F-4C87-AC3F-2A0E21EB4EB2}">
      <dsp:nvSpPr>
        <dsp:cNvPr id="0" name=""/>
        <dsp:cNvSpPr/>
      </dsp:nvSpPr>
      <dsp:spPr>
        <a:xfrm>
          <a:off x="1437631" y="3112289"/>
          <a:ext cx="6449068" cy="1244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731" tIns="131731" rIns="131731" bIns="131731" numCol="1" spcCol="1270" anchor="ctr" anchorCtr="0">
          <a:noAutofit/>
        </a:bodyPr>
        <a:lstStyle/>
        <a:p>
          <a:pPr marL="0" lvl="0" indent="0" algn="l" defTabSz="977900">
            <a:lnSpc>
              <a:spcPct val="90000"/>
            </a:lnSpc>
            <a:spcBef>
              <a:spcPct val="0"/>
            </a:spcBef>
            <a:spcAft>
              <a:spcPct val="35000"/>
            </a:spcAft>
            <a:buNone/>
          </a:pPr>
          <a:r>
            <a:rPr lang="en-US" sz="2200" kern="1200" dirty="0"/>
            <a:t>İstatistiksel </a:t>
          </a:r>
          <a:r>
            <a:rPr lang="en-US" sz="2200" kern="1200" dirty="0" err="1"/>
            <a:t>dalgalanmaların</a:t>
          </a:r>
          <a:r>
            <a:rPr lang="en-US" sz="2200" kern="1200" dirty="0"/>
            <a:t> </a:t>
          </a:r>
          <a:r>
            <a:rPr lang="en-US" sz="2200" kern="1200" dirty="0" err="1"/>
            <a:t>artmasını</a:t>
          </a:r>
          <a:r>
            <a:rPr lang="en-US" sz="2200" kern="1200" dirty="0"/>
            <a:t> </a:t>
          </a:r>
          <a:r>
            <a:rPr lang="en-US" sz="2200" kern="1200" dirty="0" err="1"/>
            <a:t>veya</a:t>
          </a:r>
          <a:r>
            <a:rPr lang="en-US" sz="2200" kern="1200" dirty="0"/>
            <a:t> </a:t>
          </a:r>
          <a:r>
            <a:rPr lang="en-US" sz="2200" kern="1200" dirty="0" err="1"/>
            <a:t>önyargıların</a:t>
          </a:r>
          <a:r>
            <a:rPr lang="en-US" sz="2200" kern="1200" dirty="0"/>
            <a:t> </a:t>
          </a:r>
          <a:r>
            <a:rPr lang="en-US" sz="2200" kern="1200" dirty="0" err="1"/>
            <a:t>ortaya</a:t>
          </a:r>
          <a:r>
            <a:rPr lang="en-US" sz="2200" kern="1200" dirty="0"/>
            <a:t> </a:t>
          </a:r>
          <a:r>
            <a:rPr lang="en-US" sz="2200" kern="1200" dirty="0" err="1"/>
            <a:t>çıkmasını</a:t>
          </a:r>
          <a:r>
            <a:rPr lang="en-US" sz="2200" kern="1200" dirty="0"/>
            <a:t> </a:t>
          </a:r>
          <a:r>
            <a:rPr lang="en-US" sz="2200" kern="1200" dirty="0" err="1"/>
            <a:t>önlemek</a:t>
          </a:r>
          <a:r>
            <a:rPr lang="en-US" sz="2200" kern="1200" dirty="0"/>
            <a:t> </a:t>
          </a:r>
          <a:r>
            <a:rPr lang="en-US" sz="2200" kern="1200" dirty="0" err="1"/>
            <a:t>için</a:t>
          </a:r>
          <a:r>
            <a:rPr lang="en-US" sz="2200" kern="1200" dirty="0"/>
            <a:t> </a:t>
          </a:r>
          <a:r>
            <a:rPr lang="en-US" sz="2200" kern="1200" dirty="0" err="1"/>
            <a:t>dikkatli</a:t>
          </a:r>
          <a:r>
            <a:rPr lang="en-US" sz="2200" kern="1200" dirty="0"/>
            <a:t> </a:t>
          </a:r>
          <a:r>
            <a:rPr lang="en-US" sz="2200" kern="1200" dirty="0" err="1"/>
            <a:t>bir</a:t>
          </a:r>
          <a:r>
            <a:rPr lang="en-US" sz="2200" kern="1200" dirty="0"/>
            <a:t> </a:t>
          </a:r>
          <a:r>
            <a:rPr lang="en-US" sz="2200" kern="1200" dirty="0" err="1"/>
            <a:t>düzenlemeye</a:t>
          </a:r>
          <a:r>
            <a:rPr lang="en-US" sz="2200" kern="1200" dirty="0"/>
            <a:t> </a:t>
          </a:r>
          <a:r>
            <a:rPr lang="en-US" sz="2200" kern="1200" dirty="0" err="1"/>
            <a:t>ihtiyaç</a:t>
          </a:r>
          <a:r>
            <a:rPr lang="en-US" sz="2200" kern="1200" dirty="0"/>
            <a:t> </a:t>
          </a:r>
          <a:r>
            <a:rPr lang="en-US" sz="2200" kern="1200" dirty="0" err="1"/>
            <a:t>vardır</a:t>
          </a:r>
          <a:r>
            <a:rPr lang="en-US" sz="2200" kern="1200" dirty="0"/>
            <a:t>.</a:t>
          </a:r>
        </a:p>
      </dsp:txBody>
      <dsp:txXfrm>
        <a:off x="1437631" y="3112289"/>
        <a:ext cx="6449068" cy="1244702"/>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15BA6C-995A-2049-BCC8-25021F21E1E2}" type="datetimeFigureOut">
              <a:rPr lang="en-US" smtClean="0"/>
              <a:t>2/11/25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Ana metin stillerini düzenlemek için tıklayın</a:t>
            </a:r>
          </a:p>
          <a:p>
            <a:pPr lvl="1"/>
            <a:r>
              <a:rPr lang="en-US"/>
              <a:t>İkinci seviye</a:t>
            </a:r>
          </a:p>
          <a:p>
            <a:pPr lvl="2"/>
            <a:r>
              <a:rPr lang="en-US"/>
              <a:t>Üçüncü seviye</a:t>
            </a:r>
          </a:p>
          <a:p>
            <a:pPr lvl="3"/>
            <a:r>
              <a:rPr lang="en-US"/>
              <a:t>Dördüncü seviye</a:t>
            </a:r>
          </a:p>
          <a:p>
            <a:pPr lvl="4"/>
            <a:r>
              <a:rPr lang="en-US"/>
              <a:t>Beşinci seviye</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A01D65-FE13-354F-8DC1-4F9106F3A7CD}" type="slidenum">
              <a:rPr lang="en-US" smtClean="0"/>
              <a:t>‹#›</a:t>
            </a:fld>
            <a:endParaRPr lang="en-US"/>
          </a:p>
        </p:txBody>
      </p:sp>
    </p:spTree>
    <p:extLst>
      <p:ext uri="{BB962C8B-B14F-4D97-AF65-F5344CB8AC3E}">
        <p14:creationId xmlns:p14="http://schemas.microsoft.com/office/powerpoint/2010/main" val="3721681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A01D65-FE13-354F-8DC1-4F9106F3A7CD}" type="slidenum">
              <a:rPr lang="en-US" smtClean="0"/>
              <a:t>1</a:t>
            </a:fld>
            <a:endParaRPr lang="en-US"/>
          </a:p>
        </p:txBody>
      </p:sp>
    </p:spTree>
    <p:extLst>
      <p:ext uri="{BB962C8B-B14F-4D97-AF65-F5344CB8AC3E}">
        <p14:creationId xmlns:p14="http://schemas.microsoft.com/office/powerpoint/2010/main" val="7475439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21048175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D477B5-8BA1-856C-BD88-FF183EB1A5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08C5DE-800C-838F-7FF0-FB4D2443454A}"/>
              </a:ext>
            </a:extLst>
          </p:cNvPr>
          <p:cNvSpPr>
            <a:spLocks noGrp="1" noRot="1" noChangeAspect="1"/>
          </p:cNvSpPr>
          <p:nvPr>
            <p:ph type="sldImg" idx="2"/>
          </p:nvPr>
        </p:nvSpPr>
        <p:spPr/>
      </p:sp>
      <p:sp>
        <p:nvSpPr>
          <p:cNvPr id="3" name="Notes Placeholder 2">
            <a:extLst>
              <a:ext uri="{FF2B5EF4-FFF2-40B4-BE49-F238E27FC236}">
                <a16:creationId xmlns:a16="http://schemas.microsoft.com/office/drawing/2014/main" id="{F9FE307F-B028-924B-54BC-A2E801079497}"/>
              </a:ext>
            </a:extLst>
          </p:cNvPr>
          <p:cNvSpPr>
            <a:spLocks noGrp="1"/>
          </p:cNvSpPr>
          <p:nvPr>
            <p:ph type="body" sz="quarter" idx="3"/>
          </p:nvPr>
        </p:nvSpPr>
        <p:spPr/>
        <p:txBody>
          <a:bodyPr/>
          <a:lstStyle/>
          <a:p>
            <a:pPr algn="l"/>
            <a:endParaRPr lang="en-US" b="0" i="0" u="none" strike="noStrike" dirty="0">
              <a:solidFill>
                <a:srgbClr val="000000"/>
              </a:solidFill>
              <a:effectLst/>
            </a:endParaRPr>
          </a:p>
        </p:txBody>
      </p:sp>
      <p:sp>
        <p:nvSpPr>
          <p:cNvPr id="4" name="Slide Number Placeholder 3">
            <a:extLst>
              <a:ext uri="{FF2B5EF4-FFF2-40B4-BE49-F238E27FC236}">
                <a16:creationId xmlns:a16="http://schemas.microsoft.com/office/drawing/2014/main" id="{F39A3A81-8F57-FC6D-CA26-9A89104AE681}"/>
              </a:ext>
            </a:extLst>
          </p:cNvPr>
          <p:cNvSpPr>
            <a:spLocks noGrp="1"/>
          </p:cNvSpPr>
          <p:nvPr>
            <p:ph type="sldNum" sz="quarter" idx="5"/>
          </p:nvPr>
        </p:nvSpPr>
        <p:spPr/>
      </p:sp>
    </p:spTree>
    <p:extLst>
      <p:ext uri="{BB962C8B-B14F-4D97-AF65-F5344CB8AC3E}">
        <p14:creationId xmlns:p14="http://schemas.microsoft.com/office/powerpoint/2010/main" val="35399032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lang="en-US" sz="1200" dirty="0"/>
          </a:p>
        </p:txBody>
      </p:sp>
      <p:sp>
        <p:nvSpPr>
          <p:cNvPr id="4" name="Slide Number Placeholder 3"/>
          <p:cNvSpPr>
            <a:spLocks noGrp="1"/>
          </p:cNvSpPr>
          <p:nvPr>
            <p:ph type="sldNum" sz="quarter" idx="5"/>
          </p:nvPr>
        </p:nvSpPr>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1E99AF-2D60-D3FD-335E-D40FDDEB13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0D28C2-3985-95A6-6F5C-A28A95C72DCB}"/>
              </a:ext>
            </a:extLst>
          </p:cNvPr>
          <p:cNvSpPr>
            <a:spLocks noGrp="1" noRot="1" noChangeAspect="1"/>
          </p:cNvSpPr>
          <p:nvPr>
            <p:ph type="sldImg" idx="2"/>
          </p:nvPr>
        </p:nvSpPr>
        <p:spPr/>
      </p:sp>
      <p:sp>
        <p:nvSpPr>
          <p:cNvPr id="3" name="Notes Placeholder 2">
            <a:extLst>
              <a:ext uri="{FF2B5EF4-FFF2-40B4-BE49-F238E27FC236}">
                <a16:creationId xmlns:a16="http://schemas.microsoft.com/office/drawing/2014/main" id="{A8CA4EB0-5139-2836-E418-23CE05A3A3F9}"/>
              </a:ext>
            </a:extLst>
          </p:cNvPr>
          <p:cNvSpPr>
            <a:spLocks noGrp="1"/>
          </p:cNvSpPr>
          <p:nvPr>
            <p:ph type="body" sz="quarter" idx="3"/>
          </p:nvPr>
        </p:nvSpPr>
        <p:spPr/>
        <p:txBody>
          <a:bodyPr/>
          <a:lstStyle/>
          <a:p>
            <a:endParaRPr dirty="0"/>
          </a:p>
        </p:txBody>
      </p:sp>
      <p:sp>
        <p:nvSpPr>
          <p:cNvPr id="4" name="Slide Number Placeholder 3">
            <a:extLst>
              <a:ext uri="{FF2B5EF4-FFF2-40B4-BE49-F238E27FC236}">
                <a16:creationId xmlns:a16="http://schemas.microsoft.com/office/drawing/2014/main" id="{09D67EE1-C96E-DA19-01B6-F1F948C487CA}"/>
              </a:ext>
            </a:extLst>
          </p:cNvPr>
          <p:cNvSpPr>
            <a:spLocks noGrp="1"/>
          </p:cNvSpPr>
          <p:nvPr>
            <p:ph type="sldNum" sz="quarter" idx="5"/>
          </p:nvPr>
        </p:nvSpPr>
        <p:spPr/>
      </p:sp>
    </p:spTree>
    <p:extLst>
      <p:ext uri="{BB962C8B-B14F-4D97-AF65-F5344CB8AC3E}">
        <p14:creationId xmlns:p14="http://schemas.microsoft.com/office/powerpoint/2010/main" val="11757754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C2A054-C078-9A00-A4D5-0C218B83AF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79A9A9-F5A4-5391-2AC9-6BFA08EF3F79}"/>
              </a:ext>
            </a:extLst>
          </p:cNvPr>
          <p:cNvSpPr>
            <a:spLocks noGrp="1" noRot="1" noChangeAspect="1"/>
          </p:cNvSpPr>
          <p:nvPr>
            <p:ph type="sldImg" idx="2"/>
          </p:nvPr>
        </p:nvSpPr>
        <p:spPr/>
      </p:sp>
      <p:sp>
        <p:nvSpPr>
          <p:cNvPr id="3" name="Notes Placeholder 2">
            <a:extLst>
              <a:ext uri="{FF2B5EF4-FFF2-40B4-BE49-F238E27FC236}">
                <a16:creationId xmlns:a16="http://schemas.microsoft.com/office/drawing/2014/main" id="{EE48307C-A0B0-299A-5209-C05CC9A8CAB7}"/>
              </a:ext>
            </a:extLst>
          </p:cNvPr>
          <p:cNvSpPr>
            <a:spLocks noGrp="1"/>
          </p:cNvSpPr>
          <p:nvPr>
            <p:ph type="body" sz="quarter" idx="3"/>
          </p:nvPr>
        </p:nvSpPr>
        <p:spPr/>
        <p:txBody>
          <a:bodyPr/>
          <a:lstStyle/>
          <a:p>
            <a:endParaRPr dirty="0"/>
          </a:p>
        </p:txBody>
      </p:sp>
      <p:sp>
        <p:nvSpPr>
          <p:cNvPr id="4" name="Slide Number Placeholder 3">
            <a:extLst>
              <a:ext uri="{FF2B5EF4-FFF2-40B4-BE49-F238E27FC236}">
                <a16:creationId xmlns:a16="http://schemas.microsoft.com/office/drawing/2014/main" id="{4975BF97-E5FC-28B2-C83E-ECB574DEF0F3}"/>
              </a:ext>
            </a:extLst>
          </p:cNvPr>
          <p:cNvSpPr>
            <a:spLocks noGrp="1"/>
          </p:cNvSpPr>
          <p:nvPr>
            <p:ph type="sldNum" sz="quarter" idx="5"/>
          </p:nvPr>
        </p:nvSpPr>
        <p:spPr/>
      </p:sp>
    </p:spTree>
    <p:extLst>
      <p:ext uri="{BB962C8B-B14F-4D97-AF65-F5344CB8AC3E}">
        <p14:creationId xmlns:p14="http://schemas.microsoft.com/office/powerpoint/2010/main" val="13466702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958FBE-9DC0-CEF3-5D49-90E36DF636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9F906F-C647-75D0-85CF-149E91D5AEEE}"/>
              </a:ext>
            </a:extLst>
          </p:cNvPr>
          <p:cNvSpPr>
            <a:spLocks noGrp="1" noRot="1" noChangeAspect="1"/>
          </p:cNvSpPr>
          <p:nvPr>
            <p:ph type="sldImg" idx="2"/>
          </p:nvPr>
        </p:nvSpPr>
        <p:spPr/>
      </p:sp>
      <p:sp>
        <p:nvSpPr>
          <p:cNvPr id="3" name="Notes Placeholder 2">
            <a:extLst>
              <a:ext uri="{FF2B5EF4-FFF2-40B4-BE49-F238E27FC236}">
                <a16:creationId xmlns:a16="http://schemas.microsoft.com/office/drawing/2014/main" id="{9D8039AF-E54E-FABF-830A-646795961E99}"/>
              </a:ext>
            </a:extLst>
          </p:cNvPr>
          <p:cNvSpPr>
            <a:spLocks noGrp="1"/>
          </p:cNvSpPr>
          <p:nvPr>
            <p:ph type="body" sz="quarter" idx="3"/>
          </p:nvPr>
        </p:nvSpPr>
        <p:spPr/>
        <p:txBody>
          <a:bodyPr/>
          <a:lstStyle/>
          <a:p>
            <a:endParaRPr dirty="0"/>
          </a:p>
        </p:txBody>
      </p:sp>
      <p:sp>
        <p:nvSpPr>
          <p:cNvPr id="4" name="Slide Number Placeholder 3">
            <a:extLst>
              <a:ext uri="{FF2B5EF4-FFF2-40B4-BE49-F238E27FC236}">
                <a16:creationId xmlns:a16="http://schemas.microsoft.com/office/drawing/2014/main" id="{1018589F-A75D-707F-86E1-1F65AD29CC4B}"/>
              </a:ext>
            </a:extLst>
          </p:cNvPr>
          <p:cNvSpPr>
            <a:spLocks noGrp="1"/>
          </p:cNvSpPr>
          <p:nvPr>
            <p:ph type="sldNum" sz="quarter" idx="5"/>
          </p:nvPr>
        </p:nvSpPr>
        <p:spPr/>
      </p:sp>
    </p:spTree>
    <p:extLst>
      <p:ext uri="{BB962C8B-B14F-4D97-AF65-F5344CB8AC3E}">
        <p14:creationId xmlns:p14="http://schemas.microsoft.com/office/powerpoint/2010/main" val="31119375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B563D8-254D-F641-AABA-2467E14048B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B06A59-AAEA-6DB5-3F05-4F040AE1FE8C}"/>
              </a:ext>
            </a:extLst>
          </p:cNvPr>
          <p:cNvSpPr>
            <a:spLocks noGrp="1" noRot="1" noChangeAspect="1"/>
          </p:cNvSpPr>
          <p:nvPr>
            <p:ph type="sldImg" idx="2"/>
          </p:nvPr>
        </p:nvSpPr>
        <p:spPr/>
      </p:sp>
      <p:sp>
        <p:nvSpPr>
          <p:cNvPr id="3" name="Notes Placeholder 2">
            <a:extLst>
              <a:ext uri="{FF2B5EF4-FFF2-40B4-BE49-F238E27FC236}">
                <a16:creationId xmlns:a16="http://schemas.microsoft.com/office/drawing/2014/main" id="{9933E055-D71A-D631-9FFE-BCC6EF380F7A}"/>
              </a:ext>
            </a:extLst>
          </p:cNvPr>
          <p:cNvSpPr>
            <a:spLocks noGrp="1"/>
          </p:cNvSpPr>
          <p:nvPr>
            <p:ph type="body" sz="quarter" idx="3"/>
          </p:nvPr>
        </p:nvSpPr>
        <p:spPr/>
        <p:txBody>
          <a:bodyPr/>
          <a:lstStyle/>
          <a:p>
            <a:endParaRPr lang="en-US" sz="1200" dirty="0"/>
          </a:p>
        </p:txBody>
      </p:sp>
      <p:sp>
        <p:nvSpPr>
          <p:cNvPr id="4" name="Slide Number Placeholder 3">
            <a:extLst>
              <a:ext uri="{FF2B5EF4-FFF2-40B4-BE49-F238E27FC236}">
                <a16:creationId xmlns:a16="http://schemas.microsoft.com/office/drawing/2014/main" id="{8C2F8951-455E-18DA-90A6-8D73D1D191FC}"/>
              </a:ext>
            </a:extLst>
          </p:cNvPr>
          <p:cNvSpPr>
            <a:spLocks noGrp="1"/>
          </p:cNvSpPr>
          <p:nvPr>
            <p:ph type="sldNum" sz="quarter" idx="5"/>
          </p:nvPr>
        </p:nvSpPr>
        <p:spPr/>
      </p:sp>
    </p:spTree>
    <p:extLst>
      <p:ext uri="{BB962C8B-B14F-4D97-AF65-F5344CB8AC3E}">
        <p14:creationId xmlns:p14="http://schemas.microsoft.com/office/powerpoint/2010/main" val="5638815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dirty="0"/>
          </a:p>
        </p:txBody>
      </p:sp>
      <p:sp>
        <p:nvSpPr>
          <p:cNvPr id="4" name="Slide Number Placeholder 3"/>
          <p:cNvSpPr>
            <a:spLocks noGrp="1"/>
          </p:cNvSpPr>
          <p:nvPr>
            <p:ph type="sldNum" sz="quarter" idx="5"/>
          </p:nvPr>
        </p:nvSpPr>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2/11/25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2/11/25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2/11/25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342900" indent="-342900">
              <a:buFont typeface="Wingdings" pitchFamily="2" charset="2"/>
              <a:buChar char="Ø"/>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2/11/25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2/11/25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marL="342900" indent="-342900">
              <a:buFont typeface="Wingdings" pitchFamily="2" charset="2"/>
              <a:buChar char="Ø"/>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marL="342900" indent="-342900">
              <a:buFont typeface="Wingdings" pitchFamily="2" charset="2"/>
              <a:buChar char="Ø"/>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2/11/25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marL="342900" indent="-342900">
              <a:buFont typeface="Wingdings" pitchFamily="2" charset="2"/>
              <a:buChar char="Ø"/>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marL="342900" indent="-342900">
              <a:buFont typeface="Wingdings" pitchFamily="2" charset="2"/>
              <a:buChar char="Ø"/>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2/11/25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2/11/25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2/11/25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marL="342900" indent="-342900">
              <a:buFont typeface="Wingdings" pitchFamily="2" charset="2"/>
              <a:buChar char="Ø"/>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2/11/25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2/11/25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Ana başlık stilini düzenlemek için tıklayın</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Ana </a:t>
            </a:r>
            <a:r>
              <a:rPr lang="en-US" dirty="0" err="1"/>
              <a:t>metin</a:t>
            </a:r>
            <a:r>
              <a:rPr lang="en-US" dirty="0"/>
              <a:t> </a:t>
            </a:r>
            <a:r>
              <a:rPr lang="en-US" dirty="0" err="1"/>
              <a:t>stillerini</a:t>
            </a:r>
            <a:r>
              <a:rPr lang="en-US" dirty="0"/>
              <a:t> </a:t>
            </a:r>
            <a:r>
              <a:rPr lang="en-US" dirty="0" err="1"/>
              <a:t>düzenlemek</a:t>
            </a:r>
            <a:r>
              <a:rPr lang="en-US" dirty="0"/>
              <a:t> </a:t>
            </a:r>
            <a:r>
              <a:rPr lang="en-US" dirty="0" err="1"/>
              <a:t>için</a:t>
            </a:r>
            <a:r>
              <a:rPr lang="en-US" dirty="0"/>
              <a:t> </a:t>
            </a:r>
            <a:r>
              <a:rPr lang="en-US" dirty="0" err="1"/>
              <a:t>tıklayın</a:t>
            </a:r>
            <a:endParaRPr lang="en-US" dirty="0"/>
          </a:p>
          <a:p>
            <a:pPr lvl="1"/>
            <a:r>
              <a:rPr lang="en-US" dirty="0" err="1"/>
              <a:t>İkinci</a:t>
            </a:r>
            <a:r>
              <a:rPr lang="en-US" dirty="0"/>
              <a:t> </a:t>
            </a:r>
            <a:r>
              <a:rPr lang="en-US" dirty="0" err="1"/>
              <a:t>seviye</a:t>
            </a:r>
            <a:endParaRPr lang="en-US" dirty="0"/>
          </a:p>
          <a:p>
            <a:pPr lvl="2"/>
            <a:r>
              <a:rPr lang="en-US" dirty="0" err="1"/>
              <a:t>Üçüncü</a:t>
            </a:r>
            <a:r>
              <a:rPr lang="en-US" dirty="0"/>
              <a:t> </a:t>
            </a:r>
            <a:r>
              <a:rPr lang="en-US" dirty="0" err="1"/>
              <a:t>seviye</a:t>
            </a:r>
            <a:endParaRPr lang="en-US" dirty="0"/>
          </a:p>
          <a:p>
            <a:pPr lvl="3"/>
            <a:r>
              <a:rPr lang="en-US" dirty="0" err="1"/>
              <a:t>Dördüncü</a:t>
            </a:r>
            <a:r>
              <a:rPr lang="en-US" dirty="0"/>
              <a:t> </a:t>
            </a:r>
            <a:r>
              <a:rPr lang="en-US" dirty="0" err="1"/>
              <a:t>seviye</a:t>
            </a:r>
            <a:endParaRPr lang="en-US" dirty="0"/>
          </a:p>
          <a:p>
            <a:pPr lvl="4"/>
            <a:r>
              <a:rPr lang="en-US" dirty="0" err="1"/>
              <a:t>Beşinci</a:t>
            </a:r>
            <a:r>
              <a:rPr lang="en-US" dirty="0"/>
              <a:t> </a:t>
            </a:r>
            <a:r>
              <a:rPr lang="en-US" dirty="0" err="1"/>
              <a:t>seviye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2/11/25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Wingdings" pitchFamily="2" charset="2"/>
        <a:buChar char="Ø"/>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5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5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58.gif"/></Relationships>
</file>

<file path=ppt/slides/_rels/slide5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5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59.png"/></Relationships>
</file>

<file path=ppt/slides/_rels/slide5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58.gif"/></Relationships>
</file>

<file path=ppt/slides/_rels/slide5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58.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6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6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dx.doi.org/10.1088/1748-0221/5/03/T03005"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dx.doi.org/10.1088/1748-0221/5/03/T0300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69B482-64DD-9BB2-548F-A0542A2B4606}"/>
              </a:ext>
            </a:extLst>
          </p:cNvPr>
          <p:cNvSpPr>
            <a:spLocks noGrp="1"/>
          </p:cNvSpPr>
          <p:nvPr>
            <p:ph type="ctrTitle"/>
          </p:nvPr>
        </p:nvSpPr>
        <p:spPr>
          <a:xfrm>
            <a:off x="685800" y="1544897"/>
            <a:ext cx="7772400" cy="1470025"/>
          </a:xfrm>
        </p:spPr>
        <p:txBody>
          <a:bodyPr/>
          <a:lstStyle/>
          <a:p>
            <a:r>
              <a:rPr lang="en-US" dirty="0"/>
              <a:t>Ham </a:t>
            </a:r>
            <a:r>
              <a:rPr lang="en-US" dirty="0" err="1"/>
              <a:t>Verilerden</a:t>
            </a:r>
            <a:r>
              <a:rPr lang="en-US" dirty="0"/>
              <a:t> </a:t>
            </a:r>
            <a:r>
              <a:rPr lang="en-US" dirty="0" err="1"/>
              <a:t>Fiziksel</a:t>
            </a:r>
            <a:r>
              <a:rPr lang="en-US" dirty="0"/>
              <a:t> </a:t>
            </a:r>
            <a:r>
              <a:rPr lang="en-US" dirty="0" err="1"/>
              <a:t>Gözlenebilirlere</a:t>
            </a:r>
            <a:endParaRPr lang="en-US" dirty="0"/>
          </a:p>
        </p:txBody>
      </p:sp>
      <p:sp>
        <p:nvSpPr>
          <p:cNvPr id="4" name="Subtitle 3">
            <a:extLst>
              <a:ext uri="{FF2B5EF4-FFF2-40B4-BE49-F238E27FC236}">
                <a16:creationId xmlns:a16="http://schemas.microsoft.com/office/drawing/2014/main" id="{F5419C79-1B9E-CE5E-E632-BEA3DE140AF8}"/>
              </a:ext>
            </a:extLst>
          </p:cNvPr>
          <p:cNvSpPr>
            <a:spLocks noGrp="1"/>
          </p:cNvSpPr>
          <p:nvPr>
            <p:ph type="subTitle" idx="1"/>
          </p:nvPr>
        </p:nvSpPr>
        <p:spPr>
          <a:xfrm>
            <a:off x="1028700" y="3245341"/>
            <a:ext cx="7086600" cy="1171055"/>
          </a:xfrm>
        </p:spPr>
        <p:txBody>
          <a:bodyPr>
            <a:normAutofit/>
          </a:bodyPr>
          <a:lstStyle/>
          <a:p>
            <a:r>
              <a:rPr lang="en-US" dirty="0" err="1">
                <a:solidFill>
                  <a:srgbClr val="FF0000"/>
                </a:solidFill>
              </a:rPr>
              <a:t>Parçacık</a:t>
            </a:r>
            <a:r>
              <a:rPr lang="en-US" dirty="0">
                <a:solidFill>
                  <a:srgbClr val="FF0000"/>
                </a:solidFill>
              </a:rPr>
              <a:t> </a:t>
            </a:r>
            <a:r>
              <a:rPr lang="en-US" dirty="0" err="1">
                <a:solidFill>
                  <a:srgbClr val="FF0000"/>
                </a:solidFill>
              </a:rPr>
              <a:t>Fiziği</a:t>
            </a:r>
            <a:r>
              <a:rPr lang="en-US" dirty="0">
                <a:solidFill>
                  <a:srgbClr val="FF0000"/>
                </a:solidFill>
              </a:rPr>
              <a:t> Veri </a:t>
            </a:r>
            <a:r>
              <a:rPr lang="en-US" dirty="0" err="1">
                <a:solidFill>
                  <a:srgbClr val="FF0000"/>
                </a:solidFill>
              </a:rPr>
              <a:t>Analizi</a:t>
            </a:r>
            <a:r>
              <a:rPr lang="en-US" dirty="0">
                <a:solidFill>
                  <a:srgbClr val="FF0000"/>
                </a:solidFill>
              </a:rPr>
              <a:t> </a:t>
            </a:r>
            <a:r>
              <a:rPr lang="en-US" dirty="0" err="1">
                <a:solidFill>
                  <a:srgbClr val="FF0000"/>
                </a:solidFill>
              </a:rPr>
              <a:t>Kış</a:t>
            </a:r>
            <a:r>
              <a:rPr lang="en-US" dirty="0">
                <a:solidFill>
                  <a:srgbClr val="FF0000"/>
                </a:solidFill>
              </a:rPr>
              <a:t> </a:t>
            </a:r>
            <a:r>
              <a:rPr lang="en-US" dirty="0" err="1">
                <a:solidFill>
                  <a:srgbClr val="FF0000"/>
                </a:solidFill>
              </a:rPr>
              <a:t>Okulu</a:t>
            </a:r>
            <a:r>
              <a:rPr lang="en-US" dirty="0">
                <a:solidFill>
                  <a:srgbClr val="FF0000"/>
                </a:solidFill>
              </a:rPr>
              <a:t> 2025</a:t>
            </a:r>
          </a:p>
          <a:p>
            <a:r>
              <a:rPr lang="en-US" dirty="0">
                <a:solidFill>
                  <a:srgbClr val="FF0000"/>
                </a:solidFill>
              </a:rPr>
              <a:t>(</a:t>
            </a:r>
            <a:r>
              <a:rPr lang="az-Cyrl-AZ" dirty="0">
                <a:solidFill>
                  <a:srgbClr val="FF0000"/>
                </a:solidFill>
              </a:rPr>
              <a:t>ТВАЕ </a:t>
            </a:r>
            <a:r>
              <a:rPr lang="en-US" dirty="0">
                <a:solidFill>
                  <a:srgbClr val="FF0000"/>
                </a:solidFill>
              </a:rPr>
              <a:t>PFVA'25)</a:t>
            </a:r>
          </a:p>
        </p:txBody>
      </p:sp>
      <p:sp>
        <p:nvSpPr>
          <p:cNvPr id="5" name="Subtitle 3">
            <a:extLst>
              <a:ext uri="{FF2B5EF4-FFF2-40B4-BE49-F238E27FC236}">
                <a16:creationId xmlns:a16="http://schemas.microsoft.com/office/drawing/2014/main" id="{35AFBD49-1B70-3E9F-E335-5B1E6F0A5E51}"/>
              </a:ext>
            </a:extLst>
          </p:cNvPr>
          <p:cNvSpPr txBox="1">
            <a:spLocks/>
          </p:cNvSpPr>
          <p:nvPr/>
        </p:nvSpPr>
        <p:spPr>
          <a:xfrm>
            <a:off x="1028700" y="4771505"/>
            <a:ext cx="7086600" cy="1171055"/>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tr-TR" sz="2000" dirty="0">
                <a:solidFill>
                  <a:schemeClr val="tx1"/>
                </a:solidFill>
              </a:rPr>
              <a:t>Taylan Yetkin</a:t>
            </a:r>
          </a:p>
          <a:p>
            <a:r>
              <a:rPr lang="tr-TR" sz="2000" dirty="0">
                <a:solidFill>
                  <a:schemeClr val="tx1"/>
                </a:solidFill>
              </a:rPr>
              <a:t>İstinye Üniversitesi</a:t>
            </a:r>
            <a:endParaRPr lang="en-US" sz="2000" dirty="0">
              <a:solidFill>
                <a:schemeClr val="tx1"/>
              </a:solidFill>
            </a:endParaRPr>
          </a:p>
        </p:txBody>
      </p:sp>
    </p:spTree>
    <p:extLst>
      <p:ext uri="{BB962C8B-B14F-4D97-AF65-F5344CB8AC3E}">
        <p14:creationId xmlns:p14="http://schemas.microsoft.com/office/powerpoint/2010/main" val="23714976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3453"/>
            <a:ext cx="3999053" cy="1143000"/>
          </a:xfrm>
        </p:spPr>
        <p:txBody>
          <a:bodyPr>
            <a:normAutofit fontScale="90000"/>
          </a:bodyPr>
          <a:lstStyle/>
          <a:p>
            <a:r>
              <a:rPr lang="en-US" sz="4400" dirty="0" err="1"/>
              <a:t>Olay'lı Organizasyon</a:t>
            </a:r>
            <a:endParaRPr lang="en-US" sz="4400" dirty="0"/>
          </a:p>
        </p:txBody>
      </p:sp>
      <p:sp>
        <p:nvSpPr>
          <p:cNvPr id="3" name="Content Placeholder 2"/>
          <p:cNvSpPr>
            <a:spLocks noGrp="1"/>
          </p:cNvSpPr>
          <p:nvPr>
            <p:ph idx="1"/>
          </p:nvPr>
        </p:nvSpPr>
        <p:spPr>
          <a:xfrm>
            <a:off x="457200" y="2479876"/>
            <a:ext cx="3813858" cy="2717157"/>
          </a:xfrm>
        </p:spPr>
        <p:txBody>
          <a:bodyPr>
            <a:normAutofit fontScale="92500" lnSpcReduction="20000"/>
          </a:bodyPr>
          <a:lstStyle/>
          <a:p>
            <a:pPr>
              <a:buFont typeface="Wingdings" pitchFamily="2" charset="2"/>
              <a:buChar char="Ø"/>
            </a:pPr>
            <a:r>
              <a:rPr lang="en-US" sz="2000" dirty="0"/>
              <a:t>YEF verileri, </a:t>
            </a:r>
            <a:r>
              <a:rPr lang="en-US" sz="2000" dirty="0" err="1"/>
              <a:t>bir</a:t>
            </a:r>
            <a:r>
              <a:rPr lang="en-US" sz="2000" dirty="0"/>
              <a:t> çarpışmadan </a:t>
            </a:r>
            <a:r>
              <a:rPr lang="en-US" sz="2000" dirty="0" err="1"/>
              <a:t>gelen</a:t>
            </a:r>
            <a:r>
              <a:rPr lang="en-US" sz="2000" dirty="0"/>
              <a:t> </a:t>
            </a:r>
            <a:r>
              <a:rPr lang="en-US" sz="2000" dirty="0" err="1"/>
              <a:t>tüm</a:t>
            </a:r>
            <a:r>
              <a:rPr lang="en-US" sz="2000" dirty="0"/>
              <a:t> </a:t>
            </a:r>
            <a:r>
              <a:rPr lang="en-US" sz="2000" dirty="0" err="1"/>
              <a:t>sinyallerin</a:t>
            </a:r>
            <a:r>
              <a:rPr lang="en-US" sz="2000" dirty="0"/>
              <a:t> </a:t>
            </a:r>
            <a:r>
              <a:rPr lang="en-US" sz="2000" dirty="0" err="1"/>
              <a:t>kapsandığı</a:t>
            </a:r>
            <a:r>
              <a:rPr lang="en-US" sz="2000" dirty="0"/>
              <a:t> 'olaylar' olarak saklanır.</a:t>
            </a:r>
          </a:p>
          <a:p>
            <a:pPr>
              <a:buFont typeface="Wingdings" pitchFamily="2" charset="2"/>
              <a:buChar char="Ø"/>
            </a:pPr>
            <a:r>
              <a:rPr lang="en-US" sz="2000" dirty="0"/>
              <a:t>Olay kayıtları tipik olarak kanal kimliklerini, </a:t>
            </a:r>
            <a:r>
              <a:rPr lang="en-US" sz="2000" dirty="0" err="1"/>
              <a:t>sayısallaştırılmış</a:t>
            </a:r>
            <a:r>
              <a:rPr lang="en-US" sz="2000" dirty="0"/>
              <a:t> </a:t>
            </a:r>
            <a:r>
              <a:rPr lang="en-US" sz="2000" dirty="0" err="1"/>
              <a:t>genlikleri</a:t>
            </a:r>
            <a:r>
              <a:rPr lang="en-US" sz="2000" dirty="0"/>
              <a:t> (ADC sayımları), uçuş zamanını, </a:t>
            </a:r>
            <a:r>
              <a:rPr lang="en-US" sz="2000" dirty="0" err="1"/>
              <a:t>toplam</a:t>
            </a:r>
            <a:r>
              <a:rPr lang="en-US" sz="2000" dirty="0"/>
              <a:t> </a:t>
            </a:r>
            <a:r>
              <a:rPr lang="en-US" sz="2000" dirty="0" err="1"/>
              <a:t>yükü</a:t>
            </a:r>
            <a:r>
              <a:rPr lang="en-US" sz="2000" dirty="0"/>
              <a:t> ve zaman </a:t>
            </a:r>
            <a:r>
              <a:rPr lang="en-US" sz="2000" dirty="0" err="1"/>
              <a:t>etiketlerini</a:t>
            </a:r>
            <a:r>
              <a:rPr lang="en-US" sz="2000" dirty="0"/>
              <a:t> içerir.</a:t>
            </a:r>
          </a:p>
          <a:p>
            <a:pPr>
              <a:buFont typeface="Wingdings" pitchFamily="2" charset="2"/>
              <a:buChar char="Ø"/>
            </a:pPr>
            <a:r>
              <a:rPr lang="en-US" sz="2000" dirty="0" err="1"/>
              <a:t>Dolayısıyla</a:t>
            </a:r>
            <a:r>
              <a:rPr lang="en-US" sz="2000" dirty="0"/>
              <a:t> her şey </a:t>
            </a:r>
            <a:r>
              <a:rPr lang="en-US" sz="2000" b="1" dirty="0"/>
              <a:t>ham verilerle </a:t>
            </a:r>
            <a:r>
              <a:rPr lang="en-US" sz="2000" dirty="0"/>
              <a:t>başlar.</a:t>
            </a:r>
          </a:p>
        </p:txBody>
      </p:sp>
      <p:pic>
        <p:nvPicPr>
          <p:cNvPr id="5124" name="Picture 4">
            <a:extLst>
              <a:ext uri="{FF2B5EF4-FFF2-40B4-BE49-F238E27FC236}">
                <a16:creationId xmlns:a16="http://schemas.microsoft.com/office/drawing/2014/main" id="{8C640184-BAA6-2AC5-CA04-8ECA758FC89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358" r="19661"/>
          <a:stretch/>
        </p:blipFill>
        <p:spPr bwMode="auto">
          <a:xfrm>
            <a:off x="4572000" y="381000"/>
            <a:ext cx="4479403" cy="6096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4400" dirty="0"/>
              <a:t>Ham Verinin Biçimi ve Yapısı</a:t>
            </a:r>
            <a:endParaRPr sz="4400" dirty="0"/>
          </a:p>
        </p:txBody>
      </p:sp>
      <p:graphicFrame>
        <p:nvGraphicFramePr>
          <p:cNvPr id="5" name="Content Placeholder 2">
            <a:extLst>
              <a:ext uri="{FF2B5EF4-FFF2-40B4-BE49-F238E27FC236}">
                <a16:creationId xmlns:a16="http://schemas.microsoft.com/office/drawing/2014/main" id="{9420192F-098B-4787-FABD-2D93EFA34B1A}"/>
              </a:ext>
            </a:extLst>
          </p:cNvPr>
          <p:cNvGraphicFramePr>
            <a:graphicFrameLocks noGrp="1"/>
          </p:cNvGraphicFramePr>
          <p:nvPr>
            <p:ph idx="1"/>
            <p:extLst>
              <p:ext uri="{D42A27DB-BD31-4B8C-83A1-F6EECF244321}">
                <p14:modId xmlns:p14="http://schemas.microsoft.com/office/powerpoint/2010/main" val="184516230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38181-E88C-C460-DE84-1825817E1B16}"/>
              </a:ext>
            </a:extLst>
          </p:cNvPr>
          <p:cNvSpPr>
            <a:spLocks noGrp="1"/>
          </p:cNvSpPr>
          <p:nvPr>
            <p:ph type="title"/>
          </p:nvPr>
        </p:nvSpPr>
        <p:spPr/>
        <p:txBody>
          <a:bodyPr>
            <a:normAutofit/>
          </a:bodyPr>
          <a:lstStyle/>
          <a:p>
            <a:r>
              <a:rPr lang="en-US" dirty="0"/>
              <a:t>Ham Veri: </a:t>
            </a:r>
            <a:r>
              <a:rPr lang="en-US" dirty="0" err="1"/>
              <a:t>Örnek Biçim</a:t>
            </a:r>
            <a:endParaRPr lang="en-US" dirty="0"/>
          </a:p>
        </p:txBody>
      </p:sp>
      <p:sp>
        <p:nvSpPr>
          <p:cNvPr id="3" name="Content Placeholder 2">
            <a:extLst>
              <a:ext uri="{FF2B5EF4-FFF2-40B4-BE49-F238E27FC236}">
                <a16:creationId xmlns:a16="http://schemas.microsoft.com/office/drawing/2014/main" id="{E5829E38-D049-E1D8-AA96-FC999C22A9ED}"/>
              </a:ext>
            </a:extLst>
          </p:cNvPr>
          <p:cNvSpPr>
            <a:spLocks noGrp="1"/>
          </p:cNvSpPr>
          <p:nvPr>
            <p:ph idx="1"/>
          </p:nvPr>
        </p:nvSpPr>
        <p:spPr/>
        <p:txBody>
          <a:bodyPr>
            <a:normAutofit fontScale="62500" lnSpcReduction="20000"/>
          </a:bodyPr>
          <a:lstStyle/>
          <a:p>
            <a:r>
              <a:rPr lang="en-US" b="1" dirty="0"/>
              <a:t>Olay Başlığı:</a:t>
            </a:r>
            <a:endParaRPr lang="en-US" dirty="0"/>
          </a:p>
          <a:p>
            <a:pPr lvl="1"/>
            <a:r>
              <a:rPr lang="en-US" b="1" dirty="0"/>
              <a:t>Başlangıç İşaretçisi:</a:t>
            </a:r>
            <a:r>
              <a:rPr lang="en-US" dirty="0"/>
              <a:t> 0xAB (1 bayt)</a:t>
            </a:r>
          </a:p>
          <a:p>
            <a:pPr lvl="1"/>
            <a:r>
              <a:rPr lang="en-US" b="1" dirty="0"/>
              <a:t>Olay Kimliği:</a:t>
            </a:r>
            <a:r>
              <a:rPr lang="en-US" dirty="0"/>
              <a:t> 4 baytlık little-endian tamsayı</a:t>
            </a:r>
          </a:p>
          <a:p>
            <a:pPr lvl="1"/>
            <a:r>
              <a:rPr lang="en-US" b="1" dirty="0"/>
              <a:t>Global Zaman </a:t>
            </a:r>
            <a:r>
              <a:rPr lang="en-US" b="1" dirty="0" err="1"/>
              <a:t>Etiketi</a:t>
            </a:r>
            <a:r>
              <a:rPr lang="en-US" b="1" dirty="0"/>
              <a:t>:</a:t>
            </a:r>
            <a:r>
              <a:rPr lang="en-US" dirty="0"/>
              <a:t> 8 baytlık tamsayı (örneğin, bir dönemden bu yana geçen saniye veya mikrosaniyeleri temsil eder)</a:t>
            </a:r>
          </a:p>
          <a:p>
            <a:r>
              <a:rPr lang="en-US" b="1" dirty="0" err="1"/>
              <a:t>Parça</a:t>
            </a:r>
            <a:r>
              <a:rPr lang="en-US" b="1" dirty="0"/>
              <a:t>: </a:t>
            </a:r>
            <a:r>
              <a:rPr lang="en-US" dirty="0"/>
              <a:t>(Her alt dedektör için tekrarlanır)</a:t>
            </a:r>
          </a:p>
          <a:p>
            <a:pPr lvl="1"/>
            <a:r>
              <a:rPr lang="en-US" b="1" dirty="0"/>
              <a:t>Parça İşaretleyici:</a:t>
            </a:r>
            <a:r>
              <a:rPr lang="en-US" dirty="0"/>
              <a:t> 0xF0 (1 bayt)</a:t>
            </a:r>
          </a:p>
          <a:p>
            <a:pPr lvl="1"/>
            <a:r>
              <a:rPr lang="en-US" b="1" dirty="0"/>
              <a:t>Alt Dedektör Tipi:</a:t>
            </a:r>
            <a:r>
              <a:rPr lang="en-US" dirty="0"/>
              <a:t> 1 bayt</a:t>
            </a:r>
          </a:p>
          <a:p>
            <a:pPr lvl="2"/>
            <a:r>
              <a:rPr lang="en-US" dirty="0"/>
              <a:t>0x01 = İzleyici</a:t>
            </a:r>
          </a:p>
          <a:p>
            <a:pPr lvl="2"/>
            <a:r>
              <a:rPr lang="en-US" dirty="0"/>
              <a:t>0x02 = Kalorimetre</a:t>
            </a:r>
          </a:p>
          <a:p>
            <a:pPr lvl="2"/>
            <a:r>
              <a:rPr lang="en-US" dirty="0"/>
              <a:t>0x03 = Müon Dedektörü</a:t>
            </a:r>
          </a:p>
          <a:p>
            <a:pPr lvl="1"/>
            <a:r>
              <a:rPr lang="en-US" b="1" dirty="0"/>
              <a:t>Kanal Sayısı:</a:t>
            </a:r>
            <a:r>
              <a:rPr lang="en-US" dirty="0"/>
              <a:t> 1 bayt</a:t>
            </a:r>
          </a:p>
          <a:p>
            <a:pPr lvl="1"/>
            <a:r>
              <a:rPr lang="en-US" b="1" dirty="0"/>
              <a:t>Kanal Verileri:</a:t>
            </a:r>
            <a:r>
              <a:rPr lang="en-US" dirty="0"/>
              <a:t> Her kanal için aşağıdaki alanlar saklanır:</a:t>
            </a:r>
          </a:p>
          <a:p>
            <a:pPr lvl="2"/>
            <a:r>
              <a:rPr lang="en-US" b="1" dirty="0"/>
              <a:t>Kanal Kimliği: </a:t>
            </a:r>
            <a:r>
              <a:rPr lang="en-US" dirty="0"/>
              <a:t>2 baytlık little-endian tamsayı</a:t>
            </a:r>
          </a:p>
          <a:p>
            <a:pPr lvl="2"/>
            <a:r>
              <a:rPr lang="en-US" b="1" dirty="0"/>
              <a:t>Kanal Zamanı: </a:t>
            </a:r>
            <a:r>
              <a:rPr lang="en-US" dirty="0"/>
              <a:t>4 baytlık tamsayı (basitleştirilmiş bir "zaman damgası")</a:t>
            </a:r>
          </a:p>
          <a:p>
            <a:pPr lvl="2"/>
            <a:r>
              <a:rPr lang="en-US" b="1" dirty="0"/>
              <a:t>ADC Sayısı:</a:t>
            </a:r>
            <a:r>
              <a:rPr lang="en-US" dirty="0"/>
              <a:t> 2 baytlık little-endian tamsayı</a:t>
            </a:r>
          </a:p>
          <a:p>
            <a:r>
              <a:rPr lang="en-US" b="1" dirty="0"/>
              <a:t>Olay Bitiş İşaretçisi:</a:t>
            </a:r>
            <a:r>
              <a:rPr lang="en-US" dirty="0"/>
              <a:t> 0xBA (1 bayt)</a:t>
            </a:r>
          </a:p>
          <a:p>
            <a:endParaRPr lang="en-US" dirty="0"/>
          </a:p>
        </p:txBody>
      </p:sp>
    </p:spTree>
    <p:extLst>
      <p:ext uri="{BB962C8B-B14F-4D97-AF65-F5344CB8AC3E}">
        <p14:creationId xmlns:p14="http://schemas.microsoft.com/office/powerpoint/2010/main" val="26852073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45D332-723E-3BD0-56D2-BFE2A0D635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8D7B1A-AA40-3763-B434-42871A9E38E9}"/>
              </a:ext>
            </a:extLst>
          </p:cNvPr>
          <p:cNvSpPr>
            <a:spLocks noGrp="1"/>
          </p:cNvSpPr>
          <p:nvPr>
            <p:ph type="title"/>
          </p:nvPr>
        </p:nvSpPr>
        <p:spPr>
          <a:xfrm>
            <a:off x="0" y="1445517"/>
            <a:ext cx="5263376" cy="840483"/>
          </a:xfrm>
        </p:spPr>
        <p:txBody>
          <a:bodyPr>
            <a:normAutofit fontScale="90000"/>
          </a:bodyPr>
          <a:lstStyle/>
          <a:p>
            <a:r>
              <a:rPr lang="en-US" dirty="0" err="1"/>
              <a:t>Örnek </a:t>
            </a:r>
            <a:r>
              <a:rPr lang="en-US" dirty="0"/>
              <a:t>Ham Veri (</a:t>
            </a:r>
            <a:r>
              <a:rPr lang="en-US" dirty="0" err="1"/>
              <a:t>Sahte</a:t>
            </a:r>
            <a:r>
              <a:rPr lang="en-US" dirty="0"/>
              <a:t>)</a:t>
            </a:r>
          </a:p>
        </p:txBody>
      </p:sp>
      <p:sp>
        <p:nvSpPr>
          <p:cNvPr id="4" name="Content Placeholder 2">
            <a:extLst>
              <a:ext uri="{FF2B5EF4-FFF2-40B4-BE49-F238E27FC236}">
                <a16:creationId xmlns:a16="http://schemas.microsoft.com/office/drawing/2014/main" id="{F5EC4EDA-AC42-621D-1E9F-138065032090}"/>
              </a:ext>
            </a:extLst>
          </p:cNvPr>
          <p:cNvSpPr txBox="1">
            <a:spLocks/>
          </p:cNvSpPr>
          <p:nvPr/>
        </p:nvSpPr>
        <p:spPr>
          <a:xfrm>
            <a:off x="5567890" y="285789"/>
            <a:ext cx="3297333" cy="627112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800" dirty="0"/>
              <a:t>#############################################################</a:t>
            </a:r>
          </a:p>
          <a:p>
            <a:pPr marL="0" indent="0">
              <a:buFont typeface="Arial"/>
              <a:buNone/>
            </a:pPr>
            <a:r>
              <a:rPr lang="en-US" sz="800" dirty="0"/>
              <a:t># Ham Veri (Hex Dump) #</a:t>
            </a:r>
          </a:p>
          <a:p>
            <a:pPr marL="0" indent="0">
              <a:buFont typeface="Arial"/>
              <a:buNone/>
            </a:pPr>
            <a:r>
              <a:rPr lang="en-US" sz="800" dirty="0"/>
              <a:t>#############################################################</a:t>
            </a:r>
          </a:p>
          <a:p>
            <a:pPr marL="0" indent="0">
              <a:buFont typeface="Arial"/>
              <a:buNone/>
            </a:pPr>
            <a:endParaRPr lang="en-US" sz="800" dirty="0"/>
          </a:p>
          <a:p>
            <a:pPr marL="0" indent="0">
              <a:buFont typeface="Arial"/>
              <a:buNone/>
            </a:pPr>
            <a:r>
              <a:rPr lang="en-US" sz="800" dirty="0"/>
              <a:t>-- Olay 1001 --</a:t>
            </a:r>
          </a:p>
          <a:p>
            <a:pPr marL="0" indent="0">
              <a:buFont typeface="Arial"/>
              <a:buNone/>
            </a:pPr>
            <a:r>
              <a:rPr lang="en-US" sz="800" b="1" dirty="0"/>
              <a:t>[Olay Başlığı]</a:t>
            </a:r>
          </a:p>
          <a:p>
            <a:pPr marL="0" indent="0">
              <a:buFont typeface="Arial"/>
              <a:buNone/>
            </a:pPr>
            <a:r>
              <a:rPr lang="en-US" sz="800" dirty="0"/>
              <a:t>AB; Olay Başlangıç İşaretçisi</a:t>
            </a:r>
          </a:p>
          <a:p>
            <a:pPr marL="0" indent="0">
              <a:buFont typeface="Arial"/>
              <a:buNone/>
            </a:pPr>
            <a:r>
              <a:rPr lang="en-US" sz="800" dirty="0"/>
              <a:t>E9 03 00 00 ; Olay Kimliği = 1001 (küçük endian'da 0x03E9)</a:t>
            </a:r>
          </a:p>
          <a:p>
            <a:pPr marL="0" indent="0">
              <a:buFont typeface="Arial"/>
              <a:buNone/>
            </a:pPr>
            <a:r>
              <a:rPr lang="en-US" sz="800" dirty="0"/>
              <a:t>00 00 00 5F 5B CD 15 ; Global Zaman Damgası (8 bayt)</a:t>
            </a:r>
          </a:p>
          <a:p>
            <a:pPr marL="0" indent="0">
              <a:buFont typeface="Arial"/>
              <a:buNone/>
            </a:pPr>
            <a:endParaRPr lang="en-US" sz="800" dirty="0"/>
          </a:p>
          <a:p>
            <a:pPr marL="0" indent="0">
              <a:buFont typeface="Arial"/>
              <a:buNone/>
            </a:pPr>
            <a:r>
              <a:rPr lang="en-US" sz="800" b="1" dirty="0"/>
              <a:t>[İzleyici Parçası]</a:t>
            </a:r>
          </a:p>
          <a:p>
            <a:pPr marL="0" indent="0">
              <a:buFont typeface="Arial"/>
              <a:buNone/>
            </a:pPr>
            <a:r>
              <a:rPr lang="en-US" sz="800" dirty="0"/>
              <a:t>F0; Parça İşaretleyici</a:t>
            </a:r>
          </a:p>
          <a:p>
            <a:pPr marL="0" indent="0">
              <a:buFont typeface="Arial"/>
              <a:buNone/>
            </a:pPr>
            <a:r>
              <a:rPr lang="en-US" sz="800" dirty="0"/>
              <a:t>01 ; Alt Dedektör Tipi: İzleyici (0x01)</a:t>
            </a:r>
          </a:p>
          <a:p>
            <a:pPr marL="0" indent="0">
              <a:buFont typeface="Arial"/>
              <a:buNone/>
            </a:pPr>
            <a:r>
              <a:rPr lang="en-US" sz="800" dirty="0"/>
              <a:t>02; Kanal Sayısı: 2</a:t>
            </a:r>
          </a:p>
          <a:p>
            <a:pPr marL="0" indent="0">
              <a:buFont typeface="Arial"/>
              <a:buNone/>
            </a:pPr>
            <a:r>
              <a:rPr lang="en-US" sz="800" dirty="0"/>
              <a:t>01 00 ; Kanal Kimliği = 1 (0x0001)</a:t>
            </a:r>
          </a:p>
          <a:p>
            <a:pPr marL="0" indent="0">
              <a:buFont typeface="Arial"/>
              <a:buNone/>
            </a:pPr>
            <a:r>
              <a:rPr lang="en-US" sz="800" dirty="0"/>
              <a:t> 00 02 2C A5 ; Kanal Zamanı = 0x00022CA5 (142501 ondalık)</a:t>
            </a:r>
          </a:p>
          <a:p>
            <a:pPr marL="0" indent="0">
              <a:buFont typeface="Arial"/>
              <a:buNone/>
            </a:pPr>
            <a:r>
              <a:rPr lang="en-US" sz="800" dirty="0"/>
              <a:t>  FF 03; ADC Sayısı = 1023 (0x03FF)</a:t>
            </a:r>
          </a:p>
          <a:p>
            <a:pPr marL="0" indent="0">
              <a:buFont typeface="Arial"/>
              <a:buNone/>
            </a:pPr>
            <a:r>
              <a:rPr lang="en-US" sz="800" dirty="0"/>
              <a:t>  02 00 ; Kanal Kimliği = 2 (0x0002)</a:t>
            </a:r>
          </a:p>
          <a:p>
            <a:pPr marL="0" indent="0">
              <a:buFont typeface="Arial"/>
              <a:buNone/>
            </a:pPr>
            <a:r>
              <a:rPr lang="en-US" sz="800" dirty="0"/>
              <a:t>  00 02 2C A6 ; Kanal Zamanı = 0x00022CA6 (142502 ondalık)</a:t>
            </a:r>
          </a:p>
          <a:p>
            <a:pPr marL="0" indent="0">
              <a:buFont typeface="Arial"/>
              <a:buNone/>
            </a:pPr>
            <a:r>
              <a:rPr lang="en-US" sz="800" dirty="0"/>
              <a:t>  F9 03; ADC Sayısı = 1017 (0x03F9)</a:t>
            </a:r>
          </a:p>
          <a:p>
            <a:pPr marL="0" indent="0">
              <a:buFont typeface="Arial"/>
              <a:buNone/>
            </a:pPr>
            <a:r>
              <a:rPr lang="en-US" sz="800" b="1" dirty="0"/>
              <a:t>[Kalorimetre Parçası]</a:t>
            </a:r>
          </a:p>
          <a:p>
            <a:pPr marL="0" indent="0">
              <a:buFont typeface="Arial"/>
              <a:buNone/>
            </a:pPr>
            <a:r>
              <a:rPr lang="en-US" sz="800" dirty="0"/>
              <a:t>F0; Parça İşaretleyici</a:t>
            </a:r>
          </a:p>
          <a:p>
            <a:pPr marL="0" indent="0">
              <a:buFont typeface="Arial"/>
              <a:buNone/>
            </a:pPr>
            <a:r>
              <a:rPr lang="en-US" sz="800" dirty="0"/>
              <a:t>02; Alt Dedektör Tipi: Kalorimetre (0x02)</a:t>
            </a:r>
          </a:p>
          <a:p>
            <a:pPr marL="0" indent="0">
              <a:buFont typeface="Arial"/>
              <a:buNone/>
            </a:pPr>
            <a:r>
              <a:rPr lang="en-US" sz="800" dirty="0"/>
              <a:t>03; Kanal Sayısı: 3</a:t>
            </a:r>
          </a:p>
          <a:p>
            <a:pPr marL="0" indent="0">
              <a:buFont typeface="Arial"/>
              <a:buNone/>
            </a:pPr>
            <a:r>
              <a:rPr lang="en-US" sz="800" dirty="0"/>
              <a:t>  65 00 ; Kanal Kimliği = 101 (0x0065)</a:t>
            </a:r>
          </a:p>
          <a:p>
            <a:pPr marL="0" indent="0">
              <a:buFont typeface="Arial"/>
              <a:buNone/>
            </a:pPr>
            <a:r>
              <a:rPr lang="en-US" sz="800" dirty="0"/>
              <a:t>  00 02 2C A7 ; Kanal Zamanı = 0x00022CA7</a:t>
            </a:r>
          </a:p>
          <a:p>
            <a:pPr marL="0" indent="0">
              <a:buFont typeface="Arial"/>
              <a:buNone/>
            </a:pPr>
            <a:r>
              <a:rPr lang="en-US" sz="800" dirty="0"/>
              <a:t>  FF 07 ; ADC Sayısı = 2047 (0x07FF)</a:t>
            </a:r>
          </a:p>
          <a:p>
            <a:pPr marL="0" indent="0">
              <a:buFont typeface="Arial"/>
              <a:buNone/>
            </a:pPr>
            <a:r>
              <a:rPr lang="en-US" sz="800" dirty="0"/>
              <a:t>  66 00; Kanal Kimliği = 102 (0x0066)</a:t>
            </a:r>
          </a:p>
          <a:p>
            <a:pPr marL="0" indent="0">
              <a:buFont typeface="Arial"/>
              <a:buNone/>
            </a:pPr>
            <a:r>
              <a:rPr lang="en-US" sz="800" dirty="0"/>
              <a:t>  00 02 2C A8 ; Kanal Zamanı = 0x00022CA8</a:t>
            </a:r>
          </a:p>
          <a:p>
            <a:pPr marL="0" indent="0">
              <a:buFont typeface="Arial"/>
              <a:buNone/>
            </a:pPr>
            <a:r>
              <a:rPr lang="en-US" sz="800" dirty="0"/>
              <a:t>  02 08; ADC Sayısı = 2050 (0x0802)</a:t>
            </a:r>
          </a:p>
          <a:p>
            <a:pPr marL="0" indent="0">
              <a:buFont typeface="Arial"/>
              <a:buNone/>
            </a:pPr>
            <a:r>
              <a:rPr lang="en-US" sz="800" dirty="0"/>
              <a:t>  67 00 ; Kanal Kimliği = 103 (0x0067)</a:t>
            </a:r>
          </a:p>
          <a:p>
            <a:pPr marL="0" indent="0">
              <a:buFont typeface="Arial"/>
              <a:buNone/>
            </a:pPr>
            <a:r>
              <a:rPr lang="en-US" sz="800" dirty="0"/>
              <a:t>  00 02 2C A9 ; Kanal Zamanı = 0x00022CA9</a:t>
            </a:r>
          </a:p>
          <a:p>
            <a:pPr marL="0" indent="0">
              <a:buFont typeface="Arial"/>
              <a:buNone/>
            </a:pPr>
            <a:r>
              <a:rPr lang="en-US" sz="800" dirty="0"/>
              <a:t>  F6 07 ; ADC Sayısı = 2038 (0x07F6)</a:t>
            </a:r>
          </a:p>
          <a:p>
            <a:pPr marL="0" indent="0">
              <a:buFont typeface="Arial"/>
              <a:buNone/>
            </a:pPr>
            <a:r>
              <a:rPr lang="en-US" sz="800" b="1" dirty="0"/>
              <a:t>[</a:t>
            </a:r>
            <a:r>
              <a:rPr lang="en-US" sz="800" b="1" dirty="0" err="1"/>
              <a:t>Müon</a:t>
            </a:r>
            <a:r>
              <a:rPr lang="en-US" sz="800" b="1" dirty="0"/>
              <a:t> Dedektör </a:t>
            </a:r>
            <a:r>
              <a:rPr lang="en-US" sz="800" b="1" dirty="0" err="1"/>
              <a:t>Parçası</a:t>
            </a:r>
            <a:r>
              <a:rPr lang="en-US" sz="800" b="1" dirty="0"/>
              <a:t>]</a:t>
            </a:r>
          </a:p>
          <a:p>
            <a:pPr marL="0" indent="0">
              <a:buFont typeface="Arial"/>
              <a:buNone/>
            </a:pPr>
            <a:r>
              <a:rPr lang="en-US" sz="800" dirty="0"/>
              <a:t>F0; Parça İşaretleyici</a:t>
            </a:r>
          </a:p>
          <a:p>
            <a:pPr marL="0" indent="0">
              <a:buFont typeface="Arial"/>
              <a:buNone/>
            </a:pPr>
            <a:r>
              <a:rPr lang="en-US" sz="800" dirty="0"/>
              <a:t>03; Alt Dedektör Tipi: Müon Dedektörü (0x03)</a:t>
            </a:r>
          </a:p>
          <a:p>
            <a:pPr marL="0" indent="0">
              <a:buFont typeface="Arial"/>
              <a:buNone/>
            </a:pPr>
            <a:r>
              <a:rPr lang="en-US" sz="800" dirty="0"/>
              <a:t>01; Kanal Sayısı: 1</a:t>
            </a:r>
          </a:p>
          <a:p>
            <a:pPr marL="0" indent="0">
              <a:buFont typeface="Arial"/>
              <a:buNone/>
            </a:pPr>
            <a:r>
              <a:rPr lang="en-US" sz="800" dirty="0"/>
              <a:t>  C9 00 ; Kanal Kimliği = 201 (0x00C9)</a:t>
            </a:r>
          </a:p>
          <a:p>
            <a:pPr marL="0" indent="0">
              <a:buFont typeface="Arial"/>
              <a:buNone/>
            </a:pPr>
            <a:r>
              <a:rPr lang="en-US" sz="800" dirty="0"/>
              <a:t>  00 02 2C AA ; Kanal Zamanı = 0x00022CAA</a:t>
            </a:r>
          </a:p>
          <a:p>
            <a:pPr marL="0" indent="0">
              <a:buFont typeface="Arial"/>
              <a:buNone/>
            </a:pPr>
            <a:r>
              <a:rPr lang="en-US" sz="800" dirty="0"/>
              <a:t>  00 02; ADC Sayısı = 512 (0x0200)</a:t>
            </a:r>
          </a:p>
          <a:p>
            <a:pPr marL="0" indent="0">
              <a:buFont typeface="Arial"/>
              <a:buNone/>
            </a:pPr>
            <a:r>
              <a:rPr lang="en-US" sz="800" b="1" dirty="0"/>
              <a:t>[Olay Fragmanı]</a:t>
            </a:r>
          </a:p>
          <a:p>
            <a:pPr marL="0" indent="0">
              <a:buFont typeface="Arial"/>
              <a:buNone/>
            </a:pPr>
            <a:r>
              <a:rPr lang="en-US" sz="800" dirty="0"/>
              <a:t>BA; Olay Bitiş İşaretçisi</a:t>
            </a:r>
          </a:p>
        </p:txBody>
      </p:sp>
    </p:spTree>
    <p:extLst>
      <p:ext uri="{BB962C8B-B14F-4D97-AF65-F5344CB8AC3E}">
        <p14:creationId xmlns:p14="http://schemas.microsoft.com/office/powerpoint/2010/main" val="3432788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8F7F78-5B8C-C4A3-320F-BF88F56BC116}"/>
              </a:ext>
            </a:extLst>
          </p:cNvPr>
          <p:cNvSpPr>
            <a:spLocks noGrp="1"/>
          </p:cNvSpPr>
          <p:nvPr>
            <p:ph type="title"/>
          </p:nvPr>
        </p:nvSpPr>
        <p:spPr/>
        <p:txBody>
          <a:bodyPr>
            <a:normAutofit/>
          </a:bodyPr>
          <a:lstStyle/>
          <a:p>
            <a:r>
              <a:rPr lang="en-US" dirty="0"/>
              <a:t>Ham Veri: </a:t>
            </a:r>
            <a:r>
              <a:rPr lang="en-US" dirty="0" err="1"/>
              <a:t>Gerçek Örnek</a:t>
            </a:r>
            <a:endParaRPr lang="en-US" dirty="0"/>
          </a:p>
        </p:txBody>
      </p:sp>
      <p:pic>
        <p:nvPicPr>
          <p:cNvPr id="5" name="Picture 4">
            <a:extLst>
              <a:ext uri="{FF2B5EF4-FFF2-40B4-BE49-F238E27FC236}">
                <a16:creationId xmlns:a16="http://schemas.microsoft.com/office/drawing/2014/main" id="{07D0D016-7BC1-33E6-921B-EFC6BF61F797}"/>
              </a:ext>
            </a:extLst>
          </p:cNvPr>
          <p:cNvPicPr>
            <a:picLocks noChangeAspect="1"/>
          </p:cNvPicPr>
          <p:nvPr/>
        </p:nvPicPr>
        <p:blipFill>
          <a:blip r:embed="rId2"/>
          <a:stretch>
            <a:fillRect/>
          </a:stretch>
        </p:blipFill>
        <p:spPr>
          <a:xfrm>
            <a:off x="685800" y="2970727"/>
            <a:ext cx="7772400" cy="2390808"/>
          </a:xfrm>
          <a:prstGeom prst="rect">
            <a:avLst/>
          </a:prstGeom>
        </p:spPr>
      </p:pic>
      <p:sp>
        <p:nvSpPr>
          <p:cNvPr id="7" name="TextBox 6">
            <a:extLst>
              <a:ext uri="{FF2B5EF4-FFF2-40B4-BE49-F238E27FC236}">
                <a16:creationId xmlns:a16="http://schemas.microsoft.com/office/drawing/2014/main" id="{9FEA14AD-84E5-D913-75EA-CEB0C8CC6FFE}"/>
              </a:ext>
            </a:extLst>
          </p:cNvPr>
          <p:cNvSpPr txBox="1"/>
          <p:nvPr/>
        </p:nvSpPr>
        <p:spPr>
          <a:xfrm>
            <a:off x="5182565" y="6583362"/>
            <a:ext cx="4004840" cy="246221"/>
          </a:xfrm>
          <a:prstGeom prst="rect">
            <a:avLst/>
          </a:prstGeom>
          <a:noFill/>
        </p:spPr>
        <p:txBody>
          <a:bodyPr wrap="square">
            <a:spAutoFit/>
          </a:bodyPr>
          <a:lstStyle/>
          <a:p>
            <a:r>
              <a:rPr lang="en-US" sz="1000" dirty="0"/>
              <a:t>https://twiki.cern.ch/twiki/bin/view/CMSPublic/SWGuideEcalOverview</a:t>
            </a:r>
          </a:p>
        </p:txBody>
      </p:sp>
      <p:sp>
        <p:nvSpPr>
          <p:cNvPr id="8" name="TextBox 7">
            <a:extLst>
              <a:ext uri="{FF2B5EF4-FFF2-40B4-BE49-F238E27FC236}">
                <a16:creationId xmlns:a16="http://schemas.microsoft.com/office/drawing/2014/main" id="{6D357E4C-9EBC-CF66-2EB7-DA48AFA8A0EE}"/>
              </a:ext>
            </a:extLst>
          </p:cNvPr>
          <p:cNvSpPr txBox="1"/>
          <p:nvPr/>
        </p:nvSpPr>
        <p:spPr>
          <a:xfrm>
            <a:off x="1076446" y="1585732"/>
            <a:ext cx="6829063" cy="1384995"/>
          </a:xfrm>
          <a:prstGeom prst="rect">
            <a:avLst/>
          </a:prstGeom>
          <a:noFill/>
        </p:spPr>
        <p:txBody>
          <a:bodyPr wrap="square" rtlCol="0">
            <a:spAutoFit/>
          </a:bodyPr>
          <a:lstStyle/>
          <a:p>
            <a:pPr algn="l"/>
            <a:r>
              <a:rPr lang="en-US" sz="1400" b="0" i="0" u="none" strike="noStrike" dirty="0">
                <a:solidFill>
                  <a:srgbClr val="000000"/>
                </a:solidFill>
                <a:effectLst/>
                <a:latin typeface="arial" panose="020B0604020202020204" pitchFamily="34" charset="0"/>
              </a:rPr>
              <a:t>CMS dedektörünün her bir bileşeni </a:t>
            </a:r>
            <a:r>
              <a:rPr lang="en-US" sz="1400" b="1" i="0" u="none" strike="noStrike" dirty="0" err="1">
                <a:solidFill>
                  <a:srgbClr val="000000"/>
                </a:solidFill>
                <a:effectLst/>
                <a:latin typeface="arial" panose="020B0604020202020204" pitchFamily="34" charset="0"/>
              </a:rPr>
              <a:t>DetId </a:t>
            </a:r>
            <a:r>
              <a:rPr lang="en-US" sz="1400" b="0" i="0" u="none" strike="noStrike" dirty="0">
                <a:solidFill>
                  <a:srgbClr val="000000"/>
                </a:solidFill>
                <a:effectLst/>
                <a:latin typeface="arial" panose="020B0604020202020204" pitchFamily="34" charset="0"/>
              </a:rPr>
              <a:t>nesnesi adı verilen özel bir veri türü ile tanımlanır.</a:t>
            </a:r>
          </a:p>
          <a:p>
            <a:pPr algn="l"/>
            <a:endParaRPr lang="en-US" sz="1400" b="0" i="0" u="none" strike="noStrike" dirty="0">
              <a:solidFill>
                <a:srgbClr val="000000"/>
              </a:solidFill>
              <a:effectLst/>
              <a:latin typeface="arial" panose="020B0604020202020204" pitchFamily="34" charset="0"/>
            </a:endParaRPr>
          </a:p>
          <a:p>
            <a:pPr algn="l"/>
            <a:r>
              <a:rPr lang="en-US" sz="1400" b="0" i="0" u="none" strike="noStrike" dirty="0">
                <a:solidFill>
                  <a:srgbClr val="000000"/>
                </a:solidFill>
                <a:effectLst/>
                <a:latin typeface="arial" panose="020B0604020202020204" pitchFamily="34" charset="0"/>
              </a:rPr>
              <a:t>Bir </a:t>
            </a:r>
            <a:r>
              <a:rPr lang="en-US" sz="1400" b="0" i="0" u="none" strike="noStrike" dirty="0" err="1">
                <a:solidFill>
                  <a:srgbClr val="000000"/>
                </a:solidFill>
                <a:effectLst/>
                <a:latin typeface="arial" panose="020B0604020202020204" pitchFamily="34" charset="0"/>
              </a:rPr>
              <a:t>DetId</a:t>
            </a:r>
            <a:r>
              <a:rPr lang="en-US" sz="1400" b="0" i="0" u="none" strike="noStrike" dirty="0">
                <a:solidFill>
                  <a:srgbClr val="000000"/>
                </a:solidFill>
                <a:effectLst/>
                <a:latin typeface="arial" panose="020B0604020202020204" pitchFamily="34" charset="0"/>
              </a:rPr>
              <a:t>, veri üyeleri arasında, CMS'nin her bir parçasını benzersiz bir şekilde tanımlayan 32 bitlik işaretsiz bir tamsayı tutar. </a:t>
            </a:r>
            <a:br>
              <a:rPr lang="en-US" sz="1400" dirty="0"/>
            </a:br>
            <a:endParaRPr lang="en-US" sz="1400" dirty="0"/>
          </a:p>
        </p:txBody>
      </p:sp>
    </p:spTree>
    <p:extLst>
      <p:ext uri="{BB962C8B-B14F-4D97-AF65-F5344CB8AC3E}">
        <p14:creationId xmlns:p14="http://schemas.microsoft.com/office/powerpoint/2010/main" val="24108250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CD82C-FE33-BC6F-FCDB-243212FAF468}"/>
              </a:ext>
            </a:extLst>
          </p:cNvPr>
          <p:cNvSpPr>
            <a:spLocks noGrp="1"/>
          </p:cNvSpPr>
          <p:nvPr>
            <p:ph type="title"/>
          </p:nvPr>
        </p:nvSpPr>
        <p:spPr/>
        <p:txBody>
          <a:bodyPr/>
          <a:lstStyle/>
          <a:p>
            <a:r>
              <a:rPr lang="en-US" dirty="0"/>
              <a:t>Ham Veri</a:t>
            </a:r>
          </a:p>
        </p:txBody>
      </p:sp>
      <p:sp>
        <p:nvSpPr>
          <p:cNvPr id="3" name="TextBox 2">
            <a:extLst>
              <a:ext uri="{FF2B5EF4-FFF2-40B4-BE49-F238E27FC236}">
                <a16:creationId xmlns:a16="http://schemas.microsoft.com/office/drawing/2014/main" id="{004F6A8B-44C7-6728-3785-4D13B7638B68}"/>
              </a:ext>
            </a:extLst>
          </p:cNvPr>
          <p:cNvSpPr txBox="1"/>
          <p:nvPr/>
        </p:nvSpPr>
        <p:spPr>
          <a:xfrm>
            <a:off x="685800" y="4563199"/>
            <a:ext cx="8304029" cy="1754326"/>
          </a:xfrm>
          <a:prstGeom prst="rect">
            <a:avLst/>
          </a:prstGeom>
          <a:noFill/>
        </p:spPr>
        <p:txBody>
          <a:bodyPr wrap="square" rtlCol="0">
            <a:spAutoFit/>
          </a:bodyPr>
          <a:lstStyle/>
          <a:p>
            <a:r>
              <a:rPr lang="en-US" dirty="0"/>
              <a:t>Her bir olayda 300 binden fazla kelime bulunmaktadır ve bu da tüm verilerin tamamına karşılık gelmektedir.</a:t>
            </a:r>
          </a:p>
          <a:p>
            <a:endParaRPr lang="en-US" dirty="0"/>
          </a:p>
          <a:p>
            <a:r>
              <a:rPr lang="en-US" b="1" dirty="0"/>
              <a:t>Veri boyutu:</a:t>
            </a:r>
            <a:r>
              <a:rPr lang="en-US" dirty="0"/>
              <a:t> Sıkıştırmaya bağlı olarak 1-1,5MB/olay (CMS ve ATLAS için benzer)</a:t>
            </a:r>
          </a:p>
          <a:p>
            <a:endParaRPr lang="en-US" dirty="0"/>
          </a:p>
          <a:p>
            <a:r>
              <a:rPr lang="en-US" b="1" dirty="0" err="1"/>
              <a:t>Zorlu</a:t>
            </a:r>
            <a:r>
              <a:rPr lang="en-US" b="1" dirty="0"/>
              <a:t> </a:t>
            </a:r>
            <a:r>
              <a:rPr lang="en-US" b="1" dirty="0" err="1"/>
              <a:t>bir</a:t>
            </a:r>
            <a:r>
              <a:rPr lang="en-US" b="1" dirty="0"/>
              <a:t> </a:t>
            </a:r>
            <a:r>
              <a:rPr lang="en-US" b="1" dirty="0" err="1"/>
              <a:t>süreç</a:t>
            </a:r>
            <a:r>
              <a:rPr lang="en-US" b="1" dirty="0"/>
              <a:t>:</a:t>
            </a:r>
            <a:r>
              <a:rPr lang="en-US" dirty="0"/>
              <a:t> Bu sayılardan fizik </a:t>
            </a:r>
            <a:r>
              <a:rPr lang="en-US" dirty="0" err="1"/>
              <a:t>elde</a:t>
            </a:r>
            <a:r>
              <a:rPr lang="en-US" dirty="0"/>
              <a:t> </a:t>
            </a:r>
            <a:r>
              <a:rPr lang="en-US" dirty="0" err="1"/>
              <a:t>etmek</a:t>
            </a:r>
            <a:endParaRPr lang="en-US" dirty="0"/>
          </a:p>
        </p:txBody>
      </p:sp>
      <p:pic>
        <p:nvPicPr>
          <p:cNvPr id="4" name="Picture 3">
            <a:extLst>
              <a:ext uri="{FF2B5EF4-FFF2-40B4-BE49-F238E27FC236}">
                <a16:creationId xmlns:a16="http://schemas.microsoft.com/office/drawing/2014/main" id="{DAEC8827-A8E7-EDDA-67E9-2647B75F0ACC}"/>
              </a:ext>
            </a:extLst>
          </p:cNvPr>
          <p:cNvPicPr>
            <a:picLocks noChangeAspect="1"/>
          </p:cNvPicPr>
          <p:nvPr/>
        </p:nvPicPr>
        <p:blipFill>
          <a:blip r:embed="rId2"/>
          <a:stretch>
            <a:fillRect/>
          </a:stretch>
        </p:blipFill>
        <p:spPr>
          <a:xfrm>
            <a:off x="760228" y="1555861"/>
            <a:ext cx="7772400" cy="2390808"/>
          </a:xfrm>
          <a:prstGeom prst="rect">
            <a:avLst/>
          </a:prstGeom>
        </p:spPr>
      </p:pic>
    </p:spTree>
    <p:extLst>
      <p:ext uri="{BB962C8B-B14F-4D97-AF65-F5344CB8AC3E}">
        <p14:creationId xmlns:p14="http://schemas.microsoft.com/office/powerpoint/2010/main" val="6599039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4400" dirty="0"/>
              <a:t>Olay Birleştirmesi</a:t>
            </a:r>
            <a:endParaRPr sz="4400" dirty="0"/>
          </a:p>
        </p:txBody>
      </p:sp>
      <p:graphicFrame>
        <p:nvGraphicFramePr>
          <p:cNvPr id="7" name="Content Placeholder 2">
            <a:extLst>
              <a:ext uri="{FF2B5EF4-FFF2-40B4-BE49-F238E27FC236}">
                <a16:creationId xmlns:a16="http://schemas.microsoft.com/office/drawing/2014/main" id="{BF7CEEDC-7592-7438-19A8-F74AB40B3D94}"/>
              </a:ext>
            </a:extLst>
          </p:cNvPr>
          <p:cNvGraphicFramePr>
            <a:graphicFrameLocks noGrp="1"/>
          </p:cNvGraphicFramePr>
          <p:nvPr>
            <p:ph idx="1"/>
            <p:extLst>
              <p:ext uri="{D42A27DB-BD31-4B8C-83A1-F6EECF244321}">
                <p14:modId xmlns:p14="http://schemas.microsoft.com/office/powerpoint/2010/main" val="175064643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Ham Veri </a:t>
            </a:r>
            <a:r>
              <a:rPr lang="en-US" dirty="0" err="1"/>
              <a:t>Analizin</a:t>
            </a:r>
            <a:r>
              <a:rPr lang="en-US" dirty="0"/>
              <a:t> </a:t>
            </a:r>
            <a:r>
              <a:rPr lang="en-US" b="1" dirty="0" err="1">
                <a:solidFill>
                  <a:srgbClr val="C00000"/>
                </a:solidFill>
              </a:rPr>
              <a:t>Temelidir</a:t>
            </a:r>
            <a:endParaRPr sz="4400" dirty="0"/>
          </a:p>
        </p:txBody>
      </p:sp>
      <p:graphicFrame>
        <p:nvGraphicFramePr>
          <p:cNvPr id="5" name="Content Placeholder 2">
            <a:extLst>
              <a:ext uri="{FF2B5EF4-FFF2-40B4-BE49-F238E27FC236}">
                <a16:creationId xmlns:a16="http://schemas.microsoft.com/office/drawing/2014/main" id="{9DB42653-D143-ECFB-6B3E-735449035B9E}"/>
              </a:ext>
            </a:extLst>
          </p:cNvPr>
          <p:cNvGraphicFramePr>
            <a:graphicFrameLocks noGrp="1"/>
          </p:cNvGraphicFramePr>
          <p:nvPr>
            <p:ph idx="1"/>
            <p:extLst>
              <p:ext uri="{D42A27DB-BD31-4B8C-83A1-F6EECF244321}">
                <p14:modId xmlns:p14="http://schemas.microsoft.com/office/powerpoint/2010/main" val="1665636807"/>
              </p:ext>
            </p:extLst>
          </p:nvPr>
        </p:nvGraphicFramePr>
        <p:xfrm>
          <a:off x="457200" y="1562583"/>
          <a:ext cx="8229600" cy="32324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Kalibrasyonun </a:t>
            </a:r>
            <a:r>
              <a:rPr lang="tr-TR" dirty="0" err="1"/>
              <a:t>YEF'te </a:t>
            </a:r>
            <a:r>
              <a:rPr lang="tr-TR" dirty="0"/>
              <a:t>Önemi</a:t>
            </a:r>
            <a:endParaRPr dirty="0"/>
          </a:p>
        </p:txBody>
      </p:sp>
      <p:sp>
        <p:nvSpPr>
          <p:cNvPr id="3" name="Content Placeholder 2"/>
          <p:cNvSpPr>
            <a:spLocks noGrp="1"/>
          </p:cNvSpPr>
          <p:nvPr>
            <p:ph idx="1"/>
          </p:nvPr>
        </p:nvSpPr>
        <p:spPr>
          <a:xfrm>
            <a:off x="457200" y="1600200"/>
            <a:ext cx="5092995" cy="4525963"/>
          </a:xfrm>
        </p:spPr>
        <p:txBody>
          <a:bodyPr>
            <a:normAutofit lnSpcReduction="10000"/>
          </a:bodyPr>
          <a:lstStyle/>
          <a:p>
            <a:r>
              <a:rPr dirty="0"/>
              <a:t>Dedektör sinyallerinin (enerji, zamanlama, konum) doğru </a:t>
            </a:r>
            <a:r>
              <a:rPr dirty="0" err="1"/>
              <a:t>yorumlanmasını</a:t>
            </a:r>
            <a:r>
              <a:rPr dirty="0"/>
              <a:t> </a:t>
            </a:r>
            <a:r>
              <a:rPr dirty="0" err="1"/>
              <a:t>sağla</a:t>
            </a:r>
            <a:r>
              <a:rPr lang="tr-TR" dirty="0"/>
              <a:t>r</a:t>
            </a:r>
            <a:endParaRPr dirty="0"/>
          </a:p>
          <a:p>
            <a:pPr lvl="1"/>
            <a:r>
              <a:rPr lang="en-US" dirty="0"/>
              <a:t>İz dedektörü durum </a:t>
            </a:r>
            <a:r>
              <a:rPr lang="en-US" dirty="0" err="1"/>
              <a:t>değişikliklerini</a:t>
            </a:r>
            <a:r>
              <a:rPr lang="en-US" dirty="0"/>
              <a:t> </a:t>
            </a:r>
            <a:r>
              <a:rPr lang="en-US" dirty="0" err="1"/>
              <a:t>düzeltir</a:t>
            </a:r>
            <a:endParaRPr lang="en-US" dirty="0"/>
          </a:p>
          <a:p>
            <a:pPr lvl="1"/>
            <a:r>
              <a:rPr lang="tr-TR" dirty="0"/>
              <a:t>Sinyal seviyesi kaymalarını düzeltir.</a:t>
            </a:r>
            <a:endParaRPr dirty="0"/>
          </a:p>
          <a:p>
            <a:pPr lvl="1"/>
            <a:r>
              <a:rPr lang="tr-TR" dirty="0"/>
              <a:t>R</a:t>
            </a:r>
            <a:r>
              <a:rPr dirty="0" err="1"/>
              <a:t>adyasyon</a:t>
            </a:r>
            <a:r>
              <a:rPr lang="tr-TR" dirty="0"/>
              <a:t> yıpranmasını düzeltir.</a:t>
            </a:r>
            <a:endParaRPr dirty="0"/>
          </a:p>
        </p:txBody>
      </p:sp>
      <p:pic>
        <p:nvPicPr>
          <p:cNvPr id="4" name="Picture 3">
            <a:extLst>
              <a:ext uri="{FF2B5EF4-FFF2-40B4-BE49-F238E27FC236}">
                <a16:creationId xmlns:a16="http://schemas.microsoft.com/office/drawing/2014/main" id="{2B0D26AE-F5B2-29D3-0A1E-5D4F3BC63C90}"/>
              </a:ext>
            </a:extLst>
          </p:cNvPr>
          <p:cNvPicPr>
            <a:picLocks noChangeAspect="1"/>
          </p:cNvPicPr>
          <p:nvPr/>
        </p:nvPicPr>
        <p:blipFill>
          <a:blip r:embed="rId2"/>
          <a:stretch>
            <a:fillRect/>
          </a:stretch>
        </p:blipFill>
        <p:spPr>
          <a:xfrm>
            <a:off x="5156790" y="1975421"/>
            <a:ext cx="3886200" cy="2907157"/>
          </a:xfrm>
          <a:prstGeom prst="rect">
            <a:avLst/>
          </a:prstGeom>
        </p:spPr>
      </p:pic>
      <p:sp>
        <p:nvSpPr>
          <p:cNvPr id="6" name="TextBox 5">
            <a:extLst>
              <a:ext uri="{FF2B5EF4-FFF2-40B4-BE49-F238E27FC236}">
                <a16:creationId xmlns:a16="http://schemas.microsoft.com/office/drawing/2014/main" id="{C7E5A351-5CA4-1D55-A3F0-3BB8C81C8B89}"/>
              </a:ext>
            </a:extLst>
          </p:cNvPr>
          <p:cNvSpPr txBox="1"/>
          <p:nvPr/>
        </p:nvSpPr>
        <p:spPr>
          <a:xfrm>
            <a:off x="6714459" y="1916320"/>
            <a:ext cx="1164266" cy="246221"/>
          </a:xfrm>
          <a:prstGeom prst="rect">
            <a:avLst/>
          </a:prstGeom>
          <a:noFill/>
        </p:spPr>
        <p:txBody>
          <a:bodyPr wrap="square">
            <a:spAutoFit/>
          </a:bodyPr>
          <a:lstStyle/>
          <a:p>
            <a:r>
              <a:rPr lang="en-US" sz="1000" dirty="0"/>
              <a:t>CMS DP-2022/042</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sz="4400" dirty="0"/>
              <a:t>Kalibrasyon</a:t>
            </a:r>
            <a:r>
              <a:rPr sz="4400" dirty="0"/>
              <a:t>:</a:t>
            </a:r>
            <a:r>
              <a:rPr lang="tr-TR" sz="4400" dirty="0"/>
              <a:t> Sinyalleri Fiziksel Niceliklere Dönüştürmek</a:t>
            </a:r>
            <a:endParaRPr sz="4400" dirty="0"/>
          </a:p>
        </p:txBody>
      </p:sp>
      <p:sp>
        <p:nvSpPr>
          <p:cNvPr id="3" name="Content Placeholder 2"/>
          <p:cNvSpPr>
            <a:spLocks noGrp="1"/>
          </p:cNvSpPr>
          <p:nvPr>
            <p:ph idx="1"/>
          </p:nvPr>
        </p:nvSpPr>
        <p:spPr/>
        <p:txBody>
          <a:bodyPr/>
          <a:lstStyle/>
          <a:p>
            <a:endParaRPr dirty="0"/>
          </a:p>
          <a:p>
            <a:pPr>
              <a:defRPr sz="1800"/>
            </a:pPr>
            <a:r>
              <a:rPr sz="2000" dirty="0"/>
              <a:t>Kalibrasyon, ham </a:t>
            </a:r>
            <a:r>
              <a:rPr sz="2000" dirty="0" err="1"/>
              <a:t>elektronik</a:t>
            </a:r>
            <a:r>
              <a:rPr sz="2000" dirty="0"/>
              <a:t> </a:t>
            </a:r>
            <a:r>
              <a:rPr sz="2000" dirty="0" err="1"/>
              <a:t>yanıtları</a:t>
            </a:r>
            <a:r>
              <a:rPr sz="2000" dirty="0"/>
              <a:t> (</a:t>
            </a:r>
            <a:r>
              <a:rPr sz="2000" dirty="0" err="1"/>
              <a:t>örneğin</a:t>
            </a:r>
            <a:r>
              <a:rPr sz="2000" dirty="0"/>
              <a:t> ADC </a:t>
            </a:r>
            <a:r>
              <a:rPr sz="2000" dirty="0" err="1"/>
              <a:t>sayımları</a:t>
            </a:r>
            <a:r>
              <a:rPr sz="2000" dirty="0"/>
              <a:t>) </a:t>
            </a:r>
            <a:r>
              <a:rPr sz="2000" dirty="0" err="1"/>
              <a:t>enerji</a:t>
            </a:r>
            <a:r>
              <a:rPr sz="2000" dirty="0"/>
              <a:t> </a:t>
            </a:r>
            <a:r>
              <a:rPr sz="2000" dirty="0" err="1"/>
              <a:t>veya</a:t>
            </a:r>
            <a:r>
              <a:rPr sz="2000" dirty="0"/>
              <a:t> zaman </a:t>
            </a:r>
            <a:r>
              <a:rPr sz="2000" dirty="0" err="1"/>
              <a:t>gibi</a:t>
            </a:r>
            <a:r>
              <a:rPr sz="2000" dirty="0"/>
              <a:t> </a:t>
            </a:r>
            <a:r>
              <a:rPr sz="2000" dirty="0" err="1"/>
              <a:t>anlamlı</a:t>
            </a:r>
            <a:r>
              <a:rPr sz="2000" dirty="0"/>
              <a:t> </a:t>
            </a:r>
            <a:r>
              <a:rPr sz="2000" dirty="0" err="1"/>
              <a:t>birimlere</a:t>
            </a:r>
            <a:r>
              <a:rPr sz="2000" dirty="0"/>
              <a:t> </a:t>
            </a:r>
            <a:r>
              <a:rPr sz="2000" dirty="0" err="1"/>
              <a:t>çevirir</a:t>
            </a:r>
            <a:r>
              <a:rPr sz="2000" dirty="0"/>
              <a:t>.</a:t>
            </a:r>
          </a:p>
          <a:p>
            <a:pPr>
              <a:defRPr sz="1800"/>
            </a:pPr>
            <a:r>
              <a:rPr sz="2000" dirty="0"/>
              <a:t>Dedektör </a:t>
            </a:r>
            <a:r>
              <a:rPr sz="2000" dirty="0" err="1"/>
              <a:t>tepkisi</a:t>
            </a:r>
            <a:r>
              <a:rPr sz="2000" dirty="0"/>
              <a:t> </a:t>
            </a:r>
            <a:r>
              <a:rPr sz="2000" dirty="0" err="1"/>
              <a:t>varyasyonlarını</a:t>
            </a:r>
            <a:r>
              <a:rPr sz="2000" dirty="0"/>
              <a:t>, </a:t>
            </a:r>
            <a:r>
              <a:rPr sz="2000" dirty="0" err="1"/>
              <a:t>elektronik</a:t>
            </a:r>
            <a:r>
              <a:rPr sz="2000" dirty="0"/>
              <a:t> </a:t>
            </a:r>
            <a:r>
              <a:rPr sz="2000" dirty="0" err="1"/>
              <a:t>kazançları</a:t>
            </a:r>
            <a:r>
              <a:rPr sz="2000" dirty="0"/>
              <a:t> ve </a:t>
            </a:r>
            <a:r>
              <a:rPr sz="2000" dirty="0" err="1"/>
              <a:t>potansiyel</a:t>
            </a:r>
            <a:r>
              <a:rPr sz="2000" dirty="0"/>
              <a:t> </a:t>
            </a:r>
            <a:r>
              <a:rPr sz="2000" dirty="0" err="1"/>
              <a:t>kanal-kanal</a:t>
            </a:r>
            <a:r>
              <a:rPr sz="2000" dirty="0"/>
              <a:t> </a:t>
            </a:r>
            <a:r>
              <a:rPr sz="2000" dirty="0" err="1"/>
              <a:t>farklılıklarını</a:t>
            </a:r>
            <a:r>
              <a:rPr sz="2000" dirty="0"/>
              <a:t> </a:t>
            </a:r>
            <a:r>
              <a:rPr sz="2000" dirty="0" err="1"/>
              <a:t>hesaba</a:t>
            </a:r>
            <a:r>
              <a:rPr sz="2000" dirty="0"/>
              <a:t> </a:t>
            </a:r>
            <a:r>
              <a:rPr sz="2000" dirty="0" err="1"/>
              <a:t>katar</a:t>
            </a:r>
            <a:r>
              <a:rPr sz="2000" dirty="0"/>
              <a:t>.</a:t>
            </a:r>
          </a:p>
          <a:p>
            <a:pPr>
              <a:defRPr sz="1800"/>
            </a:pPr>
            <a:r>
              <a:rPr sz="2000" dirty="0"/>
              <a:t>İyi </a:t>
            </a:r>
            <a:r>
              <a:rPr sz="2000" dirty="0" err="1"/>
              <a:t>anlaşılmış</a:t>
            </a:r>
            <a:r>
              <a:rPr sz="2000" dirty="0"/>
              <a:t> </a:t>
            </a:r>
            <a:r>
              <a:rPr sz="2000" dirty="0" err="1"/>
              <a:t>referans</a:t>
            </a:r>
            <a:r>
              <a:rPr sz="2000" dirty="0"/>
              <a:t> </a:t>
            </a:r>
            <a:r>
              <a:rPr sz="2000" dirty="0" err="1"/>
              <a:t>sinyalleri</a:t>
            </a:r>
            <a:r>
              <a:rPr sz="2000" dirty="0"/>
              <a:t> (</a:t>
            </a:r>
            <a:r>
              <a:rPr lang="tr-TR" sz="2000" dirty="0"/>
              <a:t>lazer, radyoaktif kaynak, </a:t>
            </a:r>
            <a:r>
              <a:rPr sz="2000" dirty="0" err="1"/>
              <a:t>kozmik</a:t>
            </a:r>
            <a:r>
              <a:rPr sz="2000" dirty="0"/>
              <a:t> </a:t>
            </a:r>
            <a:r>
              <a:rPr sz="2000" dirty="0" err="1"/>
              <a:t>ışınlar</a:t>
            </a:r>
            <a:r>
              <a:rPr sz="2000" dirty="0"/>
              <a:t> </a:t>
            </a:r>
            <a:r>
              <a:rPr sz="2000" dirty="0" err="1"/>
              <a:t>veya</a:t>
            </a:r>
            <a:r>
              <a:rPr sz="2000" dirty="0"/>
              <a:t> </a:t>
            </a:r>
            <a:r>
              <a:rPr sz="2000" dirty="0" err="1"/>
              <a:t>rezonans</a:t>
            </a:r>
            <a:r>
              <a:rPr sz="2000" dirty="0"/>
              <a:t> </a:t>
            </a:r>
            <a:r>
              <a:rPr sz="2000" dirty="0" err="1"/>
              <a:t>parçacık</a:t>
            </a:r>
            <a:r>
              <a:rPr sz="2000" dirty="0"/>
              <a:t> </a:t>
            </a:r>
            <a:r>
              <a:rPr sz="2000" dirty="0" err="1"/>
              <a:t>bozunumları</a:t>
            </a:r>
            <a:r>
              <a:rPr sz="2000" dirty="0"/>
              <a:t> </a:t>
            </a:r>
            <a:r>
              <a:rPr sz="2000" dirty="0" err="1"/>
              <a:t>gibi</a:t>
            </a:r>
            <a:r>
              <a:rPr sz="2000" dirty="0"/>
              <a:t>) </a:t>
            </a:r>
            <a:r>
              <a:rPr sz="2000" dirty="0" err="1"/>
              <a:t>kullanılarak</a:t>
            </a:r>
            <a:r>
              <a:rPr sz="2000" dirty="0"/>
              <a:t> </a:t>
            </a:r>
            <a:r>
              <a:rPr sz="2000" dirty="0" err="1"/>
              <a:t>sık</a:t>
            </a:r>
            <a:r>
              <a:rPr sz="2000" dirty="0"/>
              <a:t> </a:t>
            </a:r>
            <a:r>
              <a:rPr sz="2000" dirty="0" err="1"/>
              <a:t>sık</a:t>
            </a:r>
            <a:r>
              <a:rPr sz="2000" dirty="0"/>
              <a:t> </a:t>
            </a:r>
            <a:r>
              <a:rPr lang="en-US" sz="2000" dirty="0" err="1"/>
              <a:t>yeniden</a:t>
            </a:r>
            <a:r>
              <a:rPr lang="en-US" sz="2000" dirty="0"/>
              <a:t> </a:t>
            </a:r>
            <a:r>
              <a:rPr sz="2000" dirty="0" err="1"/>
              <a:t>yapılan</a:t>
            </a:r>
            <a:r>
              <a:rPr sz="2000" dirty="0"/>
              <a:t> </a:t>
            </a:r>
            <a:r>
              <a:rPr sz="2000" dirty="0" err="1"/>
              <a:t>kalibrasyonlar</a:t>
            </a:r>
            <a:r>
              <a:rPr sz="2000" dirty="0"/>
              <a:t>, </a:t>
            </a:r>
            <a:r>
              <a:rPr lang="tr-TR" sz="2000" dirty="0"/>
              <a:t>fizik </a:t>
            </a:r>
            <a:r>
              <a:rPr sz="2000" dirty="0" err="1"/>
              <a:t>çalışmalar</a:t>
            </a:r>
            <a:r>
              <a:rPr lang="tr-TR" sz="2000" dirty="0"/>
              <a:t>ı</a:t>
            </a:r>
            <a:r>
              <a:rPr sz="2000" dirty="0"/>
              <a:t> </a:t>
            </a:r>
            <a:r>
              <a:rPr sz="2000" dirty="0" err="1"/>
              <a:t>arasında</a:t>
            </a:r>
            <a:r>
              <a:rPr sz="2000" dirty="0"/>
              <a:t> </a:t>
            </a:r>
            <a:r>
              <a:rPr sz="2000" dirty="0" err="1"/>
              <a:t>tutarlı</a:t>
            </a:r>
            <a:r>
              <a:rPr sz="2000" dirty="0"/>
              <a:t> </a:t>
            </a:r>
            <a:r>
              <a:rPr sz="2000" dirty="0" err="1"/>
              <a:t>ölçümler</a:t>
            </a:r>
            <a:r>
              <a:rPr sz="2000" dirty="0"/>
              <a:t> </a:t>
            </a:r>
            <a:r>
              <a:rPr sz="2000" dirty="0" err="1"/>
              <a:t>yapılmasını</a:t>
            </a:r>
            <a:r>
              <a:rPr sz="2000" dirty="0"/>
              <a:t> </a:t>
            </a:r>
            <a:r>
              <a:rPr sz="2000" dirty="0" err="1"/>
              <a:t>sağlar</a:t>
            </a:r>
            <a:r>
              <a:rPr sz="2000" dirty="0"/>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D1E0E36-FE9E-D30B-DC64-638DF07834E6}"/>
              </a:ext>
            </a:extLst>
          </p:cNvPr>
          <p:cNvPicPr>
            <a:picLocks noChangeAspect="1"/>
          </p:cNvPicPr>
          <p:nvPr/>
        </p:nvPicPr>
        <p:blipFill>
          <a:blip r:embed="rId2"/>
          <a:stretch>
            <a:fillRect/>
          </a:stretch>
        </p:blipFill>
        <p:spPr>
          <a:xfrm>
            <a:off x="3260159" y="2143664"/>
            <a:ext cx="2708264" cy="2110429"/>
          </a:xfrm>
          <a:prstGeom prst="rect">
            <a:avLst/>
          </a:prstGeom>
        </p:spPr>
      </p:pic>
      <p:sp>
        <p:nvSpPr>
          <p:cNvPr id="6" name="TextBox 5">
            <a:extLst>
              <a:ext uri="{FF2B5EF4-FFF2-40B4-BE49-F238E27FC236}">
                <a16:creationId xmlns:a16="http://schemas.microsoft.com/office/drawing/2014/main" id="{F548B7B5-6B80-8781-4804-780600070AA6}"/>
              </a:ext>
            </a:extLst>
          </p:cNvPr>
          <p:cNvSpPr txBox="1"/>
          <p:nvPr/>
        </p:nvSpPr>
        <p:spPr>
          <a:xfrm>
            <a:off x="3989251" y="4360540"/>
            <a:ext cx="1910075" cy="369332"/>
          </a:xfrm>
          <a:prstGeom prst="rect">
            <a:avLst/>
          </a:prstGeom>
          <a:noFill/>
        </p:spPr>
        <p:txBody>
          <a:bodyPr wrap="none" rtlCol="0">
            <a:spAutoFit/>
          </a:bodyPr>
          <a:lstStyle/>
          <a:p>
            <a:r>
              <a:rPr lang="en-US" dirty="0"/>
              <a:t>Ham Sinyal </a:t>
            </a:r>
            <a:r>
              <a:rPr lang="en-US" dirty="0" err="1"/>
              <a:t>Atması</a:t>
            </a:r>
            <a:endParaRPr lang="en-US" dirty="0"/>
          </a:p>
        </p:txBody>
      </p:sp>
      <p:sp>
        <p:nvSpPr>
          <p:cNvPr id="8" name="TextBox 7">
            <a:extLst>
              <a:ext uri="{FF2B5EF4-FFF2-40B4-BE49-F238E27FC236}">
                <a16:creationId xmlns:a16="http://schemas.microsoft.com/office/drawing/2014/main" id="{A35A41E6-D2B2-C6DD-B9DF-BF9D6C3445EF}"/>
              </a:ext>
            </a:extLst>
          </p:cNvPr>
          <p:cNvSpPr txBox="1"/>
          <p:nvPr/>
        </p:nvSpPr>
        <p:spPr>
          <a:xfrm>
            <a:off x="4487133" y="2037217"/>
            <a:ext cx="1481290" cy="200055"/>
          </a:xfrm>
          <a:prstGeom prst="rect">
            <a:avLst/>
          </a:prstGeom>
          <a:noFill/>
        </p:spPr>
        <p:txBody>
          <a:bodyPr wrap="square">
            <a:spAutoFit/>
          </a:bodyPr>
          <a:lstStyle/>
          <a:p>
            <a:r>
              <a:rPr lang="en-US" sz="700" b="0" i="0" u="none" strike="noStrike" dirty="0">
                <a:solidFill>
                  <a:srgbClr val="000000"/>
                </a:solidFill>
                <a:effectLst/>
                <a:latin typeface="PT Sans" panose="020B0503020203020204" pitchFamily="34" charset="77"/>
              </a:rPr>
              <a:t>arXiv:0911.4877CMS-CFT-09-018</a:t>
            </a:r>
            <a:endParaRPr lang="en-US" sz="700" dirty="0"/>
          </a:p>
        </p:txBody>
      </p:sp>
      <p:grpSp>
        <p:nvGrpSpPr>
          <p:cNvPr id="12" name="Group 11">
            <a:extLst>
              <a:ext uri="{FF2B5EF4-FFF2-40B4-BE49-F238E27FC236}">
                <a16:creationId xmlns:a16="http://schemas.microsoft.com/office/drawing/2014/main" id="{8FB480E0-022D-932D-4EA4-F8F12EA8D40C}"/>
              </a:ext>
            </a:extLst>
          </p:cNvPr>
          <p:cNvGrpSpPr/>
          <p:nvPr/>
        </p:nvGrpSpPr>
        <p:grpSpPr>
          <a:xfrm>
            <a:off x="324140" y="1145216"/>
            <a:ext cx="2509285" cy="2398526"/>
            <a:chOff x="457200" y="2070979"/>
            <a:chExt cx="4352081" cy="4159982"/>
          </a:xfrm>
        </p:grpSpPr>
        <p:pic>
          <p:nvPicPr>
            <p:cNvPr id="6146" name="Picture 2">
              <a:extLst>
                <a:ext uri="{FF2B5EF4-FFF2-40B4-BE49-F238E27FC236}">
                  <a16:creationId xmlns:a16="http://schemas.microsoft.com/office/drawing/2014/main" id="{1149F8B6-C2EF-63A4-1376-06A47515F81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1279"/>
            <a:stretch/>
          </p:blipFill>
          <p:spPr bwMode="auto">
            <a:xfrm flipH="1">
              <a:off x="457200" y="2070979"/>
              <a:ext cx="4352081" cy="4159982"/>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F5152D3F-FED4-C3C8-5E02-910D17792F1C}"/>
                </a:ext>
              </a:extLst>
            </p:cNvPr>
            <p:cNvSpPr/>
            <p:nvPr/>
          </p:nvSpPr>
          <p:spPr>
            <a:xfrm>
              <a:off x="4247910" y="2118165"/>
              <a:ext cx="549798" cy="500606"/>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8EAC178-3D83-F186-72A2-EAE5C81688D8}"/>
                </a:ext>
              </a:extLst>
            </p:cNvPr>
            <p:cNvSpPr/>
            <p:nvPr/>
          </p:nvSpPr>
          <p:spPr>
            <a:xfrm>
              <a:off x="3978798" y="2199190"/>
              <a:ext cx="549798" cy="289236"/>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F080A7B-92C1-EE8B-6012-4F7368BE51A0}"/>
                </a:ext>
              </a:extLst>
            </p:cNvPr>
            <p:cNvSpPr/>
            <p:nvPr/>
          </p:nvSpPr>
          <p:spPr>
            <a:xfrm>
              <a:off x="4328932" y="2563383"/>
              <a:ext cx="466344" cy="289236"/>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429CBC8D-6FC6-7213-5A2B-785A9DACAD79}"/>
              </a:ext>
            </a:extLst>
          </p:cNvPr>
          <p:cNvSpPr txBox="1"/>
          <p:nvPr/>
        </p:nvSpPr>
        <p:spPr>
          <a:xfrm>
            <a:off x="151662" y="3731514"/>
            <a:ext cx="2854243" cy="369332"/>
          </a:xfrm>
          <a:prstGeom prst="rect">
            <a:avLst/>
          </a:prstGeom>
          <a:noFill/>
        </p:spPr>
        <p:txBody>
          <a:bodyPr wrap="none" rtlCol="0">
            <a:spAutoFit/>
          </a:bodyPr>
          <a:lstStyle/>
          <a:p>
            <a:r>
              <a:rPr lang="en-US" dirty="0"/>
              <a:t>Parçacık-Dedektör Etkileşimi</a:t>
            </a:r>
          </a:p>
        </p:txBody>
      </p:sp>
      <p:pic>
        <p:nvPicPr>
          <p:cNvPr id="14" name="Picture 13">
            <a:extLst>
              <a:ext uri="{FF2B5EF4-FFF2-40B4-BE49-F238E27FC236}">
                <a16:creationId xmlns:a16="http://schemas.microsoft.com/office/drawing/2014/main" id="{30FB91AC-4F81-E0CD-963D-40AA531C18F1}"/>
              </a:ext>
            </a:extLst>
          </p:cNvPr>
          <p:cNvPicPr>
            <a:picLocks noChangeAspect="1"/>
          </p:cNvPicPr>
          <p:nvPr/>
        </p:nvPicPr>
        <p:blipFill>
          <a:blip r:embed="rId4"/>
          <a:stretch>
            <a:fillRect/>
          </a:stretch>
        </p:blipFill>
        <p:spPr>
          <a:xfrm>
            <a:off x="6395157" y="3964499"/>
            <a:ext cx="2540000" cy="2171700"/>
          </a:xfrm>
          <a:prstGeom prst="rect">
            <a:avLst/>
          </a:prstGeom>
        </p:spPr>
      </p:pic>
      <p:sp>
        <p:nvSpPr>
          <p:cNvPr id="15" name="TextBox 14">
            <a:extLst>
              <a:ext uri="{FF2B5EF4-FFF2-40B4-BE49-F238E27FC236}">
                <a16:creationId xmlns:a16="http://schemas.microsoft.com/office/drawing/2014/main" id="{45093DBD-BA65-323D-86BA-0204D1CBD0D5}"/>
              </a:ext>
            </a:extLst>
          </p:cNvPr>
          <p:cNvSpPr txBox="1"/>
          <p:nvPr/>
        </p:nvSpPr>
        <p:spPr>
          <a:xfrm>
            <a:off x="7096767" y="6214030"/>
            <a:ext cx="1089529" cy="369332"/>
          </a:xfrm>
          <a:prstGeom prst="rect">
            <a:avLst/>
          </a:prstGeom>
          <a:noFill/>
        </p:spPr>
        <p:txBody>
          <a:bodyPr wrap="none" rtlCol="0">
            <a:spAutoFit/>
          </a:bodyPr>
          <a:lstStyle/>
          <a:p>
            <a:r>
              <a:rPr lang="en-US" dirty="0"/>
              <a:t>Keşif</a:t>
            </a:r>
          </a:p>
        </p:txBody>
      </p:sp>
      <p:sp>
        <p:nvSpPr>
          <p:cNvPr id="16" name="Bent Arrow 15">
            <a:extLst>
              <a:ext uri="{FF2B5EF4-FFF2-40B4-BE49-F238E27FC236}">
                <a16:creationId xmlns:a16="http://schemas.microsoft.com/office/drawing/2014/main" id="{5B238F01-2573-5D6F-DC57-9148EC268C40}"/>
              </a:ext>
            </a:extLst>
          </p:cNvPr>
          <p:cNvSpPr/>
          <p:nvPr/>
        </p:nvSpPr>
        <p:spPr>
          <a:xfrm rot="3600000">
            <a:off x="2831198" y="1472455"/>
            <a:ext cx="1137683" cy="293366"/>
          </a:xfrm>
          <a:prstGeom prst="bentArrow">
            <a:avLst>
              <a:gd name="adj1" fmla="val 25000"/>
              <a:gd name="adj2" fmla="val 25000"/>
              <a:gd name="adj3" fmla="val 25000"/>
              <a:gd name="adj4" fmla="val 87500"/>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7" name="Bent Arrow 16">
            <a:extLst>
              <a:ext uri="{FF2B5EF4-FFF2-40B4-BE49-F238E27FC236}">
                <a16:creationId xmlns:a16="http://schemas.microsoft.com/office/drawing/2014/main" id="{1261C68B-6489-0706-58EB-1A7A93B448F6}"/>
              </a:ext>
            </a:extLst>
          </p:cNvPr>
          <p:cNvSpPr/>
          <p:nvPr/>
        </p:nvSpPr>
        <p:spPr>
          <a:xfrm rot="3600000">
            <a:off x="5826315" y="2656563"/>
            <a:ext cx="1137683" cy="293366"/>
          </a:xfrm>
          <a:prstGeom prst="bentArrow">
            <a:avLst>
              <a:gd name="adj1" fmla="val 25000"/>
              <a:gd name="adj2" fmla="val 25000"/>
              <a:gd name="adj3" fmla="val 25000"/>
              <a:gd name="adj4" fmla="val 87500"/>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 name="Title 2">
            <a:extLst>
              <a:ext uri="{FF2B5EF4-FFF2-40B4-BE49-F238E27FC236}">
                <a16:creationId xmlns:a16="http://schemas.microsoft.com/office/drawing/2014/main" id="{CBD767D7-6B6B-F981-3C93-513A48DBC885}"/>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34310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dirty="0"/>
              <a:t>Lazer </a:t>
            </a:r>
            <a:r>
              <a:rPr lang="tr-TR" dirty="0"/>
              <a:t>Kalibrasyonu</a:t>
            </a:r>
            <a:endParaRPr dirty="0"/>
          </a:p>
        </p:txBody>
      </p:sp>
      <p:sp>
        <p:nvSpPr>
          <p:cNvPr id="3" name="Content Placeholder 2"/>
          <p:cNvSpPr>
            <a:spLocks noGrp="1"/>
          </p:cNvSpPr>
          <p:nvPr>
            <p:ph idx="1"/>
          </p:nvPr>
        </p:nvSpPr>
        <p:spPr>
          <a:xfrm>
            <a:off x="85060" y="1417638"/>
            <a:ext cx="4486940" cy="4525963"/>
          </a:xfrm>
        </p:spPr>
        <p:txBody>
          <a:bodyPr>
            <a:normAutofit fontScale="85000" lnSpcReduction="10000"/>
          </a:bodyPr>
          <a:lstStyle/>
          <a:p>
            <a:r>
              <a:rPr dirty="0"/>
              <a:t>Fotodedektörler (PMT'ler, APD'ler, SiPM'ler) ile kullanılır</a:t>
            </a:r>
          </a:p>
          <a:p>
            <a:pPr lvl="1"/>
            <a:r>
              <a:rPr dirty="0"/>
              <a:t>Bilinen özelliklere sahip kısa, yoğun ışık darbeleri üretir</a:t>
            </a:r>
          </a:p>
          <a:p>
            <a:pPr lvl="1"/>
            <a:r>
              <a:rPr dirty="0"/>
              <a:t>Optik fiberler aracılığıyla çoklu kanallara iletilir</a:t>
            </a:r>
          </a:p>
          <a:p>
            <a:pPr lvl="1"/>
            <a:r>
              <a:rPr dirty="0"/>
              <a:t>Kazancı, zamanlama ofsetlerini ve doğrusallığı izler</a:t>
            </a:r>
          </a:p>
          <a:p>
            <a:pPr lvl="1"/>
            <a:r>
              <a:rPr dirty="0"/>
              <a:t>Örnek: CMS </a:t>
            </a:r>
            <a:r>
              <a:rPr lang="en-US" dirty="0"/>
              <a:t>hadronik </a:t>
            </a:r>
            <a:r>
              <a:rPr dirty="0"/>
              <a:t>kalorimetre</a:t>
            </a:r>
          </a:p>
        </p:txBody>
      </p:sp>
      <p:pic>
        <p:nvPicPr>
          <p:cNvPr id="4" name="Picture 3">
            <a:extLst>
              <a:ext uri="{FF2B5EF4-FFF2-40B4-BE49-F238E27FC236}">
                <a16:creationId xmlns:a16="http://schemas.microsoft.com/office/drawing/2014/main" id="{636C685E-815B-132C-EF41-4C892C9022B4}"/>
              </a:ext>
            </a:extLst>
          </p:cNvPr>
          <p:cNvPicPr>
            <a:picLocks noChangeAspect="1"/>
          </p:cNvPicPr>
          <p:nvPr/>
        </p:nvPicPr>
        <p:blipFill>
          <a:blip r:embed="rId2"/>
          <a:stretch>
            <a:fillRect/>
          </a:stretch>
        </p:blipFill>
        <p:spPr>
          <a:xfrm>
            <a:off x="4531742" y="1517855"/>
            <a:ext cx="4418675" cy="4117402"/>
          </a:xfrm>
          <a:prstGeom prst="rect">
            <a:avLst/>
          </a:prstGeom>
        </p:spPr>
      </p:pic>
      <p:sp>
        <p:nvSpPr>
          <p:cNvPr id="8" name="TextBox 7">
            <a:extLst>
              <a:ext uri="{FF2B5EF4-FFF2-40B4-BE49-F238E27FC236}">
                <a16:creationId xmlns:a16="http://schemas.microsoft.com/office/drawing/2014/main" id="{DE562C67-27B5-0C63-EBC6-B5C793737248}"/>
              </a:ext>
            </a:extLst>
          </p:cNvPr>
          <p:cNvSpPr txBox="1"/>
          <p:nvPr/>
        </p:nvSpPr>
        <p:spPr>
          <a:xfrm>
            <a:off x="7612913" y="5527819"/>
            <a:ext cx="1405770" cy="261610"/>
          </a:xfrm>
          <a:prstGeom prst="rect">
            <a:avLst/>
          </a:prstGeom>
          <a:noFill/>
        </p:spPr>
        <p:txBody>
          <a:bodyPr wrap="square">
            <a:spAutoFit/>
          </a:bodyPr>
          <a:lstStyle/>
          <a:p>
            <a:r>
              <a:rPr lang="en-US" sz="1050" dirty="0"/>
              <a:t>CMS CR -2024/168</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r-TR" dirty="0" err="1"/>
              <a:t>Radyoaktif </a:t>
            </a:r>
            <a:r>
              <a:rPr lang="tr-TR" dirty="0"/>
              <a:t>Kaynak Kalibrasyonu</a:t>
            </a:r>
            <a:endParaRPr dirty="0"/>
          </a:p>
        </p:txBody>
      </p:sp>
      <p:sp>
        <p:nvSpPr>
          <p:cNvPr id="3" name="Content Placeholder 2"/>
          <p:cNvSpPr>
            <a:spLocks noGrp="1"/>
          </p:cNvSpPr>
          <p:nvPr>
            <p:ph idx="1"/>
          </p:nvPr>
        </p:nvSpPr>
        <p:spPr/>
        <p:txBody>
          <a:bodyPr/>
          <a:lstStyle/>
          <a:p>
            <a:r>
              <a:rPr dirty="0"/>
              <a:t>Sabit enerjili parçacıklar/gama ışınları yayan radyoaktif malzemeler kullanır</a:t>
            </a:r>
          </a:p>
          <a:p>
            <a:pPr lvl="1"/>
            <a:r>
              <a:rPr dirty="0" err="1"/>
              <a:t>Enerji</a:t>
            </a:r>
            <a:r>
              <a:rPr dirty="0"/>
              <a:t> </a:t>
            </a:r>
            <a:r>
              <a:rPr lang="tr-TR" dirty="0"/>
              <a:t>depositleri</a:t>
            </a:r>
            <a:r>
              <a:rPr dirty="0"/>
              <a:t> için standart bir </a:t>
            </a:r>
            <a:r>
              <a:rPr lang="en-US" dirty="0"/>
              <a:t>dönüşüm </a:t>
            </a:r>
            <a:r>
              <a:rPr dirty="0"/>
              <a:t>görevi görür</a:t>
            </a:r>
          </a:p>
          <a:p>
            <a:pPr lvl="1"/>
            <a:r>
              <a:rPr lang="tr-TR" dirty="0"/>
              <a:t>Kullanımı</a:t>
            </a:r>
            <a:r>
              <a:rPr dirty="0"/>
              <a:t>: </a:t>
            </a:r>
            <a:r>
              <a:rPr lang="tr-TR" dirty="0"/>
              <a:t>Veri alımı sırasında </a:t>
            </a:r>
            <a:r>
              <a:rPr dirty="0" err="1"/>
              <a:t>gömülü</a:t>
            </a:r>
            <a:r>
              <a:rPr dirty="0"/>
              <a:t>, </a:t>
            </a:r>
            <a:r>
              <a:rPr lang="tr-TR" dirty="0"/>
              <a:t>arasında</a:t>
            </a:r>
            <a:r>
              <a:rPr dirty="0"/>
              <a:t> </a:t>
            </a:r>
            <a:r>
              <a:rPr dirty="0" err="1"/>
              <a:t>veya</a:t>
            </a:r>
            <a:r>
              <a:rPr dirty="0"/>
              <a:t> </a:t>
            </a:r>
            <a:r>
              <a:rPr lang="tr-TR" dirty="0"/>
              <a:t>sonrasında </a:t>
            </a:r>
            <a:r>
              <a:rPr dirty="0" err="1"/>
              <a:t>özel</a:t>
            </a:r>
            <a:r>
              <a:rPr dirty="0"/>
              <a:t> çalışmalar</a:t>
            </a:r>
          </a:p>
          <a:p>
            <a:pPr lvl="1"/>
            <a:r>
              <a:rPr dirty="0"/>
              <a:t>Kalibrasyon için sabit enerji depozitosu sağlar</a:t>
            </a:r>
          </a:p>
          <a:p>
            <a:pPr lvl="1"/>
            <a:r>
              <a:rPr dirty="0" err="1"/>
              <a:t>Uzamsal</a:t>
            </a:r>
            <a:r>
              <a:rPr dirty="0"/>
              <a:t> </a:t>
            </a:r>
            <a:r>
              <a:rPr dirty="0" err="1"/>
              <a:t>tekdüzeliği</a:t>
            </a:r>
            <a:r>
              <a:rPr lang="tr-TR" dirty="0"/>
              <a:t> (</a:t>
            </a:r>
            <a:r>
              <a:rPr lang="tr-TR" dirty="0" err="1"/>
              <a:t>spatial</a:t>
            </a:r>
            <a:r>
              <a:rPr lang="tr-TR" dirty="0"/>
              <a:t> </a:t>
            </a:r>
            <a:r>
              <a:rPr lang="tr-TR" dirty="0" err="1"/>
              <a:t>uniformity</a:t>
            </a:r>
            <a:r>
              <a:rPr lang="tr-TR" dirty="0"/>
              <a:t>)</a:t>
            </a:r>
            <a:r>
              <a:rPr dirty="0"/>
              <a:t> kontrol eder; sıkı güvenlik protokolleri gerektirir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t>LED </a:t>
            </a:r>
            <a:r>
              <a:rPr lang="tr-TR" dirty="0" err="1"/>
              <a:t>Kalibrasyonu</a:t>
            </a:r>
            <a:endParaRPr dirty="0"/>
          </a:p>
        </p:txBody>
      </p:sp>
      <p:sp>
        <p:nvSpPr>
          <p:cNvPr id="3" name="Content Placeholder 2"/>
          <p:cNvSpPr>
            <a:spLocks noGrp="1"/>
          </p:cNvSpPr>
          <p:nvPr>
            <p:ph idx="1"/>
          </p:nvPr>
        </p:nvSpPr>
        <p:spPr/>
        <p:txBody>
          <a:bodyPr/>
          <a:lstStyle/>
          <a:p>
            <a:r>
              <a:rPr dirty="0"/>
              <a:t>Uygun maliyetli ve basit yöntem</a:t>
            </a:r>
          </a:p>
          <a:p>
            <a:pPr lvl="1"/>
            <a:r>
              <a:rPr dirty="0"/>
              <a:t>Optik fiberler aracılığıyla enjekte edilen ışık darbelerini yayar</a:t>
            </a:r>
          </a:p>
          <a:p>
            <a:pPr lvl="1"/>
            <a:r>
              <a:rPr dirty="0"/>
              <a:t>Kazanç ve kanal bütünlüğünü izler</a:t>
            </a:r>
            <a:endParaRPr lang="en-US" dirty="0"/>
          </a:p>
          <a:p>
            <a:pPr lvl="1"/>
            <a:r>
              <a:rPr lang="en-US" dirty="0"/>
              <a:t>Lazer kalibrasyonu için referans </a:t>
            </a:r>
            <a:r>
              <a:rPr lang="en-US" dirty="0" err="1"/>
              <a:t>noktaları</a:t>
            </a:r>
            <a:r>
              <a:rPr lang="en-US" dirty="0"/>
              <a:t> </a:t>
            </a:r>
            <a:r>
              <a:rPr lang="en-US" dirty="0" err="1"/>
              <a:t>sağlar</a:t>
            </a:r>
            <a:endParaRPr dirty="0"/>
          </a:p>
          <a:p>
            <a:pPr lvl="1"/>
            <a:r>
              <a:rPr dirty="0" err="1"/>
              <a:t>Kullanımı</a:t>
            </a:r>
            <a:r>
              <a:rPr dirty="0"/>
              <a:t> </a:t>
            </a:r>
            <a:r>
              <a:rPr dirty="0" err="1"/>
              <a:t>basit</a:t>
            </a:r>
            <a:r>
              <a:rPr lang="tr-TR" dirty="0"/>
              <a:t>tir</a:t>
            </a:r>
            <a:endParaRP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Kozmik Işın </a:t>
            </a:r>
            <a:r>
              <a:rPr lang="tr-TR" dirty="0" err="1"/>
              <a:t>Kalibrasyonu</a:t>
            </a:r>
            <a:endParaRPr dirty="0"/>
          </a:p>
        </p:txBody>
      </p:sp>
      <p:sp>
        <p:nvSpPr>
          <p:cNvPr id="3" name="Content Placeholder 2"/>
          <p:cNvSpPr>
            <a:spLocks noGrp="1"/>
          </p:cNvSpPr>
          <p:nvPr>
            <p:ph idx="1"/>
          </p:nvPr>
        </p:nvSpPr>
        <p:spPr>
          <a:xfrm>
            <a:off x="340240" y="1515140"/>
            <a:ext cx="4231759" cy="4525963"/>
          </a:xfrm>
        </p:spPr>
        <p:txBody>
          <a:bodyPr>
            <a:normAutofit fontScale="92500" lnSpcReduction="10000"/>
          </a:bodyPr>
          <a:lstStyle/>
          <a:p>
            <a:r>
              <a:rPr dirty="0"/>
              <a:t>Doğal kozmik ışınları, özellikle müonları (MIP'ler) kullanır</a:t>
            </a:r>
          </a:p>
          <a:p>
            <a:pPr lvl="1"/>
            <a:r>
              <a:rPr lang="tr-TR" dirty="0"/>
              <a:t>LHC’nin</a:t>
            </a:r>
            <a:r>
              <a:rPr dirty="0"/>
              <a:t> </a:t>
            </a:r>
            <a:r>
              <a:rPr dirty="0" err="1"/>
              <a:t>kapalı</a:t>
            </a:r>
            <a:r>
              <a:rPr dirty="0"/>
              <a:t> </a:t>
            </a:r>
            <a:r>
              <a:rPr lang="tr-TR" dirty="0"/>
              <a:t>olduğu </a:t>
            </a:r>
            <a:r>
              <a:rPr dirty="0" err="1"/>
              <a:t>dönemlerinde</a:t>
            </a:r>
            <a:r>
              <a:rPr dirty="0"/>
              <a:t> enerji ölçeğini, zamanlamayı ve hizalamayı kalibre eder</a:t>
            </a:r>
          </a:p>
          <a:p>
            <a:pPr lvl="1"/>
            <a:r>
              <a:rPr dirty="0"/>
              <a:t>Sürekli, gerçekçi izleme sağlar</a:t>
            </a:r>
          </a:p>
          <a:p>
            <a:pPr lvl="1"/>
            <a:r>
              <a:rPr dirty="0"/>
              <a:t>Ek </a:t>
            </a:r>
            <a:r>
              <a:rPr dirty="0" err="1"/>
              <a:t>donanım</a:t>
            </a:r>
            <a:r>
              <a:rPr dirty="0"/>
              <a:t> </a:t>
            </a:r>
            <a:r>
              <a:rPr dirty="0" err="1"/>
              <a:t>gerek</a:t>
            </a:r>
            <a:r>
              <a:rPr lang="tr-TR" dirty="0"/>
              <a:t>tir</a:t>
            </a:r>
            <a:r>
              <a:rPr dirty="0" err="1"/>
              <a:t>mez</a:t>
            </a:r>
            <a:endParaRPr dirty="0"/>
          </a:p>
        </p:txBody>
      </p:sp>
      <p:pic>
        <p:nvPicPr>
          <p:cNvPr id="10242" name="Picture 2" descr="A graphic representation of cosmic rays producing showers of particles">
            <a:extLst>
              <a:ext uri="{FF2B5EF4-FFF2-40B4-BE49-F238E27FC236}">
                <a16:creationId xmlns:a16="http://schemas.microsoft.com/office/drawing/2014/main" id="{37530286-581B-3480-0F97-A51E8F704F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9981" y="1253460"/>
            <a:ext cx="4521200" cy="4089400"/>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Before proton collisions take place again at the LHC, the CMS detector has been looking at the result of collisions of cosmic particles high up in the atmosphere. This event display shows the track of a muon that reached the CMS detector 100 m underground and passed through the muon chambers (in red) and the silicon tracker (in yellow). Muons as this one are used to calibrate the detector in advance of proton collisions.">
            <a:extLst>
              <a:ext uri="{FF2B5EF4-FFF2-40B4-BE49-F238E27FC236}">
                <a16:creationId xmlns:a16="http://schemas.microsoft.com/office/drawing/2014/main" id="{845D5B97-521F-DBEC-5BB6-E085D03E62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0623" y="5253992"/>
            <a:ext cx="2369879" cy="15186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r-TR" dirty="0"/>
              <a:t>Demet Testi Kalibrasyonu</a:t>
            </a:r>
            <a:endParaRPr dirty="0"/>
          </a:p>
        </p:txBody>
      </p:sp>
      <p:sp>
        <p:nvSpPr>
          <p:cNvPr id="3" name="Content Placeholder 2"/>
          <p:cNvSpPr>
            <a:spLocks noGrp="1"/>
          </p:cNvSpPr>
          <p:nvPr>
            <p:ph idx="1"/>
          </p:nvPr>
        </p:nvSpPr>
        <p:spPr/>
        <p:txBody>
          <a:bodyPr/>
          <a:lstStyle/>
          <a:p>
            <a:r>
              <a:rPr lang="tr-TR" dirty="0"/>
              <a:t>Deney yer altına alınmadan </a:t>
            </a:r>
            <a:r>
              <a:rPr dirty="0" err="1"/>
              <a:t>önce</a:t>
            </a:r>
            <a:r>
              <a:rPr dirty="0"/>
              <a:t> </a:t>
            </a:r>
            <a:r>
              <a:rPr dirty="0" err="1"/>
              <a:t>kontrollü</a:t>
            </a:r>
            <a:r>
              <a:rPr dirty="0"/>
              <a:t> </a:t>
            </a:r>
            <a:r>
              <a:rPr dirty="0" err="1"/>
              <a:t>ortamlarda</a:t>
            </a:r>
            <a:r>
              <a:rPr dirty="0"/>
              <a:t> </a:t>
            </a:r>
            <a:r>
              <a:rPr dirty="0" err="1"/>
              <a:t>gerçekleştirilir</a:t>
            </a:r>
            <a:endParaRPr dirty="0"/>
          </a:p>
          <a:p>
            <a:pPr lvl="1"/>
            <a:r>
              <a:rPr dirty="0"/>
              <a:t>Dedektörleri </a:t>
            </a:r>
            <a:r>
              <a:rPr dirty="0" err="1"/>
              <a:t>bilinen</a:t>
            </a:r>
            <a:r>
              <a:rPr dirty="0"/>
              <a:t> </a:t>
            </a:r>
            <a:r>
              <a:rPr dirty="0" err="1"/>
              <a:t>parçacık</a:t>
            </a:r>
            <a:r>
              <a:rPr dirty="0"/>
              <a:t> </a:t>
            </a:r>
            <a:r>
              <a:rPr dirty="0" err="1"/>
              <a:t>ışınlarına</a:t>
            </a:r>
            <a:r>
              <a:rPr dirty="0"/>
              <a:t> </a:t>
            </a:r>
            <a:r>
              <a:rPr dirty="0" err="1"/>
              <a:t>maruz</a:t>
            </a:r>
            <a:r>
              <a:rPr dirty="0"/>
              <a:t> </a:t>
            </a:r>
            <a:r>
              <a:rPr dirty="0" err="1"/>
              <a:t>bırakır</a:t>
            </a:r>
            <a:endParaRPr dirty="0"/>
          </a:p>
          <a:p>
            <a:pPr lvl="1"/>
            <a:r>
              <a:rPr dirty="0" err="1"/>
              <a:t>Ayrıntılı</a:t>
            </a:r>
            <a:r>
              <a:rPr dirty="0"/>
              <a:t> </a:t>
            </a:r>
            <a:r>
              <a:rPr dirty="0" err="1"/>
              <a:t>yanıt</a:t>
            </a:r>
            <a:r>
              <a:rPr dirty="0"/>
              <a:t> </a:t>
            </a:r>
            <a:r>
              <a:rPr dirty="0" err="1"/>
              <a:t>karakterizasyonu</a:t>
            </a:r>
            <a:r>
              <a:rPr dirty="0"/>
              <a:t> ve </a:t>
            </a:r>
            <a:r>
              <a:rPr dirty="0" err="1"/>
              <a:t>kıyaslama</a:t>
            </a:r>
            <a:r>
              <a:rPr dirty="0"/>
              <a:t> </a:t>
            </a:r>
            <a:r>
              <a:rPr dirty="0" err="1"/>
              <a:t>sağlar</a:t>
            </a:r>
            <a:endParaRPr dirty="0"/>
          </a:p>
          <a:p>
            <a:pPr lvl="1"/>
            <a:r>
              <a:rPr dirty="0"/>
              <a:t>Kalibrasyon </a:t>
            </a:r>
            <a:r>
              <a:rPr dirty="0" err="1"/>
              <a:t>sabitlerine</a:t>
            </a:r>
            <a:r>
              <a:rPr dirty="0"/>
              <a:t> </a:t>
            </a:r>
            <a:r>
              <a:rPr dirty="0" err="1"/>
              <a:t>ince</a:t>
            </a:r>
            <a:r>
              <a:rPr dirty="0"/>
              <a:t> </a:t>
            </a:r>
            <a:r>
              <a:rPr dirty="0" err="1"/>
              <a:t>ayar</a:t>
            </a:r>
            <a:r>
              <a:rPr dirty="0"/>
              <a:t> </a:t>
            </a:r>
            <a:r>
              <a:rPr dirty="0" err="1"/>
              <a:t>yapar</a:t>
            </a:r>
            <a:r>
              <a:rPr dirty="0"/>
              <a:t> ve </a:t>
            </a:r>
            <a:r>
              <a:rPr dirty="0" err="1"/>
              <a:t>doğrusal</a:t>
            </a:r>
            <a:r>
              <a:rPr dirty="0"/>
              <a:t> </a:t>
            </a:r>
            <a:r>
              <a:rPr dirty="0" err="1"/>
              <a:t>olmama</a:t>
            </a:r>
            <a:r>
              <a:rPr dirty="0"/>
              <a:t> </a:t>
            </a:r>
            <a:r>
              <a:rPr dirty="0" err="1"/>
              <a:t>durumunu</a:t>
            </a:r>
            <a:r>
              <a:rPr dirty="0"/>
              <a:t> </a:t>
            </a:r>
            <a:r>
              <a:rPr dirty="0" err="1"/>
              <a:t>inceler</a:t>
            </a:r>
            <a:endParaRP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dirty="0"/>
              <a:t>Fizik Süreçlerini Kullanarak </a:t>
            </a:r>
            <a:r>
              <a:rPr dirty="0"/>
              <a:t>Yerinde </a:t>
            </a:r>
            <a:r>
              <a:rPr lang="tr-TR"/>
              <a:t>Kalibrasyon</a:t>
            </a:r>
            <a:endParaRPr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600200"/>
                <a:ext cx="4114800" cy="4525963"/>
              </a:xfrm>
            </p:spPr>
            <p:txBody>
              <a:bodyPr>
                <a:normAutofit fontScale="85000" lnSpcReduction="20000"/>
              </a:bodyPr>
              <a:lstStyle/>
              <a:p>
                <a:r>
                  <a:rPr lang="en-US" dirty="0"/>
                  <a:t>Düzenli veri toplama sırasında gerçekleştirilir</a:t>
                </a:r>
              </a:p>
              <a:p>
                <a:pPr lvl="1"/>
                <a:r>
                  <a:rPr lang="en-US" dirty="0"/>
                  <a:t>Kalibrasyon için standart mumları (örn. Z bozonu bozunumları, rezonanslar) kullanır</a:t>
                </a:r>
              </a:p>
              <a:p>
                <a:pPr lvl="1"/>
                <a:r>
                  <a:rPr lang="en-US" dirty="0"/>
                  <a:t>Kalibrasyon ayarlamalarının devamlılığını sağlamak için veriye dayalı düzeltmeler (</a:t>
                </a:r>
                <a14:m>
                  <m:oMath xmlns:m="http://schemas.openxmlformats.org/officeDocument/2006/math">
                    <m:sSup>
                      <m:sSupPr>
                        <m:ctrlPr>
                          <a:rPr lang="ar-AE" b="0" i="1" smtClean="0">
                            <a:latin typeface="Cambria Math" panose="02040503050406030204" pitchFamily="18" charset="0"/>
                          </a:rPr>
                        </m:ctrlPr>
                      </m:sSupPr>
                      <m:e>
                        <m:r>
                          <a:rPr lang="ar-AE" b="0" i="1" smtClean="0">
                            <a:latin typeface="Cambria Math" panose="02040503050406030204" pitchFamily="18" charset="0"/>
                          </a:rPr>
                          <m:t>𝜋</m:t>
                        </m:r>
                      </m:e>
                      <m:sup>
                        <m:r>
                          <a:rPr lang="ar-AE" b="0" i="1" smtClean="0">
                            <a:latin typeface="Cambria Math" panose="02040503050406030204" pitchFamily="18" charset="0"/>
                          </a:rPr>
                          <m:t>0</m:t>
                        </m:r>
                      </m:sup>
                    </m:sSup>
                    <m:r>
                      <a:rPr lang="en-US" b="0" i="0" smtClean="0">
                        <a:latin typeface="Cambria Math" panose="02040503050406030204" pitchFamily="18" charset="0"/>
                      </a:rPr>
                      <m:t>,</m:t>
                    </m:r>
                    <m:r>
                      <a:rPr lang="en-US" b="0" i="1" smtClean="0">
                        <a:latin typeface="Cambria Math" panose="02040503050406030204" pitchFamily="18" charset="0"/>
                      </a:rPr>
                      <m:t>𝜂</m:t>
                    </m:r>
                  </m:oMath>
                </a14:m>
                <a:r>
                  <a:rPr lang="en-US" dirty="0"/>
                  <a:t> kullanılarak)</a:t>
                </a:r>
              </a:p>
              <a:p>
                <a:pPr lvl="1"/>
                <a:r>
                  <a:rPr lang="en-US" b="1" dirty="0"/>
                  <a:t>Donanım tabanlı yöntemleri tamamlar</a:t>
                </a:r>
                <a:endParaRPr b="1"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600200"/>
                <a:ext cx="4114800" cy="4525963"/>
              </a:xfrm>
              <a:blipFill>
                <a:blip r:embed="rId2"/>
                <a:stretch>
                  <a:fillRect l="-2778" t="-3081" b="-2241"/>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F8AFEDA6-7AC7-C719-9DF3-9E452D763DAE}"/>
              </a:ext>
            </a:extLst>
          </p:cNvPr>
          <p:cNvPicPr>
            <a:picLocks noChangeAspect="1"/>
          </p:cNvPicPr>
          <p:nvPr/>
        </p:nvPicPr>
        <p:blipFill>
          <a:blip r:embed="rId3"/>
          <a:stretch>
            <a:fillRect/>
          </a:stretch>
        </p:blipFill>
        <p:spPr>
          <a:xfrm>
            <a:off x="4742830" y="1729562"/>
            <a:ext cx="3943970" cy="3870250"/>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027A3169-70B0-144B-49CC-E407876BC0E6}"/>
                  </a:ext>
                </a:extLst>
              </p:cNvPr>
              <p:cNvSpPr txBox="1"/>
              <p:nvPr/>
            </p:nvSpPr>
            <p:spPr>
              <a:xfrm>
                <a:off x="6241312" y="1417638"/>
                <a:ext cx="1485471" cy="369332"/>
              </a:xfrm>
              <a:prstGeom prst="rect">
                <a:avLst/>
              </a:prstGeom>
              <a:noFill/>
            </p:spPr>
            <p:txBody>
              <a:bodyPr wrap="none" rtlCol="0">
                <a:spAutoFit/>
              </a:bodyPr>
              <a:lstStyle/>
              <a:p>
                <a:r>
                  <a:rPr lang="en-US" dirty="0"/>
                  <a:t> </a:t>
                </a:r>
                <a:r>
                  <a:rPr lang="en-US" dirty="0" err="1"/>
                  <a:t>kalibrasyon</a:t>
                </a:r>
                <a:endParaRPr lang="en-US" dirty="0"/>
              </a:p>
            </p:txBody>
          </p:sp>
        </mc:Choice>
        <mc:Fallback xmlns:a16="http://schemas.microsoft.com/office/drawing/2014/main" xmlns="">
          <p:sp>
            <p:nvSpPr>
              <p:cNvPr id="5" name="TextBox 4">
                <a:extLst>
                  <a:ext uri="{FF2B5EF4-FFF2-40B4-BE49-F238E27FC236}">
                    <a16:creationId xmlns:a16="http://schemas.microsoft.com/office/drawing/2014/main" id="{027A3169-70B0-144B-49CC-E407876BC0E6}"/>
                  </a:ext>
                </a:extLst>
              </p:cNvPr>
              <p:cNvSpPr txBox="1">
                <a:spLocks noRot="1" noChangeAspect="1" noMove="1" noResize="1" noEditPoints="1" noAdjustHandles="1" noChangeArrowheads="1" noChangeShapeType="1" noTextEdit="1"/>
              </p:cNvSpPr>
              <p:nvPr/>
            </p:nvSpPr>
            <p:spPr>
              <a:xfrm>
                <a:off x="6241312" y="1417638"/>
                <a:ext cx="1485471" cy="369332"/>
              </a:xfrm>
              <a:prstGeom prst="rect">
                <a:avLst/>
              </a:prstGeom>
              <a:blipFill>
                <a:blip r:embed="rId4"/>
                <a:stretch>
                  <a:fillRect t="-6667" r="-2542" b="-26667"/>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42D41723-034D-6496-B7DE-5FBAE13F3ADA}"/>
              </a:ext>
            </a:extLst>
          </p:cNvPr>
          <p:cNvSpPr txBox="1"/>
          <p:nvPr/>
        </p:nvSpPr>
        <p:spPr>
          <a:xfrm>
            <a:off x="6411434" y="5650126"/>
            <a:ext cx="1405770" cy="261610"/>
          </a:xfrm>
          <a:prstGeom prst="rect">
            <a:avLst/>
          </a:prstGeom>
          <a:noFill/>
        </p:spPr>
        <p:txBody>
          <a:bodyPr wrap="square">
            <a:spAutoFit/>
          </a:bodyPr>
          <a:lstStyle/>
          <a:p>
            <a:r>
              <a:rPr lang="en-US" sz="1050" dirty="0"/>
              <a:t>CMS CR -2024/168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sz="3800" dirty="0" err="1"/>
              <a:t>Mutlak</a:t>
            </a:r>
            <a:r>
              <a:rPr sz="3800" dirty="0"/>
              <a:t> Kalibrasyon </a:t>
            </a:r>
            <a:r>
              <a:rPr lang="tr-TR" sz="3800" dirty="0"/>
              <a:t>ve</a:t>
            </a:r>
            <a:r>
              <a:rPr sz="3800" dirty="0"/>
              <a:t> İnterkalibrasyon</a:t>
            </a:r>
          </a:p>
        </p:txBody>
      </p:sp>
      <p:sp>
        <p:nvSpPr>
          <p:cNvPr id="3" name="Content Placeholder 2"/>
          <p:cNvSpPr>
            <a:spLocks noGrp="1"/>
          </p:cNvSpPr>
          <p:nvPr>
            <p:ph idx="1"/>
          </p:nvPr>
        </p:nvSpPr>
        <p:spPr/>
        <p:txBody>
          <a:bodyPr>
            <a:normAutofit fontScale="85000" lnSpcReduction="20000"/>
          </a:bodyPr>
          <a:lstStyle/>
          <a:p>
            <a:r>
              <a:rPr b="1" dirty="0"/>
              <a:t>İnterkalibrasyon:</a:t>
            </a:r>
          </a:p>
          <a:p>
            <a:pPr lvl="1"/>
            <a:r>
              <a:rPr dirty="0"/>
              <a:t>Dedektör kanalları arasında tek tip yanıt sağlar</a:t>
            </a:r>
          </a:p>
          <a:p>
            <a:pPr lvl="1"/>
            <a:r>
              <a:rPr dirty="0"/>
              <a:t>Üretim, yaşlanma veya ortamdan kaynaklanan varyasyonları düzeltir</a:t>
            </a:r>
          </a:p>
          <a:p>
            <a:pPr lvl="1"/>
            <a:r>
              <a:rPr dirty="0"/>
              <a:t>Teknikler: lazer, LED, kozmik ışınlar, hareketli radyoaktif kaynaklar</a:t>
            </a:r>
          </a:p>
          <a:p>
            <a:r>
              <a:rPr b="1" dirty="0"/>
              <a:t>Mutlak Kalibrasyon:</a:t>
            </a:r>
          </a:p>
          <a:p>
            <a:pPr lvl="1"/>
            <a:r>
              <a:rPr dirty="0"/>
              <a:t> Ham sinyallerden </a:t>
            </a:r>
            <a:r>
              <a:rPr dirty="0" err="1"/>
              <a:t>fiziksel</a:t>
            </a:r>
            <a:r>
              <a:rPr dirty="0"/>
              <a:t> birimlere (</a:t>
            </a:r>
            <a:r>
              <a:rPr lang="en-US" dirty="0"/>
              <a:t>örn. </a:t>
            </a:r>
            <a:r>
              <a:rPr dirty="0"/>
              <a:t>GeV) dönüşüm sağlar</a:t>
            </a:r>
          </a:p>
          <a:p>
            <a:pPr lvl="1"/>
            <a:r>
              <a:rPr dirty="0"/>
              <a:t> </a:t>
            </a:r>
            <a:r>
              <a:rPr dirty="0" err="1"/>
              <a:t>Ölçümleri</a:t>
            </a:r>
            <a:r>
              <a:rPr dirty="0"/>
              <a:t> harici standartlara veya bilinen süreçlere bağlar</a:t>
            </a:r>
          </a:p>
          <a:p>
            <a:pPr lvl="1"/>
            <a:r>
              <a:rPr dirty="0"/>
              <a:t> Teknikler: </a:t>
            </a:r>
            <a:r>
              <a:rPr lang="tr-TR" dirty="0"/>
              <a:t>demet</a:t>
            </a:r>
            <a:r>
              <a:rPr dirty="0"/>
              <a:t> </a:t>
            </a:r>
            <a:r>
              <a:rPr lang="tr-TR" dirty="0"/>
              <a:t>testleri</a:t>
            </a:r>
            <a:r>
              <a:rPr dirty="0"/>
              <a:t>, standart mumlar, özel radyoaktif çalışmalar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sz="4400" dirty="0"/>
              <a:t>Doğru Ölçümler için Dedektörün Hizalanması</a:t>
            </a:r>
          </a:p>
        </p:txBody>
      </p:sp>
      <p:sp>
        <p:nvSpPr>
          <p:cNvPr id="3" name="Content Placeholder 2"/>
          <p:cNvSpPr>
            <a:spLocks noGrp="1"/>
          </p:cNvSpPr>
          <p:nvPr>
            <p:ph idx="1"/>
          </p:nvPr>
        </p:nvSpPr>
        <p:spPr>
          <a:xfrm>
            <a:off x="457200" y="1600200"/>
            <a:ext cx="3649287" cy="4525963"/>
          </a:xfrm>
        </p:spPr>
        <p:txBody>
          <a:bodyPr>
            <a:normAutofit lnSpcReduction="10000"/>
          </a:bodyPr>
          <a:lstStyle/>
          <a:p>
            <a:endParaRPr dirty="0"/>
          </a:p>
          <a:p>
            <a:pPr>
              <a:defRPr sz="1800"/>
            </a:pPr>
            <a:r>
              <a:rPr sz="2000" dirty="0"/>
              <a:t>Dedektör bileşenlerinin yanlış hizalanması, yeniden yapılandırılan konumlarda ve momentumlarda sistematik kaymalara neden olabilir.</a:t>
            </a:r>
          </a:p>
          <a:p>
            <a:pPr>
              <a:defRPr sz="1800"/>
            </a:pPr>
            <a:r>
              <a:rPr sz="2000" dirty="0"/>
              <a:t>Hizalama algoritmaları, iyi bilinen kaynaklardan (örneğin, </a:t>
            </a:r>
            <a:r>
              <a:rPr sz="2000" dirty="0" err="1"/>
              <a:t>J/ψ</a:t>
            </a:r>
            <a:r>
              <a:rPr sz="2000" dirty="0"/>
              <a:t>, Z bozonları, kozmik ışınlar) yeniden yapılandırılan izleri beklenen konumlarla karşılaştırır.</a:t>
            </a:r>
          </a:p>
          <a:p>
            <a:pPr>
              <a:defRPr sz="1800"/>
            </a:pPr>
            <a:r>
              <a:rPr sz="2000" dirty="0" err="1"/>
              <a:t>Yinelemeli</a:t>
            </a:r>
            <a:r>
              <a:rPr sz="2000" dirty="0"/>
              <a:t> </a:t>
            </a:r>
            <a:r>
              <a:rPr sz="2000" dirty="0" err="1"/>
              <a:t>prosedürler</a:t>
            </a:r>
            <a:r>
              <a:rPr lang="tr-TR" sz="2000" dirty="0"/>
              <a:t> takip edilir</a:t>
            </a:r>
            <a:r>
              <a:rPr sz="2000" dirty="0"/>
              <a:t>.</a:t>
            </a:r>
          </a:p>
        </p:txBody>
      </p:sp>
      <p:pic>
        <p:nvPicPr>
          <p:cNvPr id="5" name="Picture 4">
            <a:extLst>
              <a:ext uri="{FF2B5EF4-FFF2-40B4-BE49-F238E27FC236}">
                <a16:creationId xmlns:a16="http://schemas.microsoft.com/office/drawing/2014/main" id="{BFD021F6-2FF8-8618-EC0D-51ABBC34C0B3}"/>
              </a:ext>
            </a:extLst>
          </p:cNvPr>
          <p:cNvPicPr>
            <a:picLocks noChangeAspect="1"/>
          </p:cNvPicPr>
          <p:nvPr/>
        </p:nvPicPr>
        <p:blipFill>
          <a:blip r:embed="rId2"/>
          <a:stretch>
            <a:fillRect/>
          </a:stretch>
        </p:blipFill>
        <p:spPr>
          <a:xfrm>
            <a:off x="4572000" y="2103510"/>
            <a:ext cx="3967245" cy="4022653"/>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3251-5872-B030-69C0-AEFBAF071C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FD62D2-E6AD-6873-D564-BAFD5BD79E56}"/>
              </a:ext>
            </a:extLst>
          </p:cNvPr>
          <p:cNvSpPr>
            <a:spLocks noGrp="1"/>
          </p:cNvSpPr>
          <p:nvPr>
            <p:ph type="title"/>
          </p:nvPr>
        </p:nvSpPr>
        <p:spPr/>
        <p:txBody>
          <a:bodyPr>
            <a:normAutofit fontScale="90000"/>
          </a:bodyPr>
          <a:lstStyle/>
          <a:p>
            <a:r>
              <a:rPr sz="4400" dirty="0"/>
              <a:t>Doğru Ölçümler için Dedektörün Hizalanması</a:t>
            </a:r>
          </a:p>
        </p:txBody>
      </p:sp>
      <p:sp>
        <p:nvSpPr>
          <p:cNvPr id="3" name="Content Placeholder 2">
            <a:extLst>
              <a:ext uri="{FF2B5EF4-FFF2-40B4-BE49-F238E27FC236}">
                <a16:creationId xmlns:a16="http://schemas.microsoft.com/office/drawing/2014/main" id="{3D216EB4-6288-A838-3AEF-6A537F3D836E}"/>
              </a:ext>
            </a:extLst>
          </p:cNvPr>
          <p:cNvSpPr>
            <a:spLocks noGrp="1"/>
          </p:cNvSpPr>
          <p:nvPr>
            <p:ph idx="1"/>
          </p:nvPr>
        </p:nvSpPr>
        <p:spPr>
          <a:xfrm>
            <a:off x="457200" y="1517075"/>
            <a:ext cx="8229600" cy="5066287"/>
          </a:xfrm>
        </p:spPr>
        <p:txBody>
          <a:bodyPr>
            <a:noAutofit/>
          </a:bodyPr>
          <a:lstStyle/>
          <a:p>
            <a:pPr marL="0" indent="0">
              <a:lnSpc>
                <a:spcPct val="150000"/>
              </a:lnSpc>
              <a:buNone/>
            </a:pPr>
            <a:r>
              <a:rPr lang="en-US" sz="1700" b="1" dirty="0" err="1"/>
              <a:t>Örnek</a:t>
            </a:r>
            <a:r>
              <a:rPr lang="en-US" sz="1700" b="1" dirty="0"/>
              <a:t>: CMS </a:t>
            </a:r>
            <a:r>
              <a:rPr lang="en-US" sz="1700" b="1" dirty="0" err="1"/>
              <a:t>İz</a:t>
            </a:r>
            <a:r>
              <a:rPr lang="en-US" sz="1700" b="1" dirty="0"/>
              <a:t> </a:t>
            </a:r>
            <a:r>
              <a:rPr lang="en-US" sz="1700" b="1" dirty="0" err="1"/>
              <a:t>Sürücü</a:t>
            </a:r>
            <a:r>
              <a:rPr lang="en-US" sz="1700" b="1" dirty="0"/>
              <a:t> </a:t>
            </a:r>
            <a:r>
              <a:rPr lang="en-US" sz="1700" dirty="0" err="1"/>
              <a:t>Dünyadaki</a:t>
            </a:r>
            <a:r>
              <a:rPr lang="en-US" sz="1700" dirty="0"/>
              <a:t> </a:t>
            </a:r>
            <a:r>
              <a:rPr lang="en-US" sz="1700" dirty="0" err="1"/>
              <a:t>en</a:t>
            </a:r>
            <a:r>
              <a:rPr lang="en-US" sz="1700" dirty="0"/>
              <a:t> </a:t>
            </a:r>
            <a:r>
              <a:rPr lang="en-US" sz="1700" dirty="0" err="1"/>
              <a:t>büyük</a:t>
            </a:r>
            <a:r>
              <a:rPr lang="en-US" sz="1700" dirty="0"/>
              <a:t> </a:t>
            </a:r>
            <a:r>
              <a:rPr lang="en-US" sz="1700" dirty="0" err="1"/>
              <a:t>yüzey</a:t>
            </a:r>
            <a:r>
              <a:rPr lang="en-US" sz="1700" dirty="0"/>
              <a:t> </a:t>
            </a:r>
            <a:r>
              <a:rPr lang="en-US" sz="1700" dirty="0" err="1"/>
              <a:t>alanına</a:t>
            </a:r>
            <a:r>
              <a:rPr lang="en-US" sz="1700" dirty="0"/>
              <a:t> ve sensör </a:t>
            </a:r>
            <a:r>
              <a:rPr lang="en-US" sz="1700" dirty="0" err="1"/>
              <a:t>sayısına</a:t>
            </a:r>
            <a:r>
              <a:rPr lang="en-US" sz="1700" dirty="0"/>
              <a:t> </a:t>
            </a:r>
            <a:r>
              <a:rPr lang="en-US" sz="1700" dirty="0" err="1"/>
              <a:t>sahip</a:t>
            </a:r>
            <a:r>
              <a:rPr lang="en-US" sz="1700" dirty="0"/>
              <a:t> </a:t>
            </a:r>
            <a:r>
              <a:rPr lang="en-US" sz="1700" dirty="0" err="1"/>
              <a:t>silikon</a:t>
            </a:r>
            <a:r>
              <a:rPr lang="en-US" sz="1700" dirty="0"/>
              <a:t> dedektör. </a:t>
            </a:r>
            <a:r>
              <a:rPr lang="en-US" sz="1700" dirty="0" err="1"/>
              <a:t>Yüklü</a:t>
            </a:r>
            <a:r>
              <a:rPr lang="en-US" sz="1700" dirty="0"/>
              <a:t> </a:t>
            </a:r>
            <a:r>
              <a:rPr lang="en-US" sz="1700" dirty="0" err="1"/>
              <a:t>parçacıkların</a:t>
            </a:r>
            <a:r>
              <a:rPr lang="en-US" sz="1700" dirty="0"/>
              <a:t> </a:t>
            </a:r>
            <a:r>
              <a:rPr lang="en-US" sz="1700" dirty="0" err="1"/>
              <a:t>yörüngelerini</a:t>
            </a:r>
            <a:r>
              <a:rPr lang="en-US" sz="1700" dirty="0"/>
              <a:t> </a:t>
            </a:r>
            <a:r>
              <a:rPr lang="en-US" sz="1700" dirty="0" err="1"/>
              <a:t>bulmak</a:t>
            </a:r>
            <a:r>
              <a:rPr lang="en-US" sz="1700" dirty="0"/>
              <a:t> </a:t>
            </a:r>
            <a:r>
              <a:rPr lang="en-US" sz="1700" dirty="0" err="1"/>
              <a:t>için</a:t>
            </a:r>
            <a:r>
              <a:rPr lang="en-US" sz="1700" dirty="0"/>
              <a:t> </a:t>
            </a:r>
            <a:r>
              <a:rPr lang="en-US" sz="1700" dirty="0" err="1"/>
              <a:t>yüksek</a:t>
            </a:r>
            <a:r>
              <a:rPr lang="en-US" sz="1700" dirty="0"/>
              <a:t> </a:t>
            </a:r>
            <a:r>
              <a:rPr lang="en-US" sz="1700" dirty="0" err="1"/>
              <a:t>çözünürlüğe</a:t>
            </a:r>
            <a:r>
              <a:rPr lang="en-US" sz="1700" dirty="0"/>
              <a:t> </a:t>
            </a:r>
            <a:r>
              <a:rPr lang="en-US" sz="1700" dirty="0" err="1"/>
              <a:t>sahip</a:t>
            </a:r>
            <a:r>
              <a:rPr lang="en-US" sz="1700" dirty="0"/>
              <a:t>. </a:t>
            </a:r>
          </a:p>
          <a:p>
            <a:pPr>
              <a:lnSpc>
                <a:spcPct val="150000"/>
              </a:lnSpc>
              <a:buFont typeface="Wingdings" pitchFamily="2" charset="2"/>
              <a:buChar char="Ø"/>
            </a:pPr>
            <a:r>
              <a:rPr lang="en-US" sz="1700" dirty="0"/>
              <a:t>Her </a:t>
            </a:r>
            <a:r>
              <a:rPr lang="en-US" sz="1700" dirty="0" err="1"/>
              <a:t>sensörün</a:t>
            </a:r>
            <a:r>
              <a:rPr lang="en-US" sz="1700" dirty="0"/>
              <a:t> </a:t>
            </a:r>
            <a:r>
              <a:rPr lang="en-US" sz="1700" dirty="0" err="1"/>
              <a:t>konumu</a:t>
            </a:r>
            <a:r>
              <a:rPr lang="en-US" sz="1700" dirty="0"/>
              <a:t> ve </a:t>
            </a:r>
            <a:r>
              <a:rPr lang="en-US" sz="1700" dirty="0" err="1"/>
              <a:t>yönelimi</a:t>
            </a:r>
            <a:r>
              <a:rPr lang="en-US" sz="1700" dirty="0"/>
              <a:t> </a:t>
            </a:r>
            <a:r>
              <a:rPr lang="en-US" sz="1700" dirty="0" err="1"/>
              <a:t>çok</a:t>
            </a:r>
            <a:r>
              <a:rPr lang="en-US" sz="1700" dirty="0"/>
              <a:t> </a:t>
            </a:r>
            <a:r>
              <a:rPr lang="en-US" sz="1700" dirty="0" err="1"/>
              <a:t>hassas</a:t>
            </a:r>
            <a:r>
              <a:rPr lang="en-US" sz="1700" dirty="0"/>
              <a:t> </a:t>
            </a:r>
            <a:r>
              <a:rPr lang="en-US" sz="1700" dirty="0" err="1"/>
              <a:t>bir</a:t>
            </a:r>
            <a:r>
              <a:rPr lang="en-US" sz="1700" dirty="0"/>
              <a:t> </a:t>
            </a:r>
            <a:r>
              <a:rPr lang="en-US" sz="1700" dirty="0" err="1"/>
              <a:t>şekilde</a:t>
            </a:r>
            <a:r>
              <a:rPr lang="en-US" sz="1700" dirty="0"/>
              <a:t> </a:t>
            </a:r>
            <a:r>
              <a:rPr lang="en-US" sz="1700" dirty="0" err="1"/>
              <a:t>bilinmeli</a:t>
            </a:r>
            <a:r>
              <a:rPr lang="en-US" sz="1700" dirty="0"/>
              <a:t>.</a:t>
            </a:r>
          </a:p>
          <a:p>
            <a:pPr>
              <a:lnSpc>
                <a:spcPct val="150000"/>
              </a:lnSpc>
              <a:buFont typeface="Wingdings" pitchFamily="2" charset="2"/>
              <a:buChar char="Ø"/>
            </a:pPr>
            <a:r>
              <a:rPr lang="en-US" sz="1700" dirty="0" err="1"/>
              <a:t>Konum</a:t>
            </a:r>
            <a:r>
              <a:rPr lang="en-US" sz="1700" dirty="0"/>
              <a:t> </a:t>
            </a:r>
            <a:r>
              <a:rPr lang="en-US" sz="1700" dirty="0" err="1"/>
              <a:t>hassasiyeti</a:t>
            </a:r>
            <a:r>
              <a:rPr lang="en-US" sz="1700" dirty="0"/>
              <a:t> </a:t>
            </a:r>
            <a:r>
              <a:rPr lang="en-US" sz="1700" dirty="0" err="1"/>
              <a:t>tasarımda</a:t>
            </a:r>
            <a:r>
              <a:rPr lang="en-US" sz="1700" dirty="0"/>
              <a:t> O(0.01 mm) </a:t>
            </a:r>
            <a:r>
              <a:rPr lang="en-US" sz="1700" dirty="0" err="1"/>
              <a:t>olmasına</a:t>
            </a:r>
            <a:r>
              <a:rPr lang="en-US" sz="1700" dirty="0"/>
              <a:t> ragmen </a:t>
            </a:r>
            <a:r>
              <a:rPr lang="en-US" sz="1700" dirty="0" err="1"/>
              <a:t>kurulum</a:t>
            </a:r>
            <a:r>
              <a:rPr lang="en-US" sz="1700" dirty="0"/>
              <a:t> </a:t>
            </a:r>
            <a:r>
              <a:rPr lang="en-US" sz="1700" dirty="0" err="1"/>
              <a:t>aşamasında</a:t>
            </a:r>
            <a:r>
              <a:rPr lang="en-US" sz="1700" dirty="0"/>
              <a:t> </a:t>
            </a:r>
            <a:r>
              <a:rPr lang="en-US" sz="1700" dirty="0" err="1"/>
              <a:t>ancak</a:t>
            </a:r>
            <a:r>
              <a:rPr lang="en-US" sz="1700" dirty="0"/>
              <a:t> O(0.1mm) </a:t>
            </a:r>
            <a:r>
              <a:rPr lang="en-US" sz="1700" dirty="0" err="1"/>
              <a:t>elde</a:t>
            </a:r>
            <a:r>
              <a:rPr lang="en-US" sz="1700" dirty="0"/>
              <a:t> </a:t>
            </a:r>
            <a:r>
              <a:rPr lang="en-US" sz="1700" dirty="0" err="1"/>
              <a:t>edilebildi</a:t>
            </a:r>
            <a:r>
              <a:rPr lang="en-US" sz="1700" dirty="0"/>
              <a:t>.</a:t>
            </a:r>
          </a:p>
          <a:p>
            <a:pPr>
              <a:lnSpc>
                <a:spcPct val="150000"/>
              </a:lnSpc>
              <a:buFont typeface="Wingdings" pitchFamily="2" charset="2"/>
              <a:buChar char="Ø"/>
            </a:pPr>
            <a:r>
              <a:rPr lang="en-US" sz="1700" dirty="0"/>
              <a:t>Bu </a:t>
            </a:r>
            <a:r>
              <a:rPr lang="en-US" sz="1700" dirty="0" err="1"/>
              <a:t>nedenle</a:t>
            </a:r>
            <a:r>
              <a:rPr lang="en-US" sz="1700" dirty="0"/>
              <a:t>, </a:t>
            </a:r>
            <a:r>
              <a:rPr lang="en-US" sz="1700" dirty="0" err="1"/>
              <a:t>sensörlerin</a:t>
            </a:r>
            <a:r>
              <a:rPr lang="en-US" sz="1700" dirty="0"/>
              <a:t> </a:t>
            </a:r>
            <a:r>
              <a:rPr lang="en-US" sz="1700" dirty="0" err="1"/>
              <a:t>konum</a:t>
            </a:r>
            <a:r>
              <a:rPr lang="en-US" sz="1700" dirty="0"/>
              <a:t>, </a:t>
            </a:r>
            <a:r>
              <a:rPr lang="en-US" sz="1700" dirty="0" err="1"/>
              <a:t>yönelim</a:t>
            </a:r>
            <a:r>
              <a:rPr lang="en-US" sz="1700" dirty="0"/>
              <a:t> ve </a:t>
            </a:r>
            <a:r>
              <a:rPr lang="en-US" sz="1700" dirty="0" err="1"/>
              <a:t>yüzey</a:t>
            </a:r>
            <a:r>
              <a:rPr lang="en-US" sz="1700" dirty="0"/>
              <a:t> </a:t>
            </a:r>
            <a:r>
              <a:rPr lang="en-US" sz="1700" dirty="0" err="1"/>
              <a:t>deformasyonlarına</a:t>
            </a:r>
            <a:r>
              <a:rPr lang="en-US" sz="1700" dirty="0"/>
              <a:t> </a:t>
            </a:r>
            <a:r>
              <a:rPr lang="en-US" sz="1700" dirty="0" err="1"/>
              <a:t>yönelik</a:t>
            </a:r>
            <a:r>
              <a:rPr lang="en-US" sz="1700" dirty="0"/>
              <a:t> </a:t>
            </a:r>
            <a:r>
              <a:rPr lang="en-US" sz="1700" dirty="0" err="1"/>
              <a:t>bir</a:t>
            </a:r>
            <a:r>
              <a:rPr lang="en-US" sz="1700" dirty="0"/>
              <a:t> </a:t>
            </a:r>
            <a:r>
              <a:rPr lang="en-US" sz="1700" dirty="0" err="1"/>
              <a:t>düzeltmenin</a:t>
            </a:r>
            <a:r>
              <a:rPr lang="en-US" sz="1700" dirty="0"/>
              <a:t> </a:t>
            </a:r>
            <a:r>
              <a:rPr lang="en-US" sz="1700" dirty="0" err="1"/>
              <a:t>türetilmesi</a:t>
            </a:r>
            <a:r>
              <a:rPr lang="en-US" sz="1700" dirty="0"/>
              <a:t> </a:t>
            </a:r>
            <a:r>
              <a:rPr lang="en-US" sz="1700" dirty="0" err="1"/>
              <a:t>gerekir</a:t>
            </a:r>
            <a:r>
              <a:rPr lang="en-US" sz="1700" dirty="0"/>
              <a:t>.</a:t>
            </a:r>
          </a:p>
          <a:p>
            <a:pPr>
              <a:lnSpc>
                <a:spcPct val="150000"/>
              </a:lnSpc>
              <a:buFont typeface="Wingdings" pitchFamily="2" charset="2"/>
              <a:buChar char="Ø"/>
            </a:pPr>
            <a:r>
              <a:rPr lang="en-US" sz="1700" dirty="0" err="1"/>
              <a:t>Hedeflenen</a:t>
            </a:r>
            <a:r>
              <a:rPr lang="en-US" sz="1700" dirty="0"/>
              <a:t> </a:t>
            </a:r>
            <a:r>
              <a:rPr lang="en-US" sz="1700" dirty="0" err="1"/>
              <a:t>hassasiyeti</a:t>
            </a:r>
            <a:r>
              <a:rPr lang="en-US" sz="1700" dirty="0"/>
              <a:t> </a:t>
            </a:r>
            <a:r>
              <a:rPr lang="en-US" sz="1700" dirty="0" err="1"/>
              <a:t>korumak</a:t>
            </a:r>
            <a:r>
              <a:rPr lang="en-US" sz="1700" dirty="0"/>
              <a:t> </a:t>
            </a:r>
            <a:r>
              <a:rPr lang="en-US" sz="1700" dirty="0" err="1"/>
              <a:t>için</a:t>
            </a:r>
            <a:r>
              <a:rPr lang="en-US" sz="1700" dirty="0"/>
              <a:t>, </a:t>
            </a:r>
            <a:r>
              <a:rPr lang="en-US" sz="1700" dirty="0" err="1"/>
              <a:t>hizalama</a:t>
            </a:r>
            <a:r>
              <a:rPr lang="en-US" sz="1700" dirty="0"/>
              <a:t> </a:t>
            </a:r>
            <a:r>
              <a:rPr lang="en-US" sz="1700" dirty="0" err="1"/>
              <a:t>sabitleri</a:t>
            </a:r>
            <a:r>
              <a:rPr lang="en-US" sz="1700" dirty="0"/>
              <a:t> </a:t>
            </a:r>
            <a:r>
              <a:rPr lang="en-US" sz="1700" dirty="0" err="1"/>
              <a:t>manyetik</a:t>
            </a:r>
            <a:r>
              <a:rPr lang="en-US" sz="1700" dirty="0"/>
              <a:t> </a:t>
            </a:r>
            <a:r>
              <a:rPr lang="en-US" sz="1700" dirty="0" err="1"/>
              <a:t>alanın</a:t>
            </a:r>
            <a:r>
              <a:rPr lang="en-US" sz="1700" dirty="0"/>
              <a:t> </a:t>
            </a:r>
            <a:r>
              <a:rPr lang="en-US" sz="1700" dirty="0" err="1"/>
              <a:t>açılıp</a:t>
            </a:r>
            <a:r>
              <a:rPr lang="en-US" sz="1700" dirty="0"/>
              <a:t> </a:t>
            </a:r>
            <a:r>
              <a:rPr lang="en-US" sz="1700" dirty="0" err="1"/>
              <a:t>kapanması</a:t>
            </a:r>
            <a:r>
              <a:rPr lang="en-US" sz="1700" dirty="0"/>
              <a:t> </a:t>
            </a:r>
            <a:r>
              <a:rPr lang="en-US" sz="1700" dirty="0" err="1"/>
              <a:t>sonucu</a:t>
            </a:r>
            <a:r>
              <a:rPr lang="en-US" sz="1700" dirty="0"/>
              <a:t>, </a:t>
            </a:r>
            <a:r>
              <a:rPr lang="en-US" sz="1700" dirty="0" err="1"/>
              <a:t>radyasyondan</a:t>
            </a:r>
            <a:r>
              <a:rPr lang="en-US" sz="1700" dirty="0"/>
              <a:t> </a:t>
            </a:r>
            <a:r>
              <a:rPr lang="en-US" sz="1700" dirty="0" err="1"/>
              <a:t>yıpranma</a:t>
            </a:r>
            <a:r>
              <a:rPr lang="en-US" sz="1700" dirty="0"/>
              <a:t> </a:t>
            </a:r>
            <a:r>
              <a:rPr lang="en-US" sz="1700" dirty="0" err="1"/>
              <a:t>veya</a:t>
            </a:r>
            <a:r>
              <a:rPr lang="en-US" sz="1700" dirty="0"/>
              <a:t> </a:t>
            </a:r>
            <a:r>
              <a:rPr lang="en-US" sz="1700" dirty="0" err="1"/>
              <a:t>sıcaklık</a:t>
            </a:r>
            <a:r>
              <a:rPr lang="en-US" sz="1700" dirty="0"/>
              <a:t> </a:t>
            </a:r>
            <a:r>
              <a:rPr lang="en-US" sz="1700" dirty="0" err="1"/>
              <a:t>değişimleri</a:t>
            </a:r>
            <a:r>
              <a:rPr lang="en-US" sz="1700" dirty="0"/>
              <a:t> </a:t>
            </a:r>
            <a:r>
              <a:rPr lang="en-US" sz="1700" dirty="0" err="1"/>
              <a:t>gibi</a:t>
            </a:r>
            <a:r>
              <a:rPr lang="en-US" sz="1700" dirty="0"/>
              <a:t> </a:t>
            </a:r>
            <a:r>
              <a:rPr lang="en-US" sz="1700" dirty="0" err="1"/>
              <a:t>etkileri</a:t>
            </a:r>
            <a:r>
              <a:rPr lang="en-US" sz="1700" dirty="0"/>
              <a:t> </a:t>
            </a:r>
            <a:r>
              <a:rPr lang="en-US" sz="1700" dirty="0" err="1"/>
              <a:t>içerecek</a:t>
            </a:r>
            <a:r>
              <a:rPr lang="en-US" sz="1700" dirty="0"/>
              <a:t> </a:t>
            </a:r>
            <a:r>
              <a:rPr lang="en-US" sz="1700" dirty="0" err="1"/>
              <a:t>şekilde</a:t>
            </a:r>
            <a:r>
              <a:rPr lang="en-US" sz="1700" dirty="0"/>
              <a:t> </a:t>
            </a:r>
            <a:r>
              <a:rPr lang="en-US" sz="1700" dirty="0" err="1"/>
              <a:t>düzenli</a:t>
            </a:r>
            <a:r>
              <a:rPr lang="en-US" sz="1700" dirty="0"/>
              <a:t> </a:t>
            </a:r>
            <a:r>
              <a:rPr lang="en-US" sz="1700" dirty="0" err="1"/>
              <a:t>olarak</a:t>
            </a:r>
            <a:r>
              <a:rPr lang="en-US" sz="1700" dirty="0"/>
              <a:t> </a:t>
            </a:r>
            <a:r>
              <a:rPr lang="en-US" sz="1700" dirty="0" err="1"/>
              <a:t>güncellenmelidir</a:t>
            </a:r>
            <a:r>
              <a:rPr lang="en-US" sz="1700" dirty="0"/>
              <a:t>. </a:t>
            </a:r>
          </a:p>
          <a:p>
            <a:pPr>
              <a:lnSpc>
                <a:spcPct val="150000"/>
              </a:lnSpc>
              <a:buFont typeface="Wingdings" pitchFamily="2" charset="2"/>
              <a:buChar char="Ø"/>
            </a:pPr>
            <a:r>
              <a:rPr lang="en-US" sz="1700" dirty="0" err="1"/>
              <a:t>Yöntem</a:t>
            </a:r>
            <a:r>
              <a:rPr lang="en-US" sz="1700" dirty="0"/>
              <a:t>: </a:t>
            </a:r>
            <a:r>
              <a:rPr lang="en-US" sz="1700" dirty="0" err="1"/>
              <a:t>Mekanik</a:t>
            </a:r>
            <a:r>
              <a:rPr lang="en-US" sz="1700" dirty="0"/>
              <a:t> </a:t>
            </a:r>
            <a:r>
              <a:rPr lang="en-US" sz="1700" dirty="0" err="1"/>
              <a:t>izleme</a:t>
            </a:r>
            <a:r>
              <a:rPr lang="en-US" sz="1700" dirty="0"/>
              <a:t> (</a:t>
            </a:r>
            <a:r>
              <a:rPr lang="en-US" sz="1700" dirty="0" err="1"/>
              <a:t>lazer</a:t>
            </a:r>
            <a:r>
              <a:rPr lang="en-US" sz="1700" dirty="0"/>
              <a:t>), </a:t>
            </a:r>
            <a:r>
              <a:rPr lang="en-US" sz="1700" dirty="0" err="1"/>
              <a:t>İzlere</a:t>
            </a:r>
            <a:r>
              <a:rPr lang="en-US" sz="1700" dirty="0"/>
              <a:t> fit </a:t>
            </a:r>
            <a:r>
              <a:rPr lang="en-US" sz="1700" dirty="0" err="1"/>
              <a:t>uygulayarak</a:t>
            </a:r>
            <a:r>
              <a:rPr lang="en-US" sz="1700" dirty="0"/>
              <a:t> </a:t>
            </a:r>
            <a:r>
              <a:rPr lang="en-US" sz="1700" dirty="0" err="1"/>
              <a:t>hizalama</a:t>
            </a:r>
            <a:r>
              <a:rPr lang="en-US" sz="1700" dirty="0"/>
              <a:t> </a:t>
            </a:r>
            <a:r>
              <a:rPr lang="en-US" sz="1700" dirty="0" err="1"/>
              <a:t>parametrelerini</a:t>
            </a:r>
            <a:r>
              <a:rPr lang="en-US" sz="1700" dirty="0"/>
              <a:t> </a:t>
            </a:r>
            <a:r>
              <a:rPr lang="en-US" sz="1700" dirty="0" err="1"/>
              <a:t>elde</a:t>
            </a:r>
            <a:r>
              <a:rPr lang="en-US" sz="1700" dirty="0"/>
              <a:t> </a:t>
            </a:r>
            <a:r>
              <a:rPr lang="en-US" sz="1700" dirty="0" err="1"/>
              <a:t>etmek</a:t>
            </a:r>
            <a:endParaRPr lang="en-US" sz="1700" b="1" dirty="0"/>
          </a:p>
        </p:txBody>
      </p:sp>
    </p:spTree>
    <p:extLst>
      <p:ext uri="{BB962C8B-B14F-4D97-AF65-F5344CB8AC3E}">
        <p14:creationId xmlns:p14="http://schemas.microsoft.com/office/powerpoint/2010/main" val="12363822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sz="4400" dirty="0"/>
              <a:t>İz Yeniden Yapılandırma: </a:t>
            </a:r>
            <a:r>
              <a:rPr lang="tr-TR" sz="4400" dirty="0"/>
              <a:t>Vuruşlardan</a:t>
            </a:r>
            <a:r>
              <a:rPr sz="4400" dirty="0"/>
              <a:t> Parçacık Yörüngelerine</a:t>
            </a:r>
          </a:p>
        </p:txBody>
      </p:sp>
      <p:sp>
        <p:nvSpPr>
          <p:cNvPr id="3" name="Content Placeholder 2"/>
          <p:cNvSpPr>
            <a:spLocks noGrp="1"/>
          </p:cNvSpPr>
          <p:nvPr>
            <p:ph idx="1"/>
          </p:nvPr>
        </p:nvSpPr>
        <p:spPr>
          <a:xfrm>
            <a:off x="124362" y="1932709"/>
            <a:ext cx="4447638" cy="4525963"/>
          </a:xfrm>
        </p:spPr>
        <p:txBody>
          <a:bodyPr>
            <a:normAutofit fontScale="85000" lnSpcReduction="10000"/>
          </a:bodyPr>
          <a:lstStyle/>
          <a:p>
            <a:pPr>
              <a:lnSpc>
                <a:spcPct val="150000"/>
              </a:lnSpc>
              <a:buFont typeface="Wingdings" pitchFamily="2" charset="2"/>
              <a:buChar char="Ø"/>
              <a:defRPr sz="1800"/>
            </a:pPr>
            <a:r>
              <a:rPr sz="2000" dirty="0" err="1"/>
              <a:t>İz</a:t>
            </a:r>
            <a:r>
              <a:rPr sz="2000" dirty="0"/>
              <a:t> </a:t>
            </a:r>
            <a:r>
              <a:rPr lang="tr-TR" sz="2000" dirty="0"/>
              <a:t>yeniden yapılandırması</a:t>
            </a:r>
            <a:r>
              <a:rPr sz="2000" dirty="0"/>
              <a:t> </a:t>
            </a:r>
            <a:r>
              <a:rPr sz="2000" dirty="0" err="1"/>
              <a:t>tipik</a:t>
            </a:r>
            <a:r>
              <a:rPr sz="2000" dirty="0"/>
              <a:t> </a:t>
            </a:r>
            <a:r>
              <a:rPr sz="2000" dirty="0" err="1"/>
              <a:t>olarak</a:t>
            </a:r>
            <a:r>
              <a:rPr sz="2000" dirty="0"/>
              <a:t> </a:t>
            </a:r>
            <a:r>
              <a:rPr sz="2000" dirty="0" err="1"/>
              <a:t>aynı</a:t>
            </a:r>
            <a:r>
              <a:rPr sz="2000" dirty="0"/>
              <a:t> </a:t>
            </a:r>
            <a:r>
              <a:rPr sz="2000" dirty="0" err="1"/>
              <a:t>yüklü</a:t>
            </a:r>
            <a:r>
              <a:rPr sz="2000" dirty="0"/>
              <a:t> </a:t>
            </a:r>
            <a:r>
              <a:rPr sz="2000" dirty="0" err="1"/>
              <a:t>parçacıktan</a:t>
            </a:r>
            <a:r>
              <a:rPr sz="2000" dirty="0"/>
              <a:t> </a:t>
            </a:r>
            <a:r>
              <a:rPr sz="2000" dirty="0" err="1"/>
              <a:t>gelen</a:t>
            </a:r>
            <a:r>
              <a:rPr sz="2000" dirty="0"/>
              <a:t> </a:t>
            </a:r>
            <a:r>
              <a:rPr lang="tr-TR" sz="2000" dirty="0"/>
              <a:t>vuruşları</a:t>
            </a:r>
            <a:r>
              <a:rPr sz="2000" dirty="0"/>
              <a:t> </a:t>
            </a:r>
            <a:r>
              <a:rPr sz="2000" dirty="0" err="1"/>
              <a:t>gruplamak</a:t>
            </a:r>
            <a:r>
              <a:rPr sz="2000" dirty="0"/>
              <a:t> </a:t>
            </a:r>
            <a:r>
              <a:rPr sz="2000" dirty="0" err="1"/>
              <a:t>için</a:t>
            </a:r>
            <a:r>
              <a:rPr sz="2000" dirty="0"/>
              <a:t> </a:t>
            </a:r>
            <a:r>
              <a:rPr sz="2000" dirty="0" err="1"/>
              <a:t>örüntü</a:t>
            </a:r>
            <a:r>
              <a:rPr sz="2000" dirty="0"/>
              <a:t> </a:t>
            </a:r>
            <a:r>
              <a:rPr sz="2000" dirty="0" err="1"/>
              <a:t>tanıma</a:t>
            </a:r>
            <a:r>
              <a:rPr sz="2000" dirty="0"/>
              <a:t> </a:t>
            </a:r>
            <a:r>
              <a:rPr sz="2000" dirty="0" err="1"/>
              <a:t>algoritmalarını</a:t>
            </a:r>
            <a:r>
              <a:rPr sz="2000" dirty="0"/>
              <a:t> </a:t>
            </a:r>
            <a:r>
              <a:rPr sz="2000" dirty="0" err="1"/>
              <a:t>kullanır</a:t>
            </a:r>
            <a:r>
              <a:rPr sz="2000" dirty="0"/>
              <a:t>.</a:t>
            </a:r>
          </a:p>
          <a:p>
            <a:pPr>
              <a:lnSpc>
                <a:spcPct val="150000"/>
              </a:lnSpc>
              <a:buFont typeface="Wingdings" pitchFamily="2" charset="2"/>
              <a:buChar char="Ø"/>
              <a:defRPr sz="1800"/>
            </a:pPr>
            <a:r>
              <a:rPr sz="2000" dirty="0"/>
              <a:t>Bir Kalman </a:t>
            </a:r>
            <a:r>
              <a:rPr sz="2000" dirty="0" err="1"/>
              <a:t>filtresi</a:t>
            </a:r>
            <a:r>
              <a:rPr sz="2000" dirty="0"/>
              <a:t> </a:t>
            </a:r>
            <a:r>
              <a:rPr sz="2000" dirty="0" err="1"/>
              <a:t>veya</a:t>
            </a:r>
            <a:r>
              <a:rPr sz="2000" dirty="0"/>
              <a:t> </a:t>
            </a:r>
            <a:r>
              <a:rPr sz="2000" dirty="0" err="1"/>
              <a:t>benzer</a:t>
            </a:r>
            <a:r>
              <a:rPr sz="2000" dirty="0"/>
              <a:t> </a:t>
            </a:r>
            <a:r>
              <a:rPr sz="2000" dirty="0" err="1"/>
              <a:t>teknikler</a:t>
            </a:r>
            <a:r>
              <a:rPr sz="2000" dirty="0"/>
              <a:t> </a:t>
            </a:r>
            <a:r>
              <a:rPr sz="2000" dirty="0" err="1"/>
              <a:t>daha</a:t>
            </a:r>
            <a:r>
              <a:rPr sz="2000" dirty="0"/>
              <a:t> </a:t>
            </a:r>
            <a:r>
              <a:rPr sz="2000" dirty="0" err="1"/>
              <a:t>sonra</a:t>
            </a:r>
            <a:r>
              <a:rPr sz="2000" dirty="0"/>
              <a:t> </a:t>
            </a:r>
            <a:r>
              <a:rPr sz="2000" dirty="0" err="1"/>
              <a:t>manyetik</a:t>
            </a:r>
            <a:r>
              <a:rPr sz="2000" dirty="0"/>
              <a:t> </a:t>
            </a:r>
            <a:r>
              <a:rPr sz="2000" dirty="0" err="1"/>
              <a:t>alanları</a:t>
            </a:r>
            <a:r>
              <a:rPr sz="2000" dirty="0"/>
              <a:t> ve </a:t>
            </a:r>
            <a:r>
              <a:rPr sz="2000" dirty="0" err="1"/>
              <a:t>malzeme</a:t>
            </a:r>
            <a:r>
              <a:rPr sz="2000" dirty="0"/>
              <a:t> </a:t>
            </a:r>
            <a:r>
              <a:rPr sz="2000" dirty="0" err="1"/>
              <a:t>etkileşimlerini</a:t>
            </a:r>
            <a:r>
              <a:rPr sz="2000" dirty="0"/>
              <a:t> </a:t>
            </a:r>
            <a:r>
              <a:rPr sz="2000" dirty="0" err="1"/>
              <a:t>hesaba</a:t>
            </a:r>
            <a:r>
              <a:rPr sz="2000" dirty="0"/>
              <a:t> </a:t>
            </a:r>
            <a:r>
              <a:rPr sz="2000" dirty="0" err="1"/>
              <a:t>katarak</a:t>
            </a:r>
            <a:r>
              <a:rPr sz="2000" dirty="0"/>
              <a:t> </a:t>
            </a:r>
            <a:r>
              <a:rPr sz="2000" dirty="0" err="1"/>
              <a:t>parçacığın</a:t>
            </a:r>
            <a:r>
              <a:rPr sz="2000" dirty="0"/>
              <a:t> </a:t>
            </a:r>
            <a:r>
              <a:rPr sz="2000" dirty="0" err="1"/>
              <a:t>yörüngesini</a:t>
            </a:r>
            <a:r>
              <a:rPr sz="2000" dirty="0"/>
              <a:t> </a:t>
            </a:r>
            <a:r>
              <a:rPr lang="tr-TR" sz="2000" dirty="0"/>
              <a:t>belirler</a:t>
            </a:r>
            <a:r>
              <a:rPr sz="2000" dirty="0"/>
              <a:t>.</a:t>
            </a:r>
          </a:p>
          <a:p>
            <a:pPr>
              <a:lnSpc>
                <a:spcPct val="150000"/>
              </a:lnSpc>
              <a:buFont typeface="Wingdings" pitchFamily="2" charset="2"/>
              <a:buChar char="Ø"/>
              <a:defRPr sz="1800"/>
            </a:pPr>
            <a:r>
              <a:rPr lang="en-US" sz="2000" dirty="0"/>
              <a:t>Hassas ve </a:t>
            </a:r>
            <a:r>
              <a:rPr lang="en-US" sz="2000" dirty="0" err="1"/>
              <a:t>doğru</a:t>
            </a:r>
            <a:r>
              <a:rPr sz="2000" dirty="0"/>
              <a:t> </a:t>
            </a:r>
            <a:r>
              <a:rPr sz="2000" dirty="0" err="1"/>
              <a:t>izleme</a:t>
            </a:r>
            <a:r>
              <a:rPr sz="2000" dirty="0"/>
              <a:t>, momentum </a:t>
            </a:r>
            <a:r>
              <a:rPr sz="2000" dirty="0" err="1"/>
              <a:t>çözünürlüğü</a:t>
            </a:r>
            <a:r>
              <a:rPr sz="2000" dirty="0"/>
              <a:t>, </a:t>
            </a:r>
            <a:r>
              <a:rPr lang="en-US" sz="2000" dirty="0"/>
              <a:t>vertex </a:t>
            </a:r>
            <a:r>
              <a:rPr sz="2000" dirty="0" err="1"/>
              <a:t>yeniden</a:t>
            </a:r>
            <a:r>
              <a:rPr sz="2000" dirty="0"/>
              <a:t> </a:t>
            </a:r>
            <a:r>
              <a:rPr sz="2000" dirty="0" err="1"/>
              <a:t>yapılandırması</a:t>
            </a:r>
            <a:r>
              <a:rPr sz="2000" dirty="0"/>
              <a:t> ve </a:t>
            </a:r>
            <a:r>
              <a:rPr sz="2000" dirty="0" err="1"/>
              <a:t>genel</a:t>
            </a:r>
            <a:r>
              <a:rPr sz="2000" dirty="0"/>
              <a:t> </a:t>
            </a:r>
            <a:r>
              <a:rPr lang="en-US" sz="2000" dirty="0" err="1"/>
              <a:t>olarak</a:t>
            </a:r>
            <a:r>
              <a:rPr lang="en-US" sz="2000" dirty="0"/>
              <a:t> </a:t>
            </a:r>
            <a:r>
              <a:rPr sz="2000" dirty="0" err="1"/>
              <a:t>olay</a:t>
            </a:r>
            <a:r>
              <a:rPr sz="2000" dirty="0"/>
              <a:t> </a:t>
            </a:r>
            <a:r>
              <a:rPr sz="2000" dirty="0" err="1"/>
              <a:t>kalitesi</a:t>
            </a:r>
            <a:r>
              <a:rPr sz="2000" dirty="0"/>
              <a:t> </a:t>
            </a:r>
            <a:r>
              <a:rPr sz="2000" dirty="0" err="1"/>
              <a:t>için</a:t>
            </a:r>
            <a:r>
              <a:rPr sz="2000" dirty="0"/>
              <a:t> </a:t>
            </a:r>
            <a:r>
              <a:rPr sz="2000" dirty="0" err="1"/>
              <a:t>kritik</a:t>
            </a:r>
            <a:r>
              <a:rPr sz="2000" dirty="0"/>
              <a:t> </a:t>
            </a:r>
            <a:r>
              <a:rPr sz="2000" dirty="0" err="1"/>
              <a:t>öneme</a:t>
            </a:r>
            <a:r>
              <a:rPr sz="2000" dirty="0"/>
              <a:t> </a:t>
            </a:r>
            <a:r>
              <a:rPr sz="2000" dirty="0" err="1"/>
              <a:t>sahiptir</a:t>
            </a:r>
            <a:r>
              <a:rPr sz="2000" dirty="0"/>
              <a:t>.</a:t>
            </a:r>
          </a:p>
        </p:txBody>
      </p:sp>
      <p:pic>
        <p:nvPicPr>
          <p:cNvPr id="6146" name="Picture 2">
            <a:extLst>
              <a:ext uri="{FF2B5EF4-FFF2-40B4-BE49-F238E27FC236}">
                <a16:creationId xmlns:a16="http://schemas.microsoft.com/office/drawing/2014/main" id="{D80F5A84-738F-9838-91C3-D16E35A71A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0477" y="2475070"/>
            <a:ext cx="4239161" cy="29757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C2C735B-9162-5C04-1462-79C1C4D36D6D}"/>
              </a:ext>
            </a:extLst>
          </p:cNvPr>
          <p:cNvSpPr txBox="1"/>
          <p:nvPr/>
        </p:nvSpPr>
        <p:spPr>
          <a:xfrm>
            <a:off x="5045825" y="6610362"/>
            <a:ext cx="4239161" cy="247638"/>
          </a:xfrm>
          <a:prstGeom prst="rect">
            <a:avLst/>
          </a:prstGeom>
          <a:noFill/>
        </p:spPr>
        <p:txBody>
          <a:bodyPr wrap="square">
            <a:spAutoFit/>
          </a:bodyPr>
          <a:lstStyle/>
          <a:p>
            <a:r>
              <a:rPr lang="en-US" sz="1000" dirty="0"/>
              <a:t>https://</a:t>
            </a:r>
            <a:r>
              <a:rPr lang="en-US" sz="1000" dirty="0" err="1"/>
              <a:t>atlas.cern</a:t>
            </a:r>
            <a:r>
              <a:rPr lang="en-US" sz="1000" dirty="0"/>
              <a:t>/Discover/Detector/Software-Computing/Intel-Case-Study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2194E0-A60A-CAF7-C8F8-110558DB547E}"/>
            </a:ext>
          </a:extLst>
        </p:cNvPr>
        <p:cNvGrpSpPr/>
        <p:nvPr/>
      </p:nvGrpSpPr>
      <p:grpSpPr>
        <a:xfrm>
          <a:off x="0" y="0"/>
          <a:ext cx="0" cy="0"/>
          <a:chOff x="0" y="0"/>
          <a:chExt cx="0" cy="0"/>
        </a:xfrm>
      </p:grpSpPr>
      <p:sp>
        <p:nvSpPr>
          <p:cNvPr id="3" name="Cube 2">
            <a:extLst>
              <a:ext uri="{FF2B5EF4-FFF2-40B4-BE49-F238E27FC236}">
                <a16:creationId xmlns:a16="http://schemas.microsoft.com/office/drawing/2014/main" id="{94D42203-7FDB-D4A8-5858-A3902E577944}"/>
              </a:ext>
            </a:extLst>
          </p:cNvPr>
          <p:cNvSpPr/>
          <p:nvPr/>
        </p:nvSpPr>
        <p:spPr>
          <a:xfrm>
            <a:off x="2977174" y="4917815"/>
            <a:ext cx="3072809" cy="819022"/>
          </a:xfrm>
          <a:prstGeom prst="cube">
            <a:avLst>
              <a:gd name="adj" fmla="val 88577"/>
            </a:avLst>
          </a:prstGeom>
          <a:solidFill>
            <a:srgbClr val="C6D3EC"/>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ube 3">
            <a:extLst>
              <a:ext uri="{FF2B5EF4-FFF2-40B4-BE49-F238E27FC236}">
                <a16:creationId xmlns:a16="http://schemas.microsoft.com/office/drawing/2014/main" id="{12064F3B-616B-4443-BE3E-869E3327209C}"/>
              </a:ext>
            </a:extLst>
          </p:cNvPr>
          <p:cNvSpPr/>
          <p:nvPr/>
        </p:nvSpPr>
        <p:spPr>
          <a:xfrm>
            <a:off x="2955219" y="4199818"/>
            <a:ext cx="3072809" cy="819022"/>
          </a:xfrm>
          <a:prstGeom prst="cube">
            <a:avLst>
              <a:gd name="adj" fmla="val 88577"/>
            </a:avLst>
          </a:prstGeom>
          <a:solidFill>
            <a:schemeClr val="accent4">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ube 5">
            <a:extLst>
              <a:ext uri="{FF2B5EF4-FFF2-40B4-BE49-F238E27FC236}">
                <a16:creationId xmlns:a16="http://schemas.microsoft.com/office/drawing/2014/main" id="{09AFA4B9-D10D-43F8-8798-3DD99EE3FBDE}"/>
              </a:ext>
            </a:extLst>
          </p:cNvPr>
          <p:cNvSpPr/>
          <p:nvPr/>
        </p:nvSpPr>
        <p:spPr>
          <a:xfrm>
            <a:off x="2952779" y="3458491"/>
            <a:ext cx="3072809" cy="819022"/>
          </a:xfrm>
          <a:prstGeom prst="cube">
            <a:avLst>
              <a:gd name="adj" fmla="val 88577"/>
            </a:avLst>
          </a:prstGeom>
          <a:solidFill>
            <a:schemeClr val="accent2">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ube 6">
            <a:extLst>
              <a:ext uri="{FF2B5EF4-FFF2-40B4-BE49-F238E27FC236}">
                <a16:creationId xmlns:a16="http://schemas.microsoft.com/office/drawing/2014/main" id="{7541968C-2D69-135C-4F88-3A6BA44B2598}"/>
              </a:ext>
            </a:extLst>
          </p:cNvPr>
          <p:cNvSpPr/>
          <p:nvPr/>
        </p:nvSpPr>
        <p:spPr>
          <a:xfrm>
            <a:off x="2943021" y="2726585"/>
            <a:ext cx="3072809" cy="819022"/>
          </a:xfrm>
          <a:prstGeom prst="cube">
            <a:avLst>
              <a:gd name="adj" fmla="val 88577"/>
            </a:avLst>
          </a:prstGeom>
          <a:solidFill>
            <a:srgbClr val="C8FFE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ube 7">
            <a:extLst>
              <a:ext uri="{FF2B5EF4-FFF2-40B4-BE49-F238E27FC236}">
                <a16:creationId xmlns:a16="http://schemas.microsoft.com/office/drawing/2014/main" id="{F35D5562-5D3E-D6CD-D406-49630CF565FA}"/>
              </a:ext>
            </a:extLst>
          </p:cNvPr>
          <p:cNvSpPr/>
          <p:nvPr/>
        </p:nvSpPr>
        <p:spPr>
          <a:xfrm>
            <a:off x="2947900" y="2008588"/>
            <a:ext cx="3072809" cy="819022"/>
          </a:xfrm>
          <a:prstGeom prst="cube">
            <a:avLst>
              <a:gd name="adj" fmla="val 88577"/>
            </a:avLst>
          </a:prstGeom>
          <a:solidFill>
            <a:srgbClr val="D2F5FF"/>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ube 8">
            <a:extLst>
              <a:ext uri="{FF2B5EF4-FFF2-40B4-BE49-F238E27FC236}">
                <a16:creationId xmlns:a16="http://schemas.microsoft.com/office/drawing/2014/main" id="{65A607B3-1D6E-5C8F-92D2-CB950080EC73}"/>
              </a:ext>
            </a:extLst>
          </p:cNvPr>
          <p:cNvSpPr/>
          <p:nvPr/>
        </p:nvSpPr>
        <p:spPr>
          <a:xfrm>
            <a:off x="2952779" y="1294252"/>
            <a:ext cx="3072809" cy="819022"/>
          </a:xfrm>
          <a:prstGeom prst="cube">
            <a:avLst>
              <a:gd name="adj" fmla="val 88577"/>
            </a:avLst>
          </a:prstGeom>
          <a:solidFill>
            <a:srgbClr val="E9FFB9"/>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be 9">
            <a:extLst>
              <a:ext uri="{FF2B5EF4-FFF2-40B4-BE49-F238E27FC236}">
                <a16:creationId xmlns:a16="http://schemas.microsoft.com/office/drawing/2014/main" id="{CD0F2E06-291D-0749-9053-1969CBE05AF5}"/>
              </a:ext>
            </a:extLst>
          </p:cNvPr>
          <p:cNvSpPr/>
          <p:nvPr/>
        </p:nvSpPr>
        <p:spPr>
          <a:xfrm>
            <a:off x="2957658" y="574874"/>
            <a:ext cx="3072809" cy="819022"/>
          </a:xfrm>
          <a:prstGeom prst="cube">
            <a:avLst>
              <a:gd name="adj" fmla="val 88577"/>
            </a:avLst>
          </a:prstGeom>
          <a:solidFill>
            <a:schemeClr val="accent5">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FF1F447B-DC35-AD04-2B7E-D25AEC361E04}"/>
              </a:ext>
            </a:extLst>
          </p:cNvPr>
          <p:cNvCxnSpPr>
            <a:cxnSpLocks/>
          </p:cNvCxnSpPr>
          <p:nvPr/>
        </p:nvCxnSpPr>
        <p:spPr>
          <a:xfrm>
            <a:off x="3552952" y="424546"/>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5F8CF4CE-1C8F-83AF-5165-5C1328C8F21E}"/>
              </a:ext>
            </a:extLst>
          </p:cNvPr>
          <p:cNvCxnSpPr>
            <a:cxnSpLocks/>
          </p:cNvCxnSpPr>
          <p:nvPr/>
        </p:nvCxnSpPr>
        <p:spPr>
          <a:xfrm>
            <a:off x="5157195" y="493095"/>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727810C6-05FE-07E4-CF9E-4AA68C3D30AE}"/>
              </a:ext>
            </a:extLst>
          </p:cNvPr>
          <p:cNvCxnSpPr>
            <a:cxnSpLocks/>
          </p:cNvCxnSpPr>
          <p:nvPr/>
        </p:nvCxnSpPr>
        <p:spPr>
          <a:xfrm>
            <a:off x="3810402" y="673735"/>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9BEE705C-1A65-1C50-5B32-A612FB35D198}"/>
              </a:ext>
            </a:extLst>
          </p:cNvPr>
          <p:cNvCxnSpPr>
            <a:cxnSpLocks/>
          </p:cNvCxnSpPr>
          <p:nvPr/>
        </p:nvCxnSpPr>
        <p:spPr>
          <a:xfrm>
            <a:off x="3920272" y="493095"/>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022DDDEB-CBF9-2525-24F1-981F69E4BB8A}"/>
              </a:ext>
            </a:extLst>
          </p:cNvPr>
          <p:cNvCxnSpPr>
            <a:cxnSpLocks/>
          </p:cNvCxnSpPr>
          <p:nvPr/>
        </p:nvCxnSpPr>
        <p:spPr>
          <a:xfrm>
            <a:off x="4015960" y="697459"/>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70104498-5972-E05F-36E5-890D6FD33BF3}"/>
              </a:ext>
            </a:extLst>
          </p:cNvPr>
          <p:cNvCxnSpPr>
            <a:cxnSpLocks/>
          </p:cNvCxnSpPr>
          <p:nvPr/>
        </p:nvCxnSpPr>
        <p:spPr>
          <a:xfrm>
            <a:off x="4118743" y="503388"/>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984E3BEA-3D5B-639A-E8B9-900419F08ACA}"/>
              </a:ext>
            </a:extLst>
          </p:cNvPr>
          <p:cNvCxnSpPr>
            <a:cxnSpLocks/>
          </p:cNvCxnSpPr>
          <p:nvPr/>
        </p:nvCxnSpPr>
        <p:spPr>
          <a:xfrm>
            <a:off x="4972893" y="697459"/>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0052E71B-AAA9-B332-4673-2AD65581FC3C}"/>
              </a:ext>
            </a:extLst>
          </p:cNvPr>
          <p:cNvCxnSpPr>
            <a:cxnSpLocks/>
          </p:cNvCxnSpPr>
          <p:nvPr/>
        </p:nvCxnSpPr>
        <p:spPr>
          <a:xfrm>
            <a:off x="4260511" y="612399"/>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7F85D2C7-9BC2-6363-AED5-7AEC7B58DE7B}"/>
              </a:ext>
            </a:extLst>
          </p:cNvPr>
          <p:cNvCxnSpPr>
            <a:cxnSpLocks/>
          </p:cNvCxnSpPr>
          <p:nvPr/>
        </p:nvCxnSpPr>
        <p:spPr>
          <a:xfrm>
            <a:off x="4505081" y="612399"/>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F21DC4DE-FB4F-D6CE-E5F5-C3723FD2C7DE}"/>
              </a:ext>
            </a:extLst>
          </p:cNvPr>
          <p:cNvCxnSpPr>
            <a:cxnSpLocks/>
          </p:cNvCxnSpPr>
          <p:nvPr/>
        </p:nvCxnSpPr>
        <p:spPr>
          <a:xfrm>
            <a:off x="4377470" y="493095"/>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D9E08787-4455-3940-E8E4-EC6E40D5CF96}"/>
              </a:ext>
            </a:extLst>
          </p:cNvPr>
          <p:cNvCxnSpPr>
            <a:cxnSpLocks/>
          </p:cNvCxnSpPr>
          <p:nvPr/>
        </p:nvCxnSpPr>
        <p:spPr>
          <a:xfrm>
            <a:off x="3424086" y="673735"/>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E7931B5A-5E0C-E77F-AB15-7F6CD4BA2FEA}"/>
              </a:ext>
            </a:extLst>
          </p:cNvPr>
          <p:cNvCxnSpPr>
            <a:cxnSpLocks/>
          </p:cNvCxnSpPr>
          <p:nvPr/>
        </p:nvCxnSpPr>
        <p:spPr>
          <a:xfrm>
            <a:off x="5660468" y="375796"/>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ADDA4929-B2A5-C84A-8FBA-D47C308D28C8}"/>
              </a:ext>
            </a:extLst>
          </p:cNvPr>
          <p:cNvCxnSpPr>
            <a:cxnSpLocks/>
          </p:cNvCxnSpPr>
          <p:nvPr/>
        </p:nvCxnSpPr>
        <p:spPr>
          <a:xfrm>
            <a:off x="5451361" y="566097"/>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DEB15D00-B2DB-65EA-C978-7EFBF01319DC}"/>
              </a:ext>
            </a:extLst>
          </p:cNvPr>
          <p:cNvCxnSpPr>
            <a:cxnSpLocks/>
          </p:cNvCxnSpPr>
          <p:nvPr/>
        </p:nvCxnSpPr>
        <p:spPr>
          <a:xfrm>
            <a:off x="5295416" y="673735"/>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3BE87D2A-F14E-4B48-7DC0-67483DAD01F8}"/>
              </a:ext>
            </a:extLst>
          </p:cNvPr>
          <p:cNvCxnSpPr>
            <a:cxnSpLocks/>
          </p:cNvCxnSpPr>
          <p:nvPr/>
        </p:nvCxnSpPr>
        <p:spPr>
          <a:xfrm>
            <a:off x="4554679" y="373387"/>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68F90DA3-F921-80BC-E276-A796F480DD92}"/>
              </a:ext>
            </a:extLst>
          </p:cNvPr>
          <p:cNvCxnSpPr>
            <a:cxnSpLocks/>
          </p:cNvCxnSpPr>
          <p:nvPr/>
        </p:nvCxnSpPr>
        <p:spPr>
          <a:xfrm>
            <a:off x="4721256" y="673735"/>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E8C24FCF-E6FD-06C1-21F9-A0DFD7A83B75}"/>
              </a:ext>
            </a:extLst>
          </p:cNvPr>
          <p:cNvCxnSpPr>
            <a:cxnSpLocks/>
          </p:cNvCxnSpPr>
          <p:nvPr/>
        </p:nvCxnSpPr>
        <p:spPr>
          <a:xfrm>
            <a:off x="4193173" y="713062"/>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53B79DF8-08D3-1FB8-DD54-68BAA9573CAE}"/>
              </a:ext>
            </a:extLst>
          </p:cNvPr>
          <p:cNvCxnSpPr>
            <a:cxnSpLocks/>
          </p:cNvCxnSpPr>
          <p:nvPr/>
        </p:nvCxnSpPr>
        <p:spPr>
          <a:xfrm>
            <a:off x="3626104" y="729925"/>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309397C2-0C4E-A928-E766-34B251BA66F4}"/>
              </a:ext>
            </a:extLst>
          </p:cNvPr>
          <p:cNvCxnSpPr>
            <a:cxnSpLocks/>
          </p:cNvCxnSpPr>
          <p:nvPr/>
        </p:nvCxnSpPr>
        <p:spPr>
          <a:xfrm>
            <a:off x="3721797" y="424546"/>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29E61E0E-DE49-8C08-F704-EFBEF7CF4FC6}"/>
              </a:ext>
            </a:extLst>
          </p:cNvPr>
          <p:cNvCxnSpPr>
            <a:cxnSpLocks/>
          </p:cNvCxnSpPr>
          <p:nvPr/>
        </p:nvCxnSpPr>
        <p:spPr>
          <a:xfrm>
            <a:off x="4607844" y="679614"/>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33DB5C10-32EE-DDAA-FF94-F9BEB478B04B}"/>
              </a:ext>
            </a:extLst>
          </p:cNvPr>
          <p:cNvCxnSpPr>
            <a:cxnSpLocks/>
          </p:cNvCxnSpPr>
          <p:nvPr/>
        </p:nvCxnSpPr>
        <p:spPr>
          <a:xfrm>
            <a:off x="4842425" y="460856"/>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F29D5A5B-0B95-931C-DC9E-2E1D99801C4E}"/>
              </a:ext>
            </a:extLst>
          </p:cNvPr>
          <p:cNvCxnSpPr>
            <a:cxnSpLocks/>
          </p:cNvCxnSpPr>
          <p:nvPr/>
        </p:nvCxnSpPr>
        <p:spPr>
          <a:xfrm>
            <a:off x="4423540" y="688027"/>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86EE53AA-D6A2-465A-AE49-0A5DFB9DA9A5}"/>
              </a:ext>
            </a:extLst>
          </p:cNvPr>
          <p:cNvCxnSpPr>
            <a:cxnSpLocks/>
          </p:cNvCxnSpPr>
          <p:nvPr/>
        </p:nvCxnSpPr>
        <p:spPr>
          <a:xfrm>
            <a:off x="4899132" y="591992"/>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400C1128-8E40-38A8-A4B6-FA03764DE040}"/>
              </a:ext>
            </a:extLst>
          </p:cNvPr>
          <p:cNvCxnSpPr>
            <a:cxnSpLocks/>
          </p:cNvCxnSpPr>
          <p:nvPr/>
        </p:nvCxnSpPr>
        <p:spPr>
          <a:xfrm>
            <a:off x="5083434" y="723128"/>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626232E7-C6B6-4AB7-4FBF-24511BB25E39}"/>
              </a:ext>
            </a:extLst>
          </p:cNvPr>
          <p:cNvCxnSpPr>
            <a:cxnSpLocks/>
          </p:cNvCxnSpPr>
          <p:nvPr/>
        </p:nvCxnSpPr>
        <p:spPr>
          <a:xfrm>
            <a:off x="5235840" y="397055"/>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037452D9-9811-1D62-3C8C-D865FCCE7EAB}"/>
              </a:ext>
            </a:extLst>
          </p:cNvPr>
          <p:cNvCxnSpPr>
            <a:cxnSpLocks/>
          </p:cNvCxnSpPr>
          <p:nvPr/>
        </p:nvCxnSpPr>
        <p:spPr>
          <a:xfrm>
            <a:off x="5557683" y="432502"/>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a16="http://schemas.microsoft.com/office/drawing/2014/main" id="{58F0AD43-325F-280D-2940-18949AF49F1B}"/>
              </a:ext>
            </a:extLst>
          </p:cNvPr>
          <p:cNvSpPr txBox="1"/>
          <p:nvPr/>
        </p:nvSpPr>
        <p:spPr>
          <a:xfrm>
            <a:off x="3945098" y="0"/>
            <a:ext cx="1207382" cy="369332"/>
          </a:xfrm>
          <a:prstGeom prst="rect">
            <a:avLst/>
          </a:prstGeom>
          <a:noFill/>
        </p:spPr>
        <p:txBody>
          <a:bodyPr wrap="none" rtlCol="0">
            <a:spAutoFit/>
          </a:bodyPr>
          <a:lstStyle/>
          <a:p>
            <a:r>
              <a:rPr lang="en-US" dirty="0">
                <a:latin typeface="Bradley Hand" pitchFamily="2" charset="77"/>
              </a:rPr>
              <a:t>Ham Veri </a:t>
            </a:r>
          </a:p>
        </p:txBody>
      </p:sp>
      <p:sp>
        <p:nvSpPr>
          <p:cNvPr id="38" name="TextBox 37">
            <a:extLst>
              <a:ext uri="{FF2B5EF4-FFF2-40B4-BE49-F238E27FC236}">
                <a16:creationId xmlns:a16="http://schemas.microsoft.com/office/drawing/2014/main" id="{15427FBE-A8A1-0CA9-CF16-B9339AB7BDEC}"/>
              </a:ext>
            </a:extLst>
          </p:cNvPr>
          <p:cNvSpPr txBox="1"/>
          <p:nvPr/>
        </p:nvSpPr>
        <p:spPr>
          <a:xfrm>
            <a:off x="1685805" y="749396"/>
            <a:ext cx="1200970" cy="369332"/>
          </a:xfrm>
          <a:prstGeom prst="rect">
            <a:avLst/>
          </a:prstGeom>
          <a:noFill/>
        </p:spPr>
        <p:txBody>
          <a:bodyPr wrap="none" rtlCol="0">
            <a:spAutoFit/>
          </a:bodyPr>
          <a:lstStyle/>
          <a:p>
            <a:r>
              <a:rPr lang="en-US" dirty="0">
                <a:latin typeface="Bradley Hand" pitchFamily="2" charset="77"/>
              </a:rPr>
              <a:t>Ön işleme</a:t>
            </a:r>
          </a:p>
        </p:txBody>
      </p:sp>
      <p:sp>
        <p:nvSpPr>
          <p:cNvPr id="39" name="TextBox 38">
            <a:extLst>
              <a:ext uri="{FF2B5EF4-FFF2-40B4-BE49-F238E27FC236}">
                <a16:creationId xmlns:a16="http://schemas.microsoft.com/office/drawing/2014/main" id="{0D1DAE13-82E5-2E53-A9EE-CA199AF94159}"/>
              </a:ext>
            </a:extLst>
          </p:cNvPr>
          <p:cNvSpPr txBox="1"/>
          <p:nvPr/>
        </p:nvSpPr>
        <p:spPr>
          <a:xfrm>
            <a:off x="6176938" y="1326422"/>
            <a:ext cx="1457450" cy="369332"/>
          </a:xfrm>
          <a:prstGeom prst="rect">
            <a:avLst/>
          </a:prstGeom>
          <a:noFill/>
        </p:spPr>
        <p:txBody>
          <a:bodyPr wrap="none" rtlCol="0">
            <a:spAutoFit/>
          </a:bodyPr>
          <a:lstStyle/>
          <a:p>
            <a:r>
              <a:rPr lang="en-US" dirty="0">
                <a:latin typeface="Bradley Hand" pitchFamily="2" charset="77"/>
              </a:rPr>
              <a:t>Kalibrasyon</a:t>
            </a:r>
          </a:p>
        </p:txBody>
      </p:sp>
      <p:sp>
        <p:nvSpPr>
          <p:cNvPr id="40" name="TextBox 39">
            <a:extLst>
              <a:ext uri="{FF2B5EF4-FFF2-40B4-BE49-F238E27FC236}">
                <a16:creationId xmlns:a16="http://schemas.microsoft.com/office/drawing/2014/main" id="{9A275DE5-9B15-6007-DBE8-682B73FFCBD6}"/>
              </a:ext>
            </a:extLst>
          </p:cNvPr>
          <p:cNvSpPr txBox="1"/>
          <p:nvPr/>
        </p:nvSpPr>
        <p:spPr>
          <a:xfrm>
            <a:off x="669568" y="2264963"/>
            <a:ext cx="2366353" cy="369332"/>
          </a:xfrm>
          <a:prstGeom prst="rect">
            <a:avLst/>
          </a:prstGeom>
          <a:noFill/>
        </p:spPr>
        <p:txBody>
          <a:bodyPr wrap="none" rtlCol="0">
            <a:spAutoFit/>
          </a:bodyPr>
          <a:lstStyle/>
          <a:p>
            <a:r>
              <a:rPr lang="en-US" dirty="0">
                <a:latin typeface="Bradley Hand" pitchFamily="2" charset="77"/>
              </a:rPr>
              <a:t>Olay Yapılandırması</a:t>
            </a:r>
          </a:p>
        </p:txBody>
      </p:sp>
      <p:sp>
        <p:nvSpPr>
          <p:cNvPr id="41" name="TextBox 40">
            <a:extLst>
              <a:ext uri="{FF2B5EF4-FFF2-40B4-BE49-F238E27FC236}">
                <a16:creationId xmlns:a16="http://schemas.microsoft.com/office/drawing/2014/main" id="{8122D4F7-42CD-A817-0F26-1A538FC0A409}"/>
              </a:ext>
            </a:extLst>
          </p:cNvPr>
          <p:cNvSpPr txBox="1"/>
          <p:nvPr/>
        </p:nvSpPr>
        <p:spPr>
          <a:xfrm>
            <a:off x="6025588" y="2804190"/>
            <a:ext cx="2396810" cy="369332"/>
          </a:xfrm>
          <a:prstGeom prst="rect">
            <a:avLst/>
          </a:prstGeom>
          <a:noFill/>
        </p:spPr>
        <p:txBody>
          <a:bodyPr wrap="none" rtlCol="0">
            <a:spAutoFit/>
          </a:bodyPr>
          <a:lstStyle/>
          <a:p>
            <a:r>
              <a:rPr lang="en-US" dirty="0">
                <a:latin typeface="Bradley Hand" pitchFamily="2" charset="77"/>
              </a:rPr>
              <a:t>Dedektör Düzeltmeleri</a:t>
            </a:r>
          </a:p>
        </p:txBody>
      </p:sp>
      <p:sp>
        <p:nvSpPr>
          <p:cNvPr id="42" name="TextBox 41">
            <a:extLst>
              <a:ext uri="{FF2B5EF4-FFF2-40B4-BE49-F238E27FC236}">
                <a16:creationId xmlns:a16="http://schemas.microsoft.com/office/drawing/2014/main" id="{73F18437-0D27-48A2-81CB-EBF928F78FD9}"/>
              </a:ext>
            </a:extLst>
          </p:cNvPr>
          <p:cNvSpPr txBox="1"/>
          <p:nvPr/>
        </p:nvSpPr>
        <p:spPr>
          <a:xfrm>
            <a:off x="833366" y="3868002"/>
            <a:ext cx="1473480" cy="369332"/>
          </a:xfrm>
          <a:prstGeom prst="rect">
            <a:avLst/>
          </a:prstGeom>
          <a:noFill/>
        </p:spPr>
        <p:txBody>
          <a:bodyPr wrap="none" rtlCol="0">
            <a:spAutoFit/>
          </a:bodyPr>
          <a:lstStyle/>
          <a:p>
            <a:r>
              <a:rPr lang="en-US" dirty="0">
                <a:latin typeface="Bradley Hand" pitchFamily="2" charset="77"/>
              </a:rPr>
              <a:t>Olay Seçimi</a:t>
            </a:r>
          </a:p>
        </p:txBody>
      </p:sp>
      <p:sp>
        <p:nvSpPr>
          <p:cNvPr id="43" name="TextBox 42">
            <a:extLst>
              <a:ext uri="{FF2B5EF4-FFF2-40B4-BE49-F238E27FC236}">
                <a16:creationId xmlns:a16="http://schemas.microsoft.com/office/drawing/2014/main" id="{047D00B2-18CB-7D9A-4BFD-95336868C31D}"/>
              </a:ext>
            </a:extLst>
          </p:cNvPr>
          <p:cNvSpPr txBox="1"/>
          <p:nvPr/>
        </p:nvSpPr>
        <p:spPr>
          <a:xfrm>
            <a:off x="6176938" y="4015152"/>
            <a:ext cx="1996059" cy="369332"/>
          </a:xfrm>
          <a:prstGeom prst="rect">
            <a:avLst/>
          </a:prstGeom>
          <a:noFill/>
        </p:spPr>
        <p:txBody>
          <a:bodyPr wrap="none" rtlCol="0">
            <a:spAutoFit/>
          </a:bodyPr>
          <a:lstStyle/>
          <a:p>
            <a:r>
              <a:rPr lang="en-US" dirty="0">
                <a:latin typeface="Bradley Hand" pitchFamily="2" charset="77"/>
              </a:rPr>
              <a:t>Ardalan Tahmini</a:t>
            </a:r>
          </a:p>
        </p:txBody>
      </p:sp>
      <p:sp>
        <p:nvSpPr>
          <p:cNvPr id="44" name="TextBox 43">
            <a:extLst>
              <a:ext uri="{FF2B5EF4-FFF2-40B4-BE49-F238E27FC236}">
                <a16:creationId xmlns:a16="http://schemas.microsoft.com/office/drawing/2014/main" id="{88C7167B-D8C3-BD44-34FA-F0778C1E324A}"/>
              </a:ext>
            </a:extLst>
          </p:cNvPr>
          <p:cNvSpPr txBox="1"/>
          <p:nvPr/>
        </p:nvSpPr>
        <p:spPr>
          <a:xfrm>
            <a:off x="834689" y="4856113"/>
            <a:ext cx="1923925" cy="369332"/>
          </a:xfrm>
          <a:prstGeom prst="rect">
            <a:avLst/>
          </a:prstGeom>
          <a:noFill/>
        </p:spPr>
        <p:txBody>
          <a:bodyPr wrap="none" rtlCol="0">
            <a:spAutoFit/>
          </a:bodyPr>
          <a:lstStyle/>
          <a:p>
            <a:r>
              <a:rPr lang="en-US" dirty="0">
                <a:latin typeface="Bradley Hand" pitchFamily="2" charset="77"/>
              </a:rPr>
              <a:t>Sinyal Çıkarımı</a:t>
            </a:r>
          </a:p>
        </p:txBody>
      </p:sp>
      <p:sp>
        <p:nvSpPr>
          <p:cNvPr id="45" name="TextBox 44">
            <a:extLst>
              <a:ext uri="{FF2B5EF4-FFF2-40B4-BE49-F238E27FC236}">
                <a16:creationId xmlns:a16="http://schemas.microsoft.com/office/drawing/2014/main" id="{1BA02C55-DD7C-E071-3565-7937D08D90DC}"/>
              </a:ext>
            </a:extLst>
          </p:cNvPr>
          <p:cNvSpPr txBox="1"/>
          <p:nvPr/>
        </p:nvSpPr>
        <p:spPr>
          <a:xfrm>
            <a:off x="6186023" y="5225445"/>
            <a:ext cx="2161169" cy="369332"/>
          </a:xfrm>
          <a:prstGeom prst="rect">
            <a:avLst/>
          </a:prstGeom>
          <a:noFill/>
        </p:spPr>
        <p:txBody>
          <a:bodyPr wrap="none" rtlCol="0">
            <a:spAutoFit/>
          </a:bodyPr>
          <a:lstStyle/>
          <a:p>
            <a:r>
              <a:rPr lang="en-US" dirty="0">
                <a:latin typeface="Bradley Hand" pitchFamily="2" charset="77"/>
              </a:rPr>
              <a:t>İstatistiksel Analiz</a:t>
            </a:r>
          </a:p>
        </p:txBody>
      </p:sp>
      <p:cxnSp>
        <p:nvCxnSpPr>
          <p:cNvPr id="46" name="Straight Arrow Connector 45">
            <a:extLst>
              <a:ext uri="{FF2B5EF4-FFF2-40B4-BE49-F238E27FC236}">
                <a16:creationId xmlns:a16="http://schemas.microsoft.com/office/drawing/2014/main" id="{EA00D8A7-E3C6-09E4-FD84-C252BEC30F6A}"/>
              </a:ext>
            </a:extLst>
          </p:cNvPr>
          <p:cNvCxnSpPr>
            <a:cxnSpLocks/>
          </p:cNvCxnSpPr>
          <p:nvPr/>
        </p:nvCxnSpPr>
        <p:spPr>
          <a:xfrm>
            <a:off x="3610800" y="1426073"/>
            <a:ext cx="0" cy="23660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41E40554-EB5F-F180-7E0A-0C2BB191CC22}"/>
              </a:ext>
            </a:extLst>
          </p:cNvPr>
          <p:cNvCxnSpPr>
            <a:cxnSpLocks/>
          </p:cNvCxnSpPr>
          <p:nvPr/>
        </p:nvCxnSpPr>
        <p:spPr>
          <a:xfrm>
            <a:off x="5038458" y="1442570"/>
            <a:ext cx="0" cy="29719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F3535547-D7E9-2799-5DDD-4C0272511B53}"/>
              </a:ext>
            </a:extLst>
          </p:cNvPr>
          <p:cNvCxnSpPr>
            <a:cxnSpLocks/>
          </p:cNvCxnSpPr>
          <p:nvPr/>
        </p:nvCxnSpPr>
        <p:spPr>
          <a:xfrm>
            <a:off x="3801535" y="1393896"/>
            <a:ext cx="0" cy="34587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9" name="Straight Arrow Connector 48">
            <a:extLst>
              <a:ext uri="{FF2B5EF4-FFF2-40B4-BE49-F238E27FC236}">
                <a16:creationId xmlns:a16="http://schemas.microsoft.com/office/drawing/2014/main" id="{63AC46D1-D61B-603B-D9B1-2472572F6822}"/>
              </a:ext>
            </a:extLst>
          </p:cNvPr>
          <p:cNvCxnSpPr>
            <a:cxnSpLocks/>
          </p:cNvCxnSpPr>
          <p:nvPr/>
        </p:nvCxnSpPr>
        <p:spPr>
          <a:xfrm>
            <a:off x="3897223" y="1470924"/>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0" name="Straight Arrow Connector 49">
            <a:extLst>
              <a:ext uri="{FF2B5EF4-FFF2-40B4-BE49-F238E27FC236}">
                <a16:creationId xmlns:a16="http://schemas.microsoft.com/office/drawing/2014/main" id="{7BFD46E2-5C37-CA37-E0C0-559ADE79E37E}"/>
              </a:ext>
            </a:extLst>
          </p:cNvPr>
          <p:cNvCxnSpPr>
            <a:cxnSpLocks/>
          </p:cNvCxnSpPr>
          <p:nvPr/>
        </p:nvCxnSpPr>
        <p:spPr>
          <a:xfrm>
            <a:off x="4000006" y="1426073"/>
            <a:ext cx="0" cy="32398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A6367CD0-C0F5-FCDF-6595-A1C549201A13}"/>
              </a:ext>
            </a:extLst>
          </p:cNvPr>
          <p:cNvCxnSpPr>
            <a:cxnSpLocks/>
          </p:cNvCxnSpPr>
          <p:nvPr/>
        </p:nvCxnSpPr>
        <p:spPr>
          <a:xfrm>
            <a:off x="4854156" y="1470924"/>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2" name="Straight Arrow Connector 51">
            <a:extLst>
              <a:ext uri="{FF2B5EF4-FFF2-40B4-BE49-F238E27FC236}">
                <a16:creationId xmlns:a16="http://schemas.microsoft.com/office/drawing/2014/main" id="{D82FD4C0-753F-4F0A-5537-562DA8ED8518}"/>
              </a:ext>
            </a:extLst>
          </p:cNvPr>
          <p:cNvCxnSpPr>
            <a:cxnSpLocks/>
          </p:cNvCxnSpPr>
          <p:nvPr/>
        </p:nvCxnSpPr>
        <p:spPr>
          <a:xfrm>
            <a:off x="4141774" y="1461492"/>
            <a:ext cx="0" cy="3975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3" name="Straight Arrow Connector 52">
            <a:extLst>
              <a:ext uri="{FF2B5EF4-FFF2-40B4-BE49-F238E27FC236}">
                <a16:creationId xmlns:a16="http://schemas.microsoft.com/office/drawing/2014/main" id="{8AE7F339-F10D-D0D1-CE8C-CDA4F783C137}"/>
              </a:ext>
            </a:extLst>
          </p:cNvPr>
          <p:cNvCxnSpPr>
            <a:cxnSpLocks/>
          </p:cNvCxnSpPr>
          <p:nvPr/>
        </p:nvCxnSpPr>
        <p:spPr>
          <a:xfrm>
            <a:off x="4386344" y="1461492"/>
            <a:ext cx="0" cy="3975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A2EF0F84-6443-9525-24C9-875C11702FED}"/>
              </a:ext>
            </a:extLst>
          </p:cNvPr>
          <p:cNvCxnSpPr>
            <a:cxnSpLocks/>
          </p:cNvCxnSpPr>
          <p:nvPr/>
        </p:nvCxnSpPr>
        <p:spPr>
          <a:xfrm flipH="1">
            <a:off x="4258733" y="1425888"/>
            <a:ext cx="3539" cy="3138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5" name="Straight Arrow Connector 54">
            <a:extLst>
              <a:ext uri="{FF2B5EF4-FFF2-40B4-BE49-F238E27FC236}">
                <a16:creationId xmlns:a16="http://schemas.microsoft.com/office/drawing/2014/main" id="{54B4AC43-23EE-688A-8A11-F0DDDBB3CAFB}"/>
              </a:ext>
            </a:extLst>
          </p:cNvPr>
          <p:cNvCxnSpPr>
            <a:cxnSpLocks/>
          </p:cNvCxnSpPr>
          <p:nvPr/>
        </p:nvCxnSpPr>
        <p:spPr>
          <a:xfrm>
            <a:off x="5332624" y="1442570"/>
            <a:ext cx="0" cy="37019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a:extLst>
              <a:ext uri="{FF2B5EF4-FFF2-40B4-BE49-F238E27FC236}">
                <a16:creationId xmlns:a16="http://schemas.microsoft.com/office/drawing/2014/main" id="{8B379819-D76E-678E-50D1-6B21368117E4}"/>
              </a:ext>
            </a:extLst>
          </p:cNvPr>
          <p:cNvCxnSpPr>
            <a:cxnSpLocks/>
          </p:cNvCxnSpPr>
          <p:nvPr/>
        </p:nvCxnSpPr>
        <p:spPr>
          <a:xfrm>
            <a:off x="5176679" y="1447200"/>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7" name="Straight Arrow Connector 56">
            <a:extLst>
              <a:ext uri="{FF2B5EF4-FFF2-40B4-BE49-F238E27FC236}">
                <a16:creationId xmlns:a16="http://schemas.microsoft.com/office/drawing/2014/main" id="{E4B5CB04-14EC-C246-6DA9-460BCBA60995}"/>
              </a:ext>
            </a:extLst>
          </p:cNvPr>
          <p:cNvCxnSpPr>
            <a:cxnSpLocks/>
          </p:cNvCxnSpPr>
          <p:nvPr/>
        </p:nvCxnSpPr>
        <p:spPr>
          <a:xfrm>
            <a:off x="4602519" y="1447200"/>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8" name="Straight Arrow Connector 57">
            <a:extLst>
              <a:ext uri="{FF2B5EF4-FFF2-40B4-BE49-F238E27FC236}">
                <a16:creationId xmlns:a16="http://schemas.microsoft.com/office/drawing/2014/main" id="{EABA9729-1EF4-22D5-DBD1-C0EE5C8F237D}"/>
              </a:ext>
            </a:extLst>
          </p:cNvPr>
          <p:cNvCxnSpPr>
            <a:cxnSpLocks/>
          </p:cNvCxnSpPr>
          <p:nvPr/>
        </p:nvCxnSpPr>
        <p:spPr>
          <a:xfrm>
            <a:off x="3507367" y="1503390"/>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9" name="Straight Arrow Connector 58">
            <a:extLst>
              <a:ext uri="{FF2B5EF4-FFF2-40B4-BE49-F238E27FC236}">
                <a16:creationId xmlns:a16="http://schemas.microsoft.com/office/drawing/2014/main" id="{2F44E2A6-5FD2-2323-6369-F51B916DADBB}"/>
              </a:ext>
            </a:extLst>
          </p:cNvPr>
          <p:cNvCxnSpPr>
            <a:cxnSpLocks/>
          </p:cNvCxnSpPr>
          <p:nvPr/>
        </p:nvCxnSpPr>
        <p:spPr>
          <a:xfrm>
            <a:off x="4489107" y="1453079"/>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0" name="Straight Arrow Connector 59">
            <a:extLst>
              <a:ext uri="{FF2B5EF4-FFF2-40B4-BE49-F238E27FC236}">
                <a16:creationId xmlns:a16="http://schemas.microsoft.com/office/drawing/2014/main" id="{747E5848-EC52-0E2F-590E-BBEC6553A730}"/>
              </a:ext>
            </a:extLst>
          </p:cNvPr>
          <p:cNvCxnSpPr>
            <a:cxnSpLocks/>
          </p:cNvCxnSpPr>
          <p:nvPr/>
        </p:nvCxnSpPr>
        <p:spPr>
          <a:xfrm>
            <a:off x="4721256" y="1407123"/>
            <a:ext cx="2432" cy="3004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1" name="Straight Arrow Connector 60">
            <a:extLst>
              <a:ext uri="{FF2B5EF4-FFF2-40B4-BE49-F238E27FC236}">
                <a16:creationId xmlns:a16="http://schemas.microsoft.com/office/drawing/2014/main" id="{784F4B09-8426-96DE-BF5F-5307063211EE}"/>
              </a:ext>
            </a:extLst>
          </p:cNvPr>
          <p:cNvCxnSpPr>
            <a:cxnSpLocks/>
          </p:cNvCxnSpPr>
          <p:nvPr/>
        </p:nvCxnSpPr>
        <p:spPr>
          <a:xfrm>
            <a:off x="4304803" y="1461492"/>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2" name="Straight Arrow Connector 61">
            <a:extLst>
              <a:ext uri="{FF2B5EF4-FFF2-40B4-BE49-F238E27FC236}">
                <a16:creationId xmlns:a16="http://schemas.microsoft.com/office/drawing/2014/main" id="{C553B197-BFFE-20FE-5871-B4D10697DDEC}"/>
              </a:ext>
            </a:extLst>
          </p:cNvPr>
          <p:cNvCxnSpPr>
            <a:cxnSpLocks/>
          </p:cNvCxnSpPr>
          <p:nvPr/>
        </p:nvCxnSpPr>
        <p:spPr>
          <a:xfrm>
            <a:off x="4964697" y="1496593"/>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3" name="Straight Arrow Connector 62">
            <a:extLst>
              <a:ext uri="{FF2B5EF4-FFF2-40B4-BE49-F238E27FC236}">
                <a16:creationId xmlns:a16="http://schemas.microsoft.com/office/drawing/2014/main" id="{345D266B-C8FC-696F-D21D-9DB199FCD87A}"/>
              </a:ext>
            </a:extLst>
          </p:cNvPr>
          <p:cNvCxnSpPr>
            <a:cxnSpLocks/>
          </p:cNvCxnSpPr>
          <p:nvPr/>
        </p:nvCxnSpPr>
        <p:spPr>
          <a:xfrm>
            <a:off x="5117103" y="1385864"/>
            <a:ext cx="0" cy="25786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4" name="Straight Arrow Connector 63">
            <a:extLst>
              <a:ext uri="{FF2B5EF4-FFF2-40B4-BE49-F238E27FC236}">
                <a16:creationId xmlns:a16="http://schemas.microsoft.com/office/drawing/2014/main" id="{520EB670-CD6B-0259-1780-32BE7A98D2FD}"/>
              </a:ext>
            </a:extLst>
          </p:cNvPr>
          <p:cNvCxnSpPr>
            <a:cxnSpLocks/>
          </p:cNvCxnSpPr>
          <p:nvPr/>
        </p:nvCxnSpPr>
        <p:spPr>
          <a:xfrm>
            <a:off x="5438946" y="1339562"/>
            <a:ext cx="0" cy="33961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5" name="Straight Arrow Connector 64">
            <a:extLst>
              <a:ext uri="{FF2B5EF4-FFF2-40B4-BE49-F238E27FC236}">
                <a16:creationId xmlns:a16="http://schemas.microsoft.com/office/drawing/2014/main" id="{AE7483F6-B439-FF54-2046-8FF45C1816E2}"/>
              </a:ext>
            </a:extLst>
          </p:cNvPr>
          <p:cNvCxnSpPr>
            <a:cxnSpLocks/>
          </p:cNvCxnSpPr>
          <p:nvPr/>
        </p:nvCxnSpPr>
        <p:spPr>
          <a:xfrm>
            <a:off x="3573604" y="2110936"/>
            <a:ext cx="0" cy="23660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6" name="Straight Arrow Connector 65">
            <a:extLst>
              <a:ext uri="{FF2B5EF4-FFF2-40B4-BE49-F238E27FC236}">
                <a16:creationId xmlns:a16="http://schemas.microsoft.com/office/drawing/2014/main" id="{1350FBA1-6342-BFF5-DFCA-6BFF42EC975B}"/>
              </a:ext>
            </a:extLst>
          </p:cNvPr>
          <p:cNvCxnSpPr>
            <a:cxnSpLocks/>
          </p:cNvCxnSpPr>
          <p:nvPr/>
        </p:nvCxnSpPr>
        <p:spPr>
          <a:xfrm>
            <a:off x="5001262" y="2127433"/>
            <a:ext cx="0" cy="29719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7" name="Straight Arrow Connector 66">
            <a:extLst>
              <a:ext uri="{FF2B5EF4-FFF2-40B4-BE49-F238E27FC236}">
                <a16:creationId xmlns:a16="http://schemas.microsoft.com/office/drawing/2014/main" id="{DE806F51-6C44-676D-EC7D-DC4A9BFD200E}"/>
              </a:ext>
            </a:extLst>
          </p:cNvPr>
          <p:cNvCxnSpPr>
            <a:cxnSpLocks/>
          </p:cNvCxnSpPr>
          <p:nvPr/>
        </p:nvCxnSpPr>
        <p:spPr>
          <a:xfrm>
            <a:off x="3764339" y="2078759"/>
            <a:ext cx="0" cy="34587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8" name="Straight Arrow Connector 67">
            <a:extLst>
              <a:ext uri="{FF2B5EF4-FFF2-40B4-BE49-F238E27FC236}">
                <a16:creationId xmlns:a16="http://schemas.microsoft.com/office/drawing/2014/main" id="{2E4AEBFE-0F38-D6ED-7742-79BD67637497}"/>
              </a:ext>
            </a:extLst>
          </p:cNvPr>
          <p:cNvCxnSpPr>
            <a:cxnSpLocks/>
          </p:cNvCxnSpPr>
          <p:nvPr/>
        </p:nvCxnSpPr>
        <p:spPr>
          <a:xfrm>
            <a:off x="3860027" y="2155787"/>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9" name="Straight Arrow Connector 68">
            <a:extLst>
              <a:ext uri="{FF2B5EF4-FFF2-40B4-BE49-F238E27FC236}">
                <a16:creationId xmlns:a16="http://schemas.microsoft.com/office/drawing/2014/main" id="{D24B8542-67CC-93E7-F92B-8B3C554397A9}"/>
              </a:ext>
            </a:extLst>
          </p:cNvPr>
          <p:cNvCxnSpPr>
            <a:cxnSpLocks/>
          </p:cNvCxnSpPr>
          <p:nvPr/>
        </p:nvCxnSpPr>
        <p:spPr>
          <a:xfrm>
            <a:off x="4816960" y="2155787"/>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0" name="Straight Arrow Connector 69">
            <a:extLst>
              <a:ext uri="{FF2B5EF4-FFF2-40B4-BE49-F238E27FC236}">
                <a16:creationId xmlns:a16="http://schemas.microsoft.com/office/drawing/2014/main" id="{F654AE6D-728C-7183-039C-87F4F3156303}"/>
              </a:ext>
            </a:extLst>
          </p:cNvPr>
          <p:cNvCxnSpPr>
            <a:cxnSpLocks/>
          </p:cNvCxnSpPr>
          <p:nvPr/>
        </p:nvCxnSpPr>
        <p:spPr>
          <a:xfrm>
            <a:off x="4104578" y="2146355"/>
            <a:ext cx="0" cy="3975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1" name="Straight Arrow Connector 70">
            <a:extLst>
              <a:ext uri="{FF2B5EF4-FFF2-40B4-BE49-F238E27FC236}">
                <a16:creationId xmlns:a16="http://schemas.microsoft.com/office/drawing/2014/main" id="{803F46AB-8132-2A87-1D56-B3066C707ED5}"/>
              </a:ext>
            </a:extLst>
          </p:cNvPr>
          <p:cNvCxnSpPr>
            <a:cxnSpLocks/>
          </p:cNvCxnSpPr>
          <p:nvPr/>
        </p:nvCxnSpPr>
        <p:spPr>
          <a:xfrm>
            <a:off x="4349148" y="2146355"/>
            <a:ext cx="0" cy="3975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2" name="Straight Arrow Connector 71">
            <a:extLst>
              <a:ext uri="{FF2B5EF4-FFF2-40B4-BE49-F238E27FC236}">
                <a16:creationId xmlns:a16="http://schemas.microsoft.com/office/drawing/2014/main" id="{5265025B-78B6-9AA5-1827-BBB020F19453}"/>
              </a:ext>
            </a:extLst>
          </p:cNvPr>
          <p:cNvCxnSpPr>
            <a:cxnSpLocks/>
          </p:cNvCxnSpPr>
          <p:nvPr/>
        </p:nvCxnSpPr>
        <p:spPr>
          <a:xfrm flipH="1">
            <a:off x="4221537" y="2110751"/>
            <a:ext cx="3539" cy="3138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3" name="Straight Arrow Connector 72">
            <a:extLst>
              <a:ext uri="{FF2B5EF4-FFF2-40B4-BE49-F238E27FC236}">
                <a16:creationId xmlns:a16="http://schemas.microsoft.com/office/drawing/2014/main" id="{10F8D3FA-7330-F3D7-05EB-F53E1025F85C}"/>
              </a:ext>
            </a:extLst>
          </p:cNvPr>
          <p:cNvCxnSpPr>
            <a:cxnSpLocks/>
          </p:cNvCxnSpPr>
          <p:nvPr/>
        </p:nvCxnSpPr>
        <p:spPr>
          <a:xfrm>
            <a:off x="5504535" y="1926270"/>
            <a:ext cx="0" cy="3810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4" name="Straight Arrow Connector 73">
            <a:extLst>
              <a:ext uri="{FF2B5EF4-FFF2-40B4-BE49-F238E27FC236}">
                <a16:creationId xmlns:a16="http://schemas.microsoft.com/office/drawing/2014/main" id="{EC0ACB28-2365-1D89-82F2-98F11A77A144}"/>
              </a:ext>
            </a:extLst>
          </p:cNvPr>
          <p:cNvCxnSpPr>
            <a:cxnSpLocks/>
          </p:cNvCxnSpPr>
          <p:nvPr/>
        </p:nvCxnSpPr>
        <p:spPr>
          <a:xfrm>
            <a:off x="5295428" y="2127433"/>
            <a:ext cx="0" cy="37019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5" name="Straight Arrow Connector 74">
            <a:extLst>
              <a:ext uri="{FF2B5EF4-FFF2-40B4-BE49-F238E27FC236}">
                <a16:creationId xmlns:a16="http://schemas.microsoft.com/office/drawing/2014/main" id="{C0CA4A35-DC32-313D-9F6B-C2685BA2E09D}"/>
              </a:ext>
            </a:extLst>
          </p:cNvPr>
          <p:cNvCxnSpPr>
            <a:cxnSpLocks/>
          </p:cNvCxnSpPr>
          <p:nvPr/>
        </p:nvCxnSpPr>
        <p:spPr>
          <a:xfrm>
            <a:off x="5139483" y="2132063"/>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6" name="Straight Arrow Connector 75">
            <a:extLst>
              <a:ext uri="{FF2B5EF4-FFF2-40B4-BE49-F238E27FC236}">
                <a16:creationId xmlns:a16="http://schemas.microsoft.com/office/drawing/2014/main" id="{1D0C9B7B-E8EF-A610-49C4-F23588D3B267}"/>
              </a:ext>
            </a:extLst>
          </p:cNvPr>
          <p:cNvCxnSpPr>
            <a:cxnSpLocks/>
          </p:cNvCxnSpPr>
          <p:nvPr/>
        </p:nvCxnSpPr>
        <p:spPr>
          <a:xfrm>
            <a:off x="4565323" y="2132063"/>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7" name="Straight Arrow Connector 76">
            <a:extLst>
              <a:ext uri="{FF2B5EF4-FFF2-40B4-BE49-F238E27FC236}">
                <a16:creationId xmlns:a16="http://schemas.microsoft.com/office/drawing/2014/main" id="{71DD4463-AE7C-7A3C-6A99-57396B109A32}"/>
              </a:ext>
            </a:extLst>
          </p:cNvPr>
          <p:cNvCxnSpPr>
            <a:cxnSpLocks/>
          </p:cNvCxnSpPr>
          <p:nvPr/>
        </p:nvCxnSpPr>
        <p:spPr>
          <a:xfrm>
            <a:off x="4684060" y="2091986"/>
            <a:ext cx="2432" cy="3004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8" name="Straight Arrow Connector 77">
            <a:extLst>
              <a:ext uri="{FF2B5EF4-FFF2-40B4-BE49-F238E27FC236}">
                <a16:creationId xmlns:a16="http://schemas.microsoft.com/office/drawing/2014/main" id="{9BF14098-4E3B-2A45-01AB-F27D24774301}"/>
              </a:ext>
            </a:extLst>
          </p:cNvPr>
          <p:cNvCxnSpPr>
            <a:cxnSpLocks/>
          </p:cNvCxnSpPr>
          <p:nvPr/>
        </p:nvCxnSpPr>
        <p:spPr>
          <a:xfrm>
            <a:off x="4267607" y="2146355"/>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9" name="Straight Arrow Connector 78">
            <a:extLst>
              <a:ext uri="{FF2B5EF4-FFF2-40B4-BE49-F238E27FC236}">
                <a16:creationId xmlns:a16="http://schemas.microsoft.com/office/drawing/2014/main" id="{144C5B4B-A3F6-B1FF-721D-6D5FBBDF09C5}"/>
              </a:ext>
            </a:extLst>
          </p:cNvPr>
          <p:cNvCxnSpPr>
            <a:cxnSpLocks/>
          </p:cNvCxnSpPr>
          <p:nvPr/>
        </p:nvCxnSpPr>
        <p:spPr>
          <a:xfrm>
            <a:off x="5079907" y="2070727"/>
            <a:ext cx="0" cy="25786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0" name="Straight Arrow Connector 79">
            <a:extLst>
              <a:ext uri="{FF2B5EF4-FFF2-40B4-BE49-F238E27FC236}">
                <a16:creationId xmlns:a16="http://schemas.microsoft.com/office/drawing/2014/main" id="{FE7A7ABE-CC50-9281-FF5B-4FEF8278E267}"/>
              </a:ext>
            </a:extLst>
          </p:cNvPr>
          <p:cNvCxnSpPr>
            <a:cxnSpLocks/>
          </p:cNvCxnSpPr>
          <p:nvPr/>
        </p:nvCxnSpPr>
        <p:spPr>
          <a:xfrm>
            <a:off x="3552485" y="2840247"/>
            <a:ext cx="0" cy="23660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1" name="Straight Arrow Connector 80">
            <a:extLst>
              <a:ext uri="{FF2B5EF4-FFF2-40B4-BE49-F238E27FC236}">
                <a16:creationId xmlns:a16="http://schemas.microsoft.com/office/drawing/2014/main" id="{4535239F-7D04-F4E1-EA6F-E8200E4C5DB2}"/>
              </a:ext>
            </a:extLst>
          </p:cNvPr>
          <p:cNvCxnSpPr>
            <a:cxnSpLocks/>
          </p:cNvCxnSpPr>
          <p:nvPr/>
        </p:nvCxnSpPr>
        <p:spPr>
          <a:xfrm>
            <a:off x="4980143" y="2856744"/>
            <a:ext cx="0" cy="29719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2" name="Straight Arrow Connector 81">
            <a:extLst>
              <a:ext uri="{FF2B5EF4-FFF2-40B4-BE49-F238E27FC236}">
                <a16:creationId xmlns:a16="http://schemas.microsoft.com/office/drawing/2014/main" id="{7AB847CA-374E-8417-2583-170FEF79DBD0}"/>
              </a:ext>
            </a:extLst>
          </p:cNvPr>
          <p:cNvCxnSpPr>
            <a:cxnSpLocks/>
          </p:cNvCxnSpPr>
          <p:nvPr/>
        </p:nvCxnSpPr>
        <p:spPr>
          <a:xfrm>
            <a:off x="3838908" y="2885098"/>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3" name="Straight Arrow Connector 82">
            <a:extLst>
              <a:ext uri="{FF2B5EF4-FFF2-40B4-BE49-F238E27FC236}">
                <a16:creationId xmlns:a16="http://schemas.microsoft.com/office/drawing/2014/main" id="{7E11876A-8B30-E99D-3C93-2BE9A7B3D6A2}"/>
              </a:ext>
            </a:extLst>
          </p:cNvPr>
          <p:cNvCxnSpPr>
            <a:cxnSpLocks/>
          </p:cNvCxnSpPr>
          <p:nvPr/>
        </p:nvCxnSpPr>
        <p:spPr>
          <a:xfrm>
            <a:off x="4795841" y="2885098"/>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4" name="Straight Arrow Connector 83">
            <a:extLst>
              <a:ext uri="{FF2B5EF4-FFF2-40B4-BE49-F238E27FC236}">
                <a16:creationId xmlns:a16="http://schemas.microsoft.com/office/drawing/2014/main" id="{5A208DBC-7342-0E0C-E5F6-65A337AB1CAB}"/>
              </a:ext>
            </a:extLst>
          </p:cNvPr>
          <p:cNvCxnSpPr>
            <a:cxnSpLocks/>
          </p:cNvCxnSpPr>
          <p:nvPr/>
        </p:nvCxnSpPr>
        <p:spPr>
          <a:xfrm>
            <a:off x="4083459" y="2875666"/>
            <a:ext cx="0" cy="3975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5" name="Straight Arrow Connector 84">
            <a:extLst>
              <a:ext uri="{FF2B5EF4-FFF2-40B4-BE49-F238E27FC236}">
                <a16:creationId xmlns:a16="http://schemas.microsoft.com/office/drawing/2014/main" id="{F2F99907-6D58-B3F9-9E62-BFCDCFCDCB61}"/>
              </a:ext>
            </a:extLst>
          </p:cNvPr>
          <p:cNvCxnSpPr>
            <a:cxnSpLocks/>
          </p:cNvCxnSpPr>
          <p:nvPr/>
        </p:nvCxnSpPr>
        <p:spPr>
          <a:xfrm>
            <a:off x="4328029" y="2875666"/>
            <a:ext cx="0" cy="3975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6" name="Straight Arrow Connector 85">
            <a:extLst>
              <a:ext uri="{FF2B5EF4-FFF2-40B4-BE49-F238E27FC236}">
                <a16:creationId xmlns:a16="http://schemas.microsoft.com/office/drawing/2014/main" id="{CBA45A73-4D74-835E-5D2A-3E10EBC1324A}"/>
              </a:ext>
            </a:extLst>
          </p:cNvPr>
          <p:cNvCxnSpPr>
            <a:cxnSpLocks/>
          </p:cNvCxnSpPr>
          <p:nvPr/>
        </p:nvCxnSpPr>
        <p:spPr>
          <a:xfrm>
            <a:off x="5483416" y="2655581"/>
            <a:ext cx="0" cy="3810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7" name="Straight Arrow Connector 86">
            <a:extLst>
              <a:ext uri="{FF2B5EF4-FFF2-40B4-BE49-F238E27FC236}">
                <a16:creationId xmlns:a16="http://schemas.microsoft.com/office/drawing/2014/main" id="{2C27EA5F-7EC9-D008-4CD0-3BBB1E0F954C}"/>
              </a:ext>
            </a:extLst>
          </p:cNvPr>
          <p:cNvCxnSpPr>
            <a:cxnSpLocks/>
          </p:cNvCxnSpPr>
          <p:nvPr/>
        </p:nvCxnSpPr>
        <p:spPr>
          <a:xfrm>
            <a:off x="5274309" y="2856744"/>
            <a:ext cx="0" cy="37019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8" name="Straight Arrow Connector 87">
            <a:extLst>
              <a:ext uri="{FF2B5EF4-FFF2-40B4-BE49-F238E27FC236}">
                <a16:creationId xmlns:a16="http://schemas.microsoft.com/office/drawing/2014/main" id="{89D4B577-CD04-DB76-89BC-FA06D9B8F565}"/>
              </a:ext>
            </a:extLst>
          </p:cNvPr>
          <p:cNvCxnSpPr>
            <a:cxnSpLocks/>
          </p:cNvCxnSpPr>
          <p:nvPr/>
        </p:nvCxnSpPr>
        <p:spPr>
          <a:xfrm>
            <a:off x="5118364" y="2861374"/>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9" name="Straight Arrow Connector 88">
            <a:extLst>
              <a:ext uri="{FF2B5EF4-FFF2-40B4-BE49-F238E27FC236}">
                <a16:creationId xmlns:a16="http://schemas.microsoft.com/office/drawing/2014/main" id="{19F11761-7D6E-7CF4-378F-71F667891C8E}"/>
              </a:ext>
            </a:extLst>
          </p:cNvPr>
          <p:cNvCxnSpPr>
            <a:cxnSpLocks/>
          </p:cNvCxnSpPr>
          <p:nvPr/>
        </p:nvCxnSpPr>
        <p:spPr>
          <a:xfrm>
            <a:off x="4544204" y="2861374"/>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0" name="Straight Arrow Connector 89">
            <a:extLst>
              <a:ext uri="{FF2B5EF4-FFF2-40B4-BE49-F238E27FC236}">
                <a16:creationId xmlns:a16="http://schemas.microsoft.com/office/drawing/2014/main" id="{32E4688B-27DC-6AFC-AF94-703947BED8C9}"/>
              </a:ext>
            </a:extLst>
          </p:cNvPr>
          <p:cNvCxnSpPr>
            <a:cxnSpLocks/>
          </p:cNvCxnSpPr>
          <p:nvPr/>
        </p:nvCxnSpPr>
        <p:spPr>
          <a:xfrm>
            <a:off x="4662941" y="2821297"/>
            <a:ext cx="2432" cy="3004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1" name="Straight Arrow Connector 90">
            <a:extLst>
              <a:ext uri="{FF2B5EF4-FFF2-40B4-BE49-F238E27FC236}">
                <a16:creationId xmlns:a16="http://schemas.microsoft.com/office/drawing/2014/main" id="{E2D5C2FB-3FF8-2982-5839-38463F5B486D}"/>
              </a:ext>
            </a:extLst>
          </p:cNvPr>
          <p:cNvCxnSpPr>
            <a:cxnSpLocks/>
          </p:cNvCxnSpPr>
          <p:nvPr/>
        </p:nvCxnSpPr>
        <p:spPr>
          <a:xfrm>
            <a:off x="4246488" y="2875666"/>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2" name="Straight Arrow Connector 91">
            <a:extLst>
              <a:ext uri="{FF2B5EF4-FFF2-40B4-BE49-F238E27FC236}">
                <a16:creationId xmlns:a16="http://schemas.microsoft.com/office/drawing/2014/main" id="{46811D88-262F-F8A2-5881-574F1DA26319}"/>
              </a:ext>
            </a:extLst>
          </p:cNvPr>
          <p:cNvCxnSpPr>
            <a:cxnSpLocks/>
          </p:cNvCxnSpPr>
          <p:nvPr/>
        </p:nvCxnSpPr>
        <p:spPr>
          <a:xfrm>
            <a:off x="3555304" y="3557918"/>
            <a:ext cx="0" cy="23660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3" name="Straight Arrow Connector 92">
            <a:extLst>
              <a:ext uri="{FF2B5EF4-FFF2-40B4-BE49-F238E27FC236}">
                <a16:creationId xmlns:a16="http://schemas.microsoft.com/office/drawing/2014/main" id="{A66F384A-BD20-8516-F648-D38534388FDE}"/>
              </a:ext>
            </a:extLst>
          </p:cNvPr>
          <p:cNvCxnSpPr>
            <a:cxnSpLocks/>
          </p:cNvCxnSpPr>
          <p:nvPr/>
        </p:nvCxnSpPr>
        <p:spPr>
          <a:xfrm>
            <a:off x="3841727" y="3602769"/>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4" name="Straight Arrow Connector 93">
            <a:extLst>
              <a:ext uri="{FF2B5EF4-FFF2-40B4-BE49-F238E27FC236}">
                <a16:creationId xmlns:a16="http://schemas.microsoft.com/office/drawing/2014/main" id="{6B573A67-E9A2-5B3C-CE44-60DC8E3BB1CA}"/>
              </a:ext>
            </a:extLst>
          </p:cNvPr>
          <p:cNvCxnSpPr>
            <a:cxnSpLocks/>
          </p:cNvCxnSpPr>
          <p:nvPr/>
        </p:nvCxnSpPr>
        <p:spPr>
          <a:xfrm>
            <a:off x="4798660" y="3602769"/>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5" name="Straight Arrow Connector 94">
            <a:extLst>
              <a:ext uri="{FF2B5EF4-FFF2-40B4-BE49-F238E27FC236}">
                <a16:creationId xmlns:a16="http://schemas.microsoft.com/office/drawing/2014/main" id="{51A7BC97-FAFC-2DD5-1151-36D520A46931}"/>
              </a:ext>
            </a:extLst>
          </p:cNvPr>
          <p:cNvCxnSpPr>
            <a:cxnSpLocks/>
          </p:cNvCxnSpPr>
          <p:nvPr/>
        </p:nvCxnSpPr>
        <p:spPr>
          <a:xfrm>
            <a:off x="4086278" y="3593337"/>
            <a:ext cx="0" cy="3975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6" name="Straight Arrow Connector 95">
            <a:extLst>
              <a:ext uri="{FF2B5EF4-FFF2-40B4-BE49-F238E27FC236}">
                <a16:creationId xmlns:a16="http://schemas.microsoft.com/office/drawing/2014/main" id="{6159DC9A-9F8E-3C6C-865E-62C60E0DC3FA}"/>
              </a:ext>
            </a:extLst>
          </p:cNvPr>
          <p:cNvCxnSpPr>
            <a:cxnSpLocks/>
          </p:cNvCxnSpPr>
          <p:nvPr/>
        </p:nvCxnSpPr>
        <p:spPr>
          <a:xfrm>
            <a:off x="5277128" y="3574415"/>
            <a:ext cx="0" cy="37019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7" name="Straight Arrow Connector 96">
            <a:extLst>
              <a:ext uri="{FF2B5EF4-FFF2-40B4-BE49-F238E27FC236}">
                <a16:creationId xmlns:a16="http://schemas.microsoft.com/office/drawing/2014/main" id="{14D2410E-C70E-E027-B6E6-E5FC7BBEE42D}"/>
              </a:ext>
            </a:extLst>
          </p:cNvPr>
          <p:cNvCxnSpPr>
            <a:cxnSpLocks/>
          </p:cNvCxnSpPr>
          <p:nvPr/>
        </p:nvCxnSpPr>
        <p:spPr>
          <a:xfrm>
            <a:off x="5121183" y="3579045"/>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8" name="Straight Arrow Connector 97">
            <a:extLst>
              <a:ext uri="{FF2B5EF4-FFF2-40B4-BE49-F238E27FC236}">
                <a16:creationId xmlns:a16="http://schemas.microsoft.com/office/drawing/2014/main" id="{242E03C4-38C1-ACFF-7CEB-BB6D2EBED79A}"/>
              </a:ext>
            </a:extLst>
          </p:cNvPr>
          <p:cNvCxnSpPr>
            <a:cxnSpLocks/>
          </p:cNvCxnSpPr>
          <p:nvPr/>
        </p:nvCxnSpPr>
        <p:spPr>
          <a:xfrm>
            <a:off x="4547023" y="3579045"/>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9" name="Straight Arrow Connector 98">
            <a:extLst>
              <a:ext uri="{FF2B5EF4-FFF2-40B4-BE49-F238E27FC236}">
                <a16:creationId xmlns:a16="http://schemas.microsoft.com/office/drawing/2014/main" id="{44372C67-F97F-A806-2701-07AF7490F8A8}"/>
              </a:ext>
            </a:extLst>
          </p:cNvPr>
          <p:cNvCxnSpPr>
            <a:cxnSpLocks/>
          </p:cNvCxnSpPr>
          <p:nvPr/>
        </p:nvCxnSpPr>
        <p:spPr>
          <a:xfrm>
            <a:off x="4665760" y="3538968"/>
            <a:ext cx="2432" cy="3004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0" name="Straight Arrow Connector 99">
            <a:extLst>
              <a:ext uri="{FF2B5EF4-FFF2-40B4-BE49-F238E27FC236}">
                <a16:creationId xmlns:a16="http://schemas.microsoft.com/office/drawing/2014/main" id="{DB884DAD-A40B-C4E9-AAAF-8399613D9A6E}"/>
              </a:ext>
            </a:extLst>
          </p:cNvPr>
          <p:cNvCxnSpPr>
            <a:cxnSpLocks/>
          </p:cNvCxnSpPr>
          <p:nvPr/>
        </p:nvCxnSpPr>
        <p:spPr>
          <a:xfrm>
            <a:off x="4249307" y="3593337"/>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1" name="Straight Arrow Connector 100">
            <a:extLst>
              <a:ext uri="{FF2B5EF4-FFF2-40B4-BE49-F238E27FC236}">
                <a16:creationId xmlns:a16="http://schemas.microsoft.com/office/drawing/2014/main" id="{E8CC5471-1D70-6036-8C53-A60ABE55B87A}"/>
              </a:ext>
            </a:extLst>
          </p:cNvPr>
          <p:cNvCxnSpPr>
            <a:cxnSpLocks/>
          </p:cNvCxnSpPr>
          <p:nvPr/>
        </p:nvCxnSpPr>
        <p:spPr>
          <a:xfrm>
            <a:off x="3860015" y="4351362"/>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2" name="Straight Arrow Connector 101">
            <a:extLst>
              <a:ext uri="{FF2B5EF4-FFF2-40B4-BE49-F238E27FC236}">
                <a16:creationId xmlns:a16="http://schemas.microsoft.com/office/drawing/2014/main" id="{CFF8F8F3-59F8-2B40-0B84-5F1302B6B426}"/>
              </a:ext>
            </a:extLst>
          </p:cNvPr>
          <p:cNvCxnSpPr>
            <a:cxnSpLocks/>
          </p:cNvCxnSpPr>
          <p:nvPr/>
        </p:nvCxnSpPr>
        <p:spPr>
          <a:xfrm>
            <a:off x="4816948" y="4351362"/>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3" name="Straight Arrow Connector 102">
            <a:extLst>
              <a:ext uri="{FF2B5EF4-FFF2-40B4-BE49-F238E27FC236}">
                <a16:creationId xmlns:a16="http://schemas.microsoft.com/office/drawing/2014/main" id="{C2552B44-C232-3FE6-C9E1-2496D4D47583}"/>
              </a:ext>
            </a:extLst>
          </p:cNvPr>
          <p:cNvCxnSpPr>
            <a:cxnSpLocks/>
          </p:cNvCxnSpPr>
          <p:nvPr/>
        </p:nvCxnSpPr>
        <p:spPr>
          <a:xfrm>
            <a:off x="4104566" y="4341930"/>
            <a:ext cx="0" cy="3975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4" name="Straight Arrow Connector 103">
            <a:extLst>
              <a:ext uri="{FF2B5EF4-FFF2-40B4-BE49-F238E27FC236}">
                <a16:creationId xmlns:a16="http://schemas.microsoft.com/office/drawing/2014/main" id="{EF1C7C58-3ABE-2D7F-7FBB-C66909D6F8A6}"/>
              </a:ext>
            </a:extLst>
          </p:cNvPr>
          <p:cNvCxnSpPr>
            <a:cxnSpLocks/>
          </p:cNvCxnSpPr>
          <p:nvPr/>
        </p:nvCxnSpPr>
        <p:spPr>
          <a:xfrm>
            <a:off x="5295416" y="4323008"/>
            <a:ext cx="0" cy="37019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5" name="Straight Arrow Connector 104">
            <a:extLst>
              <a:ext uri="{FF2B5EF4-FFF2-40B4-BE49-F238E27FC236}">
                <a16:creationId xmlns:a16="http://schemas.microsoft.com/office/drawing/2014/main" id="{9C9278B8-6767-3D84-1CAD-0BAF7271C5E6}"/>
              </a:ext>
            </a:extLst>
          </p:cNvPr>
          <p:cNvCxnSpPr>
            <a:cxnSpLocks/>
          </p:cNvCxnSpPr>
          <p:nvPr/>
        </p:nvCxnSpPr>
        <p:spPr>
          <a:xfrm>
            <a:off x="4684048" y="4287561"/>
            <a:ext cx="2432" cy="3004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6" name="Straight Arrow Connector 105">
            <a:extLst>
              <a:ext uri="{FF2B5EF4-FFF2-40B4-BE49-F238E27FC236}">
                <a16:creationId xmlns:a16="http://schemas.microsoft.com/office/drawing/2014/main" id="{3A3FC94C-5D81-FB97-9188-C5438901621C}"/>
              </a:ext>
            </a:extLst>
          </p:cNvPr>
          <p:cNvCxnSpPr>
            <a:cxnSpLocks/>
          </p:cNvCxnSpPr>
          <p:nvPr/>
        </p:nvCxnSpPr>
        <p:spPr>
          <a:xfrm>
            <a:off x="4267595" y="4341930"/>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7" name="Straight Arrow Connector 106">
            <a:extLst>
              <a:ext uri="{FF2B5EF4-FFF2-40B4-BE49-F238E27FC236}">
                <a16:creationId xmlns:a16="http://schemas.microsoft.com/office/drawing/2014/main" id="{23FA7CF4-B51E-EEF5-ECD8-AC1FC29A63A6}"/>
              </a:ext>
            </a:extLst>
          </p:cNvPr>
          <p:cNvCxnSpPr>
            <a:cxnSpLocks/>
          </p:cNvCxnSpPr>
          <p:nvPr/>
        </p:nvCxnSpPr>
        <p:spPr>
          <a:xfrm>
            <a:off x="4787546" y="5083082"/>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8" name="Straight Arrow Connector 107">
            <a:extLst>
              <a:ext uri="{FF2B5EF4-FFF2-40B4-BE49-F238E27FC236}">
                <a16:creationId xmlns:a16="http://schemas.microsoft.com/office/drawing/2014/main" id="{BA1D0364-2180-72BA-EFC3-25FF26BEADEF}"/>
              </a:ext>
            </a:extLst>
          </p:cNvPr>
          <p:cNvCxnSpPr>
            <a:cxnSpLocks/>
          </p:cNvCxnSpPr>
          <p:nvPr/>
        </p:nvCxnSpPr>
        <p:spPr>
          <a:xfrm>
            <a:off x="4075164" y="5101082"/>
            <a:ext cx="0" cy="3975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9" name="Straight Arrow Connector 108">
            <a:extLst>
              <a:ext uri="{FF2B5EF4-FFF2-40B4-BE49-F238E27FC236}">
                <a16:creationId xmlns:a16="http://schemas.microsoft.com/office/drawing/2014/main" id="{85CA5E8F-C714-4EEE-EA68-60EE1E6BEBE9}"/>
              </a:ext>
            </a:extLst>
          </p:cNvPr>
          <p:cNvCxnSpPr>
            <a:cxnSpLocks/>
          </p:cNvCxnSpPr>
          <p:nvPr/>
        </p:nvCxnSpPr>
        <p:spPr>
          <a:xfrm>
            <a:off x="4654646" y="5037569"/>
            <a:ext cx="2432" cy="3004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0" name="Straight Arrow Connector 109">
            <a:extLst>
              <a:ext uri="{FF2B5EF4-FFF2-40B4-BE49-F238E27FC236}">
                <a16:creationId xmlns:a16="http://schemas.microsoft.com/office/drawing/2014/main" id="{692CF3EB-A2F3-25B3-9A79-78746603FC60}"/>
              </a:ext>
            </a:extLst>
          </p:cNvPr>
          <p:cNvCxnSpPr>
            <a:cxnSpLocks/>
          </p:cNvCxnSpPr>
          <p:nvPr/>
        </p:nvCxnSpPr>
        <p:spPr>
          <a:xfrm>
            <a:off x="4238193" y="5073650"/>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1" name="Straight Arrow Connector 110">
            <a:extLst>
              <a:ext uri="{FF2B5EF4-FFF2-40B4-BE49-F238E27FC236}">
                <a16:creationId xmlns:a16="http://schemas.microsoft.com/office/drawing/2014/main" id="{7C26E7AF-E691-2A02-77C1-DBF00FB0978E}"/>
              </a:ext>
            </a:extLst>
          </p:cNvPr>
          <p:cNvCxnSpPr>
            <a:cxnSpLocks/>
          </p:cNvCxnSpPr>
          <p:nvPr/>
        </p:nvCxnSpPr>
        <p:spPr>
          <a:xfrm>
            <a:off x="4637990" y="5724086"/>
            <a:ext cx="2432" cy="3004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2" name="Straight Arrow Connector 111">
            <a:extLst>
              <a:ext uri="{FF2B5EF4-FFF2-40B4-BE49-F238E27FC236}">
                <a16:creationId xmlns:a16="http://schemas.microsoft.com/office/drawing/2014/main" id="{D0A60C9A-B866-3527-64D7-54F94DC531CB}"/>
              </a:ext>
            </a:extLst>
          </p:cNvPr>
          <p:cNvCxnSpPr>
            <a:cxnSpLocks/>
          </p:cNvCxnSpPr>
          <p:nvPr/>
        </p:nvCxnSpPr>
        <p:spPr>
          <a:xfrm>
            <a:off x="4221537" y="5760167"/>
            <a:ext cx="0" cy="4732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3" name="TextBox 112">
            <a:extLst>
              <a:ext uri="{FF2B5EF4-FFF2-40B4-BE49-F238E27FC236}">
                <a16:creationId xmlns:a16="http://schemas.microsoft.com/office/drawing/2014/main" id="{62D99B6C-CD68-559D-5A29-534F0AADE5E1}"/>
              </a:ext>
            </a:extLst>
          </p:cNvPr>
          <p:cNvSpPr txBox="1"/>
          <p:nvPr/>
        </p:nvSpPr>
        <p:spPr>
          <a:xfrm>
            <a:off x="3151847" y="6253135"/>
            <a:ext cx="2292615" cy="369332"/>
          </a:xfrm>
          <a:prstGeom prst="rect">
            <a:avLst/>
          </a:prstGeom>
          <a:noFill/>
        </p:spPr>
        <p:txBody>
          <a:bodyPr wrap="none" rtlCol="0">
            <a:spAutoFit/>
          </a:bodyPr>
          <a:lstStyle/>
          <a:p>
            <a:r>
              <a:rPr lang="en-US" dirty="0">
                <a:latin typeface="Bradley Hand" pitchFamily="2" charset="77"/>
              </a:rPr>
              <a:t>Fiziksel Gözlenebilir</a:t>
            </a:r>
          </a:p>
        </p:txBody>
      </p:sp>
    </p:spTree>
    <p:extLst>
      <p:ext uri="{BB962C8B-B14F-4D97-AF65-F5344CB8AC3E}">
        <p14:creationId xmlns:p14="http://schemas.microsoft.com/office/powerpoint/2010/main" val="41679398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69B250-61EE-80BB-3D23-ACBF3A308E5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3F49239-8E35-6DDB-3DB2-B433B74415CC}"/>
              </a:ext>
            </a:extLst>
          </p:cNvPr>
          <p:cNvSpPr>
            <a:spLocks noGrp="1"/>
          </p:cNvSpPr>
          <p:nvPr>
            <p:ph type="title"/>
          </p:nvPr>
        </p:nvSpPr>
        <p:spPr/>
        <p:txBody>
          <a:bodyPr>
            <a:normAutofit fontScale="90000"/>
          </a:bodyPr>
          <a:lstStyle/>
          <a:p>
            <a:r>
              <a:rPr sz="4400" dirty="0"/>
              <a:t>Kalorimetre Kümeleme ve Enerji Ölçümü</a:t>
            </a:r>
          </a:p>
        </p:txBody>
      </p:sp>
      <p:sp>
        <p:nvSpPr>
          <p:cNvPr id="3" name="Content Placeholder 2">
            <a:extLst>
              <a:ext uri="{FF2B5EF4-FFF2-40B4-BE49-F238E27FC236}">
                <a16:creationId xmlns:a16="http://schemas.microsoft.com/office/drawing/2014/main" id="{B52E67D9-E4AA-18D6-EAF8-8BEC37C33464}"/>
              </a:ext>
            </a:extLst>
          </p:cNvPr>
          <p:cNvSpPr>
            <a:spLocks noGrp="1"/>
          </p:cNvSpPr>
          <p:nvPr>
            <p:ph idx="1"/>
          </p:nvPr>
        </p:nvSpPr>
        <p:spPr>
          <a:xfrm>
            <a:off x="133815" y="1600200"/>
            <a:ext cx="4326673" cy="4525963"/>
          </a:xfrm>
        </p:spPr>
        <p:txBody>
          <a:bodyPr/>
          <a:lstStyle/>
          <a:p>
            <a:endParaRPr dirty="0"/>
          </a:p>
          <a:p>
            <a:pPr>
              <a:defRPr sz="1800"/>
            </a:pPr>
            <a:r>
              <a:rPr sz="2000" dirty="0" err="1"/>
              <a:t>Kalorimetreler</a:t>
            </a:r>
            <a:r>
              <a:rPr sz="2000" dirty="0"/>
              <a:t>, </a:t>
            </a:r>
            <a:r>
              <a:rPr sz="2000" dirty="0" err="1"/>
              <a:t>parçacıkları</a:t>
            </a:r>
            <a:r>
              <a:rPr sz="2000" dirty="0"/>
              <a:t> </a:t>
            </a:r>
            <a:r>
              <a:rPr lang="en-US" sz="2000" dirty="0"/>
              <a:t>"</a:t>
            </a:r>
            <a:r>
              <a:rPr lang="tr-TR" sz="2000" dirty="0"/>
              <a:t>yok ederek"</a:t>
            </a:r>
            <a:r>
              <a:rPr sz="2000" dirty="0"/>
              <a:t> ve </a:t>
            </a:r>
            <a:r>
              <a:rPr sz="2000" dirty="0" err="1"/>
              <a:t>ikincil</a:t>
            </a:r>
            <a:r>
              <a:rPr sz="2000" dirty="0"/>
              <a:t> </a:t>
            </a:r>
            <a:r>
              <a:rPr sz="2000" dirty="0" err="1"/>
              <a:t>parçacık</a:t>
            </a:r>
            <a:r>
              <a:rPr sz="2000" dirty="0"/>
              <a:t> </a:t>
            </a:r>
            <a:r>
              <a:rPr sz="2000" dirty="0" err="1"/>
              <a:t>yağmurları</a:t>
            </a:r>
            <a:r>
              <a:rPr sz="2000" dirty="0"/>
              <a:t> </a:t>
            </a:r>
            <a:r>
              <a:rPr sz="2000" dirty="0" err="1"/>
              <a:t>üreterek</a:t>
            </a:r>
            <a:r>
              <a:rPr sz="2000" dirty="0"/>
              <a:t> </a:t>
            </a:r>
            <a:r>
              <a:rPr sz="2000" dirty="0" err="1"/>
              <a:t>enerjiyi</a:t>
            </a:r>
            <a:r>
              <a:rPr sz="2000" dirty="0"/>
              <a:t> </a:t>
            </a:r>
            <a:r>
              <a:rPr sz="2000" dirty="0" err="1"/>
              <a:t>ölçer</a:t>
            </a:r>
            <a:r>
              <a:rPr sz="2000" dirty="0"/>
              <a:t>.</a:t>
            </a:r>
          </a:p>
          <a:p>
            <a:pPr>
              <a:defRPr sz="1800"/>
            </a:pPr>
            <a:r>
              <a:rPr sz="2000" dirty="0" err="1"/>
              <a:t>Kümeleme</a:t>
            </a:r>
            <a:r>
              <a:rPr sz="2000" dirty="0"/>
              <a:t> </a:t>
            </a:r>
            <a:r>
              <a:rPr sz="2000" dirty="0" err="1"/>
              <a:t>algoritmaları</a:t>
            </a:r>
            <a:r>
              <a:rPr sz="2000" dirty="0"/>
              <a:t>, </a:t>
            </a:r>
            <a:r>
              <a:rPr sz="2000" dirty="0" err="1"/>
              <a:t>gelen</a:t>
            </a:r>
            <a:r>
              <a:rPr sz="2000" dirty="0"/>
              <a:t> </a:t>
            </a:r>
            <a:r>
              <a:rPr sz="2000" dirty="0" err="1"/>
              <a:t>parçacığın</a:t>
            </a:r>
            <a:r>
              <a:rPr sz="2000" dirty="0"/>
              <a:t> </a:t>
            </a:r>
            <a:r>
              <a:rPr sz="2000" dirty="0" err="1"/>
              <a:t>toplam</a:t>
            </a:r>
            <a:r>
              <a:rPr sz="2000" dirty="0"/>
              <a:t> </a:t>
            </a:r>
            <a:r>
              <a:rPr sz="2000" dirty="0" err="1"/>
              <a:t>enerjisini</a:t>
            </a:r>
            <a:r>
              <a:rPr sz="2000" dirty="0"/>
              <a:t> </a:t>
            </a:r>
            <a:r>
              <a:rPr sz="2000" dirty="0" err="1"/>
              <a:t>yeniden</a:t>
            </a:r>
            <a:r>
              <a:rPr sz="2000" dirty="0"/>
              <a:t> </a:t>
            </a:r>
            <a:r>
              <a:rPr sz="2000" dirty="0" err="1"/>
              <a:t>yapılandırmak</a:t>
            </a:r>
            <a:r>
              <a:rPr sz="2000" dirty="0"/>
              <a:t> </a:t>
            </a:r>
            <a:r>
              <a:rPr sz="2000" dirty="0" err="1"/>
              <a:t>için</a:t>
            </a:r>
            <a:r>
              <a:rPr sz="2000" dirty="0"/>
              <a:t> </a:t>
            </a:r>
            <a:r>
              <a:rPr sz="2000" dirty="0" err="1"/>
              <a:t>enerji</a:t>
            </a:r>
            <a:r>
              <a:rPr sz="2000" dirty="0"/>
              <a:t> </a:t>
            </a:r>
            <a:r>
              <a:rPr sz="2000" dirty="0" err="1"/>
              <a:t>birikimlerini</a:t>
            </a:r>
            <a:r>
              <a:rPr sz="2000" dirty="0"/>
              <a:t> </a:t>
            </a:r>
            <a:r>
              <a:rPr sz="2000" dirty="0" err="1"/>
              <a:t>gruplandırır</a:t>
            </a:r>
            <a:r>
              <a:rPr sz="2000" dirty="0"/>
              <a:t>.</a:t>
            </a:r>
          </a:p>
          <a:p>
            <a:pPr>
              <a:defRPr sz="1800"/>
            </a:pPr>
            <a:r>
              <a:rPr lang="en-US" sz="2000" dirty="0" err="1"/>
              <a:t>Sağanak</a:t>
            </a:r>
            <a:r>
              <a:rPr sz="2000" dirty="0"/>
              <a:t> </a:t>
            </a:r>
            <a:r>
              <a:rPr sz="2000" dirty="0" err="1"/>
              <a:t>şekli</a:t>
            </a:r>
            <a:r>
              <a:rPr sz="2000" dirty="0"/>
              <a:t> ve </a:t>
            </a:r>
            <a:r>
              <a:rPr sz="2000" dirty="0" err="1"/>
              <a:t>komşu</a:t>
            </a:r>
            <a:r>
              <a:rPr sz="2000" dirty="0"/>
              <a:t> </a:t>
            </a:r>
            <a:r>
              <a:rPr sz="2000" dirty="0" err="1"/>
              <a:t>hücre</a:t>
            </a:r>
            <a:r>
              <a:rPr sz="2000" dirty="0"/>
              <a:t> </a:t>
            </a:r>
            <a:r>
              <a:rPr sz="2000" dirty="0" err="1"/>
              <a:t>bilgisi</a:t>
            </a:r>
            <a:r>
              <a:rPr sz="2000" dirty="0"/>
              <a:t>, </a:t>
            </a:r>
            <a:r>
              <a:rPr sz="2000" dirty="0" err="1"/>
              <a:t>elektromanyetik</a:t>
            </a:r>
            <a:r>
              <a:rPr sz="2000" dirty="0"/>
              <a:t> </a:t>
            </a:r>
            <a:r>
              <a:rPr lang="tr-TR" sz="2000" dirty="0"/>
              <a:t>sağanakları</a:t>
            </a:r>
            <a:r>
              <a:rPr sz="2000" dirty="0"/>
              <a:t> (</a:t>
            </a:r>
            <a:r>
              <a:rPr sz="2000" dirty="0" err="1"/>
              <a:t>elektronlar</a:t>
            </a:r>
            <a:r>
              <a:rPr sz="2000" dirty="0"/>
              <a:t>, </a:t>
            </a:r>
            <a:r>
              <a:rPr sz="2000" dirty="0" err="1"/>
              <a:t>fotonlar</a:t>
            </a:r>
            <a:r>
              <a:rPr sz="2000" dirty="0"/>
              <a:t>)</a:t>
            </a:r>
            <a:r>
              <a:rPr lang="tr-TR" sz="2000" dirty="0"/>
              <a:t> ve</a:t>
            </a:r>
            <a:r>
              <a:rPr sz="2000" dirty="0"/>
              <a:t> </a:t>
            </a:r>
            <a:r>
              <a:rPr sz="2000" dirty="0" err="1"/>
              <a:t>hadronik</a:t>
            </a:r>
            <a:r>
              <a:rPr sz="2000" dirty="0"/>
              <a:t> </a:t>
            </a:r>
            <a:r>
              <a:rPr lang="tr-TR" sz="2000" dirty="0"/>
              <a:t>sağanaklar</a:t>
            </a:r>
            <a:r>
              <a:rPr sz="2000" dirty="0"/>
              <a:t> (</a:t>
            </a:r>
            <a:r>
              <a:rPr sz="2000" dirty="0" err="1"/>
              <a:t>pionlar</a:t>
            </a:r>
            <a:r>
              <a:rPr sz="2000" dirty="0"/>
              <a:t>, </a:t>
            </a:r>
            <a:r>
              <a:rPr sz="2000" dirty="0" err="1"/>
              <a:t>protonlar</a:t>
            </a:r>
            <a:r>
              <a:rPr sz="2000" dirty="0"/>
              <a:t>) </a:t>
            </a:r>
            <a:r>
              <a:rPr sz="2000" dirty="0" err="1"/>
              <a:t>ayırt</a:t>
            </a:r>
            <a:r>
              <a:rPr sz="2000" dirty="0"/>
              <a:t> </a:t>
            </a:r>
            <a:r>
              <a:rPr sz="2000" dirty="0" err="1"/>
              <a:t>etmeye</a:t>
            </a:r>
            <a:r>
              <a:rPr sz="2000" dirty="0"/>
              <a:t> </a:t>
            </a:r>
            <a:r>
              <a:rPr sz="2000" dirty="0" err="1"/>
              <a:t>yardımcı</a:t>
            </a:r>
            <a:r>
              <a:rPr sz="2000" dirty="0"/>
              <a:t> </a:t>
            </a:r>
            <a:r>
              <a:rPr sz="2000" dirty="0" err="1"/>
              <a:t>olur</a:t>
            </a:r>
            <a:r>
              <a:rPr sz="2000" dirty="0"/>
              <a:t>.</a:t>
            </a:r>
          </a:p>
        </p:txBody>
      </p:sp>
      <p:pic>
        <p:nvPicPr>
          <p:cNvPr id="4" name="Picture 3">
            <a:extLst>
              <a:ext uri="{FF2B5EF4-FFF2-40B4-BE49-F238E27FC236}">
                <a16:creationId xmlns:a16="http://schemas.microsoft.com/office/drawing/2014/main" id="{A141D828-FEE5-F660-7EA8-EDFB04EBE0B3}"/>
              </a:ext>
            </a:extLst>
          </p:cNvPr>
          <p:cNvPicPr>
            <a:picLocks noChangeAspect="1"/>
          </p:cNvPicPr>
          <p:nvPr/>
        </p:nvPicPr>
        <p:blipFill>
          <a:blip r:embed="rId2"/>
          <a:stretch>
            <a:fillRect/>
          </a:stretch>
        </p:blipFill>
        <p:spPr>
          <a:xfrm>
            <a:off x="4658095" y="1929161"/>
            <a:ext cx="4352090" cy="4415883"/>
          </a:xfrm>
          <a:prstGeom prst="rect">
            <a:avLst/>
          </a:prstGeom>
          <a:ln w="25400" cmpd="sng">
            <a:solidFill>
              <a:schemeClr val="tx2"/>
            </a:solidFill>
          </a:ln>
        </p:spPr>
      </p:pic>
    </p:spTree>
    <p:extLst>
      <p:ext uri="{BB962C8B-B14F-4D97-AF65-F5344CB8AC3E}">
        <p14:creationId xmlns:p14="http://schemas.microsoft.com/office/powerpoint/2010/main" val="33346597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sz="4400" dirty="0"/>
              <a:t>Parçacık Tanımlama: Elektronları, Müonları ve Daha Fazlasını Ayırt Etme</a:t>
            </a:r>
          </a:p>
        </p:txBody>
      </p:sp>
      <p:sp>
        <p:nvSpPr>
          <p:cNvPr id="3" name="Content Placeholder 2"/>
          <p:cNvSpPr>
            <a:spLocks noGrp="1"/>
          </p:cNvSpPr>
          <p:nvPr>
            <p:ph idx="1"/>
          </p:nvPr>
        </p:nvSpPr>
        <p:spPr>
          <a:xfrm>
            <a:off x="457200" y="1600200"/>
            <a:ext cx="4538546" cy="4525963"/>
          </a:xfrm>
        </p:spPr>
        <p:txBody>
          <a:bodyPr/>
          <a:lstStyle/>
          <a:p>
            <a:endParaRPr dirty="0"/>
          </a:p>
          <a:p>
            <a:pPr>
              <a:defRPr sz="1800"/>
            </a:pPr>
            <a:r>
              <a:rPr sz="2000" dirty="0" err="1"/>
              <a:t>Parçacık</a:t>
            </a:r>
            <a:r>
              <a:rPr sz="2000" dirty="0"/>
              <a:t> </a:t>
            </a:r>
            <a:r>
              <a:rPr sz="2000" dirty="0" err="1"/>
              <a:t>tanımlama</a:t>
            </a:r>
            <a:r>
              <a:rPr sz="2000" dirty="0"/>
              <a:t> (PID) </a:t>
            </a:r>
            <a:r>
              <a:rPr sz="2000" dirty="0" err="1"/>
              <a:t>izleme</a:t>
            </a:r>
            <a:r>
              <a:rPr sz="2000" dirty="0"/>
              <a:t>, </a:t>
            </a:r>
            <a:r>
              <a:rPr sz="2000" dirty="0" err="1"/>
              <a:t>kalorimetri</a:t>
            </a:r>
            <a:r>
              <a:rPr sz="2000" dirty="0"/>
              <a:t> ve </a:t>
            </a:r>
            <a:r>
              <a:rPr sz="2000" dirty="0" err="1"/>
              <a:t>müon</a:t>
            </a:r>
            <a:r>
              <a:rPr sz="2000" dirty="0"/>
              <a:t> </a:t>
            </a:r>
            <a:r>
              <a:rPr sz="2000" dirty="0" err="1"/>
              <a:t>sistemlerinden</a:t>
            </a:r>
            <a:r>
              <a:rPr sz="2000" dirty="0"/>
              <a:t> </a:t>
            </a:r>
            <a:r>
              <a:rPr sz="2000" dirty="0" err="1"/>
              <a:t>gelen</a:t>
            </a:r>
            <a:r>
              <a:rPr sz="2000" dirty="0"/>
              <a:t> </a:t>
            </a:r>
            <a:r>
              <a:rPr sz="2000" dirty="0" err="1"/>
              <a:t>bilgileri</a:t>
            </a:r>
            <a:r>
              <a:rPr sz="2000" dirty="0"/>
              <a:t> </a:t>
            </a:r>
            <a:r>
              <a:rPr sz="2000" dirty="0" err="1"/>
              <a:t>birleştirir</a:t>
            </a:r>
            <a:r>
              <a:rPr sz="2000" dirty="0"/>
              <a:t>.</a:t>
            </a:r>
          </a:p>
          <a:p>
            <a:pPr>
              <a:defRPr sz="1800"/>
            </a:pPr>
            <a:r>
              <a:rPr sz="2000" dirty="0" err="1"/>
              <a:t>Müonlar</a:t>
            </a:r>
            <a:r>
              <a:rPr sz="2000" dirty="0"/>
              <a:t> </a:t>
            </a:r>
            <a:r>
              <a:rPr sz="2000" dirty="0" err="1"/>
              <a:t>daha</a:t>
            </a:r>
            <a:r>
              <a:rPr sz="2000" dirty="0"/>
              <a:t> </a:t>
            </a:r>
            <a:r>
              <a:rPr sz="2000" dirty="0" err="1"/>
              <a:t>derin</a:t>
            </a:r>
            <a:r>
              <a:rPr sz="2000" dirty="0"/>
              <a:t> dedektör </a:t>
            </a:r>
            <a:r>
              <a:rPr sz="2000" dirty="0" err="1"/>
              <a:t>katmanlarına</a:t>
            </a:r>
            <a:r>
              <a:rPr sz="2000" dirty="0"/>
              <a:t> </a:t>
            </a:r>
            <a:r>
              <a:rPr sz="2000" dirty="0" err="1"/>
              <a:t>nüfuz</a:t>
            </a:r>
            <a:r>
              <a:rPr sz="2000" dirty="0"/>
              <a:t> </a:t>
            </a:r>
            <a:r>
              <a:rPr sz="2000" dirty="0" err="1"/>
              <a:t>ederken</a:t>
            </a:r>
            <a:r>
              <a:rPr sz="2000" dirty="0"/>
              <a:t>, </a:t>
            </a:r>
            <a:r>
              <a:rPr sz="2000" dirty="0" err="1"/>
              <a:t>elektronlar</a:t>
            </a:r>
            <a:r>
              <a:rPr sz="2000" dirty="0"/>
              <a:t> </a:t>
            </a:r>
            <a:r>
              <a:rPr sz="2000" dirty="0" err="1"/>
              <a:t>farklı</a:t>
            </a:r>
            <a:r>
              <a:rPr sz="2000" dirty="0"/>
              <a:t> </a:t>
            </a:r>
            <a:r>
              <a:rPr sz="2000" dirty="0" err="1"/>
              <a:t>elektromanyetik</a:t>
            </a:r>
            <a:r>
              <a:rPr sz="2000" dirty="0"/>
              <a:t> </a:t>
            </a:r>
            <a:r>
              <a:rPr sz="2000" dirty="0" err="1"/>
              <a:t>yağmurlar</a:t>
            </a:r>
            <a:r>
              <a:rPr sz="2000" dirty="0"/>
              <a:t> </a:t>
            </a:r>
            <a:r>
              <a:rPr sz="2000" dirty="0" err="1"/>
              <a:t>üretir</a:t>
            </a:r>
            <a:r>
              <a:rPr sz="2000" dirty="0"/>
              <a:t>.</a:t>
            </a:r>
          </a:p>
          <a:p>
            <a:pPr>
              <a:defRPr sz="1800"/>
            </a:pPr>
            <a:r>
              <a:rPr sz="2000" dirty="0" err="1"/>
              <a:t>Gelişmiş</a:t>
            </a:r>
            <a:r>
              <a:rPr sz="2000" dirty="0"/>
              <a:t> </a:t>
            </a:r>
            <a:r>
              <a:rPr sz="2000" dirty="0" err="1"/>
              <a:t>makine</a:t>
            </a:r>
            <a:r>
              <a:rPr sz="2000" dirty="0"/>
              <a:t> </a:t>
            </a:r>
            <a:r>
              <a:rPr sz="2000" dirty="0" err="1"/>
              <a:t>öğrenimi</a:t>
            </a:r>
            <a:r>
              <a:rPr sz="2000" dirty="0"/>
              <a:t> </a:t>
            </a:r>
            <a:r>
              <a:rPr sz="2000" dirty="0" err="1"/>
              <a:t>algoritmaları</a:t>
            </a:r>
            <a:r>
              <a:rPr sz="2000" dirty="0"/>
              <a:t>, </a:t>
            </a:r>
            <a:r>
              <a:rPr sz="2000" dirty="0" err="1"/>
              <a:t>kinematik</a:t>
            </a:r>
            <a:r>
              <a:rPr sz="2000" dirty="0"/>
              <a:t> ve </a:t>
            </a:r>
            <a:r>
              <a:rPr lang="tr-TR" sz="2000" dirty="0"/>
              <a:t>sağanak</a:t>
            </a:r>
            <a:r>
              <a:rPr sz="2000" dirty="0"/>
              <a:t> </a:t>
            </a:r>
            <a:r>
              <a:rPr sz="2000" dirty="0" err="1"/>
              <a:t>şekli</a:t>
            </a:r>
            <a:r>
              <a:rPr sz="2000" dirty="0"/>
              <a:t> </a:t>
            </a:r>
            <a:r>
              <a:rPr sz="2000" dirty="0" err="1"/>
              <a:t>özelliklerinden</a:t>
            </a:r>
            <a:r>
              <a:rPr sz="2000" dirty="0"/>
              <a:t> </a:t>
            </a:r>
            <a:r>
              <a:rPr sz="2000" dirty="0" err="1"/>
              <a:t>yararlanarak</a:t>
            </a:r>
            <a:r>
              <a:rPr sz="2000" dirty="0"/>
              <a:t> </a:t>
            </a:r>
            <a:r>
              <a:rPr sz="2000" dirty="0" err="1"/>
              <a:t>parçacık</a:t>
            </a:r>
            <a:r>
              <a:rPr sz="2000" dirty="0"/>
              <a:t> </a:t>
            </a:r>
            <a:r>
              <a:rPr sz="2000" dirty="0" err="1"/>
              <a:t>türlerini</a:t>
            </a:r>
            <a:r>
              <a:rPr sz="2000" dirty="0"/>
              <a:t> </a:t>
            </a:r>
            <a:r>
              <a:rPr sz="2000" dirty="0" err="1"/>
              <a:t>daha</a:t>
            </a:r>
            <a:r>
              <a:rPr sz="2000" dirty="0"/>
              <a:t> da </a:t>
            </a:r>
            <a:r>
              <a:rPr sz="2000" dirty="0" err="1"/>
              <a:t>ayırabilir</a:t>
            </a:r>
            <a:r>
              <a:rPr sz="2000" dirty="0"/>
              <a:t>.</a:t>
            </a:r>
          </a:p>
        </p:txBody>
      </p:sp>
      <p:pic>
        <p:nvPicPr>
          <p:cNvPr id="4" name="Picture 3">
            <a:extLst>
              <a:ext uri="{FF2B5EF4-FFF2-40B4-BE49-F238E27FC236}">
                <a16:creationId xmlns:a16="http://schemas.microsoft.com/office/drawing/2014/main" id="{DB1BF8FC-D3F3-8C0E-E9F3-FA224D509668}"/>
              </a:ext>
            </a:extLst>
          </p:cNvPr>
          <p:cNvPicPr>
            <a:picLocks noChangeAspect="1"/>
          </p:cNvPicPr>
          <p:nvPr/>
        </p:nvPicPr>
        <p:blipFill>
          <a:blip r:embed="rId2"/>
          <a:stretch>
            <a:fillRect/>
          </a:stretch>
        </p:blipFill>
        <p:spPr>
          <a:xfrm>
            <a:off x="4658095" y="1929161"/>
            <a:ext cx="4352090" cy="4415883"/>
          </a:xfrm>
          <a:prstGeom prst="rect">
            <a:avLst/>
          </a:prstGeom>
          <a:ln w="25400" cmpd="sng">
            <a:solidFill>
              <a:schemeClr val="tx2"/>
            </a:solid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sz="4400" dirty="0"/>
              <a:t>Arka Plan Tahmini: Kontrol Bölgeleri ve Monte Carlo</a:t>
            </a:r>
          </a:p>
        </p:txBody>
      </p:sp>
      <p:sp>
        <p:nvSpPr>
          <p:cNvPr id="3" name="Content Placeholder 2"/>
          <p:cNvSpPr>
            <a:spLocks noGrp="1"/>
          </p:cNvSpPr>
          <p:nvPr>
            <p:ph idx="1"/>
          </p:nvPr>
        </p:nvSpPr>
        <p:spPr>
          <a:xfrm>
            <a:off x="457200" y="1600200"/>
            <a:ext cx="4192859" cy="4525963"/>
          </a:xfrm>
        </p:spPr>
        <p:txBody>
          <a:bodyPr>
            <a:normAutofit lnSpcReduction="10000"/>
          </a:bodyPr>
          <a:lstStyle/>
          <a:p>
            <a:endParaRPr dirty="0"/>
          </a:p>
          <a:p>
            <a:pPr>
              <a:defRPr sz="1800"/>
            </a:pPr>
            <a:r>
              <a:rPr sz="2000" dirty="0"/>
              <a:t>Arka plan </a:t>
            </a:r>
            <a:r>
              <a:rPr sz="2000" dirty="0" err="1"/>
              <a:t>süreçleri</a:t>
            </a:r>
            <a:r>
              <a:rPr sz="2000" dirty="0"/>
              <a:t> </a:t>
            </a:r>
            <a:r>
              <a:rPr sz="2000" dirty="0" err="1"/>
              <a:t>sinyal</a:t>
            </a:r>
            <a:r>
              <a:rPr sz="2000" dirty="0"/>
              <a:t> </a:t>
            </a:r>
            <a:r>
              <a:rPr sz="2000" dirty="0" err="1"/>
              <a:t>imzalarını</a:t>
            </a:r>
            <a:r>
              <a:rPr sz="2000" dirty="0"/>
              <a:t> </a:t>
            </a:r>
            <a:r>
              <a:rPr sz="2000" dirty="0" err="1"/>
              <a:t>taklit</a:t>
            </a:r>
            <a:r>
              <a:rPr sz="2000" dirty="0"/>
              <a:t> </a:t>
            </a:r>
            <a:r>
              <a:rPr sz="2000" dirty="0" err="1"/>
              <a:t>edebilir</a:t>
            </a:r>
            <a:r>
              <a:rPr sz="2000" dirty="0"/>
              <a:t>; </a:t>
            </a:r>
            <a:r>
              <a:rPr sz="2000" dirty="0" err="1"/>
              <a:t>bunları</a:t>
            </a:r>
            <a:r>
              <a:rPr sz="2000" dirty="0"/>
              <a:t> </a:t>
            </a:r>
            <a:r>
              <a:rPr sz="2000" dirty="0" err="1"/>
              <a:t>tahmin</a:t>
            </a:r>
            <a:r>
              <a:rPr sz="2000" dirty="0"/>
              <a:t> </a:t>
            </a:r>
            <a:r>
              <a:rPr sz="2000" dirty="0" err="1"/>
              <a:t>etmek</a:t>
            </a:r>
            <a:r>
              <a:rPr sz="2000" dirty="0"/>
              <a:t> </a:t>
            </a:r>
            <a:r>
              <a:rPr sz="2000" dirty="0" err="1"/>
              <a:t>doğru</a:t>
            </a:r>
            <a:r>
              <a:rPr sz="2000" dirty="0"/>
              <a:t> </a:t>
            </a:r>
            <a:r>
              <a:rPr sz="2000" dirty="0" err="1"/>
              <a:t>fizik</a:t>
            </a:r>
            <a:r>
              <a:rPr sz="2000" dirty="0"/>
              <a:t> </a:t>
            </a:r>
            <a:r>
              <a:rPr sz="2000" dirty="0" err="1"/>
              <a:t>ölçümleri</a:t>
            </a:r>
            <a:r>
              <a:rPr sz="2000" dirty="0"/>
              <a:t> </a:t>
            </a:r>
            <a:r>
              <a:rPr sz="2000" dirty="0" err="1"/>
              <a:t>için</a:t>
            </a:r>
            <a:r>
              <a:rPr sz="2000" dirty="0"/>
              <a:t> </a:t>
            </a:r>
            <a:r>
              <a:rPr sz="2000" dirty="0" err="1"/>
              <a:t>çok</a:t>
            </a:r>
            <a:r>
              <a:rPr sz="2000" dirty="0"/>
              <a:t> </a:t>
            </a:r>
            <a:r>
              <a:rPr sz="2000" dirty="0" err="1"/>
              <a:t>önemlidir</a:t>
            </a:r>
            <a:r>
              <a:rPr sz="2000" dirty="0"/>
              <a:t>.</a:t>
            </a:r>
          </a:p>
          <a:p>
            <a:pPr>
              <a:defRPr sz="1800"/>
            </a:pPr>
            <a:r>
              <a:rPr sz="2000" dirty="0" err="1"/>
              <a:t>Verilerdeki</a:t>
            </a:r>
            <a:r>
              <a:rPr sz="2000" dirty="0"/>
              <a:t> </a:t>
            </a:r>
            <a:r>
              <a:rPr sz="2000" dirty="0" err="1"/>
              <a:t>kontrol</a:t>
            </a:r>
            <a:r>
              <a:rPr sz="2000" dirty="0"/>
              <a:t> </a:t>
            </a:r>
            <a:r>
              <a:rPr sz="2000" dirty="0" err="1"/>
              <a:t>örnekleri</a:t>
            </a:r>
            <a:r>
              <a:rPr sz="2000" dirty="0"/>
              <a:t> </a:t>
            </a:r>
            <a:r>
              <a:rPr sz="2000" dirty="0" err="1"/>
              <a:t>veya</a:t>
            </a:r>
            <a:r>
              <a:rPr sz="2000" dirty="0"/>
              <a:t> </a:t>
            </a:r>
            <a:r>
              <a:rPr sz="2000" dirty="0" err="1"/>
              <a:t>yan</a:t>
            </a:r>
            <a:r>
              <a:rPr sz="2000" dirty="0"/>
              <a:t> bant </a:t>
            </a:r>
            <a:r>
              <a:rPr sz="2000" dirty="0" err="1"/>
              <a:t>bölgeleri</a:t>
            </a:r>
            <a:r>
              <a:rPr sz="2000" dirty="0"/>
              <a:t>, </a:t>
            </a:r>
            <a:r>
              <a:rPr sz="2000" dirty="0" err="1"/>
              <a:t>arka</a:t>
            </a:r>
            <a:r>
              <a:rPr sz="2000" dirty="0"/>
              <a:t> </a:t>
            </a:r>
            <a:r>
              <a:rPr sz="2000" dirty="0" err="1"/>
              <a:t>planların</a:t>
            </a:r>
            <a:r>
              <a:rPr sz="2000" dirty="0"/>
              <a:t> </a:t>
            </a:r>
            <a:r>
              <a:rPr sz="2000" dirty="0" err="1"/>
              <a:t>doğrudan</a:t>
            </a:r>
            <a:r>
              <a:rPr sz="2000" dirty="0"/>
              <a:t> </a:t>
            </a:r>
            <a:r>
              <a:rPr sz="2000" dirty="0" err="1"/>
              <a:t>ölçülmesine</a:t>
            </a:r>
            <a:r>
              <a:rPr sz="2000" dirty="0"/>
              <a:t> </a:t>
            </a:r>
            <a:r>
              <a:rPr sz="2000" dirty="0" err="1"/>
              <a:t>yardımcı</a:t>
            </a:r>
            <a:r>
              <a:rPr sz="2000" dirty="0"/>
              <a:t> </a:t>
            </a:r>
            <a:r>
              <a:rPr sz="2000" dirty="0" err="1"/>
              <a:t>olarak</a:t>
            </a:r>
            <a:r>
              <a:rPr sz="2000" dirty="0"/>
              <a:t> </a:t>
            </a:r>
            <a:r>
              <a:rPr sz="2000" dirty="0" err="1"/>
              <a:t>simülasyonlara</a:t>
            </a:r>
            <a:r>
              <a:rPr sz="2000" dirty="0"/>
              <a:t> </a:t>
            </a:r>
            <a:r>
              <a:rPr sz="2000" dirty="0" err="1"/>
              <a:t>olan</a:t>
            </a:r>
            <a:r>
              <a:rPr sz="2000" dirty="0"/>
              <a:t> </a:t>
            </a:r>
            <a:r>
              <a:rPr sz="2000" dirty="0" err="1"/>
              <a:t>bağımlılığı</a:t>
            </a:r>
            <a:r>
              <a:rPr sz="2000" dirty="0"/>
              <a:t> </a:t>
            </a:r>
            <a:r>
              <a:rPr sz="2000" dirty="0" err="1"/>
              <a:t>azaltır</a:t>
            </a:r>
            <a:r>
              <a:rPr sz="2000" dirty="0"/>
              <a:t>.</a:t>
            </a:r>
          </a:p>
          <a:p>
            <a:pPr>
              <a:defRPr sz="1800"/>
            </a:pPr>
            <a:r>
              <a:rPr sz="2000" dirty="0"/>
              <a:t>Monte Carlo (MC) </a:t>
            </a:r>
            <a:r>
              <a:rPr sz="2000" dirty="0" err="1"/>
              <a:t>modellemesi</a:t>
            </a:r>
            <a:r>
              <a:rPr sz="2000" dirty="0"/>
              <a:t> </a:t>
            </a:r>
            <a:r>
              <a:rPr sz="2000" dirty="0" err="1"/>
              <a:t>tamamlayıcı</a:t>
            </a:r>
            <a:r>
              <a:rPr sz="2000" dirty="0"/>
              <a:t> </a:t>
            </a:r>
            <a:r>
              <a:rPr sz="2000" dirty="0" err="1"/>
              <a:t>bilgiler</a:t>
            </a:r>
            <a:r>
              <a:rPr sz="2000" dirty="0"/>
              <a:t> ve </a:t>
            </a:r>
            <a:r>
              <a:rPr sz="2000" dirty="0" err="1"/>
              <a:t>düzeltmeler</a:t>
            </a:r>
            <a:r>
              <a:rPr sz="2000" dirty="0"/>
              <a:t> </a:t>
            </a:r>
            <a:r>
              <a:rPr sz="2000" dirty="0" err="1"/>
              <a:t>sağlar</a:t>
            </a:r>
            <a:r>
              <a:rPr sz="2000" dirty="0"/>
              <a:t> </a:t>
            </a:r>
            <a:r>
              <a:rPr sz="2000" dirty="0" err="1"/>
              <a:t>ancak</a:t>
            </a:r>
            <a:r>
              <a:rPr sz="2000" dirty="0"/>
              <a:t> </a:t>
            </a:r>
            <a:r>
              <a:rPr sz="2000" dirty="0" err="1"/>
              <a:t>verilerle</a:t>
            </a:r>
            <a:r>
              <a:rPr sz="2000" dirty="0"/>
              <a:t> </a:t>
            </a:r>
            <a:r>
              <a:rPr sz="2000" dirty="0" err="1"/>
              <a:t>doğrulanması</a:t>
            </a:r>
            <a:r>
              <a:rPr sz="2000" dirty="0"/>
              <a:t> </a:t>
            </a:r>
            <a:r>
              <a:rPr sz="2000" dirty="0" err="1"/>
              <a:t>gerekir</a:t>
            </a:r>
            <a:r>
              <a:rPr sz="2000" dirty="0"/>
              <a:t>.</a:t>
            </a:r>
          </a:p>
        </p:txBody>
      </p:sp>
      <p:pic>
        <p:nvPicPr>
          <p:cNvPr id="4" name="Picture 3">
            <a:extLst>
              <a:ext uri="{FF2B5EF4-FFF2-40B4-BE49-F238E27FC236}">
                <a16:creationId xmlns:a16="http://schemas.microsoft.com/office/drawing/2014/main" id="{7EFD5661-898F-103C-9033-57CD7899C201}"/>
              </a:ext>
            </a:extLst>
          </p:cNvPr>
          <p:cNvPicPr>
            <a:picLocks noChangeAspect="1"/>
          </p:cNvPicPr>
          <p:nvPr/>
        </p:nvPicPr>
        <p:blipFill>
          <a:blip r:embed="rId2"/>
          <a:stretch>
            <a:fillRect/>
          </a:stretch>
        </p:blipFill>
        <p:spPr>
          <a:xfrm>
            <a:off x="4663572" y="2237581"/>
            <a:ext cx="3911600" cy="3251200"/>
          </a:xfrm>
          <a:prstGeom prst="rect">
            <a:avLst/>
          </a:prstGeom>
        </p:spPr>
      </p:pic>
      <p:sp>
        <p:nvSpPr>
          <p:cNvPr id="6" name="TextBox 5">
            <a:extLst>
              <a:ext uri="{FF2B5EF4-FFF2-40B4-BE49-F238E27FC236}">
                <a16:creationId xmlns:a16="http://schemas.microsoft.com/office/drawing/2014/main" id="{12A3652E-7C36-03B4-0230-EAD57B182C9C}"/>
              </a:ext>
            </a:extLst>
          </p:cNvPr>
          <p:cNvSpPr txBox="1"/>
          <p:nvPr/>
        </p:nvSpPr>
        <p:spPr>
          <a:xfrm>
            <a:off x="6266330" y="6611779"/>
            <a:ext cx="2877670" cy="246221"/>
          </a:xfrm>
          <a:prstGeom prst="rect">
            <a:avLst/>
          </a:prstGeom>
          <a:noFill/>
        </p:spPr>
        <p:txBody>
          <a:bodyPr wrap="square">
            <a:spAutoFit/>
          </a:bodyPr>
          <a:lstStyle/>
          <a:p>
            <a:r>
              <a:rPr lang="en-US" sz="1000" dirty="0"/>
              <a:t>https://</a:t>
            </a:r>
            <a:r>
              <a:rPr lang="en-US" sz="1000" dirty="0" err="1"/>
              <a:t>doi.org</a:t>
            </a:r>
            <a:r>
              <a:rPr lang="en-US" sz="1000" dirty="0"/>
              <a:t>/10.1140/</a:t>
            </a:r>
            <a:r>
              <a:rPr lang="en-US" sz="1000" dirty="0" err="1"/>
              <a:t>epjc</a:t>
            </a:r>
            <a:r>
              <a:rPr lang="en-US" sz="1000" dirty="0"/>
              <a:t>/s10052-021-09404-1</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3B021B3-DE93-4AB7-8A18-CF5F1CED8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0936" y="256032"/>
            <a:ext cx="7879842" cy="1014984"/>
          </a:xfrm>
        </p:spPr>
        <p:txBody>
          <a:bodyPr anchor="b">
            <a:noAutofit/>
          </a:bodyPr>
          <a:lstStyle/>
          <a:p>
            <a:r>
              <a:rPr lang="en-US" sz="3600" dirty="0"/>
              <a:t>Dedektör </a:t>
            </a:r>
            <a:r>
              <a:rPr lang="en-US" sz="3600" dirty="0" err="1"/>
              <a:t>Etkilerini</a:t>
            </a:r>
            <a:r>
              <a:rPr lang="en-US" sz="3600" dirty="0"/>
              <a:t> </a:t>
            </a:r>
            <a:r>
              <a:rPr lang="en-US" sz="3600" dirty="0" err="1"/>
              <a:t>Kaldırmak</a:t>
            </a:r>
            <a:r>
              <a:rPr lang="en-US" sz="3600" dirty="0"/>
              <a:t>: Unfolding</a:t>
            </a:r>
          </a:p>
        </p:txBody>
      </p:sp>
      <p:sp>
        <p:nvSpPr>
          <p:cNvPr id="11" name="Rectangle 10">
            <a:extLst>
              <a:ext uri="{FF2B5EF4-FFF2-40B4-BE49-F238E27FC236}">
                <a16:creationId xmlns:a16="http://schemas.microsoft.com/office/drawing/2014/main" id="{52D502E5-F6B4-4D58-B4AE-FC466FF15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464" y="1634502"/>
            <a:ext cx="7838694"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3" name="Rectangle 12">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630936" y="1538176"/>
            <a:ext cx="1405092" cy="109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Content Placeholder 2">
            <a:extLst>
              <a:ext uri="{FF2B5EF4-FFF2-40B4-BE49-F238E27FC236}">
                <a16:creationId xmlns:a16="http://schemas.microsoft.com/office/drawing/2014/main" id="{48D48A46-1799-F34B-ED92-7C37E57334FA}"/>
              </a:ext>
            </a:extLst>
          </p:cNvPr>
          <p:cNvGraphicFramePr>
            <a:graphicFrameLocks noGrp="1"/>
          </p:cNvGraphicFramePr>
          <p:nvPr>
            <p:ph idx="1"/>
            <p:extLst>
              <p:ext uri="{D42A27DB-BD31-4B8C-83A1-F6EECF244321}">
                <p14:modId xmlns:p14="http://schemas.microsoft.com/office/powerpoint/2010/main" val="2772471683"/>
              </p:ext>
            </p:extLst>
          </p:nvPr>
        </p:nvGraphicFramePr>
        <p:xfrm>
          <a:off x="628650" y="1926266"/>
          <a:ext cx="7886700" cy="4357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400" dirty="0"/>
              <a:t>Unfolding</a:t>
            </a:r>
          </a:p>
        </p:txBody>
      </p:sp>
      <p:pic>
        <p:nvPicPr>
          <p:cNvPr id="6" name="Picture 5">
            <a:extLst>
              <a:ext uri="{FF2B5EF4-FFF2-40B4-BE49-F238E27FC236}">
                <a16:creationId xmlns:a16="http://schemas.microsoft.com/office/drawing/2014/main" id="{F2D098A5-C1AD-4121-876B-CD5E5966C672}"/>
              </a:ext>
            </a:extLst>
          </p:cNvPr>
          <p:cNvPicPr>
            <a:picLocks noChangeAspect="1"/>
          </p:cNvPicPr>
          <p:nvPr/>
        </p:nvPicPr>
        <p:blipFill>
          <a:blip r:embed="rId3"/>
          <a:stretch>
            <a:fillRect/>
          </a:stretch>
        </p:blipFill>
        <p:spPr>
          <a:xfrm>
            <a:off x="5304218" y="1947947"/>
            <a:ext cx="3548835" cy="3604478"/>
          </a:xfrm>
          <a:prstGeom prst="rect">
            <a:avLst/>
          </a:prstGeom>
        </p:spPr>
      </p:pic>
      <p:pic>
        <p:nvPicPr>
          <p:cNvPr id="7" name="Picture 6">
            <a:extLst>
              <a:ext uri="{FF2B5EF4-FFF2-40B4-BE49-F238E27FC236}">
                <a16:creationId xmlns:a16="http://schemas.microsoft.com/office/drawing/2014/main" id="{040F0774-C3A7-514A-C2EB-48E80FA0F97A}"/>
              </a:ext>
            </a:extLst>
          </p:cNvPr>
          <p:cNvPicPr>
            <a:picLocks noChangeAspect="1"/>
          </p:cNvPicPr>
          <p:nvPr/>
        </p:nvPicPr>
        <p:blipFill>
          <a:blip r:embed="rId4"/>
          <a:stretch>
            <a:fillRect/>
          </a:stretch>
        </p:blipFill>
        <p:spPr>
          <a:xfrm>
            <a:off x="4083052" y="3286061"/>
            <a:ext cx="977900" cy="762000"/>
          </a:xfrm>
          <a:prstGeom prst="rect">
            <a:avLst/>
          </a:prstGeom>
        </p:spPr>
      </p:pic>
      <p:pic>
        <p:nvPicPr>
          <p:cNvPr id="8" name="Picture 7">
            <a:extLst>
              <a:ext uri="{FF2B5EF4-FFF2-40B4-BE49-F238E27FC236}">
                <a16:creationId xmlns:a16="http://schemas.microsoft.com/office/drawing/2014/main" id="{CA53D5A9-F82B-4F0B-5D5A-84E9955A3C2E}"/>
              </a:ext>
            </a:extLst>
          </p:cNvPr>
          <p:cNvPicPr>
            <a:picLocks noChangeAspect="1"/>
          </p:cNvPicPr>
          <p:nvPr/>
        </p:nvPicPr>
        <p:blipFill>
          <a:blip r:embed="rId5"/>
          <a:stretch>
            <a:fillRect/>
          </a:stretch>
        </p:blipFill>
        <p:spPr>
          <a:xfrm>
            <a:off x="234942" y="2007761"/>
            <a:ext cx="3848108" cy="3604478"/>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921FDE5B-20DC-5DB1-9471-B36A7DB4B4DF}"/>
                  </a:ext>
                </a:extLst>
              </p:cNvPr>
              <p:cNvSpPr txBox="1"/>
              <p:nvPr/>
            </p:nvSpPr>
            <p:spPr>
              <a:xfrm rot="16200000">
                <a:off x="177648" y="1800709"/>
                <a:ext cx="48391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tr-TR" b="0" i="1" smtClean="0">
                              <a:latin typeface="Cambria Math" panose="02040503050406030204" pitchFamily="18" charset="0"/>
                            </a:rPr>
                            <m:t>𝐶</m:t>
                          </m:r>
                        </m:e>
                        <m:sub>
                          <m:r>
                            <a:rPr lang="en-US" b="0" i="1" smtClean="0">
                              <a:latin typeface="Cambria Math" panose="02040503050406030204" pitchFamily="18" charset="0"/>
                            </a:rPr>
                            <m:t>𝑖</m:t>
                          </m:r>
                        </m:sub>
                      </m:sSub>
                      <m:r>
                        <a:rPr lang="tr-TR" b="0" i="1" smtClean="0">
                          <a:latin typeface="Cambria Math" panose="02040503050406030204" pitchFamily="18" charset="0"/>
                        </a:rPr>
                        <m:t> </m:t>
                      </m:r>
                    </m:oMath>
                  </m:oMathPara>
                </a14:m>
                <a:endParaRPr lang="en-US" dirty="0"/>
              </a:p>
            </p:txBody>
          </p:sp>
        </mc:Choice>
        <mc:Fallback xmlns="">
          <p:sp>
            <p:nvSpPr>
              <p:cNvPr id="9" name="TextBox 8">
                <a:extLst>
                  <a:ext uri="{FF2B5EF4-FFF2-40B4-BE49-F238E27FC236}">
                    <a16:creationId xmlns:a16="http://schemas.microsoft.com/office/drawing/2014/main" id="{921FDE5B-20DC-5DB1-9471-B36A7DB4B4DF}"/>
                  </a:ext>
                </a:extLst>
              </p:cNvPr>
              <p:cNvSpPr txBox="1">
                <a:spLocks noRot="1" noChangeAspect="1" noMove="1" noResize="1" noEditPoints="1" noAdjustHandles="1" noChangeArrowheads="1" noChangeShapeType="1" noTextEdit="1"/>
              </p:cNvSpPr>
              <p:nvPr/>
            </p:nvSpPr>
            <p:spPr>
              <a:xfrm rot="16200000">
                <a:off x="177648" y="1800709"/>
                <a:ext cx="483916" cy="369332"/>
              </a:xfrm>
              <a:prstGeom prst="rect">
                <a:avLst/>
              </a:prstGeom>
              <a:blipFill>
                <a:blip r:embed="rId6"/>
                <a:stretch>
                  <a:fillRect t="-12821" r="-16667"/>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1C487EE4-2916-31E1-E96A-AEC7DAFEF07E}"/>
              </a:ext>
            </a:extLst>
          </p:cNvPr>
          <p:cNvSpPr txBox="1"/>
          <p:nvPr/>
        </p:nvSpPr>
        <p:spPr>
          <a:xfrm>
            <a:off x="5595165" y="6611779"/>
            <a:ext cx="3548835" cy="246221"/>
          </a:xfrm>
          <a:prstGeom prst="rect">
            <a:avLst/>
          </a:prstGeom>
          <a:noFill/>
        </p:spPr>
        <p:txBody>
          <a:bodyPr wrap="square">
            <a:spAutoFit/>
          </a:bodyPr>
          <a:lstStyle/>
          <a:p>
            <a:r>
              <a:rPr lang="en-US" sz="1000" dirty="0"/>
              <a:t>https://</a:t>
            </a:r>
            <a:r>
              <a:rPr lang="en-US" sz="1000" dirty="0" err="1"/>
              <a:t>cds.cern.ch</a:t>
            </a:r>
            <a:r>
              <a:rPr lang="en-US" sz="1000" dirty="0"/>
              <a:t>/record/1344424/files/1087459_297-308.pdf</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sz="4400" dirty="0" err="1"/>
              <a:t>Yaygın</a:t>
            </a:r>
            <a:r>
              <a:rPr sz="4400" dirty="0"/>
              <a:t> </a:t>
            </a:r>
            <a:r>
              <a:rPr lang="tr-TR" sz="4400" dirty="0" err="1"/>
              <a:t>Unfolding</a:t>
            </a:r>
            <a:r>
              <a:rPr sz="4400" dirty="0"/>
              <a:t> Yöntemleri</a:t>
            </a:r>
          </a:p>
        </p:txBody>
      </p:sp>
      <p:sp>
        <p:nvSpPr>
          <p:cNvPr id="3" name="Content Placeholder 2"/>
          <p:cNvSpPr>
            <a:spLocks noGrp="1"/>
          </p:cNvSpPr>
          <p:nvPr>
            <p:ph idx="1"/>
          </p:nvPr>
        </p:nvSpPr>
        <p:spPr>
          <a:xfrm>
            <a:off x="457200" y="1600200"/>
            <a:ext cx="3646967" cy="4525963"/>
          </a:xfrm>
        </p:spPr>
        <p:txBody>
          <a:bodyPr/>
          <a:lstStyle/>
          <a:p>
            <a:r>
              <a:rPr sz="2000" dirty="0"/>
              <a:t>Matris ters çevirme teknikleri: yanıt matris denklemini doğrudan çözer ancak istatistiksel dalgalanmalara karşı hassas olabilir.</a:t>
            </a:r>
            <a:br>
              <a:rPr lang="en-US" sz="2000" dirty="0"/>
            </a:br>
            <a:endParaRPr sz="2000" dirty="0"/>
          </a:p>
          <a:p>
            <a:r>
              <a:rPr sz="2000" dirty="0"/>
              <a:t>Bayesian yinelemeli yaklaşımlar: tahminleri birden fazla yineleme boyunca iyileştirir ve genellikle gürültüyü kontrol etmek için </a:t>
            </a:r>
            <a:r>
              <a:rPr sz="2000" dirty="0" err="1"/>
              <a:t>düzenleme</a:t>
            </a:r>
            <a:r>
              <a:rPr sz="2000" dirty="0"/>
              <a:t> </a:t>
            </a:r>
            <a:r>
              <a:rPr lang="tr-TR" sz="2000" dirty="0"/>
              <a:t>(</a:t>
            </a:r>
            <a:r>
              <a:rPr lang="tr-TR" sz="2000" dirty="0" err="1"/>
              <a:t>regularization</a:t>
            </a:r>
            <a:r>
              <a:rPr lang="tr-TR" sz="2000" dirty="0"/>
              <a:t>) </a:t>
            </a:r>
            <a:r>
              <a:rPr sz="2000" dirty="0" err="1"/>
              <a:t>içerir</a:t>
            </a:r>
            <a:r>
              <a:rPr sz="2000" dirty="0"/>
              <a:t>.</a:t>
            </a:r>
          </a:p>
        </p:txBody>
      </p:sp>
      <p:pic>
        <p:nvPicPr>
          <p:cNvPr id="4" name="Picture 3">
            <a:extLst>
              <a:ext uri="{FF2B5EF4-FFF2-40B4-BE49-F238E27FC236}">
                <a16:creationId xmlns:a16="http://schemas.microsoft.com/office/drawing/2014/main" id="{C6BE3AB4-8E36-0416-D6C2-5A42D14776C6}"/>
              </a:ext>
            </a:extLst>
          </p:cNvPr>
          <p:cNvPicPr>
            <a:picLocks noChangeAspect="1"/>
          </p:cNvPicPr>
          <p:nvPr/>
        </p:nvPicPr>
        <p:blipFill>
          <a:blip r:embed="rId3"/>
          <a:stretch>
            <a:fillRect/>
          </a:stretch>
        </p:blipFill>
        <p:spPr>
          <a:xfrm>
            <a:off x="4572000" y="1691167"/>
            <a:ext cx="3985922" cy="3475665"/>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sz="4400" dirty="0"/>
              <a:t>Fizik Parametrelerini Çıkarmak için </a:t>
            </a:r>
            <a:r>
              <a:rPr sz="4400" dirty="0" err="1"/>
              <a:t>Dağılımları</a:t>
            </a:r>
            <a:r>
              <a:rPr sz="4400" dirty="0"/>
              <a:t> </a:t>
            </a:r>
            <a:r>
              <a:rPr lang="tr-TR" dirty="0"/>
              <a:t>Uydurma</a:t>
            </a:r>
            <a:r>
              <a:rPr lang="tr-TR" sz="4400" dirty="0"/>
              <a:t> (Fit)</a:t>
            </a:r>
            <a:endParaRPr sz="4400" dirty="0"/>
          </a:p>
        </p:txBody>
      </p:sp>
      <p:sp>
        <p:nvSpPr>
          <p:cNvPr id="3" name="Content Placeholder 2"/>
          <p:cNvSpPr>
            <a:spLocks noGrp="1"/>
          </p:cNvSpPr>
          <p:nvPr>
            <p:ph idx="1"/>
          </p:nvPr>
        </p:nvSpPr>
        <p:spPr>
          <a:xfrm>
            <a:off x="457200" y="1600200"/>
            <a:ext cx="4231758" cy="4525963"/>
          </a:xfrm>
        </p:spPr>
        <p:txBody>
          <a:bodyPr>
            <a:normAutofit lnSpcReduction="10000"/>
          </a:bodyPr>
          <a:lstStyle/>
          <a:p>
            <a:endParaRPr dirty="0"/>
          </a:p>
          <a:p>
            <a:pPr>
              <a:defRPr sz="1800"/>
            </a:pPr>
            <a:r>
              <a:rPr sz="2000" dirty="0" err="1"/>
              <a:t>Gözlenen</a:t>
            </a:r>
            <a:r>
              <a:rPr sz="2000" dirty="0"/>
              <a:t> </a:t>
            </a:r>
            <a:r>
              <a:rPr sz="2000" dirty="0" err="1"/>
              <a:t>veriler</a:t>
            </a:r>
            <a:r>
              <a:rPr lang="tr-TR" sz="2000" dirty="0"/>
              <a:t>e</a:t>
            </a:r>
            <a:r>
              <a:rPr sz="2000" dirty="0"/>
              <a:t> (örneğin kütle pikleri) </a:t>
            </a:r>
            <a:r>
              <a:rPr lang="tr-TR" sz="2000" dirty="0"/>
              <a:t>fit uygulanması</a:t>
            </a:r>
            <a:r>
              <a:rPr sz="2000" dirty="0"/>
              <a:t>, tesir kesitlerini veya parçacık özelliklerini (kütle, genişlik) çıkarmak için önemli bir adımdır.</a:t>
            </a:r>
          </a:p>
          <a:p>
            <a:pPr>
              <a:defRPr sz="1800"/>
            </a:pPr>
            <a:r>
              <a:rPr sz="2000" dirty="0"/>
              <a:t>Maksimum olabilirlik veya χ² minimizasyonu gibi teknikler verileri </a:t>
            </a:r>
            <a:r>
              <a:rPr sz="2000" dirty="0" err="1"/>
              <a:t>sinyal</a:t>
            </a:r>
            <a:r>
              <a:rPr sz="2000" dirty="0"/>
              <a:t>/arka plan modelleriyle eşleştirir.</a:t>
            </a:r>
          </a:p>
          <a:p>
            <a:pPr>
              <a:defRPr sz="1800"/>
            </a:pPr>
            <a:r>
              <a:rPr sz="2000" dirty="0"/>
              <a:t>Sinyal şeklinin ve sistematik etkilerin doğru modellenmesi, </a:t>
            </a:r>
            <a:r>
              <a:rPr lang="en-US" sz="2000" dirty="0" err="1"/>
              <a:t>yansız</a:t>
            </a:r>
            <a:r>
              <a:rPr lang="en-US" sz="2000" dirty="0"/>
              <a:t> </a:t>
            </a:r>
            <a:r>
              <a:rPr lang="tr-TR" sz="2000" dirty="0"/>
              <a:t>(</a:t>
            </a:r>
            <a:r>
              <a:rPr lang="tr-TR" sz="2000" dirty="0" err="1"/>
              <a:t>unbiased</a:t>
            </a:r>
            <a:r>
              <a:rPr lang="tr-TR" sz="2000" dirty="0"/>
              <a:t>)</a:t>
            </a:r>
            <a:r>
              <a:rPr sz="2000" dirty="0"/>
              <a:t> parametre </a:t>
            </a:r>
            <a:r>
              <a:rPr sz="2000" dirty="0" err="1"/>
              <a:t>tahmini</a:t>
            </a:r>
            <a:r>
              <a:rPr sz="2000" dirty="0"/>
              <a:t> sağlar.</a:t>
            </a:r>
          </a:p>
        </p:txBody>
      </p:sp>
      <p:pic>
        <p:nvPicPr>
          <p:cNvPr id="5122" name="Picture 2">
            <a:extLst>
              <a:ext uri="{FF2B5EF4-FFF2-40B4-BE49-F238E27FC236}">
                <a16:creationId xmlns:a16="http://schemas.microsoft.com/office/drawing/2014/main" id="{4D36839C-F9A2-9D94-A4B1-88E6135E00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0004" y="2111432"/>
            <a:ext cx="3966796" cy="381490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D69AC15-9A67-BBC2-7DAC-DE5D58DD1B1D}"/>
              </a:ext>
            </a:extLst>
          </p:cNvPr>
          <p:cNvSpPr txBox="1"/>
          <p:nvPr/>
        </p:nvSpPr>
        <p:spPr>
          <a:xfrm>
            <a:off x="4846320" y="5879942"/>
            <a:ext cx="3966796" cy="246221"/>
          </a:xfrm>
          <a:prstGeom prst="rect">
            <a:avLst/>
          </a:prstGeom>
          <a:noFill/>
        </p:spPr>
        <p:txBody>
          <a:bodyPr wrap="square">
            <a:spAutoFit/>
          </a:bodyPr>
          <a:lstStyle/>
          <a:p>
            <a:r>
              <a:rPr lang="en-US" sz="1000" dirty="0"/>
              <a:t>https://</a:t>
            </a:r>
            <a:r>
              <a:rPr lang="en-US" sz="1000" dirty="0" err="1"/>
              <a:t>atlas.cern</a:t>
            </a:r>
            <a:r>
              <a:rPr lang="en-US" sz="1000" dirty="0"/>
              <a:t>/updates/briefing/exploring-rare-decays-</a:t>
            </a:r>
            <a:r>
              <a:rPr lang="en-US" sz="1000" dirty="0" err="1"/>
              <a:t>higgs</a:t>
            </a:r>
            <a:r>
              <a:rPr lang="en-US" sz="1000" dirty="0"/>
              <a:t>-boson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Fitin</a:t>
            </a:r>
            <a:r>
              <a:rPr sz="4400" dirty="0"/>
              <a:t> </a:t>
            </a:r>
            <a:r>
              <a:rPr sz="4400" dirty="0" err="1"/>
              <a:t>Rolü</a:t>
            </a:r>
            <a:endParaRPr sz="4400" dirty="0"/>
          </a:p>
        </p:txBody>
      </p:sp>
      <p:sp>
        <p:nvSpPr>
          <p:cNvPr id="3" name="Content Placeholder 2"/>
          <p:cNvSpPr>
            <a:spLocks noGrp="1"/>
          </p:cNvSpPr>
          <p:nvPr>
            <p:ph idx="1"/>
          </p:nvPr>
        </p:nvSpPr>
        <p:spPr>
          <a:xfrm>
            <a:off x="457200" y="2003974"/>
            <a:ext cx="3943970" cy="3321425"/>
          </a:xfrm>
        </p:spPr>
        <p:txBody>
          <a:bodyPr/>
          <a:lstStyle/>
          <a:p>
            <a:pPr>
              <a:buFont typeface="Wingdings" pitchFamily="2" charset="2"/>
              <a:buChar char="Ø"/>
            </a:pPr>
            <a:r>
              <a:rPr sz="2000" dirty="0" err="1"/>
              <a:t>Dağılımları</a:t>
            </a:r>
            <a:r>
              <a:rPr sz="2000" dirty="0"/>
              <a:t> </a:t>
            </a:r>
            <a:r>
              <a:rPr sz="2000" dirty="0" err="1"/>
              <a:t>analiz</a:t>
            </a:r>
            <a:r>
              <a:rPr sz="2000" dirty="0"/>
              <a:t> </a:t>
            </a:r>
            <a:r>
              <a:rPr sz="2000" dirty="0" err="1"/>
              <a:t>etmek</a:t>
            </a:r>
            <a:r>
              <a:rPr sz="2000" dirty="0"/>
              <a:t> (</a:t>
            </a:r>
            <a:r>
              <a:rPr sz="2000" dirty="0" err="1"/>
              <a:t>örneğin</a:t>
            </a:r>
            <a:r>
              <a:rPr sz="2000" dirty="0"/>
              <a:t> </a:t>
            </a:r>
            <a:r>
              <a:rPr sz="2000" dirty="0" err="1"/>
              <a:t>kütle</a:t>
            </a:r>
            <a:r>
              <a:rPr sz="2000" dirty="0"/>
              <a:t> </a:t>
            </a:r>
            <a:r>
              <a:rPr sz="2000" dirty="0" err="1"/>
              <a:t>spektrumları</a:t>
            </a:r>
            <a:r>
              <a:rPr sz="2000" dirty="0"/>
              <a:t>) </a:t>
            </a:r>
            <a:r>
              <a:rPr sz="2000" dirty="0" err="1"/>
              <a:t>genellikle</a:t>
            </a:r>
            <a:r>
              <a:rPr sz="2000" dirty="0"/>
              <a:t> </a:t>
            </a:r>
            <a:r>
              <a:rPr sz="2000" dirty="0" err="1"/>
              <a:t>temel</a:t>
            </a:r>
            <a:r>
              <a:rPr sz="2000" dirty="0"/>
              <a:t> </a:t>
            </a:r>
            <a:r>
              <a:rPr sz="2000" dirty="0" err="1"/>
              <a:t>fizik</a:t>
            </a:r>
            <a:r>
              <a:rPr sz="2000" dirty="0"/>
              <a:t> </a:t>
            </a:r>
            <a:r>
              <a:rPr sz="2000" dirty="0" err="1"/>
              <a:t>parametrelerini</a:t>
            </a:r>
            <a:r>
              <a:rPr sz="2000" dirty="0"/>
              <a:t> (</a:t>
            </a:r>
            <a:r>
              <a:rPr sz="2000" dirty="0" err="1"/>
              <a:t>kütleler</a:t>
            </a:r>
            <a:r>
              <a:rPr sz="2000" dirty="0"/>
              <a:t>, </a:t>
            </a:r>
            <a:r>
              <a:rPr sz="2000" dirty="0" err="1"/>
              <a:t>genişlikler</a:t>
            </a:r>
            <a:r>
              <a:rPr sz="2000" dirty="0"/>
              <a:t>, </a:t>
            </a:r>
            <a:r>
              <a:rPr sz="2000" dirty="0" err="1"/>
              <a:t>tesir</a:t>
            </a:r>
            <a:r>
              <a:rPr sz="2000" dirty="0"/>
              <a:t> </a:t>
            </a:r>
            <a:r>
              <a:rPr sz="2000" dirty="0" err="1"/>
              <a:t>kesitleri</a:t>
            </a:r>
            <a:r>
              <a:rPr sz="2000" dirty="0"/>
              <a:t>) </a:t>
            </a:r>
            <a:r>
              <a:rPr sz="2000" dirty="0" err="1"/>
              <a:t>çıkarmak</a:t>
            </a:r>
            <a:r>
              <a:rPr sz="2000" dirty="0"/>
              <a:t> </a:t>
            </a:r>
            <a:r>
              <a:rPr sz="2000" dirty="0" err="1"/>
              <a:t>için</a:t>
            </a:r>
            <a:r>
              <a:rPr sz="2000" dirty="0"/>
              <a:t> </a:t>
            </a:r>
            <a:r>
              <a:rPr lang="tr-TR" sz="2000" dirty="0"/>
              <a:t>fit uygulamayı</a:t>
            </a:r>
            <a:r>
              <a:rPr sz="2000" dirty="0"/>
              <a:t> </a:t>
            </a:r>
            <a:r>
              <a:rPr sz="2000" dirty="0" err="1"/>
              <a:t>içerir</a:t>
            </a:r>
            <a:r>
              <a:rPr sz="2000" dirty="0"/>
              <a:t>.</a:t>
            </a:r>
            <a:br>
              <a:rPr lang="en-US" sz="2000" dirty="0"/>
            </a:br>
            <a:endParaRPr sz="2000" dirty="0"/>
          </a:p>
          <a:p>
            <a:pPr>
              <a:buFont typeface="Wingdings" pitchFamily="2" charset="2"/>
              <a:buChar char="Ø"/>
            </a:pPr>
            <a:r>
              <a:rPr sz="2000" dirty="0" err="1"/>
              <a:t>Başarılı</a:t>
            </a:r>
            <a:r>
              <a:rPr sz="2000" dirty="0"/>
              <a:t> </a:t>
            </a:r>
            <a:r>
              <a:rPr lang="en-US" sz="2000" dirty="0" err="1"/>
              <a:t>fitler</a:t>
            </a:r>
            <a:r>
              <a:rPr sz="2000" dirty="0"/>
              <a:t>, iyi </a:t>
            </a:r>
            <a:r>
              <a:rPr sz="2000" dirty="0" err="1"/>
              <a:t>modellenmiş</a:t>
            </a:r>
            <a:r>
              <a:rPr sz="2000" dirty="0"/>
              <a:t> </a:t>
            </a:r>
            <a:r>
              <a:rPr sz="2000" b="1" dirty="0" err="1"/>
              <a:t>sinyal</a:t>
            </a:r>
            <a:r>
              <a:rPr sz="2000" dirty="0"/>
              <a:t> ve </a:t>
            </a:r>
            <a:r>
              <a:rPr sz="2000" b="1" dirty="0" err="1"/>
              <a:t>arka</a:t>
            </a:r>
            <a:r>
              <a:rPr sz="2000" b="1" dirty="0"/>
              <a:t> plan </a:t>
            </a:r>
            <a:r>
              <a:rPr sz="2000" dirty="0" err="1"/>
              <a:t>şekilleri</a:t>
            </a:r>
            <a:r>
              <a:rPr sz="2000" dirty="0"/>
              <a:t> </a:t>
            </a:r>
            <a:r>
              <a:rPr sz="2000" dirty="0" err="1"/>
              <a:t>gerektirir</a:t>
            </a:r>
            <a:r>
              <a:rPr sz="2000" dirty="0"/>
              <a:t>.</a:t>
            </a:r>
          </a:p>
        </p:txBody>
      </p:sp>
      <p:pic>
        <p:nvPicPr>
          <p:cNvPr id="4" name="Picture 3">
            <a:extLst>
              <a:ext uri="{FF2B5EF4-FFF2-40B4-BE49-F238E27FC236}">
                <a16:creationId xmlns:a16="http://schemas.microsoft.com/office/drawing/2014/main" id="{39A36DF0-1E04-75DD-74EA-F7AB0C8DC35B}"/>
              </a:ext>
            </a:extLst>
          </p:cNvPr>
          <p:cNvPicPr>
            <a:picLocks noChangeAspect="1"/>
          </p:cNvPicPr>
          <p:nvPr/>
        </p:nvPicPr>
        <p:blipFill>
          <a:blip r:embed="rId3"/>
          <a:stretch>
            <a:fillRect/>
          </a:stretch>
        </p:blipFill>
        <p:spPr>
          <a:xfrm>
            <a:off x="4742830" y="1729562"/>
            <a:ext cx="3943970" cy="3870250"/>
          </a:xfrm>
          <a:prstGeom prst="rect">
            <a:avLst/>
          </a:prstGeom>
        </p:spPr>
      </p:pic>
      <p:sp>
        <p:nvSpPr>
          <p:cNvPr id="5" name="TextBox 4">
            <a:extLst>
              <a:ext uri="{FF2B5EF4-FFF2-40B4-BE49-F238E27FC236}">
                <a16:creationId xmlns:a16="http://schemas.microsoft.com/office/drawing/2014/main" id="{DD03312D-6F27-4C5E-25C5-9467F9B81A72}"/>
              </a:ext>
            </a:extLst>
          </p:cNvPr>
          <p:cNvSpPr txBox="1"/>
          <p:nvPr/>
        </p:nvSpPr>
        <p:spPr>
          <a:xfrm>
            <a:off x="7281030" y="1598757"/>
            <a:ext cx="1405770" cy="261610"/>
          </a:xfrm>
          <a:prstGeom prst="rect">
            <a:avLst/>
          </a:prstGeom>
          <a:noFill/>
        </p:spPr>
        <p:txBody>
          <a:bodyPr wrap="square">
            <a:spAutoFit/>
          </a:bodyPr>
          <a:lstStyle/>
          <a:p>
            <a:r>
              <a:rPr lang="en-US" sz="1050" dirty="0"/>
              <a:t>CMS CR -2024/168</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sz="4400" dirty="0" err="1"/>
              <a:t>Maksimum</a:t>
            </a:r>
            <a:r>
              <a:rPr sz="4400" dirty="0"/>
              <a:t> </a:t>
            </a:r>
            <a:r>
              <a:rPr sz="4400" dirty="0" err="1"/>
              <a:t>Olabilirlik</a:t>
            </a:r>
            <a:r>
              <a:rPr sz="4400" dirty="0"/>
              <a:t> &amp; χ²</a:t>
            </a:r>
          </a:p>
        </p:txBody>
      </p:sp>
      <p:sp>
        <p:nvSpPr>
          <p:cNvPr id="3" name="Content Placeholder 2"/>
          <p:cNvSpPr>
            <a:spLocks noGrp="1"/>
          </p:cNvSpPr>
          <p:nvPr>
            <p:ph idx="1"/>
          </p:nvPr>
        </p:nvSpPr>
        <p:spPr>
          <a:xfrm>
            <a:off x="457200" y="2073537"/>
            <a:ext cx="3225336" cy="3864685"/>
          </a:xfrm>
        </p:spPr>
        <p:txBody>
          <a:bodyPr>
            <a:normAutofit lnSpcReduction="10000"/>
          </a:bodyPr>
          <a:lstStyle/>
          <a:p>
            <a:pPr>
              <a:buFont typeface="Wingdings" pitchFamily="2" charset="2"/>
              <a:buChar char="Ø"/>
            </a:pPr>
            <a:r>
              <a:rPr sz="2000" dirty="0" err="1"/>
              <a:t>Maksimum</a:t>
            </a:r>
            <a:r>
              <a:rPr sz="2000" dirty="0"/>
              <a:t> </a:t>
            </a:r>
            <a:r>
              <a:rPr sz="2000" dirty="0" err="1"/>
              <a:t>olabilirlik</a:t>
            </a:r>
            <a:r>
              <a:rPr sz="2000" dirty="0"/>
              <a:t> </a:t>
            </a:r>
            <a:r>
              <a:rPr sz="2000" dirty="0" err="1"/>
              <a:t>tahmini</a:t>
            </a:r>
            <a:r>
              <a:rPr sz="2000" dirty="0"/>
              <a:t> (MLE), </a:t>
            </a:r>
            <a:r>
              <a:rPr sz="2000" dirty="0" err="1"/>
              <a:t>verileri</a:t>
            </a:r>
            <a:r>
              <a:rPr sz="2000" dirty="0"/>
              <a:t> </a:t>
            </a:r>
            <a:r>
              <a:rPr sz="2000" dirty="0" err="1"/>
              <a:t>gözlemleme</a:t>
            </a:r>
            <a:r>
              <a:rPr sz="2000" dirty="0"/>
              <a:t> </a:t>
            </a:r>
            <a:r>
              <a:rPr sz="2000" dirty="0" err="1"/>
              <a:t>olasılığını</a:t>
            </a:r>
            <a:r>
              <a:rPr sz="2000" dirty="0"/>
              <a:t> </a:t>
            </a:r>
            <a:r>
              <a:rPr sz="2000" dirty="0" err="1"/>
              <a:t>en</a:t>
            </a:r>
            <a:r>
              <a:rPr sz="2000" dirty="0"/>
              <a:t> </a:t>
            </a:r>
            <a:r>
              <a:rPr sz="2000" dirty="0" err="1"/>
              <a:t>üst</a:t>
            </a:r>
            <a:r>
              <a:rPr sz="2000" dirty="0"/>
              <a:t> </a:t>
            </a:r>
            <a:r>
              <a:rPr sz="2000" dirty="0" err="1"/>
              <a:t>düzeye</a:t>
            </a:r>
            <a:r>
              <a:rPr sz="2000" dirty="0"/>
              <a:t> </a:t>
            </a:r>
            <a:r>
              <a:rPr sz="2000" dirty="0" err="1"/>
              <a:t>çıkaran</a:t>
            </a:r>
            <a:r>
              <a:rPr sz="2000" dirty="0"/>
              <a:t> </a:t>
            </a:r>
            <a:r>
              <a:rPr sz="2000" dirty="0" err="1"/>
              <a:t>parametre</a:t>
            </a:r>
            <a:r>
              <a:rPr sz="2000" dirty="0"/>
              <a:t> </a:t>
            </a:r>
            <a:r>
              <a:rPr sz="2000" dirty="0" err="1"/>
              <a:t>değerlerini</a:t>
            </a:r>
            <a:r>
              <a:rPr sz="2000" dirty="0"/>
              <a:t> </a:t>
            </a:r>
            <a:r>
              <a:rPr sz="2000" dirty="0" err="1"/>
              <a:t>bulur</a:t>
            </a:r>
            <a:r>
              <a:rPr sz="2000" dirty="0"/>
              <a:t>.</a:t>
            </a:r>
            <a:br>
              <a:rPr lang="tr-TR" sz="2000" dirty="0"/>
            </a:br>
            <a:endParaRPr sz="2000" dirty="0"/>
          </a:p>
          <a:p>
            <a:pPr>
              <a:buFont typeface="Wingdings" pitchFamily="2" charset="2"/>
              <a:buChar char="Ø"/>
            </a:pPr>
            <a:r>
              <a:rPr sz="2000" dirty="0"/>
              <a:t>χ² </a:t>
            </a:r>
            <a:r>
              <a:rPr sz="2000" dirty="0" err="1"/>
              <a:t>minimizasyonu</a:t>
            </a:r>
            <a:r>
              <a:rPr sz="2000" dirty="0"/>
              <a:t>, </a:t>
            </a:r>
            <a:r>
              <a:rPr sz="2000" dirty="0" err="1"/>
              <a:t>gözlemlenen</a:t>
            </a:r>
            <a:r>
              <a:rPr sz="2000" dirty="0"/>
              <a:t> </a:t>
            </a:r>
            <a:r>
              <a:rPr sz="2000" dirty="0" err="1"/>
              <a:t>dağılımları</a:t>
            </a:r>
            <a:r>
              <a:rPr sz="2000" dirty="0"/>
              <a:t> model </a:t>
            </a:r>
            <a:r>
              <a:rPr sz="2000" dirty="0" err="1"/>
              <a:t>tahminleriyle</a:t>
            </a:r>
            <a:r>
              <a:rPr sz="2000" dirty="0"/>
              <a:t> </a:t>
            </a:r>
            <a:r>
              <a:rPr sz="2000" dirty="0" err="1"/>
              <a:t>karşılaştırarak</a:t>
            </a:r>
            <a:r>
              <a:rPr sz="2000" dirty="0"/>
              <a:t> </a:t>
            </a:r>
            <a:r>
              <a:rPr sz="2000" dirty="0" err="1"/>
              <a:t>en</a:t>
            </a:r>
            <a:r>
              <a:rPr sz="2000" dirty="0"/>
              <a:t> iyi </a:t>
            </a:r>
            <a:r>
              <a:rPr sz="2000" dirty="0" err="1"/>
              <a:t>parametre</a:t>
            </a:r>
            <a:r>
              <a:rPr sz="2000" dirty="0"/>
              <a:t> </a:t>
            </a:r>
            <a:r>
              <a:rPr sz="2000" dirty="0" err="1"/>
              <a:t>eşleşmesini</a:t>
            </a:r>
            <a:r>
              <a:rPr sz="2000" dirty="0"/>
              <a:t> arar.</a:t>
            </a:r>
          </a:p>
        </p:txBody>
      </p:sp>
      <p:pic>
        <p:nvPicPr>
          <p:cNvPr id="4" name="Picture 3">
            <a:extLst>
              <a:ext uri="{FF2B5EF4-FFF2-40B4-BE49-F238E27FC236}">
                <a16:creationId xmlns:a16="http://schemas.microsoft.com/office/drawing/2014/main" id="{FAB8B2A9-5B81-485C-EBF6-E8C1BAAC4A8D}"/>
              </a:ext>
            </a:extLst>
          </p:cNvPr>
          <p:cNvPicPr>
            <a:picLocks noChangeAspect="1"/>
          </p:cNvPicPr>
          <p:nvPr/>
        </p:nvPicPr>
        <p:blipFill>
          <a:blip r:embed="rId3"/>
          <a:stretch>
            <a:fillRect/>
          </a:stretch>
        </p:blipFill>
        <p:spPr>
          <a:xfrm>
            <a:off x="4023161" y="1604356"/>
            <a:ext cx="4663639" cy="3714990"/>
          </a:xfrm>
          <a:prstGeom prst="rect">
            <a:avLst/>
          </a:prstGeom>
        </p:spPr>
      </p:pic>
      <p:sp>
        <p:nvSpPr>
          <p:cNvPr id="5" name="TextBox 4">
            <a:extLst>
              <a:ext uri="{FF2B5EF4-FFF2-40B4-BE49-F238E27FC236}">
                <a16:creationId xmlns:a16="http://schemas.microsoft.com/office/drawing/2014/main" id="{E5684451-7473-3A1E-6DF1-B5871AFDA420}"/>
              </a:ext>
            </a:extLst>
          </p:cNvPr>
          <p:cNvSpPr txBox="1"/>
          <p:nvPr/>
        </p:nvSpPr>
        <p:spPr>
          <a:xfrm>
            <a:off x="4871260" y="5246902"/>
            <a:ext cx="3225336" cy="1569660"/>
          </a:xfrm>
          <a:prstGeom prst="rect">
            <a:avLst/>
          </a:prstGeom>
          <a:noFill/>
        </p:spPr>
        <p:txBody>
          <a:bodyPr wrap="square" rtlCol="0">
            <a:spAutoFit/>
          </a:bodyPr>
          <a:lstStyle/>
          <a:p>
            <a:r>
              <a:rPr lang="en-US" sz="1600" dirty="0"/>
              <a:t>True parameters:</a:t>
            </a:r>
          </a:p>
          <a:p>
            <a:r>
              <a:rPr lang="en-US" sz="1600" dirty="0"/>
              <a:t> A = 1000.0, mu = 125.00, B = 20.0</a:t>
            </a:r>
          </a:p>
          <a:p>
            <a:r>
              <a:rPr lang="en-US" sz="1600" dirty="0"/>
              <a:t>Chi² Minimization Fit:</a:t>
            </a:r>
          </a:p>
          <a:p>
            <a:r>
              <a:rPr lang="en-US" sz="1600" dirty="0"/>
              <a:t>  A = 902.1, mu = 125.02, B = 13.9</a:t>
            </a:r>
          </a:p>
          <a:p>
            <a:r>
              <a:rPr lang="en-US" sz="1600" dirty="0"/>
              <a:t>Maximum Likelihood Fit:</a:t>
            </a:r>
          </a:p>
          <a:p>
            <a:r>
              <a:rPr lang="en-US" sz="1600" dirty="0"/>
              <a:t>  A = 909.2, mu = 125.01, B = 16.4</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err="1"/>
              <a:t>Önyargısız</a:t>
            </a:r>
            <a:r>
              <a:rPr lang="en-US" sz="4400" dirty="0"/>
              <a:t> (unbiased)</a:t>
            </a:r>
            <a:r>
              <a:rPr sz="4400" dirty="0"/>
              <a:t> </a:t>
            </a:r>
            <a:r>
              <a:rPr sz="4400" dirty="0" err="1"/>
              <a:t>Sonuçların</a:t>
            </a:r>
            <a:r>
              <a:rPr sz="4400" dirty="0"/>
              <a:t> </a:t>
            </a:r>
            <a:r>
              <a:rPr sz="4400" dirty="0" err="1"/>
              <a:t>Sağlanması</a:t>
            </a:r>
            <a:endParaRPr sz="4400" dirty="0"/>
          </a:p>
        </p:txBody>
      </p:sp>
      <p:sp>
        <p:nvSpPr>
          <p:cNvPr id="3" name="Content Placeholder 2"/>
          <p:cNvSpPr>
            <a:spLocks noGrp="1"/>
          </p:cNvSpPr>
          <p:nvPr>
            <p:ph idx="1"/>
          </p:nvPr>
        </p:nvSpPr>
        <p:spPr>
          <a:xfrm>
            <a:off x="457200" y="1989656"/>
            <a:ext cx="3532909" cy="4525963"/>
          </a:xfrm>
        </p:spPr>
        <p:txBody>
          <a:bodyPr/>
          <a:lstStyle/>
          <a:p>
            <a:pPr>
              <a:buFont typeface="Wingdings" pitchFamily="2" charset="2"/>
              <a:buChar char="Ø"/>
            </a:pPr>
            <a:r>
              <a:rPr sz="2000" dirty="0" err="1"/>
              <a:t>Sistematik</a:t>
            </a:r>
            <a:r>
              <a:rPr sz="2000" dirty="0"/>
              <a:t> </a:t>
            </a:r>
            <a:r>
              <a:rPr sz="2000" dirty="0" err="1"/>
              <a:t>belirsizliklerin</a:t>
            </a:r>
            <a:r>
              <a:rPr sz="2000" dirty="0"/>
              <a:t>, </a:t>
            </a:r>
            <a:r>
              <a:rPr sz="2000" dirty="0" err="1"/>
              <a:t>arka</a:t>
            </a:r>
            <a:r>
              <a:rPr sz="2000" dirty="0"/>
              <a:t> plan </a:t>
            </a:r>
            <a:r>
              <a:rPr sz="2000" dirty="0" err="1"/>
              <a:t>şekillerinin</a:t>
            </a:r>
            <a:r>
              <a:rPr sz="2000" dirty="0"/>
              <a:t> ve dedektör </a:t>
            </a:r>
            <a:r>
              <a:rPr sz="2000" dirty="0" err="1"/>
              <a:t>etkilerinin</a:t>
            </a:r>
            <a:r>
              <a:rPr sz="2000" dirty="0"/>
              <a:t> </a:t>
            </a:r>
            <a:r>
              <a:rPr sz="2000" dirty="0" err="1"/>
              <a:t>doğru</a:t>
            </a:r>
            <a:r>
              <a:rPr sz="2000" dirty="0"/>
              <a:t> </a:t>
            </a:r>
            <a:r>
              <a:rPr sz="2000" dirty="0" err="1"/>
              <a:t>modellenmesi</a:t>
            </a:r>
            <a:r>
              <a:rPr sz="2000" dirty="0"/>
              <a:t>, </a:t>
            </a:r>
            <a:r>
              <a:rPr lang="tr-TR" sz="2000" dirty="0"/>
              <a:t>önyargısız</a:t>
            </a:r>
            <a:r>
              <a:rPr sz="2000" dirty="0"/>
              <a:t> </a:t>
            </a:r>
            <a:r>
              <a:rPr sz="2000" dirty="0" err="1"/>
              <a:t>parametre</a:t>
            </a:r>
            <a:r>
              <a:rPr sz="2000" dirty="0"/>
              <a:t> </a:t>
            </a:r>
            <a:r>
              <a:rPr sz="2000" dirty="0" err="1"/>
              <a:t>çıkarımı</a:t>
            </a:r>
            <a:r>
              <a:rPr sz="2000" dirty="0"/>
              <a:t> </a:t>
            </a:r>
            <a:r>
              <a:rPr sz="2000" dirty="0" err="1"/>
              <a:t>için</a:t>
            </a:r>
            <a:r>
              <a:rPr sz="2000" dirty="0"/>
              <a:t> </a:t>
            </a:r>
            <a:r>
              <a:rPr sz="2000" dirty="0" err="1"/>
              <a:t>çok</a:t>
            </a:r>
            <a:r>
              <a:rPr sz="2000" dirty="0"/>
              <a:t> </a:t>
            </a:r>
            <a:r>
              <a:rPr sz="2000" dirty="0" err="1"/>
              <a:t>önemlidir</a:t>
            </a:r>
            <a:r>
              <a:rPr sz="2000" dirty="0"/>
              <a:t>.</a:t>
            </a:r>
            <a:br>
              <a:rPr lang="tr-TR" sz="2000" dirty="0"/>
            </a:br>
            <a:endParaRPr sz="2000" dirty="0"/>
          </a:p>
          <a:p>
            <a:pPr>
              <a:buFont typeface="Wingdings" pitchFamily="2" charset="2"/>
              <a:buChar char="Ø"/>
            </a:pPr>
            <a:r>
              <a:rPr sz="2000" dirty="0"/>
              <a:t> </a:t>
            </a:r>
            <a:r>
              <a:rPr lang="tr-TR" sz="2000" dirty="0"/>
              <a:t>İyi-fit (</a:t>
            </a:r>
            <a:r>
              <a:rPr lang="tr-TR" sz="2000" dirty="0" err="1"/>
              <a:t>goodness</a:t>
            </a:r>
            <a:r>
              <a:rPr lang="tr-TR" sz="2000" dirty="0"/>
              <a:t>-of-fit) </a:t>
            </a:r>
            <a:r>
              <a:rPr sz="2000" dirty="0" err="1"/>
              <a:t>testleri</a:t>
            </a:r>
            <a:r>
              <a:rPr sz="2000" dirty="0"/>
              <a:t>, </a:t>
            </a:r>
            <a:r>
              <a:rPr sz="2000" dirty="0" err="1"/>
              <a:t>nihai</a:t>
            </a:r>
            <a:r>
              <a:rPr sz="2000" dirty="0"/>
              <a:t> </a:t>
            </a:r>
            <a:r>
              <a:rPr sz="2000" dirty="0" err="1"/>
              <a:t>uyumun</a:t>
            </a:r>
            <a:r>
              <a:rPr sz="2000" dirty="0"/>
              <a:t> ve </a:t>
            </a:r>
            <a:r>
              <a:rPr lang="tr-TR" sz="2000" dirty="0"/>
              <a:t>belirlenen</a:t>
            </a:r>
            <a:r>
              <a:rPr sz="2000" dirty="0"/>
              <a:t> </a:t>
            </a:r>
            <a:r>
              <a:rPr sz="2000" dirty="0" err="1"/>
              <a:t>parametrelerin</a:t>
            </a:r>
            <a:r>
              <a:rPr sz="2000" dirty="0"/>
              <a:t> </a:t>
            </a:r>
            <a:r>
              <a:rPr sz="2000" dirty="0" err="1"/>
              <a:t>güvenilirliğini</a:t>
            </a:r>
            <a:r>
              <a:rPr sz="2000" dirty="0"/>
              <a:t> </a:t>
            </a:r>
            <a:r>
              <a:rPr sz="2000" dirty="0" err="1"/>
              <a:t>doğrulamaktadır</a:t>
            </a:r>
            <a:r>
              <a:rPr sz="2000" dirty="0"/>
              <a:t>.</a:t>
            </a:r>
          </a:p>
        </p:txBody>
      </p:sp>
      <p:pic>
        <p:nvPicPr>
          <p:cNvPr id="4" name="Picture 3">
            <a:extLst>
              <a:ext uri="{FF2B5EF4-FFF2-40B4-BE49-F238E27FC236}">
                <a16:creationId xmlns:a16="http://schemas.microsoft.com/office/drawing/2014/main" id="{D7CE03D2-2DFC-F0B3-A47E-C29BBB56A8AD}"/>
              </a:ext>
            </a:extLst>
          </p:cNvPr>
          <p:cNvPicPr>
            <a:picLocks noChangeAspect="1"/>
          </p:cNvPicPr>
          <p:nvPr/>
        </p:nvPicPr>
        <p:blipFill>
          <a:blip r:embed="rId3"/>
          <a:stretch>
            <a:fillRect/>
          </a:stretch>
        </p:blipFill>
        <p:spPr>
          <a:xfrm>
            <a:off x="4243452" y="1755904"/>
            <a:ext cx="4260198" cy="4214553"/>
          </a:xfrm>
          <a:prstGeom prst="rect">
            <a:avLst/>
          </a:prstGeom>
        </p:spPr>
      </p:pic>
      <p:sp>
        <p:nvSpPr>
          <p:cNvPr id="6" name="TextBox 5">
            <a:extLst>
              <a:ext uri="{FF2B5EF4-FFF2-40B4-BE49-F238E27FC236}">
                <a16:creationId xmlns:a16="http://schemas.microsoft.com/office/drawing/2014/main" id="{5AE9303C-77F4-8CAB-9E49-1E861BA34DBF}"/>
              </a:ext>
            </a:extLst>
          </p:cNvPr>
          <p:cNvSpPr txBox="1"/>
          <p:nvPr/>
        </p:nvSpPr>
        <p:spPr>
          <a:xfrm>
            <a:off x="6866041" y="1743435"/>
            <a:ext cx="1704109" cy="246221"/>
          </a:xfrm>
          <a:prstGeom prst="rect">
            <a:avLst/>
          </a:prstGeom>
          <a:noFill/>
        </p:spPr>
        <p:txBody>
          <a:bodyPr wrap="square">
            <a:spAutoFit/>
          </a:bodyPr>
          <a:lstStyle/>
          <a:p>
            <a:r>
              <a:rPr lang="en-US" sz="1000" dirty="0"/>
              <a:t>ATLAS-PHYS-PUB-2020-028</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02F29A-AD4E-D5DE-74DB-7E8671E71D5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3310FCA-A302-353C-9593-65254A24FD3F}"/>
              </a:ext>
            </a:extLst>
          </p:cNvPr>
          <p:cNvSpPr>
            <a:spLocks noGrp="1"/>
          </p:cNvSpPr>
          <p:nvPr>
            <p:ph type="title"/>
          </p:nvPr>
        </p:nvSpPr>
        <p:spPr/>
        <p:txBody>
          <a:bodyPr/>
          <a:lstStyle/>
          <a:p>
            <a:r>
              <a:rPr lang="en-US" dirty="0" err="1"/>
              <a:t>Olay'ın Doğumu</a:t>
            </a:r>
            <a:endParaRPr lang="en-US" dirty="0"/>
          </a:p>
        </p:txBody>
      </p:sp>
      <p:sp>
        <p:nvSpPr>
          <p:cNvPr id="6" name="TextBox 5">
            <a:extLst>
              <a:ext uri="{FF2B5EF4-FFF2-40B4-BE49-F238E27FC236}">
                <a16:creationId xmlns:a16="http://schemas.microsoft.com/office/drawing/2014/main" id="{2D9D62D4-78A7-1422-9ADA-F57AF0F8032A}"/>
              </a:ext>
            </a:extLst>
          </p:cNvPr>
          <p:cNvSpPr txBox="1"/>
          <p:nvPr/>
        </p:nvSpPr>
        <p:spPr>
          <a:xfrm>
            <a:off x="1699609" y="1417638"/>
            <a:ext cx="5749716" cy="369332"/>
          </a:xfrm>
          <a:prstGeom prst="rect">
            <a:avLst/>
          </a:prstGeom>
          <a:noFill/>
        </p:spPr>
        <p:txBody>
          <a:bodyPr wrap="none" rtlCol="0">
            <a:spAutoFit/>
          </a:bodyPr>
          <a:lstStyle/>
          <a:p>
            <a:r>
              <a:rPr lang="en-US" dirty="0"/>
              <a:t>İki LHC proton </a:t>
            </a:r>
            <a:r>
              <a:rPr lang="en-US" dirty="0" err="1"/>
              <a:t>demetinin</a:t>
            </a:r>
            <a:r>
              <a:rPr lang="en-US" dirty="0"/>
              <a:t> bir etkileşim noktasında kesişmesi</a:t>
            </a:r>
          </a:p>
        </p:txBody>
      </p:sp>
      <p:sp>
        <p:nvSpPr>
          <p:cNvPr id="13" name="TextBox 12">
            <a:extLst>
              <a:ext uri="{FF2B5EF4-FFF2-40B4-BE49-F238E27FC236}">
                <a16:creationId xmlns:a16="http://schemas.microsoft.com/office/drawing/2014/main" id="{78BF8487-B9B5-069E-7624-3B4E53280247}"/>
              </a:ext>
            </a:extLst>
          </p:cNvPr>
          <p:cNvSpPr txBox="1"/>
          <p:nvPr/>
        </p:nvSpPr>
        <p:spPr>
          <a:xfrm>
            <a:off x="1509782" y="5475365"/>
            <a:ext cx="6602448" cy="369332"/>
          </a:xfrm>
          <a:prstGeom prst="rect">
            <a:avLst/>
          </a:prstGeom>
          <a:noFill/>
        </p:spPr>
        <p:txBody>
          <a:bodyPr wrap="none" rtlCol="0">
            <a:spAutoFit/>
          </a:bodyPr>
          <a:lstStyle/>
          <a:p>
            <a:r>
              <a:rPr lang="en-US" dirty="0"/>
              <a:t>LHC 1. </a:t>
            </a:r>
            <a:r>
              <a:rPr lang="en-US" dirty="0" err="1"/>
              <a:t>Nokta</a:t>
            </a:r>
            <a:r>
              <a:rPr lang="en-US" dirty="0"/>
              <a:t> etrafındaki etkileşim </a:t>
            </a:r>
            <a:r>
              <a:rPr lang="en-US" dirty="0" err="1"/>
              <a:t>bölgesinde</a:t>
            </a:r>
            <a:r>
              <a:rPr lang="en-US" dirty="0"/>
              <a:t> </a:t>
            </a:r>
            <a:r>
              <a:rPr lang="en-US" dirty="0" err="1"/>
              <a:t>demet</a:t>
            </a:r>
            <a:r>
              <a:rPr lang="en-US" dirty="0"/>
              <a:t> zarfları (ATLAS).</a:t>
            </a:r>
          </a:p>
        </p:txBody>
      </p:sp>
      <p:pic>
        <p:nvPicPr>
          <p:cNvPr id="8194" name="Picture 2" descr="Beam envelopes in the interaction region around point 1 (ATLAS) showing how the beam sizes are reduced in the last 60 m on each side of the interaction point following the squeeze. Note the different transverse scale: the radius of the cut-away beam pipe is just 18 mm at the collision point. The clockwise beam is in blue and the anti-clockwise beam is in red. Credit: Courtesy J Jowett.">
            <a:extLst>
              <a:ext uri="{FF2B5EF4-FFF2-40B4-BE49-F238E27FC236}">
                <a16:creationId xmlns:a16="http://schemas.microsoft.com/office/drawing/2014/main" id="{6CB80BED-4A03-00CE-132F-D39F8FD2FC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9782" y="2025093"/>
            <a:ext cx="6273800" cy="3396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23334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sz="4400" dirty="0"/>
              <a:t>Sistematik Belirsizlikler: Kaynaklar ve </a:t>
            </a:r>
            <a:r>
              <a:rPr lang="en-US" sz="4400" dirty="0" err="1"/>
              <a:t>Belirsizliklerin</a:t>
            </a:r>
            <a:r>
              <a:rPr lang="en-US" sz="4400" dirty="0"/>
              <a:t> </a:t>
            </a:r>
            <a:r>
              <a:rPr sz="4400" dirty="0" err="1"/>
              <a:t>Yayılım</a:t>
            </a:r>
            <a:r>
              <a:rPr lang="tr-TR" sz="4400" dirty="0"/>
              <a:t>ı</a:t>
            </a:r>
            <a:endParaRPr sz="4400" dirty="0"/>
          </a:p>
        </p:txBody>
      </p:sp>
      <p:sp>
        <p:nvSpPr>
          <p:cNvPr id="3" name="Content Placeholder 2"/>
          <p:cNvSpPr>
            <a:spLocks noGrp="1"/>
          </p:cNvSpPr>
          <p:nvPr>
            <p:ph idx="1"/>
          </p:nvPr>
        </p:nvSpPr>
        <p:spPr>
          <a:xfrm>
            <a:off x="457200" y="1600200"/>
            <a:ext cx="8229600" cy="4689088"/>
          </a:xfrm>
        </p:spPr>
        <p:txBody>
          <a:bodyPr>
            <a:normAutofit/>
          </a:bodyPr>
          <a:lstStyle/>
          <a:p>
            <a:pPr>
              <a:defRPr sz="1800"/>
            </a:pPr>
            <a:r>
              <a:rPr sz="2000" dirty="0" err="1"/>
              <a:t>Kalibrasyonlar</a:t>
            </a:r>
            <a:r>
              <a:rPr sz="2000" dirty="0"/>
              <a:t>, </a:t>
            </a:r>
            <a:r>
              <a:rPr sz="2000" dirty="0" err="1"/>
              <a:t>hizalamalar</a:t>
            </a:r>
            <a:r>
              <a:rPr sz="2000" dirty="0"/>
              <a:t>, </a:t>
            </a:r>
            <a:r>
              <a:rPr sz="2000" dirty="0" err="1"/>
              <a:t>tetikleme</a:t>
            </a:r>
            <a:r>
              <a:rPr sz="2000" dirty="0"/>
              <a:t> </a:t>
            </a:r>
            <a:r>
              <a:rPr sz="2000" dirty="0" err="1"/>
              <a:t>verimlilikleri</a:t>
            </a:r>
            <a:r>
              <a:rPr sz="2000" dirty="0"/>
              <a:t> ve </a:t>
            </a:r>
            <a:r>
              <a:rPr sz="2000" dirty="0" err="1"/>
              <a:t>arka</a:t>
            </a:r>
            <a:r>
              <a:rPr sz="2000" dirty="0"/>
              <a:t> plan </a:t>
            </a:r>
            <a:r>
              <a:rPr sz="2000" dirty="0" err="1"/>
              <a:t>modellerinin</a:t>
            </a:r>
            <a:r>
              <a:rPr sz="2000" dirty="0"/>
              <a:t> her </a:t>
            </a:r>
            <a:r>
              <a:rPr sz="2000" dirty="0" err="1"/>
              <a:t>biri</a:t>
            </a:r>
            <a:r>
              <a:rPr sz="2000" dirty="0"/>
              <a:t> </a:t>
            </a:r>
            <a:r>
              <a:rPr sz="2000" dirty="0" err="1"/>
              <a:t>sistematik</a:t>
            </a:r>
            <a:r>
              <a:rPr sz="2000" dirty="0"/>
              <a:t> </a:t>
            </a:r>
            <a:r>
              <a:rPr sz="2000" dirty="0" err="1"/>
              <a:t>belirsizliklere</a:t>
            </a:r>
            <a:r>
              <a:rPr sz="2000" dirty="0"/>
              <a:t> </a:t>
            </a:r>
            <a:r>
              <a:rPr sz="2000" dirty="0" err="1"/>
              <a:t>yol</a:t>
            </a:r>
            <a:r>
              <a:rPr sz="2000" dirty="0"/>
              <a:t> </a:t>
            </a:r>
            <a:r>
              <a:rPr sz="2000" dirty="0" err="1"/>
              <a:t>açmaktadır</a:t>
            </a:r>
            <a:r>
              <a:rPr sz="2000" dirty="0"/>
              <a:t>.</a:t>
            </a:r>
            <a:br>
              <a:rPr lang="tr-TR" sz="2000" dirty="0"/>
            </a:br>
            <a:endParaRPr sz="2000" dirty="0"/>
          </a:p>
          <a:p>
            <a:pPr>
              <a:buFont typeface="Wingdings" pitchFamily="2" charset="2"/>
              <a:buChar char="Ø"/>
              <a:defRPr sz="1800"/>
            </a:pPr>
            <a:r>
              <a:rPr sz="2000" dirty="0"/>
              <a:t>Bu </a:t>
            </a:r>
            <a:r>
              <a:rPr sz="2000" dirty="0" err="1"/>
              <a:t>belirsizlikler</a:t>
            </a:r>
            <a:r>
              <a:rPr sz="2000" dirty="0"/>
              <a:t> </a:t>
            </a:r>
            <a:r>
              <a:rPr sz="2000" dirty="0" err="1"/>
              <a:t>analiz</a:t>
            </a:r>
            <a:r>
              <a:rPr sz="2000" dirty="0"/>
              <a:t> </a:t>
            </a:r>
            <a:r>
              <a:rPr sz="2000" dirty="0" err="1"/>
              <a:t>boyunca</a:t>
            </a:r>
            <a:r>
              <a:rPr sz="2000" dirty="0"/>
              <a:t> </a:t>
            </a:r>
            <a:r>
              <a:rPr sz="2000" dirty="0" err="1"/>
              <a:t>yayılır</a:t>
            </a:r>
            <a:r>
              <a:rPr sz="2000" dirty="0"/>
              <a:t> ve </a:t>
            </a:r>
            <a:r>
              <a:rPr sz="2000" dirty="0" err="1"/>
              <a:t>nihai</a:t>
            </a:r>
            <a:r>
              <a:rPr sz="2000" dirty="0"/>
              <a:t> </a:t>
            </a:r>
            <a:r>
              <a:rPr sz="2000" dirty="0" err="1"/>
              <a:t>ölçümleri</a:t>
            </a:r>
            <a:r>
              <a:rPr sz="2000" dirty="0"/>
              <a:t> </a:t>
            </a:r>
            <a:r>
              <a:rPr sz="2000" dirty="0" err="1"/>
              <a:t>etkiler</a:t>
            </a:r>
            <a:r>
              <a:rPr sz="2000" dirty="0"/>
              <a:t>.</a:t>
            </a:r>
            <a:br>
              <a:rPr lang="tr-TR" sz="2000" dirty="0"/>
            </a:br>
            <a:endParaRPr sz="2000" dirty="0"/>
          </a:p>
          <a:p>
            <a:pPr>
              <a:buFont typeface="Wingdings" pitchFamily="2" charset="2"/>
              <a:buChar char="Ø"/>
              <a:defRPr sz="1800"/>
            </a:pPr>
            <a:r>
              <a:rPr lang="tr-TR" sz="2000" dirty="0" err="1"/>
              <a:t>Doğrı</a:t>
            </a:r>
            <a:r>
              <a:rPr lang="tr-TR" sz="2000" dirty="0"/>
              <a:t> biçimde yapılan</a:t>
            </a:r>
            <a:r>
              <a:rPr sz="2000" dirty="0"/>
              <a:t> </a:t>
            </a:r>
            <a:r>
              <a:rPr sz="2000" dirty="0" err="1"/>
              <a:t>belirsizlik</a:t>
            </a:r>
            <a:r>
              <a:rPr sz="2000" dirty="0"/>
              <a:t> </a:t>
            </a:r>
            <a:r>
              <a:rPr sz="2000" dirty="0" err="1"/>
              <a:t>tahminleri</a:t>
            </a:r>
            <a:r>
              <a:rPr sz="2000" dirty="0"/>
              <a:t> ve </a:t>
            </a:r>
            <a:r>
              <a:rPr sz="2000" dirty="0" err="1"/>
              <a:t>kapsamlı</a:t>
            </a:r>
            <a:r>
              <a:rPr sz="2000" dirty="0"/>
              <a:t> </a:t>
            </a:r>
            <a:r>
              <a:rPr sz="2000" dirty="0" err="1"/>
              <a:t>dokümantasyon</a:t>
            </a:r>
            <a:r>
              <a:rPr sz="2000" dirty="0"/>
              <a:t>, </a:t>
            </a:r>
            <a:r>
              <a:rPr sz="2000" dirty="0" err="1"/>
              <a:t>teorik</a:t>
            </a:r>
            <a:r>
              <a:rPr sz="2000" dirty="0"/>
              <a:t> </a:t>
            </a:r>
            <a:r>
              <a:rPr sz="2000" dirty="0" err="1"/>
              <a:t>tahminlerle</a:t>
            </a:r>
            <a:r>
              <a:rPr sz="2000" dirty="0"/>
              <a:t> </a:t>
            </a:r>
            <a:r>
              <a:rPr sz="2000" dirty="0" err="1"/>
              <a:t>güvenilir</a:t>
            </a:r>
            <a:r>
              <a:rPr sz="2000" dirty="0"/>
              <a:t> </a:t>
            </a:r>
            <a:r>
              <a:rPr sz="2000" dirty="0" err="1"/>
              <a:t>karşılaştırmalar</a:t>
            </a:r>
            <a:r>
              <a:rPr sz="2000" dirty="0"/>
              <a:t> </a:t>
            </a:r>
            <a:r>
              <a:rPr sz="2000" dirty="0" err="1"/>
              <a:t>için</a:t>
            </a:r>
            <a:r>
              <a:rPr sz="2000" dirty="0"/>
              <a:t> </a:t>
            </a:r>
            <a:r>
              <a:rPr sz="2000" dirty="0" err="1"/>
              <a:t>gereklidir</a:t>
            </a:r>
            <a:r>
              <a:rPr sz="2000" dirty="0"/>
              <a:t>.</a:t>
            </a:r>
            <a:br>
              <a:rPr lang="tr-TR" sz="2000" dirty="0"/>
            </a:br>
            <a:endParaRPr lang="tr-TR" sz="2000" dirty="0"/>
          </a:p>
          <a:p>
            <a:pPr>
              <a:buFont typeface="Wingdings" pitchFamily="2" charset="2"/>
              <a:buChar char="Ø"/>
            </a:pPr>
            <a:r>
              <a:rPr lang="en-US" sz="2000" dirty="0" err="1"/>
              <a:t>Daha</a:t>
            </a:r>
            <a:r>
              <a:rPr lang="en-US" sz="2000" dirty="0"/>
              <a:t> </a:t>
            </a:r>
            <a:r>
              <a:rPr lang="en-US" sz="2000" dirty="0" err="1"/>
              <a:t>önceki</a:t>
            </a:r>
            <a:r>
              <a:rPr lang="en-US" sz="2000" dirty="0"/>
              <a:t> </a:t>
            </a:r>
            <a:r>
              <a:rPr lang="en-US" sz="2000" dirty="0" err="1"/>
              <a:t>aşamalarda</a:t>
            </a:r>
            <a:r>
              <a:rPr lang="en-US" sz="2000" dirty="0"/>
              <a:t> (</a:t>
            </a:r>
            <a:r>
              <a:rPr lang="en-US" sz="2000" dirty="0" err="1"/>
              <a:t>örn</a:t>
            </a:r>
            <a:r>
              <a:rPr lang="en-US" sz="2000" dirty="0"/>
              <a:t>. </a:t>
            </a:r>
            <a:r>
              <a:rPr lang="en-US" sz="2000" dirty="0" err="1"/>
              <a:t>kalibrasyon</a:t>
            </a:r>
            <a:r>
              <a:rPr lang="en-US" sz="2000" dirty="0"/>
              <a:t>) </a:t>
            </a:r>
            <a:r>
              <a:rPr lang="en-US" sz="2000" dirty="0" err="1"/>
              <a:t>ortaya</a:t>
            </a:r>
            <a:r>
              <a:rPr lang="en-US" sz="2000" dirty="0"/>
              <a:t> </a:t>
            </a:r>
            <a:r>
              <a:rPr lang="en-US" sz="2000" dirty="0" err="1"/>
              <a:t>çıkan</a:t>
            </a:r>
            <a:r>
              <a:rPr lang="en-US" sz="2000" dirty="0"/>
              <a:t> </a:t>
            </a:r>
            <a:r>
              <a:rPr lang="en-US" sz="2000" dirty="0" err="1"/>
              <a:t>sistematikler</a:t>
            </a:r>
            <a:r>
              <a:rPr lang="en-US" sz="2000" dirty="0"/>
              <a:t> </a:t>
            </a:r>
            <a:r>
              <a:rPr lang="en-US" sz="2000" dirty="0" err="1"/>
              <a:t>daha</a:t>
            </a:r>
            <a:r>
              <a:rPr lang="en-US" sz="2000" dirty="0"/>
              <a:t> </a:t>
            </a:r>
            <a:r>
              <a:rPr lang="en-US" sz="2000" dirty="0" err="1"/>
              <a:t>sonraki</a:t>
            </a:r>
            <a:r>
              <a:rPr lang="en-US" sz="2000" dirty="0"/>
              <a:t> </a:t>
            </a:r>
            <a:r>
              <a:rPr lang="en-US" sz="2000" dirty="0" err="1"/>
              <a:t>adımlarda</a:t>
            </a:r>
            <a:r>
              <a:rPr lang="en-US" sz="2000" dirty="0"/>
              <a:t> (</a:t>
            </a:r>
            <a:r>
              <a:rPr lang="en-US" sz="2000" dirty="0" err="1"/>
              <a:t>örn</a:t>
            </a:r>
            <a:r>
              <a:rPr lang="en-US" sz="2000" dirty="0"/>
              <a:t>. Fit </a:t>
            </a:r>
            <a:r>
              <a:rPr lang="en-US" sz="2000" dirty="0" err="1"/>
              <a:t>uygulanması</a:t>
            </a:r>
            <a:r>
              <a:rPr lang="en-US" sz="2000" dirty="0"/>
              <a:t>) </a:t>
            </a:r>
            <a:r>
              <a:rPr lang="en-US" sz="2000" dirty="0" err="1"/>
              <a:t>yayılabilir</a:t>
            </a:r>
            <a:r>
              <a:rPr lang="en-US" sz="2000" dirty="0"/>
              <a:t> ve </a:t>
            </a:r>
            <a:r>
              <a:rPr lang="en-US" sz="2000" dirty="0" err="1"/>
              <a:t>artabilir</a:t>
            </a:r>
            <a:r>
              <a:rPr lang="en-US" sz="2000" dirty="0"/>
              <a:t>.</a:t>
            </a:r>
            <a:br>
              <a:rPr lang="en-US" sz="2000" dirty="0"/>
            </a:br>
            <a:endParaRPr lang="en-US" sz="2000" dirty="0"/>
          </a:p>
          <a:p>
            <a:pPr>
              <a:buFont typeface="Wingdings" pitchFamily="2" charset="2"/>
              <a:buChar char="Ø"/>
            </a:pPr>
            <a:r>
              <a:rPr lang="en-US" sz="2000" dirty="0" err="1"/>
              <a:t>Analizler</a:t>
            </a:r>
            <a:r>
              <a:rPr lang="en-US" sz="2000" dirty="0"/>
              <a:t> </a:t>
            </a:r>
            <a:r>
              <a:rPr lang="en-US" sz="2000" dirty="0" err="1"/>
              <a:t>genellikle</a:t>
            </a:r>
            <a:r>
              <a:rPr lang="en-US" sz="2000" dirty="0"/>
              <a:t> her </a:t>
            </a:r>
            <a:r>
              <a:rPr lang="en-US" sz="2000" dirty="0" err="1"/>
              <a:t>bir</a:t>
            </a:r>
            <a:r>
              <a:rPr lang="en-US" sz="2000" dirty="0"/>
              <a:t> </a:t>
            </a:r>
            <a:r>
              <a:rPr lang="en-US" sz="2000" dirty="0" err="1"/>
              <a:t>belirsizliğin</a:t>
            </a:r>
            <a:r>
              <a:rPr lang="en-US" sz="2000" dirty="0"/>
              <a:t> </a:t>
            </a:r>
            <a:r>
              <a:rPr lang="en-US" sz="2000" dirty="0" err="1"/>
              <a:t>etkisini</a:t>
            </a:r>
            <a:r>
              <a:rPr lang="en-US" sz="2000" dirty="0"/>
              <a:t> </a:t>
            </a:r>
            <a:r>
              <a:rPr lang="en-US" sz="2000" dirty="0" err="1"/>
              <a:t>değerlendirmek</a:t>
            </a:r>
            <a:r>
              <a:rPr lang="en-US" sz="2000" dirty="0"/>
              <a:t> </a:t>
            </a:r>
            <a:r>
              <a:rPr lang="en-US" sz="2000" dirty="0" err="1"/>
              <a:t>için</a:t>
            </a:r>
            <a:r>
              <a:rPr lang="en-US" sz="2000" dirty="0"/>
              <a:t> </a:t>
            </a:r>
            <a:r>
              <a:rPr lang="en-US" sz="2000" dirty="0" err="1"/>
              <a:t>verileri</a:t>
            </a:r>
            <a:r>
              <a:rPr lang="en-US" sz="2000" dirty="0"/>
              <a:t>/</a:t>
            </a:r>
            <a:r>
              <a:rPr lang="en-US" sz="2000" dirty="0" err="1"/>
              <a:t>MC'yi</a:t>
            </a:r>
            <a:r>
              <a:rPr lang="en-US" sz="2000" dirty="0"/>
              <a:t> </a:t>
            </a:r>
            <a:r>
              <a:rPr lang="en-US" sz="2000" dirty="0" err="1"/>
              <a:t>çeşitli</a:t>
            </a:r>
            <a:r>
              <a:rPr lang="en-US" sz="2000" dirty="0"/>
              <a:t> </a:t>
            </a:r>
            <a:r>
              <a:rPr lang="en-US" sz="2000" dirty="0" err="1"/>
              <a:t>varsayımlar</a:t>
            </a:r>
            <a:r>
              <a:rPr lang="en-US" sz="2000" dirty="0"/>
              <a:t> </a:t>
            </a:r>
            <a:r>
              <a:rPr lang="en-US" sz="2000" dirty="0" err="1"/>
              <a:t>altında</a:t>
            </a:r>
            <a:r>
              <a:rPr lang="en-US" sz="2000" dirty="0"/>
              <a:t> </a:t>
            </a:r>
            <a:r>
              <a:rPr lang="en-US" sz="2000" dirty="0" err="1"/>
              <a:t>yeniden</a:t>
            </a:r>
            <a:r>
              <a:rPr lang="en-US" sz="2000" dirty="0"/>
              <a:t> </a:t>
            </a:r>
            <a:r>
              <a:rPr lang="en-US" sz="2000" dirty="0" err="1"/>
              <a:t>karşılaştırır</a:t>
            </a:r>
            <a:r>
              <a:rPr lang="en-US" sz="2000" dirty="0"/>
              <a:t> </a:t>
            </a:r>
            <a:r>
              <a:rPr lang="en-US" sz="2000" dirty="0" err="1"/>
              <a:t>veya</a:t>
            </a:r>
            <a:r>
              <a:rPr lang="en-US" sz="2000" dirty="0"/>
              <a:t> </a:t>
            </a:r>
            <a:r>
              <a:rPr lang="en-US" sz="2000" dirty="0" err="1"/>
              <a:t>yeniden</a:t>
            </a:r>
            <a:r>
              <a:rPr lang="en-US" sz="2000" dirty="0"/>
              <a:t> </a:t>
            </a:r>
            <a:r>
              <a:rPr lang="en-US" sz="2000" dirty="0" err="1"/>
              <a:t>ağırlıklandırır</a:t>
            </a:r>
            <a:r>
              <a:rPr lang="en-US" sz="2000" dirty="0"/>
              <a: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sz="4400" dirty="0"/>
              <a:t>Her Analiz Adımının Belirsizlik Üzerindeki Etkisi</a:t>
            </a:r>
          </a:p>
        </p:txBody>
      </p:sp>
      <p:sp>
        <p:nvSpPr>
          <p:cNvPr id="3" name="Content Placeholder 2"/>
          <p:cNvSpPr>
            <a:spLocks noGrp="1"/>
          </p:cNvSpPr>
          <p:nvPr>
            <p:ph idx="1"/>
          </p:nvPr>
        </p:nvSpPr>
        <p:spPr/>
        <p:txBody>
          <a:bodyPr/>
          <a:lstStyle/>
          <a:p>
            <a:pPr>
              <a:buFont typeface="Wingdings" pitchFamily="2" charset="2"/>
              <a:buChar char="Ø"/>
            </a:pPr>
            <a:endParaRPr dirty="0"/>
          </a:p>
          <a:p>
            <a:pPr>
              <a:buFont typeface="Wingdings" pitchFamily="2" charset="2"/>
              <a:buChar char="Ø"/>
              <a:defRPr sz="1800"/>
            </a:pPr>
            <a:r>
              <a:rPr sz="2000" dirty="0"/>
              <a:t>Kalibrasyon </a:t>
            </a:r>
            <a:r>
              <a:rPr sz="2000" dirty="0" err="1"/>
              <a:t>hataları</a:t>
            </a:r>
            <a:r>
              <a:rPr sz="2000" dirty="0"/>
              <a:t> </a:t>
            </a:r>
            <a:r>
              <a:rPr sz="2000" dirty="0" err="1"/>
              <a:t>enerji</a:t>
            </a:r>
            <a:r>
              <a:rPr sz="2000" dirty="0"/>
              <a:t> </a:t>
            </a:r>
            <a:r>
              <a:rPr sz="2000" dirty="0" err="1"/>
              <a:t>veya</a:t>
            </a:r>
            <a:r>
              <a:rPr sz="2000" dirty="0"/>
              <a:t> momentum </a:t>
            </a:r>
            <a:r>
              <a:rPr sz="2000" dirty="0" err="1"/>
              <a:t>ölçeklerini</a:t>
            </a:r>
            <a:r>
              <a:rPr sz="2000" dirty="0"/>
              <a:t> </a:t>
            </a:r>
            <a:r>
              <a:rPr sz="2000" dirty="0" err="1"/>
              <a:t>kaydırarak</a:t>
            </a:r>
            <a:r>
              <a:rPr sz="2000" dirty="0"/>
              <a:t> </a:t>
            </a:r>
            <a:r>
              <a:rPr sz="2000" dirty="0" err="1"/>
              <a:t>yeniden</a:t>
            </a:r>
            <a:r>
              <a:rPr sz="2000" dirty="0"/>
              <a:t> </a:t>
            </a:r>
            <a:r>
              <a:rPr sz="2000" dirty="0" err="1"/>
              <a:t>yapılandırılan</a:t>
            </a:r>
            <a:r>
              <a:rPr sz="2000" dirty="0"/>
              <a:t> </a:t>
            </a:r>
            <a:r>
              <a:rPr sz="2000" dirty="0" err="1"/>
              <a:t>parçacık</a:t>
            </a:r>
            <a:r>
              <a:rPr sz="2000" dirty="0"/>
              <a:t> </a:t>
            </a:r>
            <a:r>
              <a:rPr sz="2000" dirty="0" err="1"/>
              <a:t>özelliklerini</a:t>
            </a:r>
            <a:r>
              <a:rPr sz="2000" dirty="0"/>
              <a:t> </a:t>
            </a:r>
            <a:r>
              <a:rPr sz="2000" dirty="0" err="1"/>
              <a:t>değiştirebilir</a:t>
            </a:r>
            <a:r>
              <a:rPr sz="2000" dirty="0"/>
              <a:t>.</a:t>
            </a:r>
            <a:br>
              <a:rPr lang="tr-TR" sz="2000" dirty="0"/>
            </a:br>
            <a:endParaRPr sz="2000" dirty="0"/>
          </a:p>
          <a:p>
            <a:pPr>
              <a:buFont typeface="Wingdings" pitchFamily="2" charset="2"/>
              <a:buChar char="Ø"/>
              <a:defRPr sz="1800"/>
            </a:pPr>
            <a:r>
              <a:rPr sz="2000" dirty="0" err="1"/>
              <a:t>Yanlış</a:t>
            </a:r>
            <a:r>
              <a:rPr sz="2000" dirty="0"/>
              <a:t> </a:t>
            </a:r>
            <a:r>
              <a:rPr sz="2000" dirty="0" err="1"/>
              <a:t>hizalamalar</a:t>
            </a:r>
            <a:r>
              <a:rPr sz="2000" dirty="0"/>
              <a:t>, momentum ve </a:t>
            </a:r>
            <a:r>
              <a:rPr lang="tr-TR" sz="2000" dirty="0"/>
              <a:t>köşelerin (</a:t>
            </a:r>
            <a:r>
              <a:rPr lang="tr-TR" sz="2000" dirty="0" err="1"/>
              <a:t>vertex</a:t>
            </a:r>
            <a:r>
              <a:rPr lang="tr-TR" sz="2000" dirty="0"/>
              <a:t>)</a:t>
            </a:r>
            <a:r>
              <a:rPr sz="2000" dirty="0"/>
              <a:t> </a:t>
            </a:r>
            <a:r>
              <a:rPr sz="2000" dirty="0" err="1"/>
              <a:t>hassasiyetini</a:t>
            </a:r>
            <a:r>
              <a:rPr sz="2000" dirty="0"/>
              <a:t> </a:t>
            </a:r>
            <a:r>
              <a:rPr sz="2000" dirty="0" err="1"/>
              <a:t>etkileyerek</a:t>
            </a:r>
            <a:r>
              <a:rPr sz="2000" dirty="0"/>
              <a:t> </a:t>
            </a:r>
            <a:r>
              <a:rPr sz="2000" dirty="0" err="1"/>
              <a:t>iz</a:t>
            </a:r>
            <a:r>
              <a:rPr sz="2000" dirty="0"/>
              <a:t> </a:t>
            </a:r>
            <a:r>
              <a:rPr sz="2000" dirty="0" err="1"/>
              <a:t>çözünürlüğünü</a:t>
            </a:r>
            <a:r>
              <a:rPr sz="2000" dirty="0"/>
              <a:t> </a:t>
            </a:r>
            <a:r>
              <a:rPr sz="2000" dirty="0" err="1"/>
              <a:t>düşürür</a:t>
            </a:r>
            <a:r>
              <a:rPr sz="2000" dirty="0"/>
              <a:t>.</a:t>
            </a:r>
            <a:br>
              <a:rPr lang="tr-TR" sz="2000" dirty="0"/>
            </a:br>
            <a:endParaRPr sz="2000" dirty="0"/>
          </a:p>
          <a:p>
            <a:pPr>
              <a:buFont typeface="Wingdings" pitchFamily="2" charset="2"/>
              <a:buChar char="Ø"/>
              <a:defRPr sz="1800"/>
            </a:pPr>
            <a:r>
              <a:rPr sz="2000" dirty="0" err="1"/>
              <a:t>Yanlış</a:t>
            </a:r>
            <a:r>
              <a:rPr sz="2000" dirty="0"/>
              <a:t> </a:t>
            </a:r>
            <a:r>
              <a:rPr sz="2000" dirty="0" err="1"/>
              <a:t>arka</a:t>
            </a:r>
            <a:r>
              <a:rPr sz="2000" dirty="0"/>
              <a:t> plan </a:t>
            </a:r>
            <a:r>
              <a:rPr sz="2000" dirty="0" err="1"/>
              <a:t>tahmini</a:t>
            </a:r>
            <a:r>
              <a:rPr sz="2000" dirty="0"/>
              <a:t> </a:t>
            </a:r>
            <a:r>
              <a:rPr sz="2000" dirty="0" err="1"/>
              <a:t>sinyal</a:t>
            </a:r>
            <a:r>
              <a:rPr sz="2000" dirty="0"/>
              <a:t> </a:t>
            </a:r>
            <a:r>
              <a:rPr sz="2000" dirty="0" err="1"/>
              <a:t>çıkarımını</a:t>
            </a:r>
            <a:r>
              <a:rPr sz="2000" dirty="0"/>
              <a:t> </a:t>
            </a:r>
            <a:r>
              <a:rPr sz="2000" dirty="0" err="1"/>
              <a:t>saptırırken</a:t>
            </a:r>
            <a:r>
              <a:rPr sz="2000" dirty="0"/>
              <a:t>, </a:t>
            </a:r>
            <a:r>
              <a:rPr lang="tr-TR" sz="2000" dirty="0" err="1"/>
              <a:t>unfolding</a:t>
            </a:r>
            <a:r>
              <a:rPr sz="2000" dirty="0"/>
              <a:t> </a:t>
            </a:r>
            <a:r>
              <a:rPr sz="2000" dirty="0" err="1"/>
              <a:t>veya</a:t>
            </a:r>
            <a:r>
              <a:rPr sz="2000" dirty="0"/>
              <a:t> </a:t>
            </a:r>
            <a:r>
              <a:rPr lang="tr-TR" sz="2000" dirty="0"/>
              <a:t>fit</a:t>
            </a:r>
            <a:r>
              <a:rPr sz="2000" dirty="0"/>
              <a:t> </a:t>
            </a:r>
            <a:r>
              <a:rPr sz="2000" dirty="0" err="1"/>
              <a:t>hataları</a:t>
            </a:r>
            <a:r>
              <a:rPr sz="2000" dirty="0"/>
              <a:t> </a:t>
            </a:r>
            <a:r>
              <a:rPr sz="2000" dirty="0" err="1"/>
              <a:t>nihai</a:t>
            </a:r>
            <a:r>
              <a:rPr sz="2000" dirty="0"/>
              <a:t> </a:t>
            </a:r>
            <a:r>
              <a:rPr sz="2000" dirty="0" err="1"/>
              <a:t>dağılımları</a:t>
            </a:r>
            <a:r>
              <a:rPr sz="2000" dirty="0"/>
              <a:t> </a:t>
            </a:r>
            <a:r>
              <a:rPr sz="2000" dirty="0" err="1"/>
              <a:t>bozabilir</a:t>
            </a:r>
            <a:r>
              <a:rPr sz="2000" dirty="0"/>
              <a: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sz="4400" dirty="0" err="1"/>
              <a:t>Belirsizliklerin</a:t>
            </a:r>
            <a:r>
              <a:rPr sz="4400" dirty="0"/>
              <a:t> </a:t>
            </a:r>
            <a:r>
              <a:rPr sz="4400" dirty="0" err="1"/>
              <a:t>Sayısallaştırılması</a:t>
            </a:r>
            <a:r>
              <a:rPr sz="4400" dirty="0"/>
              <a:t> ve </a:t>
            </a:r>
            <a:r>
              <a:rPr sz="4400" dirty="0" err="1"/>
              <a:t>Raporlanması</a:t>
            </a:r>
            <a:endParaRPr sz="4400" dirty="0"/>
          </a:p>
        </p:txBody>
      </p:sp>
      <p:sp>
        <p:nvSpPr>
          <p:cNvPr id="3" name="Content Placeholder 2"/>
          <p:cNvSpPr>
            <a:spLocks noGrp="1"/>
          </p:cNvSpPr>
          <p:nvPr>
            <p:ph idx="1"/>
          </p:nvPr>
        </p:nvSpPr>
        <p:spPr>
          <a:xfrm>
            <a:off x="790979" y="2683224"/>
            <a:ext cx="3366655" cy="2679276"/>
          </a:xfrm>
        </p:spPr>
        <p:txBody>
          <a:bodyPr>
            <a:normAutofit fontScale="92500" lnSpcReduction="10000"/>
          </a:bodyPr>
          <a:lstStyle/>
          <a:p>
            <a:pPr>
              <a:buFont typeface="Wingdings" pitchFamily="2" charset="2"/>
              <a:buChar char="Ø"/>
            </a:pPr>
            <a:r>
              <a:rPr sz="2000" dirty="0" err="1"/>
              <a:t>Genel</a:t>
            </a:r>
            <a:r>
              <a:rPr sz="2000" dirty="0"/>
              <a:t> </a:t>
            </a:r>
            <a:r>
              <a:rPr sz="2000" dirty="0" err="1"/>
              <a:t>sistematik</a:t>
            </a:r>
            <a:r>
              <a:rPr sz="2000" dirty="0"/>
              <a:t> </a:t>
            </a:r>
            <a:r>
              <a:rPr sz="2000" dirty="0" err="1"/>
              <a:t>belirsizlikler</a:t>
            </a:r>
            <a:r>
              <a:rPr lang="tr-TR" sz="2000" dirty="0"/>
              <a:t> ve </a:t>
            </a:r>
            <a:r>
              <a:rPr lang="en-US" sz="2000" dirty="0" err="1"/>
              <a:t>istatistiksel</a:t>
            </a:r>
            <a:r>
              <a:rPr lang="en-US" sz="2000" dirty="0"/>
              <a:t> </a:t>
            </a:r>
            <a:r>
              <a:rPr lang="en-US" sz="2000" dirty="0" err="1"/>
              <a:t>belirsizliklerler</a:t>
            </a:r>
            <a:r>
              <a:rPr lang="en-US" sz="2000" dirty="0"/>
              <a:t> </a:t>
            </a:r>
            <a:r>
              <a:rPr sz="2000" dirty="0" err="1"/>
              <a:t>toplam</a:t>
            </a:r>
            <a:r>
              <a:rPr sz="2000" dirty="0"/>
              <a:t> </a:t>
            </a:r>
            <a:r>
              <a:rPr sz="2000" dirty="0" err="1"/>
              <a:t>hata</a:t>
            </a:r>
            <a:r>
              <a:rPr sz="2000" dirty="0"/>
              <a:t> </a:t>
            </a:r>
            <a:r>
              <a:rPr sz="2000" dirty="0" err="1"/>
              <a:t>çubuklarını</a:t>
            </a:r>
            <a:r>
              <a:rPr sz="2000" dirty="0"/>
              <a:t> </a:t>
            </a:r>
            <a:r>
              <a:rPr sz="2000" dirty="0" err="1"/>
              <a:t>oluşturmak</a:t>
            </a:r>
            <a:r>
              <a:rPr sz="2000" dirty="0"/>
              <a:t> </a:t>
            </a:r>
            <a:r>
              <a:rPr sz="2000" dirty="0" err="1"/>
              <a:t>için</a:t>
            </a:r>
            <a:r>
              <a:rPr sz="2000" dirty="0"/>
              <a:t> </a:t>
            </a:r>
            <a:r>
              <a:rPr lang="tr-TR" sz="2000" dirty="0"/>
              <a:t>belirlenir</a:t>
            </a:r>
            <a:r>
              <a:rPr sz="2000" dirty="0"/>
              <a:t>.</a:t>
            </a:r>
            <a:br>
              <a:rPr lang="tr-TR" sz="2000" dirty="0"/>
            </a:br>
            <a:endParaRPr sz="2000" dirty="0"/>
          </a:p>
          <a:p>
            <a:pPr>
              <a:buFont typeface="Wingdings" pitchFamily="2" charset="2"/>
              <a:buChar char="Ø"/>
            </a:pPr>
            <a:r>
              <a:rPr lang="tr-TR" sz="2000" dirty="0"/>
              <a:t>D</a:t>
            </a:r>
            <a:r>
              <a:rPr sz="2000" dirty="0" err="1"/>
              <a:t>okümantasyon</a:t>
            </a:r>
            <a:r>
              <a:rPr sz="2000" dirty="0"/>
              <a:t>, </a:t>
            </a:r>
            <a:r>
              <a:rPr sz="2000" dirty="0" err="1"/>
              <a:t>deneyler</a:t>
            </a:r>
            <a:r>
              <a:rPr sz="2000" dirty="0"/>
              <a:t> </a:t>
            </a:r>
            <a:r>
              <a:rPr sz="2000" dirty="0" err="1"/>
              <a:t>arasında</a:t>
            </a:r>
            <a:r>
              <a:rPr sz="2000" dirty="0"/>
              <a:t> ve </a:t>
            </a:r>
            <a:r>
              <a:rPr sz="2000" dirty="0" err="1"/>
              <a:t>teorik</a:t>
            </a:r>
            <a:r>
              <a:rPr sz="2000" dirty="0"/>
              <a:t> </a:t>
            </a:r>
            <a:r>
              <a:rPr sz="2000" dirty="0" err="1"/>
              <a:t>tahminlerle</a:t>
            </a:r>
            <a:r>
              <a:rPr sz="2000" dirty="0"/>
              <a:t> </a:t>
            </a:r>
            <a:r>
              <a:rPr sz="2000" dirty="0" err="1"/>
              <a:t>karşılaştırılabilirliği</a:t>
            </a:r>
            <a:r>
              <a:rPr sz="2000" dirty="0"/>
              <a:t> </a:t>
            </a:r>
            <a:r>
              <a:rPr sz="2000" dirty="0" err="1"/>
              <a:t>sağlar</a:t>
            </a:r>
            <a:r>
              <a:rPr sz="2000" dirty="0"/>
              <a:t>.</a:t>
            </a:r>
          </a:p>
        </p:txBody>
      </p:sp>
      <p:pic>
        <p:nvPicPr>
          <p:cNvPr id="4" name="Picture 3">
            <a:extLst>
              <a:ext uri="{FF2B5EF4-FFF2-40B4-BE49-F238E27FC236}">
                <a16:creationId xmlns:a16="http://schemas.microsoft.com/office/drawing/2014/main" id="{C5DFAA7F-DDCF-17C9-67C8-09D80DD576EB}"/>
              </a:ext>
            </a:extLst>
          </p:cNvPr>
          <p:cNvPicPr>
            <a:picLocks noChangeAspect="1"/>
          </p:cNvPicPr>
          <p:nvPr/>
        </p:nvPicPr>
        <p:blipFill>
          <a:blip r:embed="rId3"/>
          <a:stretch>
            <a:fillRect/>
          </a:stretch>
        </p:blipFill>
        <p:spPr>
          <a:xfrm>
            <a:off x="4365452" y="1600200"/>
            <a:ext cx="4203700" cy="4737100"/>
          </a:xfrm>
          <a:prstGeom prst="rect">
            <a:avLst/>
          </a:prstGeom>
        </p:spPr>
      </p:pic>
      <p:sp>
        <p:nvSpPr>
          <p:cNvPr id="6" name="TextBox 5">
            <a:extLst>
              <a:ext uri="{FF2B5EF4-FFF2-40B4-BE49-F238E27FC236}">
                <a16:creationId xmlns:a16="http://schemas.microsoft.com/office/drawing/2014/main" id="{AD8D718B-65D5-CD24-6487-1E197FF44C34}"/>
              </a:ext>
            </a:extLst>
          </p:cNvPr>
          <p:cNvSpPr txBox="1"/>
          <p:nvPr/>
        </p:nvSpPr>
        <p:spPr>
          <a:xfrm>
            <a:off x="7315201" y="6628086"/>
            <a:ext cx="1695795" cy="246221"/>
          </a:xfrm>
          <a:prstGeom prst="rect">
            <a:avLst/>
          </a:prstGeom>
          <a:noFill/>
        </p:spPr>
        <p:txBody>
          <a:bodyPr wrap="square">
            <a:spAutoFit/>
          </a:bodyPr>
          <a:lstStyle/>
          <a:p>
            <a:r>
              <a:rPr lang="en-US" sz="1000" dirty="0" err="1"/>
              <a:t>Phys.Lett</a:t>
            </a:r>
            <a:r>
              <a:rPr lang="en-US" sz="1000" dirty="0"/>
              <a:t>. B716 (2012) 1-29</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896C4-FB8D-034E-CEE5-786397DCAE62}"/>
              </a:ext>
            </a:extLst>
          </p:cNvPr>
          <p:cNvSpPr>
            <a:spLocks noGrp="1"/>
          </p:cNvSpPr>
          <p:nvPr>
            <p:ph type="title"/>
          </p:nvPr>
        </p:nvSpPr>
        <p:spPr/>
        <p:txBody>
          <a:bodyPr/>
          <a:lstStyle/>
          <a:p>
            <a:r>
              <a:rPr lang="en-US" dirty="0" err="1"/>
              <a:t>Sonuç</a:t>
            </a:r>
            <a:r>
              <a:rPr lang="en-US" dirty="0"/>
              <a:t> ve </a:t>
            </a:r>
            <a:r>
              <a:rPr lang="en-US" dirty="0" err="1"/>
              <a:t>Tartışma</a:t>
            </a:r>
            <a:endParaRPr lang="en-US" dirty="0"/>
          </a:p>
        </p:txBody>
      </p:sp>
      <p:sp>
        <p:nvSpPr>
          <p:cNvPr id="3" name="Content Placeholder 2">
            <a:extLst>
              <a:ext uri="{FF2B5EF4-FFF2-40B4-BE49-F238E27FC236}">
                <a16:creationId xmlns:a16="http://schemas.microsoft.com/office/drawing/2014/main" id="{AE33B711-85E0-89B9-27FD-895DB73BBECB}"/>
              </a:ext>
            </a:extLst>
          </p:cNvPr>
          <p:cNvSpPr>
            <a:spLocks noGrp="1"/>
          </p:cNvSpPr>
          <p:nvPr>
            <p:ph idx="1"/>
          </p:nvPr>
        </p:nvSpPr>
        <p:spPr>
          <a:xfrm>
            <a:off x="457199" y="1600200"/>
            <a:ext cx="2737821" cy="4525963"/>
          </a:xfrm>
        </p:spPr>
        <p:txBody>
          <a:bodyPr>
            <a:normAutofit fontScale="92500"/>
          </a:bodyPr>
          <a:lstStyle/>
          <a:p>
            <a:r>
              <a:rPr lang="en-US" sz="2000" dirty="0"/>
              <a:t>Ham </a:t>
            </a:r>
            <a:r>
              <a:rPr lang="en-US" sz="2000" dirty="0" err="1"/>
              <a:t>verilerden</a:t>
            </a:r>
            <a:r>
              <a:rPr lang="en-US" sz="2000" dirty="0"/>
              <a:t> </a:t>
            </a:r>
            <a:r>
              <a:rPr lang="en-US" sz="2000" dirty="0" err="1"/>
              <a:t>fiziksel</a:t>
            </a:r>
            <a:r>
              <a:rPr lang="en-US" sz="2000" dirty="0"/>
              <a:t> </a:t>
            </a:r>
            <a:r>
              <a:rPr lang="en-US" sz="2000" dirty="0" err="1"/>
              <a:t>verilere</a:t>
            </a:r>
            <a:r>
              <a:rPr lang="en-US" sz="2000" dirty="0"/>
              <a:t> </a:t>
            </a:r>
            <a:r>
              <a:rPr lang="en-US" sz="2000" dirty="0" err="1"/>
              <a:t>ulaşma</a:t>
            </a:r>
            <a:r>
              <a:rPr lang="en-US" sz="2000" dirty="0"/>
              <a:t> YEF </a:t>
            </a:r>
            <a:r>
              <a:rPr lang="en-US" sz="2000" dirty="0" err="1"/>
              <a:t>deneylerinde</a:t>
            </a:r>
            <a:r>
              <a:rPr lang="en-US" sz="2000" dirty="0"/>
              <a:t> </a:t>
            </a:r>
            <a:r>
              <a:rPr lang="en-US" sz="2000" dirty="0" err="1"/>
              <a:t>uzun</a:t>
            </a:r>
            <a:r>
              <a:rPr lang="en-US" sz="2000" dirty="0"/>
              <a:t> </a:t>
            </a:r>
            <a:r>
              <a:rPr lang="en-US" sz="2000" dirty="0" err="1"/>
              <a:t>soluklu</a:t>
            </a:r>
            <a:r>
              <a:rPr lang="en-US" sz="2000" dirty="0"/>
              <a:t>, </a:t>
            </a:r>
            <a:r>
              <a:rPr lang="en-US" sz="2000" dirty="0" err="1"/>
              <a:t>çok</a:t>
            </a:r>
            <a:r>
              <a:rPr lang="en-US" sz="2000" dirty="0"/>
              <a:t> </a:t>
            </a:r>
            <a:r>
              <a:rPr lang="en-US" sz="2000" dirty="0" err="1"/>
              <a:t>uluslu</a:t>
            </a:r>
            <a:r>
              <a:rPr lang="en-US" sz="2000" dirty="0"/>
              <a:t>, </a:t>
            </a:r>
            <a:r>
              <a:rPr lang="en-US" sz="2000" dirty="0" err="1"/>
              <a:t>çok</a:t>
            </a:r>
            <a:r>
              <a:rPr lang="en-US" sz="2000" dirty="0"/>
              <a:t> </a:t>
            </a:r>
            <a:r>
              <a:rPr lang="en-US" sz="2000" dirty="0" err="1"/>
              <a:t>insan</a:t>
            </a:r>
            <a:r>
              <a:rPr lang="en-US" sz="2000" dirty="0"/>
              <a:t> </a:t>
            </a:r>
            <a:r>
              <a:rPr lang="en-US" sz="2000" dirty="0" err="1"/>
              <a:t>gücü</a:t>
            </a:r>
            <a:r>
              <a:rPr lang="en-US" sz="2000" dirty="0"/>
              <a:t> </a:t>
            </a:r>
            <a:r>
              <a:rPr lang="en-US" sz="2000" dirty="0" err="1"/>
              <a:t>gerekterien</a:t>
            </a:r>
            <a:r>
              <a:rPr lang="en-US" sz="2000" dirty="0"/>
              <a:t> </a:t>
            </a:r>
            <a:r>
              <a:rPr lang="en-US" sz="2000" dirty="0" err="1"/>
              <a:t>bir</a:t>
            </a:r>
            <a:r>
              <a:rPr lang="en-US" sz="2000" dirty="0"/>
              <a:t> </a:t>
            </a:r>
            <a:r>
              <a:rPr lang="en-US" sz="2000" dirty="0" err="1"/>
              <a:t>süreçtir</a:t>
            </a:r>
            <a:r>
              <a:rPr lang="en-US" sz="2000" dirty="0"/>
              <a:t>.</a:t>
            </a:r>
          </a:p>
          <a:p>
            <a:r>
              <a:rPr lang="en-US" sz="2000" dirty="0" err="1"/>
              <a:t>Milyonlarca</a:t>
            </a:r>
            <a:r>
              <a:rPr lang="en-US" sz="2000" dirty="0"/>
              <a:t> </a:t>
            </a:r>
            <a:r>
              <a:rPr lang="en-US" sz="2000" dirty="0" err="1"/>
              <a:t>kanaldan</a:t>
            </a:r>
            <a:r>
              <a:rPr lang="en-US" sz="2000" dirty="0"/>
              <a:t> </a:t>
            </a:r>
            <a:r>
              <a:rPr lang="en-US" sz="2000" dirty="0" err="1"/>
              <a:t>alınan</a:t>
            </a:r>
            <a:r>
              <a:rPr lang="en-US" sz="2000" dirty="0"/>
              <a:t> </a:t>
            </a:r>
            <a:r>
              <a:rPr lang="en-US" sz="2000" dirty="0" err="1"/>
              <a:t>akım</a:t>
            </a:r>
            <a:r>
              <a:rPr lang="en-US" sz="2000" dirty="0"/>
              <a:t>-zaman ve </a:t>
            </a:r>
            <a:r>
              <a:rPr lang="en-US" sz="2000" dirty="0" err="1"/>
              <a:t>gerilim</a:t>
            </a:r>
            <a:r>
              <a:rPr lang="en-US" sz="2000" dirty="0"/>
              <a:t>-zaman </a:t>
            </a:r>
            <a:r>
              <a:rPr lang="en-US" sz="2000" dirty="0" err="1"/>
              <a:t>ölçümlerinden</a:t>
            </a:r>
            <a:r>
              <a:rPr lang="en-US" sz="2000" dirty="0"/>
              <a:t> </a:t>
            </a:r>
            <a:r>
              <a:rPr lang="en-US" sz="2000" dirty="0" err="1"/>
              <a:t>fiziksel</a:t>
            </a:r>
            <a:r>
              <a:rPr lang="en-US" sz="2000" dirty="0"/>
              <a:t> </a:t>
            </a:r>
            <a:r>
              <a:rPr lang="en-US" sz="2000" dirty="0" err="1"/>
              <a:t>gözlenebilirlerin</a:t>
            </a:r>
            <a:r>
              <a:rPr lang="en-US" sz="2000" dirty="0"/>
              <a:t> </a:t>
            </a:r>
            <a:r>
              <a:rPr lang="en-US" sz="2000" dirty="0" err="1"/>
              <a:t>elde</a:t>
            </a:r>
            <a:r>
              <a:rPr lang="en-US" sz="2000" dirty="0"/>
              <a:t> </a:t>
            </a:r>
            <a:r>
              <a:rPr lang="en-US" sz="2000" dirty="0" err="1"/>
              <a:t>edilmesi</a:t>
            </a:r>
            <a:r>
              <a:rPr lang="en-US" sz="2000" dirty="0"/>
              <a:t> </a:t>
            </a:r>
            <a:r>
              <a:rPr lang="en-US" sz="2000" dirty="0" err="1"/>
              <a:t>büyük</a:t>
            </a:r>
            <a:r>
              <a:rPr lang="en-US" sz="2000" dirty="0"/>
              <a:t> </a:t>
            </a:r>
            <a:r>
              <a:rPr lang="en-US" sz="2000" dirty="0" err="1"/>
              <a:t>bir</a:t>
            </a:r>
            <a:r>
              <a:rPr lang="en-US" sz="2000" dirty="0"/>
              <a:t> </a:t>
            </a:r>
            <a:r>
              <a:rPr lang="en-US" sz="2000" dirty="0" err="1"/>
              <a:t>bilimsel</a:t>
            </a:r>
            <a:r>
              <a:rPr lang="en-US" sz="2000" dirty="0"/>
              <a:t> ve </a:t>
            </a:r>
            <a:r>
              <a:rPr lang="en-US" sz="2000" dirty="0" err="1"/>
              <a:t>teknolojik</a:t>
            </a:r>
            <a:r>
              <a:rPr lang="en-US" sz="2000" dirty="0"/>
              <a:t> </a:t>
            </a:r>
            <a:r>
              <a:rPr lang="en-US" sz="2000" dirty="0" err="1"/>
              <a:t>başarıdır</a:t>
            </a:r>
            <a:r>
              <a:rPr lang="en-US" sz="2000" dirty="0"/>
              <a:t>.</a:t>
            </a:r>
          </a:p>
        </p:txBody>
      </p:sp>
      <p:pic>
        <p:nvPicPr>
          <p:cNvPr id="4" name="Picture 3">
            <a:extLst>
              <a:ext uri="{FF2B5EF4-FFF2-40B4-BE49-F238E27FC236}">
                <a16:creationId xmlns:a16="http://schemas.microsoft.com/office/drawing/2014/main" id="{35BBF457-3CED-505B-CCD0-48D9AB4AE695}"/>
              </a:ext>
            </a:extLst>
          </p:cNvPr>
          <p:cNvPicPr>
            <a:picLocks noChangeAspect="1"/>
          </p:cNvPicPr>
          <p:nvPr/>
        </p:nvPicPr>
        <p:blipFill>
          <a:blip r:embed="rId2"/>
          <a:stretch>
            <a:fillRect/>
          </a:stretch>
        </p:blipFill>
        <p:spPr>
          <a:xfrm>
            <a:off x="3978495" y="1468736"/>
            <a:ext cx="4815881" cy="4120179"/>
          </a:xfrm>
          <a:prstGeom prst="rect">
            <a:avLst/>
          </a:prstGeom>
        </p:spPr>
      </p:pic>
    </p:spTree>
    <p:extLst>
      <p:ext uri="{BB962C8B-B14F-4D97-AF65-F5344CB8AC3E}">
        <p14:creationId xmlns:p14="http://schemas.microsoft.com/office/powerpoint/2010/main" val="31328307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69B482-64DD-9BB2-548F-A0542A2B4606}"/>
              </a:ext>
            </a:extLst>
          </p:cNvPr>
          <p:cNvSpPr>
            <a:spLocks noGrp="1"/>
          </p:cNvSpPr>
          <p:nvPr>
            <p:ph type="ctrTitle"/>
          </p:nvPr>
        </p:nvSpPr>
        <p:spPr>
          <a:xfrm>
            <a:off x="685800" y="1544897"/>
            <a:ext cx="7772400" cy="1470025"/>
          </a:xfrm>
        </p:spPr>
        <p:txBody>
          <a:bodyPr/>
          <a:lstStyle/>
          <a:p>
            <a:r>
              <a:rPr lang="en-US" dirty="0"/>
              <a:t>Ham </a:t>
            </a:r>
            <a:r>
              <a:rPr lang="en-US" dirty="0" err="1"/>
              <a:t>Verilerden </a:t>
            </a:r>
            <a:r>
              <a:rPr lang="en-US" dirty="0"/>
              <a:t>Fiziksel Gözlenebilirlere-II</a:t>
            </a:r>
          </a:p>
        </p:txBody>
      </p:sp>
      <p:sp>
        <p:nvSpPr>
          <p:cNvPr id="4" name="Subtitle 3">
            <a:extLst>
              <a:ext uri="{FF2B5EF4-FFF2-40B4-BE49-F238E27FC236}">
                <a16:creationId xmlns:a16="http://schemas.microsoft.com/office/drawing/2014/main" id="{F5419C79-1B9E-CE5E-E632-BEA3DE140AF8}"/>
              </a:ext>
            </a:extLst>
          </p:cNvPr>
          <p:cNvSpPr>
            <a:spLocks noGrp="1"/>
          </p:cNvSpPr>
          <p:nvPr>
            <p:ph type="subTitle" idx="1"/>
          </p:nvPr>
        </p:nvSpPr>
        <p:spPr>
          <a:xfrm>
            <a:off x="1028700" y="3245341"/>
            <a:ext cx="7086600" cy="1171055"/>
          </a:xfrm>
        </p:spPr>
        <p:txBody>
          <a:bodyPr>
            <a:normAutofit/>
          </a:bodyPr>
          <a:lstStyle/>
          <a:p>
            <a:r>
              <a:rPr lang="en-US" dirty="0" err="1">
                <a:solidFill>
                  <a:srgbClr val="FF0000"/>
                </a:solidFill>
              </a:rPr>
              <a:t>Parçacik Fizigi </a:t>
            </a:r>
            <a:r>
              <a:rPr lang="en-US" dirty="0">
                <a:solidFill>
                  <a:srgbClr val="FF0000"/>
                </a:solidFill>
              </a:rPr>
              <a:t>Veri </a:t>
            </a:r>
            <a:r>
              <a:rPr lang="en-US" dirty="0" err="1">
                <a:solidFill>
                  <a:srgbClr val="FF0000"/>
                </a:solidFill>
              </a:rPr>
              <a:t>Analizi </a:t>
            </a:r>
            <a:r>
              <a:rPr lang="en-US" dirty="0">
                <a:solidFill>
                  <a:srgbClr val="FF0000"/>
                </a:solidFill>
              </a:rPr>
              <a:t>Kis </a:t>
            </a:r>
            <a:r>
              <a:rPr lang="en-US" dirty="0" err="1">
                <a:solidFill>
                  <a:srgbClr val="FF0000"/>
                </a:solidFill>
              </a:rPr>
              <a:t>Okulu </a:t>
            </a:r>
            <a:r>
              <a:rPr lang="en-US" dirty="0">
                <a:solidFill>
                  <a:srgbClr val="FF0000"/>
                </a:solidFill>
              </a:rPr>
              <a:t>2025</a:t>
            </a:r>
          </a:p>
          <a:p>
            <a:r>
              <a:rPr lang="en-US" dirty="0">
                <a:solidFill>
                  <a:srgbClr val="FF0000"/>
                </a:solidFill>
              </a:rPr>
              <a:t>(</a:t>
            </a:r>
            <a:r>
              <a:rPr lang="az-Cyrl-AZ" dirty="0">
                <a:solidFill>
                  <a:srgbClr val="FF0000"/>
                </a:solidFill>
              </a:rPr>
              <a:t>ТВАЕ </a:t>
            </a:r>
            <a:r>
              <a:rPr lang="en-US" dirty="0">
                <a:solidFill>
                  <a:srgbClr val="FF0000"/>
                </a:solidFill>
              </a:rPr>
              <a:t>PFVA'25)</a:t>
            </a:r>
          </a:p>
        </p:txBody>
      </p:sp>
      <p:sp>
        <p:nvSpPr>
          <p:cNvPr id="5" name="Subtitle 3">
            <a:extLst>
              <a:ext uri="{FF2B5EF4-FFF2-40B4-BE49-F238E27FC236}">
                <a16:creationId xmlns:a16="http://schemas.microsoft.com/office/drawing/2014/main" id="{35AFBD49-1B70-3E9F-E335-5B1E6F0A5E51}"/>
              </a:ext>
            </a:extLst>
          </p:cNvPr>
          <p:cNvSpPr txBox="1">
            <a:spLocks/>
          </p:cNvSpPr>
          <p:nvPr/>
        </p:nvSpPr>
        <p:spPr>
          <a:xfrm>
            <a:off x="1028700" y="4771505"/>
            <a:ext cx="7086600" cy="1171055"/>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tr-TR" sz="2000" dirty="0">
                <a:solidFill>
                  <a:schemeClr val="tx1"/>
                </a:solidFill>
              </a:rPr>
              <a:t>Taylan Yetkin</a:t>
            </a:r>
          </a:p>
          <a:p>
            <a:r>
              <a:rPr lang="tr-TR" sz="2000" dirty="0">
                <a:solidFill>
                  <a:schemeClr val="tx1"/>
                </a:solidFill>
              </a:rPr>
              <a:t>İstinye Üniversitesi</a:t>
            </a:r>
            <a:endParaRPr lang="en-US" sz="2000" dirty="0">
              <a:solidFill>
                <a:schemeClr val="tx1"/>
              </a:solidFill>
            </a:endParaRPr>
          </a:p>
        </p:txBody>
      </p:sp>
    </p:spTree>
    <p:extLst>
      <p:ext uri="{BB962C8B-B14F-4D97-AF65-F5344CB8AC3E}">
        <p14:creationId xmlns:p14="http://schemas.microsoft.com/office/powerpoint/2010/main" val="41020860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400" dirty="0"/>
              <a:t>Bozon </a:t>
            </a:r>
            <a:r>
              <a:rPr sz="4400" dirty="0" err="1"/>
              <a:t>Kütlesinin</a:t>
            </a:r>
            <a:r>
              <a:rPr sz="4400" dirty="0"/>
              <a:t> </a:t>
            </a:r>
            <a:r>
              <a:rPr sz="4400" dirty="0" err="1"/>
              <a:t>Ölçülmesi</a:t>
            </a:r>
            <a:endParaRPr sz="4400" dirty="0"/>
          </a:p>
        </p:txBody>
      </p:sp>
      <p:sp>
        <p:nvSpPr>
          <p:cNvPr id="3" name="Content Placeholder 2"/>
          <p:cNvSpPr>
            <a:spLocks noGrp="1"/>
          </p:cNvSpPr>
          <p:nvPr>
            <p:ph idx="1"/>
          </p:nvPr>
        </p:nvSpPr>
        <p:spPr/>
        <p:txBody>
          <a:bodyPr/>
          <a:lstStyle/>
          <a:p>
            <a:endParaRPr dirty="0"/>
          </a:p>
          <a:p>
            <a:pPr>
              <a:defRPr sz="1800"/>
            </a:pPr>
            <a:r>
              <a:rPr sz="2000" dirty="0"/>
              <a:t>Bozon </a:t>
            </a:r>
            <a:r>
              <a:rPr sz="2000" dirty="0" err="1"/>
              <a:t>kütlesini</a:t>
            </a:r>
            <a:r>
              <a:rPr sz="2000" dirty="0"/>
              <a:t> </a:t>
            </a:r>
            <a:r>
              <a:rPr sz="2000" dirty="0" err="1"/>
              <a:t>ölçmek</a:t>
            </a:r>
            <a:r>
              <a:rPr sz="2000" dirty="0"/>
              <a:t> </a:t>
            </a:r>
            <a:r>
              <a:rPr sz="2000" dirty="0" err="1"/>
              <a:t>karmaşık</a:t>
            </a:r>
            <a:r>
              <a:rPr lang="en-US" sz="2000" dirty="0"/>
              <a:t> ve </a:t>
            </a:r>
            <a:r>
              <a:rPr lang="en-US" sz="2000" dirty="0" err="1"/>
              <a:t>uzun</a:t>
            </a:r>
            <a:r>
              <a:rPr lang="en-US" sz="2000" dirty="0"/>
              <a:t> </a:t>
            </a:r>
            <a:r>
              <a:rPr lang="en-US" sz="2000" dirty="0" err="1"/>
              <a:t>bir</a:t>
            </a:r>
            <a:r>
              <a:rPr lang="en-US" sz="2000" dirty="0"/>
              <a:t> </a:t>
            </a:r>
            <a:r>
              <a:rPr lang="en-US" sz="2000" dirty="0" err="1"/>
              <a:t>süreçtir</a:t>
            </a:r>
            <a:r>
              <a:rPr lang="en-US" sz="2000" dirty="0"/>
              <a:t>.</a:t>
            </a:r>
            <a:r>
              <a:rPr sz="2000" dirty="0"/>
              <a:t> </a:t>
            </a:r>
            <a:r>
              <a:rPr lang="tr-TR" sz="2000" dirty="0"/>
              <a:t> G</a:t>
            </a:r>
            <a:r>
              <a:rPr sz="2000" dirty="0" err="1"/>
              <a:t>elişmiş</a:t>
            </a:r>
            <a:r>
              <a:rPr sz="2000" dirty="0"/>
              <a:t> dedektörler ve </a:t>
            </a:r>
            <a:r>
              <a:rPr sz="2000" dirty="0" err="1"/>
              <a:t>hassas</a:t>
            </a:r>
            <a:r>
              <a:rPr sz="2000" dirty="0"/>
              <a:t> </a:t>
            </a:r>
            <a:r>
              <a:rPr sz="2000" dirty="0" err="1"/>
              <a:t>analizler</a:t>
            </a:r>
            <a:r>
              <a:rPr sz="2000" dirty="0"/>
              <a:t> </a:t>
            </a:r>
            <a:r>
              <a:rPr sz="2000" dirty="0" err="1"/>
              <a:t>gerektirir</a:t>
            </a:r>
            <a:r>
              <a:rPr sz="2000" dirty="0"/>
              <a:t>. </a:t>
            </a:r>
            <a:r>
              <a:rPr lang="tr-TR" sz="2000" dirty="0"/>
              <a:t>Elde edilen</a:t>
            </a:r>
            <a:r>
              <a:rPr sz="2000" dirty="0"/>
              <a:t> </a:t>
            </a:r>
            <a:r>
              <a:rPr sz="2000" dirty="0" err="1"/>
              <a:t>sonuçlar</a:t>
            </a:r>
            <a:r>
              <a:rPr sz="2000" dirty="0"/>
              <a:t> </a:t>
            </a:r>
            <a:r>
              <a:rPr sz="2000" dirty="0" err="1"/>
              <a:t>teorileri</a:t>
            </a:r>
            <a:r>
              <a:rPr sz="2000" dirty="0"/>
              <a:t> </a:t>
            </a:r>
            <a:r>
              <a:rPr sz="2000" dirty="0" err="1"/>
              <a:t>doğrulamakta</a:t>
            </a:r>
            <a:r>
              <a:rPr sz="2000" dirty="0"/>
              <a:t> ve </a:t>
            </a:r>
            <a:r>
              <a:rPr sz="2000" dirty="0" err="1"/>
              <a:t>parçacık</a:t>
            </a:r>
            <a:r>
              <a:rPr sz="2000" dirty="0"/>
              <a:t> </a:t>
            </a:r>
            <a:r>
              <a:rPr sz="2000" dirty="0" err="1"/>
              <a:t>fiziği</a:t>
            </a:r>
            <a:r>
              <a:rPr sz="2000" dirty="0"/>
              <a:t> </a:t>
            </a:r>
            <a:r>
              <a:rPr sz="2000" dirty="0" err="1"/>
              <a:t>anlayışımızı</a:t>
            </a:r>
            <a:r>
              <a:rPr sz="2000" dirty="0"/>
              <a:t> </a:t>
            </a:r>
            <a:r>
              <a:rPr sz="2000" dirty="0" err="1"/>
              <a:t>derinleştirmektedir</a:t>
            </a:r>
            <a:r>
              <a:rPr sz="2000" dirty="0"/>
              <a:t>.</a:t>
            </a:r>
          </a:p>
          <a:p>
            <a:pPr>
              <a:defRPr sz="1800"/>
            </a:pPr>
            <a:r>
              <a:rPr sz="2000" dirty="0"/>
              <a:t>Z bozonunun </a:t>
            </a:r>
            <a:r>
              <a:rPr sz="2000" dirty="0" err="1"/>
              <a:t>iki</a:t>
            </a:r>
            <a:r>
              <a:rPr sz="2000" dirty="0"/>
              <a:t> </a:t>
            </a:r>
            <a:r>
              <a:rPr sz="2000" dirty="0" err="1"/>
              <a:t>müona</a:t>
            </a:r>
            <a:r>
              <a:rPr sz="2000" dirty="0"/>
              <a:t> </a:t>
            </a:r>
            <a:r>
              <a:rPr sz="2000" dirty="0" err="1"/>
              <a:t>bozunması</a:t>
            </a:r>
            <a:r>
              <a:rPr sz="2000" dirty="0"/>
              <a:t>, </a:t>
            </a:r>
            <a:r>
              <a:rPr sz="2000" dirty="0" err="1"/>
              <a:t>enerji</a:t>
            </a:r>
            <a:r>
              <a:rPr sz="2000" dirty="0"/>
              <a:t> ve momentum </a:t>
            </a:r>
            <a:r>
              <a:rPr sz="2000" dirty="0" err="1"/>
              <a:t>ölçümlerinin</a:t>
            </a:r>
            <a:r>
              <a:rPr sz="2000" dirty="0"/>
              <a:t> </a:t>
            </a:r>
            <a:r>
              <a:rPr lang="tr-TR" sz="2000" dirty="0"/>
              <a:t>Z’nin </a:t>
            </a:r>
            <a:r>
              <a:rPr sz="2000" dirty="0" err="1"/>
              <a:t>kütlesini</a:t>
            </a:r>
            <a:r>
              <a:rPr sz="2000" dirty="0"/>
              <a:t> </a:t>
            </a:r>
            <a:r>
              <a:rPr sz="2000" dirty="0" err="1"/>
              <a:t>nasıl</a:t>
            </a:r>
            <a:r>
              <a:rPr sz="2000" dirty="0"/>
              <a:t> </a:t>
            </a:r>
            <a:r>
              <a:rPr sz="2000" dirty="0" err="1"/>
              <a:t>ortaya</a:t>
            </a:r>
            <a:r>
              <a:rPr sz="2000" dirty="0"/>
              <a:t> </a:t>
            </a:r>
            <a:r>
              <a:rPr sz="2000" dirty="0" err="1"/>
              <a:t>çıkarabileceğini</a:t>
            </a:r>
            <a:r>
              <a:rPr sz="2000" dirty="0"/>
              <a:t> </a:t>
            </a:r>
            <a:r>
              <a:rPr sz="2000" dirty="0" err="1"/>
              <a:t>vurgulayarak</a:t>
            </a:r>
            <a:r>
              <a:rPr sz="2000" dirty="0"/>
              <a:t> modern </a:t>
            </a:r>
            <a:r>
              <a:rPr sz="2000" dirty="0" err="1"/>
              <a:t>deneysel</a:t>
            </a:r>
            <a:r>
              <a:rPr sz="2000" dirty="0"/>
              <a:t> </a:t>
            </a:r>
            <a:r>
              <a:rPr sz="2000" dirty="0" err="1"/>
              <a:t>yöntemleri</a:t>
            </a:r>
            <a:r>
              <a:rPr sz="2000" dirty="0"/>
              <a:t> </a:t>
            </a:r>
            <a:r>
              <a:rPr lang="tr-TR" sz="2000" dirty="0"/>
              <a:t>göstereceğiz.</a:t>
            </a:r>
            <a:endParaRPr sz="2000" dirty="0"/>
          </a:p>
          <a:p>
            <a:pPr>
              <a:defRPr sz="1800"/>
            </a:pPr>
            <a:r>
              <a:rPr sz="2000" dirty="0"/>
              <a:t>Ham dedektör </a:t>
            </a:r>
            <a:r>
              <a:rPr sz="2000" dirty="0" err="1"/>
              <a:t>sinyallerinden</a:t>
            </a:r>
            <a:r>
              <a:rPr sz="2000" dirty="0"/>
              <a:t> </a:t>
            </a:r>
            <a:r>
              <a:rPr sz="2000" dirty="0" err="1"/>
              <a:t>nihai</a:t>
            </a:r>
            <a:r>
              <a:rPr sz="2000" dirty="0"/>
              <a:t> </a:t>
            </a:r>
            <a:r>
              <a:rPr sz="2000" dirty="0" err="1"/>
              <a:t>kütle</a:t>
            </a:r>
            <a:r>
              <a:rPr sz="2000" dirty="0"/>
              <a:t> </a:t>
            </a:r>
            <a:r>
              <a:rPr sz="2000" dirty="0" err="1"/>
              <a:t>çıkarımına</a:t>
            </a:r>
            <a:r>
              <a:rPr sz="2000" dirty="0"/>
              <a:t> </a:t>
            </a:r>
            <a:r>
              <a:rPr sz="2000" dirty="0" err="1"/>
              <a:t>kadar</a:t>
            </a:r>
            <a:r>
              <a:rPr sz="2000" dirty="0"/>
              <a:t> </a:t>
            </a:r>
            <a:r>
              <a:rPr sz="2000" dirty="0" err="1"/>
              <a:t>adım</a:t>
            </a:r>
            <a:r>
              <a:rPr lang="tr-TR" sz="2000" dirty="0" err="1"/>
              <a:t>ları</a:t>
            </a:r>
            <a:r>
              <a:rPr lang="tr-TR" sz="2000" dirty="0"/>
              <a:t> takip ederek</a:t>
            </a:r>
            <a:r>
              <a:rPr sz="2000" dirty="0"/>
              <a:t> </a:t>
            </a:r>
            <a:r>
              <a:rPr lang="tr-TR" sz="2000" dirty="0"/>
              <a:t>Z </a:t>
            </a:r>
            <a:r>
              <a:rPr sz="2000" dirty="0"/>
              <a:t>bozon</a:t>
            </a:r>
            <a:r>
              <a:rPr lang="tr-TR" sz="2000" dirty="0"/>
              <a:t>unun</a:t>
            </a:r>
            <a:r>
              <a:rPr sz="2000" dirty="0"/>
              <a:t> </a:t>
            </a:r>
            <a:r>
              <a:rPr sz="2000" dirty="0" err="1"/>
              <a:t>kütlesi</a:t>
            </a:r>
            <a:r>
              <a:rPr lang="tr-TR" sz="2000" dirty="0" err="1"/>
              <a:t>ni</a:t>
            </a:r>
            <a:r>
              <a:rPr sz="2000" dirty="0"/>
              <a:t> </a:t>
            </a:r>
            <a:r>
              <a:rPr lang="tr-TR" sz="2000" dirty="0"/>
              <a:t>ölçeceğiz.</a:t>
            </a:r>
            <a:endParaRPr sz="20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a:t>Genel Bakış: </a:t>
            </a:r>
            <a:r>
              <a:rPr lang="en-US" dirty="0"/>
              <a:t>Z-Bozonu </a:t>
            </a:r>
            <a:r>
              <a:rPr dirty="0"/>
              <a:t>Kütlesinin Ölçülmesi</a:t>
            </a:r>
          </a:p>
        </p:txBody>
      </p:sp>
      <p:sp>
        <p:nvSpPr>
          <p:cNvPr id="3" name="Content Placeholder 2"/>
          <p:cNvSpPr>
            <a:spLocks noGrp="1"/>
          </p:cNvSpPr>
          <p:nvPr>
            <p:ph idx="1"/>
          </p:nvPr>
        </p:nvSpPr>
        <p:spPr>
          <a:xfrm>
            <a:off x="457200" y="1600200"/>
            <a:ext cx="3604437" cy="4525963"/>
          </a:xfrm>
        </p:spPr>
        <p:txBody>
          <a:bodyPr/>
          <a:lstStyle/>
          <a:p>
            <a:endParaRPr dirty="0"/>
          </a:p>
          <a:p>
            <a:pPr>
              <a:defRPr sz="1800"/>
            </a:pPr>
            <a:r>
              <a:rPr lang="tr-TR" dirty="0"/>
              <a:t>S</a:t>
            </a:r>
            <a:r>
              <a:rPr dirty="0" err="1"/>
              <a:t>oru</a:t>
            </a:r>
            <a:r>
              <a:rPr dirty="0"/>
              <a:t>: </a:t>
            </a:r>
            <a:r>
              <a:rPr lang="tr-TR" dirty="0"/>
              <a:t>D</a:t>
            </a:r>
            <a:r>
              <a:rPr dirty="0" err="1"/>
              <a:t>edektörlerle</a:t>
            </a:r>
            <a:r>
              <a:rPr dirty="0"/>
              <a:t> bozon kütlesi nasıl ölçülür?</a:t>
            </a:r>
          </a:p>
          <a:p>
            <a:pPr>
              <a:defRPr sz="1800"/>
            </a:pPr>
            <a:r>
              <a:rPr dirty="0"/>
              <a:t>Oda</a:t>
            </a:r>
            <a:r>
              <a:rPr lang="tr-TR" dirty="0"/>
              <a:t>k</a:t>
            </a:r>
            <a:r>
              <a:rPr dirty="0"/>
              <a:t>: Di-muon çiftlerinden Z bozonu</a:t>
            </a:r>
          </a:p>
          <a:p>
            <a:pPr>
              <a:defRPr sz="1800"/>
            </a:pPr>
            <a:r>
              <a:rPr lang="tr-TR" dirty="0"/>
              <a:t>Amaç: </a:t>
            </a:r>
            <a:r>
              <a:rPr dirty="0" err="1"/>
              <a:t>Teori</a:t>
            </a:r>
            <a:r>
              <a:rPr dirty="0"/>
              <a:t> ve deney arasında köprü kurmak</a:t>
            </a:r>
          </a:p>
        </p:txBody>
      </p:sp>
      <p:pic>
        <p:nvPicPr>
          <p:cNvPr id="4" name="Picture 3">
            <a:extLst>
              <a:ext uri="{FF2B5EF4-FFF2-40B4-BE49-F238E27FC236}">
                <a16:creationId xmlns:a16="http://schemas.microsoft.com/office/drawing/2014/main" id="{044CD997-A7CC-5590-4726-55948650F15C}"/>
              </a:ext>
            </a:extLst>
          </p:cNvPr>
          <p:cNvPicPr>
            <a:picLocks noChangeAspect="1"/>
          </p:cNvPicPr>
          <p:nvPr/>
        </p:nvPicPr>
        <p:blipFill>
          <a:blip r:embed="rId3"/>
          <a:stretch>
            <a:fillRect/>
          </a:stretch>
        </p:blipFill>
        <p:spPr>
          <a:xfrm>
            <a:off x="4061637" y="1417638"/>
            <a:ext cx="4774642" cy="4525963"/>
          </a:xfrm>
          <a:prstGeom prst="rect">
            <a:avLst/>
          </a:prstGeom>
        </p:spPr>
      </p:pic>
      <p:sp>
        <p:nvSpPr>
          <p:cNvPr id="6" name="TextBox 5">
            <a:extLst>
              <a:ext uri="{FF2B5EF4-FFF2-40B4-BE49-F238E27FC236}">
                <a16:creationId xmlns:a16="http://schemas.microsoft.com/office/drawing/2014/main" id="{8A0E4D6E-8E34-7E40-63A9-46B5BBBC0E10}"/>
              </a:ext>
            </a:extLst>
          </p:cNvPr>
          <p:cNvSpPr txBox="1"/>
          <p:nvPr/>
        </p:nvSpPr>
        <p:spPr>
          <a:xfrm>
            <a:off x="7421525" y="3482374"/>
            <a:ext cx="1190847" cy="400110"/>
          </a:xfrm>
          <a:prstGeom prst="rect">
            <a:avLst/>
          </a:prstGeom>
          <a:noFill/>
        </p:spPr>
        <p:txBody>
          <a:bodyPr wrap="square">
            <a:spAutoFit/>
          </a:bodyPr>
          <a:lstStyle/>
          <a:p>
            <a:r>
              <a:rPr lang="en-US" sz="1000" dirty="0"/>
              <a:t>CERN-EP-2024-308</a:t>
            </a:r>
          </a:p>
          <a:p>
            <a:r>
              <a:rPr lang="en-US" sz="1000" dirty="0"/>
              <a:t>2024/12/19</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479EAA-C69E-CBBD-E440-1DA769637B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50B40B-A999-8D03-A6F5-0026DFE63AB2}"/>
              </a:ext>
            </a:extLst>
          </p:cNvPr>
          <p:cNvSpPr>
            <a:spLocks noGrp="1"/>
          </p:cNvSpPr>
          <p:nvPr>
            <p:ph type="title"/>
          </p:nvPr>
        </p:nvSpPr>
        <p:spPr/>
        <p:txBody>
          <a:bodyPr>
            <a:normAutofit fontScale="90000"/>
          </a:bodyPr>
          <a:lstStyle/>
          <a:p>
            <a:r>
              <a:rPr sz="4400"/>
              <a:t>Genel Bakış: Bozon Kütlesinin Ölçülmesi</a:t>
            </a:r>
          </a:p>
        </p:txBody>
      </p:sp>
      <p:sp>
        <p:nvSpPr>
          <p:cNvPr id="3" name="Content Placeholder 2">
            <a:extLst>
              <a:ext uri="{FF2B5EF4-FFF2-40B4-BE49-F238E27FC236}">
                <a16:creationId xmlns:a16="http://schemas.microsoft.com/office/drawing/2014/main" id="{E78F5505-F407-FA82-A424-BE61A919CEFB}"/>
              </a:ext>
            </a:extLst>
          </p:cNvPr>
          <p:cNvSpPr>
            <a:spLocks noGrp="1"/>
          </p:cNvSpPr>
          <p:nvPr>
            <p:ph idx="1"/>
          </p:nvPr>
        </p:nvSpPr>
        <p:spPr>
          <a:xfrm>
            <a:off x="457200" y="1600200"/>
            <a:ext cx="8229600" cy="4983162"/>
          </a:xfrm>
        </p:spPr>
        <p:txBody>
          <a:bodyPr>
            <a:normAutofit lnSpcReduction="10000"/>
          </a:bodyPr>
          <a:lstStyle/>
          <a:p>
            <a:pPr marL="0" indent="0">
              <a:buNone/>
            </a:pPr>
            <a:r>
              <a:rPr lang="en-US" b="0" i="0" u="none" strike="noStrike" dirty="0">
                <a:solidFill>
                  <a:srgbClr val="000000"/>
                </a:solidFill>
                <a:effectLst/>
              </a:rPr>
              <a:t>W ve Z bozonlarının kütlelerinin ölçülmesi birkaç nedenden dolayı çok önemlidir:</a:t>
            </a:r>
            <a:endParaRPr dirty="0"/>
          </a:p>
          <a:p>
            <a:pPr>
              <a:defRPr sz="1800"/>
            </a:pPr>
            <a:r>
              <a:rPr lang="en-US" sz="1800" b="1" dirty="0"/>
              <a:t>SM'nin test edilmesi: </a:t>
            </a:r>
            <a:r>
              <a:rPr lang="en-US" sz="1800" b="0" i="0" u="none" strike="noStrike" dirty="0">
                <a:solidFill>
                  <a:srgbClr val="000000"/>
                </a:solidFill>
                <a:effectLst/>
              </a:rPr>
              <a:t>Bu kütlelerin hassas ölçümleri </a:t>
            </a:r>
            <a:r>
              <a:rPr lang="en-US" sz="1800" b="0" i="0" u="none" strike="noStrike" dirty="0" err="1">
                <a:solidFill>
                  <a:srgbClr val="000000"/>
                </a:solidFill>
                <a:effectLst/>
              </a:rPr>
              <a:t>öngörülen</a:t>
            </a:r>
            <a:r>
              <a:rPr lang="en-US" sz="1800" b="0" i="0" u="none" strike="noStrike" dirty="0">
                <a:solidFill>
                  <a:srgbClr val="000000"/>
                </a:solidFill>
                <a:effectLst/>
              </a:rPr>
              <a:t> SM </a:t>
            </a:r>
            <a:r>
              <a:rPr lang="en-US" sz="1800" b="0" i="0" u="none" strike="noStrike" dirty="0" err="1">
                <a:solidFill>
                  <a:srgbClr val="000000"/>
                </a:solidFill>
                <a:effectLst/>
              </a:rPr>
              <a:t>değerlerini</a:t>
            </a:r>
            <a:r>
              <a:rPr lang="en-US" sz="1800" b="0" i="0" u="none" strike="noStrike" dirty="0">
                <a:solidFill>
                  <a:srgbClr val="000000"/>
                </a:solidFill>
                <a:effectLst/>
              </a:rPr>
              <a:t> </a:t>
            </a:r>
            <a:r>
              <a:rPr lang="en-US" sz="1800" b="0" i="0" u="none" strike="noStrike" dirty="0" err="1">
                <a:solidFill>
                  <a:srgbClr val="000000"/>
                </a:solidFill>
                <a:effectLst/>
              </a:rPr>
              <a:t>doğrulayabilir</a:t>
            </a:r>
            <a:r>
              <a:rPr lang="en-US" sz="1800" b="0" i="0" u="none" strike="noStrike" dirty="0">
                <a:solidFill>
                  <a:srgbClr val="000000"/>
                </a:solidFill>
                <a:effectLst/>
              </a:rPr>
              <a:t> </a:t>
            </a:r>
            <a:r>
              <a:rPr lang="en-US" sz="1800" b="0" i="0" u="none" strike="noStrike" dirty="0" err="1">
                <a:solidFill>
                  <a:srgbClr val="000000"/>
                </a:solidFill>
                <a:effectLst/>
              </a:rPr>
              <a:t>veya</a:t>
            </a:r>
            <a:r>
              <a:rPr lang="en-US" sz="1800" b="0" i="0" u="none" strike="noStrike" dirty="0">
                <a:solidFill>
                  <a:srgbClr val="000000"/>
                </a:solidFill>
                <a:effectLst/>
              </a:rPr>
              <a:t> </a:t>
            </a:r>
            <a:r>
              <a:rPr lang="en-US" sz="1800" b="0" i="0" u="none" strike="noStrike" dirty="0" err="1">
                <a:solidFill>
                  <a:srgbClr val="000000"/>
                </a:solidFill>
                <a:effectLst/>
              </a:rPr>
              <a:t>sorgulatabilir</a:t>
            </a:r>
            <a:r>
              <a:rPr lang="en-US" sz="1800" b="0" i="0" u="none" strike="noStrike" dirty="0">
                <a:solidFill>
                  <a:srgbClr val="000000"/>
                </a:solidFill>
                <a:effectLst/>
              </a:rPr>
              <a:t>. </a:t>
            </a:r>
            <a:endParaRPr lang="en-US" sz="1800" dirty="0"/>
          </a:p>
          <a:p>
            <a:pPr>
              <a:defRPr sz="1800"/>
            </a:pPr>
            <a:r>
              <a:rPr lang="en-US" sz="1800" b="1" dirty="0"/>
              <a:t>Yeni Fizik Arayışları: </a:t>
            </a:r>
            <a:r>
              <a:rPr lang="en-US" sz="1800" b="0" i="0" u="none" strike="noStrike" dirty="0">
                <a:solidFill>
                  <a:srgbClr val="000000"/>
                </a:solidFill>
                <a:effectLst/>
              </a:rPr>
              <a:t>Bu kütlelerin yüksek hassasiyetle ölçülmesi, fizikçilerin mevcut deneylerin erişemeyeceği kütle ölçeklerinde yeni parçacıklar aramasına olanak tanır.</a:t>
            </a:r>
            <a:endParaRPr lang="en-US" sz="1800" dirty="0"/>
          </a:p>
          <a:p>
            <a:pPr>
              <a:defRPr sz="1800"/>
            </a:pPr>
            <a:r>
              <a:rPr lang="en-US" sz="1800" b="1" dirty="0"/>
              <a:t>Tutarsızlıkların Çözülmesi: </a:t>
            </a:r>
            <a:r>
              <a:rPr lang="en-US" sz="1800" dirty="0" err="1"/>
              <a:t>Teori</a:t>
            </a:r>
            <a:r>
              <a:rPr lang="en-US" sz="1800" dirty="0"/>
              <a:t> ve </a:t>
            </a:r>
            <a:r>
              <a:rPr lang="en-US" sz="1800" dirty="0" err="1"/>
              <a:t>deney</a:t>
            </a:r>
            <a:r>
              <a:rPr lang="en-US" sz="1800" dirty="0"/>
              <a:t> </a:t>
            </a:r>
            <a:r>
              <a:rPr lang="en-US" sz="1800" dirty="0" err="1"/>
              <a:t>arasındaki</a:t>
            </a:r>
            <a:r>
              <a:rPr lang="en-US" sz="1800" dirty="0"/>
              <a:t> </a:t>
            </a:r>
            <a:r>
              <a:rPr lang="en-US" sz="1800" dirty="0" err="1"/>
              <a:t>tutarsızlık</a:t>
            </a:r>
            <a:r>
              <a:rPr lang="en-US" sz="1800" dirty="0"/>
              <a:t> </a:t>
            </a:r>
            <a:r>
              <a:rPr lang="en-US" sz="1800" b="0" i="0" u="none" strike="noStrike" dirty="0">
                <a:solidFill>
                  <a:srgbClr val="000000"/>
                </a:solidFill>
                <a:effectLst/>
              </a:rPr>
              <a:t>önemli bir bulmacayı temsil eder ve yeni, yüksek hassasiyetli ölçümleri motive eder</a:t>
            </a:r>
            <a:endParaRPr lang="en-US" sz="1800" dirty="0"/>
          </a:p>
          <a:p>
            <a:pPr>
              <a:defRPr sz="1800"/>
            </a:pPr>
            <a:r>
              <a:rPr lang="en-US" sz="1800" b="1" dirty="0"/>
              <a:t>EWK Parametrelerinin Kısıtlanması: </a:t>
            </a:r>
            <a:r>
              <a:rPr lang="en-US" sz="1800" b="0" i="0" u="none" strike="noStrike" dirty="0">
                <a:solidFill>
                  <a:srgbClr val="000000"/>
                </a:solidFill>
                <a:effectLst/>
              </a:rPr>
              <a:t>Z bozonu, Higgs bozonu ve üst kuark kütleleri, ince yapı sabiti ve müon yaşam süresi gibi diğer parametrelerle birlikte W bozonu kütlesinin hassas ölçümleri, SM içinde tahminler yapmak </a:t>
            </a:r>
            <a:r>
              <a:rPr lang="en-US" sz="1800" b="0" i="0" u="none" strike="noStrike" dirty="0" err="1">
                <a:solidFill>
                  <a:srgbClr val="000000"/>
                </a:solidFill>
                <a:effectLst/>
              </a:rPr>
              <a:t>için</a:t>
            </a:r>
            <a:r>
              <a:rPr lang="en-US" sz="1800" b="0" i="0" u="none" strike="noStrike" dirty="0">
                <a:solidFill>
                  <a:srgbClr val="000000"/>
                </a:solidFill>
                <a:effectLst/>
              </a:rPr>
              <a:t> </a:t>
            </a:r>
            <a:r>
              <a:rPr lang="en-US" sz="1800" dirty="0" err="1">
                <a:solidFill>
                  <a:srgbClr val="000000"/>
                </a:solidFill>
              </a:rPr>
              <a:t>evrensel</a:t>
            </a:r>
            <a:r>
              <a:rPr lang="en-US" sz="1800" b="0" i="0" u="none" strike="noStrike" dirty="0">
                <a:solidFill>
                  <a:srgbClr val="000000"/>
                </a:solidFill>
                <a:effectLst/>
              </a:rPr>
              <a:t> EWK </a:t>
            </a:r>
            <a:r>
              <a:rPr lang="en-US" sz="1800" b="0" i="0" u="none" strike="noStrike" dirty="0" err="1">
                <a:solidFill>
                  <a:srgbClr val="000000"/>
                </a:solidFill>
                <a:effectLst/>
              </a:rPr>
              <a:t>fitlerinde</a:t>
            </a:r>
            <a:r>
              <a:rPr lang="en-US" sz="1800" b="0" i="0" u="none" strike="noStrike" dirty="0">
                <a:solidFill>
                  <a:srgbClr val="000000"/>
                </a:solidFill>
                <a:effectLst/>
              </a:rPr>
              <a:t> kullanılır. </a:t>
            </a:r>
            <a:endParaRPr lang="en-US" sz="1800" dirty="0"/>
          </a:p>
          <a:p>
            <a:pPr>
              <a:defRPr sz="1800"/>
            </a:pPr>
            <a:r>
              <a:rPr lang="en-US" sz="1800" b="1" dirty="0"/>
              <a:t>Deneysel </a:t>
            </a:r>
            <a:r>
              <a:rPr lang="en-US" sz="1800" b="1" dirty="0" err="1"/>
              <a:t>Tekniklerin</a:t>
            </a:r>
            <a:r>
              <a:rPr lang="en-US" sz="1800" b="1" dirty="0"/>
              <a:t> </a:t>
            </a:r>
            <a:r>
              <a:rPr lang="en-US" sz="1800" b="1" dirty="0" err="1"/>
              <a:t>Doğrulanması</a:t>
            </a:r>
            <a:r>
              <a:rPr lang="en-US" sz="1800" b="1" dirty="0"/>
              <a:t>: </a:t>
            </a:r>
            <a:r>
              <a:rPr lang="en-US" sz="1800" b="0" i="0" u="none" strike="noStrike" dirty="0">
                <a:solidFill>
                  <a:srgbClr val="000000"/>
                </a:solidFill>
                <a:effectLst/>
              </a:rPr>
              <a:t>Olağanüstü hassasiyetle bilinen Z </a:t>
            </a:r>
            <a:r>
              <a:rPr lang="en-US" sz="1800" b="0" i="0" u="none" strike="noStrike" dirty="0" err="1">
                <a:solidFill>
                  <a:srgbClr val="000000"/>
                </a:solidFill>
                <a:effectLst/>
              </a:rPr>
              <a:t>bozonu</a:t>
            </a:r>
            <a:r>
              <a:rPr lang="en-US" sz="1800" b="0" i="0" u="none" strike="noStrike" dirty="0">
                <a:solidFill>
                  <a:srgbClr val="000000"/>
                </a:solidFill>
                <a:effectLst/>
              </a:rPr>
              <a:t> </a:t>
            </a:r>
            <a:r>
              <a:rPr lang="en-US" sz="1800" b="0" i="0" u="none" strike="noStrike" dirty="0" err="1">
                <a:solidFill>
                  <a:srgbClr val="000000"/>
                </a:solidFill>
                <a:effectLst/>
              </a:rPr>
              <a:t>kütlesi</a:t>
            </a:r>
            <a:r>
              <a:rPr lang="en-US" sz="1800" b="0" i="0" u="none" strike="noStrike" dirty="0">
                <a:solidFill>
                  <a:srgbClr val="000000"/>
                </a:solidFill>
                <a:effectLst/>
              </a:rPr>
              <a:t> </a:t>
            </a:r>
            <a:r>
              <a:rPr lang="en-US" sz="1800" b="0" i="0" u="none" strike="noStrike" dirty="0" err="1">
                <a:solidFill>
                  <a:srgbClr val="000000"/>
                </a:solidFill>
                <a:effectLst/>
              </a:rPr>
              <a:t>ölçümleri</a:t>
            </a:r>
            <a:r>
              <a:rPr lang="en-US" sz="1800" b="0" i="0" u="none" strike="noStrike" dirty="0">
                <a:solidFill>
                  <a:srgbClr val="000000"/>
                </a:solidFill>
                <a:effectLst/>
              </a:rPr>
              <a:t> (2 MeV </a:t>
            </a:r>
            <a:r>
              <a:rPr lang="en-US" sz="1800" b="0" i="0" u="none" strike="noStrike" dirty="0" err="1">
                <a:solidFill>
                  <a:srgbClr val="000000"/>
                </a:solidFill>
                <a:effectLst/>
              </a:rPr>
              <a:t>hata</a:t>
            </a:r>
            <a:r>
              <a:rPr lang="en-US" sz="1800" b="0" i="0" u="none" strike="noStrike" dirty="0">
                <a:solidFill>
                  <a:srgbClr val="000000"/>
                </a:solidFill>
                <a:effectLst/>
              </a:rPr>
              <a:t> </a:t>
            </a:r>
            <a:r>
              <a:rPr lang="en-US" sz="1800" b="0" i="0" u="none" strike="noStrike" dirty="0" err="1">
                <a:solidFill>
                  <a:srgbClr val="000000"/>
                </a:solidFill>
                <a:effectLst/>
              </a:rPr>
              <a:t>ile</a:t>
            </a:r>
            <a:r>
              <a:rPr lang="en-US" sz="1800" b="0" i="0" u="none" strike="noStrike" dirty="0">
                <a:solidFill>
                  <a:srgbClr val="000000"/>
                </a:solidFill>
                <a:effectLst/>
              </a:rPr>
              <a:t>), W bozonu kütlesi ölçümlerinde kullanılan </a:t>
            </a:r>
            <a:r>
              <a:rPr lang="en-US" sz="1800" b="0" i="0" u="none" strike="noStrike" dirty="0" err="1">
                <a:solidFill>
                  <a:srgbClr val="000000"/>
                </a:solidFill>
                <a:effectLst/>
              </a:rPr>
              <a:t>deneysel</a:t>
            </a:r>
            <a:r>
              <a:rPr lang="en-US" sz="1800" b="0" i="0" u="none" strike="noStrike" dirty="0">
                <a:solidFill>
                  <a:srgbClr val="000000"/>
                </a:solidFill>
                <a:effectLst/>
              </a:rPr>
              <a:t> </a:t>
            </a:r>
            <a:r>
              <a:rPr lang="en-US" sz="1800" b="0" i="0" u="none" strike="noStrike" dirty="0" err="1">
                <a:solidFill>
                  <a:srgbClr val="000000"/>
                </a:solidFill>
                <a:effectLst/>
              </a:rPr>
              <a:t>yöntemleri</a:t>
            </a:r>
            <a:r>
              <a:rPr lang="en-US" sz="1800" b="0" i="0" u="none" strike="noStrike" dirty="0">
                <a:solidFill>
                  <a:srgbClr val="000000"/>
                </a:solidFill>
                <a:effectLst/>
              </a:rPr>
              <a:t> ve kalibrasyonları doğrulamak </a:t>
            </a:r>
            <a:r>
              <a:rPr lang="en-US" sz="1800" b="0" i="0" u="none" strike="noStrike" dirty="0" err="1">
                <a:solidFill>
                  <a:srgbClr val="000000"/>
                </a:solidFill>
                <a:effectLst/>
              </a:rPr>
              <a:t>için</a:t>
            </a:r>
            <a:r>
              <a:rPr lang="en-US" sz="1800" b="0" i="0" u="none" strike="noStrike" dirty="0">
                <a:solidFill>
                  <a:srgbClr val="000000"/>
                </a:solidFill>
                <a:effectLst/>
              </a:rPr>
              <a:t> </a:t>
            </a:r>
            <a:r>
              <a:rPr lang="en-US" sz="1800" b="0" i="0" u="none" strike="noStrike" dirty="0" err="1">
                <a:solidFill>
                  <a:srgbClr val="000000"/>
                </a:solidFill>
                <a:effectLst/>
              </a:rPr>
              <a:t>kullanılır</a:t>
            </a:r>
            <a:r>
              <a:rPr lang="en-US" sz="1800" b="0" i="0" u="none" strike="noStrike" dirty="0">
                <a:solidFill>
                  <a:srgbClr val="000000"/>
                </a:solidFill>
                <a:effectLst/>
              </a:rPr>
              <a:t>.</a:t>
            </a:r>
            <a:endParaRPr lang="en-US" sz="1800" dirty="0"/>
          </a:p>
          <a:p>
            <a:pPr>
              <a:defRPr sz="1800"/>
            </a:pPr>
            <a:endParaRPr sz="2000" dirty="0"/>
          </a:p>
        </p:txBody>
      </p:sp>
    </p:spTree>
    <p:extLst>
      <p:ext uri="{BB962C8B-B14F-4D97-AF65-F5344CB8AC3E}">
        <p14:creationId xmlns:p14="http://schemas.microsoft.com/office/powerpoint/2010/main" val="35823014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47445-0853-A839-BD1C-F47FB13FE718}"/>
              </a:ext>
            </a:extLst>
          </p:cNvPr>
          <p:cNvSpPr>
            <a:spLocks noGrp="1"/>
          </p:cNvSpPr>
          <p:nvPr>
            <p:ph type="title"/>
          </p:nvPr>
        </p:nvSpPr>
        <p:spPr/>
        <p:txBody>
          <a:bodyPr/>
          <a:lstStyle/>
          <a:p>
            <a:r>
              <a:rPr lang="en-US" dirty="0" err="1"/>
              <a:t>Problemin</a:t>
            </a:r>
            <a:r>
              <a:rPr lang="en-US" dirty="0"/>
              <a:t> </a:t>
            </a:r>
            <a:r>
              <a:rPr lang="en-US" dirty="0" err="1"/>
              <a:t>Tanımı</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1926624-28FF-2F5C-FB28-1832E33304CB}"/>
                  </a:ext>
                </a:extLst>
              </p:cNvPr>
              <p:cNvSpPr>
                <a:spLocks noGrp="1"/>
              </p:cNvSpPr>
              <p:nvPr>
                <p:ph idx="1"/>
              </p:nvPr>
            </p:nvSpPr>
            <p:spPr>
              <a:xfrm>
                <a:off x="457200" y="1600200"/>
                <a:ext cx="4843463" cy="4525963"/>
              </a:xfrm>
            </p:spPr>
            <p:txBody>
              <a:bodyPr>
                <a:normAutofit/>
              </a:bodyPr>
              <a:lstStyle/>
              <a:p>
                <a14:m>
                  <m:oMath xmlns:m="http://schemas.openxmlformats.org/officeDocument/2006/math">
                    <m:r>
                      <a:rPr lang="tr-TR" sz="2000" b="0" i="1" smtClean="0">
                        <a:latin typeface="Cambria Math" panose="02040503050406030204" pitchFamily="18" charset="0"/>
                      </a:rPr>
                      <m:t>𝑝𝑝</m:t>
                    </m:r>
                    <m:r>
                      <a:rPr lang="en-US" sz="2000" b="0" i="1" smtClean="0">
                        <a:latin typeface="Cambria Math" panose="02040503050406030204" pitchFamily="18" charset="0"/>
                      </a:rPr>
                      <m:t>→</m:t>
                    </m:r>
                    <m:r>
                      <a:rPr lang="en-US" sz="2000" b="0" i="1" smtClean="0">
                        <a:latin typeface="Cambria Math" panose="02040503050406030204" pitchFamily="18" charset="0"/>
                      </a:rPr>
                      <m:t>𝑍</m:t>
                    </m:r>
                    <m:r>
                      <a:rPr lang="en-US" sz="2000" b="0" i="1" smtClean="0">
                        <a:latin typeface="Cambria Math" panose="02040503050406030204" pitchFamily="18" charset="0"/>
                      </a:rPr>
                      <m:t>+</m:t>
                    </m:r>
                    <m:r>
                      <a:rPr lang="en-US" sz="2000" b="0" i="1" smtClean="0">
                        <a:latin typeface="Cambria Math" panose="02040503050406030204" pitchFamily="18" charset="0"/>
                      </a:rPr>
                      <m:t>𝑋</m:t>
                    </m:r>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𝜇</m:t>
                        </m:r>
                      </m:e>
                      <m:sup>
                        <m:r>
                          <a:rPr lang="en-US" sz="2000" b="0" i="1" smtClean="0">
                            <a:latin typeface="Cambria Math" panose="02040503050406030204" pitchFamily="18" charset="0"/>
                          </a:rPr>
                          <m:t>+</m:t>
                        </m:r>
                      </m:sup>
                    </m:sSup>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𝜇</m:t>
                        </m:r>
                      </m:e>
                      <m:sup>
                        <m:r>
                          <a:rPr lang="en-US" sz="2000" b="0" i="1" smtClean="0">
                            <a:latin typeface="Cambria Math" panose="02040503050406030204" pitchFamily="18" charset="0"/>
                          </a:rPr>
                          <m:t>−</m:t>
                        </m:r>
                      </m:sup>
                    </m:sSup>
                    <m:r>
                      <a:rPr lang="en-US" sz="2000" b="0" i="1" smtClean="0">
                        <a:latin typeface="Cambria Math" panose="02040503050406030204" pitchFamily="18" charset="0"/>
                      </a:rPr>
                      <m:t>+</m:t>
                    </m:r>
                    <m:r>
                      <a:rPr lang="en-US" sz="2000" b="0" i="1" smtClean="0">
                        <a:latin typeface="Cambria Math" panose="02040503050406030204" pitchFamily="18" charset="0"/>
                      </a:rPr>
                      <m:t>𝑋</m:t>
                    </m:r>
                  </m:oMath>
                </a14:m>
                <a:endParaRPr lang="en-US" sz="2000" dirty="0"/>
              </a:p>
              <a:p>
                <a:endParaRPr lang="en-US" sz="2000" dirty="0"/>
              </a:p>
              <a:p>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𝑚</m:t>
                        </m:r>
                      </m:e>
                      <m:sub>
                        <m:r>
                          <a:rPr lang="en-US" sz="2000" b="0" i="1" smtClean="0">
                            <a:latin typeface="Cambria Math" panose="02040503050406030204" pitchFamily="18" charset="0"/>
                          </a:rPr>
                          <m:t>𝑍</m:t>
                        </m:r>
                      </m:sub>
                    </m:sSub>
                    <m:r>
                      <a:rPr lang="en-US" sz="2000" b="0" i="1" smtClean="0">
                        <a:latin typeface="Cambria Math" panose="02040503050406030204" pitchFamily="18" charset="0"/>
                      </a:rPr>
                      <m:t>= ?</m:t>
                    </m:r>
                  </m:oMath>
                </a14:m>
                <a:r>
                  <a:rPr lang="en-US" sz="2000" dirty="0"/>
                  <a:t> </a:t>
                </a:r>
              </a:p>
            </p:txBody>
          </p:sp>
        </mc:Choice>
        <mc:Fallback xmlns="">
          <p:sp>
            <p:nvSpPr>
              <p:cNvPr id="3" name="Content Placeholder 2">
                <a:extLst>
                  <a:ext uri="{FF2B5EF4-FFF2-40B4-BE49-F238E27FC236}">
                    <a16:creationId xmlns:a16="http://schemas.microsoft.com/office/drawing/2014/main" id="{41926624-28FF-2F5C-FB28-1832E33304CB}"/>
                  </a:ext>
                </a:extLst>
              </p:cNvPr>
              <p:cNvSpPr>
                <a:spLocks noGrp="1" noRot="1" noChangeAspect="1" noMove="1" noResize="1" noEditPoints="1" noAdjustHandles="1" noChangeArrowheads="1" noChangeShapeType="1" noTextEdit="1"/>
              </p:cNvSpPr>
              <p:nvPr>
                <p:ph idx="1"/>
              </p:nvPr>
            </p:nvSpPr>
            <p:spPr>
              <a:xfrm>
                <a:off x="457200" y="1600200"/>
                <a:ext cx="4843463" cy="4525963"/>
              </a:xfrm>
              <a:blipFill>
                <a:blip r:embed="rId2"/>
                <a:stretch>
                  <a:fillRect l="-1047" t="-560"/>
                </a:stretch>
              </a:blipFill>
            </p:spPr>
            <p:txBody>
              <a:bodyPr/>
              <a:lstStyle/>
              <a:p>
                <a:r>
                  <a:rPr lang="en-US">
                    <a:noFill/>
                  </a:rPr>
                  <a:t> </a:t>
                </a:r>
              </a:p>
            </p:txBody>
          </p:sp>
        </mc:Fallback>
      </mc:AlternateContent>
      <p:pic>
        <p:nvPicPr>
          <p:cNvPr id="5122" name="Picture 2">
            <a:extLst>
              <a:ext uri="{FF2B5EF4-FFF2-40B4-BE49-F238E27FC236}">
                <a16:creationId xmlns:a16="http://schemas.microsoft.com/office/drawing/2014/main" id="{47684778-8152-26A9-992C-1B8F2C3695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5741" y="2408238"/>
            <a:ext cx="3767416" cy="351472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F436DF08-E2BE-2A74-B96F-FB06200D7D7F}"/>
              </a:ext>
            </a:extLst>
          </p:cNvPr>
          <p:cNvPicPr>
            <a:picLocks noChangeAspect="1"/>
          </p:cNvPicPr>
          <p:nvPr/>
        </p:nvPicPr>
        <p:blipFill>
          <a:blip r:embed="rId4"/>
          <a:stretch>
            <a:fillRect/>
          </a:stretch>
        </p:blipFill>
        <p:spPr>
          <a:xfrm>
            <a:off x="969962" y="2808288"/>
            <a:ext cx="3602038" cy="2320925"/>
          </a:xfrm>
          <a:prstGeom prst="rect">
            <a:avLst/>
          </a:prstGeom>
        </p:spPr>
      </p:pic>
    </p:spTree>
    <p:extLst>
      <p:ext uri="{BB962C8B-B14F-4D97-AF65-F5344CB8AC3E}">
        <p14:creationId xmlns:p14="http://schemas.microsoft.com/office/powerpoint/2010/main" val="1422253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sz="4400"/>
              <a:t>Motive Edici Örnek: Di-Muon Değişmez Kütlesi</a:t>
            </a:r>
          </a:p>
        </p:txBody>
      </p:sp>
      <p:sp>
        <p:nvSpPr>
          <p:cNvPr id="3" name="Content Placeholder 2"/>
          <p:cNvSpPr>
            <a:spLocks noGrp="1"/>
          </p:cNvSpPr>
          <p:nvPr>
            <p:ph idx="1"/>
          </p:nvPr>
        </p:nvSpPr>
        <p:spPr/>
        <p:txBody>
          <a:bodyPr/>
          <a:lstStyle/>
          <a:p>
            <a:endParaRPr dirty="0"/>
          </a:p>
          <a:p>
            <a:pPr>
              <a:defRPr sz="1800"/>
            </a:pPr>
            <a:r>
              <a:rPr sz="2000" dirty="0"/>
              <a:t>Bir di-muon </a:t>
            </a:r>
            <a:r>
              <a:rPr sz="2000" dirty="0" err="1"/>
              <a:t>kütle</a:t>
            </a:r>
            <a:r>
              <a:rPr sz="2000" dirty="0"/>
              <a:t> </a:t>
            </a:r>
            <a:r>
              <a:rPr lang="en-US" sz="2000" dirty="0" err="1"/>
              <a:t>tepesi</a:t>
            </a:r>
            <a:r>
              <a:rPr sz="2000" dirty="0"/>
              <a:t>, </a:t>
            </a:r>
            <a:r>
              <a:rPr sz="2000" dirty="0" err="1"/>
              <a:t>ölçüm</a:t>
            </a:r>
            <a:r>
              <a:rPr sz="2000" dirty="0"/>
              <a:t> </a:t>
            </a:r>
            <a:r>
              <a:rPr lang="en-US" sz="2000" dirty="0" err="1"/>
              <a:t>adımlarını</a:t>
            </a:r>
            <a:r>
              <a:rPr sz="2000" dirty="0"/>
              <a:t> </a:t>
            </a:r>
            <a:r>
              <a:rPr sz="2000" dirty="0" err="1"/>
              <a:t>göstererek</a:t>
            </a:r>
            <a:r>
              <a:rPr sz="2000" dirty="0"/>
              <a:t> </a:t>
            </a:r>
            <a:r>
              <a:rPr sz="2000" dirty="0" err="1"/>
              <a:t>belirgin</a:t>
            </a:r>
            <a:r>
              <a:rPr sz="2000" dirty="0"/>
              <a:t> </a:t>
            </a:r>
            <a:r>
              <a:rPr sz="2000" dirty="0" err="1"/>
              <a:t>bir</a:t>
            </a:r>
            <a:r>
              <a:rPr sz="2000" dirty="0"/>
              <a:t> Z </a:t>
            </a:r>
            <a:r>
              <a:rPr sz="2000" dirty="0" err="1"/>
              <a:t>bozonu</a:t>
            </a:r>
            <a:r>
              <a:rPr sz="2000" dirty="0"/>
              <a:t> </a:t>
            </a:r>
            <a:r>
              <a:rPr sz="2000" dirty="0" err="1"/>
              <a:t>sinyalini</a:t>
            </a:r>
            <a:r>
              <a:rPr sz="2000" dirty="0"/>
              <a:t> </a:t>
            </a:r>
            <a:r>
              <a:rPr lang="tr-TR" sz="2000" dirty="0"/>
              <a:t>nasıl ortaya çıktığını gösterir.</a:t>
            </a:r>
            <a:endParaRPr sz="2000" dirty="0"/>
          </a:p>
          <a:p>
            <a:pPr>
              <a:defRPr sz="1800"/>
            </a:pPr>
            <a:r>
              <a:rPr sz="2000" dirty="0"/>
              <a:t>Veri</a:t>
            </a:r>
            <a:r>
              <a:rPr lang="tr-TR" sz="2000" dirty="0"/>
              <a:t> analizi</a:t>
            </a:r>
            <a:r>
              <a:rPr sz="2000" dirty="0"/>
              <a:t> </a:t>
            </a:r>
            <a:r>
              <a:rPr sz="2000" dirty="0" err="1"/>
              <a:t>filtreleme</a:t>
            </a:r>
            <a:r>
              <a:rPr sz="2000" dirty="0"/>
              <a:t>, </a:t>
            </a:r>
            <a:r>
              <a:rPr sz="2000" dirty="0" err="1"/>
              <a:t>yeniden</a:t>
            </a:r>
            <a:r>
              <a:rPr sz="2000" dirty="0"/>
              <a:t> </a:t>
            </a:r>
            <a:r>
              <a:rPr sz="2000" dirty="0" err="1"/>
              <a:t>yapılandırma</a:t>
            </a:r>
            <a:r>
              <a:rPr sz="2000" dirty="0"/>
              <a:t>, </a:t>
            </a:r>
            <a:r>
              <a:rPr sz="2000" dirty="0" err="1"/>
              <a:t>kalibrasyon</a:t>
            </a:r>
            <a:r>
              <a:rPr sz="2000" dirty="0"/>
              <a:t> ve </a:t>
            </a:r>
            <a:r>
              <a:rPr sz="2000" dirty="0" err="1"/>
              <a:t>hizalama</a:t>
            </a:r>
            <a:r>
              <a:rPr lang="tr-TR" sz="2000" dirty="0"/>
              <a:t> gibi adımlardan</a:t>
            </a:r>
            <a:r>
              <a:rPr sz="2000" dirty="0"/>
              <a:t> </a:t>
            </a:r>
            <a:r>
              <a:rPr sz="2000" dirty="0" err="1"/>
              <a:t>geçerek</a:t>
            </a:r>
            <a:r>
              <a:rPr sz="2000" dirty="0"/>
              <a:t> net </a:t>
            </a:r>
            <a:r>
              <a:rPr sz="2000" dirty="0" err="1"/>
              <a:t>bir</a:t>
            </a:r>
            <a:r>
              <a:rPr sz="2000" dirty="0"/>
              <a:t> </a:t>
            </a:r>
            <a:r>
              <a:rPr sz="2000" dirty="0" err="1"/>
              <a:t>kütle</a:t>
            </a:r>
            <a:r>
              <a:rPr sz="2000" dirty="0"/>
              <a:t> </a:t>
            </a:r>
            <a:r>
              <a:rPr lang="tr-TR" sz="2000" dirty="0"/>
              <a:t>tepesi</a:t>
            </a:r>
            <a:r>
              <a:rPr sz="2000" dirty="0"/>
              <a:t> </a:t>
            </a:r>
            <a:r>
              <a:rPr sz="2000" dirty="0" err="1"/>
              <a:t>ile</a:t>
            </a:r>
            <a:r>
              <a:rPr sz="2000" dirty="0"/>
              <a:t> </a:t>
            </a:r>
            <a:r>
              <a:rPr sz="2000" dirty="0" err="1"/>
              <a:t>sonuçlanır</a:t>
            </a:r>
            <a:r>
              <a:rPr sz="2000" dirty="0"/>
              <a:t>.</a:t>
            </a:r>
          </a:p>
          <a:p>
            <a:pPr>
              <a:defRPr sz="1800"/>
            </a:pPr>
            <a:r>
              <a:rPr sz="2000" dirty="0" err="1"/>
              <a:t>İster</a:t>
            </a:r>
            <a:r>
              <a:rPr sz="2000" dirty="0"/>
              <a:t> </a:t>
            </a:r>
            <a:r>
              <a:rPr sz="2000" dirty="0" err="1"/>
              <a:t>gerçek</a:t>
            </a:r>
            <a:r>
              <a:rPr sz="2000" dirty="0"/>
              <a:t> </a:t>
            </a:r>
            <a:r>
              <a:rPr sz="2000" dirty="0" err="1"/>
              <a:t>ister</a:t>
            </a:r>
            <a:r>
              <a:rPr sz="2000" dirty="0"/>
              <a:t> </a:t>
            </a:r>
            <a:r>
              <a:rPr sz="2000" dirty="0" err="1"/>
              <a:t>simüle</a:t>
            </a:r>
            <a:r>
              <a:rPr sz="2000" dirty="0"/>
              <a:t> </a:t>
            </a:r>
            <a:r>
              <a:rPr sz="2000" dirty="0" err="1"/>
              <a:t>edilmiş</a:t>
            </a:r>
            <a:r>
              <a:rPr sz="2000" dirty="0"/>
              <a:t> </a:t>
            </a:r>
            <a:r>
              <a:rPr sz="2000" dirty="0" err="1"/>
              <a:t>verilerden</a:t>
            </a:r>
            <a:r>
              <a:rPr sz="2000" dirty="0"/>
              <a:t> </a:t>
            </a:r>
            <a:r>
              <a:rPr sz="2000" dirty="0" err="1"/>
              <a:t>elde</a:t>
            </a:r>
            <a:r>
              <a:rPr sz="2000" dirty="0"/>
              <a:t> </a:t>
            </a:r>
            <a:r>
              <a:rPr sz="2000" dirty="0" err="1"/>
              <a:t>edilsin</a:t>
            </a:r>
            <a:r>
              <a:rPr sz="2000" dirty="0"/>
              <a:t>, </a:t>
            </a:r>
            <a:r>
              <a:rPr sz="2000" dirty="0" err="1"/>
              <a:t>bu</a:t>
            </a:r>
            <a:r>
              <a:rPr sz="2000" dirty="0"/>
              <a:t> </a:t>
            </a:r>
            <a:r>
              <a:rPr sz="2000" dirty="0" err="1"/>
              <a:t>tepe</a:t>
            </a:r>
            <a:r>
              <a:rPr sz="2000" dirty="0"/>
              <a:t> </a:t>
            </a:r>
            <a:r>
              <a:rPr sz="2000" dirty="0" err="1"/>
              <a:t>noktası</a:t>
            </a:r>
            <a:r>
              <a:rPr sz="2000" dirty="0"/>
              <a:t> hem dedektör </a:t>
            </a:r>
            <a:r>
              <a:rPr sz="2000" dirty="0" err="1"/>
              <a:t>performansını</a:t>
            </a:r>
            <a:r>
              <a:rPr sz="2000" dirty="0"/>
              <a:t> hem de </a:t>
            </a:r>
            <a:r>
              <a:rPr sz="2000" dirty="0" err="1"/>
              <a:t>analiz</a:t>
            </a:r>
            <a:r>
              <a:rPr sz="2000" dirty="0"/>
              <a:t> </a:t>
            </a:r>
            <a:r>
              <a:rPr sz="2000" dirty="0" err="1"/>
              <a:t>bütünlüğünü</a:t>
            </a:r>
            <a:r>
              <a:rPr sz="2000" dirty="0"/>
              <a:t> </a:t>
            </a:r>
            <a:r>
              <a:rPr sz="2000" dirty="0" err="1"/>
              <a:t>teyit</a:t>
            </a:r>
            <a:r>
              <a:rPr sz="2000" dirty="0"/>
              <a:t> </a:t>
            </a:r>
            <a:r>
              <a:rPr sz="2000" dirty="0" err="1"/>
              <a:t>eder</a:t>
            </a:r>
            <a:r>
              <a:rPr sz="2000" dirty="0"/>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33BDE6-4DEE-33D9-11F7-1DBE47F18038}"/>
            </a:ext>
          </a:extLst>
        </p:cNvPr>
        <p:cNvGrpSpPr/>
        <p:nvPr/>
      </p:nvGrpSpPr>
      <p:grpSpPr>
        <a:xfrm>
          <a:off x="0" y="0"/>
          <a:ext cx="0" cy="0"/>
          <a:chOff x="0" y="0"/>
          <a:chExt cx="0" cy="0"/>
        </a:xfrm>
      </p:grpSpPr>
      <p:cxnSp>
        <p:nvCxnSpPr>
          <p:cNvPr id="63" name="Straight Connector 62">
            <a:extLst>
              <a:ext uri="{FF2B5EF4-FFF2-40B4-BE49-F238E27FC236}">
                <a16:creationId xmlns:a16="http://schemas.microsoft.com/office/drawing/2014/main" id="{6AFF1AF4-71E7-2A8D-AF89-AD79ACB43B33}"/>
              </a:ext>
            </a:extLst>
          </p:cNvPr>
          <p:cNvCxnSpPr/>
          <p:nvPr/>
        </p:nvCxnSpPr>
        <p:spPr>
          <a:xfrm flipV="1">
            <a:off x="590106" y="2892509"/>
            <a:ext cx="8378456" cy="16926"/>
          </a:xfrm>
          <a:prstGeom prst="line">
            <a:avLst/>
          </a:prstGeom>
        </p:spPr>
        <p:style>
          <a:lnRef idx="2">
            <a:schemeClr val="accent1"/>
          </a:lnRef>
          <a:fillRef idx="0">
            <a:schemeClr val="accent1"/>
          </a:fillRef>
          <a:effectRef idx="1">
            <a:schemeClr val="accent1"/>
          </a:effectRef>
          <a:fontRef idx="minor">
            <a:schemeClr val="tx1"/>
          </a:fontRef>
        </p:style>
      </p:cxnSp>
      <p:sp>
        <p:nvSpPr>
          <p:cNvPr id="4" name="Title 3">
            <a:extLst>
              <a:ext uri="{FF2B5EF4-FFF2-40B4-BE49-F238E27FC236}">
                <a16:creationId xmlns:a16="http://schemas.microsoft.com/office/drawing/2014/main" id="{D5366B1E-D1BF-639C-881C-C66F29E3539A}"/>
              </a:ext>
            </a:extLst>
          </p:cNvPr>
          <p:cNvSpPr>
            <a:spLocks noGrp="1"/>
          </p:cNvSpPr>
          <p:nvPr>
            <p:ph type="title"/>
          </p:nvPr>
        </p:nvSpPr>
        <p:spPr/>
        <p:txBody>
          <a:bodyPr/>
          <a:lstStyle/>
          <a:p>
            <a:r>
              <a:rPr lang="en-US" dirty="0" err="1"/>
              <a:t>Olay'ın Doğumu</a:t>
            </a:r>
            <a:endParaRPr lang="en-US" dirty="0"/>
          </a:p>
        </p:txBody>
      </p:sp>
      <p:sp>
        <p:nvSpPr>
          <p:cNvPr id="6" name="TextBox 5">
            <a:extLst>
              <a:ext uri="{FF2B5EF4-FFF2-40B4-BE49-F238E27FC236}">
                <a16:creationId xmlns:a16="http://schemas.microsoft.com/office/drawing/2014/main" id="{7A3D7EB7-6BA1-77EF-F3A2-8412B76E76D3}"/>
              </a:ext>
            </a:extLst>
          </p:cNvPr>
          <p:cNvSpPr txBox="1"/>
          <p:nvPr/>
        </p:nvSpPr>
        <p:spPr>
          <a:xfrm>
            <a:off x="1610401" y="1417638"/>
            <a:ext cx="5749716" cy="369332"/>
          </a:xfrm>
          <a:prstGeom prst="rect">
            <a:avLst/>
          </a:prstGeom>
          <a:noFill/>
        </p:spPr>
        <p:txBody>
          <a:bodyPr wrap="none" rtlCol="0">
            <a:spAutoFit/>
          </a:bodyPr>
          <a:lstStyle/>
          <a:p>
            <a:r>
              <a:rPr lang="en-US" dirty="0"/>
              <a:t>İki LHC proton </a:t>
            </a:r>
            <a:r>
              <a:rPr lang="en-US" dirty="0" err="1"/>
              <a:t>demetinin</a:t>
            </a:r>
            <a:r>
              <a:rPr lang="en-US" dirty="0"/>
              <a:t> bir etkileşim noktasında kesişmesi</a:t>
            </a:r>
          </a:p>
        </p:txBody>
      </p:sp>
      <p:sp>
        <p:nvSpPr>
          <p:cNvPr id="2" name="TextBox 1">
            <a:extLst>
              <a:ext uri="{FF2B5EF4-FFF2-40B4-BE49-F238E27FC236}">
                <a16:creationId xmlns:a16="http://schemas.microsoft.com/office/drawing/2014/main" id="{3EB59C46-7C71-D0E7-03F5-3473D738C546}"/>
              </a:ext>
            </a:extLst>
          </p:cNvPr>
          <p:cNvSpPr txBox="1"/>
          <p:nvPr/>
        </p:nvSpPr>
        <p:spPr>
          <a:xfrm>
            <a:off x="1236910" y="4384306"/>
            <a:ext cx="7091916" cy="923330"/>
          </a:xfrm>
          <a:prstGeom prst="rect">
            <a:avLst/>
          </a:prstGeom>
          <a:noFill/>
        </p:spPr>
        <p:txBody>
          <a:bodyPr wrap="square" rtlCol="0">
            <a:spAutoFit/>
          </a:bodyPr>
          <a:lstStyle/>
          <a:p>
            <a:r>
              <a:rPr lang="en-US" b="0" i="0" u="none" strike="noStrike" dirty="0">
                <a:solidFill>
                  <a:srgbClr val="333333"/>
                </a:solidFill>
                <a:effectLst/>
                <a:latin typeface="sourcesans-regular"/>
              </a:rPr>
              <a:t>2024 yılında LHC, her bir demet </a:t>
            </a:r>
            <a:r>
              <a:rPr lang="en-US" b="1" i="0" u="none" strike="noStrike" dirty="0">
                <a:solidFill>
                  <a:srgbClr val="333333"/>
                </a:solidFill>
                <a:effectLst/>
                <a:latin typeface="sourcesans-regular"/>
              </a:rPr>
              <a:t>1,6 x 10</a:t>
            </a:r>
            <a:r>
              <a:rPr lang="en-US" b="1" i="0" u="none" strike="noStrike" baseline="30000" dirty="0">
                <a:solidFill>
                  <a:srgbClr val="333333"/>
                </a:solidFill>
                <a:effectLst/>
                <a:latin typeface="sourcesans-regular"/>
              </a:rPr>
              <a:t>11</a:t>
            </a:r>
            <a:r>
              <a:rPr lang="en-US" b="1" i="0" u="none" strike="noStrike" dirty="0">
                <a:solidFill>
                  <a:srgbClr val="333333"/>
                </a:solidFill>
                <a:effectLst/>
                <a:latin typeface="sourcesans-regular"/>
              </a:rPr>
              <a:t> proton </a:t>
            </a:r>
            <a:r>
              <a:rPr lang="en-US" b="0" i="0" u="none" strike="noStrike" dirty="0" err="1">
                <a:solidFill>
                  <a:srgbClr val="333333"/>
                </a:solidFill>
                <a:effectLst/>
                <a:latin typeface="sourcesans-regular"/>
              </a:rPr>
              <a:t>içerecek</a:t>
            </a:r>
            <a:r>
              <a:rPr lang="en-US" b="0" i="0" u="none" strike="noStrike" dirty="0">
                <a:solidFill>
                  <a:srgbClr val="333333"/>
                </a:solidFill>
                <a:effectLst/>
                <a:latin typeface="sourcesans-regular"/>
              </a:rPr>
              <a:t> şekilde, </a:t>
            </a:r>
            <a:r>
              <a:rPr lang="en-US" b="1" i="0" u="none" strike="noStrike" dirty="0">
                <a:solidFill>
                  <a:srgbClr val="333333"/>
                </a:solidFill>
                <a:effectLst/>
                <a:latin typeface="sourcesans-regular"/>
              </a:rPr>
              <a:t>enjeksiyon başına 36 demetlik </a:t>
            </a:r>
            <a:r>
              <a:rPr lang="en-US" b="0" i="0" u="none" strike="noStrike" dirty="0">
                <a:solidFill>
                  <a:srgbClr val="333333"/>
                </a:solidFill>
                <a:effectLst/>
                <a:latin typeface="sourcesans-regular"/>
              </a:rPr>
              <a:t>3 </a:t>
            </a:r>
            <a:r>
              <a:rPr lang="en-US" b="0" i="0" u="none" strike="noStrike" dirty="0" err="1">
                <a:solidFill>
                  <a:srgbClr val="333333"/>
                </a:solidFill>
                <a:effectLst/>
                <a:latin typeface="sourcesans-regular"/>
              </a:rPr>
              <a:t>kümeden</a:t>
            </a:r>
            <a:r>
              <a:rPr lang="en-US" b="0" i="0" u="none" strike="noStrike" dirty="0">
                <a:solidFill>
                  <a:srgbClr val="333333"/>
                </a:solidFill>
                <a:effectLst/>
                <a:latin typeface="sourcesans-regular"/>
              </a:rPr>
              <a:t> oluşan </a:t>
            </a:r>
            <a:r>
              <a:rPr lang="en-US" b="0" i="0" u="none" strike="noStrike" dirty="0" err="1">
                <a:solidFill>
                  <a:srgbClr val="333333"/>
                </a:solidFill>
                <a:effectLst/>
                <a:latin typeface="sourcesans-regular"/>
              </a:rPr>
              <a:t>demet</a:t>
            </a:r>
            <a:r>
              <a:rPr lang="en-US" b="0" i="0" u="none" strike="noStrike" dirty="0">
                <a:solidFill>
                  <a:srgbClr val="333333"/>
                </a:solidFill>
                <a:effectLst/>
                <a:latin typeface="sourcesans-regular"/>
              </a:rPr>
              <a:t> </a:t>
            </a:r>
            <a:r>
              <a:rPr lang="en-US" b="0" i="0" u="none" strike="noStrike" dirty="0" err="1">
                <a:solidFill>
                  <a:srgbClr val="333333"/>
                </a:solidFill>
                <a:effectLst/>
                <a:latin typeface="sourcesans-regular"/>
              </a:rPr>
              <a:t>katarları</a:t>
            </a:r>
            <a:r>
              <a:rPr lang="en-US" b="0" i="0" u="none" strike="noStrike" dirty="0">
                <a:solidFill>
                  <a:srgbClr val="333333"/>
                </a:solidFill>
                <a:effectLst/>
                <a:latin typeface="sourcesans-regular"/>
              </a:rPr>
              <a:t> ile çalıştırıldı.</a:t>
            </a:r>
            <a:endParaRPr lang="en-US" b="1" dirty="0"/>
          </a:p>
        </p:txBody>
      </p:sp>
      <p:grpSp>
        <p:nvGrpSpPr>
          <p:cNvPr id="19" name="Group 18">
            <a:extLst>
              <a:ext uri="{FF2B5EF4-FFF2-40B4-BE49-F238E27FC236}">
                <a16:creationId xmlns:a16="http://schemas.microsoft.com/office/drawing/2014/main" id="{669487D9-343E-2EAC-3333-651729891404}"/>
              </a:ext>
            </a:extLst>
          </p:cNvPr>
          <p:cNvGrpSpPr/>
          <p:nvPr/>
        </p:nvGrpSpPr>
        <p:grpSpPr>
          <a:xfrm>
            <a:off x="2616268" y="2406159"/>
            <a:ext cx="981741" cy="900707"/>
            <a:chOff x="2121194" y="3026033"/>
            <a:chExt cx="981741" cy="900707"/>
          </a:xfrm>
        </p:grpSpPr>
        <p:sp>
          <p:nvSpPr>
            <p:cNvPr id="3" name="Oval 2">
              <a:extLst>
                <a:ext uri="{FF2B5EF4-FFF2-40B4-BE49-F238E27FC236}">
                  <a16:creationId xmlns:a16="http://schemas.microsoft.com/office/drawing/2014/main" id="{66335516-0028-6EE7-A39F-7C5F84BFB29E}"/>
                </a:ext>
              </a:extLst>
            </p:cNvPr>
            <p:cNvSpPr/>
            <p:nvPr/>
          </p:nvSpPr>
          <p:spPr>
            <a:xfrm>
              <a:off x="2371060" y="3049311"/>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14487BD4-8ABB-D752-116A-7D7E32DB7DD4}"/>
                </a:ext>
              </a:extLst>
            </p:cNvPr>
            <p:cNvSpPr/>
            <p:nvPr/>
          </p:nvSpPr>
          <p:spPr>
            <a:xfrm>
              <a:off x="2523460" y="3201711"/>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E8C46956-9F93-A762-FA7A-E0AA05EF5380}"/>
                </a:ext>
              </a:extLst>
            </p:cNvPr>
            <p:cNvSpPr/>
            <p:nvPr/>
          </p:nvSpPr>
          <p:spPr>
            <a:xfrm>
              <a:off x="2675860" y="3354111"/>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75A90FF2-6E9B-6722-4FD4-27220CE8440A}"/>
                </a:ext>
              </a:extLst>
            </p:cNvPr>
            <p:cNvSpPr/>
            <p:nvPr/>
          </p:nvSpPr>
          <p:spPr>
            <a:xfrm>
              <a:off x="2511055" y="3550815"/>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242E54CE-E746-A0A7-2A4B-659FD64FA9AB}"/>
                </a:ext>
              </a:extLst>
            </p:cNvPr>
            <p:cNvSpPr/>
            <p:nvPr/>
          </p:nvSpPr>
          <p:spPr>
            <a:xfrm>
              <a:off x="2239039" y="3423223"/>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6C0C16E3-C758-AB14-B58D-CF3AB4A10171}"/>
                </a:ext>
              </a:extLst>
            </p:cNvPr>
            <p:cNvSpPr/>
            <p:nvPr/>
          </p:nvSpPr>
          <p:spPr>
            <a:xfrm>
              <a:off x="2591686" y="3071887"/>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885DE63F-01FE-AF7D-33C1-EF3C2669A57C}"/>
                </a:ext>
              </a:extLst>
            </p:cNvPr>
            <p:cNvSpPr/>
            <p:nvPr/>
          </p:nvSpPr>
          <p:spPr>
            <a:xfrm>
              <a:off x="2254988" y="3198167"/>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11CE5A67-31D5-4A28-B4C7-5EADC2CF2B2C}"/>
                </a:ext>
              </a:extLst>
            </p:cNvPr>
            <p:cNvSpPr/>
            <p:nvPr/>
          </p:nvSpPr>
          <p:spPr>
            <a:xfrm>
              <a:off x="2450804" y="3369599"/>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BF126039-09FE-5EB8-092C-0EDA31182694}"/>
                </a:ext>
              </a:extLst>
            </p:cNvPr>
            <p:cNvSpPr/>
            <p:nvPr/>
          </p:nvSpPr>
          <p:spPr>
            <a:xfrm>
              <a:off x="2191635" y="3026033"/>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819843B7-A08E-2296-CCF5-AFD1AE8C79C3}"/>
                </a:ext>
              </a:extLst>
            </p:cNvPr>
            <p:cNvSpPr/>
            <p:nvPr/>
          </p:nvSpPr>
          <p:spPr>
            <a:xfrm>
              <a:off x="2121194" y="3354111"/>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EA40C6CF-F03B-DB27-1EB6-4C302C29E427}"/>
                </a:ext>
              </a:extLst>
            </p:cNvPr>
            <p:cNvSpPr/>
            <p:nvPr/>
          </p:nvSpPr>
          <p:spPr>
            <a:xfrm>
              <a:off x="2229292" y="3629028"/>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4A283A06-B8D4-07D9-9674-90A5122291B2}"/>
                </a:ext>
              </a:extLst>
            </p:cNvPr>
            <p:cNvSpPr/>
            <p:nvPr/>
          </p:nvSpPr>
          <p:spPr>
            <a:xfrm>
              <a:off x="2805223" y="3161468"/>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5316C162-3237-C33D-976E-D5027DFA90EC}"/>
                </a:ext>
              </a:extLst>
            </p:cNvPr>
            <p:cNvSpPr/>
            <p:nvPr/>
          </p:nvSpPr>
          <p:spPr>
            <a:xfrm>
              <a:off x="2780414" y="3528573"/>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D8B05FDC-4FCD-A6D9-CF87-CCBD838405AF}"/>
              </a:ext>
            </a:extLst>
          </p:cNvPr>
          <p:cNvGrpSpPr/>
          <p:nvPr/>
        </p:nvGrpSpPr>
        <p:grpSpPr>
          <a:xfrm>
            <a:off x="5982802" y="2413012"/>
            <a:ext cx="981741" cy="900707"/>
            <a:chOff x="2121194" y="3026033"/>
            <a:chExt cx="981741" cy="900707"/>
          </a:xfrm>
        </p:grpSpPr>
        <p:sp>
          <p:nvSpPr>
            <p:cNvPr id="21" name="Oval 20">
              <a:extLst>
                <a:ext uri="{FF2B5EF4-FFF2-40B4-BE49-F238E27FC236}">
                  <a16:creationId xmlns:a16="http://schemas.microsoft.com/office/drawing/2014/main" id="{4F0A11DB-0CDB-D167-1CDB-6CBC225DE27C}"/>
                </a:ext>
              </a:extLst>
            </p:cNvPr>
            <p:cNvSpPr/>
            <p:nvPr/>
          </p:nvSpPr>
          <p:spPr>
            <a:xfrm>
              <a:off x="2371060" y="3049311"/>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B654F73B-95DD-0F4F-A9E8-722B180B5EFA}"/>
                </a:ext>
              </a:extLst>
            </p:cNvPr>
            <p:cNvSpPr/>
            <p:nvPr/>
          </p:nvSpPr>
          <p:spPr>
            <a:xfrm>
              <a:off x="2523460" y="3201711"/>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20228435-6E83-8A4F-841C-923A2823ED9A}"/>
                </a:ext>
              </a:extLst>
            </p:cNvPr>
            <p:cNvSpPr/>
            <p:nvPr/>
          </p:nvSpPr>
          <p:spPr>
            <a:xfrm>
              <a:off x="2675860" y="3354111"/>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B91AA858-DF23-43D9-E343-C53351A91691}"/>
                </a:ext>
              </a:extLst>
            </p:cNvPr>
            <p:cNvSpPr/>
            <p:nvPr/>
          </p:nvSpPr>
          <p:spPr>
            <a:xfrm>
              <a:off x="2511055" y="3550815"/>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985043BF-9274-A3AB-836E-77D1D21B13BC}"/>
                </a:ext>
              </a:extLst>
            </p:cNvPr>
            <p:cNvSpPr/>
            <p:nvPr/>
          </p:nvSpPr>
          <p:spPr>
            <a:xfrm>
              <a:off x="2239039" y="3423223"/>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AC2D3781-DDDA-A268-4B5A-8BFC80090CC4}"/>
                </a:ext>
              </a:extLst>
            </p:cNvPr>
            <p:cNvSpPr/>
            <p:nvPr/>
          </p:nvSpPr>
          <p:spPr>
            <a:xfrm>
              <a:off x="2591686" y="3071887"/>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C1DCFE3E-43B2-393E-432A-B59D2578C5D9}"/>
                </a:ext>
              </a:extLst>
            </p:cNvPr>
            <p:cNvSpPr/>
            <p:nvPr/>
          </p:nvSpPr>
          <p:spPr>
            <a:xfrm>
              <a:off x="2254988" y="3198167"/>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19E93E44-777A-90F9-2A8B-D4351D66D404}"/>
                </a:ext>
              </a:extLst>
            </p:cNvPr>
            <p:cNvSpPr/>
            <p:nvPr/>
          </p:nvSpPr>
          <p:spPr>
            <a:xfrm>
              <a:off x="2450804" y="3369599"/>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48DAFE0C-84C7-29CD-DF63-ECF3E9F9FC5A}"/>
                </a:ext>
              </a:extLst>
            </p:cNvPr>
            <p:cNvSpPr/>
            <p:nvPr/>
          </p:nvSpPr>
          <p:spPr>
            <a:xfrm>
              <a:off x="2191635" y="3026033"/>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04F2D075-EE69-0597-F9FC-DA5F6C1ECCD6}"/>
                </a:ext>
              </a:extLst>
            </p:cNvPr>
            <p:cNvSpPr/>
            <p:nvPr/>
          </p:nvSpPr>
          <p:spPr>
            <a:xfrm>
              <a:off x="2121194" y="3354111"/>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55E2C5B8-27D7-C9E3-E05F-3B4C18DAD441}"/>
                </a:ext>
              </a:extLst>
            </p:cNvPr>
            <p:cNvSpPr/>
            <p:nvPr/>
          </p:nvSpPr>
          <p:spPr>
            <a:xfrm>
              <a:off x="2229292" y="3629028"/>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02428FB7-0B17-D7E1-0A97-AA8054008A3D}"/>
                </a:ext>
              </a:extLst>
            </p:cNvPr>
            <p:cNvSpPr/>
            <p:nvPr/>
          </p:nvSpPr>
          <p:spPr>
            <a:xfrm>
              <a:off x="2805223" y="3161468"/>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AB102402-CA11-7014-DB26-D187F91346FB}"/>
                </a:ext>
              </a:extLst>
            </p:cNvPr>
            <p:cNvSpPr/>
            <p:nvPr/>
          </p:nvSpPr>
          <p:spPr>
            <a:xfrm>
              <a:off x="2780414" y="3528573"/>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1A84F52B-DB23-B24A-426D-13E940951E37}"/>
              </a:ext>
            </a:extLst>
          </p:cNvPr>
          <p:cNvGrpSpPr/>
          <p:nvPr/>
        </p:nvGrpSpPr>
        <p:grpSpPr>
          <a:xfrm>
            <a:off x="736518" y="2452013"/>
            <a:ext cx="981741" cy="900707"/>
            <a:chOff x="2121194" y="3026033"/>
            <a:chExt cx="981741" cy="900707"/>
          </a:xfrm>
        </p:grpSpPr>
        <p:sp>
          <p:nvSpPr>
            <p:cNvPr id="35" name="Oval 34">
              <a:extLst>
                <a:ext uri="{FF2B5EF4-FFF2-40B4-BE49-F238E27FC236}">
                  <a16:creationId xmlns:a16="http://schemas.microsoft.com/office/drawing/2014/main" id="{289BB5AA-1387-4DB7-C89E-E2C593A5ED12}"/>
                </a:ext>
              </a:extLst>
            </p:cNvPr>
            <p:cNvSpPr/>
            <p:nvPr/>
          </p:nvSpPr>
          <p:spPr>
            <a:xfrm>
              <a:off x="2371060" y="3049311"/>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FB0374C9-7623-266A-ADA6-6DF0EE584593}"/>
                </a:ext>
              </a:extLst>
            </p:cNvPr>
            <p:cNvSpPr/>
            <p:nvPr/>
          </p:nvSpPr>
          <p:spPr>
            <a:xfrm>
              <a:off x="2523460" y="3201711"/>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E1B6F246-5278-FB52-2768-E9A9290487AF}"/>
                </a:ext>
              </a:extLst>
            </p:cNvPr>
            <p:cNvSpPr/>
            <p:nvPr/>
          </p:nvSpPr>
          <p:spPr>
            <a:xfrm>
              <a:off x="2675860" y="3354111"/>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BEC10E64-5A7F-7E08-AAD4-2174B6235C26}"/>
                </a:ext>
              </a:extLst>
            </p:cNvPr>
            <p:cNvSpPr/>
            <p:nvPr/>
          </p:nvSpPr>
          <p:spPr>
            <a:xfrm>
              <a:off x="2511055" y="3550815"/>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2FE7A2BF-59DB-CE53-9185-CAEEDB3589D5}"/>
                </a:ext>
              </a:extLst>
            </p:cNvPr>
            <p:cNvSpPr/>
            <p:nvPr/>
          </p:nvSpPr>
          <p:spPr>
            <a:xfrm>
              <a:off x="2239039" y="3423223"/>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50525182-2F10-6A38-C767-CBEFA59B235F}"/>
                </a:ext>
              </a:extLst>
            </p:cNvPr>
            <p:cNvSpPr/>
            <p:nvPr/>
          </p:nvSpPr>
          <p:spPr>
            <a:xfrm>
              <a:off x="2591686" y="3071887"/>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FF9F1540-847C-7EE8-28E2-1F1F75B17DEE}"/>
                </a:ext>
              </a:extLst>
            </p:cNvPr>
            <p:cNvSpPr/>
            <p:nvPr/>
          </p:nvSpPr>
          <p:spPr>
            <a:xfrm>
              <a:off x="2254988" y="3198167"/>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DB8426F4-E98A-C597-1BC8-B34563EB7C18}"/>
                </a:ext>
              </a:extLst>
            </p:cNvPr>
            <p:cNvSpPr/>
            <p:nvPr/>
          </p:nvSpPr>
          <p:spPr>
            <a:xfrm>
              <a:off x="2450804" y="3369599"/>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30331BD8-2141-D13E-E93B-AB7524ABBA81}"/>
                </a:ext>
              </a:extLst>
            </p:cNvPr>
            <p:cNvSpPr/>
            <p:nvPr/>
          </p:nvSpPr>
          <p:spPr>
            <a:xfrm>
              <a:off x="2191635" y="3026033"/>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A2503463-F49A-689A-79BA-19C9138106D1}"/>
                </a:ext>
              </a:extLst>
            </p:cNvPr>
            <p:cNvSpPr/>
            <p:nvPr/>
          </p:nvSpPr>
          <p:spPr>
            <a:xfrm>
              <a:off x="2121194" y="3354111"/>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857F8DD5-A071-3297-895D-A0715F4E2A81}"/>
                </a:ext>
              </a:extLst>
            </p:cNvPr>
            <p:cNvSpPr/>
            <p:nvPr/>
          </p:nvSpPr>
          <p:spPr>
            <a:xfrm>
              <a:off x="2229292" y="3629028"/>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6BE07A84-9112-B24B-BE8C-5C467F270CB1}"/>
                </a:ext>
              </a:extLst>
            </p:cNvPr>
            <p:cNvSpPr/>
            <p:nvPr/>
          </p:nvSpPr>
          <p:spPr>
            <a:xfrm>
              <a:off x="2805223" y="3161468"/>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C8DD280E-5309-0211-135F-611B45A89E36}"/>
                </a:ext>
              </a:extLst>
            </p:cNvPr>
            <p:cNvSpPr/>
            <p:nvPr/>
          </p:nvSpPr>
          <p:spPr>
            <a:xfrm>
              <a:off x="2780414" y="3528573"/>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8" name="Group 47">
            <a:extLst>
              <a:ext uri="{FF2B5EF4-FFF2-40B4-BE49-F238E27FC236}">
                <a16:creationId xmlns:a16="http://schemas.microsoft.com/office/drawing/2014/main" id="{DF78AE7E-658D-E7A2-2076-8B0FE9171EC2}"/>
              </a:ext>
            </a:extLst>
          </p:cNvPr>
          <p:cNvGrpSpPr/>
          <p:nvPr/>
        </p:nvGrpSpPr>
        <p:grpSpPr>
          <a:xfrm>
            <a:off x="7954701" y="2405924"/>
            <a:ext cx="981741" cy="900707"/>
            <a:chOff x="2121194" y="3026033"/>
            <a:chExt cx="981741" cy="900707"/>
          </a:xfrm>
        </p:grpSpPr>
        <p:sp>
          <p:nvSpPr>
            <p:cNvPr id="49" name="Oval 48">
              <a:extLst>
                <a:ext uri="{FF2B5EF4-FFF2-40B4-BE49-F238E27FC236}">
                  <a16:creationId xmlns:a16="http://schemas.microsoft.com/office/drawing/2014/main" id="{91A7E5C5-9880-75E3-E622-E62A0907E33C}"/>
                </a:ext>
              </a:extLst>
            </p:cNvPr>
            <p:cNvSpPr/>
            <p:nvPr/>
          </p:nvSpPr>
          <p:spPr>
            <a:xfrm>
              <a:off x="2371060" y="3049311"/>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64AFD301-E83D-25BB-7AE0-EF8C8B8884DA}"/>
                </a:ext>
              </a:extLst>
            </p:cNvPr>
            <p:cNvSpPr/>
            <p:nvPr/>
          </p:nvSpPr>
          <p:spPr>
            <a:xfrm>
              <a:off x="2523460" y="3201711"/>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EFF60C5F-02BC-C91B-6712-53CB634B1540}"/>
                </a:ext>
              </a:extLst>
            </p:cNvPr>
            <p:cNvSpPr/>
            <p:nvPr/>
          </p:nvSpPr>
          <p:spPr>
            <a:xfrm>
              <a:off x="2675860" y="3354111"/>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0EE4E23B-1157-F73D-5ECF-BBFCCC42CC00}"/>
                </a:ext>
              </a:extLst>
            </p:cNvPr>
            <p:cNvSpPr/>
            <p:nvPr/>
          </p:nvSpPr>
          <p:spPr>
            <a:xfrm>
              <a:off x="2511055" y="3550815"/>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60A5DF0F-FFD4-7D6F-6D19-B7F39C8E06BF}"/>
                </a:ext>
              </a:extLst>
            </p:cNvPr>
            <p:cNvSpPr/>
            <p:nvPr/>
          </p:nvSpPr>
          <p:spPr>
            <a:xfrm>
              <a:off x="2239039" y="3423223"/>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A1CF9C8A-A290-2531-A55A-F92C9C0DCC47}"/>
                </a:ext>
              </a:extLst>
            </p:cNvPr>
            <p:cNvSpPr/>
            <p:nvPr/>
          </p:nvSpPr>
          <p:spPr>
            <a:xfrm>
              <a:off x="2591686" y="3071887"/>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F3A8177C-5371-816E-8269-86CD4C0CF6C5}"/>
                </a:ext>
              </a:extLst>
            </p:cNvPr>
            <p:cNvSpPr/>
            <p:nvPr/>
          </p:nvSpPr>
          <p:spPr>
            <a:xfrm>
              <a:off x="2254988" y="3198167"/>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0A808489-0D06-7AC3-CF31-5BCFC8B6E5A1}"/>
                </a:ext>
              </a:extLst>
            </p:cNvPr>
            <p:cNvSpPr/>
            <p:nvPr/>
          </p:nvSpPr>
          <p:spPr>
            <a:xfrm>
              <a:off x="2450804" y="3369599"/>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3E874A7A-8B70-FB3C-6B32-38B31C5B56EE}"/>
                </a:ext>
              </a:extLst>
            </p:cNvPr>
            <p:cNvSpPr/>
            <p:nvPr/>
          </p:nvSpPr>
          <p:spPr>
            <a:xfrm>
              <a:off x="2191635" y="3026033"/>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3A595716-8B74-FB6A-02B0-66CEF880D2C7}"/>
                </a:ext>
              </a:extLst>
            </p:cNvPr>
            <p:cNvSpPr/>
            <p:nvPr/>
          </p:nvSpPr>
          <p:spPr>
            <a:xfrm>
              <a:off x="2121194" y="3354111"/>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B837AD39-2C0B-333B-2D05-22A861898CB4}"/>
                </a:ext>
              </a:extLst>
            </p:cNvPr>
            <p:cNvSpPr/>
            <p:nvPr/>
          </p:nvSpPr>
          <p:spPr>
            <a:xfrm>
              <a:off x="2229292" y="3629028"/>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0A75130F-7A12-F405-4900-6B32C32F77A6}"/>
                </a:ext>
              </a:extLst>
            </p:cNvPr>
            <p:cNvSpPr/>
            <p:nvPr/>
          </p:nvSpPr>
          <p:spPr>
            <a:xfrm>
              <a:off x="2805223" y="3161468"/>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A0E9C08F-054B-B7E1-AAFE-2CD80E82338A}"/>
                </a:ext>
              </a:extLst>
            </p:cNvPr>
            <p:cNvSpPr/>
            <p:nvPr/>
          </p:nvSpPr>
          <p:spPr>
            <a:xfrm>
              <a:off x="2780414" y="3528573"/>
              <a:ext cx="297712" cy="29771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8192" name="Notched Right Arrow 8191">
            <a:extLst>
              <a:ext uri="{FF2B5EF4-FFF2-40B4-BE49-F238E27FC236}">
                <a16:creationId xmlns:a16="http://schemas.microsoft.com/office/drawing/2014/main" id="{D1EE1C61-EF56-7E56-7776-87060E9B61CA}"/>
              </a:ext>
            </a:extLst>
          </p:cNvPr>
          <p:cNvSpPr/>
          <p:nvPr/>
        </p:nvSpPr>
        <p:spPr>
          <a:xfrm>
            <a:off x="3833254" y="2757524"/>
            <a:ext cx="590109" cy="292297"/>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93" name="Notched Right Arrow 8192">
            <a:extLst>
              <a:ext uri="{FF2B5EF4-FFF2-40B4-BE49-F238E27FC236}">
                <a16:creationId xmlns:a16="http://schemas.microsoft.com/office/drawing/2014/main" id="{AB259FF9-2FB2-4B97-1F8F-577479147433}"/>
              </a:ext>
            </a:extLst>
          </p:cNvPr>
          <p:cNvSpPr/>
          <p:nvPr/>
        </p:nvSpPr>
        <p:spPr>
          <a:xfrm rot="10800000">
            <a:off x="5247824" y="2749490"/>
            <a:ext cx="590109" cy="292297"/>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155948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400"/>
              <a:t>Verileri Fiziğe Bağlama</a:t>
            </a:r>
          </a:p>
        </p:txBody>
      </p:sp>
      <p:sp>
        <p:nvSpPr>
          <p:cNvPr id="3" name="Content Placeholder 2"/>
          <p:cNvSpPr>
            <a:spLocks noGrp="1"/>
          </p:cNvSpPr>
          <p:nvPr>
            <p:ph idx="1"/>
          </p:nvPr>
        </p:nvSpPr>
        <p:spPr/>
        <p:txBody>
          <a:bodyPr/>
          <a:lstStyle/>
          <a:p>
            <a:endParaRPr dirty="0"/>
          </a:p>
          <a:p>
            <a:pPr>
              <a:defRPr sz="1800"/>
            </a:pPr>
            <a:r>
              <a:rPr sz="2000" dirty="0"/>
              <a:t>Ham </a:t>
            </a:r>
            <a:r>
              <a:rPr sz="2000" dirty="0" err="1"/>
              <a:t>sinyaller</a:t>
            </a:r>
            <a:r>
              <a:rPr sz="2000" dirty="0"/>
              <a:t>, net </a:t>
            </a:r>
            <a:r>
              <a:rPr sz="2000" dirty="0" err="1"/>
              <a:t>fizik</a:t>
            </a:r>
            <a:r>
              <a:rPr sz="2000" dirty="0"/>
              <a:t> </a:t>
            </a:r>
            <a:r>
              <a:rPr sz="2000" dirty="0" err="1"/>
              <a:t>sonuçları</a:t>
            </a:r>
            <a:r>
              <a:rPr sz="2000" dirty="0"/>
              <a:t> </a:t>
            </a:r>
            <a:r>
              <a:rPr sz="2000" dirty="0" err="1"/>
              <a:t>üretmek</a:t>
            </a:r>
            <a:r>
              <a:rPr sz="2000" dirty="0"/>
              <a:t> </a:t>
            </a:r>
            <a:r>
              <a:rPr sz="2000" dirty="0" err="1"/>
              <a:t>için</a:t>
            </a:r>
            <a:r>
              <a:rPr sz="2000" dirty="0"/>
              <a:t> </a:t>
            </a:r>
            <a:r>
              <a:rPr sz="2000" dirty="0" err="1"/>
              <a:t>düzenlenmiş</a:t>
            </a:r>
            <a:r>
              <a:rPr sz="2000" dirty="0"/>
              <a:t> </a:t>
            </a:r>
            <a:r>
              <a:rPr sz="2000" dirty="0" err="1"/>
              <a:t>adımlarla</a:t>
            </a:r>
            <a:r>
              <a:rPr sz="2000" dirty="0"/>
              <a:t> </a:t>
            </a:r>
            <a:r>
              <a:rPr lang="tr-TR" sz="2000" dirty="0"/>
              <a:t>analiz</a:t>
            </a:r>
            <a:r>
              <a:rPr sz="2000" dirty="0"/>
              <a:t> </a:t>
            </a:r>
            <a:r>
              <a:rPr sz="2000" dirty="0" err="1"/>
              <a:t>edilir</a:t>
            </a:r>
            <a:r>
              <a:rPr sz="2000" dirty="0"/>
              <a:t>.</a:t>
            </a:r>
          </a:p>
          <a:p>
            <a:pPr>
              <a:defRPr sz="1800"/>
            </a:pPr>
            <a:r>
              <a:rPr sz="2000" dirty="0"/>
              <a:t>Dedektörler </a:t>
            </a:r>
            <a:r>
              <a:rPr sz="2000" dirty="0" err="1"/>
              <a:t>parçacık</a:t>
            </a:r>
            <a:r>
              <a:rPr sz="2000" dirty="0"/>
              <a:t> </a:t>
            </a:r>
            <a:r>
              <a:rPr sz="2000" dirty="0" err="1"/>
              <a:t>etkileşimlerini</a:t>
            </a:r>
            <a:r>
              <a:rPr sz="2000" dirty="0"/>
              <a:t> </a:t>
            </a:r>
            <a:r>
              <a:rPr sz="2000" dirty="0" err="1"/>
              <a:t>kaydederek</a:t>
            </a:r>
            <a:r>
              <a:rPr sz="2000" dirty="0"/>
              <a:t> </a:t>
            </a:r>
            <a:r>
              <a:rPr sz="2000" dirty="0" err="1"/>
              <a:t>sinyalleri</a:t>
            </a:r>
            <a:r>
              <a:rPr sz="2000" dirty="0"/>
              <a:t> </a:t>
            </a:r>
            <a:r>
              <a:rPr sz="2000" dirty="0" err="1"/>
              <a:t>kalibre</a:t>
            </a:r>
            <a:r>
              <a:rPr sz="2000" dirty="0"/>
              <a:t> </a:t>
            </a:r>
            <a:r>
              <a:rPr sz="2000" dirty="0" err="1"/>
              <a:t>edilmiş</a:t>
            </a:r>
            <a:r>
              <a:rPr sz="2000" dirty="0"/>
              <a:t> </a:t>
            </a:r>
            <a:r>
              <a:rPr lang="tr-TR" sz="2000" dirty="0"/>
              <a:t>vuruşlara</a:t>
            </a:r>
            <a:r>
              <a:rPr sz="2000" dirty="0"/>
              <a:t> ve </a:t>
            </a:r>
            <a:r>
              <a:rPr sz="2000" dirty="0" err="1"/>
              <a:t>izlere</a:t>
            </a:r>
            <a:r>
              <a:rPr sz="2000" dirty="0"/>
              <a:t> </a:t>
            </a:r>
            <a:r>
              <a:rPr sz="2000" dirty="0" err="1"/>
              <a:t>dönüştürür</a:t>
            </a:r>
            <a:r>
              <a:rPr sz="2000" dirty="0"/>
              <a:t>.</a:t>
            </a:r>
          </a:p>
          <a:p>
            <a:pPr>
              <a:defRPr sz="1800"/>
            </a:pPr>
            <a:r>
              <a:rPr sz="2000" dirty="0"/>
              <a:t>Her </a:t>
            </a:r>
            <a:r>
              <a:rPr sz="2000" dirty="0" err="1"/>
              <a:t>aşama</a:t>
            </a:r>
            <a:r>
              <a:rPr sz="2000" dirty="0"/>
              <a:t>, </a:t>
            </a:r>
            <a:r>
              <a:rPr sz="2000" dirty="0" err="1"/>
              <a:t>nihai</a:t>
            </a:r>
            <a:r>
              <a:rPr sz="2000" dirty="0"/>
              <a:t> </a:t>
            </a:r>
            <a:r>
              <a:rPr sz="2000" dirty="0" err="1"/>
              <a:t>ölçümlerin</a:t>
            </a:r>
            <a:r>
              <a:rPr sz="2000" dirty="0"/>
              <a:t> </a:t>
            </a:r>
            <a:r>
              <a:rPr sz="2000" dirty="0" err="1"/>
              <a:t>altta</a:t>
            </a:r>
            <a:r>
              <a:rPr sz="2000" dirty="0"/>
              <a:t> </a:t>
            </a:r>
            <a:r>
              <a:rPr sz="2000" dirty="0" err="1"/>
              <a:t>yatan</a:t>
            </a:r>
            <a:r>
              <a:rPr sz="2000" dirty="0"/>
              <a:t> </a:t>
            </a:r>
            <a:r>
              <a:rPr sz="2000" dirty="0" err="1"/>
              <a:t>fiziği</a:t>
            </a:r>
            <a:r>
              <a:rPr sz="2000" dirty="0"/>
              <a:t> </a:t>
            </a:r>
            <a:r>
              <a:rPr sz="2000" dirty="0" err="1"/>
              <a:t>doğru</a:t>
            </a:r>
            <a:r>
              <a:rPr sz="2000" dirty="0"/>
              <a:t> </a:t>
            </a:r>
            <a:r>
              <a:rPr sz="2000" dirty="0" err="1"/>
              <a:t>bir</a:t>
            </a:r>
            <a:r>
              <a:rPr sz="2000" dirty="0"/>
              <a:t> </a:t>
            </a:r>
            <a:r>
              <a:rPr sz="2000" dirty="0" err="1"/>
              <a:t>şekilde</a:t>
            </a:r>
            <a:r>
              <a:rPr sz="2000" dirty="0"/>
              <a:t> </a:t>
            </a:r>
            <a:r>
              <a:rPr sz="2000" dirty="0" err="1"/>
              <a:t>yansıtmasını</a:t>
            </a:r>
            <a:r>
              <a:rPr sz="2000" dirty="0"/>
              <a:t> </a:t>
            </a:r>
            <a:r>
              <a:rPr sz="2000" dirty="0" err="1"/>
              <a:t>sağlar</a:t>
            </a:r>
            <a:r>
              <a:rPr sz="2000" dirty="0"/>
              <a: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sz="4400" dirty="0" err="1"/>
              <a:t>Müon</a:t>
            </a:r>
            <a:r>
              <a:rPr sz="4400" dirty="0"/>
              <a:t> </a:t>
            </a:r>
            <a:r>
              <a:rPr sz="4400" dirty="0" err="1"/>
              <a:t>Tespit</a:t>
            </a:r>
            <a:r>
              <a:rPr lang="tr-TR" dirty="0"/>
              <a:t>i</a:t>
            </a:r>
            <a:r>
              <a:rPr sz="4400" dirty="0"/>
              <a:t> ve </a:t>
            </a:r>
            <a:r>
              <a:rPr lang="tr-TR" sz="4400" dirty="0" err="1"/>
              <a:t>Müon</a:t>
            </a:r>
            <a:r>
              <a:rPr lang="tr-TR" sz="4400" dirty="0"/>
              <a:t> </a:t>
            </a:r>
            <a:r>
              <a:rPr sz="4400" dirty="0"/>
              <a:t>Dedektörüne </a:t>
            </a:r>
            <a:r>
              <a:rPr sz="4400" dirty="0" err="1"/>
              <a:t>Genel</a:t>
            </a:r>
            <a:r>
              <a:rPr sz="4400" dirty="0"/>
              <a:t> </a:t>
            </a:r>
            <a:r>
              <a:rPr sz="4400" dirty="0" err="1"/>
              <a:t>Bakış</a:t>
            </a:r>
            <a:endParaRPr sz="4400" dirty="0"/>
          </a:p>
        </p:txBody>
      </p:sp>
      <p:sp>
        <p:nvSpPr>
          <p:cNvPr id="3" name="Content Placeholder 2"/>
          <p:cNvSpPr>
            <a:spLocks noGrp="1"/>
          </p:cNvSpPr>
          <p:nvPr>
            <p:ph idx="1"/>
          </p:nvPr>
        </p:nvSpPr>
        <p:spPr>
          <a:xfrm>
            <a:off x="395216" y="1817748"/>
            <a:ext cx="2986088" cy="4765614"/>
          </a:xfrm>
        </p:spPr>
        <p:txBody>
          <a:bodyPr>
            <a:noAutofit/>
          </a:bodyPr>
          <a:lstStyle/>
          <a:p>
            <a:pPr>
              <a:defRPr sz="1800"/>
            </a:pPr>
            <a:r>
              <a:rPr sz="2000" dirty="0"/>
              <a:t>Müon tespit sistemleri, nüfuz eden müonları ölçmek için odacıklar, sürüklenme tüpleri ve izleyiciler kullanır.</a:t>
            </a:r>
          </a:p>
          <a:p>
            <a:pPr>
              <a:defRPr sz="1800"/>
            </a:pPr>
            <a:r>
              <a:rPr sz="2000" dirty="0"/>
              <a:t>Müonlar, düşük arka plan  ve </a:t>
            </a:r>
            <a:r>
              <a:rPr lang="tr-TR" sz="2000" dirty="0"/>
              <a:t>temiz</a:t>
            </a:r>
            <a:r>
              <a:rPr sz="2000" dirty="0"/>
              <a:t> dedektör imzaları nedeniyle idealdir.</a:t>
            </a:r>
          </a:p>
          <a:p>
            <a:pPr>
              <a:defRPr sz="1800"/>
            </a:pPr>
            <a:r>
              <a:rPr sz="2000" dirty="0" err="1"/>
              <a:t>Müon</a:t>
            </a:r>
            <a:r>
              <a:rPr sz="2000" dirty="0"/>
              <a:t> </a:t>
            </a:r>
            <a:r>
              <a:rPr sz="2000" dirty="0" err="1"/>
              <a:t>sistemleri</a:t>
            </a:r>
            <a:r>
              <a:rPr sz="2000" dirty="0"/>
              <a:t> diğer alt dedektörlerle </a:t>
            </a:r>
            <a:r>
              <a:rPr sz="2000" dirty="0" err="1"/>
              <a:t>entegre</a:t>
            </a:r>
            <a:r>
              <a:rPr sz="2000" dirty="0"/>
              <a:t> </a:t>
            </a:r>
            <a:r>
              <a:rPr sz="2000" dirty="0" err="1"/>
              <a:t>edil</a:t>
            </a:r>
            <a:r>
              <a:rPr lang="tr-TR" sz="2000" dirty="0"/>
              <a:t>erek</a:t>
            </a:r>
            <a:r>
              <a:rPr sz="2000" dirty="0"/>
              <a:t>, hassas momentum </a:t>
            </a:r>
            <a:r>
              <a:rPr lang="tr-TR" sz="2000" dirty="0"/>
              <a:t>değerleri elde edilir.</a:t>
            </a:r>
            <a:endParaRPr sz="2000" dirty="0"/>
          </a:p>
        </p:txBody>
      </p:sp>
      <p:sp>
        <p:nvSpPr>
          <p:cNvPr id="6" name="TextBox 5">
            <a:extLst>
              <a:ext uri="{FF2B5EF4-FFF2-40B4-BE49-F238E27FC236}">
                <a16:creationId xmlns:a16="http://schemas.microsoft.com/office/drawing/2014/main" id="{5C3A06BC-BC52-700E-5A3F-1B26B7262649}"/>
              </a:ext>
            </a:extLst>
          </p:cNvPr>
          <p:cNvSpPr txBox="1"/>
          <p:nvPr/>
        </p:nvSpPr>
        <p:spPr>
          <a:xfrm>
            <a:off x="5992674" y="6583362"/>
            <a:ext cx="3151326" cy="246221"/>
          </a:xfrm>
          <a:prstGeom prst="rect">
            <a:avLst/>
          </a:prstGeom>
          <a:noFill/>
        </p:spPr>
        <p:txBody>
          <a:bodyPr wrap="square">
            <a:spAutoFit/>
          </a:bodyPr>
          <a:lstStyle/>
          <a:p>
            <a:r>
              <a:rPr lang="en-US" sz="1000" dirty="0"/>
              <a:t>https://cds.cern.ch/record/2635135/files/tesi_bruno.pdf</a:t>
            </a:r>
          </a:p>
        </p:txBody>
      </p:sp>
      <p:pic>
        <p:nvPicPr>
          <p:cNvPr id="7" name="Picture 6">
            <a:extLst>
              <a:ext uri="{FF2B5EF4-FFF2-40B4-BE49-F238E27FC236}">
                <a16:creationId xmlns:a16="http://schemas.microsoft.com/office/drawing/2014/main" id="{F90852EB-A7EA-F2F5-C53F-3C5646AF25D4}"/>
              </a:ext>
            </a:extLst>
          </p:cNvPr>
          <p:cNvPicPr>
            <a:picLocks noChangeAspect="1"/>
          </p:cNvPicPr>
          <p:nvPr/>
        </p:nvPicPr>
        <p:blipFill>
          <a:blip r:embed="rId3"/>
          <a:stretch>
            <a:fillRect/>
          </a:stretch>
        </p:blipFill>
        <p:spPr>
          <a:xfrm>
            <a:off x="4419600" y="3128195"/>
            <a:ext cx="304800" cy="304800"/>
          </a:xfrm>
          <a:prstGeom prst="rect">
            <a:avLst/>
          </a:prstGeom>
        </p:spPr>
      </p:pic>
      <p:pic>
        <p:nvPicPr>
          <p:cNvPr id="8" name="Picture 7">
            <a:extLst>
              <a:ext uri="{FF2B5EF4-FFF2-40B4-BE49-F238E27FC236}">
                <a16:creationId xmlns:a16="http://schemas.microsoft.com/office/drawing/2014/main" id="{CF25929E-3BFB-EDFD-9DBF-DECE53EF42D5}"/>
              </a:ext>
            </a:extLst>
          </p:cNvPr>
          <p:cNvPicPr>
            <a:picLocks noChangeAspect="1"/>
          </p:cNvPicPr>
          <p:nvPr/>
        </p:nvPicPr>
        <p:blipFill>
          <a:blip r:embed="rId4"/>
          <a:srcRect/>
          <a:stretch/>
        </p:blipFill>
        <p:spPr>
          <a:xfrm>
            <a:off x="3579203" y="1748605"/>
            <a:ext cx="5168777" cy="3360790"/>
          </a:xfrm>
          <a:prstGeom prst="rect">
            <a:avLst/>
          </a:prstGeom>
        </p:spPr>
      </p:pic>
      <p:sp>
        <p:nvSpPr>
          <p:cNvPr id="9" name="TextBox 8">
            <a:extLst>
              <a:ext uri="{FF2B5EF4-FFF2-40B4-BE49-F238E27FC236}">
                <a16:creationId xmlns:a16="http://schemas.microsoft.com/office/drawing/2014/main" id="{0E5A3149-394A-1B3E-CB89-CF9303CD1BAB}"/>
              </a:ext>
            </a:extLst>
          </p:cNvPr>
          <p:cNvSpPr txBox="1"/>
          <p:nvPr/>
        </p:nvSpPr>
        <p:spPr>
          <a:xfrm>
            <a:off x="7001790" y="1417638"/>
            <a:ext cx="1487111" cy="400110"/>
          </a:xfrm>
          <a:prstGeom prst="rect">
            <a:avLst/>
          </a:prstGeom>
          <a:noFill/>
        </p:spPr>
        <p:txBody>
          <a:bodyPr wrap="square">
            <a:spAutoFit/>
          </a:bodyPr>
          <a:lstStyle/>
          <a:p>
            <a:r>
              <a:rPr lang="en-US" sz="1000" dirty="0"/>
              <a:t>CERN-EP-2021-013</a:t>
            </a:r>
          </a:p>
          <a:p>
            <a:r>
              <a:rPr lang="en-US" sz="1000" dirty="0"/>
              <a:t>2021/07/06</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34D6209-3555-CA6D-D25D-D998E34D7019}"/>
              </a:ext>
            </a:extLst>
          </p:cNvPr>
          <p:cNvPicPr>
            <a:picLocks noChangeAspect="1"/>
          </p:cNvPicPr>
          <p:nvPr/>
        </p:nvPicPr>
        <p:blipFill>
          <a:blip r:embed="rId3"/>
          <a:stretch>
            <a:fillRect/>
          </a:stretch>
        </p:blipFill>
        <p:spPr>
          <a:xfrm>
            <a:off x="6010275" y="3277999"/>
            <a:ext cx="3116124" cy="3131627"/>
          </a:xfrm>
          <a:prstGeom prst="rect">
            <a:avLst/>
          </a:prstGeom>
        </p:spPr>
      </p:pic>
      <p:sp>
        <p:nvSpPr>
          <p:cNvPr id="2" name="Title 1"/>
          <p:cNvSpPr>
            <a:spLocks noGrp="1"/>
          </p:cNvSpPr>
          <p:nvPr>
            <p:ph type="title"/>
          </p:nvPr>
        </p:nvSpPr>
        <p:spPr/>
        <p:txBody>
          <a:bodyPr>
            <a:normAutofit fontScale="90000"/>
          </a:bodyPr>
          <a:lstStyle/>
          <a:p>
            <a:r>
              <a:rPr sz="4400" dirty="0"/>
              <a:t>Ham </a:t>
            </a:r>
            <a:r>
              <a:rPr sz="4400" dirty="0" err="1"/>
              <a:t>Veriler</a:t>
            </a:r>
            <a:r>
              <a:rPr sz="4400" dirty="0"/>
              <a:t>: </a:t>
            </a:r>
            <a:r>
              <a:rPr lang="tr-TR" sz="4400" dirty="0"/>
              <a:t>Elektrik </a:t>
            </a:r>
            <a:r>
              <a:rPr lang="tr-TR" sz="4400" dirty="0" err="1"/>
              <a:t>Sinayllerinden</a:t>
            </a:r>
            <a:r>
              <a:rPr lang="tr-TR" sz="4400" dirty="0"/>
              <a:t> Vuruşlara</a:t>
            </a:r>
            <a:endParaRPr sz="4400" dirty="0"/>
          </a:p>
        </p:txBody>
      </p:sp>
      <p:sp>
        <p:nvSpPr>
          <p:cNvPr id="3" name="Content Placeholder 2"/>
          <p:cNvSpPr>
            <a:spLocks noGrp="1"/>
          </p:cNvSpPr>
          <p:nvPr>
            <p:ph idx="1"/>
          </p:nvPr>
        </p:nvSpPr>
        <p:spPr>
          <a:xfrm>
            <a:off x="457200" y="1600200"/>
            <a:ext cx="6565392" cy="2522501"/>
          </a:xfrm>
        </p:spPr>
        <p:txBody>
          <a:bodyPr/>
          <a:lstStyle/>
          <a:p>
            <a:pPr>
              <a:defRPr sz="1800"/>
            </a:pPr>
            <a:r>
              <a:rPr sz="2000" dirty="0" err="1"/>
              <a:t>Müonlar</a:t>
            </a:r>
            <a:r>
              <a:rPr lang="tr-TR" sz="2000" dirty="0"/>
              <a:t> dedektörlerde analog sinyaller (elektrik atımı) oluşturur.</a:t>
            </a:r>
          </a:p>
          <a:p>
            <a:pPr>
              <a:defRPr sz="1800"/>
            </a:pPr>
            <a:r>
              <a:rPr lang="tr-TR" sz="2000" dirty="0"/>
              <a:t>Bu analog </a:t>
            </a:r>
            <a:r>
              <a:rPr lang="tr-TR" sz="2000" dirty="0" err="1"/>
              <a:t>sinyeller</a:t>
            </a:r>
            <a:r>
              <a:rPr sz="2000" dirty="0"/>
              <a:t> </a:t>
            </a:r>
            <a:r>
              <a:rPr sz="2000" dirty="0" err="1"/>
              <a:t>daha</a:t>
            </a:r>
            <a:r>
              <a:rPr sz="2000" dirty="0"/>
              <a:t> </a:t>
            </a:r>
            <a:r>
              <a:rPr lang="tr-TR" sz="2000" dirty="0"/>
              <a:t>ileri</a:t>
            </a:r>
            <a:r>
              <a:rPr sz="2000" dirty="0"/>
              <a:t> </a:t>
            </a:r>
            <a:r>
              <a:rPr sz="2000" dirty="0" err="1"/>
              <a:t>analiz</a:t>
            </a:r>
            <a:r>
              <a:rPr sz="2000" dirty="0"/>
              <a:t> </a:t>
            </a:r>
            <a:r>
              <a:rPr sz="2000" dirty="0" err="1"/>
              <a:t>için</a:t>
            </a:r>
            <a:r>
              <a:rPr sz="2000" dirty="0"/>
              <a:t> </a:t>
            </a:r>
            <a:r>
              <a:rPr sz="2000" dirty="0" err="1"/>
              <a:t>sayısallaştırıl</a:t>
            </a:r>
            <a:r>
              <a:rPr lang="tr-TR" sz="2000" dirty="0" err="1"/>
              <a:t>ır</a:t>
            </a:r>
            <a:r>
              <a:rPr lang="tr-TR" sz="2000" dirty="0"/>
              <a:t>.</a:t>
            </a:r>
            <a:endParaRPr sz="2000" dirty="0"/>
          </a:p>
          <a:p>
            <a:pPr>
              <a:defRPr sz="1800"/>
            </a:pPr>
            <a:r>
              <a:rPr sz="2000" dirty="0" err="1"/>
              <a:t>Gürültü</a:t>
            </a:r>
            <a:r>
              <a:rPr sz="2000" dirty="0"/>
              <a:t> ve </a:t>
            </a:r>
            <a:r>
              <a:rPr sz="2000" dirty="0" err="1"/>
              <a:t>örtüşen</a:t>
            </a:r>
            <a:r>
              <a:rPr sz="2000" dirty="0"/>
              <a:t> </a:t>
            </a:r>
            <a:r>
              <a:rPr sz="2000" dirty="0" err="1"/>
              <a:t>olaylar</a:t>
            </a:r>
            <a:r>
              <a:rPr sz="2000" dirty="0"/>
              <a:t>, </a:t>
            </a:r>
            <a:r>
              <a:rPr sz="2000" dirty="0" err="1"/>
              <a:t>gerçek</a:t>
            </a:r>
            <a:r>
              <a:rPr sz="2000" dirty="0"/>
              <a:t> </a:t>
            </a:r>
            <a:r>
              <a:rPr sz="2000" dirty="0" err="1"/>
              <a:t>parçacık</a:t>
            </a:r>
            <a:r>
              <a:rPr sz="2000" dirty="0"/>
              <a:t> </a:t>
            </a:r>
            <a:r>
              <a:rPr sz="2000" dirty="0" err="1"/>
              <a:t>sinyallerini</a:t>
            </a:r>
            <a:r>
              <a:rPr sz="2000" dirty="0"/>
              <a:t> </a:t>
            </a:r>
            <a:r>
              <a:rPr sz="2000" dirty="0" err="1"/>
              <a:t>korumak</a:t>
            </a:r>
            <a:r>
              <a:rPr sz="2000" dirty="0"/>
              <a:t> </a:t>
            </a:r>
            <a:r>
              <a:rPr sz="2000" dirty="0" err="1"/>
              <a:t>için</a:t>
            </a:r>
            <a:r>
              <a:rPr sz="2000" dirty="0"/>
              <a:t> </a:t>
            </a:r>
            <a:r>
              <a:rPr sz="2000" dirty="0" err="1"/>
              <a:t>filtrelenir</a:t>
            </a:r>
            <a:r>
              <a:rPr sz="2000" dirty="0"/>
              <a:t>.</a:t>
            </a:r>
          </a:p>
          <a:p>
            <a:pPr>
              <a:defRPr sz="1800"/>
            </a:pPr>
            <a:r>
              <a:rPr lang="tr-TR" sz="2000" dirty="0"/>
              <a:t>Hassas bir şekilde yapılan bu ön veri </a:t>
            </a:r>
            <a:r>
              <a:rPr sz="2000" dirty="0"/>
              <a:t>işleme</a:t>
            </a:r>
            <a:r>
              <a:rPr lang="tr-TR" sz="2000" dirty="0"/>
              <a:t>si</a:t>
            </a:r>
            <a:r>
              <a:rPr sz="2000" dirty="0"/>
              <a:t>, </a:t>
            </a:r>
            <a:r>
              <a:rPr lang="tr-TR" sz="2000" dirty="0"/>
              <a:t>yüksek doğruluklu </a:t>
            </a:r>
            <a:r>
              <a:rPr sz="2000" dirty="0" err="1"/>
              <a:t>iz</a:t>
            </a:r>
            <a:r>
              <a:rPr sz="2000" dirty="0"/>
              <a:t> </a:t>
            </a:r>
            <a:r>
              <a:rPr lang="tr-TR" sz="2000" dirty="0"/>
              <a:t>yapılandırması ve </a:t>
            </a:r>
            <a:r>
              <a:rPr sz="2000" dirty="0"/>
              <a:t>momentum </a:t>
            </a:r>
            <a:r>
              <a:rPr lang="tr-TR" sz="2000" dirty="0"/>
              <a:t>fiti</a:t>
            </a:r>
            <a:r>
              <a:rPr sz="2000" dirty="0"/>
              <a:t> </a:t>
            </a:r>
            <a:r>
              <a:rPr sz="2000" dirty="0" err="1"/>
              <a:t>sağlar</a:t>
            </a:r>
            <a:r>
              <a:rPr sz="2000" dirty="0"/>
              <a:t>.</a:t>
            </a:r>
          </a:p>
        </p:txBody>
      </p:sp>
      <p:pic>
        <p:nvPicPr>
          <p:cNvPr id="5" name="Picture 4">
            <a:extLst>
              <a:ext uri="{FF2B5EF4-FFF2-40B4-BE49-F238E27FC236}">
                <a16:creationId xmlns:a16="http://schemas.microsoft.com/office/drawing/2014/main" id="{CA075645-0176-66B6-F710-BF7842B6423D}"/>
              </a:ext>
            </a:extLst>
          </p:cNvPr>
          <p:cNvPicPr>
            <a:picLocks noChangeAspect="1"/>
          </p:cNvPicPr>
          <p:nvPr/>
        </p:nvPicPr>
        <p:blipFill>
          <a:blip r:embed="rId4"/>
          <a:stretch>
            <a:fillRect/>
          </a:stretch>
        </p:blipFill>
        <p:spPr>
          <a:xfrm>
            <a:off x="930402" y="4305263"/>
            <a:ext cx="4178300" cy="1582838"/>
          </a:xfrm>
          <a:prstGeom prst="rect">
            <a:avLst/>
          </a:prstGeom>
        </p:spPr>
      </p:pic>
      <p:sp>
        <p:nvSpPr>
          <p:cNvPr id="7" name="TextBox 6">
            <a:extLst>
              <a:ext uri="{FF2B5EF4-FFF2-40B4-BE49-F238E27FC236}">
                <a16:creationId xmlns:a16="http://schemas.microsoft.com/office/drawing/2014/main" id="{0237E444-02F6-A51B-C0F7-0FDF784BB1DF}"/>
              </a:ext>
            </a:extLst>
          </p:cNvPr>
          <p:cNvSpPr txBox="1"/>
          <p:nvPr/>
        </p:nvSpPr>
        <p:spPr>
          <a:xfrm>
            <a:off x="5992674" y="6583362"/>
            <a:ext cx="3151326" cy="246221"/>
          </a:xfrm>
          <a:prstGeom prst="rect">
            <a:avLst/>
          </a:prstGeom>
          <a:noFill/>
        </p:spPr>
        <p:txBody>
          <a:bodyPr wrap="square">
            <a:spAutoFit/>
          </a:bodyPr>
          <a:lstStyle/>
          <a:p>
            <a:r>
              <a:rPr lang="en-US" sz="1000" dirty="0"/>
              <a:t>https://cds.cern.ch/record/2635135/files/tesi_bruno.pdf</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Ham </a:t>
            </a:r>
            <a:r>
              <a:rPr lang="en-US" sz="4400" dirty="0" err="1"/>
              <a:t>Veriler</a:t>
            </a:r>
            <a:r>
              <a:rPr lang="en-US" sz="4400" dirty="0"/>
              <a:t>: </a:t>
            </a:r>
            <a:r>
              <a:rPr lang="en-US" sz="4400" dirty="0" err="1"/>
              <a:t>Elektrik</a:t>
            </a:r>
            <a:r>
              <a:rPr lang="en-US" sz="4400" dirty="0"/>
              <a:t> </a:t>
            </a:r>
            <a:r>
              <a:rPr lang="en-US" sz="4400" dirty="0" err="1"/>
              <a:t>Sinayllerinden</a:t>
            </a:r>
            <a:r>
              <a:rPr lang="en-US" sz="4400" dirty="0"/>
              <a:t> </a:t>
            </a:r>
            <a:r>
              <a:rPr lang="en-US" sz="4400" dirty="0" err="1"/>
              <a:t>Vuruşlara</a:t>
            </a:r>
            <a:endParaRPr dirty="0"/>
          </a:p>
        </p:txBody>
      </p:sp>
      <p:sp>
        <p:nvSpPr>
          <p:cNvPr id="3" name="Content Placeholder 2"/>
          <p:cNvSpPr>
            <a:spLocks noGrp="1"/>
          </p:cNvSpPr>
          <p:nvPr>
            <p:ph idx="1"/>
          </p:nvPr>
        </p:nvSpPr>
        <p:spPr>
          <a:xfrm>
            <a:off x="345208" y="1600200"/>
            <a:ext cx="5445992" cy="1828800"/>
          </a:xfrm>
        </p:spPr>
        <p:txBody>
          <a:bodyPr>
            <a:noAutofit/>
          </a:bodyPr>
          <a:lstStyle/>
          <a:p>
            <a:pPr>
              <a:defRPr sz="1800"/>
            </a:pPr>
            <a:r>
              <a:rPr sz="1800" dirty="0"/>
              <a:t>Ham sinyaller: </a:t>
            </a:r>
            <a:r>
              <a:rPr lang="tr-TR" sz="1800" dirty="0"/>
              <a:t>elektrik sinyalleri </a:t>
            </a:r>
            <a:r>
              <a:rPr sz="1800" dirty="0"/>
              <a:t>ve müon odalarındaki vuruşlar</a:t>
            </a:r>
          </a:p>
          <a:p>
            <a:pPr>
              <a:defRPr sz="1800"/>
            </a:pPr>
            <a:r>
              <a:rPr sz="1800" dirty="0"/>
              <a:t>Yeniden yapılandırma </a:t>
            </a:r>
            <a:r>
              <a:rPr sz="1800" dirty="0" err="1"/>
              <a:t>için</a:t>
            </a:r>
            <a:r>
              <a:rPr sz="1800" dirty="0"/>
              <a:t> </a:t>
            </a:r>
            <a:r>
              <a:rPr lang="tr-TR" sz="1800" dirty="0"/>
              <a:t>vuruş</a:t>
            </a:r>
            <a:r>
              <a:rPr sz="1800" dirty="0"/>
              <a:t> </a:t>
            </a:r>
            <a:r>
              <a:rPr lang="tr-TR" sz="1800" dirty="0"/>
              <a:t>örüntülerinin</a:t>
            </a:r>
            <a:r>
              <a:rPr sz="1800" dirty="0"/>
              <a:t> yorumlanması</a:t>
            </a:r>
          </a:p>
          <a:p>
            <a:pPr>
              <a:defRPr sz="1800"/>
            </a:pPr>
            <a:r>
              <a:rPr sz="1800" dirty="0"/>
              <a:t>Analiz için kritik öneme sahip ilk </a:t>
            </a:r>
            <a:r>
              <a:rPr sz="1800" dirty="0" err="1"/>
              <a:t>veri</a:t>
            </a:r>
            <a:r>
              <a:rPr lang="tr-TR" sz="1800" dirty="0" err="1"/>
              <a:t>lerin</a:t>
            </a:r>
            <a:r>
              <a:rPr lang="tr-TR" sz="1800" dirty="0"/>
              <a:t> kaydedilmesi</a:t>
            </a:r>
            <a:endParaRPr sz="1800" dirty="0"/>
          </a:p>
        </p:txBody>
      </p:sp>
      <p:pic>
        <p:nvPicPr>
          <p:cNvPr id="1026" name="Picture 2">
            <a:extLst>
              <a:ext uri="{FF2B5EF4-FFF2-40B4-BE49-F238E27FC236}">
                <a16:creationId xmlns:a16="http://schemas.microsoft.com/office/drawing/2014/main" id="{19CC1C07-A004-572B-8C31-1BF949B95E6E}"/>
              </a:ext>
            </a:extLst>
          </p:cNvPr>
          <p:cNvPicPr>
            <a:picLocks noChangeAspect="1" noChangeArrowheads="1"/>
          </p:cNvPicPr>
          <p:nvPr/>
        </p:nvPicPr>
        <p:blipFill>
          <a:blip r:embed="rId3"/>
          <a:srcRect/>
          <a:stretch/>
        </p:blipFill>
        <p:spPr bwMode="auto">
          <a:xfrm>
            <a:off x="5791200" y="1368421"/>
            <a:ext cx="3096918" cy="255415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31B795C-CE90-3185-8D1F-9817334F7636}"/>
              </a:ext>
            </a:extLst>
          </p:cNvPr>
          <p:cNvSpPr txBox="1"/>
          <p:nvPr/>
        </p:nvSpPr>
        <p:spPr>
          <a:xfrm>
            <a:off x="1022350" y="3826384"/>
            <a:ext cx="4203700" cy="2862322"/>
          </a:xfrm>
          <a:prstGeom prst="rect">
            <a:avLst/>
          </a:prstGeom>
          <a:noFill/>
          <a:ln w="57150">
            <a:solidFill>
              <a:schemeClr val="tx2"/>
            </a:solidFill>
          </a:ln>
        </p:spPr>
        <p:txBody>
          <a:bodyPr wrap="square" rtlCol="0">
            <a:spAutoFit/>
          </a:bodyPr>
          <a:lstStyle/>
          <a:p>
            <a:r>
              <a:rPr lang="en-US" b="0" i="0" u="none" strike="noStrike" dirty="0">
                <a:effectLst/>
                <a:latin typeface="Inter"/>
              </a:rPr>
              <a:t>CMS: </a:t>
            </a:r>
            <a:r>
              <a:rPr lang="en-US" b="1" i="0" u="none" strike="noStrike" dirty="0">
                <a:effectLst/>
                <a:latin typeface="Inter"/>
              </a:rPr>
              <a:t>1400 müon odası</a:t>
            </a:r>
            <a:endParaRPr lang="en-US" dirty="0">
              <a:latin typeface="Inter"/>
            </a:endParaRPr>
          </a:p>
          <a:p>
            <a:r>
              <a:rPr lang="en-US" b="0" i="0" u="none" strike="noStrike" dirty="0">
                <a:effectLst/>
                <a:latin typeface="Inter"/>
              </a:rPr>
              <a:t>250 sürüklenme tüpü (DT'ler) ve 540 katot şerit odası (CSC'ler) </a:t>
            </a:r>
            <a:r>
              <a:rPr lang="en-US" b="0" i="0" u="none" strike="noStrike" dirty="0" err="1">
                <a:effectLst/>
                <a:latin typeface="Inter"/>
              </a:rPr>
              <a:t>parçacık</a:t>
            </a:r>
            <a:r>
              <a:rPr lang="en-US" b="0" i="0" u="none" strike="noStrike" dirty="0">
                <a:effectLst/>
                <a:latin typeface="Inter"/>
              </a:rPr>
              <a:t> konumlarını izler ve bir tetikleyici sağlar.</a:t>
            </a:r>
          </a:p>
          <a:p>
            <a:endParaRPr lang="en-US" b="0" i="0" u="none" strike="noStrike" dirty="0">
              <a:effectLst/>
              <a:latin typeface="Inter"/>
            </a:endParaRPr>
          </a:p>
          <a:p>
            <a:r>
              <a:rPr lang="en-US" b="0" i="0" u="none" strike="noStrike" dirty="0">
                <a:effectLst/>
                <a:latin typeface="Inter"/>
              </a:rPr>
              <a:t>610 dirençli plaka odası (RPC) ve 72 gaz elektron çoğaltıcı odası (GEM), elde edilen müon verilerini tutmaya veya atmaya hızlı bir şekilde karar veren yedekli bir tetikleme sistemi oluşturur. </a:t>
            </a:r>
            <a:endParaRPr lang="en-US" dirty="0"/>
          </a:p>
        </p:txBody>
      </p:sp>
      <p:pic>
        <p:nvPicPr>
          <p:cNvPr id="5" name="Picture 2" descr="A muon, in the plane perpendicular to the LHC beams, leaves a curved trajectory in four layers of  muon detectors (&quot;stations&quot;) .">
            <a:extLst>
              <a:ext uri="{FF2B5EF4-FFF2-40B4-BE49-F238E27FC236}">
                <a16:creationId xmlns:a16="http://schemas.microsoft.com/office/drawing/2014/main" id="{54855010-5609-CDB8-F2BB-8ECFCFC1248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8816" y="4056403"/>
            <a:ext cx="2157984" cy="240228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EA1EDAE2-664B-2F60-FDE9-6518F672FC41}"/>
              </a:ext>
            </a:extLst>
          </p:cNvPr>
          <p:cNvSpPr txBox="1"/>
          <p:nvPr/>
        </p:nvSpPr>
        <p:spPr>
          <a:xfrm>
            <a:off x="6830718" y="1245310"/>
            <a:ext cx="2057400" cy="246221"/>
          </a:xfrm>
          <a:prstGeom prst="rect">
            <a:avLst/>
          </a:prstGeom>
          <a:noFill/>
        </p:spPr>
        <p:txBody>
          <a:bodyPr wrap="square">
            <a:spAutoFit/>
          </a:bodyPr>
          <a:lstStyle/>
          <a:p>
            <a:r>
              <a:rPr lang="en-US" sz="1000" dirty="0"/>
              <a:t>DOI:10.1088/0954-3899/26/8/315</a:t>
            </a:r>
          </a:p>
        </p:txBody>
      </p:sp>
      <p:sp>
        <p:nvSpPr>
          <p:cNvPr id="8" name="TextBox 7">
            <a:extLst>
              <a:ext uri="{FF2B5EF4-FFF2-40B4-BE49-F238E27FC236}">
                <a16:creationId xmlns:a16="http://schemas.microsoft.com/office/drawing/2014/main" id="{28766513-472C-1C3F-62D2-591ACF142DE0}"/>
              </a:ext>
            </a:extLst>
          </p:cNvPr>
          <p:cNvSpPr txBox="1"/>
          <p:nvPr/>
        </p:nvSpPr>
        <p:spPr>
          <a:xfrm>
            <a:off x="6528816" y="2280588"/>
            <a:ext cx="2269976" cy="461665"/>
          </a:xfrm>
          <a:prstGeom prst="rect">
            <a:avLst/>
          </a:prstGeom>
          <a:noFill/>
        </p:spPr>
        <p:txBody>
          <a:bodyPr wrap="square" rtlCol="0">
            <a:spAutoFit/>
          </a:bodyPr>
          <a:lstStyle/>
          <a:p>
            <a:r>
              <a:rPr lang="en-US" sz="1200" b="0" i="0" u="none" strike="noStrike" dirty="0">
                <a:effectLst/>
                <a:highlight>
                  <a:srgbClr val="FFFF00"/>
                </a:highlight>
              </a:rPr>
              <a:t>RPC'nin okuma şeridinden gelen çığ ve </a:t>
            </a:r>
            <a:r>
              <a:rPr lang="en-US" sz="1200" b="0" i="0" u="none" strike="noStrike" dirty="0" err="1">
                <a:effectLst/>
                <a:highlight>
                  <a:srgbClr val="FFFF00"/>
                </a:highlight>
              </a:rPr>
              <a:t>sürekli</a:t>
            </a:r>
            <a:r>
              <a:rPr lang="en-US" sz="1200" b="0" i="0" u="none" strike="noStrike" dirty="0">
                <a:effectLst/>
                <a:highlight>
                  <a:srgbClr val="FFFF00"/>
                </a:highlight>
              </a:rPr>
              <a:t> </a:t>
            </a:r>
            <a:r>
              <a:rPr lang="en-US" sz="1200" b="0" i="0" u="none" strike="noStrike" dirty="0" err="1">
                <a:effectLst/>
                <a:highlight>
                  <a:srgbClr val="FFFF00"/>
                </a:highlight>
              </a:rPr>
              <a:t>akım</a:t>
            </a:r>
            <a:r>
              <a:rPr lang="en-US" sz="1200" b="0" i="0" u="none" strike="noStrike" dirty="0">
                <a:effectLst/>
                <a:highlight>
                  <a:srgbClr val="FFFF00"/>
                </a:highlight>
              </a:rPr>
              <a:t> </a:t>
            </a:r>
            <a:r>
              <a:rPr lang="en-US" sz="1200" b="0" i="0" u="none" strike="noStrike" dirty="0" err="1">
                <a:effectLst/>
                <a:highlight>
                  <a:srgbClr val="FFFF00"/>
                </a:highlight>
              </a:rPr>
              <a:t>sinyalleri</a:t>
            </a:r>
            <a:endParaRPr lang="en-US" sz="1200" b="0" i="0" u="none" strike="noStrike" dirty="0">
              <a:effectLst/>
              <a:highlight>
                <a:srgbClr val="FFFF00"/>
              </a:highlight>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sz="4400"/>
              <a:t>Yeniden Yapılanma: Hitlerden Parçalara</a:t>
            </a:r>
          </a:p>
        </p:txBody>
      </p:sp>
      <p:sp>
        <p:nvSpPr>
          <p:cNvPr id="3" name="Content Placeholder 2"/>
          <p:cNvSpPr>
            <a:spLocks noGrp="1"/>
          </p:cNvSpPr>
          <p:nvPr>
            <p:ph idx="1"/>
          </p:nvPr>
        </p:nvSpPr>
        <p:spPr>
          <a:xfrm>
            <a:off x="457200" y="1773935"/>
            <a:ext cx="3111500" cy="4078225"/>
          </a:xfrm>
        </p:spPr>
        <p:txBody>
          <a:bodyPr>
            <a:noAutofit/>
          </a:bodyPr>
          <a:lstStyle/>
          <a:p>
            <a:pPr>
              <a:defRPr sz="1800"/>
            </a:pPr>
            <a:r>
              <a:rPr sz="1800" dirty="0"/>
              <a:t>Örüntü tanıma algoritmaları, müon izlerini oluşturmak için dedektör vuruşlarını katmanlar arasında bağlar.</a:t>
            </a:r>
          </a:p>
          <a:p>
            <a:pPr>
              <a:defRPr sz="1800"/>
            </a:pPr>
            <a:r>
              <a:rPr sz="1800" dirty="0" err="1"/>
              <a:t>İz</a:t>
            </a:r>
            <a:r>
              <a:rPr sz="1800" dirty="0"/>
              <a:t> </a:t>
            </a:r>
            <a:r>
              <a:rPr lang="tr-TR" sz="1800" dirty="0"/>
              <a:t>yapılandırması</a:t>
            </a:r>
            <a:r>
              <a:rPr sz="1800" dirty="0"/>
              <a:t> yük, momentum ve enerji kaybının ölçülmesini sağlar.</a:t>
            </a:r>
          </a:p>
          <a:p>
            <a:pPr>
              <a:defRPr sz="1800"/>
            </a:pPr>
            <a:r>
              <a:rPr sz="1800" dirty="0"/>
              <a:t>Doğru iz oluşturma, momentum ve kütle hesaplamaları için çok önemlidir.</a:t>
            </a:r>
          </a:p>
        </p:txBody>
      </p:sp>
      <p:pic>
        <p:nvPicPr>
          <p:cNvPr id="6" name="Picture 5">
            <a:extLst>
              <a:ext uri="{FF2B5EF4-FFF2-40B4-BE49-F238E27FC236}">
                <a16:creationId xmlns:a16="http://schemas.microsoft.com/office/drawing/2014/main" id="{8CC64920-C47B-0AED-3ED4-294F51B2614A}"/>
              </a:ext>
            </a:extLst>
          </p:cNvPr>
          <p:cNvPicPr>
            <a:picLocks noChangeAspect="1"/>
          </p:cNvPicPr>
          <p:nvPr/>
        </p:nvPicPr>
        <p:blipFill>
          <a:blip r:embed="rId3"/>
          <a:stretch>
            <a:fillRect/>
          </a:stretch>
        </p:blipFill>
        <p:spPr>
          <a:xfrm>
            <a:off x="4419600" y="3276600"/>
            <a:ext cx="304800" cy="304800"/>
          </a:xfrm>
          <a:prstGeom prst="rect">
            <a:avLst/>
          </a:prstGeom>
        </p:spPr>
      </p:pic>
      <p:pic>
        <p:nvPicPr>
          <p:cNvPr id="7" name="Picture 6">
            <a:extLst>
              <a:ext uri="{FF2B5EF4-FFF2-40B4-BE49-F238E27FC236}">
                <a16:creationId xmlns:a16="http://schemas.microsoft.com/office/drawing/2014/main" id="{E945C673-9734-CC98-6CAE-06EBB24CEB1A}"/>
              </a:ext>
            </a:extLst>
          </p:cNvPr>
          <p:cNvPicPr>
            <a:picLocks noChangeAspect="1"/>
          </p:cNvPicPr>
          <p:nvPr/>
        </p:nvPicPr>
        <p:blipFill>
          <a:blip r:embed="rId4"/>
          <a:srcRect/>
          <a:stretch/>
        </p:blipFill>
        <p:spPr>
          <a:xfrm>
            <a:off x="3746622" y="1748605"/>
            <a:ext cx="5168777" cy="3360790"/>
          </a:xfrm>
          <a:prstGeom prst="rect">
            <a:avLst/>
          </a:prstGeom>
        </p:spPr>
      </p:pic>
      <p:sp>
        <p:nvSpPr>
          <p:cNvPr id="9" name="TextBox 8">
            <a:extLst>
              <a:ext uri="{FF2B5EF4-FFF2-40B4-BE49-F238E27FC236}">
                <a16:creationId xmlns:a16="http://schemas.microsoft.com/office/drawing/2014/main" id="{458629B2-BC7A-55CC-CADC-A6E2EAFE6EA0}"/>
              </a:ext>
            </a:extLst>
          </p:cNvPr>
          <p:cNvSpPr txBox="1"/>
          <p:nvPr/>
        </p:nvSpPr>
        <p:spPr>
          <a:xfrm>
            <a:off x="7199689" y="1294527"/>
            <a:ext cx="1487111" cy="400110"/>
          </a:xfrm>
          <a:prstGeom prst="rect">
            <a:avLst/>
          </a:prstGeom>
          <a:noFill/>
        </p:spPr>
        <p:txBody>
          <a:bodyPr wrap="square">
            <a:spAutoFit/>
          </a:bodyPr>
          <a:lstStyle/>
          <a:p>
            <a:r>
              <a:rPr lang="en-US" sz="1000" dirty="0"/>
              <a:t>CERN-EP-2021-013</a:t>
            </a:r>
          </a:p>
          <a:p>
            <a:r>
              <a:rPr lang="en-US" sz="1000" dirty="0"/>
              <a:t>2021/07/06</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02F6AB-86ED-2ED1-7031-3483775FE92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4BFE7F-CAE7-FC9F-369D-2C9FA9CA1578}"/>
              </a:ext>
            </a:extLst>
          </p:cNvPr>
          <p:cNvSpPr>
            <a:spLocks noGrp="1"/>
          </p:cNvSpPr>
          <p:nvPr>
            <p:ph type="title"/>
          </p:nvPr>
        </p:nvSpPr>
        <p:spPr/>
        <p:txBody>
          <a:bodyPr>
            <a:normAutofit fontScale="90000"/>
          </a:bodyPr>
          <a:lstStyle/>
          <a:p>
            <a:r>
              <a:rPr sz="4400" dirty="0" err="1"/>
              <a:t>İz</a:t>
            </a:r>
            <a:r>
              <a:rPr lang="tr-TR" sz="4400" dirty="0" err="1"/>
              <a:t>lere</a:t>
            </a:r>
            <a:r>
              <a:rPr lang="tr-TR" sz="4400" dirty="0"/>
              <a:t> Fit Etme</a:t>
            </a:r>
            <a:r>
              <a:rPr sz="4400" dirty="0"/>
              <a:t> ve Momentum Tahmini</a:t>
            </a:r>
          </a:p>
        </p:txBody>
      </p:sp>
      <p:sp>
        <p:nvSpPr>
          <p:cNvPr id="3" name="Content Placeholder 2">
            <a:extLst>
              <a:ext uri="{FF2B5EF4-FFF2-40B4-BE49-F238E27FC236}">
                <a16:creationId xmlns:a16="http://schemas.microsoft.com/office/drawing/2014/main" id="{AC91C713-F857-2196-1C4E-001A2FA4007C}"/>
              </a:ext>
            </a:extLst>
          </p:cNvPr>
          <p:cNvSpPr>
            <a:spLocks noGrp="1"/>
          </p:cNvSpPr>
          <p:nvPr>
            <p:ph idx="1"/>
          </p:nvPr>
        </p:nvSpPr>
        <p:spPr>
          <a:xfrm>
            <a:off x="457200" y="1600200"/>
            <a:ext cx="3600450" cy="4525963"/>
          </a:xfrm>
        </p:spPr>
        <p:txBody>
          <a:bodyPr/>
          <a:lstStyle/>
          <a:p>
            <a:endParaRPr dirty="0"/>
          </a:p>
          <a:p>
            <a:pPr>
              <a:defRPr sz="1800"/>
            </a:pPr>
            <a:r>
              <a:rPr sz="2000" dirty="0"/>
              <a:t>Bir iz belirlendikten sonra, </a:t>
            </a:r>
            <a:r>
              <a:rPr sz="2000" dirty="0" err="1"/>
              <a:t>yinelemeli</a:t>
            </a:r>
            <a:r>
              <a:rPr sz="2000" dirty="0"/>
              <a:t> </a:t>
            </a:r>
            <a:r>
              <a:rPr lang="tr-TR" sz="2000" dirty="0"/>
              <a:t>fitler</a:t>
            </a:r>
            <a:r>
              <a:rPr sz="2000" dirty="0"/>
              <a:t> belirsizlikleri hesaba </a:t>
            </a:r>
            <a:r>
              <a:rPr sz="2000" dirty="0" err="1"/>
              <a:t>katarak</a:t>
            </a:r>
            <a:r>
              <a:rPr sz="2000" dirty="0"/>
              <a:t> </a:t>
            </a:r>
            <a:r>
              <a:rPr lang="tr-TR" sz="2000" dirty="0"/>
              <a:t>bulunan izi</a:t>
            </a:r>
            <a:r>
              <a:rPr lang="en-US" sz="2000" dirty="0"/>
              <a:t> </a:t>
            </a:r>
            <a:r>
              <a:rPr lang="en-US" sz="2000" dirty="0" err="1"/>
              <a:t>iyileştirir</a:t>
            </a:r>
            <a:r>
              <a:rPr sz="2000" dirty="0"/>
              <a:t>.</a:t>
            </a:r>
          </a:p>
          <a:p>
            <a:pPr>
              <a:defRPr sz="1800"/>
            </a:pPr>
            <a:r>
              <a:rPr sz="2000" dirty="0"/>
              <a:t>Manyetik alandaki eğrilik müon </a:t>
            </a:r>
            <a:r>
              <a:rPr sz="2000" dirty="0" err="1"/>
              <a:t>momentumunu</a:t>
            </a:r>
            <a:r>
              <a:rPr sz="2000" dirty="0"/>
              <a:t> </a:t>
            </a:r>
            <a:r>
              <a:rPr lang="tr-TR" sz="2000" dirty="0"/>
              <a:t>ifade eder</a:t>
            </a:r>
            <a:r>
              <a:rPr sz="2000" dirty="0"/>
              <a:t>.</a:t>
            </a:r>
          </a:p>
          <a:p>
            <a:pPr>
              <a:defRPr sz="1800"/>
            </a:pPr>
            <a:r>
              <a:rPr sz="2000" dirty="0"/>
              <a:t>Sistematik düzeltmeler ve istatistiksel teknikler momentum doğruluğunu artırır.</a:t>
            </a:r>
          </a:p>
        </p:txBody>
      </p:sp>
      <p:pic>
        <p:nvPicPr>
          <p:cNvPr id="4" name="Picture 2">
            <a:extLst>
              <a:ext uri="{FF2B5EF4-FFF2-40B4-BE49-F238E27FC236}">
                <a16:creationId xmlns:a16="http://schemas.microsoft.com/office/drawing/2014/main" id="{87FBFFB8-A517-487E-9A5E-DD7D167B8E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1913" y="1458107"/>
            <a:ext cx="3724811" cy="26146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05AD150-2C5C-E7E5-3103-B7CDF85CC192}"/>
              </a:ext>
            </a:extLst>
          </p:cNvPr>
          <p:cNvSpPr txBox="1"/>
          <p:nvPr/>
        </p:nvSpPr>
        <p:spPr>
          <a:xfrm>
            <a:off x="4904839" y="6459543"/>
            <a:ext cx="4239161" cy="247638"/>
          </a:xfrm>
          <a:prstGeom prst="rect">
            <a:avLst/>
          </a:prstGeom>
          <a:noFill/>
        </p:spPr>
        <p:txBody>
          <a:bodyPr wrap="square">
            <a:spAutoFit/>
          </a:bodyPr>
          <a:lstStyle/>
          <a:p>
            <a:r>
              <a:rPr lang="en-US" sz="1000" dirty="0"/>
              <a:t>https://atlas.cern/Discover/Detector/Software-Computing/Intel-Case-Study</a:t>
            </a:r>
          </a:p>
        </p:txBody>
      </p:sp>
      <p:pic>
        <p:nvPicPr>
          <p:cNvPr id="6" name="Picture 5">
            <a:extLst>
              <a:ext uri="{FF2B5EF4-FFF2-40B4-BE49-F238E27FC236}">
                <a16:creationId xmlns:a16="http://schemas.microsoft.com/office/drawing/2014/main" id="{90B65BCB-26B5-68F6-6693-B5EE0E9EFD34}"/>
              </a:ext>
            </a:extLst>
          </p:cNvPr>
          <p:cNvPicPr>
            <a:picLocks noChangeAspect="1"/>
          </p:cNvPicPr>
          <p:nvPr/>
        </p:nvPicPr>
        <p:blipFill>
          <a:blip r:embed="rId4"/>
          <a:stretch>
            <a:fillRect/>
          </a:stretch>
        </p:blipFill>
        <p:spPr>
          <a:xfrm>
            <a:off x="6505038" y="3444232"/>
            <a:ext cx="2638962" cy="2872436"/>
          </a:xfrm>
          <a:prstGeom prst="rect">
            <a:avLst/>
          </a:prstGeom>
        </p:spPr>
      </p:pic>
      <p:sp>
        <p:nvSpPr>
          <p:cNvPr id="8" name="TextBox 7">
            <a:extLst>
              <a:ext uri="{FF2B5EF4-FFF2-40B4-BE49-F238E27FC236}">
                <a16:creationId xmlns:a16="http://schemas.microsoft.com/office/drawing/2014/main" id="{9E9AAB09-09D1-3273-ADF8-D1CD43D737D8}"/>
              </a:ext>
            </a:extLst>
          </p:cNvPr>
          <p:cNvSpPr txBox="1"/>
          <p:nvPr/>
        </p:nvSpPr>
        <p:spPr>
          <a:xfrm>
            <a:off x="6267181" y="6603835"/>
            <a:ext cx="3114675" cy="246221"/>
          </a:xfrm>
          <a:prstGeom prst="rect">
            <a:avLst/>
          </a:prstGeom>
          <a:noFill/>
        </p:spPr>
        <p:txBody>
          <a:bodyPr wrap="square">
            <a:spAutoFit/>
          </a:bodyPr>
          <a:lstStyle/>
          <a:p>
            <a:r>
              <a:rPr lang="en-US" sz="1000" dirty="0"/>
              <a:t>https://doi.org/10.1007/978-4-431-56931-2_5</a:t>
            </a:r>
          </a:p>
        </p:txBody>
      </p:sp>
      <p:pic>
        <p:nvPicPr>
          <p:cNvPr id="10" name="Picture 9">
            <a:extLst>
              <a:ext uri="{FF2B5EF4-FFF2-40B4-BE49-F238E27FC236}">
                <a16:creationId xmlns:a16="http://schemas.microsoft.com/office/drawing/2014/main" id="{4605EA50-B6F2-9D20-A3EF-77FB5FD5A39D}"/>
              </a:ext>
            </a:extLst>
          </p:cNvPr>
          <p:cNvPicPr>
            <a:picLocks noChangeAspect="1"/>
          </p:cNvPicPr>
          <p:nvPr/>
        </p:nvPicPr>
        <p:blipFill>
          <a:blip r:embed="rId5"/>
          <a:stretch>
            <a:fillRect/>
          </a:stretch>
        </p:blipFill>
        <p:spPr>
          <a:xfrm>
            <a:off x="4159286" y="5221039"/>
            <a:ext cx="2345752" cy="729947"/>
          </a:xfrm>
          <a:prstGeom prst="rect">
            <a:avLst/>
          </a:prstGeom>
        </p:spPr>
      </p:pic>
    </p:spTree>
    <p:extLst>
      <p:ext uri="{BB962C8B-B14F-4D97-AF65-F5344CB8AC3E}">
        <p14:creationId xmlns:p14="http://schemas.microsoft.com/office/powerpoint/2010/main" val="249627343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400"/>
              <a:t>Kalibrasyon ve Hizalama</a:t>
            </a:r>
          </a:p>
        </p:txBody>
      </p:sp>
      <p:sp>
        <p:nvSpPr>
          <p:cNvPr id="3" name="Content Placeholder 2"/>
          <p:cNvSpPr>
            <a:spLocks noGrp="1"/>
          </p:cNvSpPr>
          <p:nvPr>
            <p:ph idx="1"/>
          </p:nvPr>
        </p:nvSpPr>
        <p:spPr>
          <a:xfrm>
            <a:off x="298450" y="2185988"/>
            <a:ext cx="3371850" cy="3908424"/>
          </a:xfrm>
        </p:spPr>
        <p:txBody>
          <a:bodyPr>
            <a:normAutofit fontScale="92500" lnSpcReduction="10000"/>
          </a:bodyPr>
          <a:lstStyle/>
          <a:p>
            <a:pPr>
              <a:defRPr sz="1800"/>
            </a:pPr>
            <a:r>
              <a:rPr sz="2000" dirty="0"/>
              <a:t>Kalibrasyon, hassas </a:t>
            </a:r>
            <a:r>
              <a:rPr sz="2000" dirty="0" err="1"/>
              <a:t>ölçümler</a:t>
            </a:r>
            <a:r>
              <a:rPr sz="2000" dirty="0"/>
              <a:t> </a:t>
            </a:r>
            <a:r>
              <a:rPr lang="tr-TR" sz="2000" dirty="0"/>
              <a:t>elde etmek </a:t>
            </a:r>
            <a:r>
              <a:rPr sz="2000" dirty="0" err="1"/>
              <a:t>için</a:t>
            </a:r>
            <a:r>
              <a:rPr sz="2000" dirty="0"/>
              <a:t> dedektör yanıtlarını bilinen referanslarla eşleştirir.</a:t>
            </a:r>
          </a:p>
          <a:p>
            <a:pPr>
              <a:defRPr sz="1800"/>
            </a:pPr>
            <a:r>
              <a:rPr sz="2000" dirty="0"/>
              <a:t>Yanlış </a:t>
            </a:r>
            <a:r>
              <a:rPr sz="2000" dirty="0" err="1"/>
              <a:t>hizalamalar</a:t>
            </a:r>
            <a:r>
              <a:rPr sz="2000" dirty="0"/>
              <a:t> </a:t>
            </a:r>
            <a:r>
              <a:rPr lang="tr-TR" sz="2000" dirty="0"/>
              <a:t>iz</a:t>
            </a:r>
            <a:r>
              <a:rPr sz="2000" dirty="0"/>
              <a:t> parametrelerini değiştirebilir, bu nedenle sürekli yeniden </a:t>
            </a:r>
            <a:r>
              <a:rPr sz="2000" dirty="0" err="1"/>
              <a:t>hizalamalar</a:t>
            </a:r>
            <a:r>
              <a:rPr sz="2000" dirty="0"/>
              <a:t> </a:t>
            </a:r>
            <a:r>
              <a:rPr lang="tr-TR" sz="2000" dirty="0"/>
              <a:t>yapılır.</a:t>
            </a:r>
            <a:r>
              <a:rPr sz="2000" dirty="0"/>
              <a:t>.</a:t>
            </a:r>
          </a:p>
          <a:p>
            <a:pPr>
              <a:defRPr sz="1800"/>
            </a:pPr>
            <a:r>
              <a:rPr lang="tr-TR" sz="2000" dirty="0"/>
              <a:t>Geliştirilen ve iyileştirilen</a:t>
            </a:r>
            <a:r>
              <a:rPr sz="2000" dirty="0"/>
              <a:t> </a:t>
            </a:r>
            <a:r>
              <a:rPr sz="2000" dirty="0" err="1"/>
              <a:t>kalibrasyon</a:t>
            </a:r>
            <a:r>
              <a:rPr sz="2000" dirty="0"/>
              <a:t> </a:t>
            </a:r>
            <a:r>
              <a:rPr lang="tr-TR" sz="2000" dirty="0"/>
              <a:t>süreçleri </a:t>
            </a:r>
            <a:r>
              <a:rPr sz="2000" dirty="0" err="1"/>
              <a:t>sistematik</a:t>
            </a:r>
            <a:r>
              <a:rPr sz="2000" dirty="0"/>
              <a:t> hataları azaltarak </a:t>
            </a:r>
            <a:r>
              <a:rPr sz="2000" dirty="0" err="1"/>
              <a:t>kütle</a:t>
            </a:r>
            <a:r>
              <a:rPr sz="2000" dirty="0"/>
              <a:t> </a:t>
            </a:r>
            <a:r>
              <a:rPr lang="tr-TR" sz="2000" dirty="0"/>
              <a:t>tepesinin</a:t>
            </a:r>
            <a:r>
              <a:rPr sz="2000" dirty="0"/>
              <a:t> netliğini artırır.</a:t>
            </a:r>
          </a:p>
        </p:txBody>
      </p:sp>
      <p:pic>
        <p:nvPicPr>
          <p:cNvPr id="4" name="Picture 3">
            <a:extLst>
              <a:ext uri="{FF2B5EF4-FFF2-40B4-BE49-F238E27FC236}">
                <a16:creationId xmlns:a16="http://schemas.microsoft.com/office/drawing/2014/main" id="{4672C2F6-6980-7558-CAA5-CB19426A62CB}"/>
              </a:ext>
            </a:extLst>
          </p:cNvPr>
          <p:cNvPicPr>
            <a:picLocks noChangeAspect="1"/>
          </p:cNvPicPr>
          <p:nvPr/>
        </p:nvPicPr>
        <p:blipFill>
          <a:blip r:embed="rId3"/>
          <a:stretch>
            <a:fillRect/>
          </a:stretch>
        </p:blipFill>
        <p:spPr>
          <a:xfrm>
            <a:off x="3670300" y="2313299"/>
            <a:ext cx="5473700" cy="3652525"/>
          </a:xfrm>
          <a:prstGeom prst="rect">
            <a:avLst/>
          </a:prstGeom>
        </p:spPr>
      </p:pic>
      <p:sp>
        <p:nvSpPr>
          <p:cNvPr id="5" name="TextBox 4">
            <a:extLst>
              <a:ext uri="{FF2B5EF4-FFF2-40B4-BE49-F238E27FC236}">
                <a16:creationId xmlns:a16="http://schemas.microsoft.com/office/drawing/2014/main" id="{CEC9AEEE-4822-D1EF-1AEB-31A51F6CCCF6}"/>
              </a:ext>
            </a:extLst>
          </p:cNvPr>
          <p:cNvSpPr txBox="1"/>
          <p:nvPr/>
        </p:nvSpPr>
        <p:spPr>
          <a:xfrm>
            <a:off x="6267181" y="6603835"/>
            <a:ext cx="3114675" cy="246221"/>
          </a:xfrm>
          <a:prstGeom prst="rect">
            <a:avLst/>
          </a:prstGeom>
          <a:noFill/>
        </p:spPr>
        <p:txBody>
          <a:bodyPr wrap="square">
            <a:spAutoFit/>
          </a:bodyPr>
          <a:lstStyle/>
          <a:p>
            <a:r>
              <a:rPr lang="en-US" sz="1000" dirty="0"/>
              <a:t>https://doi.org/10.1007/978-4-431-56931-2_5</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4AB32A-F2AD-76AD-72ED-80C5592E4F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6ED426-751B-5EBE-83A4-DD3D0C62E3E0}"/>
              </a:ext>
            </a:extLst>
          </p:cNvPr>
          <p:cNvSpPr>
            <a:spLocks noGrp="1"/>
          </p:cNvSpPr>
          <p:nvPr>
            <p:ph type="title"/>
          </p:nvPr>
        </p:nvSpPr>
        <p:spPr/>
        <p:txBody>
          <a:bodyPr/>
          <a:lstStyle/>
          <a:p>
            <a:r>
              <a:rPr sz="4400"/>
              <a:t>Müon Tetikleyicisini Anlamak</a:t>
            </a:r>
          </a:p>
        </p:txBody>
      </p:sp>
      <p:sp>
        <p:nvSpPr>
          <p:cNvPr id="3" name="Content Placeholder 2">
            <a:extLst>
              <a:ext uri="{FF2B5EF4-FFF2-40B4-BE49-F238E27FC236}">
                <a16:creationId xmlns:a16="http://schemas.microsoft.com/office/drawing/2014/main" id="{AC0A0635-7223-88B9-12E5-A26D714BFF21}"/>
              </a:ext>
            </a:extLst>
          </p:cNvPr>
          <p:cNvSpPr>
            <a:spLocks noGrp="1"/>
          </p:cNvSpPr>
          <p:nvPr>
            <p:ph idx="1"/>
          </p:nvPr>
        </p:nvSpPr>
        <p:spPr>
          <a:xfrm>
            <a:off x="257175" y="1785938"/>
            <a:ext cx="3529013" cy="4514849"/>
          </a:xfrm>
        </p:spPr>
        <p:txBody>
          <a:bodyPr>
            <a:noAutofit/>
          </a:bodyPr>
          <a:lstStyle/>
          <a:p>
            <a:pPr>
              <a:defRPr sz="1800"/>
            </a:pPr>
            <a:r>
              <a:rPr sz="2000" dirty="0"/>
              <a:t>Bir müon tetikleyicisi çarpışmaları gerçek zamanlı olarak </a:t>
            </a:r>
            <a:r>
              <a:rPr sz="2000" dirty="0" err="1"/>
              <a:t>izleyerek</a:t>
            </a:r>
            <a:r>
              <a:rPr sz="2000" dirty="0"/>
              <a:t> </a:t>
            </a:r>
            <a:r>
              <a:rPr lang="tr-TR" sz="2000" dirty="0"/>
              <a:t>fizik açısından ilginç olan</a:t>
            </a:r>
            <a:r>
              <a:rPr sz="2000" dirty="0"/>
              <a:t> müon olaylarını tespit eder.</a:t>
            </a:r>
          </a:p>
          <a:p>
            <a:pPr>
              <a:defRPr sz="1800"/>
            </a:pPr>
            <a:r>
              <a:rPr sz="2000" dirty="0"/>
              <a:t>Büyük veri hızlarını yönetmek </a:t>
            </a:r>
            <a:r>
              <a:rPr sz="2000" dirty="0" err="1"/>
              <a:t>için</a:t>
            </a:r>
            <a:r>
              <a:rPr sz="2000" dirty="0"/>
              <a:t> </a:t>
            </a:r>
            <a:r>
              <a:rPr lang="en-US" sz="2000" dirty="0"/>
              <a:t>"</a:t>
            </a:r>
            <a:r>
              <a:rPr sz="2000" dirty="0" err="1"/>
              <a:t>değer</a:t>
            </a:r>
            <a:r>
              <a:rPr lang="tr-TR" sz="2000" dirty="0"/>
              <a:t>siz</a:t>
            </a:r>
            <a:r>
              <a:rPr lang="en-US" sz="2000" dirty="0"/>
              <a:t>"</a:t>
            </a:r>
            <a:r>
              <a:rPr sz="2000" dirty="0"/>
              <a:t> verileri </a:t>
            </a:r>
            <a:r>
              <a:rPr sz="2000" dirty="0" err="1"/>
              <a:t>filtreleyerek</a:t>
            </a:r>
            <a:r>
              <a:rPr sz="2000" dirty="0"/>
              <a:t> </a:t>
            </a:r>
            <a:r>
              <a:rPr lang="en-US" sz="2000" dirty="0" err="1"/>
              <a:t>için</a:t>
            </a:r>
            <a:r>
              <a:rPr lang="en-US" sz="2000" dirty="0"/>
              <a:t> "</a:t>
            </a:r>
            <a:r>
              <a:rPr lang="en-US" sz="2000" dirty="0" err="1"/>
              <a:t>değerli</a:t>
            </a:r>
            <a:r>
              <a:rPr lang="en-US" sz="2000" dirty="0"/>
              <a:t>"</a:t>
            </a:r>
            <a:r>
              <a:rPr sz="2000" dirty="0"/>
              <a:t> fizik olaylarını korur.</a:t>
            </a:r>
          </a:p>
          <a:p>
            <a:pPr>
              <a:defRPr sz="1800"/>
            </a:pPr>
            <a:r>
              <a:rPr sz="2000" dirty="0"/>
              <a:t>Donanım ve yazılım mantığı, temel müon </a:t>
            </a:r>
            <a:r>
              <a:rPr sz="2000" dirty="0" err="1"/>
              <a:t>sinyallerinin</a:t>
            </a:r>
            <a:r>
              <a:rPr sz="2000" dirty="0"/>
              <a:t> </a:t>
            </a:r>
            <a:r>
              <a:rPr lang="en-US" sz="2000" dirty="0" err="1"/>
              <a:t>kapsamlı</a:t>
            </a:r>
            <a:r>
              <a:rPr lang="en-US" sz="2000" dirty="0"/>
              <a:t> </a:t>
            </a:r>
            <a:r>
              <a:rPr lang="en-US" sz="2000" dirty="0" err="1"/>
              <a:t>bir</a:t>
            </a:r>
            <a:r>
              <a:rPr sz="2000" dirty="0"/>
              <a:t> analiz için kaydedilmesini sağlar.</a:t>
            </a:r>
          </a:p>
        </p:txBody>
      </p:sp>
      <p:sp>
        <p:nvSpPr>
          <p:cNvPr id="5" name="TextBox 4">
            <a:extLst>
              <a:ext uri="{FF2B5EF4-FFF2-40B4-BE49-F238E27FC236}">
                <a16:creationId xmlns:a16="http://schemas.microsoft.com/office/drawing/2014/main" id="{81DAE561-C3DA-14B1-EA83-EEC35EFA24DB}"/>
              </a:ext>
            </a:extLst>
          </p:cNvPr>
          <p:cNvSpPr txBox="1"/>
          <p:nvPr/>
        </p:nvSpPr>
        <p:spPr>
          <a:xfrm>
            <a:off x="4400550" y="5937031"/>
            <a:ext cx="4572000" cy="646331"/>
          </a:xfrm>
          <a:prstGeom prst="rect">
            <a:avLst/>
          </a:prstGeom>
          <a:noFill/>
        </p:spPr>
        <p:txBody>
          <a:bodyPr wrap="square">
            <a:spAutoFit/>
          </a:bodyPr>
          <a:lstStyle/>
          <a:p>
            <a:pPr algn="ctr"/>
            <a:r>
              <a:rPr lang="en-US" b="0" i="0" u="none" strike="noStrike" dirty="0">
                <a:solidFill>
                  <a:srgbClr val="000000"/>
                </a:solidFill>
                <a:effectLst/>
                <a:latin typeface="-webkit-standard"/>
              </a:rPr>
              <a:t>2008'den 2015'e kadar CMS Deneyinde </a:t>
            </a:r>
            <a:r>
              <a:rPr lang="en-US" dirty="0" err="1">
                <a:solidFill>
                  <a:srgbClr val="000000"/>
                </a:solidFill>
                <a:latin typeface="-webkit-standard"/>
              </a:rPr>
              <a:t>kullanılan</a:t>
            </a:r>
            <a:r>
              <a:rPr lang="en-US" dirty="0">
                <a:solidFill>
                  <a:srgbClr val="000000"/>
                </a:solidFill>
                <a:latin typeface="-webkit-standard"/>
              </a:rPr>
              <a:t> </a:t>
            </a:r>
            <a:r>
              <a:rPr lang="en-US" b="0" i="0" u="none" strike="noStrike" dirty="0">
                <a:solidFill>
                  <a:srgbClr val="000000"/>
                </a:solidFill>
                <a:effectLst/>
                <a:latin typeface="-webkit-standard"/>
              </a:rPr>
              <a:t>Global Müon Tetikleyici</a:t>
            </a:r>
            <a:endParaRPr lang="en-US" dirty="0"/>
          </a:p>
        </p:txBody>
      </p:sp>
      <p:pic>
        <p:nvPicPr>
          <p:cNvPr id="6" name="Picture 5">
            <a:extLst>
              <a:ext uri="{FF2B5EF4-FFF2-40B4-BE49-F238E27FC236}">
                <a16:creationId xmlns:a16="http://schemas.microsoft.com/office/drawing/2014/main" id="{A7EECE74-FB63-E23C-0D6A-F3138D428248}"/>
              </a:ext>
            </a:extLst>
          </p:cNvPr>
          <p:cNvPicPr>
            <a:picLocks noChangeAspect="1"/>
          </p:cNvPicPr>
          <p:nvPr/>
        </p:nvPicPr>
        <p:blipFill>
          <a:blip r:embed="rId3"/>
          <a:stretch>
            <a:fillRect/>
          </a:stretch>
        </p:blipFill>
        <p:spPr>
          <a:xfrm>
            <a:off x="4284663" y="1957900"/>
            <a:ext cx="4402137" cy="3438869"/>
          </a:xfrm>
          <a:prstGeom prst="rect">
            <a:avLst/>
          </a:prstGeom>
        </p:spPr>
      </p:pic>
      <p:sp>
        <p:nvSpPr>
          <p:cNvPr id="8" name="TextBox 7">
            <a:extLst>
              <a:ext uri="{FF2B5EF4-FFF2-40B4-BE49-F238E27FC236}">
                <a16:creationId xmlns:a16="http://schemas.microsoft.com/office/drawing/2014/main" id="{145B45BF-74AF-3619-9DEC-904FDE7BF9B6}"/>
              </a:ext>
            </a:extLst>
          </p:cNvPr>
          <p:cNvSpPr txBox="1"/>
          <p:nvPr/>
        </p:nvSpPr>
        <p:spPr>
          <a:xfrm>
            <a:off x="6192837" y="1711679"/>
            <a:ext cx="2592388" cy="246221"/>
          </a:xfrm>
          <a:prstGeom prst="rect">
            <a:avLst/>
          </a:prstGeom>
          <a:noFill/>
        </p:spPr>
        <p:txBody>
          <a:bodyPr wrap="square">
            <a:spAutoFit/>
          </a:bodyPr>
          <a:lstStyle/>
          <a:p>
            <a:r>
              <a:rPr lang="en-US" sz="1000" dirty="0"/>
              <a:t>https://cms-global-muon-trigger.web.cern.ch</a:t>
            </a:r>
          </a:p>
        </p:txBody>
      </p:sp>
    </p:spTree>
    <p:extLst>
      <p:ext uri="{BB962C8B-B14F-4D97-AF65-F5344CB8AC3E}">
        <p14:creationId xmlns:p14="http://schemas.microsoft.com/office/powerpoint/2010/main" val="198480499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a:t>Etkinlik Seçimi: Muon Kriterleri</a:t>
            </a:r>
            <a:endParaRPr lang="en-US" sz="4400" dirty="0"/>
          </a:p>
        </p:txBody>
      </p:sp>
      <p:pic>
        <p:nvPicPr>
          <p:cNvPr id="7" name="Picture 6">
            <a:extLst>
              <a:ext uri="{FF2B5EF4-FFF2-40B4-BE49-F238E27FC236}">
                <a16:creationId xmlns:a16="http://schemas.microsoft.com/office/drawing/2014/main" id="{07D56942-27B3-B4FE-0965-DB9A10A375E5}"/>
              </a:ext>
            </a:extLst>
          </p:cNvPr>
          <p:cNvPicPr>
            <a:picLocks noChangeAspect="1"/>
          </p:cNvPicPr>
          <p:nvPr/>
        </p:nvPicPr>
        <p:blipFill>
          <a:blip r:embed="rId3"/>
          <a:stretch>
            <a:fillRect/>
          </a:stretch>
        </p:blipFill>
        <p:spPr>
          <a:xfrm>
            <a:off x="292608" y="2062311"/>
            <a:ext cx="5000723" cy="3241209"/>
          </a:xfrm>
          <a:prstGeom prst="rect">
            <a:avLst/>
          </a:prstGeom>
        </p:spPr>
      </p:pic>
      <p:sp>
        <p:nvSpPr>
          <p:cNvPr id="9" name="TextBox 8">
            <a:extLst>
              <a:ext uri="{FF2B5EF4-FFF2-40B4-BE49-F238E27FC236}">
                <a16:creationId xmlns:a16="http://schemas.microsoft.com/office/drawing/2014/main" id="{13087D51-5610-DA6B-36A2-158997A6082D}"/>
              </a:ext>
            </a:extLst>
          </p:cNvPr>
          <p:cNvSpPr txBox="1"/>
          <p:nvPr/>
        </p:nvSpPr>
        <p:spPr>
          <a:xfrm>
            <a:off x="0" y="6583362"/>
            <a:ext cx="5998464" cy="246221"/>
          </a:xfrm>
          <a:prstGeom prst="rect">
            <a:avLst/>
          </a:prstGeom>
          <a:noFill/>
        </p:spPr>
        <p:txBody>
          <a:bodyPr wrap="square">
            <a:spAutoFit/>
          </a:bodyPr>
          <a:lstStyle/>
          <a:p>
            <a:r>
              <a:rPr lang="en-US" sz="1000"/>
              <a:t>https://indico.cern.ch/event/739020/attachments/1871468/3079774/Presentation3.pdf</a:t>
            </a:r>
            <a:endParaRPr lang="en-US" sz="1000" dirty="0"/>
          </a:p>
        </p:txBody>
      </p:sp>
      <p:pic>
        <p:nvPicPr>
          <p:cNvPr id="10" name="Picture 2" descr="A muon, in the plane perpendicular to the LHC beams, leaves a curved trajectory in four layers of  muon detectors (&quot;stations&quot;) .">
            <a:extLst>
              <a:ext uri="{FF2B5EF4-FFF2-40B4-BE49-F238E27FC236}">
                <a16:creationId xmlns:a16="http://schemas.microsoft.com/office/drawing/2014/main" id="{6F119948-D660-41D6-52CF-17070A3A7C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05856" y="1940829"/>
            <a:ext cx="3145536" cy="350163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6817CC-0CEA-7970-6571-1FBD25EA6C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FCA58E-9780-8E5F-E091-ADA981C4108F}"/>
              </a:ext>
            </a:extLst>
          </p:cNvPr>
          <p:cNvSpPr>
            <a:spLocks noGrp="1"/>
          </p:cNvSpPr>
          <p:nvPr>
            <p:ph type="title"/>
          </p:nvPr>
        </p:nvSpPr>
        <p:spPr/>
        <p:txBody>
          <a:bodyPr/>
          <a:lstStyle/>
          <a:p>
            <a:r>
              <a:rPr lang="en-US" sz="4400"/>
              <a:t>Etkinlik Seçimi: Muon Kriterleri</a:t>
            </a:r>
            <a:endParaRPr lang="en-US" sz="4400" dirty="0"/>
          </a:p>
        </p:txBody>
      </p:sp>
      <p:pic>
        <p:nvPicPr>
          <p:cNvPr id="7" name="Picture 6">
            <a:extLst>
              <a:ext uri="{FF2B5EF4-FFF2-40B4-BE49-F238E27FC236}">
                <a16:creationId xmlns:a16="http://schemas.microsoft.com/office/drawing/2014/main" id="{3E6B574C-8289-F720-BBB9-50D09F976146}"/>
              </a:ext>
            </a:extLst>
          </p:cNvPr>
          <p:cNvPicPr>
            <a:picLocks noChangeAspect="1"/>
          </p:cNvPicPr>
          <p:nvPr/>
        </p:nvPicPr>
        <p:blipFill>
          <a:blip r:embed="rId3"/>
          <a:srcRect/>
          <a:stretch/>
        </p:blipFill>
        <p:spPr>
          <a:xfrm>
            <a:off x="292608" y="2742441"/>
            <a:ext cx="6041640" cy="2272471"/>
          </a:xfrm>
          <a:prstGeom prst="rect">
            <a:avLst/>
          </a:prstGeom>
        </p:spPr>
      </p:pic>
      <p:sp>
        <p:nvSpPr>
          <p:cNvPr id="9" name="TextBox 8">
            <a:extLst>
              <a:ext uri="{FF2B5EF4-FFF2-40B4-BE49-F238E27FC236}">
                <a16:creationId xmlns:a16="http://schemas.microsoft.com/office/drawing/2014/main" id="{0199101A-FE68-F089-E847-213F6F92FCC3}"/>
              </a:ext>
            </a:extLst>
          </p:cNvPr>
          <p:cNvSpPr txBox="1"/>
          <p:nvPr/>
        </p:nvSpPr>
        <p:spPr>
          <a:xfrm>
            <a:off x="0" y="6583362"/>
            <a:ext cx="5998464" cy="246221"/>
          </a:xfrm>
          <a:prstGeom prst="rect">
            <a:avLst/>
          </a:prstGeom>
          <a:noFill/>
        </p:spPr>
        <p:txBody>
          <a:bodyPr wrap="square">
            <a:spAutoFit/>
          </a:bodyPr>
          <a:lstStyle/>
          <a:p>
            <a:r>
              <a:rPr lang="en-US" sz="1000"/>
              <a:t>https://indico.cern.ch/event/739020/attachments/1871468/3079774/Presentation3.pdf</a:t>
            </a:r>
            <a:endParaRPr lang="en-US" sz="1000" dirty="0"/>
          </a:p>
        </p:txBody>
      </p:sp>
      <p:pic>
        <p:nvPicPr>
          <p:cNvPr id="10" name="Picture 2" descr="A muon, in the plane perpendicular to the LHC beams, leaves a curved trajectory in four layers of  muon detectors (&quot;stations&quot;) .">
            <a:extLst>
              <a:ext uri="{FF2B5EF4-FFF2-40B4-BE49-F238E27FC236}">
                <a16:creationId xmlns:a16="http://schemas.microsoft.com/office/drawing/2014/main" id="{511C5208-5A0E-DA58-9198-8C53F2A22B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05856" y="1417638"/>
            <a:ext cx="3145536" cy="3501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9947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sz="4400" dirty="0"/>
              <a:t>Dedektör Vurularını Neden Sayısallaştırırız?</a:t>
            </a:r>
            <a:endParaRPr sz="4400" dirty="0"/>
          </a:p>
        </p:txBody>
      </p:sp>
      <p:sp>
        <p:nvSpPr>
          <p:cNvPr id="3" name="Content Placeholder 2"/>
          <p:cNvSpPr>
            <a:spLocks noGrp="1"/>
          </p:cNvSpPr>
          <p:nvPr>
            <p:ph idx="1"/>
          </p:nvPr>
        </p:nvSpPr>
        <p:spPr>
          <a:xfrm>
            <a:off x="457200" y="1600200"/>
            <a:ext cx="8229600" cy="4525963"/>
          </a:xfrm>
        </p:spPr>
        <p:txBody>
          <a:bodyPr/>
          <a:lstStyle/>
          <a:p>
            <a:pPr>
              <a:buFont typeface="Wingdings" pitchFamily="2" charset="2"/>
              <a:buChar char="Ø"/>
            </a:pPr>
            <a:endParaRPr dirty="0"/>
          </a:p>
          <a:p>
            <a:pPr>
              <a:buFont typeface="Wingdings" pitchFamily="2" charset="2"/>
              <a:buChar char="Ø"/>
              <a:defRPr sz="1800"/>
            </a:pPr>
            <a:r>
              <a:rPr sz="2000" dirty="0"/>
              <a:t>Yüksek Enerji </a:t>
            </a:r>
            <a:r>
              <a:rPr sz="2000" dirty="0" err="1"/>
              <a:t>Fiziği</a:t>
            </a:r>
            <a:r>
              <a:rPr sz="2000" dirty="0"/>
              <a:t> (</a:t>
            </a:r>
            <a:r>
              <a:rPr lang="tr-TR" sz="2000" dirty="0"/>
              <a:t>YEF</a:t>
            </a:r>
            <a:r>
              <a:rPr sz="2000" dirty="0"/>
              <a:t>) deneyleri, parçacıklar dedektör bileşenlerinden geçtiğinde sinyalleri (</a:t>
            </a:r>
            <a:r>
              <a:rPr sz="2000" dirty="0" err="1"/>
              <a:t>veya</a:t>
            </a:r>
            <a:r>
              <a:rPr sz="2000" dirty="0"/>
              <a:t> '</a:t>
            </a:r>
            <a:r>
              <a:rPr sz="2000" dirty="0" err="1"/>
              <a:t>vuruşları</a:t>
            </a:r>
            <a:r>
              <a:rPr sz="2000" dirty="0"/>
              <a:t>’</a:t>
            </a:r>
            <a:r>
              <a:rPr lang="tr-TR" sz="2000" dirty="0"/>
              <a:t> -hit-</a:t>
            </a:r>
            <a:r>
              <a:rPr sz="2000" dirty="0"/>
              <a:t>) kaydederek temel parçacıkları ve kuvvetleri araştırır.</a:t>
            </a:r>
          </a:p>
          <a:p>
            <a:pPr>
              <a:buFont typeface="Wingdings" pitchFamily="2" charset="2"/>
              <a:buChar char="Ø"/>
              <a:defRPr sz="1800"/>
            </a:pPr>
            <a:r>
              <a:rPr sz="2000" dirty="0"/>
              <a:t>Ham sinyaller tek başına parçacık türü, enerji veya momentum gibi </a:t>
            </a:r>
            <a:r>
              <a:rPr sz="2000" dirty="0" err="1"/>
              <a:t>fiziksel</a:t>
            </a:r>
            <a:r>
              <a:rPr sz="2000" dirty="0"/>
              <a:t> özellikleri ortaya çıkaramaz. Sonuçları temel fizik açısından yorumlamak için bu vuruşları daha üst düzey gözlemlenebilirlere (örn. tesir kesitleri, kütleler) dönüştürmek şarttır.</a:t>
            </a:r>
          </a:p>
          <a:p>
            <a:pPr>
              <a:buFont typeface="Wingdings" pitchFamily="2" charset="2"/>
              <a:buChar char="Ø"/>
              <a:defRPr sz="1800"/>
            </a:pPr>
            <a:r>
              <a:rPr sz="2000" dirty="0"/>
              <a:t>Ham veri alımından başlayıp nihai ölçümlerle sona eren her adım belirsizliklere yol açabilir, bu nedenle tüm süreci anlamak güvenilir fizik sonuçları için çok önemlidir.</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sz="4400"/>
              <a:t>Arka Planların Belirlenmesi ve Azaltılması</a:t>
            </a:r>
          </a:p>
        </p:txBody>
      </p:sp>
      <p:sp>
        <p:nvSpPr>
          <p:cNvPr id="3" name="Content Placeholder 2"/>
          <p:cNvSpPr>
            <a:spLocks noGrp="1"/>
          </p:cNvSpPr>
          <p:nvPr>
            <p:ph idx="1"/>
          </p:nvPr>
        </p:nvSpPr>
        <p:spPr/>
        <p:txBody>
          <a:bodyPr/>
          <a:lstStyle/>
          <a:p>
            <a:endParaRPr dirty="0"/>
          </a:p>
          <a:p>
            <a:pPr>
              <a:defRPr sz="1800"/>
            </a:pPr>
            <a:r>
              <a:rPr sz="2000" dirty="0" err="1"/>
              <a:t>Yanlış</a:t>
            </a:r>
            <a:r>
              <a:rPr sz="2000" dirty="0"/>
              <a:t> </a:t>
            </a:r>
            <a:r>
              <a:rPr sz="2000" dirty="0" err="1"/>
              <a:t>tanımlanmış</a:t>
            </a:r>
            <a:r>
              <a:rPr sz="2000" dirty="0"/>
              <a:t> </a:t>
            </a:r>
            <a:r>
              <a:rPr sz="2000" dirty="0" err="1"/>
              <a:t>parçacıklar</a:t>
            </a:r>
            <a:r>
              <a:rPr sz="2000" dirty="0"/>
              <a:t> ve </a:t>
            </a:r>
            <a:r>
              <a:rPr sz="2000" dirty="0" err="1"/>
              <a:t>kozmik</a:t>
            </a:r>
            <a:r>
              <a:rPr sz="2000" dirty="0"/>
              <a:t> </a:t>
            </a:r>
            <a:r>
              <a:rPr sz="2000" dirty="0" err="1"/>
              <a:t>ışınlar</a:t>
            </a:r>
            <a:r>
              <a:rPr sz="2000" dirty="0"/>
              <a:t> </a:t>
            </a:r>
            <a:r>
              <a:rPr sz="2000" dirty="0" err="1"/>
              <a:t>arka</a:t>
            </a:r>
            <a:r>
              <a:rPr sz="2000" dirty="0"/>
              <a:t> plana </a:t>
            </a:r>
            <a:r>
              <a:rPr sz="2000" dirty="0" err="1"/>
              <a:t>katkıda</a:t>
            </a:r>
            <a:r>
              <a:rPr sz="2000" dirty="0"/>
              <a:t> </a:t>
            </a:r>
            <a:r>
              <a:rPr sz="2000" dirty="0" err="1"/>
              <a:t>bulunur</a:t>
            </a:r>
            <a:r>
              <a:rPr sz="2000" dirty="0"/>
              <a:t>.</a:t>
            </a:r>
          </a:p>
          <a:p>
            <a:pPr>
              <a:defRPr sz="1800"/>
            </a:pPr>
            <a:r>
              <a:rPr sz="2000" dirty="0"/>
              <a:t>Yan bant </a:t>
            </a:r>
            <a:r>
              <a:rPr sz="2000" dirty="0" err="1"/>
              <a:t>analizleri</a:t>
            </a:r>
            <a:r>
              <a:rPr lang="tr-TR" sz="2000" dirty="0"/>
              <a:t>, </a:t>
            </a:r>
            <a:r>
              <a:rPr sz="2000" dirty="0" err="1"/>
              <a:t>makine</a:t>
            </a:r>
            <a:r>
              <a:rPr sz="2000" dirty="0"/>
              <a:t> </a:t>
            </a:r>
            <a:r>
              <a:rPr sz="2000" dirty="0" err="1"/>
              <a:t>öğrenimi</a:t>
            </a:r>
            <a:r>
              <a:rPr lang="tr-TR" sz="2000" dirty="0"/>
              <a:t> gibi yöntemler</a:t>
            </a:r>
            <a:r>
              <a:rPr sz="2000" dirty="0"/>
              <a:t>, </a:t>
            </a:r>
            <a:r>
              <a:rPr sz="2000" dirty="0" err="1"/>
              <a:t>gerçek</a:t>
            </a:r>
            <a:r>
              <a:rPr sz="2000" dirty="0"/>
              <a:t> </a:t>
            </a:r>
            <a:r>
              <a:rPr sz="2000" dirty="0" err="1"/>
              <a:t>sinyalleri</a:t>
            </a:r>
            <a:r>
              <a:rPr sz="2000" dirty="0"/>
              <a:t> </a:t>
            </a:r>
            <a:r>
              <a:rPr sz="2000" dirty="0" err="1"/>
              <a:t>sahtelerinden</a:t>
            </a:r>
            <a:r>
              <a:rPr sz="2000" dirty="0"/>
              <a:t> </a:t>
            </a:r>
            <a:r>
              <a:rPr sz="2000" dirty="0" err="1"/>
              <a:t>ayırmaya</a:t>
            </a:r>
            <a:r>
              <a:rPr sz="2000" dirty="0"/>
              <a:t> </a:t>
            </a:r>
            <a:r>
              <a:rPr sz="2000" dirty="0" err="1"/>
              <a:t>yardımcı</a:t>
            </a:r>
            <a:r>
              <a:rPr sz="2000" dirty="0"/>
              <a:t> </a:t>
            </a:r>
            <a:r>
              <a:rPr sz="2000" dirty="0" err="1"/>
              <a:t>olur</a:t>
            </a:r>
            <a:r>
              <a:rPr sz="2000" dirty="0"/>
              <a:t>.</a:t>
            </a:r>
          </a:p>
          <a:p>
            <a:pPr>
              <a:defRPr sz="1800"/>
            </a:pPr>
            <a:r>
              <a:rPr sz="2000" dirty="0"/>
              <a:t>Arka plan </a:t>
            </a:r>
            <a:r>
              <a:rPr sz="2000" dirty="0" err="1"/>
              <a:t>bastırma</a:t>
            </a:r>
            <a:r>
              <a:rPr lang="tr-TR" sz="2000" dirty="0"/>
              <a:t>k ve ilginç sinyallerin sayısını maksimumda tutmak bir denge oyunudur. İyi belirlenmiş ve ilginç sinyaller </a:t>
            </a:r>
            <a:r>
              <a:rPr sz="2000" dirty="0"/>
              <a:t>Z </a:t>
            </a:r>
            <a:r>
              <a:rPr sz="2000" dirty="0" err="1"/>
              <a:t>bozonu</a:t>
            </a:r>
            <a:r>
              <a:rPr sz="2000" dirty="0"/>
              <a:t> </a:t>
            </a:r>
            <a:r>
              <a:rPr lang="tr-TR" sz="2000" dirty="0"/>
              <a:t>tepesini</a:t>
            </a:r>
            <a:r>
              <a:rPr sz="2000" dirty="0"/>
              <a:t> </a:t>
            </a:r>
            <a:r>
              <a:rPr sz="2000" dirty="0" err="1"/>
              <a:t>netleştirir</a:t>
            </a:r>
            <a:r>
              <a:rPr sz="2000" dirty="0"/>
              <a: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400"/>
              <a:t>Sinyal Bölgesinin Tanımlanması</a:t>
            </a:r>
          </a:p>
        </p:txBody>
      </p:sp>
      <p:sp>
        <p:nvSpPr>
          <p:cNvPr id="3" name="Content Placeholder 2"/>
          <p:cNvSpPr>
            <a:spLocks noGrp="1"/>
          </p:cNvSpPr>
          <p:nvPr>
            <p:ph idx="1"/>
          </p:nvPr>
        </p:nvSpPr>
        <p:spPr/>
        <p:txBody>
          <a:bodyPr/>
          <a:lstStyle/>
          <a:p>
            <a:endParaRPr dirty="0"/>
          </a:p>
          <a:p>
            <a:pPr>
              <a:defRPr sz="1800"/>
            </a:pPr>
            <a:r>
              <a:rPr lang="tr-TR" sz="2000" dirty="0"/>
              <a:t>Fizikçi </a:t>
            </a:r>
            <a:r>
              <a:rPr sz="2000" dirty="0"/>
              <a:t> Z </a:t>
            </a:r>
            <a:r>
              <a:rPr sz="2000" dirty="0" err="1"/>
              <a:t>bozonunu</a:t>
            </a:r>
            <a:r>
              <a:rPr sz="2000" dirty="0"/>
              <a:t> </a:t>
            </a:r>
            <a:r>
              <a:rPr sz="2000" dirty="0" err="1"/>
              <a:t>izole</a:t>
            </a:r>
            <a:r>
              <a:rPr sz="2000" dirty="0"/>
              <a:t> </a:t>
            </a:r>
            <a:r>
              <a:rPr sz="2000" dirty="0" err="1"/>
              <a:t>etmek</a:t>
            </a:r>
            <a:r>
              <a:rPr sz="2000" dirty="0"/>
              <a:t> </a:t>
            </a:r>
            <a:r>
              <a:rPr sz="2000" dirty="0" err="1"/>
              <a:t>için</a:t>
            </a:r>
            <a:r>
              <a:rPr sz="2000" dirty="0"/>
              <a:t> 70-110 GeV </a:t>
            </a:r>
            <a:r>
              <a:rPr sz="2000" dirty="0" err="1"/>
              <a:t>civarında</a:t>
            </a:r>
            <a:r>
              <a:rPr sz="2000" dirty="0"/>
              <a:t> </a:t>
            </a:r>
            <a:r>
              <a:rPr sz="2000" dirty="0" err="1"/>
              <a:t>bir</a:t>
            </a:r>
            <a:r>
              <a:rPr sz="2000" dirty="0"/>
              <a:t> </a:t>
            </a:r>
            <a:r>
              <a:rPr sz="2000" dirty="0" err="1"/>
              <a:t>değişmez</a:t>
            </a:r>
            <a:r>
              <a:rPr sz="2000" dirty="0"/>
              <a:t> </a:t>
            </a:r>
            <a:r>
              <a:rPr sz="2000" dirty="0" err="1"/>
              <a:t>kütle</a:t>
            </a:r>
            <a:r>
              <a:rPr sz="2000" dirty="0"/>
              <a:t> </a:t>
            </a:r>
            <a:r>
              <a:rPr sz="2000" dirty="0" err="1"/>
              <a:t>penceresine</a:t>
            </a:r>
            <a:r>
              <a:rPr sz="2000" dirty="0"/>
              <a:t> </a:t>
            </a:r>
            <a:r>
              <a:rPr sz="2000" dirty="0" err="1"/>
              <a:t>odaklan</a:t>
            </a:r>
            <a:r>
              <a:rPr lang="tr-TR" sz="2000" dirty="0" err="1"/>
              <a:t>ır</a:t>
            </a:r>
            <a:r>
              <a:rPr sz="2000" dirty="0"/>
              <a:t>.</a:t>
            </a:r>
          </a:p>
          <a:p>
            <a:pPr>
              <a:defRPr sz="1800"/>
            </a:pPr>
            <a:r>
              <a:rPr sz="2000" dirty="0"/>
              <a:t>Bu </a:t>
            </a:r>
            <a:r>
              <a:rPr sz="2000" dirty="0" err="1"/>
              <a:t>aralık</a:t>
            </a:r>
            <a:r>
              <a:rPr sz="2000" dirty="0"/>
              <a:t>, </a:t>
            </a:r>
            <a:r>
              <a:rPr sz="2000" dirty="0" err="1"/>
              <a:t>daha</a:t>
            </a:r>
            <a:r>
              <a:rPr sz="2000" dirty="0"/>
              <a:t> net </a:t>
            </a:r>
            <a:r>
              <a:rPr sz="2000" dirty="0" err="1"/>
              <a:t>bir</a:t>
            </a:r>
            <a:r>
              <a:rPr sz="2000" dirty="0"/>
              <a:t> </a:t>
            </a:r>
            <a:r>
              <a:rPr sz="2000" dirty="0" err="1"/>
              <a:t>rezonans</a:t>
            </a:r>
            <a:r>
              <a:rPr sz="2000" dirty="0"/>
              <a:t> </a:t>
            </a:r>
            <a:r>
              <a:rPr sz="2000" dirty="0" err="1"/>
              <a:t>için</a:t>
            </a:r>
            <a:r>
              <a:rPr sz="2000" dirty="0"/>
              <a:t> </a:t>
            </a:r>
            <a:r>
              <a:rPr sz="2000" dirty="0" err="1"/>
              <a:t>sinyal-arka</a:t>
            </a:r>
            <a:r>
              <a:rPr sz="2000" dirty="0"/>
              <a:t> plan </a:t>
            </a:r>
            <a:r>
              <a:rPr sz="2000" dirty="0" err="1"/>
              <a:t>oranını</a:t>
            </a:r>
            <a:r>
              <a:rPr sz="2000" dirty="0"/>
              <a:t> </a:t>
            </a:r>
            <a:r>
              <a:rPr sz="2000" dirty="0" err="1"/>
              <a:t>artırır</a:t>
            </a:r>
            <a:r>
              <a:rPr sz="2000" dirty="0"/>
              <a:t>.</a:t>
            </a:r>
          </a:p>
          <a:p>
            <a:pPr>
              <a:defRPr sz="1800"/>
            </a:pPr>
            <a:r>
              <a:rPr sz="2000" dirty="0"/>
              <a:t>Pencere </a:t>
            </a:r>
            <a:r>
              <a:rPr sz="2000" dirty="0" err="1"/>
              <a:t>sınırları</a:t>
            </a:r>
            <a:r>
              <a:rPr sz="2000" dirty="0"/>
              <a:t>, </a:t>
            </a:r>
            <a:r>
              <a:rPr sz="2000" dirty="0" err="1"/>
              <a:t>gerçek</a:t>
            </a:r>
            <a:r>
              <a:rPr sz="2000" dirty="0"/>
              <a:t> </a:t>
            </a:r>
            <a:r>
              <a:rPr sz="2000" dirty="0" err="1"/>
              <a:t>sinyalleri</a:t>
            </a:r>
            <a:r>
              <a:rPr sz="2000" dirty="0"/>
              <a:t> </a:t>
            </a:r>
            <a:r>
              <a:rPr sz="2000" dirty="0" err="1"/>
              <a:t>hariç</a:t>
            </a:r>
            <a:r>
              <a:rPr sz="2000" dirty="0"/>
              <a:t> </a:t>
            </a:r>
            <a:r>
              <a:rPr sz="2000" dirty="0" err="1"/>
              <a:t>tutmaktan</a:t>
            </a:r>
            <a:r>
              <a:rPr sz="2000" dirty="0"/>
              <a:t> </a:t>
            </a:r>
            <a:r>
              <a:rPr sz="2000" dirty="0" err="1"/>
              <a:t>veya</a:t>
            </a:r>
            <a:r>
              <a:rPr sz="2000" dirty="0"/>
              <a:t> </a:t>
            </a:r>
            <a:r>
              <a:rPr lang="tr-TR" sz="2000" dirty="0"/>
              <a:t>analize </a:t>
            </a:r>
            <a:r>
              <a:rPr sz="2000" dirty="0" err="1"/>
              <a:t>aşırı</a:t>
            </a:r>
            <a:r>
              <a:rPr sz="2000" dirty="0"/>
              <a:t> </a:t>
            </a:r>
            <a:r>
              <a:rPr lang="tr-TR" sz="2000" dirty="0"/>
              <a:t>sayıda </a:t>
            </a:r>
            <a:r>
              <a:rPr sz="2000" dirty="0" err="1"/>
              <a:t>arka</a:t>
            </a:r>
            <a:r>
              <a:rPr sz="2000" dirty="0"/>
              <a:t> plan </a:t>
            </a:r>
            <a:r>
              <a:rPr lang="tr-TR" sz="2000" dirty="0"/>
              <a:t>olayları </a:t>
            </a:r>
            <a:r>
              <a:rPr sz="2000" dirty="0" err="1"/>
              <a:t>eklemekten</a:t>
            </a:r>
            <a:r>
              <a:rPr sz="2000" dirty="0"/>
              <a:t> </a:t>
            </a:r>
            <a:r>
              <a:rPr sz="2000" dirty="0" err="1"/>
              <a:t>kaçınmak</a:t>
            </a:r>
            <a:r>
              <a:rPr sz="2000" dirty="0"/>
              <a:t> </a:t>
            </a:r>
            <a:r>
              <a:rPr sz="2000" dirty="0" err="1"/>
              <a:t>için</a:t>
            </a:r>
            <a:r>
              <a:rPr sz="2000" dirty="0"/>
              <a:t> </a:t>
            </a:r>
            <a:r>
              <a:rPr sz="2000" dirty="0" err="1"/>
              <a:t>ayarlanmalıdır</a:t>
            </a:r>
            <a:r>
              <a:rPr sz="2000" dirty="0"/>
              <a: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400"/>
              <a:t>Değişmez Kütlenin Hesaplanması</a:t>
            </a:r>
          </a:p>
        </p:txBody>
      </p:sp>
      <p:sp>
        <p:nvSpPr>
          <p:cNvPr id="3" name="Content Placeholder 2"/>
          <p:cNvSpPr>
            <a:spLocks noGrp="1"/>
          </p:cNvSpPr>
          <p:nvPr>
            <p:ph idx="1"/>
          </p:nvPr>
        </p:nvSpPr>
        <p:spPr>
          <a:xfrm>
            <a:off x="457200" y="4542004"/>
            <a:ext cx="8229600" cy="2041358"/>
          </a:xfrm>
        </p:spPr>
        <p:txBody>
          <a:bodyPr>
            <a:normAutofit lnSpcReduction="10000"/>
          </a:bodyPr>
          <a:lstStyle/>
          <a:p>
            <a:pPr>
              <a:defRPr sz="1800"/>
            </a:pPr>
            <a:r>
              <a:rPr sz="2000" dirty="0" err="1"/>
              <a:t>Müon</a:t>
            </a:r>
            <a:r>
              <a:rPr sz="2000" dirty="0"/>
              <a:t> </a:t>
            </a:r>
            <a:r>
              <a:rPr sz="2000" dirty="0" err="1"/>
              <a:t>dört-momen</a:t>
            </a:r>
            <a:r>
              <a:rPr lang="tr-TR" sz="2000" dirty="0" err="1"/>
              <a:t>tumu</a:t>
            </a:r>
            <a:r>
              <a:rPr sz="2000" dirty="0"/>
              <a:t>, </a:t>
            </a:r>
            <a:r>
              <a:rPr sz="2000" dirty="0" err="1"/>
              <a:t>çerçeveden</a:t>
            </a:r>
            <a:r>
              <a:rPr sz="2000" dirty="0"/>
              <a:t> </a:t>
            </a:r>
            <a:r>
              <a:rPr sz="2000" dirty="0" err="1"/>
              <a:t>bağımsız</a:t>
            </a:r>
            <a:r>
              <a:rPr sz="2000" dirty="0"/>
              <a:t> </a:t>
            </a:r>
            <a:r>
              <a:rPr sz="2000" dirty="0" err="1"/>
              <a:t>değişmez</a:t>
            </a:r>
            <a:r>
              <a:rPr sz="2000" dirty="0"/>
              <a:t> </a:t>
            </a:r>
            <a:r>
              <a:rPr sz="2000" dirty="0" err="1"/>
              <a:t>kütleyi</a:t>
            </a:r>
            <a:r>
              <a:rPr sz="2000" dirty="0"/>
              <a:t> </a:t>
            </a:r>
            <a:r>
              <a:rPr sz="2000" dirty="0" err="1"/>
              <a:t>hesaplamak</a:t>
            </a:r>
            <a:r>
              <a:rPr sz="2000" dirty="0"/>
              <a:t> </a:t>
            </a:r>
            <a:r>
              <a:rPr sz="2000" dirty="0" err="1"/>
              <a:t>için</a:t>
            </a:r>
            <a:r>
              <a:rPr sz="2000" dirty="0"/>
              <a:t> </a:t>
            </a:r>
            <a:r>
              <a:rPr sz="2000" dirty="0" err="1"/>
              <a:t>birleştirilir</a:t>
            </a:r>
            <a:r>
              <a:rPr sz="2000" dirty="0"/>
              <a:t>.</a:t>
            </a:r>
          </a:p>
          <a:p>
            <a:pPr>
              <a:defRPr sz="1800"/>
            </a:pPr>
            <a:r>
              <a:rPr sz="2000" dirty="0" err="1"/>
              <a:t>Formül</a:t>
            </a:r>
            <a:r>
              <a:rPr sz="2000" dirty="0"/>
              <a:t> </a:t>
            </a:r>
            <a:r>
              <a:rPr sz="2000" dirty="0" err="1"/>
              <a:t>referans</a:t>
            </a:r>
            <a:r>
              <a:rPr sz="2000" dirty="0"/>
              <a:t> </a:t>
            </a:r>
            <a:r>
              <a:rPr sz="2000" dirty="0" err="1"/>
              <a:t>çerçeveleri</a:t>
            </a:r>
            <a:r>
              <a:rPr sz="2000" dirty="0"/>
              <a:t> </a:t>
            </a:r>
            <a:r>
              <a:rPr sz="2000" dirty="0" err="1"/>
              <a:t>arasında</a:t>
            </a:r>
            <a:r>
              <a:rPr sz="2000" dirty="0"/>
              <a:t> </a:t>
            </a:r>
            <a:r>
              <a:rPr sz="2000" dirty="0" err="1"/>
              <a:t>sabit</a:t>
            </a:r>
            <a:r>
              <a:rPr sz="2000" dirty="0"/>
              <a:t> </a:t>
            </a:r>
            <a:r>
              <a:rPr sz="2000" dirty="0" err="1"/>
              <a:t>kalır</a:t>
            </a:r>
            <a:r>
              <a:rPr sz="2000" dirty="0"/>
              <a:t>, </a:t>
            </a:r>
            <a:r>
              <a:rPr sz="2000" dirty="0" err="1"/>
              <a:t>rezonansları</a:t>
            </a:r>
            <a:r>
              <a:rPr sz="2000" dirty="0"/>
              <a:t> </a:t>
            </a:r>
            <a:r>
              <a:rPr sz="2000" dirty="0" err="1"/>
              <a:t>tanımlamak</a:t>
            </a:r>
            <a:r>
              <a:rPr sz="2000" dirty="0"/>
              <a:t> </a:t>
            </a:r>
            <a:r>
              <a:rPr sz="2000" dirty="0" err="1"/>
              <a:t>için</a:t>
            </a:r>
            <a:r>
              <a:rPr sz="2000" dirty="0"/>
              <a:t> </a:t>
            </a:r>
            <a:r>
              <a:rPr sz="2000" dirty="0" err="1"/>
              <a:t>idealdir</a:t>
            </a:r>
            <a:r>
              <a:rPr sz="2000" dirty="0"/>
              <a:t>.</a:t>
            </a:r>
          </a:p>
          <a:p>
            <a:pPr>
              <a:defRPr sz="1800"/>
            </a:pPr>
            <a:r>
              <a:rPr sz="2000" dirty="0"/>
              <a:t>Bir </a:t>
            </a:r>
            <a:r>
              <a:rPr sz="2000" dirty="0" err="1"/>
              <a:t>kütle</a:t>
            </a:r>
            <a:r>
              <a:rPr sz="2000" dirty="0"/>
              <a:t> piki, Z </a:t>
            </a:r>
            <a:r>
              <a:rPr sz="2000" dirty="0" err="1"/>
              <a:t>bozonu</a:t>
            </a:r>
            <a:r>
              <a:rPr sz="2000" dirty="0"/>
              <a:t> </a:t>
            </a:r>
            <a:r>
              <a:rPr sz="2000" dirty="0" err="1"/>
              <a:t>gibi</a:t>
            </a:r>
            <a:r>
              <a:rPr sz="2000" dirty="0"/>
              <a:t> </a:t>
            </a:r>
            <a:r>
              <a:rPr sz="2000" dirty="0" err="1"/>
              <a:t>belirli</a:t>
            </a:r>
            <a:r>
              <a:rPr sz="2000" dirty="0"/>
              <a:t> </a:t>
            </a:r>
            <a:r>
              <a:rPr sz="2000" dirty="0" err="1"/>
              <a:t>bir</a:t>
            </a:r>
            <a:r>
              <a:rPr sz="2000" dirty="0"/>
              <a:t> </a:t>
            </a:r>
            <a:r>
              <a:rPr sz="2000" dirty="0" err="1"/>
              <a:t>parçacığı</a:t>
            </a:r>
            <a:r>
              <a:rPr sz="2000" dirty="0"/>
              <a:t> </a:t>
            </a:r>
            <a:r>
              <a:rPr sz="2000" dirty="0" err="1"/>
              <a:t>işaret</a:t>
            </a:r>
            <a:r>
              <a:rPr sz="2000" dirty="0"/>
              <a:t> </a:t>
            </a:r>
            <a:r>
              <a:rPr sz="2000" dirty="0" err="1"/>
              <a:t>ederek</a:t>
            </a:r>
            <a:r>
              <a:rPr sz="2000" dirty="0"/>
              <a:t> </a:t>
            </a:r>
            <a:r>
              <a:rPr sz="2000" dirty="0" err="1"/>
              <a:t>onun</a:t>
            </a:r>
            <a:r>
              <a:rPr sz="2000" dirty="0"/>
              <a:t> </a:t>
            </a:r>
            <a:r>
              <a:rPr sz="2000" dirty="0" err="1"/>
              <a:t>varlığını</a:t>
            </a:r>
            <a:r>
              <a:rPr sz="2000" dirty="0"/>
              <a:t> </a:t>
            </a:r>
            <a:r>
              <a:rPr sz="2000" dirty="0" err="1"/>
              <a:t>teyit</a:t>
            </a:r>
            <a:r>
              <a:rPr sz="2000" dirty="0"/>
              <a:t> </a:t>
            </a:r>
            <a:r>
              <a:rPr sz="2000" dirty="0" err="1"/>
              <a:t>eder</a:t>
            </a:r>
            <a:r>
              <a:rPr sz="2000" dirty="0"/>
              <a:t>.</a:t>
            </a:r>
          </a:p>
        </p:txBody>
      </p:sp>
      <p:pic>
        <p:nvPicPr>
          <p:cNvPr id="4" name="Picture 3">
            <a:extLst>
              <a:ext uri="{FF2B5EF4-FFF2-40B4-BE49-F238E27FC236}">
                <a16:creationId xmlns:a16="http://schemas.microsoft.com/office/drawing/2014/main" id="{D55700FB-A7E3-4A53-BF50-314D8436617E}"/>
              </a:ext>
            </a:extLst>
          </p:cNvPr>
          <p:cNvPicPr>
            <a:picLocks noChangeAspect="1"/>
          </p:cNvPicPr>
          <p:nvPr/>
        </p:nvPicPr>
        <p:blipFill>
          <a:blip r:embed="rId3"/>
          <a:stretch>
            <a:fillRect/>
          </a:stretch>
        </p:blipFill>
        <p:spPr>
          <a:xfrm>
            <a:off x="1825458" y="2768600"/>
            <a:ext cx="4851400" cy="660400"/>
          </a:xfrm>
          <a:prstGeom prst="rect">
            <a:avLst/>
          </a:prstGeom>
        </p:spPr>
      </p:pic>
      <p:sp>
        <p:nvSpPr>
          <p:cNvPr id="5" name="Content Placeholder 2">
            <a:extLst>
              <a:ext uri="{FF2B5EF4-FFF2-40B4-BE49-F238E27FC236}">
                <a16:creationId xmlns:a16="http://schemas.microsoft.com/office/drawing/2014/main" id="{A0E3112A-971D-50C2-0F61-CB7FA3CA1414}"/>
              </a:ext>
            </a:extLst>
          </p:cNvPr>
          <p:cNvSpPr txBox="1">
            <a:spLocks/>
          </p:cNvSpPr>
          <p:nvPr/>
        </p:nvSpPr>
        <p:spPr>
          <a:xfrm>
            <a:off x="641684" y="1417638"/>
            <a:ext cx="8229600" cy="89835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sz="1800"/>
            </a:pPr>
            <a:r>
              <a:rPr lang="en-US" sz="2000" dirty="0" err="1"/>
              <a:t>Müon</a:t>
            </a:r>
            <a:r>
              <a:rPr lang="en-US" sz="2000" dirty="0"/>
              <a:t> </a:t>
            </a:r>
            <a:r>
              <a:rPr lang="en-US" sz="2000" dirty="0" err="1"/>
              <a:t>dört-momentumu</a:t>
            </a:r>
            <a:r>
              <a:rPr lang="en-US" sz="2000" dirty="0"/>
              <a:t>, </a:t>
            </a:r>
            <a:r>
              <a:rPr lang="en-US" sz="2000" dirty="0" err="1"/>
              <a:t>çerçeveden</a:t>
            </a:r>
            <a:r>
              <a:rPr lang="en-US" sz="2000" dirty="0"/>
              <a:t> </a:t>
            </a:r>
            <a:r>
              <a:rPr lang="en-US" sz="2000" dirty="0" err="1"/>
              <a:t>bağımsız</a:t>
            </a:r>
            <a:r>
              <a:rPr lang="en-US" sz="2000" dirty="0"/>
              <a:t> </a:t>
            </a:r>
            <a:r>
              <a:rPr lang="en-US" sz="2000" dirty="0" err="1"/>
              <a:t>değişmez</a:t>
            </a:r>
            <a:r>
              <a:rPr lang="en-US" sz="2000" dirty="0"/>
              <a:t> </a:t>
            </a:r>
            <a:r>
              <a:rPr lang="en-US" sz="2000" dirty="0" err="1"/>
              <a:t>kütleyi</a:t>
            </a:r>
            <a:r>
              <a:rPr lang="en-US" sz="2000" dirty="0"/>
              <a:t> </a:t>
            </a:r>
            <a:r>
              <a:rPr lang="en-US" sz="2000" dirty="0" err="1"/>
              <a:t>hesaplamak</a:t>
            </a:r>
            <a:r>
              <a:rPr lang="en-US" sz="2000" dirty="0"/>
              <a:t> </a:t>
            </a:r>
            <a:r>
              <a:rPr lang="en-US" sz="2000" dirty="0" err="1"/>
              <a:t>için</a:t>
            </a:r>
            <a:r>
              <a:rPr lang="en-US" sz="2000" dirty="0"/>
              <a:t> </a:t>
            </a:r>
            <a:r>
              <a:rPr lang="en-US" sz="2000" dirty="0" err="1"/>
              <a:t>birleştirilir</a:t>
            </a:r>
            <a:r>
              <a:rPr lang="en-US" sz="2000" dirty="0"/>
              <a: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400"/>
              <a:t>Kütle Tepe Noktasının Takılması</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96850" y="2223381"/>
                <a:ext cx="4114800" cy="3098800"/>
              </a:xfrm>
            </p:spPr>
            <p:txBody>
              <a:bodyPr>
                <a:normAutofit lnSpcReduction="10000"/>
              </a:bodyPr>
              <a:lstStyle/>
              <a:p>
                <a:pPr>
                  <a:defRPr sz="1800"/>
                </a:pPr>
                <a:r>
                  <a:rPr lang="en-US" sz="2000" dirty="0"/>
                  <a:t>Gauss/Üstel </a:t>
                </a:r>
                <a:r>
                  <a:rPr lang="en-US" sz="2000" dirty="0" err="1"/>
                  <a:t>ile</a:t>
                </a:r>
                <a:r>
                  <a:rPr lang="en-US" sz="2000" dirty="0"/>
                  <a:t> </a:t>
                </a:r>
                <a:r>
                  <a:rPr lang="en-US" sz="2000" dirty="0" err="1"/>
                  <a:t>konvolve</a:t>
                </a:r>
                <a:r>
                  <a:rPr lang="en-US" sz="2000" dirty="0"/>
                  <a:t> edilmiş bir Breit-Wigner (f(</a:t>
                </a:r>
                <a:r>
                  <a:rPr lang="en-US" sz="2000" dirty="0" err="1"/>
                  <a:t>m;M</a:t>
                </a:r>
                <a:r>
                  <a:rPr lang="en-US" sz="2000" dirty="0"/>
                  <a:t>, </a:t>
                </a:r>
                <a14:m>
                  <m:oMath xmlns:m="http://schemas.openxmlformats.org/officeDocument/2006/math">
                    <m:r>
                      <m:rPr>
                        <m:sty m:val="p"/>
                      </m:rPr>
                      <a:rPr lang="en-US" sz="2000" b="0" i="0" smtClean="0">
                        <a:latin typeface="Cambria Math" panose="02040503050406030204" pitchFamily="18" charset="0"/>
                      </a:rPr>
                      <m:t>Γ</m:t>
                    </m:r>
                  </m:oMath>
                </a14:m>
                <a:r>
                  <a:rPr lang="en-US" sz="2000" dirty="0"/>
                  <a:t>)) </a:t>
                </a:r>
                <a:r>
                  <a:rPr lang="en-US" sz="2000" dirty="0" err="1"/>
                  <a:t>fonksiyonu</a:t>
                </a:r>
                <a:r>
                  <a:rPr lang="en-US" sz="2000" dirty="0"/>
                  <a:t>  genellikle kütle zirvesini modeller.</a:t>
                </a:r>
              </a:p>
              <a:p>
                <a:pPr>
                  <a:defRPr sz="1800"/>
                </a:pPr>
                <a:r>
                  <a:rPr lang="en-US" sz="2000" dirty="0"/>
                  <a:t>Fit, dedektör performansını yansıtan merkezi kütleyi ve </a:t>
                </a:r>
                <a:r>
                  <a:rPr lang="en-US" sz="2000" dirty="0" err="1"/>
                  <a:t>belirsizliği</a:t>
                </a:r>
                <a:r>
                  <a:rPr lang="en-US" sz="2000" dirty="0"/>
                  <a:t> </a:t>
                </a:r>
                <a:r>
                  <a:rPr lang="en-US" sz="2000" dirty="0" err="1"/>
                  <a:t>gösterir</a:t>
                </a:r>
                <a:r>
                  <a:rPr lang="en-US" sz="2000" dirty="0"/>
                  <a:t>.</a:t>
                </a:r>
              </a:p>
              <a:p>
                <a:pPr>
                  <a:defRPr sz="1800"/>
                </a:pPr>
                <a:r>
                  <a:rPr lang="en-US" sz="2000" dirty="0"/>
                  <a:t>Doğru sinyal ve arka plan modelleri, hassas bir Z </a:t>
                </a:r>
                <a:r>
                  <a:rPr lang="en-US" sz="2000" dirty="0" err="1"/>
                  <a:t>bozonu</a:t>
                </a:r>
                <a:r>
                  <a:rPr lang="en-US" sz="2000" dirty="0"/>
                  <a:t> </a:t>
                </a:r>
                <a:r>
                  <a:rPr lang="en-US" sz="2000" dirty="0" err="1"/>
                  <a:t>kütle</a:t>
                </a:r>
                <a:r>
                  <a:rPr lang="en-US" sz="2000" dirty="0"/>
                  <a:t> </a:t>
                </a:r>
                <a:r>
                  <a:rPr lang="en-US" sz="2000" dirty="0" err="1"/>
                  <a:t>değeri</a:t>
                </a:r>
                <a:r>
                  <a:rPr lang="en-US" sz="2000" dirty="0"/>
                  <a:t> ölçümü sağlar.</a:t>
                </a:r>
                <a:endParaRPr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96850" y="2223381"/>
                <a:ext cx="4114800" cy="3098800"/>
              </a:xfrm>
              <a:blipFill>
                <a:blip r:embed="rId3"/>
                <a:stretch>
                  <a:fillRect l="-1231" t="-2449"/>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09EA9256-7F0D-E983-5A2F-4EB2FED6EF54}"/>
              </a:ext>
            </a:extLst>
          </p:cNvPr>
          <p:cNvPicPr>
            <a:picLocks noChangeAspect="1"/>
          </p:cNvPicPr>
          <p:nvPr/>
        </p:nvPicPr>
        <p:blipFill>
          <a:blip r:embed="rId4"/>
          <a:stretch>
            <a:fillRect/>
          </a:stretch>
        </p:blipFill>
        <p:spPr>
          <a:xfrm>
            <a:off x="4089400" y="1753481"/>
            <a:ext cx="4756150" cy="3155070"/>
          </a:xfrm>
          <a:prstGeom prst="rect">
            <a:avLst/>
          </a:prstGeom>
        </p:spPr>
      </p:pic>
      <p:pic>
        <p:nvPicPr>
          <p:cNvPr id="5" name="Picture 4">
            <a:extLst>
              <a:ext uri="{FF2B5EF4-FFF2-40B4-BE49-F238E27FC236}">
                <a16:creationId xmlns:a16="http://schemas.microsoft.com/office/drawing/2014/main" id="{08EAEC64-1316-1671-00F2-46AF50142417}"/>
              </a:ext>
            </a:extLst>
          </p:cNvPr>
          <p:cNvPicPr>
            <a:picLocks noChangeAspect="1"/>
          </p:cNvPicPr>
          <p:nvPr/>
        </p:nvPicPr>
        <p:blipFill>
          <a:blip r:embed="rId5"/>
          <a:stretch>
            <a:fillRect/>
          </a:stretch>
        </p:blipFill>
        <p:spPr>
          <a:xfrm>
            <a:off x="4838700" y="3428020"/>
            <a:ext cx="1524000" cy="1099530"/>
          </a:xfrm>
          <a:prstGeom prst="rect">
            <a:avLst/>
          </a:prstGeom>
        </p:spPr>
      </p:pic>
      <p:pic>
        <p:nvPicPr>
          <p:cNvPr id="6" name="Picture 5">
            <a:extLst>
              <a:ext uri="{FF2B5EF4-FFF2-40B4-BE49-F238E27FC236}">
                <a16:creationId xmlns:a16="http://schemas.microsoft.com/office/drawing/2014/main" id="{18BDEEFC-ED16-8EFD-A77E-F4E40CA823EF}"/>
              </a:ext>
            </a:extLst>
          </p:cNvPr>
          <p:cNvPicPr>
            <a:picLocks noChangeAspect="1"/>
          </p:cNvPicPr>
          <p:nvPr/>
        </p:nvPicPr>
        <p:blipFill>
          <a:blip r:embed="rId6"/>
          <a:stretch>
            <a:fillRect/>
          </a:stretch>
        </p:blipFill>
        <p:spPr>
          <a:xfrm>
            <a:off x="4572000" y="4920662"/>
            <a:ext cx="4114800" cy="647463"/>
          </a:xfrm>
          <a:prstGeom prst="rect">
            <a:avLst/>
          </a:prstGeom>
        </p:spPr>
      </p:pic>
      <p:sp>
        <p:nvSpPr>
          <p:cNvPr id="8" name="TextBox 7">
            <a:extLst>
              <a:ext uri="{FF2B5EF4-FFF2-40B4-BE49-F238E27FC236}">
                <a16:creationId xmlns:a16="http://schemas.microsoft.com/office/drawing/2014/main" id="{10FADDCD-844D-B19E-1F3F-00A48B1CB905}"/>
              </a:ext>
            </a:extLst>
          </p:cNvPr>
          <p:cNvSpPr txBox="1"/>
          <p:nvPr/>
        </p:nvSpPr>
        <p:spPr>
          <a:xfrm>
            <a:off x="5334000" y="6583090"/>
            <a:ext cx="3810000" cy="246221"/>
          </a:xfrm>
          <a:prstGeom prst="rect">
            <a:avLst/>
          </a:prstGeom>
          <a:noFill/>
        </p:spPr>
        <p:txBody>
          <a:bodyPr wrap="square">
            <a:spAutoFit/>
          </a:bodyPr>
          <a:lstStyle/>
          <a:p>
            <a:r>
              <a:rPr lang="en-US" sz="1000" dirty="0"/>
              <a:t>https://cds.cern.ch/record/1537953/files/ms_salvatore_di_guida.pdf</a:t>
            </a:r>
          </a:p>
        </p:txBody>
      </p:sp>
      <p:sp>
        <p:nvSpPr>
          <p:cNvPr id="9" name="TextBox 8">
            <a:extLst>
              <a:ext uri="{FF2B5EF4-FFF2-40B4-BE49-F238E27FC236}">
                <a16:creationId xmlns:a16="http://schemas.microsoft.com/office/drawing/2014/main" id="{0A2A0C86-2307-ED1E-008C-C8287C5C6C39}"/>
              </a:ext>
            </a:extLst>
          </p:cNvPr>
          <p:cNvSpPr txBox="1"/>
          <p:nvPr/>
        </p:nvSpPr>
        <p:spPr>
          <a:xfrm>
            <a:off x="6832600" y="2432603"/>
            <a:ext cx="1587038" cy="369332"/>
          </a:xfrm>
          <a:prstGeom prst="rect">
            <a:avLst/>
          </a:prstGeom>
          <a:noFill/>
        </p:spPr>
        <p:txBody>
          <a:bodyPr wrap="none" rtlCol="0">
            <a:spAutoFit/>
          </a:bodyPr>
          <a:lstStyle/>
          <a:p>
            <a:r>
              <a:rPr lang="en-US" dirty="0"/>
              <a:t>MONTE CARLO</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sz="4400"/>
              <a:t>Kütle Ölçümünde Hata Analizi</a:t>
            </a:r>
          </a:p>
        </p:txBody>
      </p:sp>
      <p:sp>
        <p:nvSpPr>
          <p:cNvPr id="3" name="Content Placeholder 2"/>
          <p:cNvSpPr>
            <a:spLocks noGrp="1"/>
          </p:cNvSpPr>
          <p:nvPr>
            <p:ph idx="1"/>
          </p:nvPr>
        </p:nvSpPr>
        <p:spPr>
          <a:xfrm>
            <a:off x="531628" y="2222501"/>
            <a:ext cx="3784600" cy="3151604"/>
          </a:xfrm>
        </p:spPr>
        <p:txBody>
          <a:bodyPr>
            <a:noAutofit/>
          </a:bodyPr>
          <a:lstStyle/>
          <a:p>
            <a:pPr>
              <a:defRPr sz="1800"/>
            </a:pPr>
            <a:r>
              <a:rPr sz="1800" dirty="0"/>
              <a:t>Belirsizlikler istatistiksel dalgalanmaları ve dedektörle ilgili sistematiği içerir.</a:t>
            </a:r>
          </a:p>
          <a:p>
            <a:pPr>
              <a:defRPr sz="1800"/>
            </a:pPr>
            <a:r>
              <a:rPr sz="1800" dirty="0"/>
              <a:t>Yanlış hizalamalar, momentum ölçeği sorunları veya arka plan modelleri </a:t>
            </a:r>
            <a:r>
              <a:rPr sz="1800" dirty="0" err="1"/>
              <a:t>dikkatle</a:t>
            </a:r>
            <a:r>
              <a:rPr sz="1800" dirty="0"/>
              <a:t> </a:t>
            </a:r>
            <a:r>
              <a:rPr sz="1800" dirty="0" err="1"/>
              <a:t>incelen</a:t>
            </a:r>
            <a:r>
              <a:rPr lang="tr-TR" sz="1800" dirty="0" err="1"/>
              <a:t>melid</a:t>
            </a:r>
            <a:r>
              <a:rPr sz="1800" dirty="0" err="1"/>
              <a:t>ir.</a:t>
            </a:r>
            <a:endParaRPr sz="1800" dirty="0"/>
          </a:p>
          <a:p>
            <a:pPr>
              <a:defRPr sz="1800"/>
            </a:pPr>
            <a:r>
              <a:rPr sz="1800" dirty="0"/>
              <a:t>Bu hataların birleştirilmesi genel </a:t>
            </a:r>
            <a:r>
              <a:rPr sz="1800" dirty="0" err="1"/>
              <a:t>hassasiyeti</a:t>
            </a:r>
            <a:r>
              <a:rPr sz="1800" dirty="0"/>
              <a:t> </a:t>
            </a:r>
            <a:r>
              <a:rPr lang="tr-TR" sz="1800" dirty="0"/>
              <a:t>ortaya çıkartır</a:t>
            </a:r>
            <a:r>
              <a:rPr sz="1800" dirty="0"/>
              <a:t> ve gelecekteki iyileştirmelere rehberlik eder.</a:t>
            </a:r>
          </a:p>
        </p:txBody>
      </p:sp>
      <p:pic>
        <p:nvPicPr>
          <p:cNvPr id="4" name="Picture 3">
            <a:extLst>
              <a:ext uri="{FF2B5EF4-FFF2-40B4-BE49-F238E27FC236}">
                <a16:creationId xmlns:a16="http://schemas.microsoft.com/office/drawing/2014/main" id="{AF6442D9-74DE-43E8-1503-99078D65BF3B}"/>
              </a:ext>
            </a:extLst>
          </p:cNvPr>
          <p:cNvPicPr>
            <a:picLocks noChangeAspect="1"/>
          </p:cNvPicPr>
          <p:nvPr/>
        </p:nvPicPr>
        <p:blipFill>
          <a:blip r:embed="rId3"/>
          <a:stretch>
            <a:fillRect/>
          </a:stretch>
        </p:blipFill>
        <p:spPr>
          <a:xfrm>
            <a:off x="4572000" y="5902770"/>
            <a:ext cx="4197350" cy="660453"/>
          </a:xfrm>
          <a:prstGeom prst="rect">
            <a:avLst/>
          </a:prstGeom>
        </p:spPr>
      </p:pic>
      <p:pic>
        <p:nvPicPr>
          <p:cNvPr id="5" name="Picture 4">
            <a:extLst>
              <a:ext uri="{FF2B5EF4-FFF2-40B4-BE49-F238E27FC236}">
                <a16:creationId xmlns:a16="http://schemas.microsoft.com/office/drawing/2014/main" id="{E148FEA9-194E-800A-0E99-7CB2C4E5445D}"/>
              </a:ext>
            </a:extLst>
          </p:cNvPr>
          <p:cNvPicPr>
            <a:picLocks noChangeAspect="1"/>
          </p:cNvPicPr>
          <p:nvPr/>
        </p:nvPicPr>
        <p:blipFill>
          <a:blip r:embed="rId4"/>
          <a:stretch>
            <a:fillRect/>
          </a:stretch>
        </p:blipFill>
        <p:spPr>
          <a:xfrm>
            <a:off x="4241800" y="1308774"/>
            <a:ext cx="4565650" cy="4526876"/>
          </a:xfrm>
          <a:prstGeom prst="rect">
            <a:avLst/>
          </a:prstGeom>
        </p:spPr>
      </p:pic>
      <p:sp>
        <p:nvSpPr>
          <p:cNvPr id="6" name="TextBox 5">
            <a:extLst>
              <a:ext uri="{FF2B5EF4-FFF2-40B4-BE49-F238E27FC236}">
                <a16:creationId xmlns:a16="http://schemas.microsoft.com/office/drawing/2014/main" id="{7AE006AA-62B2-A094-65F2-60E2288A5C14}"/>
              </a:ext>
            </a:extLst>
          </p:cNvPr>
          <p:cNvSpPr txBox="1"/>
          <p:nvPr/>
        </p:nvSpPr>
        <p:spPr>
          <a:xfrm>
            <a:off x="7421525" y="3482374"/>
            <a:ext cx="1190847" cy="400110"/>
          </a:xfrm>
          <a:prstGeom prst="rect">
            <a:avLst/>
          </a:prstGeom>
          <a:noFill/>
        </p:spPr>
        <p:txBody>
          <a:bodyPr wrap="square">
            <a:spAutoFit/>
          </a:bodyPr>
          <a:lstStyle/>
          <a:p>
            <a:r>
              <a:rPr lang="en-US" sz="1000" dirty="0"/>
              <a:t>CERN-EP-2024-308</a:t>
            </a:r>
          </a:p>
          <a:p>
            <a:r>
              <a:rPr lang="en-US" sz="1000" dirty="0"/>
              <a:t>2024/12/19</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sz="4400"/>
              <a:t>Dünya Ortalamaları ile Karşılaştırma</a:t>
            </a:r>
          </a:p>
        </p:txBody>
      </p:sp>
      <p:sp>
        <p:nvSpPr>
          <p:cNvPr id="3" name="Content Placeholder 2"/>
          <p:cNvSpPr>
            <a:spLocks noGrp="1"/>
          </p:cNvSpPr>
          <p:nvPr>
            <p:ph idx="1"/>
          </p:nvPr>
        </p:nvSpPr>
        <p:spPr>
          <a:xfrm>
            <a:off x="673100" y="1231901"/>
            <a:ext cx="8013700" cy="1828799"/>
          </a:xfrm>
        </p:spPr>
        <p:txBody>
          <a:bodyPr/>
          <a:lstStyle/>
          <a:p>
            <a:pPr>
              <a:defRPr sz="1800"/>
            </a:pPr>
            <a:r>
              <a:rPr lang="en-US" sz="2000" dirty="0"/>
              <a:t>W/Z </a:t>
            </a:r>
            <a:r>
              <a:rPr sz="2000" dirty="0"/>
              <a:t>kütle sonuçları tutarlılık için küresel </a:t>
            </a:r>
            <a:r>
              <a:rPr sz="2000" dirty="0" err="1"/>
              <a:t>ortalamalarla</a:t>
            </a:r>
            <a:r>
              <a:rPr sz="2000" dirty="0"/>
              <a:t> </a:t>
            </a:r>
            <a:r>
              <a:rPr sz="2000" dirty="0" err="1"/>
              <a:t>karşılaştırıl</a:t>
            </a:r>
            <a:r>
              <a:rPr lang="tr-TR" sz="2000" dirty="0"/>
              <a:t>ı</a:t>
            </a:r>
            <a:r>
              <a:rPr sz="2000" dirty="0"/>
              <a:t>r.</a:t>
            </a:r>
          </a:p>
          <a:p>
            <a:pPr>
              <a:defRPr sz="1800"/>
            </a:pPr>
            <a:r>
              <a:rPr sz="2000" dirty="0"/>
              <a:t>Büyük sapmalar yeni fiziğe veya sistematik hatalara işaret edebilirken, </a:t>
            </a:r>
            <a:r>
              <a:rPr lang="tr-TR" sz="2000" dirty="0"/>
              <a:t>gözlenen </a:t>
            </a:r>
            <a:r>
              <a:rPr sz="2000" dirty="0" err="1"/>
              <a:t>uyum</a:t>
            </a:r>
            <a:r>
              <a:rPr sz="2000" dirty="0"/>
              <a:t> Standart Modeli desteklemektedir.</a:t>
            </a:r>
          </a:p>
          <a:p>
            <a:pPr>
              <a:defRPr sz="1800"/>
            </a:pPr>
            <a:r>
              <a:rPr sz="2000" dirty="0"/>
              <a:t>Sık </a:t>
            </a:r>
            <a:r>
              <a:rPr sz="2000" dirty="0" err="1"/>
              <a:t>sık</a:t>
            </a:r>
            <a:r>
              <a:rPr sz="2000" dirty="0"/>
              <a:t> </a:t>
            </a:r>
            <a:r>
              <a:rPr sz="2000" dirty="0" err="1"/>
              <a:t>yapılan</a:t>
            </a:r>
            <a:r>
              <a:rPr lang="tr-TR" sz="2000" dirty="0"/>
              <a:t> bu</a:t>
            </a:r>
            <a:r>
              <a:rPr sz="2000" dirty="0"/>
              <a:t> karşılaştırmalar, </a:t>
            </a:r>
            <a:r>
              <a:rPr lang="tr-TR" sz="2000" dirty="0" err="1"/>
              <a:t>SM’nin</a:t>
            </a:r>
            <a:r>
              <a:rPr lang="tr-TR" sz="2000" dirty="0"/>
              <a:t> </a:t>
            </a:r>
            <a:r>
              <a:rPr sz="2000" dirty="0" err="1"/>
              <a:t>temel</a:t>
            </a:r>
            <a:r>
              <a:rPr sz="2000" dirty="0"/>
              <a:t> </a:t>
            </a:r>
            <a:r>
              <a:rPr sz="2000" dirty="0" err="1"/>
              <a:t>sabitler</a:t>
            </a:r>
            <a:r>
              <a:rPr lang="tr-TR" sz="2000" dirty="0"/>
              <a:t>ine</a:t>
            </a:r>
            <a:r>
              <a:rPr sz="2000" dirty="0"/>
              <a:t> ilişkin </a:t>
            </a:r>
            <a:r>
              <a:rPr sz="2000" dirty="0" err="1"/>
              <a:t>küresel</a:t>
            </a:r>
            <a:r>
              <a:rPr sz="2000" dirty="0"/>
              <a:t> </a:t>
            </a:r>
            <a:r>
              <a:rPr lang="tr-TR" sz="2000" dirty="0"/>
              <a:t>değerlerin</a:t>
            </a:r>
            <a:r>
              <a:rPr sz="2000" dirty="0"/>
              <a:t> tutarlı olmasını sağlar.</a:t>
            </a:r>
          </a:p>
        </p:txBody>
      </p:sp>
      <p:pic>
        <p:nvPicPr>
          <p:cNvPr id="4" name="Picture 3">
            <a:extLst>
              <a:ext uri="{FF2B5EF4-FFF2-40B4-BE49-F238E27FC236}">
                <a16:creationId xmlns:a16="http://schemas.microsoft.com/office/drawing/2014/main" id="{37E39F65-A738-E08A-997B-449E6E44468E}"/>
              </a:ext>
            </a:extLst>
          </p:cNvPr>
          <p:cNvPicPr>
            <a:picLocks noChangeAspect="1"/>
          </p:cNvPicPr>
          <p:nvPr/>
        </p:nvPicPr>
        <p:blipFill>
          <a:blip r:embed="rId3"/>
          <a:stretch>
            <a:fillRect/>
          </a:stretch>
        </p:blipFill>
        <p:spPr>
          <a:xfrm>
            <a:off x="1689100" y="3060700"/>
            <a:ext cx="5613400" cy="3691302"/>
          </a:xfrm>
          <a:prstGeom prst="rect">
            <a:avLst/>
          </a:prstGeom>
        </p:spPr>
      </p:pic>
      <p:sp>
        <p:nvSpPr>
          <p:cNvPr id="5" name="TextBox 4">
            <a:extLst>
              <a:ext uri="{FF2B5EF4-FFF2-40B4-BE49-F238E27FC236}">
                <a16:creationId xmlns:a16="http://schemas.microsoft.com/office/drawing/2014/main" id="{5A8E7D5B-B69E-C4E9-5D63-3A01D0C3B989}"/>
              </a:ext>
            </a:extLst>
          </p:cNvPr>
          <p:cNvSpPr txBox="1"/>
          <p:nvPr/>
        </p:nvSpPr>
        <p:spPr>
          <a:xfrm>
            <a:off x="6024525" y="5781074"/>
            <a:ext cx="1190847" cy="400110"/>
          </a:xfrm>
          <a:prstGeom prst="rect">
            <a:avLst/>
          </a:prstGeom>
          <a:noFill/>
        </p:spPr>
        <p:txBody>
          <a:bodyPr wrap="square">
            <a:spAutoFit/>
          </a:bodyPr>
          <a:lstStyle/>
          <a:p>
            <a:r>
              <a:rPr lang="en-US" sz="1000" dirty="0"/>
              <a:t>CERN-EP-2024-308</a:t>
            </a:r>
          </a:p>
          <a:p>
            <a:r>
              <a:rPr lang="en-US" sz="1000" dirty="0"/>
              <a:t>2024/12/19</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a:extLst>
              <a:ext uri="{FF2B5EF4-FFF2-40B4-BE49-F238E27FC236}">
                <a16:creationId xmlns:a16="http://schemas.microsoft.com/office/drawing/2014/main" id="{DC41719B-BC59-4032-0D83-D9B86F096625}"/>
              </a:ext>
            </a:extLst>
          </p:cNvPr>
          <p:cNvSpPr/>
          <p:nvPr/>
        </p:nvSpPr>
        <p:spPr>
          <a:xfrm>
            <a:off x="292100" y="4216400"/>
            <a:ext cx="8432800" cy="2357280"/>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sz="4400"/>
              <a:t>Hassas Ölçümlerin Fiziksel Etkisi</a:t>
            </a:r>
          </a:p>
        </p:txBody>
      </p:sp>
      <p:sp>
        <p:nvSpPr>
          <p:cNvPr id="3" name="Content Placeholder 2"/>
          <p:cNvSpPr>
            <a:spLocks noGrp="1"/>
          </p:cNvSpPr>
          <p:nvPr>
            <p:ph idx="1"/>
          </p:nvPr>
        </p:nvSpPr>
        <p:spPr>
          <a:xfrm>
            <a:off x="457200" y="1600201"/>
            <a:ext cx="8229600" cy="2158999"/>
          </a:xfrm>
        </p:spPr>
        <p:txBody>
          <a:bodyPr/>
          <a:lstStyle/>
          <a:p>
            <a:pPr>
              <a:defRPr sz="1800"/>
            </a:pPr>
            <a:r>
              <a:rPr lang="tr-TR" sz="2000" dirty="0"/>
              <a:t>Hassas</a:t>
            </a:r>
            <a:r>
              <a:rPr sz="2000" dirty="0"/>
              <a:t> bozon </a:t>
            </a:r>
            <a:r>
              <a:rPr sz="2000" dirty="0" err="1"/>
              <a:t>kütlesi</a:t>
            </a:r>
            <a:r>
              <a:rPr sz="2000" dirty="0"/>
              <a:t> </a:t>
            </a:r>
            <a:r>
              <a:rPr lang="tr-TR" sz="2000" dirty="0"/>
              <a:t>ölçüm </a:t>
            </a:r>
            <a:r>
              <a:rPr sz="2000" dirty="0" err="1"/>
              <a:t>sonuçları</a:t>
            </a:r>
            <a:r>
              <a:rPr sz="2000" dirty="0"/>
              <a:t> S</a:t>
            </a:r>
            <a:r>
              <a:rPr lang="tr-TR" sz="2000" dirty="0" err="1"/>
              <a:t>M’y</a:t>
            </a:r>
            <a:r>
              <a:rPr sz="2000" dirty="0" err="1"/>
              <a:t>i</a:t>
            </a:r>
            <a:r>
              <a:rPr sz="2000" dirty="0"/>
              <a:t> test eder ve tutarsızlıklar ortaya çıkarsa yeni fiziğe işaret eder.</a:t>
            </a:r>
          </a:p>
          <a:p>
            <a:pPr>
              <a:defRPr sz="1800"/>
            </a:pPr>
            <a:r>
              <a:rPr lang="tr-TR" sz="2000" dirty="0"/>
              <a:t>Bu ölçümler a</a:t>
            </a:r>
            <a:r>
              <a:rPr sz="2000" dirty="0" err="1"/>
              <a:t>yrıca</a:t>
            </a:r>
            <a:r>
              <a:rPr sz="2000" dirty="0"/>
              <a:t> dedektör teknolojilerini ve analitik yöntemleri doğrulamakta ve geliştirmektedirler.</a:t>
            </a:r>
          </a:p>
          <a:p>
            <a:pPr>
              <a:defRPr sz="1800"/>
            </a:pPr>
            <a:r>
              <a:rPr sz="2000" dirty="0"/>
              <a:t>Daha fazla doğruluk, inovasyonu teşvik eder ve gelecekteki keşifler için yollar açar.</a:t>
            </a:r>
          </a:p>
        </p:txBody>
      </p:sp>
      <p:pic>
        <p:nvPicPr>
          <p:cNvPr id="4" name="Picture 3">
            <a:extLst>
              <a:ext uri="{FF2B5EF4-FFF2-40B4-BE49-F238E27FC236}">
                <a16:creationId xmlns:a16="http://schemas.microsoft.com/office/drawing/2014/main" id="{7C8C7EBB-3925-45B7-7A76-3FE169DA10BA}"/>
              </a:ext>
            </a:extLst>
          </p:cNvPr>
          <p:cNvPicPr>
            <a:picLocks noChangeAspect="1"/>
          </p:cNvPicPr>
          <p:nvPr/>
        </p:nvPicPr>
        <p:blipFill>
          <a:blip r:embed="rId3"/>
          <a:stretch>
            <a:fillRect/>
          </a:stretch>
        </p:blipFill>
        <p:spPr>
          <a:xfrm>
            <a:off x="1657350" y="4425950"/>
            <a:ext cx="5549900" cy="520700"/>
          </a:xfrm>
          <a:prstGeom prst="rect">
            <a:avLst/>
          </a:prstGeom>
        </p:spPr>
      </p:pic>
      <p:sp>
        <p:nvSpPr>
          <p:cNvPr id="5" name="Content Placeholder 2">
            <a:extLst>
              <a:ext uri="{FF2B5EF4-FFF2-40B4-BE49-F238E27FC236}">
                <a16:creationId xmlns:a16="http://schemas.microsoft.com/office/drawing/2014/main" id="{484D79B4-70C1-E61F-CECE-77205B749D02}"/>
              </a:ext>
            </a:extLst>
          </p:cNvPr>
          <p:cNvSpPr txBox="1">
            <a:spLocks/>
          </p:cNvSpPr>
          <p:nvPr/>
        </p:nvSpPr>
        <p:spPr>
          <a:xfrm>
            <a:off x="419100" y="4870451"/>
            <a:ext cx="8229600" cy="156243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sz="1800"/>
            </a:pPr>
            <a:r>
              <a:rPr lang="en-US" sz="1800" dirty="0"/>
              <a:t>Teorik SM hassasiyeti: 6 MeV</a:t>
            </a:r>
          </a:p>
          <a:p>
            <a:pPr>
              <a:defRPr sz="1800"/>
            </a:pPr>
            <a:r>
              <a:rPr lang="en-US" sz="1800" dirty="0"/>
              <a:t>SM </a:t>
            </a:r>
            <a:r>
              <a:rPr lang="en-US" sz="1800" dirty="0" err="1"/>
              <a:t>bitmiş</a:t>
            </a:r>
            <a:r>
              <a:rPr lang="en-US" sz="1800" dirty="0"/>
              <a:t> </a:t>
            </a:r>
            <a:r>
              <a:rPr lang="en-US" sz="1800" dirty="0" err="1"/>
              <a:t>bir</a:t>
            </a:r>
            <a:r>
              <a:rPr lang="en-US" sz="1800" dirty="0"/>
              <a:t> </a:t>
            </a:r>
            <a:r>
              <a:rPr lang="en-US" sz="1800" dirty="0" err="1"/>
              <a:t>teori</a:t>
            </a:r>
            <a:r>
              <a:rPr lang="en-US" sz="1800" dirty="0"/>
              <a:t> </a:t>
            </a:r>
            <a:r>
              <a:rPr lang="en-US" sz="1800" dirty="0" err="1"/>
              <a:t>değildir</a:t>
            </a:r>
            <a:r>
              <a:rPr lang="en-US" sz="1800" dirty="0"/>
              <a:t>. W </a:t>
            </a:r>
            <a:r>
              <a:rPr lang="en-US" sz="1800" dirty="0" err="1"/>
              <a:t>kütlesinde</a:t>
            </a:r>
            <a:r>
              <a:rPr lang="en-US" sz="1800" dirty="0"/>
              <a:t>, öngörülen değerden herhangi bir sapma başka bir şeylerin döndüğüne işaret edebilir</a:t>
            </a:r>
          </a:p>
          <a:p>
            <a:pPr lvl="1">
              <a:defRPr sz="1800"/>
            </a:pPr>
            <a:r>
              <a:rPr lang="en-US" sz="1800" dirty="0"/>
              <a:t>daha yüksek kütle ölçeklerinde keşfedilmemiş parçacıkları içeren daha yüksek mertebeli süreçler.</a:t>
            </a:r>
          </a:p>
        </p:txBody>
      </p:sp>
      <p:sp>
        <p:nvSpPr>
          <p:cNvPr id="8" name="TextBox 7">
            <a:extLst>
              <a:ext uri="{FF2B5EF4-FFF2-40B4-BE49-F238E27FC236}">
                <a16:creationId xmlns:a16="http://schemas.microsoft.com/office/drawing/2014/main" id="{833DDD0F-A471-2EA0-920F-5581850B919E}"/>
              </a:ext>
            </a:extLst>
          </p:cNvPr>
          <p:cNvSpPr txBox="1"/>
          <p:nvPr/>
        </p:nvSpPr>
        <p:spPr>
          <a:xfrm>
            <a:off x="6565900" y="6573680"/>
            <a:ext cx="2578100" cy="246221"/>
          </a:xfrm>
          <a:prstGeom prst="rect">
            <a:avLst/>
          </a:prstGeom>
          <a:noFill/>
        </p:spPr>
        <p:txBody>
          <a:bodyPr wrap="square">
            <a:spAutoFit/>
          </a:bodyPr>
          <a:lstStyle/>
          <a:p>
            <a:r>
              <a:rPr lang="en-US" sz="1000" dirty="0"/>
              <a:t>https://doi.org/10.1038/s42254-024-00785-2</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400" dirty="0" err="1"/>
              <a:t>Gelecek</a:t>
            </a:r>
            <a:r>
              <a:rPr sz="4400" dirty="0"/>
              <a:t> </a:t>
            </a:r>
            <a:r>
              <a:rPr sz="4400" dirty="0" err="1"/>
              <a:t>Yönelimler</a:t>
            </a:r>
            <a:r>
              <a:rPr lang="tr-TR" dirty="0"/>
              <a:t>i</a:t>
            </a:r>
            <a:endParaRPr sz="4400" dirty="0"/>
          </a:p>
        </p:txBody>
      </p:sp>
      <p:sp>
        <p:nvSpPr>
          <p:cNvPr id="3" name="Content Placeholder 2"/>
          <p:cNvSpPr>
            <a:spLocks noGrp="1"/>
          </p:cNvSpPr>
          <p:nvPr>
            <p:ph idx="1"/>
          </p:nvPr>
        </p:nvSpPr>
        <p:spPr/>
        <p:txBody>
          <a:bodyPr>
            <a:normAutofit/>
          </a:bodyPr>
          <a:lstStyle/>
          <a:p>
            <a:endParaRPr sz="2200" dirty="0"/>
          </a:p>
          <a:p>
            <a:pPr>
              <a:defRPr sz="1800"/>
            </a:pPr>
            <a:r>
              <a:rPr sz="2200" dirty="0" err="1"/>
              <a:t>Benzer</a:t>
            </a:r>
            <a:r>
              <a:rPr sz="2200" dirty="0"/>
              <a:t> </a:t>
            </a:r>
            <a:r>
              <a:rPr sz="2200" dirty="0" err="1"/>
              <a:t>teknikler</a:t>
            </a:r>
            <a:r>
              <a:rPr sz="2200" dirty="0"/>
              <a:t> </a:t>
            </a:r>
            <a:r>
              <a:rPr sz="2200" dirty="0" err="1"/>
              <a:t>diğer</a:t>
            </a:r>
            <a:r>
              <a:rPr sz="2200" dirty="0"/>
              <a:t> </a:t>
            </a:r>
            <a:r>
              <a:rPr sz="2200" dirty="0" err="1"/>
              <a:t>parçacıklara</a:t>
            </a:r>
            <a:r>
              <a:rPr sz="2200" dirty="0"/>
              <a:t> (</a:t>
            </a:r>
            <a:r>
              <a:rPr sz="2200" dirty="0" err="1"/>
              <a:t>örneğin</a:t>
            </a:r>
            <a:r>
              <a:rPr sz="2200" dirty="0"/>
              <a:t> W, Higgs) ve </a:t>
            </a:r>
            <a:r>
              <a:rPr sz="2200" dirty="0" err="1"/>
              <a:t>potansiyel</a:t>
            </a:r>
            <a:r>
              <a:rPr sz="2200" dirty="0"/>
              <a:t> yeni </a:t>
            </a:r>
            <a:r>
              <a:rPr sz="2200" dirty="0" err="1"/>
              <a:t>fizik</a:t>
            </a:r>
            <a:r>
              <a:rPr sz="2200" dirty="0"/>
              <a:t> </a:t>
            </a:r>
            <a:r>
              <a:rPr sz="2200" dirty="0" err="1"/>
              <a:t>sinyallerine</a:t>
            </a:r>
            <a:r>
              <a:rPr sz="2200" dirty="0"/>
              <a:t> de </a:t>
            </a:r>
            <a:r>
              <a:rPr sz="2200" dirty="0" err="1"/>
              <a:t>uygulanmaktadır</a:t>
            </a:r>
            <a:r>
              <a:rPr sz="2200" dirty="0"/>
              <a:t>.</a:t>
            </a:r>
          </a:p>
          <a:p>
            <a:pPr>
              <a:defRPr sz="1800"/>
            </a:pPr>
            <a:r>
              <a:rPr sz="2200" dirty="0" err="1"/>
              <a:t>Açık</a:t>
            </a:r>
            <a:r>
              <a:rPr sz="2200" dirty="0"/>
              <a:t> </a:t>
            </a:r>
            <a:r>
              <a:rPr sz="2200" dirty="0" err="1"/>
              <a:t>veri</a:t>
            </a:r>
            <a:r>
              <a:rPr sz="2200" dirty="0"/>
              <a:t> </a:t>
            </a:r>
            <a:r>
              <a:rPr sz="2200" dirty="0" err="1"/>
              <a:t>girişimleri</a:t>
            </a:r>
            <a:r>
              <a:rPr sz="2200" dirty="0"/>
              <a:t>, </a:t>
            </a:r>
            <a:r>
              <a:rPr sz="2200" dirty="0" err="1"/>
              <a:t>daha</a:t>
            </a:r>
            <a:r>
              <a:rPr sz="2200" dirty="0"/>
              <a:t> </a:t>
            </a:r>
            <a:r>
              <a:rPr sz="2200" dirty="0" err="1"/>
              <a:t>geniş</a:t>
            </a:r>
            <a:r>
              <a:rPr sz="2200" dirty="0"/>
              <a:t> </a:t>
            </a:r>
            <a:r>
              <a:rPr sz="2200" dirty="0" err="1"/>
              <a:t>toplulukların</a:t>
            </a:r>
            <a:r>
              <a:rPr sz="2200" dirty="0"/>
              <a:t> </a:t>
            </a:r>
            <a:r>
              <a:rPr sz="2200" dirty="0" err="1"/>
              <a:t>temel</a:t>
            </a:r>
            <a:r>
              <a:rPr sz="2200" dirty="0"/>
              <a:t> </a:t>
            </a:r>
            <a:r>
              <a:rPr sz="2200" dirty="0" err="1"/>
              <a:t>bulguları</a:t>
            </a:r>
            <a:r>
              <a:rPr sz="2200" dirty="0"/>
              <a:t> </a:t>
            </a:r>
            <a:r>
              <a:rPr sz="2200" dirty="0" err="1"/>
              <a:t>çoğaltmasına</a:t>
            </a:r>
            <a:r>
              <a:rPr sz="2200" dirty="0"/>
              <a:t> </a:t>
            </a:r>
            <a:r>
              <a:rPr sz="2200" dirty="0" err="1"/>
              <a:t>veya</a:t>
            </a:r>
            <a:r>
              <a:rPr sz="2200" dirty="0"/>
              <a:t> </a:t>
            </a:r>
            <a:r>
              <a:rPr sz="2200" dirty="0" err="1"/>
              <a:t>genişletmesine</a:t>
            </a:r>
            <a:r>
              <a:rPr sz="2200" dirty="0"/>
              <a:t> </a:t>
            </a:r>
            <a:r>
              <a:rPr sz="2200" dirty="0" err="1"/>
              <a:t>olanak</a:t>
            </a:r>
            <a:r>
              <a:rPr sz="2200" dirty="0"/>
              <a:t> </a:t>
            </a:r>
            <a:r>
              <a:rPr sz="2200" dirty="0" err="1"/>
              <a:t>tanır</a:t>
            </a:r>
            <a:r>
              <a:rPr sz="2200" dirty="0"/>
              <a:t>.</a:t>
            </a:r>
          </a:p>
          <a:p>
            <a:pPr>
              <a:defRPr sz="1800"/>
            </a:pPr>
            <a:r>
              <a:rPr sz="2200" dirty="0" err="1"/>
              <a:t>Daha</a:t>
            </a:r>
            <a:r>
              <a:rPr sz="2200" dirty="0"/>
              <a:t> </a:t>
            </a:r>
            <a:r>
              <a:rPr sz="2200" dirty="0" err="1"/>
              <a:t>ileri</a:t>
            </a:r>
            <a:r>
              <a:rPr sz="2200" dirty="0"/>
              <a:t> </a:t>
            </a:r>
            <a:r>
              <a:rPr sz="2200" dirty="0" err="1"/>
              <a:t>donanım</a:t>
            </a:r>
            <a:r>
              <a:rPr sz="2200" dirty="0"/>
              <a:t>, </a:t>
            </a:r>
            <a:r>
              <a:rPr sz="2200" dirty="0" err="1"/>
              <a:t>yazılım</a:t>
            </a:r>
            <a:r>
              <a:rPr sz="2200" dirty="0"/>
              <a:t> ve </a:t>
            </a:r>
            <a:r>
              <a:rPr sz="2200" dirty="0" err="1"/>
              <a:t>algoritma</a:t>
            </a:r>
            <a:r>
              <a:rPr sz="2200" dirty="0"/>
              <a:t> </a:t>
            </a:r>
            <a:r>
              <a:rPr sz="2200" dirty="0" err="1"/>
              <a:t>gelişmeleri</a:t>
            </a:r>
            <a:r>
              <a:rPr sz="2200" dirty="0"/>
              <a:t> </a:t>
            </a:r>
            <a:r>
              <a:rPr sz="2200" dirty="0" err="1"/>
              <a:t>hassasiyeti</a:t>
            </a:r>
            <a:r>
              <a:rPr sz="2200" dirty="0"/>
              <a:t> </a:t>
            </a:r>
            <a:r>
              <a:rPr sz="2200" dirty="0" err="1"/>
              <a:t>artıracak</a:t>
            </a:r>
            <a:r>
              <a:rPr sz="2200" dirty="0"/>
              <a:t> ve yeni </a:t>
            </a:r>
            <a:r>
              <a:rPr lang="tr-TR" sz="2200" dirty="0"/>
              <a:t>fizik varsa</a:t>
            </a:r>
            <a:r>
              <a:rPr sz="2200" dirty="0"/>
              <a:t> </a:t>
            </a:r>
            <a:r>
              <a:rPr sz="2200" dirty="0" err="1"/>
              <a:t>ortaya</a:t>
            </a:r>
            <a:r>
              <a:rPr sz="2200" dirty="0"/>
              <a:t> </a:t>
            </a:r>
            <a:r>
              <a:rPr sz="2200" dirty="0" err="1"/>
              <a:t>çıkara</a:t>
            </a:r>
            <a:r>
              <a:rPr lang="tr-TR" sz="2200" dirty="0"/>
              <a:t>bilecektir</a:t>
            </a:r>
            <a:r>
              <a:rPr sz="2200" dirty="0"/>
              <a: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400"/>
              <a:t>Daha Fazla Keşif için Kaynaklar</a:t>
            </a:r>
          </a:p>
        </p:txBody>
      </p:sp>
      <p:sp>
        <p:nvSpPr>
          <p:cNvPr id="3" name="Content Placeholder 2"/>
          <p:cNvSpPr>
            <a:spLocks noGrp="1"/>
          </p:cNvSpPr>
          <p:nvPr>
            <p:ph idx="1"/>
          </p:nvPr>
        </p:nvSpPr>
        <p:spPr/>
        <p:txBody>
          <a:bodyPr/>
          <a:lstStyle/>
          <a:p>
            <a:endParaRPr dirty="0"/>
          </a:p>
          <a:p>
            <a:pPr>
              <a:defRPr sz="1800"/>
            </a:pPr>
            <a:r>
              <a:rPr lang="tr-TR" sz="2000" dirty="0"/>
              <a:t>L</a:t>
            </a:r>
            <a:r>
              <a:rPr sz="2000" dirty="0" err="1"/>
              <a:t>iteratür</a:t>
            </a:r>
            <a:r>
              <a:rPr lang="tr-TR" sz="2000" dirty="0"/>
              <a:t>deki</a:t>
            </a:r>
            <a:r>
              <a:rPr sz="2000" dirty="0" err="1"/>
              <a:t>makaleler</a:t>
            </a:r>
            <a:r>
              <a:rPr sz="2000" dirty="0"/>
              <a:t> ve </a:t>
            </a:r>
            <a:r>
              <a:rPr sz="2000" dirty="0" err="1"/>
              <a:t>çevrimiçi</a:t>
            </a:r>
            <a:r>
              <a:rPr sz="2000" dirty="0"/>
              <a:t> </a:t>
            </a:r>
            <a:r>
              <a:rPr lang="tr-TR" sz="2000" dirty="0"/>
              <a:t>bir çok </a:t>
            </a:r>
            <a:r>
              <a:rPr sz="2000" dirty="0" err="1"/>
              <a:t>materyal</a:t>
            </a:r>
            <a:r>
              <a:rPr sz="2000" dirty="0"/>
              <a:t> her </a:t>
            </a:r>
            <a:r>
              <a:rPr sz="2000" dirty="0" err="1"/>
              <a:t>seviyede</a:t>
            </a:r>
            <a:r>
              <a:rPr sz="2000" dirty="0"/>
              <a:t> bozon </a:t>
            </a:r>
            <a:r>
              <a:rPr sz="2000" dirty="0" err="1"/>
              <a:t>kütlesi</a:t>
            </a:r>
            <a:r>
              <a:rPr sz="2000" dirty="0"/>
              <a:t> </a:t>
            </a:r>
            <a:r>
              <a:rPr sz="2000" dirty="0" err="1"/>
              <a:t>ölçümünü</a:t>
            </a:r>
            <a:r>
              <a:rPr sz="2000" dirty="0"/>
              <a:t> </a:t>
            </a:r>
            <a:r>
              <a:rPr sz="2000" dirty="0" err="1"/>
              <a:t>kapsamaktadır</a:t>
            </a:r>
            <a:r>
              <a:rPr sz="2000" dirty="0"/>
              <a:t>.</a:t>
            </a:r>
          </a:p>
          <a:p>
            <a:pPr>
              <a:defRPr sz="1800"/>
            </a:pPr>
            <a:r>
              <a:rPr sz="2000" dirty="0"/>
              <a:t>CMS </a:t>
            </a:r>
            <a:r>
              <a:rPr sz="2000" dirty="0" err="1"/>
              <a:t>Açık</a:t>
            </a:r>
            <a:r>
              <a:rPr sz="2000" dirty="0"/>
              <a:t> Veri </a:t>
            </a:r>
            <a:r>
              <a:rPr sz="2000" dirty="0" err="1"/>
              <a:t>gibi</a:t>
            </a:r>
            <a:r>
              <a:rPr sz="2000" dirty="0"/>
              <a:t> </a:t>
            </a:r>
            <a:r>
              <a:rPr sz="2000" dirty="0" err="1"/>
              <a:t>kamuya</a:t>
            </a:r>
            <a:r>
              <a:rPr sz="2000" dirty="0"/>
              <a:t> </a:t>
            </a:r>
            <a:r>
              <a:rPr sz="2000" dirty="0" err="1"/>
              <a:t>açık</a:t>
            </a:r>
            <a:r>
              <a:rPr sz="2000" dirty="0"/>
              <a:t> </a:t>
            </a:r>
            <a:r>
              <a:rPr sz="2000" dirty="0" err="1"/>
              <a:t>veri</a:t>
            </a:r>
            <a:r>
              <a:rPr sz="2000" dirty="0"/>
              <a:t> </a:t>
            </a:r>
            <a:r>
              <a:rPr sz="2000" dirty="0" err="1"/>
              <a:t>setleri</a:t>
            </a:r>
            <a:r>
              <a:rPr sz="2000" dirty="0"/>
              <a:t>, </a:t>
            </a:r>
            <a:r>
              <a:rPr sz="2000" dirty="0" err="1"/>
              <a:t>analizlerin</a:t>
            </a:r>
            <a:r>
              <a:rPr sz="2000" dirty="0"/>
              <a:t> </a:t>
            </a:r>
            <a:r>
              <a:rPr sz="2000" dirty="0" err="1"/>
              <a:t>uygulamalı</a:t>
            </a:r>
            <a:r>
              <a:rPr sz="2000" dirty="0"/>
              <a:t> </a:t>
            </a:r>
            <a:r>
              <a:rPr sz="2000" dirty="0" err="1"/>
              <a:t>olarak</a:t>
            </a:r>
            <a:r>
              <a:rPr sz="2000" dirty="0"/>
              <a:t> </a:t>
            </a:r>
            <a:r>
              <a:rPr sz="2000" dirty="0" err="1"/>
              <a:t>tekrarlanmasına</a:t>
            </a:r>
            <a:r>
              <a:rPr sz="2000" dirty="0"/>
              <a:t> </a:t>
            </a:r>
            <a:r>
              <a:rPr sz="2000" dirty="0" err="1"/>
              <a:t>veya</a:t>
            </a:r>
            <a:r>
              <a:rPr sz="2000" dirty="0"/>
              <a:t> </a:t>
            </a:r>
            <a:r>
              <a:rPr sz="2000" dirty="0" err="1"/>
              <a:t>genişletilmesine</a:t>
            </a:r>
            <a:r>
              <a:rPr sz="2000" dirty="0"/>
              <a:t> </a:t>
            </a:r>
            <a:r>
              <a:rPr sz="2000" dirty="0" err="1"/>
              <a:t>olanak</a:t>
            </a:r>
            <a:r>
              <a:rPr sz="2000" dirty="0"/>
              <a:t> </a:t>
            </a:r>
            <a:r>
              <a:rPr sz="2000" dirty="0" err="1"/>
              <a:t>tanır</a:t>
            </a:r>
            <a:r>
              <a:rPr sz="2000" dirty="0"/>
              <a:t>.</a:t>
            </a:r>
          </a:p>
          <a:p>
            <a:pPr>
              <a:defRPr sz="1800"/>
            </a:pPr>
            <a:r>
              <a:rPr sz="2000" dirty="0"/>
              <a:t>Bu </a:t>
            </a:r>
            <a:r>
              <a:rPr sz="2000" dirty="0" err="1"/>
              <a:t>kaynakların</a:t>
            </a:r>
            <a:r>
              <a:rPr sz="2000" dirty="0"/>
              <a:t> </a:t>
            </a:r>
            <a:r>
              <a:rPr sz="2000" dirty="0" err="1"/>
              <a:t>kullanılması</a:t>
            </a:r>
            <a:r>
              <a:rPr sz="2000" dirty="0"/>
              <a:t> </a:t>
            </a:r>
            <a:r>
              <a:rPr sz="2000" dirty="0" err="1"/>
              <a:t>uzmanlık</a:t>
            </a:r>
            <a:r>
              <a:rPr sz="2000" dirty="0"/>
              <a:t> </a:t>
            </a:r>
            <a:r>
              <a:rPr sz="2000" dirty="0" err="1"/>
              <a:t>oluşturmakta</a:t>
            </a:r>
            <a:r>
              <a:rPr sz="2000" dirty="0"/>
              <a:t> ve </a:t>
            </a:r>
            <a:r>
              <a:rPr sz="2000" dirty="0" err="1"/>
              <a:t>yüksek</a:t>
            </a:r>
            <a:r>
              <a:rPr sz="2000" dirty="0"/>
              <a:t> </a:t>
            </a:r>
            <a:r>
              <a:rPr sz="2000" dirty="0" err="1"/>
              <a:t>enerji</a:t>
            </a:r>
            <a:r>
              <a:rPr sz="2000" dirty="0"/>
              <a:t> </a:t>
            </a:r>
            <a:r>
              <a:rPr sz="2000" dirty="0" err="1"/>
              <a:t>fiziğinde</a:t>
            </a:r>
            <a:r>
              <a:rPr sz="2000" dirty="0"/>
              <a:t> </a:t>
            </a:r>
            <a:r>
              <a:rPr sz="2000" dirty="0" err="1"/>
              <a:t>potansiyel</a:t>
            </a:r>
            <a:r>
              <a:rPr sz="2000" dirty="0"/>
              <a:t> </a:t>
            </a:r>
            <a:r>
              <a:rPr sz="2000" dirty="0" err="1"/>
              <a:t>atılımları</a:t>
            </a:r>
            <a:r>
              <a:rPr sz="2000" dirty="0"/>
              <a:t> </a:t>
            </a:r>
            <a:r>
              <a:rPr sz="2000" dirty="0" err="1"/>
              <a:t>teşvik</a:t>
            </a:r>
            <a:r>
              <a:rPr sz="2000" dirty="0"/>
              <a:t> </a:t>
            </a:r>
            <a:r>
              <a:rPr sz="2000" dirty="0" err="1"/>
              <a:t>etmektedir</a:t>
            </a:r>
            <a:r>
              <a:rPr sz="2000" dirty="0"/>
              <a:t>.</a:t>
            </a:r>
          </a:p>
        </p:txBody>
      </p:sp>
      <p:sp>
        <p:nvSpPr>
          <p:cNvPr id="4" name="TextBox 3">
            <a:extLst>
              <a:ext uri="{FF2B5EF4-FFF2-40B4-BE49-F238E27FC236}">
                <a16:creationId xmlns:a16="http://schemas.microsoft.com/office/drawing/2014/main" id="{CCB18AA7-D919-FA85-8E00-36C8E1EDA901}"/>
              </a:ext>
            </a:extLst>
          </p:cNvPr>
          <p:cNvSpPr txBox="1"/>
          <p:nvPr/>
        </p:nvSpPr>
        <p:spPr>
          <a:xfrm>
            <a:off x="457200" y="4459705"/>
            <a:ext cx="8163389" cy="923330"/>
          </a:xfrm>
          <a:prstGeom prst="rect">
            <a:avLst/>
          </a:prstGeom>
          <a:noFill/>
        </p:spPr>
        <p:txBody>
          <a:bodyPr wrap="none" rtlCol="0">
            <a:spAutoFit/>
          </a:bodyPr>
          <a:lstStyle/>
          <a:p>
            <a:r>
              <a:rPr lang="en-US" dirty="0"/>
              <a:t>ÖRNEK:</a:t>
            </a:r>
          </a:p>
          <a:p>
            <a:endParaRPr lang="en-US" dirty="0"/>
          </a:p>
          <a:p>
            <a:r>
              <a:rPr lang="en-US" dirty="0"/>
              <a:t>https://</a:t>
            </a:r>
            <a:r>
              <a:rPr lang="en-US" dirty="0" err="1"/>
              <a:t>hsf-training.github.io</a:t>
            </a:r>
            <a:r>
              <a:rPr lang="en-US" dirty="0"/>
              <a:t>/</a:t>
            </a:r>
            <a:r>
              <a:rPr lang="en-US" dirty="0" err="1"/>
              <a:t>hsf</a:t>
            </a:r>
            <a:r>
              <a:rPr lang="en-US" dirty="0"/>
              <a:t>-training-matplotlib/07-dimuonspectrum/</a:t>
            </a:r>
            <a:r>
              <a:rPr lang="en-US" dirty="0" err="1"/>
              <a:t>index.html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3" name="Rectangle 1032">
            <a:extLst>
              <a:ext uri="{FF2B5EF4-FFF2-40B4-BE49-F238E27FC236}">
                <a16:creationId xmlns:a16="http://schemas.microsoft.com/office/drawing/2014/main" id="{35C956CA-A8FB-4F91-A258-FBE459CD99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8" name="Picture 4">
            <a:extLst>
              <a:ext uri="{FF2B5EF4-FFF2-40B4-BE49-F238E27FC236}">
                <a16:creationId xmlns:a16="http://schemas.microsoft.com/office/drawing/2014/main" id="{65E24132-509B-B052-5076-E098D4D0B4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4297" r="-2" b="13685"/>
          <a:stretch/>
        </p:blipFill>
        <p:spPr bwMode="auto">
          <a:xfrm>
            <a:off x="4159918" y="-1"/>
            <a:ext cx="4984081" cy="239133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ERN Data Centre passes the 200-petabyte milestone">
            <a:extLst>
              <a:ext uri="{FF2B5EF4-FFF2-40B4-BE49-F238E27FC236}">
                <a16:creationId xmlns:a16="http://schemas.microsoft.com/office/drawing/2014/main" id="{45AD23D9-872D-95C9-8F18-6AF79FE0FD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2140" r="13377"/>
          <a:stretch/>
        </p:blipFill>
        <p:spPr bwMode="auto">
          <a:xfrm>
            <a:off x="4159918" y="2391337"/>
            <a:ext cx="4984081" cy="4466657"/>
          </a:xfrm>
          <a:prstGeom prst="rect">
            <a:avLst/>
          </a:prstGeom>
          <a:noFill/>
          <a:extLst>
            <a:ext uri="{909E8E84-426E-40DD-AFC4-6F175D3DCCD1}">
              <a14:hiddenFill xmlns:a14="http://schemas.microsoft.com/office/drawing/2010/main">
                <a:solidFill>
                  <a:srgbClr val="FFFFFF"/>
                </a:solidFill>
              </a14:hiddenFill>
            </a:ext>
          </a:extLst>
        </p:spPr>
      </p:pic>
      <p:sp>
        <p:nvSpPr>
          <p:cNvPr id="1035" name="Rectangle 1034">
            <a:extLst>
              <a:ext uri="{FF2B5EF4-FFF2-40B4-BE49-F238E27FC236}">
                <a16:creationId xmlns:a16="http://schemas.microsoft.com/office/drawing/2014/main" id="{70A48D59-8581-41F7-B529-F4617FE07A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gradFill>
            <a:gsLst>
              <a:gs pos="46000">
                <a:schemeClr val="tx1">
                  <a:lumMod val="95000"/>
                  <a:lumOff val="5000"/>
                </a:schemeClr>
              </a:gs>
              <a:gs pos="90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37" name="Straight Connector 1036">
            <a:extLst>
              <a:ext uri="{FF2B5EF4-FFF2-40B4-BE49-F238E27FC236}">
                <a16:creationId xmlns:a16="http://schemas.microsoft.com/office/drawing/2014/main" id="{967F2066-0253-4771-A5F6-68111E1FE83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90751" y="2397906"/>
            <a:ext cx="825324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54C60AB9-F27B-6A2F-2D00-6470BB682E7A}"/>
              </a:ext>
            </a:extLst>
          </p:cNvPr>
          <p:cNvSpPr txBox="1"/>
          <p:nvPr/>
        </p:nvSpPr>
        <p:spPr>
          <a:xfrm>
            <a:off x="5138228" y="6585997"/>
            <a:ext cx="4098369" cy="278566"/>
          </a:xfrm>
          <a:prstGeom prst="rect">
            <a:avLst/>
          </a:prstGeom>
        </p:spPr>
        <p:txBody>
          <a:bodyPr vert="horz" lIns="91440" tIns="45720" rIns="91440" bIns="45720" rtlCol="0">
            <a:normAutofit/>
          </a:bodyPr>
          <a:lstStyle/>
          <a:p>
            <a:pPr defTabSz="914400">
              <a:lnSpc>
                <a:spcPct val="90000"/>
              </a:lnSpc>
              <a:spcAft>
                <a:spcPts val="600"/>
              </a:spcAft>
            </a:pPr>
            <a:r>
              <a:rPr lang="en-US" sz="1000" b="0" i="0" u="none" strike="noStrike" dirty="0">
                <a:solidFill>
                  <a:schemeClr val="bg1"/>
                </a:solidFill>
                <a:effectLst/>
              </a:rPr>
              <a:t>CERN Veri Merkezi (Görsel: Robert </a:t>
            </a:r>
            <a:r>
              <a:rPr lang="en-US" sz="1000" b="0" i="0" u="none" strike="noStrike" dirty="0" err="1">
                <a:solidFill>
                  <a:schemeClr val="bg1"/>
                </a:solidFill>
                <a:effectLst/>
              </a:rPr>
              <a:t>Hradil</a:t>
            </a:r>
            <a:r>
              <a:rPr lang="en-US" sz="1000" b="0" i="0" u="none" strike="noStrike" dirty="0">
                <a:solidFill>
                  <a:schemeClr val="bg1"/>
                </a:solidFill>
                <a:effectLst/>
              </a:rPr>
              <a:t>, Monika </a:t>
            </a:r>
            <a:r>
              <a:rPr lang="en-US" sz="1000" b="0" i="0" u="none" strike="noStrike" dirty="0" err="1">
                <a:solidFill>
                  <a:schemeClr val="bg1"/>
                </a:solidFill>
                <a:effectLst/>
              </a:rPr>
              <a:t>Majer/ProStudio22</a:t>
            </a:r>
            <a:r>
              <a:rPr lang="en-US" sz="1000" b="0" i="0" u="none" strike="noStrike" dirty="0">
                <a:solidFill>
                  <a:schemeClr val="bg1"/>
                </a:solidFill>
                <a:effectLst/>
              </a:rPr>
              <a:t>.ch)</a:t>
            </a:r>
            <a:endParaRPr lang="en-US" sz="1000" dirty="0">
              <a:solidFill>
                <a:schemeClr val="bg1"/>
              </a:solidFill>
            </a:endParaRPr>
          </a:p>
        </p:txBody>
      </p:sp>
      <p:sp>
        <p:nvSpPr>
          <p:cNvPr id="6" name="TextBox 5">
            <a:extLst>
              <a:ext uri="{FF2B5EF4-FFF2-40B4-BE49-F238E27FC236}">
                <a16:creationId xmlns:a16="http://schemas.microsoft.com/office/drawing/2014/main" id="{0D1DAA16-D7A8-7FE6-B56B-D87D87B901C7}"/>
              </a:ext>
            </a:extLst>
          </p:cNvPr>
          <p:cNvSpPr txBox="1"/>
          <p:nvPr/>
        </p:nvSpPr>
        <p:spPr>
          <a:xfrm>
            <a:off x="233318" y="1092179"/>
            <a:ext cx="3481223" cy="5013982"/>
          </a:xfrm>
          <a:prstGeom prst="rect">
            <a:avLst/>
          </a:prstGeom>
        </p:spPr>
        <p:txBody>
          <a:bodyPr vert="horz" lIns="91440" tIns="45720" rIns="91440" bIns="45720" rtlCol="0">
            <a:normAutofit/>
          </a:bodyPr>
          <a:lstStyle/>
          <a:p>
            <a:pPr marL="285750" indent="-285750">
              <a:buFont typeface="Wingdings" pitchFamily="2" charset="2"/>
              <a:buChar char="Ø"/>
            </a:pPr>
            <a:r>
              <a:rPr lang="en-US" sz="1800" dirty="0">
                <a:solidFill>
                  <a:schemeClr val="bg1"/>
                </a:solidFill>
              </a:rPr>
              <a:t>Modern çarpıştırıcılar saniyede milyonlarca çarpışma üretebilir ve saniyede terabayt ölçeğinde veri üretebilir.</a:t>
            </a:r>
            <a:br>
              <a:rPr lang="en-US" sz="1800" dirty="0">
                <a:solidFill>
                  <a:schemeClr val="bg1"/>
                </a:solidFill>
              </a:rPr>
            </a:br>
            <a:br>
              <a:rPr lang="en-US" sz="1800" dirty="0">
                <a:solidFill>
                  <a:schemeClr val="bg1"/>
                </a:solidFill>
              </a:rPr>
            </a:br>
            <a:endParaRPr lang="en-US" sz="1800" dirty="0">
              <a:solidFill>
                <a:schemeClr val="bg1"/>
              </a:solidFill>
            </a:endParaRPr>
          </a:p>
          <a:p>
            <a:pPr marL="285750" indent="-285750">
              <a:buFont typeface="Wingdings" pitchFamily="2" charset="2"/>
              <a:buChar char="Ø"/>
            </a:pPr>
            <a:r>
              <a:rPr lang="en-US" sz="1800" dirty="0">
                <a:solidFill>
                  <a:schemeClr val="bg1"/>
                </a:solidFill>
              </a:rPr>
              <a:t>Bu kadar </a:t>
            </a:r>
            <a:r>
              <a:rPr lang="en-US" sz="1800" dirty="0" err="1">
                <a:solidFill>
                  <a:schemeClr val="bg1"/>
                </a:solidFill>
              </a:rPr>
              <a:t>büyük</a:t>
            </a:r>
            <a:r>
              <a:rPr lang="en-US" sz="1800" dirty="0">
                <a:solidFill>
                  <a:schemeClr val="bg1"/>
                </a:solidFill>
              </a:rPr>
              <a:t> </a:t>
            </a:r>
            <a:r>
              <a:rPr lang="en-US" sz="1800" dirty="0" err="1">
                <a:solidFill>
                  <a:schemeClr val="bg1"/>
                </a:solidFill>
              </a:rPr>
              <a:t>veri</a:t>
            </a:r>
            <a:r>
              <a:rPr lang="en-US" sz="1800" dirty="0">
                <a:solidFill>
                  <a:schemeClr val="bg1"/>
                </a:solidFill>
              </a:rPr>
              <a:t> </a:t>
            </a:r>
            <a:r>
              <a:rPr lang="en-US" sz="1800" dirty="0" err="1">
                <a:solidFill>
                  <a:schemeClr val="bg1"/>
                </a:solidFill>
              </a:rPr>
              <a:t>hacimleri</a:t>
            </a:r>
            <a:r>
              <a:rPr lang="en-US" sz="1800" dirty="0">
                <a:solidFill>
                  <a:schemeClr val="bg1"/>
                </a:solidFill>
              </a:rPr>
              <a:t> </a:t>
            </a:r>
            <a:r>
              <a:rPr lang="en-US" sz="1800" dirty="0" err="1">
                <a:solidFill>
                  <a:schemeClr val="bg1"/>
                </a:solidFill>
              </a:rPr>
              <a:t>nedeniyle</a:t>
            </a:r>
            <a:r>
              <a:rPr lang="en-US" sz="1800" dirty="0">
                <a:solidFill>
                  <a:schemeClr val="bg1"/>
                </a:solidFill>
              </a:rPr>
              <a:t>, depolama </a:t>
            </a:r>
            <a:r>
              <a:rPr lang="en-US" sz="1800" dirty="0" err="1">
                <a:solidFill>
                  <a:schemeClr val="bg1"/>
                </a:solidFill>
              </a:rPr>
              <a:t>kaynaklarının</a:t>
            </a:r>
            <a:r>
              <a:rPr lang="en-US" sz="1800" dirty="0">
                <a:solidFill>
                  <a:schemeClr val="bg1"/>
                </a:solidFill>
              </a:rPr>
              <a:t> </a:t>
            </a:r>
            <a:r>
              <a:rPr lang="en-US" sz="1800" dirty="0" err="1">
                <a:solidFill>
                  <a:schemeClr val="bg1"/>
                </a:solidFill>
              </a:rPr>
              <a:t>doyuma</a:t>
            </a:r>
            <a:r>
              <a:rPr lang="en-US" sz="1800" dirty="0">
                <a:solidFill>
                  <a:schemeClr val="bg1"/>
                </a:solidFill>
              </a:rPr>
              <a:t> ulaşmasını önlemek </a:t>
            </a:r>
            <a:r>
              <a:rPr lang="en-US" sz="1800" dirty="0" err="1">
                <a:solidFill>
                  <a:schemeClr val="bg1"/>
                </a:solidFill>
              </a:rPr>
              <a:t>için</a:t>
            </a:r>
            <a:r>
              <a:rPr lang="en-US" sz="1800" dirty="0">
                <a:solidFill>
                  <a:schemeClr val="bg1"/>
                </a:solidFill>
              </a:rPr>
              <a:t> </a:t>
            </a:r>
            <a:r>
              <a:rPr lang="en-US" sz="1800" dirty="0" err="1">
                <a:solidFill>
                  <a:schemeClr val="bg1"/>
                </a:solidFill>
              </a:rPr>
              <a:t>veri</a:t>
            </a:r>
            <a:r>
              <a:rPr lang="en-US" sz="1800" dirty="0">
                <a:solidFill>
                  <a:schemeClr val="bg1"/>
                </a:solidFill>
              </a:rPr>
              <a:t> işleme ve anında </a:t>
            </a:r>
            <a:r>
              <a:rPr lang="en-US" sz="1800" dirty="0" err="1">
                <a:solidFill>
                  <a:schemeClr val="bg1"/>
                </a:solidFill>
              </a:rPr>
              <a:t>filtreleme</a:t>
            </a:r>
            <a:r>
              <a:rPr lang="en-US" sz="1800" dirty="0">
                <a:solidFill>
                  <a:schemeClr val="bg1"/>
                </a:solidFill>
              </a:rPr>
              <a:t> </a:t>
            </a:r>
            <a:r>
              <a:rPr lang="en-US" sz="1800" dirty="0" err="1">
                <a:solidFill>
                  <a:schemeClr val="bg1"/>
                </a:solidFill>
              </a:rPr>
              <a:t>gerekir</a:t>
            </a:r>
            <a:r>
              <a:rPr lang="en-US" sz="1800" dirty="0">
                <a:solidFill>
                  <a:schemeClr val="bg1"/>
                </a:solidFill>
              </a:rPr>
              <a:t>.</a:t>
            </a:r>
          </a:p>
          <a:p>
            <a:pPr marL="57150" indent="-285750" defTabSz="914400">
              <a:lnSpc>
                <a:spcPct val="90000"/>
              </a:lnSpc>
              <a:spcAft>
                <a:spcPts val="600"/>
              </a:spcAft>
              <a:buFont typeface="Wingdings" pitchFamily="2" charset="2"/>
              <a:buChar char="Ø"/>
            </a:pPr>
            <a:endParaRPr lang="en-US" sz="1700" dirty="0">
              <a:solidFill>
                <a:schemeClr val="bg1"/>
              </a:solidFill>
            </a:endParaRPr>
          </a:p>
        </p:txBody>
      </p:sp>
    </p:spTree>
    <p:extLst>
      <p:ext uri="{BB962C8B-B14F-4D97-AF65-F5344CB8AC3E}">
        <p14:creationId xmlns:p14="http://schemas.microsoft.com/office/powerpoint/2010/main" val="6871346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4400" dirty="0"/>
              <a:t>Tetikleme Sistemine Genel Bir Bakış</a:t>
            </a:r>
            <a:endParaRPr sz="4400" dirty="0"/>
          </a:p>
        </p:txBody>
      </p:sp>
      <p:sp>
        <p:nvSpPr>
          <p:cNvPr id="3" name="Content Placeholder 2"/>
          <p:cNvSpPr>
            <a:spLocks noGrp="1"/>
          </p:cNvSpPr>
          <p:nvPr>
            <p:ph idx="1"/>
          </p:nvPr>
        </p:nvSpPr>
        <p:spPr>
          <a:xfrm>
            <a:off x="457200" y="1600200"/>
            <a:ext cx="4114800" cy="4525963"/>
          </a:xfrm>
        </p:spPr>
        <p:txBody>
          <a:bodyPr>
            <a:normAutofit fontScale="92500" lnSpcReduction="20000"/>
          </a:bodyPr>
          <a:lstStyle/>
          <a:p>
            <a:pPr>
              <a:buFont typeface="Wingdings" pitchFamily="2" charset="2"/>
              <a:buChar char="Ø"/>
            </a:pPr>
            <a:r>
              <a:rPr lang="en-US" sz="2000" dirty="0"/>
              <a:t>Parçacık </a:t>
            </a:r>
            <a:r>
              <a:rPr lang="en-US" sz="2000" dirty="0" err="1"/>
              <a:t>fiziğinde</a:t>
            </a:r>
            <a:r>
              <a:rPr lang="en-US" sz="2000" dirty="0"/>
              <a:t> </a:t>
            </a:r>
            <a:r>
              <a:rPr lang="en-US" sz="2000" dirty="0" err="1"/>
              <a:t>tetikleyici</a:t>
            </a:r>
            <a:r>
              <a:rPr lang="en-US" sz="2000" dirty="0"/>
              <a:t> </a:t>
            </a:r>
            <a:r>
              <a:rPr lang="en-US" sz="2000" dirty="0" err="1"/>
              <a:t>bir</a:t>
            </a:r>
            <a:r>
              <a:rPr lang="en-US" sz="2000" dirty="0"/>
              <a:t> parçacık dedektöründe hangi olayların saklanacağına (yani olay verilerini </a:t>
            </a:r>
            <a:r>
              <a:rPr lang="en-US" sz="2000" dirty="0" err="1"/>
              <a:t>depolamaya</a:t>
            </a:r>
            <a:r>
              <a:rPr lang="en-US" sz="2000" dirty="0"/>
              <a:t> </a:t>
            </a:r>
            <a:r>
              <a:rPr lang="en-US" sz="2000" dirty="0" err="1"/>
              <a:t>başlamaya</a:t>
            </a:r>
            <a:r>
              <a:rPr lang="en-US" sz="2000" dirty="0"/>
              <a:t>) hızlı bir şekilde karar vermek için kriterler kullanan bir sistemdir.</a:t>
            </a:r>
          </a:p>
          <a:p>
            <a:pPr>
              <a:buFont typeface="Wingdings" pitchFamily="2" charset="2"/>
              <a:buChar char="Ø"/>
            </a:pPr>
            <a:r>
              <a:rPr sz="2000" dirty="0"/>
              <a:t>Tetikleyiciler gerçek zamanlı filtreler olarak işlev görür: donanım </a:t>
            </a:r>
            <a:r>
              <a:rPr sz="2000" dirty="0" err="1"/>
              <a:t>tabanlı</a:t>
            </a:r>
            <a:r>
              <a:rPr sz="2000" dirty="0"/>
              <a:t> (</a:t>
            </a:r>
            <a:r>
              <a:rPr lang="tr-TR" sz="2000" dirty="0"/>
              <a:t>Level-1</a:t>
            </a:r>
            <a:r>
              <a:rPr sz="2000" dirty="0"/>
              <a:t>) tetikleyiciler özel elektronikler kullanarak hızlı kararlar verirken, </a:t>
            </a:r>
            <a:r>
              <a:rPr lang="en-US" sz="2000" dirty="0" err="1"/>
              <a:t>yazılıma</a:t>
            </a:r>
            <a:r>
              <a:rPr lang="en-US" sz="2000" dirty="0"/>
              <a:t> </a:t>
            </a:r>
            <a:r>
              <a:rPr lang="en-US" sz="2000" dirty="0" err="1"/>
              <a:t>dayalı</a:t>
            </a:r>
            <a:r>
              <a:rPr lang="en-US" sz="2000" dirty="0"/>
              <a:t> </a:t>
            </a:r>
            <a:r>
              <a:rPr sz="2000" dirty="0" err="1"/>
              <a:t>daha</a:t>
            </a:r>
            <a:r>
              <a:rPr sz="2000" dirty="0"/>
              <a:t> </a:t>
            </a:r>
            <a:r>
              <a:rPr sz="2000" dirty="0" err="1"/>
              <a:t>yüksek</a:t>
            </a:r>
            <a:r>
              <a:rPr sz="2000" dirty="0"/>
              <a:t> </a:t>
            </a:r>
            <a:r>
              <a:rPr sz="2000" dirty="0" err="1"/>
              <a:t>seviyeli</a:t>
            </a:r>
            <a:r>
              <a:rPr lang="tr-TR" sz="2000" dirty="0"/>
              <a:t> </a:t>
            </a:r>
            <a:r>
              <a:rPr sz="2000" dirty="0"/>
              <a:t>(</a:t>
            </a:r>
            <a:r>
              <a:rPr lang="tr-TR" sz="2000" dirty="0"/>
              <a:t>HLT</a:t>
            </a:r>
            <a:r>
              <a:rPr sz="2000" dirty="0"/>
              <a:t>) tetikleyiciler daha ayrıntılı olay analizi gerçekleştirir.</a:t>
            </a:r>
          </a:p>
          <a:p>
            <a:pPr>
              <a:buFont typeface="Wingdings" pitchFamily="2" charset="2"/>
              <a:buChar char="Ø"/>
            </a:pPr>
            <a:r>
              <a:rPr sz="2000" dirty="0"/>
              <a:t>Bu katmanlı tetikleyiciler, yalnızca fizikle en ilgili olayları seçerek veri akışını önemli ölçüde azaltır.</a:t>
            </a:r>
          </a:p>
        </p:txBody>
      </p:sp>
      <p:pic>
        <p:nvPicPr>
          <p:cNvPr id="4" name="Picture 3">
            <a:extLst>
              <a:ext uri="{FF2B5EF4-FFF2-40B4-BE49-F238E27FC236}">
                <a16:creationId xmlns:a16="http://schemas.microsoft.com/office/drawing/2014/main" id="{DDB8F54A-55DF-3565-8616-064E4008297A}"/>
              </a:ext>
            </a:extLst>
          </p:cNvPr>
          <p:cNvPicPr>
            <a:picLocks noChangeAspect="1"/>
          </p:cNvPicPr>
          <p:nvPr/>
        </p:nvPicPr>
        <p:blipFill>
          <a:blip r:embed="rId3"/>
          <a:stretch>
            <a:fillRect/>
          </a:stretch>
        </p:blipFill>
        <p:spPr>
          <a:xfrm>
            <a:off x="4694592" y="1417638"/>
            <a:ext cx="4002723" cy="4944540"/>
          </a:xfrm>
          <a:prstGeom prst="rect">
            <a:avLst/>
          </a:prstGeom>
        </p:spPr>
      </p:pic>
      <p:sp>
        <p:nvSpPr>
          <p:cNvPr id="5" name="TextBox 4">
            <a:extLst>
              <a:ext uri="{FF2B5EF4-FFF2-40B4-BE49-F238E27FC236}">
                <a16:creationId xmlns:a16="http://schemas.microsoft.com/office/drawing/2014/main" id="{072C88F5-96AA-FC56-F293-68336F8216BA}"/>
              </a:ext>
            </a:extLst>
          </p:cNvPr>
          <p:cNvSpPr txBox="1"/>
          <p:nvPr/>
        </p:nvSpPr>
        <p:spPr>
          <a:xfrm>
            <a:off x="6695954" y="6604084"/>
            <a:ext cx="2448046" cy="253916"/>
          </a:xfrm>
          <a:prstGeom prst="rect">
            <a:avLst/>
          </a:prstGeom>
          <a:noFill/>
        </p:spPr>
        <p:txBody>
          <a:bodyPr wrap="square">
            <a:spAutoFit/>
          </a:bodyPr>
          <a:lstStyle/>
          <a:p>
            <a:r>
              <a:rPr lang="en-US" sz="1050" b="0" i="0" u="none" strike="noStrike" dirty="0">
                <a:solidFill>
                  <a:srgbClr val="555555"/>
                </a:solidFill>
                <a:effectLst/>
                <a:latin typeface="Roboto" panose="020F0502020204030204" pitchFamily="34" charset="0"/>
              </a:rPr>
              <a:t>DOI:</a:t>
            </a:r>
            <a:r>
              <a:rPr lang="en-US" sz="1050" b="0" i="0" u="sng" dirty="0">
                <a:effectLst/>
                <a:latin typeface="Roboto" panose="02000000000000000000" pitchFamily="2" charset="0"/>
                <a:hlinkClick r:id="rId4"/>
              </a:rPr>
              <a:t>10.1088/1748-0221/5/03/T03005</a:t>
            </a:r>
            <a:endParaRPr lang="en-US" sz="105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D9293D-800F-C1AC-ECED-77FA41F42B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28C779-C4AB-4C4E-9C42-766D177F426C}"/>
              </a:ext>
            </a:extLst>
          </p:cNvPr>
          <p:cNvSpPr>
            <a:spLocks noGrp="1"/>
          </p:cNvSpPr>
          <p:nvPr>
            <p:ph type="title"/>
          </p:nvPr>
        </p:nvSpPr>
        <p:spPr/>
        <p:txBody>
          <a:bodyPr>
            <a:normAutofit fontScale="90000"/>
          </a:bodyPr>
          <a:lstStyle/>
          <a:p>
            <a:r>
              <a:rPr lang="tr-TR" sz="4400" dirty="0"/>
              <a:t>Veri Akışı: Tetikleme, Toplama, Yapılandırma, Analiz</a:t>
            </a:r>
            <a:endParaRPr sz="4400" dirty="0"/>
          </a:p>
        </p:txBody>
      </p:sp>
      <p:pic>
        <p:nvPicPr>
          <p:cNvPr id="4" name="Picture 3">
            <a:extLst>
              <a:ext uri="{FF2B5EF4-FFF2-40B4-BE49-F238E27FC236}">
                <a16:creationId xmlns:a16="http://schemas.microsoft.com/office/drawing/2014/main" id="{08F1118D-66FE-2521-757C-FAA122426591}"/>
              </a:ext>
            </a:extLst>
          </p:cNvPr>
          <p:cNvPicPr>
            <a:picLocks noChangeAspect="1"/>
          </p:cNvPicPr>
          <p:nvPr/>
        </p:nvPicPr>
        <p:blipFill>
          <a:blip r:embed="rId3"/>
          <a:stretch>
            <a:fillRect/>
          </a:stretch>
        </p:blipFill>
        <p:spPr>
          <a:xfrm>
            <a:off x="4694592" y="1417638"/>
            <a:ext cx="4002723" cy="4944540"/>
          </a:xfrm>
          <a:prstGeom prst="rect">
            <a:avLst/>
          </a:prstGeom>
        </p:spPr>
      </p:pic>
      <p:sp>
        <p:nvSpPr>
          <p:cNvPr id="5" name="TextBox 4">
            <a:extLst>
              <a:ext uri="{FF2B5EF4-FFF2-40B4-BE49-F238E27FC236}">
                <a16:creationId xmlns:a16="http://schemas.microsoft.com/office/drawing/2014/main" id="{E0D74290-F163-50E2-1EFC-0F649764B06D}"/>
              </a:ext>
            </a:extLst>
          </p:cNvPr>
          <p:cNvSpPr txBox="1"/>
          <p:nvPr/>
        </p:nvSpPr>
        <p:spPr>
          <a:xfrm>
            <a:off x="6695954" y="6604084"/>
            <a:ext cx="2448046" cy="253916"/>
          </a:xfrm>
          <a:prstGeom prst="rect">
            <a:avLst/>
          </a:prstGeom>
          <a:noFill/>
        </p:spPr>
        <p:txBody>
          <a:bodyPr wrap="square">
            <a:spAutoFit/>
          </a:bodyPr>
          <a:lstStyle/>
          <a:p>
            <a:r>
              <a:rPr lang="en-US" sz="1050" b="0" i="0" u="none" strike="noStrike" dirty="0">
                <a:solidFill>
                  <a:srgbClr val="555555"/>
                </a:solidFill>
                <a:effectLst/>
                <a:latin typeface="Roboto" panose="020F0502020204030204" pitchFamily="34" charset="0"/>
              </a:rPr>
              <a:t>DOI:</a:t>
            </a:r>
            <a:r>
              <a:rPr lang="en-US" sz="1050" b="0" i="0" u="sng" dirty="0">
                <a:effectLst/>
                <a:latin typeface="Roboto" panose="02000000000000000000" pitchFamily="2" charset="0"/>
                <a:hlinkClick r:id="rId4"/>
              </a:rPr>
              <a:t>10.1088/1748-0221/5/03/T03005</a:t>
            </a:r>
            <a:endParaRPr lang="en-US" sz="1050" dirty="0"/>
          </a:p>
        </p:txBody>
      </p:sp>
      <p:sp>
        <p:nvSpPr>
          <p:cNvPr id="8" name="Content Placeholder 2">
            <a:extLst>
              <a:ext uri="{FF2B5EF4-FFF2-40B4-BE49-F238E27FC236}">
                <a16:creationId xmlns:a16="http://schemas.microsoft.com/office/drawing/2014/main" id="{34DCDDD1-1239-C6C2-3190-22E5C4F27984}"/>
              </a:ext>
            </a:extLst>
          </p:cNvPr>
          <p:cNvSpPr txBox="1">
            <a:spLocks/>
          </p:cNvSpPr>
          <p:nvPr/>
        </p:nvSpPr>
        <p:spPr>
          <a:xfrm>
            <a:off x="457200" y="1600200"/>
            <a:ext cx="4635661" cy="4525963"/>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ct val="20000"/>
              </a:spcBef>
              <a:buFont typeface="Wingdings" pitchFamily="2" charset="2"/>
              <a:buChar char="Ø"/>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a:p>
          <a:p>
            <a:pPr>
              <a:defRPr sz="1800"/>
            </a:pPr>
            <a:r>
              <a:rPr lang="en-US" sz="2000"/>
              <a:t>Tetikleyiciler, saniyede milyonlarca çarpışma arasından ilginç olayları seçmek için gerçek zamanlı olarak çalışır.</a:t>
            </a:r>
          </a:p>
          <a:p>
            <a:pPr>
              <a:defRPr sz="1800"/>
            </a:pPr>
            <a:r>
              <a:rPr lang="en-US" sz="2000"/>
              <a:t>Ön uç elektronikler dedektör sinyallerini sayısallaştırarak depolanacak ve çevrimdışı olarak işlenecek ham verileri oluşturur.</a:t>
            </a:r>
          </a:p>
          <a:p>
            <a:pPr>
              <a:defRPr sz="1800"/>
            </a:pPr>
            <a:r>
              <a:rPr lang="en-US" sz="2000"/>
              <a:t>Çevrimdışı yeniden yapılandırma algoritmaları parçacıkları tanımlar ve temel değişkenleri (örn. momentum, enerji) ölçer.</a:t>
            </a:r>
          </a:p>
          <a:p>
            <a:pPr>
              <a:defRPr sz="1800"/>
            </a:pPr>
            <a:r>
              <a:rPr lang="en-US" sz="2000"/>
              <a:t>Nihai fizik analizleri, tesir kesitleri veya parçacık kütleleri gibi gözlemlenebilir verileri çıkarır.</a:t>
            </a:r>
            <a:endParaRPr lang="en-US" sz="2000" dirty="0"/>
          </a:p>
        </p:txBody>
      </p:sp>
    </p:spTree>
    <p:extLst>
      <p:ext uri="{BB962C8B-B14F-4D97-AF65-F5344CB8AC3E}">
        <p14:creationId xmlns:p14="http://schemas.microsoft.com/office/powerpoint/2010/main" val="18175916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3475</TotalTime>
  <Words>4096</Words>
  <Application>Microsoft Macintosh PowerPoint</Application>
  <PresentationFormat>On-screen Show (4:3)</PresentationFormat>
  <Paragraphs>414</Paragraphs>
  <Slides>68</Slides>
  <Notes>36</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68</vt:i4>
      </vt:variant>
    </vt:vector>
  </HeadingPairs>
  <TitlesOfParts>
    <vt:vector size="81" baseType="lpstr">
      <vt:lpstr>-webkit-standard</vt:lpstr>
      <vt:lpstr>Aptos</vt:lpstr>
      <vt:lpstr>Arial</vt:lpstr>
      <vt:lpstr>Arial</vt:lpstr>
      <vt:lpstr>Bradley Hand</vt:lpstr>
      <vt:lpstr>Calibri</vt:lpstr>
      <vt:lpstr>Cambria Math</vt:lpstr>
      <vt:lpstr>Inter</vt:lpstr>
      <vt:lpstr>PT Sans</vt:lpstr>
      <vt:lpstr>Roboto</vt:lpstr>
      <vt:lpstr>sourcesans-regular</vt:lpstr>
      <vt:lpstr>Wingdings</vt:lpstr>
      <vt:lpstr>Office Theme</vt:lpstr>
      <vt:lpstr>Ham Verilerden Fiziksel Gözlenebilirlere</vt:lpstr>
      <vt:lpstr>PowerPoint Presentation</vt:lpstr>
      <vt:lpstr>PowerPoint Presentation</vt:lpstr>
      <vt:lpstr>Olay'ın Doğumu</vt:lpstr>
      <vt:lpstr>Olay'ın Doğumu</vt:lpstr>
      <vt:lpstr>Dedektör Vurularını Neden Sayısallaştırırız?</vt:lpstr>
      <vt:lpstr>PowerPoint Presentation</vt:lpstr>
      <vt:lpstr>Tetikleme Sistemine Genel Bir Bakış</vt:lpstr>
      <vt:lpstr>Veri Akışı: Tetikleme, Toplama, Yapılandırma, Analiz</vt:lpstr>
      <vt:lpstr>Olay'lı Organizasyon</vt:lpstr>
      <vt:lpstr>Ham Verinin Biçimi ve Yapısı</vt:lpstr>
      <vt:lpstr>Ham Veri: Örnek Biçim</vt:lpstr>
      <vt:lpstr>Örnek Ham Veri (Sahte)</vt:lpstr>
      <vt:lpstr>Ham Veri: Gerçek Örnek</vt:lpstr>
      <vt:lpstr>Ham Veri</vt:lpstr>
      <vt:lpstr>Olay Birleştirmesi</vt:lpstr>
      <vt:lpstr>Ham Veri Analizin Temelidir</vt:lpstr>
      <vt:lpstr>Kalibrasyonun YEF'te Önemi</vt:lpstr>
      <vt:lpstr>Kalibrasyon: Sinyalleri Fiziksel Niceliklere Dönüştürmek</vt:lpstr>
      <vt:lpstr>Lazer Kalibrasyonu</vt:lpstr>
      <vt:lpstr>Radyoaktif Kaynak Kalibrasyonu</vt:lpstr>
      <vt:lpstr>LED Kalibrasyonu</vt:lpstr>
      <vt:lpstr>Kozmik Işın Kalibrasyonu</vt:lpstr>
      <vt:lpstr>Demet Testi Kalibrasyonu</vt:lpstr>
      <vt:lpstr>Fizik Süreçlerini Kullanarak Yerinde Kalibrasyon</vt:lpstr>
      <vt:lpstr>Mutlak Kalibrasyon ve İnterkalibrasyon</vt:lpstr>
      <vt:lpstr>Doğru Ölçümler için Dedektörün Hizalanması</vt:lpstr>
      <vt:lpstr>Doğru Ölçümler için Dedektörün Hizalanması</vt:lpstr>
      <vt:lpstr>İz Yeniden Yapılandırma: Vuruşlardan Parçacık Yörüngelerine</vt:lpstr>
      <vt:lpstr>Kalorimetre Kümeleme ve Enerji Ölçümü</vt:lpstr>
      <vt:lpstr>Parçacık Tanımlama: Elektronları, Müonları ve Daha Fazlasını Ayırt Etme</vt:lpstr>
      <vt:lpstr>Arka Plan Tahmini: Kontrol Bölgeleri ve Monte Carlo</vt:lpstr>
      <vt:lpstr>Dedektör Etkilerini Kaldırmak: Unfolding</vt:lpstr>
      <vt:lpstr>Unfolding</vt:lpstr>
      <vt:lpstr>Yaygın Unfolding Yöntemleri</vt:lpstr>
      <vt:lpstr>Fizik Parametrelerini Çıkarmak için Dağılımları Uydurma (Fit)</vt:lpstr>
      <vt:lpstr>Fitin Rolü</vt:lpstr>
      <vt:lpstr>Maksimum Olabilirlik &amp; χ²</vt:lpstr>
      <vt:lpstr>Önyargısız (unbiased) Sonuçların Sağlanması</vt:lpstr>
      <vt:lpstr>Sistematik Belirsizlikler: Kaynaklar ve Belirsizliklerin Yayılımı</vt:lpstr>
      <vt:lpstr>Her Analiz Adımının Belirsizlik Üzerindeki Etkisi</vt:lpstr>
      <vt:lpstr>Belirsizliklerin Sayısallaştırılması ve Raporlanması</vt:lpstr>
      <vt:lpstr>Sonuç ve Tartışma</vt:lpstr>
      <vt:lpstr>Ham Verilerden Fiziksel Gözlenebilirlere-II</vt:lpstr>
      <vt:lpstr>Bozon Kütlesinin Ölçülmesi</vt:lpstr>
      <vt:lpstr>Genel Bakış: Z-Bozonu Kütlesinin Ölçülmesi</vt:lpstr>
      <vt:lpstr>Genel Bakış: Bozon Kütlesinin Ölçülmesi</vt:lpstr>
      <vt:lpstr>Problemin Tanımı</vt:lpstr>
      <vt:lpstr>Motive Edici Örnek: Di-Muon Değişmez Kütlesi</vt:lpstr>
      <vt:lpstr>Verileri Fiziğe Bağlama</vt:lpstr>
      <vt:lpstr>Müon Tespiti ve Müon Dedektörüne Genel Bakış</vt:lpstr>
      <vt:lpstr>Ham Veriler: Elektrik Sinayllerinden Vuruşlara</vt:lpstr>
      <vt:lpstr>Ham Veriler: Elektrik Sinayllerinden Vuruşlara</vt:lpstr>
      <vt:lpstr>Yeniden Yapılanma: Hitlerden Parçalara</vt:lpstr>
      <vt:lpstr>İzlere Fit Etme ve Momentum Tahmini</vt:lpstr>
      <vt:lpstr>Kalibrasyon ve Hizalama</vt:lpstr>
      <vt:lpstr>Müon Tetikleyicisini Anlamak</vt:lpstr>
      <vt:lpstr>Etkinlik Seçimi: Muon Kriterleri</vt:lpstr>
      <vt:lpstr>Etkinlik Seçimi: Muon Kriterleri</vt:lpstr>
      <vt:lpstr>Arka Planların Belirlenmesi ve Azaltılması</vt:lpstr>
      <vt:lpstr>Sinyal Bölgesinin Tanımlanması</vt:lpstr>
      <vt:lpstr>Değişmez Kütlenin Hesaplanması</vt:lpstr>
      <vt:lpstr>Kütle Tepe Noktasının Takılması</vt:lpstr>
      <vt:lpstr>Kütle Ölçümünde Hata Analizi</vt:lpstr>
      <vt:lpstr>Dünya Ortalamaları ile Karşılaştırma</vt:lpstr>
      <vt:lpstr>Hassas Ölçümlerin Fiziksel Etkisi</vt:lpstr>
      <vt:lpstr>Gelecek Yönelimleri</vt:lpstr>
      <vt:lpstr>Daha Fazla Keşif için Kaynaklar</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docId:F39401020CE3387185F3025D2CCC86B8</cp:keywords>
  <dc:description>generated using python-pptx</dc:description>
  <cp:lastModifiedBy>Taylan YETKİN, ISU</cp:lastModifiedBy>
  <cp:revision>167</cp:revision>
  <dcterms:created xsi:type="dcterms:W3CDTF">2013-01-27T09:14:16Z</dcterms:created>
  <dcterms:modified xsi:type="dcterms:W3CDTF">2025-02-11T16:57:06Z</dcterms:modified>
  <cp:category/>
</cp:coreProperties>
</file>