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51" r:id="rId1"/>
  </p:sldMasterIdLst>
  <p:notesMasterIdLst>
    <p:notesMasterId r:id="rId12"/>
  </p:notesMasterIdLst>
  <p:sldIdLst>
    <p:sldId id="256" r:id="rId2"/>
    <p:sldId id="257" r:id="rId3"/>
    <p:sldId id="260" r:id="rId4"/>
    <p:sldId id="261" r:id="rId5"/>
    <p:sldId id="262" r:id="rId6"/>
    <p:sldId id="259" r:id="rId7"/>
    <p:sldId id="263" r:id="rId8"/>
    <p:sldId id="265" r:id="rId9"/>
    <p:sldId id="264" r:id="rId10"/>
    <p:sldId id="258" r:id="rId11"/>
  </p:sldIdLst>
  <p:sldSz cx="12192000" cy="685800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6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6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08926ED5-0591-46A9-BDD3-1E02F4AEBDC2}" type="datetimeFigureOut">
              <a:rPr lang="it-IT" smtClean="0"/>
              <a:t>24/05/2026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92DBF06F-EABA-42D9-B176-014EC8C4CB5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0163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682087" y="5870575"/>
            <a:ext cx="1850671" cy="377825"/>
          </a:xfrm>
        </p:spPr>
        <p:txBody>
          <a:bodyPr/>
          <a:lstStyle/>
          <a:p>
            <a:r>
              <a:rPr lang="en-US" smtClean="0"/>
              <a:t>La Biodola - Elba - May 25, 2026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3941459" cy="377825"/>
          </a:xfrm>
        </p:spPr>
        <p:txBody>
          <a:bodyPr/>
          <a:lstStyle/>
          <a:p>
            <a:r>
              <a:rPr lang="en-GB" smtClean="0"/>
              <a:t>25th IEEE RT Conference - A. Luchetta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r>
              <a:rPr lang="en-US" dirty="0" smtClean="0"/>
              <a:t>/10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5033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La Biodola - Elba - May 25, 2026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25th IEEE RT Conference - A. Luchetta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r>
              <a:rPr lang="en-US" dirty="0" smtClean="0"/>
              <a:t>/10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660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05014" y="5870575"/>
            <a:ext cx="1884846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La Biodola - Elba - May 25, 2026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870575"/>
            <a:ext cx="6723668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GB" smtClean="0"/>
              <a:t>25th IEEE RT Conference - A. Luchetta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r>
              <a:rPr lang="en-US" dirty="0" smtClean="0"/>
              <a:t>/10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471062" y="0"/>
            <a:ext cx="1720938" cy="143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4030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ieeeauthorcenter.ieee.org/create-your-ieee-journal-article/authoring-tools-and-templates/tools-for-ieee-authors/ieee-article-templates/" TargetMode="External"/><Relationship Id="rId2" Type="http://schemas.openxmlformats.org/officeDocument/2006/relationships/hyperlink" Target="https://ieee-npss.org/publications/transactions-on-nuclear-science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eee-pdfchecker.org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eee.atyponrex.com/journal/tns-iee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681461"/>
            <a:ext cx="7197726" cy="2421464"/>
          </a:xfrm>
        </p:spPr>
        <p:txBody>
          <a:bodyPr/>
          <a:lstStyle/>
          <a:p>
            <a:r>
              <a:rPr lang="en-US" dirty="0" smtClean="0"/>
              <a:t>PUBLISHING Instructions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3938270"/>
            <a:ext cx="7197726" cy="1405467"/>
          </a:xfrm>
        </p:spPr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pPr marL="342900" indent="-342900">
              <a:buAutoNum type="alphaUcPeriod"/>
            </a:pPr>
            <a:r>
              <a:rPr lang="en-US" cap="none" dirty="0" smtClean="0"/>
              <a:t>Luchetta</a:t>
            </a:r>
          </a:p>
          <a:p>
            <a:r>
              <a:rPr lang="en-US" cap="none" dirty="0" smtClean="0"/>
              <a:t>IEEE TNS senior editor</a:t>
            </a:r>
          </a:p>
          <a:p>
            <a:r>
              <a:rPr lang="en-US" cap="none" dirty="0" smtClean="0"/>
              <a:t>On behalf of the Editorial Board of TNS special issue on Real Time Computing</a:t>
            </a:r>
            <a:endParaRPr lang="en-US" cap="non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8487" y="0"/>
            <a:ext cx="7523513" cy="27350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0546" y="0"/>
            <a:ext cx="1041454" cy="914447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9309454" y="5870575"/>
            <a:ext cx="1850671" cy="377825"/>
          </a:xfrm>
        </p:spPr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Biodola</a:t>
            </a:r>
            <a:r>
              <a:rPr lang="en-US" dirty="0" smtClean="0"/>
              <a:t> - Elba - May 25, 2026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879835" y="5870575"/>
            <a:ext cx="3941459" cy="377825"/>
          </a:xfrm>
        </p:spPr>
        <p:txBody>
          <a:bodyPr/>
          <a:lstStyle/>
          <a:p>
            <a:r>
              <a:rPr lang="en-GB" dirty="0" smtClean="0"/>
              <a:t>25th IEEE RT Conference - A. Luchetta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97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40"/>
    </mc:Choice>
    <mc:Fallback xmlns="">
      <p:transition spd="slow" advTm="544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764536"/>
            <a:ext cx="10918595" cy="19615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We are  looking forward to receiving your manuscripts.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La Biodola - Elba - May 25, 2026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63727" y="7487027"/>
            <a:ext cx="6723668" cy="377825"/>
          </a:xfrm>
        </p:spPr>
        <p:txBody>
          <a:bodyPr/>
          <a:lstStyle/>
          <a:p>
            <a:r>
              <a:rPr lang="en-GB" dirty="0" smtClean="0"/>
              <a:t>25th IEEE RT Conference - A. Luchetta </a:t>
            </a:r>
            <a:endParaRPr lang="en-US" dirty="0"/>
          </a:p>
        </p:txBody>
      </p:sp>
      <p:sp>
        <p:nvSpPr>
          <p:cNvPr id="8" name="AutoShape 6" descr="Enjoy Elba &amp; The Tuscan Archipelago ..."/>
          <p:cNvSpPr>
            <a:spLocks noChangeAspect="1" noChangeArrowheads="1"/>
          </p:cNvSpPr>
          <p:nvPr/>
        </p:nvSpPr>
        <p:spPr bwMode="auto">
          <a:xfrm>
            <a:off x="155575" y="-776288"/>
            <a:ext cx="2828925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4483" y="3425244"/>
            <a:ext cx="3822155" cy="2235776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685801" y="5870575"/>
            <a:ext cx="6723668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25th IEEE RT Conference - A. Luchetta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r>
              <a:rPr lang="en-US" dirty="0" smtClean="0"/>
              <a:t>/10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219"/>
    </mc:Choice>
    <mc:Fallback xmlns="">
      <p:transition spd="slow" advTm="3321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960" y="232529"/>
            <a:ext cx="10131425" cy="823274"/>
          </a:xfrm>
        </p:spPr>
        <p:txBody>
          <a:bodyPr/>
          <a:lstStyle/>
          <a:p>
            <a:r>
              <a:rPr lang="it-IT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publications</a:t>
            </a:r>
            <a:endParaRPr lang="it-IT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960" y="803459"/>
            <a:ext cx="10692352" cy="49091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/>
              <a:t>Real Time 2026 </a:t>
            </a:r>
            <a:r>
              <a:rPr lang="en-GB" sz="2400" dirty="0" smtClean="0"/>
              <a:t> will keep up </a:t>
            </a:r>
            <a:r>
              <a:rPr lang="en-GB" sz="2400" dirty="0"/>
              <a:t>to </a:t>
            </a:r>
            <a:r>
              <a:rPr lang="en-GB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three records </a:t>
            </a:r>
            <a:r>
              <a:rPr lang="en-GB" sz="2400" dirty="0"/>
              <a:t>of your </a:t>
            </a:r>
            <a:r>
              <a:rPr lang="en-GB" sz="2400" dirty="0" smtClean="0"/>
              <a:t>contributions:</a:t>
            </a:r>
            <a:endParaRPr lang="en-GB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rgbClr val="FFFF00"/>
                </a:solidFill>
              </a:rPr>
              <a:t>Posters, Oral</a:t>
            </a:r>
            <a:r>
              <a:rPr lang="en-GB" sz="2400" dirty="0" smtClean="0"/>
              <a:t> and </a:t>
            </a:r>
            <a:r>
              <a:rPr lang="en-GB" sz="2400" b="1" dirty="0">
                <a:solidFill>
                  <a:srgbClr val="FFFF00"/>
                </a:solidFill>
              </a:rPr>
              <a:t>M</a:t>
            </a:r>
            <a:r>
              <a:rPr lang="en-GB" sz="2400" b="1" dirty="0" smtClean="0">
                <a:solidFill>
                  <a:srgbClr val="FFFF00"/>
                </a:solidFill>
              </a:rPr>
              <a:t>ini-oral </a:t>
            </a:r>
            <a:r>
              <a:rPr lang="en-GB" sz="2400" dirty="0"/>
              <a:t>p</a:t>
            </a:r>
            <a:r>
              <a:rPr lang="en-GB" sz="2400" dirty="0" smtClean="0"/>
              <a:t>resentations</a:t>
            </a:r>
            <a:r>
              <a:rPr lang="en-GB" sz="2400" b="1" dirty="0" smtClean="0">
                <a:solidFill>
                  <a:srgbClr val="FFFF00"/>
                </a:solidFill>
              </a:rPr>
              <a:t> </a:t>
            </a:r>
            <a:r>
              <a:rPr lang="en-GB" sz="2400" dirty="0"/>
              <a:t>will be </a:t>
            </a:r>
            <a:r>
              <a:rPr lang="en-GB" sz="2400" dirty="0" smtClean="0"/>
              <a:t>available </a:t>
            </a:r>
            <a:r>
              <a:rPr lang="en-GB" sz="2400" dirty="0"/>
              <a:t>on the </a:t>
            </a:r>
            <a:r>
              <a:rPr lang="en-GB" sz="24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Indico</a:t>
            </a:r>
            <a:r>
              <a:rPr lang="en-GB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Conference website</a:t>
            </a:r>
            <a:r>
              <a:rPr lang="en-GB" sz="2400" dirty="0"/>
              <a:t> in a </a:t>
            </a:r>
            <a:r>
              <a:rPr lang="en-GB" sz="2400" b="1" dirty="0">
                <a:solidFill>
                  <a:srgbClr val="FFFF00"/>
                </a:solidFill>
              </a:rPr>
              <a:t>public section</a:t>
            </a:r>
            <a:r>
              <a:rPr lang="en-GB" sz="2400" dirty="0"/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FFFF00"/>
                </a:solidFill>
              </a:rPr>
              <a:t>Papers</a:t>
            </a:r>
            <a:r>
              <a:rPr lang="en-GB" sz="2400" dirty="0"/>
              <a:t> will </a:t>
            </a:r>
            <a:r>
              <a:rPr lang="en-GB" sz="2400" dirty="0" smtClean="0"/>
              <a:t>be available </a:t>
            </a:r>
            <a:r>
              <a:rPr lang="en-GB" sz="2400" dirty="0"/>
              <a:t>in a conference record (CR) </a:t>
            </a:r>
            <a:r>
              <a:rPr lang="en-GB" sz="2400" dirty="0" smtClean="0"/>
              <a:t>on </a:t>
            </a:r>
            <a:r>
              <a:rPr lang="en-GB" sz="2400" dirty="0"/>
              <a:t>the </a:t>
            </a:r>
            <a:r>
              <a:rPr lang="en-GB" sz="24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Indico</a:t>
            </a:r>
            <a:r>
              <a:rPr lang="en-GB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Conference website </a:t>
            </a:r>
            <a:r>
              <a:rPr lang="en-GB" sz="2400" dirty="0"/>
              <a:t>with </a:t>
            </a:r>
            <a:r>
              <a:rPr lang="en-GB" sz="2400" b="1" dirty="0" smtClean="0">
                <a:solidFill>
                  <a:srgbClr val="FFFF00"/>
                </a:solidFill>
              </a:rPr>
              <a:t>limited </a:t>
            </a:r>
            <a:r>
              <a:rPr lang="en-GB" sz="2400" b="1" dirty="0">
                <a:solidFill>
                  <a:srgbClr val="FFFF00"/>
                </a:solidFill>
              </a:rPr>
              <a:t>access </a:t>
            </a:r>
            <a:r>
              <a:rPr lang="en-GB" sz="2400" dirty="0"/>
              <a:t>to </a:t>
            </a:r>
            <a:r>
              <a:rPr lang="en-GB" sz="2400" dirty="0" smtClean="0"/>
              <a:t>attendees </a:t>
            </a:r>
            <a:r>
              <a:rPr lang="en-GB" sz="2400" dirty="0"/>
              <a:t>only;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FFFF00"/>
                </a:solidFill>
              </a:rPr>
              <a:t>Authors </a:t>
            </a:r>
            <a:r>
              <a:rPr lang="en-GB" sz="2400" b="1" dirty="0" smtClean="0">
                <a:solidFill>
                  <a:srgbClr val="FFFF00"/>
                </a:solidFill>
              </a:rPr>
              <a:t>can </a:t>
            </a:r>
            <a:r>
              <a:rPr lang="en-GB" sz="2400" b="1" dirty="0">
                <a:solidFill>
                  <a:srgbClr val="FFFF00"/>
                </a:solidFill>
              </a:rPr>
              <a:t>submit their </a:t>
            </a:r>
            <a:r>
              <a:rPr lang="en-GB" sz="2400" b="1" dirty="0" smtClean="0">
                <a:solidFill>
                  <a:srgbClr val="FFFF00"/>
                </a:solidFill>
              </a:rPr>
              <a:t>articles </a:t>
            </a:r>
            <a:r>
              <a:rPr lang="en-GB" sz="2400" b="1" dirty="0">
                <a:solidFill>
                  <a:srgbClr val="FFFF00"/>
                </a:solidFill>
              </a:rPr>
              <a:t>to IEEE Transactions on Nuclear Science (TNS). </a:t>
            </a:r>
            <a:r>
              <a:rPr lang="en-GB" sz="2400" dirty="0"/>
              <a:t>Acceptance is not automatic: The papers will </a:t>
            </a:r>
            <a:r>
              <a:rPr lang="en-GB" sz="2400" dirty="0" smtClean="0"/>
              <a:t>undergo a thorough review according to scientific literature standards. Accepted </a:t>
            </a:r>
            <a:r>
              <a:rPr lang="en-GB" sz="2400" dirty="0"/>
              <a:t>manuscripts will </a:t>
            </a:r>
            <a:r>
              <a:rPr lang="en-GB" sz="2400" dirty="0" smtClean="0"/>
              <a:t>be published </a:t>
            </a:r>
            <a:r>
              <a:rPr lang="en-GB" sz="2400" dirty="0"/>
              <a:t>in a </a:t>
            </a:r>
            <a:r>
              <a:rPr lang="en-GB" sz="2400" b="1" dirty="0">
                <a:solidFill>
                  <a:srgbClr val="FFFF00"/>
                </a:solidFill>
              </a:rPr>
              <a:t>special issue of TNS</a:t>
            </a:r>
            <a:r>
              <a:rPr lang="en-GB" sz="2400" dirty="0"/>
              <a:t>, typically </a:t>
            </a:r>
            <a:r>
              <a:rPr lang="en-GB" sz="2400" b="1" dirty="0" smtClean="0">
                <a:solidFill>
                  <a:srgbClr val="FFFF00"/>
                </a:solidFill>
              </a:rPr>
              <a:t>about </a:t>
            </a:r>
            <a:r>
              <a:rPr lang="en-GB" sz="2400" b="1" dirty="0">
                <a:solidFill>
                  <a:srgbClr val="FFFF00"/>
                </a:solidFill>
              </a:rPr>
              <a:t>10 months after the conference</a:t>
            </a:r>
            <a:r>
              <a:rPr lang="en-GB" sz="2400" dirty="0"/>
              <a:t>. </a:t>
            </a:r>
            <a:r>
              <a:rPr lang="en-US" sz="2400" dirty="0"/>
              <a:t>However, accepted articles are available online prior to their print publication in the special issue, shortly after acceptance.</a:t>
            </a:r>
            <a:endParaRPr lang="it-IT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626522" y="5870575"/>
            <a:ext cx="1884846" cy="377825"/>
          </a:xfrm>
        </p:spPr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Biodola</a:t>
            </a:r>
            <a:r>
              <a:rPr lang="en-US" dirty="0" smtClean="0"/>
              <a:t> - Elba - May 25, 2026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25th IEEE RT Conference - A. Luchetta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5662" y="5433825"/>
            <a:ext cx="5496327" cy="130788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8940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r>
              <a:rPr lang="en-US" dirty="0" smtClean="0"/>
              <a:t>/10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974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623"/>
    </mc:Choice>
    <mc:Fallback xmlns="">
      <p:transition spd="slow" advTm="6862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Submission</a:t>
            </a:r>
            <a:r>
              <a:rPr lang="it-IT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deadlines</a:t>
            </a:r>
            <a:endParaRPr lang="it-IT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793276"/>
            <a:ext cx="10692352" cy="364913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/>
              <a:t>Posters</a:t>
            </a:r>
            <a:r>
              <a:rPr lang="en-GB" sz="2400" b="1" dirty="0" smtClean="0">
                <a:solidFill>
                  <a:srgbClr val="FFFF00"/>
                </a:solidFill>
              </a:rPr>
              <a:t>:</a:t>
            </a:r>
            <a:r>
              <a:rPr lang="en-GB" sz="2400" b="1" cap="small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21 May, 2026</a:t>
            </a:r>
          </a:p>
          <a:p>
            <a:pPr marL="0" indent="0">
              <a:buNone/>
            </a:pPr>
            <a:endParaRPr lang="en-GB" sz="2400" b="1" cap="small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/>
              <a:t>Oral and mini-oral presentations</a:t>
            </a:r>
            <a:r>
              <a:rPr lang="en-GB" sz="2400" b="1" dirty="0" smtClean="0">
                <a:solidFill>
                  <a:srgbClr val="FFFF00"/>
                </a:solidFill>
              </a:rPr>
              <a:t>: </a:t>
            </a:r>
            <a:r>
              <a:rPr lang="en-GB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</a:t>
            </a:r>
            <a:r>
              <a:rPr lang="en-GB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 your </a:t>
            </a:r>
            <a:r>
              <a:rPr lang="en-GB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2400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/>
              <a:t>Papers</a:t>
            </a:r>
            <a:r>
              <a:rPr lang="en-GB" sz="2400" dirty="0" smtClean="0"/>
              <a:t> </a:t>
            </a:r>
            <a:r>
              <a:rPr lang="en-GB" sz="2400" dirty="0"/>
              <a:t>for the </a:t>
            </a:r>
            <a:r>
              <a:rPr lang="en-GB" sz="2400" b="1" dirty="0"/>
              <a:t>Conference Record</a:t>
            </a:r>
            <a:r>
              <a:rPr lang="en-GB" sz="2400" dirty="0"/>
              <a:t> and </a:t>
            </a:r>
            <a:r>
              <a:rPr lang="en-GB" sz="2400" b="1" dirty="0" smtClean="0"/>
              <a:t>TNS</a:t>
            </a:r>
            <a:r>
              <a:rPr lang="en-GB" sz="2400" b="1" dirty="0" smtClean="0">
                <a:solidFill>
                  <a:srgbClr val="FFFF00"/>
                </a:solidFill>
              </a:rPr>
              <a:t>: </a:t>
            </a:r>
            <a:r>
              <a:rPr lang="en-GB" sz="2400" b="1" cap="small" dirty="0" smtClean="0">
                <a:solidFill>
                  <a:srgbClr val="FFFF00"/>
                </a:solidFill>
              </a:rPr>
              <a:t>June </a:t>
            </a:r>
            <a:r>
              <a:rPr lang="en-GB" sz="2400" b="1" cap="small" dirty="0">
                <a:solidFill>
                  <a:srgbClr val="FFFF00"/>
                </a:solidFill>
              </a:rPr>
              <a:t>29, </a:t>
            </a:r>
            <a:r>
              <a:rPr lang="en-GB" sz="2400" b="1" cap="small" dirty="0" smtClean="0">
                <a:solidFill>
                  <a:srgbClr val="FFFF00"/>
                </a:solidFill>
              </a:rPr>
              <a:t>2026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La Biodola - Elba - May 25, 2026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25th IEEE RT Conference - A. Luchetta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r>
              <a:rPr lang="en-US" dirty="0" smtClean="0"/>
              <a:t>/10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56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225"/>
    </mc:Choice>
    <mc:Fallback xmlns="">
      <p:transition spd="slow" advTm="36225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860981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Preparing your manuscript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Go to the </a:t>
            </a:r>
            <a:r>
              <a:rPr lang="en-US" sz="2400" dirty="0" smtClean="0">
                <a:hlinkClick r:id="rId2"/>
              </a:rPr>
              <a:t>NPSS webpage with publication instructions </a:t>
            </a:r>
            <a:r>
              <a:rPr lang="en-US" sz="2400" dirty="0" smtClean="0"/>
              <a:t>and review the information contained therein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Authors must prepare their manuscripts using a predefined template. Download the appropriate template under </a:t>
            </a:r>
            <a:r>
              <a:rPr lang="en-US" sz="2400" dirty="0" smtClean="0">
                <a:hlinkClick r:id="rId3"/>
              </a:rPr>
              <a:t>IEEE article template</a:t>
            </a:r>
            <a:r>
              <a:rPr lang="en-US" sz="2400" dirty="0" smtClean="0"/>
              <a:t>. Templates are available for Microsoft Word and </a:t>
            </a:r>
            <a:r>
              <a:rPr lang="en-US" sz="2400" dirty="0" err="1" smtClean="0"/>
              <a:t>LaTeX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On the IEEE article template webpage, select </a:t>
            </a:r>
            <a:r>
              <a:rPr lang="en-US" sz="2400" i="1" dirty="0" smtClean="0"/>
              <a:t>IEEE Template Selector</a:t>
            </a:r>
            <a:r>
              <a:rPr lang="en-US" sz="2400" dirty="0" smtClean="0"/>
              <a:t>, then </a:t>
            </a:r>
            <a:r>
              <a:rPr lang="en-US" sz="2400" i="1" dirty="0" smtClean="0"/>
              <a:t>Transactions, Journal and Letters</a:t>
            </a:r>
            <a:r>
              <a:rPr lang="en-US" sz="2400" dirty="0" smtClean="0"/>
              <a:t>, and finally choose the name of the publication (</a:t>
            </a:r>
            <a:r>
              <a:rPr lang="en-US" sz="2400" i="1" dirty="0" smtClean="0"/>
              <a:t>IEEE Transactions on Nuclear Science)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When your manuscript is ready, check it through the </a:t>
            </a:r>
            <a:r>
              <a:rPr lang="en-US" sz="2400" dirty="0" smtClean="0">
                <a:hlinkClick r:id="rId4"/>
              </a:rPr>
              <a:t>IEEE PDF Checker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La Biodola - Elba - May 25, 2026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25th IEEE RT Conference - A. Luchetta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r>
              <a:rPr lang="en-US" dirty="0" smtClean="0"/>
              <a:t>/10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75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192"/>
    </mc:Choice>
    <mc:Fallback xmlns="">
      <p:transition spd="slow" advTm="64192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2846"/>
            <a:ext cx="10131425" cy="889262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Conference record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349" y="838989"/>
            <a:ext cx="10607511" cy="563722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Once ready, upload your manuscript to the section dedicated to your contribution on the conference </a:t>
            </a:r>
            <a:r>
              <a:rPr lang="en-US" sz="2400" dirty="0" err="1" smtClean="0"/>
              <a:t>Indico</a:t>
            </a:r>
            <a:r>
              <a:rPr lang="en-US" sz="2400" dirty="0" smtClean="0"/>
              <a:t> website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Use the following naming convention for your contribution: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b="1" dirty="0" err="1" smtClean="0">
                <a:solidFill>
                  <a:srgbClr val="FFFF00"/>
                </a:solidFill>
              </a:rPr>
              <a:t>CR#nnn_authorSurname</a:t>
            </a:r>
            <a:r>
              <a:rPr lang="en-US" sz="2400" dirty="0" smtClean="0"/>
              <a:t> where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200" i="1" dirty="0" err="1" smtClean="0"/>
              <a:t>nnn</a:t>
            </a:r>
            <a:r>
              <a:rPr lang="en-US" sz="2200" dirty="0" smtClean="0"/>
              <a:t> (three digits) is the contribution ID assigned to your paper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200" dirty="0" smtClean="0"/>
              <a:t>check the contribution list or acceptance email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200" i="1" dirty="0" err="1" smtClean="0"/>
              <a:t>authorSurname</a:t>
            </a:r>
            <a:r>
              <a:rPr lang="en-US" sz="2200" dirty="0" smtClean="0"/>
              <a:t> is the lowercase surname of the primary author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Example: the CR file for the paper </a:t>
            </a:r>
          </a:p>
          <a:p>
            <a:pPr marL="457200" lvl="1" indent="0"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Contribution ID: 8, Software-Assisted Event Builder for Belle II Experiment, </a:t>
            </a:r>
            <a:r>
              <a:rPr lang="en-US" sz="2400" dirty="0" err="1" smtClean="0">
                <a:solidFill>
                  <a:srgbClr val="FFFF00"/>
                </a:solidFill>
              </a:rPr>
              <a:t>Dmytro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</a:rPr>
              <a:t>Levit</a:t>
            </a:r>
            <a:r>
              <a:rPr lang="en-US" sz="2400" dirty="0" smtClean="0">
                <a:solidFill>
                  <a:srgbClr val="FFFF00"/>
                </a:solidFill>
              </a:rPr>
              <a:t> et al.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should be named </a:t>
            </a:r>
            <a:r>
              <a:rPr lang="en-US" sz="2400" b="1" dirty="0" smtClean="0">
                <a:solidFill>
                  <a:srgbClr val="FFFF00"/>
                </a:solidFill>
              </a:rPr>
              <a:t>CR#008_levit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La Biodola - Elba - May 25, 2026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25th IEEE RT Conference - A. Luchetta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r>
              <a:rPr lang="en-US" dirty="0" smtClean="0"/>
              <a:t>/10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56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655"/>
    </mc:Choice>
    <mc:Fallback xmlns="">
      <p:transition spd="slow" advTm="48655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64504"/>
            <a:ext cx="10131425" cy="976286"/>
          </a:xfrm>
        </p:spPr>
        <p:txBody>
          <a:bodyPr/>
          <a:lstStyle/>
          <a:p>
            <a:r>
              <a:rPr lang="it-IT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IEEE </a:t>
            </a:r>
            <a:r>
              <a:rPr lang="it-IT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transactions</a:t>
            </a:r>
            <a:r>
              <a:rPr lang="it-IT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 </a:t>
            </a:r>
            <a:r>
              <a:rPr lang="it-IT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</a:t>
            </a:r>
            <a:r>
              <a:rPr lang="it-IT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science</a:t>
            </a:r>
            <a:endParaRPr lang="it-IT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8496"/>
            <a:ext cx="10965729" cy="4774886"/>
          </a:xfrm>
        </p:spPr>
        <p:txBody>
          <a:bodyPr anchor="t" anchorCtr="0"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FFFF00"/>
                </a:solidFill>
              </a:rPr>
              <a:t>M</a:t>
            </a:r>
            <a:r>
              <a:rPr lang="en-GB" sz="2400" b="1" dirty="0" smtClean="0">
                <a:solidFill>
                  <a:srgbClr val="FFFF00"/>
                </a:solidFill>
              </a:rPr>
              <a:t>anuscripts that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b="1" dirty="0" smtClean="0">
                <a:solidFill>
                  <a:srgbClr val="FFFF00"/>
                </a:solidFill>
              </a:rPr>
              <a:t>have </a:t>
            </a:r>
            <a:r>
              <a:rPr lang="en-GB" sz="2200" b="1" dirty="0">
                <a:solidFill>
                  <a:srgbClr val="FFFF00"/>
                </a:solidFill>
              </a:rPr>
              <a:t>followed all </a:t>
            </a:r>
            <a:r>
              <a:rPr lang="en-GB" sz="2200" b="1" dirty="0" smtClean="0">
                <a:solidFill>
                  <a:srgbClr val="FFFF00"/>
                </a:solidFill>
              </a:rPr>
              <a:t>the steps described above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b="1" dirty="0" smtClean="0">
                <a:solidFill>
                  <a:srgbClr val="FFFF00"/>
                </a:solidFill>
              </a:rPr>
              <a:t>are </a:t>
            </a:r>
            <a:r>
              <a:rPr lang="en-GB" sz="2200" b="1" dirty="0">
                <a:solidFill>
                  <a:srgbClr val="FFFF00"/>
                </a:solidFill>
              </a:rPr>
              <a:t>presented at the </a:t>
            </a:r>
            <a:r>
              <a:rPr lang="en-GB" sz="2200" b="1" dirty="0" smtClean="0">
                <a:solidFill>
                  <a:srgbClr val="FFFF00"/>
                </a:solidFill>
              </a:rPr>
              <a:t>conference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are </a:t>
            </a:r>
            <a:r>
              <a:rPr lang="en-GB" sz="2400" dirty="0"/>
              <a:t>eligible for publication in the </a:t>
            </a:r>
            <a:r>
              <a:rPr lang="en-GB" sz="2400" dirty="0" smtClean="0"/>
              <a:t>TNS special </a:t>
            </a:r>
            <a:r>
              <a:rPr lang="en-GB" sz="2400" dirty="0"/>
              <a:t>issue on the IEEE Real Time </a:t>
            </a:r>
            <a:r>
              <a:rPr lang="en-GB" sz="2400" dirty="0" smtClean="0"/>
              <a:t>Conference. 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Go to </a:t>
            </a:r>
            <a:r>
              <a:rPr lang="en-GB" sz="2400" dirty="0" smtClean="0">
                <a:solidFill>
                  <a:srgbClr val="FFFF00"/>
                </a:solidFill>
                <a:hlinkClick r:id="rId2"/>
              </a:rPr>
              <a:t>IEEE Transactions on Nuclear Science Author Portal</a:t>
            </a:r>
            <a:r>
              <a:rPr lang="en-GB" sz="2400" dirty="0" smtClean="0">
                <a:solidFill>
                  <a:srgbClr val="FFFF00"/>
                </a:solidFill>
              </a:rPr>
              <a:t> </a:t>
            </a:r>
            <a:r>
              <a:rPr lang="en-GB" sz="2400" dirty="0" smtClean="0"/>
              <a:t>and log in (create a new account, if necessary)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Follow </a:t>
            </a:r>
            <a:r>
              <a:rPr lang="en-GB" sz="2400" dirty="0"/>
              <a:t>the link to start a new submission in the authors’ </a:t>
            </a:r>
            <a:r>
              <a:rPr lang="en-GB" sz="2400" dirty="0" smtClean="0"/>
              <a:t>area</a:t>
            </a:r>
            <a:endParaRPr lang="en-GB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Follow </a:t>
            </a:r>
            <a:r>
              <a:rPr lang="en-GB" sz="2400" dirty="0"/>
              <a:t>the step-by-step instructions to enter </a:t>
            </a:r>
            <a:r>
              <a:rPr lang="en-GB" sz="2400" dirty="0" smtClean="0"/>
              <a:t>your </a:t>
            </a:r>
            <a:r>
              <a:rPr lang="en-GB" sz="2400" dirty="0"/>
              <a:t>information and </a:t>
            </a:r>
            <a:r>
              <a:rPr lang="en-GB" sz="2400" dirty="0" smtClean="0"/>
              <a:t>upload </a:t>
            </a:r>
            <a:r>
              <a:rPr lang="en-GB" sz="2400" dirty="0"/>
              <a:t>your manuscript files</a:t>
            </a:r>
            <a:r>
              <a:rPr lang="en-GB" sz="2400" dirty="0" smtClean="0"/>
              <a:t>. </a:t>
            </a:r>
            <a:r>
              <a:rPr lang="en-GB" sz="2400" dirty="0"/>
              <a:t>Be sure to select “</a:t>
            </a:r>
            <a:r>
              <a:rPr lang="en-GB" sz="2400" dirty="0">
                <a:solidFill>
                  <a:srgbClr val="FFFF00"/>
                </a:solidFill>
              </a:rPr>
              <a:t>Real Time Conference </a:t>
            </a:r>
            <a:r>
              <a:rPr lang="en-GB" sz="2400" dirty="0" smtClean="0">
                <a:solidFill>
                  <a:srgbClr val="FFFF00"/>
                </a:solidFill>
              </a:rPr>
              <a:t>2026</a:t>
            </a:r>
            <a:r>
              <a:rPr lang="en-GB" sz="2400" dirty="0" smtClean="0"/>
              <a:t>” </a:t>
            </a:r>
            <a:r>
              <a:rPr lang="en-GB" sz="2400" dirty="0"/>
              <a:t>as the “</a:t>
            </a:r>
            <a:r>
              <a:rPr lang="en-GB" sz="2400" dirty="0">
                <a:solidFill>
                  <a:srgbClr val="FFFF00"/>
                </a:solidFill>
              </a:rPr>
              <a:t>Type</a:t>
            </a:r>
            <a:r>
              <a:rPr lang="en-GB" sz="2400" dirty="0" smtClean="0"/>
              <a:t>”.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La Biodola - Elba - May 25, 2026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25th IEEE RT Conference - A. Luchetta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r>
              <a:rPr lang="en-US" dirty="0" smtClean="0"/>
              <a:t>/10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98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745"/>
    </mc:Choice>
    <mc:Fallback xmlns="">
      <p:transition spd="slow" advTm="58745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129619"/>
            <a:ext cx="10131425" cy="1456267"/>
          </a:xfrm>
        </p:spPr>
        <p:txBody>
          <a:bodyPr/>
          <a:lstStyle/>
          <a:p>
            <a:r>
              <a:rPr lang="it-IT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IEEE </a:t>
            </a:r>
            <a:r>
              <a:rPr lang="it-IT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transactions</a:t>
            </a:r>
            <a:r>
              <a:rPr lang="it-IT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 </a:t>
            </a:r>
            <a:r>
              <a:rPr lang="it-IT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</a:t>
            </a:r>
            <a:r>
              <a:rPr lang="it-IT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science</a:t>
            </a:r>
            <a:endParaRPr lang="it-IT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532" y="1004146"/>
            <a:ext cx="11267388" cy="566332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TNS </a:t>
            </a:r>
            <a:r>
              <a:rPr lang="en-GB" sz="2400" dirty="0"/>
              <a:t>is a hybrid journal. If your paper is accepted for </a:t>
            </a:r>
            <a:r>
              <a:rPr lang="en-GB" sz="2400" dirty="0" smtClean="0"/>
              <a:t>publication: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you </a:t>
            </a:r>
            <a:r>
              <a:rPr lang="en-GB" sz="2400" dirty="0"/>
              <a:t>can choose to have it published </a:t>
            </a:r>
            <a:r>
              <a:rPr lang="en-GB" sz="2400" b="1" dirty="0">
                <a:solidFill>
                  <a:srgbClr val="FFFF00"/>
                </a:solidFill>
              </a:rPr>
              <a:t>open access </a:t>
            </a:r>
            <a:r>
              <a:rPr lang="en-GB" sz="2400" dirty="0"/>
              <a:t>upon commitment to pay the current open access fee, and after you execute the appropriate CC-BY </a:t>
            </a:r>
            <a:r>
              <a:rPr lang="en-GB" sz="2400" dirty="0" smtClean="0"/>
              <a:t>license.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If </a:t>
            </a:r>
            <a:r>
              <a:rPr lang="en-GB" sz="2400" dirty="0"/>
              <a:t>you decline to pay the open access fee, you will be asked, upon acceptance, to execute </a:t>
            </a:r>
            <a:r>
              <a:rPr lang="en-GB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copyright transfer agreement</a:t>
            </a:r>
            <a:r>
              <a:rPr lang="en-GB" sz="2400" dirty="0"/>
              <a:t>.  If you have not chosen open access publishing, IEEE will not publish your accepted paper until the copyright transfer agreement is </a:t>
            </a:r>
            <a:r>
              <a:rPr lang="en-GB" sz="2400" dirty="0" smtClean="0"/>
              <a:t>executed</a:t>
            </a:r>
            <a:endParaRPr lang="en-GB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FFFF00"/>
                </a:solidFill>
              </a:rPr>
              <a:t>Please mention at least </a:t>
            </a:r>
            <a:r>
              <a:rPr lang="en-GB" sz="2400" b="1" dirty="0" smtClean="0">
                <a:solidFill>
                  <a:srgbClr val="FFFF00"/>
                </a:solidFill>
              </a:rPr>
              <a:t>three </a:t>
            </a:r>
            <a:r>
              <a:rPr lang="en-GB" sz="2400" b="1" dirty="0">
                <a:solidFill>
                  <a:srgbClr val="FFFF00"/>
                </a:solidFill>
              </a:rPr>
              <a:t>preferred reviewers</a:t>
            </a:r>
            <a:r>
              <a:rPr lang="en-GB" sz="2400" dirty="0"/>
              <a:t>. Good candidates include colleagues working in the same field </a:t>
            </a:r>
            <a:r>
              <a:rPr lang="en-GB" sz="2400" dirty="0" smtClean="0"/>
              <a:t>(not </a:t>
            </a:r>
            <a:r>
              <a:rPr lang="en-GB" sz="2400" dirty="0"/>
              <a:t>from the authors’ institutions), or </a:t>
            </a:r>
            <a:r>
              <a:rPr lang="en-GB" sz="2400" dirty="0" smtClean="0"/>
              <a:t>your </a:t>
            </a:r>
            <a:r>
              <a:rPr lang="en-GB" sz="2400" dirty="0"/>
              <a:t>session </a:t>
            </a:r>
            <a:r>
              <a:rPr lang="en-GB" sz="2400" dirty="0" smtClean="0"/>
              <a:t>conveners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La Biodola - Elba - May 25, 2026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25th IEEE RT Conference - A. Luchetta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r>
              <a:rPr lang="en-US" dirty="0" smtClean="0"/>
              <a:t>/10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0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54"/>
    </mc:Choice>
    <mc:Fallback xmlns="">
      <p:transition spd="slow" advTm="70054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129619"/>
            <a:ext cx="10131425" cy="1456267"/>
          </a:xfrm>
        </p:spPr>
        <p:txBody>
          <a:bodyPr/>
          <a:lstStyle/>
          <a:p>
            <a:r>
              <a:rPr lang="it-IT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Manuscript</a:t>
            </a:r>
            <a:r>
              <a:rPr lang="it-IT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</a:t>
            </a:r>
            <a:r>
              <a:rPr lang="it-IT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</a:t>
            </a:r>
            <a:endParaRPr lang="it-IT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880840"/>
            <a:ext cx="11310280" cy="3748683"/>
          </a:xfrm>
        </p:spPr>
        <p:txBody>
          <a:bodyPr>
            <a:normAutofit fontScale="85000" lnSpcReduction="20000"/>
          </a:bodyPr>
          <a:lstStyle/>
          <a:p>
            <a:pPr lvl="1">
              <a:buFont typeface="Wingdings" panose="05000000000000000000" pitchFamily="2" charset="2"/>
              <a:buChar char="Ø"/>
            </a:pPr>
            <a:r>
              <a:rPr lang="en-GB" sz="2800" b="1" dirty="0">
                <a:solidFill>
                  <a:srgbClr val="FFFF00"/>
                </a:solidFill>
              </a:rPr>
              <a:t>You will likely be asked to review papers presented at the conference and submitted to TNS</a:t>
            </a:r>
            <a:r>
              <a:rPr lang="en-GB" sz="2800" b="1" dirty="0" smtClean="0">
                <a:solidFill>
                  <a:srgbClr val="FFFF00"/>
                </a:solidFill>
              </a:rPr>
              <a:t>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sz="2800" b="1" dirty="0">
              <a:solidFill>
                <a:srgbClr val="FFFF0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rgbClr val="FFFF00"/>
                </a:solidFill>
              </a:rPr>
              <a:t>Agreeing </a:t>
            </a:r>
            <a:r>
              <a:rPr lang="en-GB" sz="2800" b="1" dirty="0">
                <a:solidFill>
                  <a:srgbClr val="FFFF00"/>
                </a:solidFill>
              </a:rPr>
              <a:t>to review other authors' papers should be fair and an integral part of the publication process</a:t>
            </a:r>
            <a:r>
              <a:rPr lang="en-GB" sz="2800" b="1" dirty="0" smtClean="0">
                <a:solidFill>
                  <a:srgbClr val="FFFF00"/>
                </a:solidFill>
              </a:rPr>
              <a:t>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sz="2600" b="1" dirty="0" smtClean="0">
                <a:solidFill>
                  <a:srgbClr val="FFFF00"/>
                </a:solidFill>
              </a:rPr>
              <a:t>Invited </a:t>
            </a:r>
            <a:r>
              <a:rPr lang="en-GB" sz="2600" b="1" dirty="0">
                <a:solidFill>
                  <a:srgbClr val="FFFF00"/>
                </a:solidFill>
              </a:rPr>
              <a:t>reviewers who fail to respond, accept, submit their review, or complete their assignments on time are the primary cause of lengthy review process times</a:t>
            </a:r>
            <a:r>
              <a:rPr lang="en-GB" sz="2600" b="1" dirty="0" smtClean="0">
                <a:solidFill>
                  <a:srgbClr val="FFFF00"/>
                </a:solidFill>
              </a:rPr>
              <a:t>.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GB" sz="2600" b="1" dirty="0">
              <a:solidFill>
                <a:srgbClr val="FFFF0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rgbClr val="FFFF00"/>
                </a:solidFill>
              </a:rPr>
              <a:t>Papers </a:t>
            </a:r>
            <a:r>
              <a:rPr lang="en-GB" sz="2800" b="1" dirty="0">
                <a:solidFill>
                  <a:srgbClr val="FFFF00"/>
                </a:solidFill>
              </a:rPr>
              <a:t>accepted for publication will be published once the authors have completed all assigned review tasks.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La Biodola - Elba - May 25, 2026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25th IEEE RT Conference - A. Luchetta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r>
              <a:rPr lang="en-US" dirty="0" smtClean="0"/>
              <a:t>/10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27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54"/>
    </mc:Choice>
    <mc:Fallback xmlns="">
      <p:transition spd="slow" advTm="70054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384" y="421064"/>
            <a:ext cx="10131425" cy="992957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384" y="1433631"/>
            <a:ext cx="10918595" cy="400010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dirty="0" smtClean="0"/>
              <a:t>You can find all instructions on the </a:t>
            </a:r>
            <a:r>
              <a:rPr lang="en-US" sz="2400" dirty="0" err="1" smtClean="0"/>
              <a:t>Indico</a:t>
            </a:r>
            <a:r>
              <a:rPr lang="en-US" sz="2400" dirty="0" smtClean="0"/>
              <a:t> website in the </a:t>
            </a:r>
            <a:r>
              <a:rPr lang="en-US" sz="2400" b="1" dirty="0" smtClean="0">
                <a:solidFill>
                  <a:srgbClr val="FFFF00"/>
                </a:solidFill>
              </a:rPr>
              <a:t>«Publications Information» </a:t>
            </a:r>
            <a:r>
              <a:rPr lang="en-US" sz="2400" dirty="0" smtClean="0"/>
              <a:t>section</a:t>
            </a:r>
          </a:p>
          <a:p>
            <a:pPr marL="0" indent="0">
              <a:buNone/>
            </a:pPr>
            <a:endParaRPr lang="en-US" sz="2400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rgbClr val="FFFF00"/>
                </a:solidFill>
              </a:rPr>
              <a:t>We look forward to receiving your papers for the conference record and TNS</a:t>
            </a:r>
          </a:p>
          <a:p>
            <a:pPr marL="0" indent="0">
              <a:buNone/>
            </a:pPr>
            <a:endParaRPr lang="en-US" sz="2400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rgbClr val="FFFF00"/>
                </a:solidFill>
              </a:rPr>
              <a:t>We thank in advance all authors and participants who agree to help in the review process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Thank you very much to all authors for sharing your science and technology at the RT conference and on the scientific and technical literature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La Biodola - Elba - May 25, 2026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63727" y="7487027"/>
            <a:ext cx="6723668" cy="377825"/>
          </a:xfrm>
        </p:spPr>
        <p:txBody>
          <a:bodyPr/>
          <a:lstStyle/>
          <a:p>
            <a:r>
              <a:rPr lang="en-GB" dirty="0" smtClean="0"/>
              <a:t>25th IEEE RT Conference - A. Luchetta </a:t>
            </a:r>
            <a:endParaRPr lang="en-US" dirty="0"/>
          </a:p>
        </p:txBody>
      </p:sp>
      <p:sp>
        <p:nvSpPr>
          <p:cNvPr id="8" name="AutoShape 6" descr="Enjoy Elba &amp; The Tuscan Archipelago ..."/>
          <p:cNvSpPr>
            <a:spLocks noChangeAspect="1" noChangeArrowheads="1"/>
          </p:cNvSpPr>
          <p:nvPr/>
        </p:nvSpPr>
        <p:spPr bwMode="auto">
          <a:xfrm>
            <a:off x="155575" y="-776288"/>
            <a:ext cx="2828925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685801" y="5870575"/>
            <a:ext cx="6723668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25th IEEE RT Conference - A. Luchetta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19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219"/>
    </mc:Choice>
    <mc:Fallback xmlns="">
      <p:transition spd="slow" advTm="33219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1879</TotalTime>
  <Words>942</Words>
  <Application>Microsoft Office PowerPoint</Application>
  <PresentationFormat>Widescreen</PresentationFormat>
  <Paragraphs>92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Celestial</vt:lpstr>
      <vt:lpstr>PUBLISHING Instructions </vt:lpstr>
      <vt:lpstr>publications</vt:lpstr>
      <vt:lpstr>Submission deadlines</vt:lpstr>
      <vt:lpstr>Preparing your manuscript</vt:lpstr>
      <vt:lpstr>Conference record</vt:lpstr>
      <vt:lpstr>IEEE transactions on nuclear science</vt:lpstr>
      <vt:lpstr>IEEE transactions on nuclear science</vt:lpstr>
      <vt:lpstr>Manuscript Review Process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24° IEEE Real time conference</dc:title>
  <dc:creator>Luchetta Adriano</dc:creator>
  <cp:lastModifiedBy>Luchetta Adriano</cp:lastModifiedBy>
  <cp:revision>76</cp:revision>
  <cp:lastPrinted>2024-04-21T10:53:18Z</cp:lastPrinted>
  <dcterms:created xsi:type="dcterms:W3CDTF">2024-04-19T07:13:48Z</dcterms:created>
  <dcterms:modified xsi:type="dcterms:W3CDTF">2026-05-24T16:25:26Z</dcterms:modified>
</cp:coreProperties>
</file>