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1" r:id="rId2"/>
  </p:sldMasterIdLst>
  <p:notesMasterIdLst>
    <p:notesMasterId r:id="rId28"/>
  </p:notesMasterIdLst>
  <p:sldIdLst>
    <p:sldId id="6284" r:id="rId3"/>
    <p:sldId id="6285" r:id="rId4"/>
    <p:sldId id="258" r:id="rId5"/>
    <p:sldId id="6288" r:id="rId6"/>
    <p:sldId id="279" r:id="rId7"/>
    <p:sldId id="2147472095" r:id="rId8"/>
    <p:sldId id="343" r:id="rId9"/>
    <p:sldId id="2147472094" r:id="rId10"/>
    <p:sldId id="2147384698" r:id="rId11"/>
    <p:sldId id="2147384699" r:id="rId12"/>
    <p:sldId id="2147384700" r:id="rId13"/>
    <p:sldId id="2147384701" r:id="rId14"/>
    <p:sldId id="2147384702" r:id="rId15"/>
    <p:sldId id="2147384704" r:id="rId16"/>
    <p:sldId id="2147384706" r:id="rId17"/>
    <p:sldId id="2147472105" r:id="rId18"/>
    <p:sldId id="2147472096" r:id="rId19"/>
    <p:sldId id="2147384632" r:id="rId20"/>
    <p:sldId id="2147472100" r:id="rId21"/>
    <p:sldId id="2147472102" r:id="rId22"/>
    <p:sldId id="2147472103" r:id="rId23"/>
    <p:sldId id="2147384707" r:id="rId24"/>
    <p:sldId id="2147384708" r:id="rId25"/>
    <p:sldId id="2147384713" r:id="rId26"/>
    <p:sldId id="214747210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73F64"/>
    <a:srgbClr val="333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22"/>
    <p:restoredTop sz="94694"/>
  </p:normalViewPr>
  <p:slideViewPr>
    <p:cSldViewPr snapToGrid="0">
      <p:cViewPr varScale="1">
        <p:scale>
          <a:sx n="115" d="100"/>
          <a:sy n="115" d="100"/>
        </p:scale>
        <p:origin x="216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345B-52D9-CF45-B079-8390720E49E7}" type="datetimeFigureOut">
              <a:rPr lang="en-US" smtClean="0"/>
              <a:t>5/24/26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6A748-72A6-6748-BDEB-48D7C018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85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46A748-72A6-6748-BDEB-48D7C0182E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77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F362D4-5DD5-1441-A093-8EF5773AF7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10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8832D1-4A53-F8B7-6267-298190BE4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B59139-F4DC-712B-3D44-56997EB4E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6E5BBC-F052-2ACF-488B-A5EB29CD34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695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791200" cy="426621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F362D4-5DD5-1441-A093-8EF5773AF7CF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234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46A748-72A6-6748-BDEB-48D7C0182E3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7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C36BD-383D-A902-80FD-ABC059654E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459512-2B67-57F4-015F-EF891E4679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3E8C3-2AAA-8219-9FA5-D8E32C11A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E7B7E-1F72-2598-66E4-9BCD003EA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DDC18-21B7-EDFF-7E03-1BF186398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7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AB042-3036-CC25-EA5B-0FC2504A2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5016A-DE05-8FB0-1B40-3E24157915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A8956-0A98-5CCB-2E91-2AD1A2201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D2456-DDE1-EF7A-9A86-4302A0A16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ECDBF-11AD-0ACA-4E88-92F040AFF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1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A88EEA-48EB-8A9A-F257-7CE2FF7C20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337C1A-101D-E978-857D-F5DCCA67D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419FE-09EC-0905-E133-4881109F3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7CE4B-0EA0-6448-4715-E78ED62CB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0A7AA-AF01-752C-4B2B-6DA6A16B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31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6"/>
            <a:ext cx="5181600" cy="3792751"/>
          </a:xfrm>
        </p:spPr>
        <p:txBody>
          <a:bodyPr/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38200" y="1825625"/>
            <a:ext cx="5181600" cy="37925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106197"/>
            <a:ext cx="10515600" cy="356843"/>
          </a:xfrm>
        </p:spPr>
        <p:txBody>
          <a:bodyPr>
            <a:noAutofit/>
          </a:bodyPr>
          <a:lstStyle>
            <a:lvl1pPr marL="0" indent="0">
              <a:buNone/>
              <a:defRPr sz="24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791585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38200" y="1825627"/>
            <a:ext cx="10515600" cy="3943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106197"/>
            <a:ext cx="10515600" cy="356843"/>
          </a:xfrm>
        </p:spPr>
        <p:txBody>
          <a:bodyPr>
            <a:normAutofit/>
          </a:bodyPr>
          <a:lstStyle>
            <a:lvl1pPr marL="0" indent="0">
              <a:buNone/>
              <a:defRPr sz="24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4066394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3">
            <a:extLst>
              <a:ext uri="{FF2B5EF4-FFF2-40B4-BE49-F238E27FC236}">
                <a16:creationId xmlns:a16="http://schemas.microsoft.com/office/drawing/2014/main" id="{25CF8E01-B281-EC42-84C1-A688786D0C5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11374883" cy="52150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3467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867"/>
            </a:lvl2pPr>
            <a:lvl3pPr lvl="2" indent="0">
              <a:spcBef>
                <a:spcPts val="0"/>
              </a:spcBef>
              <a:buSzPct val="78571"/>
              <a:buNone/>
              <a:defRPr sz="1867"/>
            </a:lvl3pPr>
            <a:lvl4pPr lvl="3" indent="0">
              <a:spcBef>
                <a:spcPts val="0"/>
              </a:spcBef>
              <a:buSzPct val="78571"/>
              <a:buNone/>
              <a:defRPr sz="1867"/>
            </a:lvl4pPr>
            <a:lvl5pPr lvl="4" indent="0">
              <a:spcBef>
                <a:spcPts val="0"/>
              </a:spcBef>
              <a:buSzPct val="78571"/>
              <a:buNone/>
              <a:defRPr sz="1867"/>
            </a:lvl5pPr>
            <a:lvl6pPr lvl="5" indent="0">
              <a:spcBef>
                <a:spcPts val="0"/>
              </a:spcBef>
              <a:buSzPct val="78571"/>
              <a:buNone/>
              <a:defRPr sz="1867"/>
            </a:lvl6pPr>
            <a:lvl7pPr lvl="6" indent="0">
              <a:spcBef>
                <a:spcPts val="0"/>
              </a:spcBef>
              <a:buSzPct val="78571"/>
              <a:buNone/>
              <a:defRPr sz="1867"/>
            </a:lvl7pPr>
            <a:lvl8pPr lvl="7" indent="0">
              <a:spcBef>
                <a:spcPts val="0"/>
              </a:spcBef>
              <a:buSzPct val="78571"/>
              <a:buNone/>
              <a:defRPr sz="1867"/>
            </a:lvl8pPr>
            <a:lvl9pPr lvl="8" indent="0">
              <a:spcBef>
                <a:spcPts val="0"/>
              </a:spcBef>
              <a:buSzPct val="78571"/>
              <a:buNone/>
              <a:defRPr sz="1867"/>
            </a:lvl9pPr>
          </a:lstStyle>
          <a:p>
            <a:endParaRPr/>
          </a:p>
        </p:txBody>
      </p:sp>
      <p:sp>
        <p:nvSpPr>
          <p:cNvPr id="5" name="Shape 85">
            <a:extLst>
              <a:ext uri="{FF2B5EF4-FFF2-40B4-BE49-F238E27FC236}">
                <a16:creationId xmlns:a16="http://schemas.microsoft.com/office/drawing/2014/main" id="{99990AC4-BBEF-DB43-ADDD-A11DFE94FBB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96815" y="1272210"/>
            <a:ext cx="11374883" cy="469727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457189" marR="0" lvl="0" indent="-372524" algn="l" rtl="0">
              <a:lnSpc>
                <a:spcPct val="90000"/>
              </a:lnSpc>
              <a:spcBef>
                <a:spcPts val="1067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95847" marR="0" lvl="1" indent="-220128" algn="l" rtl="0">
              <a:lnSpc>
                <a:spcPct val="90000"/>
              </a:lnSpc>
              <a:spcBef>
                <a:spcPts val="533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53035" marR="0" lvl="2" indent="-237061" algn="l" rtl="0">
              <a:lnSpc>
                <a:spcPct val="90000"/>
              </a:lnSpc>
              <a:spcBef>
                <a:spcPts val="533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59425" marR="0" lvl="3" indent="-203195" algn="l" rtl="0">
              <a:lnSpc>
                <a:spcPct val="90000"/>
              </a:lnSpc>
              <a:spcBef>
                <a:spcPts val="533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16614" marR="0" lvl="4" indent="-203195" algn="l" rtl="0">
              <a:lnSpc>
                <a:spcPct val="90000"/>
              </a:lnSpc>
              <a:spcBef>
                <a:spcPts val="533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23004" marR="0" lvl="5" indent="-118530" algn="l" rtl="0">
              <a:lnSpc>
                <a:spcPct val="90000"/>
              </a:lnSpc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80192" marR="0" lvl="6" indent="-118530" algn="l" rtl="0">
              <a:lnSpc>
                <a:spcPct val="90000"/>
              </a:lnSpc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37381" marR="0" lvl="7" indent="-118530" algn="l" rtl="0">
              <a:lnSpc>
                <a:spcPct val="90000"/>
              </a:lnSpc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94569" marR="0" lvl="8" indent="-118530" algn="l" rtl="0">
              <a:lnSpc>
                <a:spcPct val="90000"/>
              </a:lnSpc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8972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3">
            <a:extLst>
              <a:ext uri="{FF2B5EF4-FFF2-40B4-BE49-F238E27FC236}">
                <a16:creationId xmlns:a16="http://schemas.microsoft.com/office/drawing/2014/main" id="{25CF8E01-B281-EC42-84C1-A688786D0C5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11374883" cy="52150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3467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867"/>
            </a:lvl2pPr>
            <a:lvl3pPr lvl="2" indent="0">
              <a:spcBef>
                <a:spcPts val="0"/>
              </a:spcBef>
              <a:buSzPct val="78571"/>
              <a:buNone/>
              <a:defRPr sz="1867"/>
            </a:lvl3pPr>
            <a:lvl4pPr lvl="3" indent="0">
              <a:spcBef>
                <a:spcPts val="0"/>
              </a:spcBef>
              <a:buSzPct val="78571"/>
              <a:buNone/>
              <a:defRPr sz="1867"/>
            </a:lvl4pPr>
            <a:lvl5pPr lvl="4" indent="0">
              <a:spcBef>
                <a:spcPts val="0"/>
              </a:spcBef>
              <a:buSzPct val="78571"/>
              <a:buNone/>
              <a:defRPr sz="1867"/>
            </a:lvl5pPr>
            <a:lvl6pPr lvl="5" indent="0">
              <a:spcBef>
                <a:spcPts val="0"/>
              </a:spcBef>
              <a:buSzPct val="78571"/>
              <a:buNone/>
              <a:defRPr sz="1867"/>
            </a:lvl6pPr>
            <a:lvl7pPr lvl="6" indent="0">
              <a:spcBef>
                <a:spcPts val="0"/>
              </a:spcBef>
              <a:buSzPct val="78571"/>
              <a:buNone/>
              <a:defRPr sz="1867"/>
            </a:lvl7pPr>
            <a:lvl8pPr lvl="7" indent="0">
              <a:spcBef>
                <a:spcPts val="0"/>
              </a:spcBef>
              <a:buSzPct val="78571"/>
              <a:buNone/>
              <a:defRPr sz="1867"/>
            </a:lvl8pPr>
            <a:lvl9pPr lvl="8" indent="0">
              <a:spcBef>
                <a:spcPts val="0"/>
              </a:spcBef>
              <a:buSzPct val="78571"/>
              <a:buNone/>
              <a:defRPr sz="1867"/>
            </a:lvl9pPr>
          </a:lstStyle>
          <a:p>
            <a:endParaRPr/>
          </a:p>
        </p:txBody>
      </p:sp>
      <p:sp>
        <p:nvSpPr>
          <p:cNvPr id="5" name="Shape 85">
            <a:extLst>
              <a:ext uri="{FF2B5EF4-FFF2-40B4-BE49-F238E27FC236}">
                <a16:creationId xmlns:a16="http://schemas.microsoft.com/office/drawing/2014/main" id="{99990AC4-BBEF-DB43-ADDD-A11DFE94FBB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96815" y="1272210"/>
            <a:ext cx="11374883" cy="469727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457189" marR="0" lvl="0" indent="-372524" algn="l" rtl="0">
              <a:lnSpc>
                <a:spcPct val="90000"/>
              </a:lnSpc>
              <a:spcBef>
                <a:spcPts val="1067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95847" marR="0" lvl="1" indent="-220128" algn="l" rtl="0">
              <a:lnSpc>
                <a:spcPct val="90000"/>
              </a:lnSpc>
              <a:spcBef>
                <a:spcPts val="533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53035" marR="0" lvl="2" indent="-237061" algn="l" rtl="0">
              <a:lnSpc>
                <a:spcPct val="90000"/>
              </a:lnSpc>
              <a:spcBef>
                <a:spcPts val="533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59425" marR="0" lvl="3" indent="-203195" algn="l" rtl="0">
              <a:lnSpc>
                <a:spcPct val="90000"/>
              </a:lnSpc>
              <a:spcBef>
                <a:spcPts val="533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16614" marR="0" lvl="4" indent="-203195" algn="l" rtl="0">
              <a:lnSpc>
                <a:spcPct val="90000"/>
              </a:lnSpc>
              <a:spcBef>
                <a:spcPts val="533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23004" marR="0" lvl="5" indent="-118530" algn="l" rtl="0">
              <a:lnSpc>
                <a:spcPct val="90000"/>
              </a:lnSpc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80192" marR="0" lvl="6" indent="-118530" algn="l" rtl="0">
              <a:lnSpc>
                <a:spcPct val="90000"/>
              </a:lnSpc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37381" marR="0" lvl="7" indent="-118530" algn="l" rtl="0">
              <a:lnSpc>
                <a:spcPct val="90000"/>
              </a:lnSpc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94569" marR="0" lvl="8" indent="-118530" algn="l" rtl="0">
              <a:lnSpc>
                <a:spcPct val="90000"/>
              </a:lnSpc>
              <a:spcBef>
                <a:spcPts val="533"/>
              </a:spcBef>
              <a:buClr>
                <a:schemeClr val="dk1"/>
              </a:buClr>
              <a:buSzPct val="1000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9122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3">
            <a:extLst>
              <a:ext uri="{FF2B5EF4-FFF2-40B4-BE49-F238E27FC236}">
                <a16:creationId xmlns:a16="http://schemas.microsoft.com/office/drawing/2014/main" id="{5878033C-B591-D348-A1BE-D354E15F4B1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11374883" cy="52150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3467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867"/>
            </a:lvl2pPr>
            <a:lvl3pPr lvl="2" indent="0">
              <a:spcBef>
                <a:spcPts val="0"/>
              </a:spcBef>
              <a:buSzPct val="78571"/>
              <a:buNone/>
              <a:defRPr sz="1867"/>
            </a:lvl3pPr>
            <a:lvl4pPr lvl="3" indent="0">
              <a:spcBef>
                <a:spcPts val="0"/>
              </a:spcBef>
              <a:buSzPct val="78571"/>
              <a:buNone/>
              <a:defRPr sz="1867"/>
            </a:lvl4pPr>
            <a:lvl5pPr lvl="4" indent="0">
              <a:spcBef>
                <a:spcPts val="0"/>
              </a:spcBef>
              <a:buSzPct val="78571"/>
              <a:buNone/>
              <a:defRPr sz="1867"/>
            </a:lvl5pPr>
            <a:lvl6pPr lvl="5" indent="0">
              <a:spcBef>
                <a:spcPts val="0"/>
              </a:spcBef>
              <a:buSzPct val="78571"/>
              <a:buNone/>
              <a:defRPr sz="1867"/>
            </a:lvl6pPr>
            <a:lvl7pPr lvl="6" indent="0">
              <a:spcBef>
                <a:spcPts val="0"/>
              </a:spcBef>
              <a:buSzPct val="78571"/>
              <a:buNone/>
              <a:defRPr sz="1867"/>
            </a:lvl7pPr>
            <a:lvl8pPr lvl="7" indent="0">
              <a:spcBef>
                <a:spcPts val="0"/>
              </a:spcBef>
              <a:buSzPct val="78571"/>
              <a:buNone/>
              <a:defRPr sz="1867"/>
            </a:lvl8pPr>
            <a:lvl9pPr lvl="8" indent="0">
              <a:spcBef>
                <a:spcPts val="0"/>
              </a:spcBef>
              <a:buSzPct val="78571"/>
              <a:buNone/>
              <a:defRPr sz="18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658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314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609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59D08-7FF3-4589-AC2B-A4EF501E99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6E4780-461D-4D6D-BBB8-27F61A6A4A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DF74B-7D52-49BD-9E06-4142F5919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DCBA-6AF9-4AC6-B651-86685F8730E6}" type="datetimeFigureOut">
              <a:rPr lang="en-US" smtClean="0"/>
              <a:t>5/24/26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6C74E-7B25-4E01-95BB-697AA5613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D9F08-FDFE-4B5F-A60B-ED6DB8E3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9497-6777-48A3-8C4F-A1954EECC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91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F1BE4-3F74-4901-1B53-40E65BCF0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E29F3-B6AA-11DE-D123-978FEC39B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C7A76-4BE9-09E0-C4B1-4918804F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AA545-ABF0-044B-D11D-86F6ABF14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E405F-FB20-C025-226D-4EC4090EB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35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2"/>
          <p:cNvSpPr txBox="1">
            <a:spLocks noGrp="1"/>
          </p:cNvSpPr>
          <p:nvPr>
            <p:ph type="title"/>
          </p:nvPr>
        </p:nvSpPr>
        <p:spPr>
          <a:xfrm>
            <a:off x="609600" y="438151"/>
            <a:ext cx="10972800" cy="979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6A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42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40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▸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-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42"/>
          <p:cNvSpPr txBox="1">
            <a:spLocks noGrp="1"/>
          </p:cNvSpPr>
          <p:nvPr>
            <p:ph type="sldNum" idx="12"/>
          </p:nvPr>
        </p:nvSpPr>
        <p:spPr>
          <a:xfrm>
            <a:off x="4910667" y="6502401"/>
            <a:ext cx="2844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CONFIDENTIAL</a:t>
            </a:r>
            <a:endParaRPr lang="en-US" sz="1200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825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4A5D9-088F-321F-78D1-462B7351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FF579-4DB8-28DA-357C-04087390C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F957E-8923-A545-157F-FB489EE2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B56234-3BF6-E488-18D9-139868ACF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21280-6520-E0BF-2586-C4E633CD4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98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3C850-FFF3-8EA2-1B39-196CA59F3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04C50-2BC3-1FBF-4A23-098BD432B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E82B4F-DF6E-A601-2980-31BECD216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E7E4D0-9425-1EE9-3281-28C253B7F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2CD499-150A-85B0-F901-5B27D0C70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2F66D-82E6-2E51-C071-100FBD45E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8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C2604-6B55-4054-8C60-D63B5890A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3F02C0-35A3-11C9-B9BF-9F8795151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6956CC-795B-F2D5-8FC2-7CBA67121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95A4E4-49C3-72ED-CA53-698BB94ED9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DC0441-73A6-19C5-3987-B0004CD52A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0E4D9C-2EE5-85FC-F4E4-DEBE572CF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372B5A-A82B-6C52-7071-CE4387C72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D69605-F7CC-AB6C-C5D9-5F0FF880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0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E1268-25E0-9DB6-E4D0-848A55C92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F26DF6-3BFC-C310-0FE4-9F30F6EA5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AB12E-5422-F954-D69E-486B2079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A96DEC-C4AA-2BC0-BA30-82B6D0C29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2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DAB899-EFA7-1781-B030-52A43649C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071EB-48A7-BFAB-3E6A-415033D9D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76B246-A619-805C-1907-24710505C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3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F2B78-98B7-8354-9B02-25954F54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3BD54-72D5-3BB6-9D1D-0F200E684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679AAE-D039-AC0B-0872-D8CFFD7818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1BF8A-C928-1BA7-BD20-F5F926618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3AA16F-9742-CED0-4F42-A5B210E44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1690A-2C37-D1A8-9065-72E6B1F63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2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FA29A-E806-1C19-6D3C-226768C26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B2E1F9-0C6B-550D-60DA-EBFC6209E1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08E8E9-9FF1-35ED-CB73-783AE4E43A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02AA6-1B76-33AE-DF2F-A6FF2747F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A7FA29-9C4D-8FDF-6685-5833AC4EB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4E1B9A-12C5-0203-403D-628D0A34D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50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2FE5D4-A24D-13E3-C3AE-E9AB2B1A4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E6A81-CC8B-1CAC-0CBC-794AC3C0C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6719F-3984-DA61-828E-6C530399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FCC9D-4086-C74A-90E6-4C281E7E7DFF}" type="datetimeFigureOut">
              <a:rPr lang="en-US" smtClean="0"/>
              <a:t>5/24/26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79452-CA44-96F4-4F65-2168849CE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F64CC-D287-0E4C-D84B-49CC581D9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18CCC-0FCA-4645-BD7B-1676DA09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998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79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71132" y="6071713"/>
            <a:ext cx="1145704" cy="355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7" y="1"/>
            <a:ext cx="12187111" cy="914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 userDrawn="1"/>
        </p:nvPicPr>
        <p:blipFill rotWithShape="1"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5943601"/>
            <a:ext cx="12187111" cy="9140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813161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88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v.ieee.org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.png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emf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-npss.org/" TargetMode="Externa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gi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trepreneurship.ieee.org/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emf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047FDF9-726E-2006-3266-98A19A85AE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35" t="35492" r="63588" b="44978"/>
          <a:stretch/>
        </p:blipFill>
        <p:spPr>
          <a:xfrm>
            <a:off x="476105" y="5648271"/>
            <a:ext cx="606461" cy="6183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D408B4-BFE9-5A9D-D62B-5F26A521CBCD}"/>
              </a:ext>
            </a:extLst>
          </p:cNvPr>
          <p:cNvSpPr txBox="1"/>
          <p:nvPr/>
        </p:nvSpPr>
        <p:spPr>
          <a:xfrm>
            <a:off x="7273525" y="1574431"/>
            <a:ext cx="444237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Welcome</a:t>
            </a:r>
          </a:p>
          <a:p>
            <a:pPr algn="ctr"/>
            <a:r>
              <a:rPr lang="en-US" sz="3200" i="1" dirty="0"/>
              <a:t>Vesna Sossi, PhD</a:t>
            </a:r>
          </a:p>
          <a:p>
            <a:pPr algn="ctr"/>
            <a:endParaRPr lang="en-US" sz="4400" i="1" dirty="0"/>
          </a:p>
          <a:p>
            <a:pPr algn="ctr"/>
            <a:r>
              <a:rPr lang="en-US" sz="2400" i="1" dirty="0"/>
              <a:t>IEEE Fellow</a:t>
            </a:r>
            <a:endParaRPr lang="en-US" sz="2800" i="1" dirty="0"/>
          </a:p>
          <a:p>
            <a:pPr algn="ctr"/>
            <a:r>
              <a:rPr lang="en-US" sz="2400" i="1" dirty="0"/>
              <a:t>NPSS Past President,</a:t>
            </a:r>
          </a:p>
          <a:p>
            <a:pPr algn="ctr"/>
            <a:r>
              <a:rPr lang="en-US" sz="2400" i="1" dirty="0"/>
              <a:t>Div IV Director-Elect </a:t>
            </a:r>
          </a:p>
          <a:p>
            <a:endParaRPr lang="en-US" sz="6600" dirty="0"/>
          </a:p>
          <a:p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00373E-E20D-8382-BAE7-AD0157EB99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05" y="1951892"/>
            <a:ext cx="6262339" cy="295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13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141D1ED9-4887-6F4C-927E-5B3FF77A86DE}"/>
              </a:ext>
            </a:extLst>
          </p:cNvPr>
          <p:cNvSpPr txBox="1">
            <a:spLocks/>
          </p:cNvSpPr>
          <p:nvPr/>
        </p:nvSpPr>
        <p:spPr>
          <a:xfrm>
            <a:off x="395401" y="939783"/>
            <a:ext cx="11374883" cy="474809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7">
              <a:lnSpc>
                <a:spcPct val="100000"/>
              </a:lnSpc>
              <a:spcBef>
                <a:spcPts val="1000"/>
              </a:spcBef>
              <a:buNone/>
              <a:defRPr/>
            </a:pPr>
            <a:endParaRPr lang="en-US" sz="2700" dirty="0">
              <a:solidFill>
                <a:srgbClr val="000000"/>
              </a:solidFill>
              <a:latin typeface="Arial"/>
              <a:sym typeface="Arial"/>
            </a:endParaRPr>
          </a:p>
          <a:p>
            <a:pPr defTabSz="914377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2700" dirty="0">
                <a:solidFill>
                  <a:srgbClr val="000000"/>
                </a:solidFill>
                <a:latin typeface="Arial"/>
                <a:sym typeface="Arial"/>
              </a:rPr>
              <a:t>  </a:t>
            </a:r>
            <a:r>
              <a:rPr lang="en-US" sz="2700" b="1" dirty="0">
                <a:solidFill>
                  <a:srgbClr val="000000"/>
                </a:solidFill>
                <a:latin typeface="Arial"/>
                <a:sym typeface="Arial"/>
              </a:rPr>
              <a:t>Organizes</a:t>
            </a:r>
            <a:r>
              <a:rPr lang="en-US" sz="2700" dirty="0">
                <a:solidFill>
                  <a:srgbClr val="000000"/>
                </a:solidFill>
                <a:latin typeface="Arial"/>
                <a:sym typeface="Arial"/>
              </a:rPr>
              <a:t> and </a:t>
            </a:r>
            <a:r>
              <a:rPr lang="en-US" sz="2700" b="1" dirty="0">
                <a:solidFill>
                  <a:srgbClr val="000000"/>
                </a:solidFill>
                <a:latin typeface="Arial"/>
                <a:sym typeface="Arial"/>
              </a:rPr>
              <a:t>financially sponsors</a:t>
            </a:r>
            <a:r>
              <a:rPr lang="en-US" sz="2700" dirty="0">
                <a:solidFill>
                  <a:srgbClr val="000000"/>
                </a:solidFill>
                <a:latin typeface="Arial"/>
                <a:sym typeface="Arial"/>
              </a:rPr>
              <a:t> this conference</a:t>
            </a:r>
          </a:p>
          <a:p>
            <a:pPr defTabSz="914377">
              <a:lnSpc>
                <a:spcPct val="100000"/>
              </a:lnSpc>
              <a:spcBef>
                <a:spcPts val="1000"/>
              </a:spcBef>
              <a:defRPr/>
            </a:pPr>
            <a:endParaRPr lang="en-US" sz="2700" dirty="0">
              <a:solidFill>
                <a:srgbClr val="000000"/>
              </a:solidFill>
              <a:latin typeface="Arial"/>
              <a:sym typeface="Arial"/>
            </a:endParaRPr>
          </a:p>
          <a:p>
            <a:pPr defTabSz="914377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2700" dirty="0">
                <a:solidFill>
                  <a:srgbClr val="000000"/>
                </a:solidFill>
                <a:latin typeface="Arial"/>
                <a:sym typeface="Arial"/>
              </a:rPr>
              <a:t>  </a:t>
            </a:r>
            <a:r>
              <a:rPr lang="en-US" sz="2700" b="1" dirty="0">
                <a:solidFill>
                  <a:srgbClr val="000000"/>
                </a:solidFill>
                <a:latin typeface="Arial"/>
                <a:sym typeface="Arial"/>
              </a:rPr>
              <a:t>Sponsors additional events </a:t>
            </a:r>
            <a:r>
              <a:rPr lang="en-US" sz="2700" dirty="0">
                <a:solidFill>
                  <a:srgbClr val="000000"/>
                </a:solidFill>
                <a:latin typeface="Arial"/>
                <a:sym typeface="Arial"/>
              </a:rPr>
              <a:t>at the conference  (example WIE)</a:t>
            </a:r>
          </a:p>
          <a:p>
            <a:pPr marL="800089" lvl="1" indent="-342900" defTabSz="914377">
              <a:lnSpc>
                <a:spcPct val="100000"/>
              </a:lnSpc>
              <a:spcBef>
                <a:spcPts val="500"/>
              </a:spcBef>
              <a:defRPr/>
            </a:pPr>
            <a:endParaRPr lang="en-US" sz="2700" dirty="0">
              <a:solidFill>
                <a:srgbClr val="000000"/>
              </a:solidFill>
              <a:latin typeface="Arial"/>
              <a:sym typeface="Arial"/>
            </a:endParaRPr>
          </a:p>
          <a:p>
            <a:pPr marL="457189" indent="-342900" defTabSz="914377">
              <a:lnSpc>
                <a:spcPct val="100000"/>
              </a:lnSpc>
              <a:spcBef>
                <a:spcPts val="500"/>
              </a:spcBef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Provides 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grants</a:t>
            </a:r>
          </a:p>
          <a:p>
            <a:pPr marL="457189" indent="-342900" defTabSz="914377">
              <a:lnSpc>
                <a:spcPct val="100000"/>
              </a:lnSpc>
              <a:spcBef>
                <a:spcPts val="500"/>
              </a:spcBef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  <a:p>
            <a:pPr marL="457189" indent="-342900" defTabSz="914377">
              <a:lnSpc>
                <a:spcPct val="100000"/>
              </a:lnSpc>
              <a:spcBef>
                <a:spcPts val="500"/>
              </a:spcBef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Gives 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awards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at all career levels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7617BE2-D8CB-E441-87EC-EAD08793BD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402" y="418276"/>
            <a:ext cx="11374883" cy="521507"/>
          </a:xfrm>
        </p:spPr>
        <p:txBody>
          <a:bodyPr/>
          <a:lstStyle/>
          <a:p>
            <a:r>
              <a:rPr lang="en-US" dirty="0"/>
              <a:t>What does NPSS do for you at this conference </a:t>
            </a:r>
            <a:r>
              <a:rPr lang="en-US" sz="3200" dirty="0"/>
              <a:t>(and beyond) </a:t>
            </a:r>
            <a:r>
              <a:rPr lang="en-US" dirty="0"/>
              <a:t>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1B079D-37B3-77D1-2A17-3D0A52679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35" t="35492" r="63588" b="44978"/>
          <a:stretch/>
        </p:blipFill>
        <p:spPr>
          <a:xfrm>
            <a:off x="455867" y="5671521"/>
            <a:ext cx="784353" cy="79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075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304B7-0670-A844-BBF1-DD3643B31F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Networking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1FC61-D127-754C-A4D4-FD15B0E7275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33769" y="1798303"/>
            <a:ext cx="3999820" cy="4697271"/>
          </a:xfrm>
        </p:spPr>
        <p:txBody>
          <a:bodyPr/>
          <a:lstStyle/>
          <a:p>
            <a:r>
              <a:rPr lang="en-AU" sz="2400" dirty="0"/>
              <a:t>Make friends and collaborations</a:t>
            </a:r>
          </a:p>
          <a:p>
            <a:r>
              <a:rPr lang="en-AU" sz="2400" dirty="0"/>
              <a:t>Expand your professional network</a:t>
            </a:r>
          </a:p>
          <a:p>
            <a:endParaRPr lang="en-AU" sz="2400" dirty="0"/>
          </a:p>
          <a:p>
            <a:r>
              <a:rPr lang="en-AU" sz="2400" dirty="0"/>
              <a:t>Learn more about NPSS/IEEE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A84B26-9A08-FC6B-1F16-73A5EA8592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07"/>
          <a:stretch/>
        </p:blipFill>
        <p:spPr>
          <a:xfrm>
            <a:off x="3958225" y="1438628"/>
            <a:ext cx="7140227" cy="44736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8FEF8E-BCEB-BBED-C81A-14EEB17849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35" t="35492" r="63588" b="44978"/>
          <a:stretch/>
        </p:blipFill>
        <p:spPr>
          <a:xfrm>
            <a:off x="455867" y="5671521"/>
            <a:ext cx="784353" cy="79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437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304B7-0670-A844-BBF1-DD3643B31F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815" y="410079"/>
            <a:ext cx="11374883" cy="521507"/>
          </a:xfrm>
        </p:spPr>
        <p:txBody>
          <a:bodyPr/>
          <a:lstStyle/>
          <a:p>
            <a:r>
              <a:rPr lang="en-AU" dirty="0"/>
              <a:t> Volunteering Opportunities </a:t>
            </a:r>
            <a:r>
              <a:rPr lang="en-AU" sz="2800" dirty="0"/>
              <a:t>(</a:t>
            </a:r>
            <a:r>
              <a:rPr lang="en-AU" sz="3600" dirty="0"/>
              <a:t>two-way street</a:t>
            </a:r>
            <a:r>
              <a:rPr lang="en-AU" sz="2800" b="0" dirty="0"/>
              <a:t>)</a:t>
            </a:r>
            <a:endParaRPr lang="en-AU" b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679949-154F-E74F-A042-28A42B793D8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96815" y="1086928"/>
            <a:ext cx="11374883" cy="4697271"/>
          </a:xfrm>
        </p:spPr>
        <p:txBody>
          <a:bodyPr/>
          <a:lstStyle/>
          <a:p>
            <a:r>
              <a:rPr lang="en-AU" sz="2400" dirty="0"/>
              <a:t>Conference abstract reviewing</a:t>
            </a:r>
          </a:p>
          <a:p>
            <a:r>
              <a:rPr lang="en-AU" sz="2400" dirty="0"/>
              <a:t>Conference organisation roles</a:t>
            </a:r>
          </a:p>
          <a:p>
            <a:r>
              <a:rPr lang="en-AU" sz="2400" dirty="0"/>
              <a:t>Journal article reviewing</a:t>
            </a:r>
          </a:p>
          <a:p>
            <a:r>
              <a:rPr lang="en-AU" sz="2400" dirty="0"/>
              <a:t>Membership desk (Membership to leadership – M2L)</a:t>
            </a:r>
          </a:p>
          <a:p>
            <a:r>
              <a:rPr lang="en-AU" sz="2400" dirty="0"/>
              <a:t>Committee roles (CANPS, NPSS AdCom) </a:t>
            </a:r>
          </a:p>
          <a:p>
            <a:endParaRPr lang="en-AU" sz="2400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60AE556-962A-9E48-B7F3-91F052A3C7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1" b="59726"/>
          <a:stretch/>
        </p:blipFill>
        <p:spPr>
          <a:xfrm>
            <a:off x="2075524" y="3367394"/>
            <a:ext cx="8017465" cy="27274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849585-C0DE-414D-B5DC-4922B9B6C252}"/>
              </a:ext>
            </a:extLst>
          </p:cNvPr>
          <p:cNvSpPr txBox="1"/>
          <p:nvPr/>
        </p:nvSpPr>
        <p:spPr>
          <a:xfrm>
            <a:off x="4708149" y="6094883"/>
            <a:ext cx="35500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http://uv.ieee.org</a:t>
            </a: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964007-7F48-5FD9-03F5-D435EDA5C2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35" t="35492" r="63588" b="44978"/>
          <a:stretch/>
        </p:blipFill>
        <p:spPr>
          <a:xfrm>
            <a:off x="455867" y="5671521"/>
            <a:ext cx="784353" cy="79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405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2FE66-E0CA-134F-B51F-B4D36E2002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 Develop your Leadership &amp; Teaching Skills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8FC091-4718-E74E-A88E-51E091346AE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96814" y="1180790"/>
            <a:ext cx="11374883" cy="4697271"/>
          </a:xfrm>
        </p:spPr>
        <p:txBody>
          <a:bodyPr/>
          <a:lstStyle/>
          <a:p>
            <a:r>
              <a:rPr lang="en-AU" sz="2400" dirty="0"/>
              <a:t>Nominate for a committee role on CANPS or NPSS AdCom</a:t>
            </a:r>
          </a:p>
          <a:p>
            <a:r>
              <a:rPr lang="en-AU" sz="2400" dirty="0"/>
              <a:t>Organise and teach a short course or a regional workshop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406517-C070-E442-9B92-490757893E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574" y="3206326"/>
            <a:ext cx="4007603" cy="26717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D58CEF-E8F7-AA4F-8A81-7BF2AAAE29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564" y="3193496"/>
            <a:ext cx="3579420" cy="26845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71302F-486C-E719-B167-E73091369A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35" t="35492" r="63588" b="44978"/>
          <a:stretch/>
        </p:blipFill>
        <p:spPr>
          <a:xfrm>
            <a:off x="396815" y="5628155"/>
            <a:ext cx="784353" cy="79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38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D303D-C223-9F35-3D8A-61E3EC4AA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8558" y="304668"/>
            <a:ext cx="11374883" cy="521507"/>
          </a:xfrm>
        </p:spPr>
        <p:txBody>
          <a:bodyPr/>
          <a:lstStyle/>
          <a:p>
            <a:r>
              <a:rPr lang="en-US" dirty="0"/>
              <a:t>Schools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6AE280-9B11-EF09-4A20-EC77A0EAFA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126"/>
          <a:stretch/>
        </p:blipFill>
        <p:spPr>
          <a:xfrm>
            <a:off x="4140408" y="400403"/>
            <a:ext cx="11519339" cy="5215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D2AE5D-CCD9-FB31-B7AB-5F0981504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26175"/>
            <a:ext cx="4542924" cy="54664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8E83FD-A06D-2A1A-5A6C-9996FE4DF4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60" t="17588"/>
          <a:stretch/>
        </p:blipFill>
        <p:spPr>
          <a:xfrm>
            <a:off x="4542924" y="1017645"/>
            <a:ext cx="7814743" cy="30977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6F992E-6644-C87F-4CAA-FF407809D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4742" y="4128551"/>
            <a:ext cx="3193301" cy="23941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5A8A12-01F2-DA5A-E663-4A99DD3D54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335" t="35492" r="63588" b="44978"/>
          <a:stretch/>
        </p:blipFill>
        <p:spPr>
          <a:xfrm>
            <a:off x="11197098" y="5040622"/>
            <a:ext cx="784353" cy="79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35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16DE1-9173-E2FE-5185-22444DE4B5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>
                <a:solidFill>
                  <a:srgbClr val="0070C0"/>
                </a:solidFill>
                <a:effectLst/>
                <a:latin typeface="Helvetica" pitchFamily="2" charset="0"/>
              </a:rPr>
              <a:t>Affinity groups: Young Professionals and Women in Engineering </a:t>
            </a:r>
            <a:br>
              <a:rPr lang="en-CA" dirty="0">
                <a:solidFill>
                  <a:srgbClr val="FF4A00"/>
                </a:solidFill>
                <a:effectLst/>
                <a:latin typeface="Helvetica" pitchFamily="2" charset="0"/>
              </a:rPr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E6112D-C802-5A47-ED08-CADA76E6E0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43" r="67312"/>
          <a:stretch/>
        </p:blipFill>
        <p:spPr>
          <a:xfrm>
            <a:off x="192067" y="2100675"/>
            <a:ext cx="4951433" cy="37083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7298072-C326-F8FD-F445-70CF456613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775" t="-444" r="1242" b="86338"/>
          <a:stretch/>
        </p:blipFill>
        <p:spPr>
          <a:xfrm>
            <a:off x="889348" y="5774590"/>
            <a:ext cx="8391792" cy="3983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68D434-5A91-D11F-8DFB-EE8A98DBE41A}"/>
              </a:ext>
            </a:extLst>
          </p:cNvPr>
          <p:cNvSpPr txBox="1"/>
          <p:nvPr/>
        </p:nvSpPr>
        <p:spPr>
          <a:xfrm>
            <a:off x="6096000" y="2599761"/>
            <a:ext cx="5903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YP and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events are held at most of our conferences supported by IEEE YP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D1CF4A-4EAC-D475-BA2C-FDE84B8B3CE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851" y="3985229"/>
            <a:ext cx="2295125" cy="370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C577FC-05D5-46EF-8569-D9451A18E1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35" t="35492" r="63588" b="44978"/>
          <a:stretch/>
        </p:blipFill>
        <p:spPr>
          <a:xfrm>
            <a:off x="11215285" y="5155240"/>
            <a:ext cx="784353" cy="7997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2ABAA9-DD44-B06F-966C-F46A25DDE3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458" y="4755886"/>
            <a:ext cx="1103832" cy="85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828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ED238-F60F-04A3-647B-F524AE38E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8558" y="380755"/>
            <a:ext cx="11374883" cy="521507"/>
          </a:xfrm>
        </p:spPr>
        <p:txBody>
          <a:bodyPr/>
          <a:lstStyle/>
          <a:p>
            <a:r>
              <a:rPr lang="en-US" dirty="0"/>
              <a:t>NPSS Administrative Committee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3314FFD-AD9A-17ED-C36C-1A4BCE93B2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676421"/>
              </p:ext>
            </p:extLst>
          </p:nvPr>
        </p:nvGraphicFramePr>
        <p:xfrm>
          <a:off x="5846655" y="1522104"/>
          <a:ext cx="5002721" cy="4770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02721">
                  <a:extLst>
                    <a:ext uri="{9D8B030D-6E8A-4147-A177-3AD203B41FA5}">
                      <a16:colId xmlns:a16="http://schemas.microsoft.com/office/drawing/2014/main" val="3295451887"/>
                    </a:ext>
                  </a:extLst>
                </a:gridCol>
              </a:tblGrid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Coalition for Plasma Science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3955933285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 dirty="0">
                          <a:effectLst/>
                        </a:rPr>
                        <a:t>IEEE Education Activities Board (EAB)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3644784287"/>
                  </a:ext>
                </a:extLst>
              </a:tr>
              <a:tr h="406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Fusion Energy Sciences Advisory Committee (FESAC) (US DoE)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3887437432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ICALEPCS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2041633026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 dirty="0">
                          <a:effectLst/>
                        </a:rPr>
                        <a:t>IEEE Fellows Evaluation Committee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4112540469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IEEE Social Implications of Technology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2745028993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ISV Governing Board rep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1414738507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IEEE-USA R&amp;D Policy Comm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728061170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IEEE-USA AI &amp; Comms Policy Comm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823629379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IEEE-USA Energy Policy Comm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2147174896"/>
                  </a:ext>
                </a:extLst>
              </a:tr>
              <a:tr h="196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IEEE NanoTechnoly Council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4287774523"/>
                  </a:ext>
                </a:extLst>
              </a:tr>
              <a:tr h="406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NCRP (National Council on Radiation Protection and Measurements)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2893425920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PAC Oversight Committee and APS-DPB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1354350392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RADECS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3514883119"/>
                  </a:ext>
                </a:extLst>
              </a:tr>
              <a:tr h="406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IEEE Transactions on Medical Imaging (Steering Committee) 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1810754179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Social Media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949776199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Women in Engineering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424295291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Climate change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1565194337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IEEE Brain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3798553113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IEEE AI Coalition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1118431715"/>
                  </a:ext>
                </a:extLst>
              </a:tr>
              <a:tr h="197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 dirty="0">
                          <a:effectLst/>
                        </a:rPr>
                        <a:t>IEEE Standards Association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19" marR="67719" marT="0" marB="0"/>
                </a:tc>
                <a:extLst>
                  <a:ext uri="{0D108BD9-81ED-4DB2-BD59-A6C34878D82A}">
                    <a16:rowId xmlns:a16="http://schemas.microsoft.com/office/drawing/2014/main" val="68750338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EB2603B-BD24-BC6D-BD0D-89F9F0BD63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68545"/>
              </p:ext>
            </p:extLst>
          </p:nvPr>
        </p:nvGraphicFramePr>
        <p:xfrm>
          <a:off x="979871" y="1592138"/>
          <a:ext cx="3779623" cy="4363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79623">
                  <a:extLst>
                    <a:ext uri="{9D8B030D-6E8A-4147-A177-3AD203B41FA5}">
                      <a16:colId xmlns:a16="http://schemas.microsoft.com/office/drawing/2014/main" val="2561226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Awards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2652627920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Chapters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3224564834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Chapters Co-Chair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4083606145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Communications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3513735903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Communications Co-Chair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1169433141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Conferences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3820236528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Conferences Co-Chair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3012049512"/>
                  </a:ext>
                </a:extLst>
              </a:tr>
              <a:tr h="215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 dirty="0">
                          <a:effectLst/>
                        </a:rPr>
                        <a:t>Distinguished Lecturers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1124960798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Fellow Candidate Evaluation Committee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3185740212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Fellow Search Committee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1091098058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Finance Chair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3782517525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Finance Co-Chair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3557942726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NPSS Foundation 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2453371258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Membership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879797847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Nominations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1916241951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Publications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1575697101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Transnational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2935289139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Young Professionals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4272712419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>
                          <a:effectLst/>
                        </a:rPr>
                        <a:t>EduCom</a:t>
                      </a:r>
                      <a:endParaRPr lang="en-CA" sz="1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577625913"/>
                  </a:ext>
                </a:extLst>
              </a:tr>
              <a:tr h="219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CA" sz="1200" kern="0" dirty="0">
                          <a:effectLst/>
                        </a:rPr>
                        <a:t>Broadening Participation Committee (BP)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5" marR="28575" marT="0" marB="0" anchor="b"/>
                </a:tc>
                <a:extLst>
                  <a:ext uri="{0D108BD9-81ED-4DB2-BD59-A6C34878D82A}">
                    <a16:rowId xmlns:a16="http://schemas.microsoft.com/office/drawing/2014/main" val="240170707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6F24AB8-3D45-9166-5BAD-5B62FAF753D7}"/>
              </a:ext>
            </a:extLst>
          </p:cNvPr>
          <p:cNvSpPr txBox="1"/>
          <p:nvPr/>
        </p:nvSpPr>
        <p:spPr>
          <a:xfrm>
            <a:off x="1425678" y="1060228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Functional Committees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9DAB15-930D-F0B5-D0CB-D3204E0496B8}"/>
              </a:ext>
            </a:extLst>
          </p:cNvPr>
          <p:cNvSpPr txBox="1"/>
          <p:nvPr/>
        </p:nvSpPr>
        <p:spPr>
          <a:xfrm>
            <a:off x="7678993" y="115277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Liaisons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F9F13D-09AD-E3DD-5C69-56F9D674A7D4}"/>
              </a:ext>
            </a:extLst>
          </p:cNvPr>
          <p:cNvSpPr txBox="1"/>
          <p:nvPr/>
        </p:nvSpPr>
        <p:spPr>
          <a:xfrm>
            <a:off x="979871" y="6118380"/>
            <a:ext cx="3728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These are all volunteer roles!</a:t>
            </a:r>
          </a:p>
        </p:txBody>
      </p:sp>
    </p:spTree>
    <p:extLst>
      <p:ext uri="{BB962C8B-B14F-4D97-AF65-F5344CB8AC3E}">
        <p14:creationId xmlns:p14="http://schemas.microsoft.com/office/powerpoint/2010/main" val="169633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D3290-D665-656B-6939-6B0712E7B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286" y="2907493"/>
            <a:ext cx="11374883" cy="521507"/>
          </a:xfrm>
        </p:spPr>
        <p:txBody>
          <a:bodyPr/>
          <a:lstStyle/>
          <a:p>
            <a:r>
              <a:rPr lang="en-US" dirty="0"/>
              <a:t>Division and IEEE opportunities</a:t>
            </a:r>
          </a:p>
        </p:txBody>
      </p:sp>
    </p:spTree>
    <p:extLst>
      <p:ext uri="{BB962C8B-B14F-4D97-AF65-F5344CB8AC3E}">
        <p14:creationId xmlns:p14="http://schemas.microsoft.com/office/powerpoint/2010/main" val="444548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shape&#10;&#10;Description automatically generated">
            <a:extLst>
              <a:ext uri="{FF2B5EF4-FFF2-40B4-BE49-F238E27FC236}">
                <a16:creationId xmlns:a16="http://schemas.microsoft.com/office/drawing/2014/main" id="{E9EF4201-BA59-FBE0-421D-41BFE0692D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775" y="1424159"/>
            <a:ext cx="1825175" cy="78110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024774F-200E-5D92-1459-1E0A523CEA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488" y="3345171"/>
            <a:ext cx="1884461" cy="627995"/>
          </a:xfrm>
          <a:prstGeom prst="rect">
            <a:avLst/>
          </a:prstGeom>
        </p:spPr>
      </p:pic>
      <p:pic>
        <p:nvPicPr>
          <p:cNvPr id="58" name="Picture 57" descr="A picture containing text, bottle, sign&#10;&#10;Description automatically generated">
            <a:extLst>
              <a:ext uri="{FF2B5EF4-FFF2-40B4-BE49-F238E27FC236}">
                <a16:creationId xmlns:a16="http://schemas.microsoft.com/office/drawing/2014/main" id="{9F8A5AE1-B9C7-E81D-4177-64345B171C8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46" y="4179774"/>
            <a:ext cx="2073607" cy="718157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8A7D64-4CC1-FD47-79BD-AA7EAD0848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7880" y="4273340"/>
            <a:ext cx="1171952" cy="527377"/>
          </a:xfrm>
          <a:prstGeom prst="rect">
            <a:avLst/>
          </a:prstGeom>
        </p:spPr>
      </p:pic>
      <p:pic>
        <p:nvPicPr>
          <p:cNvPr id="67" name="Picture 66" descr="A purple and blu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BB419C14-4C78-9B75-668A-83082A101E5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650" y="3296668"/>
            <a:ext cx="1765689" cy="609965"/>
          </a:xfrm>
          <a:prstGeom prst="rect">
            <a:avLst/>
          </a:prstGeom>
        </p:spPr>
      </p:pic>
      <p:pic>
        <p:nvPicPr>
          <p:cNvPr id="69" name="Picture 68" descr="A picture containing font, graphics, screenshot, text&#10;&#10;Description automatically generated">
            <a:extLst>
              <a:ext uri="{FF2B5EF4-FFF2-40B4-BE49-F238E27FC236}">
                <a16:creationId xmlns:a16="http://schemas.microsoft.com/office/drawing/2014/main" id="{988B0E66-843E-D65C-F478-C7F541FCF4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22" y="2463745"/>
            <a:ext cx="2148537" cy="730503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4C1284A0-7439-F083-3C65-534EBAD0255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3564670" y="2340761"/>
            <a:ext cx="1236668" cy="888481"/>
          </a:xfrm>
          <a:prstGeom prst="rect">
            <a:avLst/>
          </a:prstGeom>
        </p:spPr>
      </p:pic>
      <p:sp>
        <p:nvSpPr>
          <p:cNvPr id="76" name="Rounded Rectangle 33">
            <a:extLst>
              <a:ext uri="{FF2B5EF4-FFF2-40B4-BE49-F238E27FC236}">
                <a16:creationId xmlns:a16="http://schemas.microsoft.com/office/drawing/2014/main" id="{12C2A187-0EB4-2433-43BE-2F609816A3BE}"/>
              </a:ext>
            </a:extLst>
          </p:cNvPr>
          <p:cNvSpPr/>
          <p:nvPr/>
        </p:nvSpPr>
        <p:spPr>
          <a:xfrm>
            <a:off x="5537275" y="1387954"/>
            <a:ext cx="3863499" cy="1397581"/>
          </a:xfrm>
          <a:prstGeom prst="roundRect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002">
              <a:defRPr/>
            </a:pPr>
            <a:r>
              <a:rPr lang="en-US" sz="2000" b="1" i="1" dirty="0">
                <a:solidFill>
                  <a:prstClr val="white"/>
                </a:solidFill>
                <a:latin typeface="Arial"/>
              </a:rPr>
              <a:t>New Initiatives 2025</a:t>
            </a:r>
          </a:p>
          <a:p>
            <a:pPr marL="152396" indent="-152396" defTabSz="1219002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white"/>
                </a:solidFill>
                <a:latin typeface="Arial"/>
              </a:rPr>
              <a:t>Alternative Energy Generation and Storage</a:t>
            </a:r>
          </a:p>
          <a:p>
            <a:pPr marL="152396" indent="-152396" defTabSz="1219002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white"/>
                </a:solidFill>
                <a:latin typeface="Arial"/>
              </a:rPr>
              <a:t>Smart Agri-Food Systems</a:t>
            </a:r>
          </a:p>
        </p:txBody>
      </p:sp>
      <p:sp>
        <p:nvSpPr>
          <p:cNvPr id="3" name="Rounded Rectangle 33">
            <a:extLst>
              <a:ext uri="{FF2B5EF4-FFF2-40B4-BE49-F238E27FC236}">
                <a16:creationId xmlns:a16="http://schemas.microsoft.com/office/drawing/2014/main" id="{E5857F13-B6F5-19F4-C9C3-069087BB3061}"/>
              </a:ext>
            </a:extLst>
          </p:cNvPr>
          <p:cNvSpPr/>
          <p:nvPr/>
        </p:nvSpPr>
        <p:spPr>
          <a:xfrm>
            <a:off x="1747768" y="5203811"/>
            <a:ext cx="3167427" cy="638183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2">
              <a:defRPr/>
            </a:pPr>
            <a:r>
              <a:rPr lang="en-US" sz="2000" b="1" dirty="0">
                <a:solidFill>
                  <a:prstClr val="white"/>
                </a:solidFill>
                <a:latin typeface="Arial"/>
              </a:rPr>
              <a:t>Global Semiconductors </a:t>
            </a:r>
          </a:p>
          <a:p>
            <a:pPr algn="ctr" defTabSz="914252">
              <a:defRPr/>
            </a:pPr>
            <a:r>
              <a:rPr lang="en-US" sz="2000" b="1" dirty="0">
                <a:solidFill>
                  <a:prstClr val="white"/>
                </a:solidFill>
                <a:latin typeface="Arial"/>
              </a:rPr>
              <a:t>Ad Hoc</a:t>
            </a:r>
          </a:p>
        </p:txBody>
      </p:sp>
      <p:sp>
        <p:nvSpPr>
          <p:cNvPr id="5" name="Rounded Rectangle 33">
            <a:extLst>
              <a:ext uri="{FF2B5EF4-FFF2-40B4-BE49-F238E27FC236}">
                <a16:creationId xmlns:a16="http://schemas.microsoft.com/office/drawing/2014/main" id="{D1890164-AF7B-9E40-C8DE-CAD78BF56B7B}"/>
              </a:ext>
            </a:extLst>
          </p:cNvPr>
          <p:cNvSpPr/>
          <p:nvPr/>
        </p:nvSpPr>
        <p:spPr>
          <a:xfrm>
            <a:off x="370310" y="1513909"/>
            <a:ext cx="2754917" cy="730504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2">
              <a:defRPr/>
            </a:pPr>
            <a:r>
              <a:rPr lang="en-US" sz="2000" b="1" dirty="0">
                <a:solidFill>
                  <a:prstClr val="white"/>
                </a:solidFill>
                <a:latin typeface="Arial"/>
              </a:rPr>
              <a:t>Industry Advisory Board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3584DD-788B-BC58-1FD5-689B207D679A}"/>
              </a:ext>
            </a:extLst>
          </p:cNvPr>
          <p:cNvSpPr/>
          <p:nvPr/>
        </p:nvSpPr>
        <p:spPr>
          <a:xfrm>
            <a:off x="1025622" y="433703"/>
            <a:ext cx="10109385" cy="502405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62">
              <a:defRPr/>
            </a:pPr>
            <a:r>
              <a:rPr lang="en-US" sz="3733" b="1" dirty="0">
                <a:solidFill>
                  <a:prstClr val="white"/>
                </a:solidFill>
                <a:latin typeface="Calibri" panose="020F0502020204030204"/>
              </a:rPr>
              <a:t>2025 IEEE Future Directions Current Coverage</a:t>
            </a:r>
          </a:p>
        </p:txBody>
      </p:sp>
      <p:sp>
        <p:nvSpPr>
          <p:cNvPr id="6" name="Rounded Rectangle 33">
            <a:extLst>
              <a:ext uri="{FF2B5EF4-FFF2-40B4-BE49-F238E27FC236}">
                <a16:creationId xmlns:a16="http://schemas.microsoft.com/office/drawing/2014/main" id="{829D1155-6C4F-6288-8AB4-9365CEAFC025}"/>
              </a:ext>
            </a:extLst>
          </p:cNvPr>
          <p:cNvSpPr/>
          <p:nvPr/>
        </p:nvSpPr>
        <p:spPr>
          <a:xfrm>
            <a:off x="5537275" y="3016272"/>
            <a:ext cx="3865723" cy="15623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002">
              <a:defRPr/>
            </a:pPr>
            <a:r>
              <a:rPr lang="en-US" sz="2000" b="1" i="1" dirty="0">
                <a:solidFill>
                  <a:prstClr val="white"/>
                </a:solidFill>
                <a:latin typeface="Arial"/>
              </a:rPr>
              <a:t>New Initiatives under consideration: </a:t>
            </a:r>
          </a:p>
          <a:p>
            <a:pPr marL="152396" indent="-152396" defTabSz="1219002"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prstClr val="white"/>
                </a:solidFill>
                <a:latin typeface="Arial"/>
              </a:rPr>
              <a:t>AgeTech</a:t>
            </a:r>
            <a:endParaRPr lang="en-US" sz="2000" dirty="0">
              <a:solidFill>
                <a:prstClr val="white"/>
              </a:solidFill>
              <a:latin typeface="Arial"/>
            </a:endParaRPr>
          </a:p>
          <a:p>
            <a:pPr marL="152396" indent="-152396" defTabSz="1219002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white"/>
                </a:solidFill>
                <a:latin typeface="Arial"/>
              </a:rPr>
              <a:t>HART (</a:t>
            </a:r>
            <a:r>
              <a:rPr lang="en-US" sz="2000" b="1" dirty="0">
                <a:solidFill>
                  <a:prstClr val="white"/>
                </a:solidFill>
                <a:latin typeface="Arial"/>
              </a:rPr>
              <a:t>H</a:t>
            </a:r>
            <a:r>
              <a:rPr lang="en-US" sz="2000" dirty="0">
                <a:solidFill>
                  <a:prstClr val="white"/>
                </a:solidFill>
                <a:latin typeface="Arial"/>
              </a:rPr>
              <a:t>ardware for </a:t>
            </a:r>
            <a:r>
              <a:rPr lang="en-US" sz="2000" b="1" dirty="0">
                <a:solidFill>
                  <a:prstClr val="white"/>
                </a:solidFill>
                <a:latin typeface="Arial"/>
              </a:rPr>
              <a:t>A</a:t>
            </a:r>
            <a:r>
              <a:rPr lang="en-US" sz="2000" dirty="0">
                <a:solidFill>
                  <a:prstClr val="white"/>
                </a:solidFill>
                <a:latin typeface="Arial"/>
              </a:rPr>
              <a:t>I, </a:t>
            </a:r>
            <a:r>
              <a:rPr lang="en-US" sz="2000" b="1" dirty="0">
                <a:solidFill>
                  <a:prstClr val="white"/>
                </a:solidFill>
                <a:latin typeface="Arial"/>
              </a:rPr>
              <a:t>R</a:t>
            </a:r>
            <a:r>
              <a:rPr lang="en-US" sz="2000" dirty="0">
                <a:solidFill>
                  <a:prstClr val="white"/>
                </a:solidFill>
                <a:latin typeface="Arial"/>
              </a:rPr>
              <a:t>esearch, &amp; </a:t>
            </a:r>
            <a:r>
              <a:rPr lang="en-US" sz="2000" b="1" dirty="0">
                <a:solidFill>
                  <a:prstClr val="white"/>
                </a:solidFill>
                <a:latin typeface="Arial"/>
              </a:rPr>
              <a:t>T</a:t>
            </a:r>
            <a:r>
              <a:rPr lang="en-US" sz="2000" dirty="0">
                <a:solidFill>
                  <a:prstClr val="white"/>
                </a:solidFill>
                <a:latin typeface="Arial"/>
              </a:rPr>
              <a:t>alent-building)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EAEFB4-F08C-8804-5E9A-1E95ABA90683}"/>
              </a:ext>
            </a:extLst>
          </p:cNvPr>
          <p:cNvGrpSpPr/>
          <p:nvPr/>
        </p:nvGrpSpPr>
        <p:grpSpPr>
          <a:xfrm>
            <a:off x="9030045" y="1001928"/>
            <a:ext cx="3259866" cy="4261900"/>
            <a:chOff x="6680771" y="555043"/>
            <a:chExt cx="2444900" cy="3196425"/>
          </a:xfrm>
        </p:grpSpPr>
        <p:pic>
          <p:nvPicPr>
            <p:cNvPr id="47" name="Picture 46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27E62015-D0E2-4DDF-C303-D02401893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3739" y="2451462"/>
              <a:ext cx="878965" cy="585828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CB7BDE65-EBC5-BEB0-0100-91459CA2D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39470" y="3106880"/>
              <a:ext cx="927501" cy="591782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C266A515-47BA-F98B-DD42-01097AC67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12746" y="1875363"/>
              <a:ext cx="1715843" cy="600391"/>
            </a:xfrm>
            <a:prstGeom prst="rect">
              <a:avLst/>
            </a:prstGeom>
          </p:spPr>
        </p:pic>
        <p:sp>
          <p:nvSpPr>
            <p:cNvPr id="2" name="Rounded Rectangle 33">
              <a:extLst>
                <a:ext uri="{FF2B5EF4-FFF2-40B4-BE49-F238E27FC236}">
                  <a16:creationId xmlns:a16="http://schemas.microsoft.com/office/drawing/2014/main" id="{FA376F88-BD9D-682A-CC81-7645D3AE6ECF}"/>
                </a:ext>
              </a:extLst>
            </p:cNvPr>
            <p:cNvSpPr/>
            <p:nvPr/>
          </p:nvSpPr>
          <p:spPr>
            <a:xfrm>
              <a:off x="7346662" y="1277115"/>
              <a:ext cx="1561557" cy="534892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52">
                <a:defRPr/>
              </a:pPr>
              <a:r>
                <a:rPr lang="en-US" sz="2000" b="1" dirty="0">
                  <a:solidFill>
                    <a:prstClr val="white"/>
                  </a:solidFill>
                  <a:latin typeface="Arial"/>
                </a:rPr>
                <a:t>AI Coalition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9ACF4D-C2D6-90DD-7F8D-AF3D5DE9BCF7}"/>
                </a:ext>
              </a:extLst>
            </p:cNvPr>
            <p:cNvSpPr txBox="1"/>
            <p:nvPr/>
          </p:nvSpPr>
          <p:spPr>
            <a:xfrm>
              <a:off x="6680771" y="555043"/>
              <a:ext cx="2444900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Transition under way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5F00F0E-EB4A-4393-E59C-7F6D63873E29}"/>
                </a:ext>
              </a:extLst>
            </p:cNvPr>
            <p:cNvSpPr/>
            <p:nvPr/>
          </p:nvSpPr>
          <p:spPr>
            <a:xfrm>
              <a:off x="7179727" y="871716"/>
              <a:ext cx="1812359" cy="2879752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10" name="Rounded Rectangle 33">
            <a:extLst>
              <a:ext uri="{FF2B5EF4-FFF2-40B4-BE49-F238E27FC236}">
                <a16:creationId xmlns:a16="http://schemas.microsoft.com/office/drawing/2014/main" id="{617255FF-7FE1-E98E-4E07-2A25BD56D116}"/>
              </a:ext>
            </a:extLst>
          </p:cNvPr>
          <p:cNvSpPr/>
          <p:nvPr/>
        </p:nvSpPr>
        <p:spPr>
          <a:xfrm>
            <a:off x="5537275" y="4809394"/>
            <a:ext cx="3865723" cy="124200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002">
              <a:defRPr/>
            </a:pPr>
            <a:r>
              <a:rPr lang="en-US" sz="2000" b="1" i="1" dirty="0">
                <a:solidFill>
                  <a:prstClr val="white"/>
                </a:solidFill>
                <a:latin typeface="Arial"/>
              </a:rPr>
              <a:t>New Ad </a:t>
            </a:r>
            <a:r>
              <a:rPr lang="en-US" sz="2000" b="1" i="1" dirty="0" err="1">
                <a:solidFill>
                  <a:prstClr val="white"/>
                </a:solidFill>
                <a:latin typeface="Arial"/>
              </a:rPr>
              <a:t>Hocs</a:t>
            </a:r>
            <a:r>
              <a:rPr lang="en-US" sz="2000" b="1" i="1" dirty="0">
                <a:solidFill>
                  <a:prstClr val="white"/>
                </a:solidFill>
                <a:latin typeface="Arial"/>
              </a:rPr>
              <a:t> in 2026</a:t>
            </a:r>
          </a:p>
          <a:p>
            <a:pPr marL="152396" indent="-152396" defTabSz="1219002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white"/>
                </a:solidFill>
                <a:latin typeface="Arial"/>
              </a:rPr>
              <a:t>Data for AI</a:t>
            </a:r>
          </a:p>
          <a:p>
            <a:pPr marL="152396" indent="-152396" defTabSz="1219002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white"/>
                </a:solidFill>
                <a:latin typeface="Arial"/>
              </a:rPr>
              <a:t>YP Connect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B417B42F-B1A5-F861-878E-FA09EF50D01A}"/>
              </a:ext>
            </a:extLst>
          </p:cNvPr>
          <p:cNvSpPr txBox="1">
            <a:spLocks/>
          </p:cNvSpPr>
          <p:nvPr/>
        </p:nvSpPr>
        <p:spPr>
          <a:xfrm>
            <a:off x="323525" y="6495462"/>
            <a:ext cx="491192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fld id="{3DD97BEB-BAEF-0344-9D5C-EC73E478698A}" type="slidenum">
              <a:rPr lang="en-US" sz="1467" b="0">
                <a:solidFill>
                  <a:srgbClr val="0070C0"/>
                </a:solidFill>
                <a:latin typeface="Calibri" panose="020F0502020204030204"/>
              </a:rPr>
              <a:pPr defTabSz="1219170">
                <a:defRPr/>
              </a:pPr>
              <a:t>18</a:t>
            </a:fld>
            <a:endParaRPr lang="en-US" sz="1467" b="0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132717D3-CA5D-E9BA-8D8A-3BD55A903486}"/>
              </a:ext>
            </a:extLst>
          </p:cNvPr>
          <p:cNvSpPr txBox="1">
            <a:spLocks/>
          </p:cNvSpPr>
          <p:nvPr/>
        </p:nvSpPr>
        <p:spPr>
          <a:xfrm>
            <a:off x="1424539" y="6492875"/>
            <a:ext cx="2024056" cy="367712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1467" b="0" dirty="0">
                <a:solidFill>
                  <a:srgbClr val="0070C0"/>
                </a:solidFill>
                <a:latin typeface="Calibri" panose="020F0502020204030204"/>
              </a:rPr>
              <a:t>21-22 November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CA34C-E6AE-CE2D-9737-95801075A40D}"/>
              </a:ext>
            </a:extLst>
          </p:cNvPr>
          <p:cNvSpPr txBox="1"/>
          <p:nvPr/>
        </p:nvSpPr>
        <p:spPr>
          <a:xfrm>
            <a:off x="7469024" y="3446012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Both approved in Dec 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5FBC1A-3100-4030-7F14-5041F9CC9441}"/>
              </a:ext>
            </a:extLst>
          </p:cNvPr>
          <p:cNvSpPr txBox="1"/>
          <p:nvPr/>
        </p:nvSpPr>
        <p:spPr>
          <a:xfrm>
            <a:off x="675861" y="6051401"/>
            <a:ext cx="469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Emphasis on inter-society collaborations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FF32F0-68E6-3848-38CB-9822E3F978DA}"/>
              </a:ext>
            </a:extLst>
          </p:cNvPr>
          <p:cNvSpPr txBox="1"/>
          <p:nvPr/>
        </p:nvSpPr>
        <p:spPr>
          <a:xfrm rot="20409117">
            <a:off x="1941365" y="2189034"/>
            <a:ext cx="48808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IEEE’s ‘Think tank’</a:t>
            </a:r>
          </a:p>
        </p:txBody>
      </p:sp>
    </p:spTree>
    <p:extLst>
      <p:ext uri="{BB962C8B-B14F-4D97-AF65-F5344CB8AC3E}">
        <p14:creationId xmlns:p14="http://schemas.microsoft.com/office/powerpoint/2010/main" val="3913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03403"/>
            <a:ext cx="11234623" cy="626681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2BA5257-C550-E738-2350-37711CFC5A38}"/>
              </a:ext>
            </a:extLst>
          </p:cNvPr>
          <p:cNvSpPr/>
          <p:nvPr/>
        </p:nvSpPr>
        <p:spPr>
          <a:xfrm>
            <a:off x="4895851" y="971551"/>
            <a:ext cx="26289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1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E9B001-CC6F-2FEB-5797-F0D17325AC3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713" y="1200151"/>
            <a:ext cx="2832639" cy="74523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BE9A6A1-2A28-F2F9-8873-4DF13F33B0A3}"/>
              </a:ext>
            </a:extLst>
          </p:cNvPr>
          <p:cNvGrpSpPr>
            <a:grpSpLocks noChangeAspect="1"/>
          </p:cNvGrpSpPr>
          <p:nvPr/>
        </p:nvGrpSpPr>
        <p:grpSpPr>
          <a:xfrm>
            <a:off x="10954997" y="5771889"/>
            <a:ext cx="1028235" cy="342900"/>
            <a:chOff x="3569581" y="5784286"/>
            <a:chExt cx="1002419" cy="33429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30E74D-1D25-CC4D-FA5E-ADDF288AF1D7}"/>
                </a:ext>
              </a:extLst>
            </p:cNvPr>
            <p:cNvSpPr/>
            <p:nvPr/>
          </p:nvSpPr>
          <p:spPr>
            <a:xfrm>
              <a:off x="3569581" y="5784286"/>
              <a:ext cx="1002419" cy="3342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1"/>
            </a:p>
          </p:txBody>
        </p:sp>
        <p:pic>
          <p:nvPicPr>
            <p:cNvPr id="10" name="Google Shape;10;p33" title="LogoBlue.png">
              <a:extLst>
                <a:ext uri="{FF2B5EF4-FFF2-40B4-BE49-F238E27FC236}">
                  <a16:creationId xmlns:a16="http://schemas.microsoft.com/office/drawing/2014/main" id="{47CAD60B-DE72-EB1D-BA51-5ED19AE253D4}"/>
                </a:ext>
              </a:extLst>
            </p:cNvPr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4727" y="5838018"/>
              <a:ext cx="772125" cy="22682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90790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DA702C-AAE7-CA40-DD3B-24B71090D6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35" t="35492" r="63588" b="44978"/>
          <a:stretch/>
        </p:blipFill>
        <p:spPr>
          <a:xfrm>
            <a:off x="99659" y="5429743"/>
            <a:ext cx="693682" cy="707284"/>
          </a:xfrm>
          <a:prstGeom prst="rect">
            <a:avLst/>
          </a:prstGeom>
        </p:spPr>
      </p:pic>
      <p:sp>
        <p:nvSpPr>
          <p:cNvPr id="5" name="Title 7">
            <a:extLst>
              <a:ext uri="{FF2B5EF4-FFF2-40B4-BE49-F238E27FC236}">
                <a16:creationId xmlns:a16="http://schemas.microsoft.com/office/drawing/2014/main" id="{104BDBB8-EA65-CAE3-CF92-4E9268F09D73}"/>
              </a:ext>
            </a:extLst>
          </p:cNvPr>
          <p:cNvSpPr txBox="1">
            <a:spLocks/>
          </p:cNvSpPr>
          <p:nvPr/>
        </p:nvSpPr>
        <p:spPr>
          <a:xfrm>
            <a:off x="972458" y="-77155"/>
            <a:ext cx="9144000" cy="2387600"/>
          </a:xfrm>
        </p:spPr>
        <p:txBody>
          <a:bodyPr anchor="b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b="1" kern="0" dirty="0">
                <a:solidFill>
                  <a:srgbClr val="0070C0"/>
                </a:solidFill>
              </a:rPr>
              <a:t>NPSS -</a:t>
            </a:r>
            <a:r>
              <a:rPr lang="en-US" kern="0" dirty="0">
                <a:solidFill>
                  <a:srgbClr val="0070C0"/>
                </a:solidFill>
              </a:rPr>
              <a:t> Division IV</a:t>
            </a:r>
            <a:r>
              <a:rPr lang="en-US" b="1" kern="0" dirty="0">
                <a:solidFill>
                  <a:srgbClr val="0070C0"/>
                </a:solidFill>
              </a:rPr>
              <a:t> - IEEE</a:t>
            </a:r>
            <a:br>
              <a:rPr lang="en-US" b="1" kern="0" dirty="0">
                <a:solidFill>
                  <a:srgbClr val="0070C0"/>
                </a:solidFill>
              </a:rPr>
            </a:br>
            <a:endParaRPr lang="en-US" b="1" i="1" kern="0" dirty="0">
              <a:solidFill>
                <a:srgbClr val="0070C0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AA158A4-EA6C-9D4F-5E74-2ACBEC91781E}"/>
              </a:ext>
            </a:extLst>
          </p:cNvPr>
          <p:cNvSpPr/>
          <p:nvPr/>
        </p:nvSpPr>
        <p:spPr>
          <a:xfrm>
            <a:off x="12192000" y="-145142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F7458B-AF44-8168-65D2-AE72D77D37EC}"/>
              </a:ext>
            </a:extLst>
          </p:cNvPr>
          <p:cNvGrpSpPr/>
          <p:nvPr/>
        </p:nvGrpSpPr>
        <p:grpSpPr>
          <a:xfrm>
            <a:off x="1530282" y="1641231"/>
            <a:ext cx="4712679" cy="4495796"/>
            <a:chOff x="1530282" y="1641231"/>
            <a:chExt cx="4712679" cy="4495796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513FBDE1-F45C-79F6-C610-351212835294}"/>
                </a:ext>
              </a:extLst>
            </p:cNvPr>
            <p:cNvSpPr/>
            <p:nvPr/>
          </p:nvSpPr>
          <p:spPr>
            <a:xfrm>
              <a:off x="1530282" y="1641231"/>
              <a:ext cx="4712679" cy="4495796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8750D57-35B4-DEFF-8383-8898B54100E6}"/>
                </a:ext>
              </a:extLst>
            </p:cNvPr>
            <p:cNvSpPr/>
            <p:nvPr/>
          </p:nvSpPr>
          <p:spPr>
            <a:xfrm>
              <a:off x="2412996" y="2631451"/>
              <a:ext cx="2837543" cy="2719899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179D484-3C28-A599-9E71-8F4741A58D9D}"/>
                </a:ext>
              </a:extLst>
            </p:cNvPr>
            <p:cNvSpPr/>
            <p:nvPr/>
          </p:nvSpPr>
          <p:spPr>
            <a:xfrm>
              <a:off x="3263088" y="3448927"/>
              <a:ext cx="1233714" cy="108494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AE3B5F6-0053-9C56-06C7-76553947917A}"/>
                </a:ext>
              </a:extLst>
            </p:cNvPr>
            <p:cNvSpPr txBox="1"/>
            <p:nvPr/>
          </p:nvSpPr>
          <p:spPr>
            <a:xfrm>
              <a:off x="3222444" y="3699012"/>
              <a:ext cx="13035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NPSS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C1A1FB-C15D-C822-A521-861587989F44}"/>
                </a:ext>
              </a:extLst>
            </p:cNvPr>
            <p:cNvSpPr txBox="1"/>
            <p:nvPr/>
          </p:nvSpPr>
          <p:spPr>
            <a:xfrm>
              <a:off x="3263088" y="2844225"/>
              <a:ext cx="15121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DIV IV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54464A-1DB3-0E83-2ABB-72EF5BB97594}"/>
                </a:ext>
              </a:extLst>
            </p:cNvPr>
            <p:cNvSpPr txBox="1"/>
            <p:nvPr/>
          </p:nvSpPr>
          <p:spPr>
            <a:xfrm>
              <a:off x="4584901" y="2281825"/>
              <a:ext cx="11208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IEEE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A0E0EA7-1DB7-F789-9605-5478D17F7596}"/>
              </a:ext>
            </a:extLst>
          </p:cNvPr>
          <p:cNvSpPr txBox="1"/>
          <p:nvPr/>
        </p:nvSpPr>
        <p:spPr>
          <a:xfrm>
            <a:off x="6705595" y="2631451"/>
            <a:ext cx="4911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/>
              <a:t>Why should I be an IEEE NPSS member?</a:t>
            </a:r>
          </a:p>
        </p:txBody>
      </p:sp>
    </p:spTree>
    <p:extLst>
      <p:ext uri="{BB962C8B-B14F-4D97-AF65-F5344CB8AC3E}">
        <p14:creationId xmlns:p14="http://schemas.microsoft.com/office/powerpoint/2010/main" val="2515964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904ADC-AAB5-D457-B192-851904627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50" y="2343150"/>
            <a:ext cx="2552700" cy="2171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15AEFC-2628-0776-1699-8DC5AEB97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225" y="0"/>
            <a:ext cx="9847549" cy="68657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C0978D-0170-98A7-C9AC-2717BED052D3}"/>
              </a:ext>
            </a:extLst>
          </p:cNvPr>
          <p:cNvSpPr txBox="1"/>
          <p:nvPr/>
        </p:nvSpPr>
        <p:spPr>
          <a:xfrm rot="19161494">
            <a:off x="3989069" y="2171700"/>
            <a:ext cx="46971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HOT OFF THE PRESS!!</a:t>
            </a:r>
          </a:p>
        </p:txBody>
      </p:sp>
    </p:spTree>
    <p:extLst>
      <p:ext uri="{BB962C8B-B14F-4D97-AF65-F5344CB8AC3E}">
        <p14:creationId xmlns:p14="http://schemas.microsoft.com/office/powerpoint/2010/main" val="244506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18235-1476-D96A-B137-E7BE562DD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1F594-4B77-BD49-D7FD-DDE25B17F4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815" y="565422"/>
            <a:ext cx="4175185" cy="495936"/>
          </a:xfrm>
        </p:spPr>
        <p:txBody>
          <a:bodyPr/>
          <a:lstStyle/>
          <a:p>
            <a:r>
              <a:rPr lang="en-US" dirty="0"/>
              <a:t>Humanitarian Outreach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302240-F53F-33CE-6A2E-FF0CFCA9C8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36" b="78570"/>
          <a:stretch/>
        </p:blipFill>
        <p:spPr>
          <a:xfrm>
            <a:off x="1614366" y="5589593"/>
            <a:ext cx="10922696" cy="9443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AE35E8-ABA3-0C25-1C75-78F0BA9EDB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35" t="35492" r="63588" b="44978"/>
          <a:stretch/>
        </p:blipFill>
        <p:spPr>
          <a:xfrm>
            <a:off x="518930" y="5623592"/>
            <a:ext cx="784353" cy="7997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2201AA-6A4D-8ACF-6DF1-012C4E06F1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07" t="16651"/>
          <a:stretch>
            <a:fillRect/>
          </a:stretch>
        </p:blipFill>
        <p:spPr>
          <a:xfrm>
            <a:off x="3021910" y="324096"/>
            <a:ext cx="8974943" cy="49853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8CDBB2-4652-A33D-BA50-D9527F30B175}"/>
              </a:ext>
            </a:extLst>
          </p:cNvPr>
          <p:cNvSpPr txBox="1"/>
          <p:nvPr/>
        </p:nvSpPr>
        <p:spPr>
          <a:xfrm>
            <a:off x="335739" y="1981926"/>
            <a:ext cx="24800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66A1"/>
                </a:solidFill>
                <a:latin typeface="Calibri"/>
                <a:cs typeface="Calibri"/>
                <a:sym typeface="Calibri"/>
              </a:rPr>
              <a:t>Example</a:t>
            </a:r>
            <a:br>
              <a:rPr lang="en-US" sz="2400" b="1" dirty="0">
                <a:solidFill>
                  <a:srgbClr val="0066A1"/>
                </a:solidFill>
                <a:latin typeface="Calibri"/>
                <a:cs typeface="Calibri"/>
                <a:sym typeface="Calibri"/>
              </a:rPr>
            </a:br>
            <a:br>
              <a:rPr lang="en-US" sz="2400" b="1" dirty="0">
                <a:solidFill>
                  <a:srgbClr val="0066A1"/>
                </a:solidFill>
                <a:latin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0066A1"/>
                </a:solidFill>
                <a:latin typeface="Calibri"/>
                <a:cs typeface="Calibri"/>
                <a:sym typeface="Calibri"/>
              </a:rPr>
              <a:t>IEEE Smart Village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230A4F-A0BD-7046-F347-4DBC8E3617B6}"/>
              </a:ext>
            </a:extLst>
          </p:cNvPr>
          <p:cNvSpPr txBox="1"/>
          <p:nvPr/>
        </p:nvSpPr>
        <p:spPr>
          <a:xfrm>
            <a:off x="178514" y="3294365"/>
            <a:ext cx="6278136" cy="23292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18745" indent="118745" algn="ctr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800" b="1" kern="100" dirty="0">
                <a:solidFill>
                  <a:srgbClr val="0F4761"/>
                </a:solidFill>
                <a:effectLst/>
                <a:latin typeface="Aptos Display" panose="020B0004020202020204" pitchFamily="34" charset="0"/>
                <a:ea typeface="DengXian Light" panose="02010600030101010101" pitchFamily="2" charset="-122"/>
                <a:cs typeface="Mangal" panose="02040503050203030202" pitchFamily="18" charset="0"/>
              </a:rPr>
              <a:t> </a:t>
            </a:r>
            <a:endParaRPr lang="en-CA" sz="1800" b="1" kern="100" dirty="0">
              <a:solidFill>
                <a:srgbClr val="0F4761"/>
              </a:solidFill>
              <a:effectLst/>
              <a:latin typeface="Aptos Display" panose="020B0004020202020204" pitchFamily="34" charset="0"/>
              <a:ea typeface="DengXian Light" panose="02010600030101010101" pitchFamily="2" charset="-122"/>
              <a:cs typeface="Mangal" panose="02040503050203030202" pitchFamily="18" charset="0"/>
            </a:endParaRPr>
          </a:p>
          <a:p>
            <a:pPr marR="118745" indent="118745" algn="ctr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800" b="1" kern="100" dirty="0">
                <a:solidFill>
                  <a:srgbClr val="0F4761"/>
                </a:solidFill>
                <a:effectLst/>
                <a:latin typeface="Aptos Display" panose="020B0004020202020204" pitchFamily="34" charset="0"/>
                <a:ea typeface="DengXian Light" panose="02010600030101010101" pitchFamily="2" charset="-122"/>
                <a:cs typeface="Mangal" panose="02040503050203030202" pitchFamily="18" charset="0"/>
              </a:rPr>
              <a:t>USD 119 million—109 solar mini‑grids—231,000 Nigerian homes and businesses to be connected in underserved communities.</a:t>
            </a:r>
            <a:endParaRPr lang="en-CA" sz="1800" b="1" kern="100" dirty="0">
              <a:solidFill>
                <a:srgbClr val="0F4761"/>
              </a:solidFill>
              <a:effectLst/>
              <a:latin typeface="Aptos Display" panose="020B0004020202020204" pitchFamily="34" charset="0"/>
              <a:ea typeface="DengXian Light" panose="02010600030101010101" pitchFamily="2" charset="-122"/>
              <a:cs typeface="Mangal" panose="02040503050203030202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1600" kern="1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Mangal" panose="02040503050203030202" pitchFamily="18" charset="0"/>
              </a:rPr>
              <a:t>Rajan Kapur, President, IEEE Smart Village</a:t>
            </a:r>
            <a:endParaRPr lang="en-CA" sz="1400" kern="100" dirty="0">
              <a:effectLst/>
              <a:latin typeface="Aptos" panose="020B0004020202020204" pitchFamily="34" charset="0"/>
              <a:ea typeface="DengXian" panose="02010600030101010101" pitchFamily="2" charset="-122"/>
              <a:cs typeface="Mangal" panose="02040503050203030202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1600" kern="1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Mangal" panose="02040503050203030202" pitchFamily="18" charset="0"/>
              </a:rPr>
              <a:t>01-May-2026</a:t>
            </a:r>
            <a:endParaRPr lang="en-CA" sz="1400" kern="100" dirty="0">
              <a:effectLst/>
              <a:latin typeface="Aptos" panose="020B0004020202020204" pitchFamily="34" charset="0"/>
              <a:ea typeface="DengXia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70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2DD34-3D99-75D5-9FDE-5A8CE7C77D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8558" y="421601"/>
            <a:ext cx="11374883" cy="521507"/>
          </a:xfrm>
        </p:spPr>
        <p:txBody>
          <a:bodyPr/>
          <a:lstStyle/>
          <a:p>
            <a:r>
              <a:rPr lang="en-US" dirty="0"/>
              <a:t>Project Funding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310E1-20ED-DE74-AC5E-7AF44FA4D8F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08558" y="1207682"/>
            <a:ext cx="10584120" cy="4697271"/>
          </a:xfrm>
        </p:spPr>
        <p:txBody>
          <a:bodyPr/>
          <a:lstStyle/>
          <a:p>
            <a:r>
              <a:rPr lang="en-US" sz="2800" dirty="0"/>
              <a:t>Do you have an idea for  a project that aligns with the IEEE/NPSS strategic goals? (</a:t>
            </a:r>
            <a:r>
              <a:rPr lang="en-US" sz="2800" dirty="0">
                <a:hlinkClick r:id="rId2"/>
              </a:rPr>
              <a:t>https://ieee-npss.org</a:t>
            </a:r>
            <a:r>
              <a:rPr lang="en-US" sz="2800" dirty="0"/>
              <a:t>)</a:t>
            </a:r>
          </a:p>
          <a:p>
            <a:endParaRPr lang="en-US" sz="2800" dirty="0"/>
          </a:p>
          <a:p>
            <a:pPr marL="84665" indent="0">
              <a:buNone/>
            </a:pPr>
            <a:r>
              <a:rPr lang="en-US" sz="2800" dirty="0"/>
              <a:t>			</a:t>
            </a:r>
            <a:r>
              <a:rPr lang="en-US" sz="3600" b="1" dirty="0"/>
              <a:t>There is funding available</a:t>
            </a:r>
            <a:r>
              <a:rPr lang="en-US" sz="2800" dirty="0"/>
              <a:t>		</a:t>
            </a:r>
          </a:p>
          <a:p>
            <a:pPr marL="84665" indent="0">
              <a:buNone/>
            </a:pPr>
            <a:r>
              <a:rPr lang="en-US" dirty="0"/>
              <a:t>			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C4C4A6-77A1-E09A-CFE5-EB2E2621A2CD}"/>
              </a:ext>
            </a:extLst>
          </p:cNvPr>
          <p:cNvSpPr txBox="1"/>
          <p:nvPr/>
        </p:nvSpPr>
        <p:spPr>
          <a:xfrm>
            <a:off x="2348335" y="3487011"/>
            <a:ext cx="5463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Examples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Development of virtual labs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From membership to leadership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Many educational and humanitarian efforts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827D1D-A0BB-BFFD-3E3E-C20E3D530D3D}"/>
              </a:ext>
            </a:extLst>
          </p:cNvPr>
          <p:cNvSpPr txBox="1"/>
          <p:nvPr/>
        </p:nvSpPr>
        <p:spPr>
          <a:xfrm>
            <a:off x="268356" y="5128764"/>
            <a:ext cx="10724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NEW this year</a:t>
            </a:r>
            <a:r>
              <a:rPr lang="en-US" b="1" dirty="0"/>
              <a:t>: </a:t>
            </a:r>
            <a:r>
              <a:rPr lang="en-US" dirty="0"/>
              <a:t> </a:t>
            </a:r>
            <a:r>
              <a:rPr lang="en-US" b="1" dirty="0" err="1"/>
              <a:t>YP_travel</a:t>
            </a:r>
            <a:r>
              <a:rPr lang="en-US" b="1" dirty="0"/>
              <a:t> grant </a:t>
            </a:r>
            <a:r>
              <a:rPr lang="en-US" dirty="0"/>
              <a:t>- To enable 2-3 YPs/year to attend IEEE-wide events  which emphasize YP engagement. Please see:</a:t>
            </a:r>
          </a:p>
          <a:p>
            <a:endParaRPr lang="en-US" dirty="0"/>
          </a:p>
          <a:p>
            <a:r>
              <a:rPr lang="en-US" b="1" dirty="0"/>
              <a:t>https://</a:t>
            </a:r>
            <a:r>
              <a:rPr lang="en-US" b="1" dirty="0" err="1"/>
              <a:t>newsletter.ieee-npss.org</a:t>
            </a:r>
            <a:r>
              <a:rPr lang="en-US" b="1" dirty="0"/>
              <a:t>/yp-travel-grant-mar-2026/</a:t>
            </a:r>
          </a:p>
        </p:txBody>
      </p:sp>
    </p:spTree>
    <p:extLst>
      <p:ext uri="{BB962C8B-B14F-4D97-AF65-F5344CB8AC3E}">
        <p14:creationId xmlns:p14="http://schemas.microsoft.com/office/powerpoint/2010/main" val="67201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BDCD0-55B1-6763-35ED-71E7B1F5E0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9856" y="441394"/>
            <a:ext cx="11374883" cy="521507"/>
          </a:xfrm>
        </p:spPr>
        <p:txBody>
          <a:bodyPr/>
          <a:lstStyle/>
          <a:p>
            <a:r>
              <a:rPr lang="en-US" dirty="0"/>
              <a:t>Why am I part of </a:t>
            </a:r>
            <a:r>
              <a:rPr lang="en-US" sz="2800" i="1" dirty="0"/>
              <a:t>(and volunteer for) </a:t>
            </a:r>
            <a:r>
              <a:rPr lang="en-US" dirty="0"/>
              <a:t>IEEE NPSS?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6F38B3-606A-433B-FEFF-11F4F7B9667A}"/>
              </a:ext>
            </a:extLst>
          </p:cNvPr>
          <p:cNvSpPr txBox="1"/>
          <p:nvPr/>
        </p:nvSpPr>
        <p:spPr>
          <a:xfrm>
            <a:off x="279856" y="1085887"/>
            <a:ext cx="113748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 believe in the values promoted by IEEE/NPSS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 have the opportunity and privilege to work with people that I respect and admire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CB4074-F580-F73E-1860-5CE2DF263477}"/>
              </a:ext>
            </a:extLst>
          </p:cNvPr>
          <p:cNvSpPr txBox="1">
            <a:spLocks/>
          </p:cNvSpPr>
          <p:nvPr/>
        </p:nvSpPr>
        <p:spPr>
          <a:xfrm>
            <a:off x="292708" y="4085260"/>
            <a:ext cx="11374883" cy="52150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6A1"/>
              </a:buClr>
              <a:buSzPct val="100000"/>
              <a:buFont typeface="Calibri"/>
              <a:buNone/>
              <a:defRPr sz="3467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867"/>
            </a:lvl2pPr>
            <a:lvl3pPr lvl="2" indent="0">
              <a:spcBef>
                <a:spcPts val="0"/>
              </a:spcBef>
              <a:buSzPct val="78571"/>
              <a:buNone/>
              <a:defRPr sz="1867"/>
            </a:lvl3pPr>
            <a:lvl4pPr lvl="3" indent="0">
              <a:spcBef>
                <a:spcPts val="0"/>
              </a:spcBef>
              <a:buSzPct val="78571"/>
              <a:buNone/>
              <a:defRPr sz="1867"/>
            </a:lvl4pPr>
            <a:lvl5pPr lvl="4" indent="0">
              <a:spcBef>
                <a:spcPts val="0"/>
              </a:spcBef>
              <a:buSzPct val="78571"/>
              <a:buNone/>
              <a:defRPr sz="1867"/>
            </a:lvl5pPr>
            <a:lvl6pPr lvl="5" indent="0">
              <a:spcBef>
                <a:spcPts val="0"/>
              </a:spcBef>
              <a:buSzPct val="78571"/>
              <a:buNone/>
              <a:defRPr sz="1867"/>
            </a:lvl6pPr>
            <a:lvl7pPr lvl="6" indent="0">
              <a:spcBef>
                <a:spcPts val="0"/>
              </a:spcBef>
              <a:buSzPct val="78571"/>
              <a:buNone/>
              <a:defRPr sz="1867"/>
            </a:lvl7pPr>
            <a:lvl8pPr lvl="7" indent="0">
              <a:spcBef>
                <a:spcPts val="0"/>
              </a:spcBef>
              <a:buSzPct val="78571"/>
              <a:buNone/>
              <a:defRPr sz="1867"/>
            </a:lvl8pPr>
            <a:lvl9pPr lvl="8" indent="0">
              <a:spcBef>
                <a:spcPts val="0"/>
              </a:spcBef>
              <a:buSzPct val="78571"/>
              <a:buNone/>
              <a:defRPr sz="1867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6A1"/>
              </a:buClr>
              <a:buSzPct val="100000"/>
              <a:buFont typeface="Calibri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66A1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What am I getting out of it?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D8FF24-26F1-B630-DCA9-45269305F599}"/>
              </a:ext>
            </a:extLst>
          </p:cNvPr>
          <p:cNvSpPr txBox="1"/>
          <p:nvPr/>
        </p:nvSpPr>
        <p:spPr>
          <a:xfrm>
            <a:off x="279855" y="4622337"/>
            <a:ext cx="1137488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Opportunity for continuous learning – depth and breath – stepping stone to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broader IEEE activities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Learning of transferable leadership and organizational skills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Meet people that influenced my career (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life)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Some wonderful friends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FB1F8DC-62CE-4D8D-0E3D-3FC8CB4C4387}"/>
              </a:ext>
            </a:extLst>
          </p:cNvPr>
          <p:cNvSpPr txBox="1">
            <a:spLocks/>
          </p:cNvSpPr>
          <p:nvPr/>
        </p:nvSpPr>
        <p:spPr>
          <a:xfrm>
            <a:off x="292708" y="2171950"/>
            <a:ext cx="11374883" cy="521507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6A1"/>
              </a:buClr>
              <a:buSzPct val="100000"/>
              <a:buFont typeface="Calibri"/>
              <a:buNone/>
              <a:defRPr sz="3467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867"/>
            </a:lvl2pPr>
            <a:lvl3pPr lvl="2" indent="0">
              <a:spcBef>
                <a:spcPts val="0"/>
              </a:spcBef>
              <a:buSzPct val="78571"/>
              <a:buNone/>
              <a:defRPr sz="1867"/>
            </a:lvl3pPr>
            <a:lvl4pPr lvl="3" indent="0">
              <a:spcBef>
                <a:spcPts val="0"/>
              </a:spcBef>
              <a:buSzPct val="78571"/>
              <a:buNone/>
              <a:defRPr sz="1867"/>
            </a:lvl4pPr>
            <a:lvl5pPr lvl="4" indent="0">
              <a:spcBef>
                <a:spcPts val="0"/>
              </a:spcBef>
              <a:buSzPct val="78571"/>
              <a:buNone/>
              <a:defRPr sz="1867"/>
            </a:lvl5pPr>
            <a:lvl6pPr lvl="5" indent="0">
              <a:spcBef>
                <a:spcPts val="0"/>
              </a:spcBef>
              <a:buSzPct val="78571"/>
              <a:buNone/>
              <a:defRPr sz="1867"/>
            </a:lvl6pPr>
            <a:lvl7pPr lvl="6" indent="0">
              <a:spcBef>
                <a:spcPts val="0"/>
              </a:spcBef>
              <a:buSzPct val="78571"/>
              <a:buNone/>
              <a:defRPr sz="1867"/>
            </a:lvl7pPr>
            <a:lvl8pPr lvl="7" indent="0">
              <a:spcBef>
                <a:spcPts val="0"/>
              </a:spcBef>
              <a:buSzPct val="78571"/>
              <a:buNone/>
              <a:defRPr sz="1867"/>
            </a:lvl8pPr>
            <a:lvl9pPr lvl="8" indent="0">
              <a:spcBef>
                <a:spcPts val="0"/>
              </a:spcBef>
              <a:buSzPct val="78571"/>
              <a:buNone/>
              <a:defRPr sz="1867"/>
            </a:lvl9pPr>
          </a:lstStyle>
          <a:p>
            <a:r>
              <a:rPr lang="en-US" sz="3200" kern="0" dirty="0"/>
              <a:t>How did I get here?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844F3F-D02E-E70F-C62C-DB9A84A97034}"/>
              </a:ext>
            </a:extLst>
          </p:cNvPr>
          <p:cNvSpPr txBox="1"/>
          <p:nvPr/>
        </p:nvSpPr>
        <p:spPr>
          <a:xfrm>
            <a:off x="292708" y="2854112"/>
            <a:ext cx="10839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Started attending conference as a student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Started volunteering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378643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E85D3-D99E-07DF-D55E-4F5B5A3BCF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 dirty="0"/>
              <a:t>Where do I get more </a:t>
            </a:r>
            <a:br>
              <a:rPr lang="en-US" sz="3600" b="1" dirty="0"/>
            </a:br>
            <a:r>
              <a:rPr lang="en-US" sz="3600" b="1" dirty="0"/>
              <a:t>information: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12D2BD-AA4D-8617-A614-65A1FF0D990B}"/>
              </a:ext>
            </a:extLst>
          </p:cNvPr>
          <p:cNvSpPr txBox="1"/>
          <p:nvPr/>
        </p:nvSpPr>
        <p:spPr>
          <a:xfrm>
            <a:off x="0" y="1302620"/>
            <a:ext cx="11673265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i="1" dirty="0"/>
          </a:p>
          <a:p>
            <a:pPr lvl="1"/>
            <a:endParaRPr lang="en-US" sz="2800" i="1" dirty="0"/>
          </a:p>
          <a:p>
            <a:pPr lvl="1"/>
            <a:r>
              <a:rPr lang="en-US" sz="2800" b="1" dirty="0">
                <a:solidFill>
                  <a:srgbClr val="0070C0"/>
                </a:solidFill>
              </a:rPr>
              <a:t>Membership desk!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/>
              <a:t>on involvement  opportunities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/>
              <a:t>on IEEE and NPSS activities</a:t>
            </a:r>
            <a:br>
              <a:rPr lang="en-US" sz="2800" i="1" dirty="0"/>
            </a:br>
            <a:r>
              <a:rPr lang="en-US" sz="2800" i="1" dirty="0" err="1"/>
              <a:t>etc</a:t>
            </a:r>
            <a:r>
              <a:rPr lang="en-US" sz="2800" i="1" dirty="0"/>
              <a:t>…</a:t>
            </a:r>
          </a:p>
          <a:p>
            <a:pPr lvl="1"/>
            <a:endParaRPr lang="en-US" sz="2800" b="1" dirty="0"/>
          </a:p>
          <a:p>
            <a:pPr lvl="1"/>
            <a:br>
              <a:rPr lang="en-US" b="1" dirty="0"/>
            </a:br>
            <a:endParaRPr lang="en-US" b="1" dirty="0"/>
          </a:p>
          <a:p>
            <a:pPr lvl="1"/>
            <a:endParaRPr lang="en-US" b="1" dirty="0"/>
          </a:p>
          <a:p>
            <a:pPr lvl="1"/>
            <a:br>
              <a:rPr lang="en-US" b="1" dirty="0"/>
            </a:br>
            <a:r>
              <a:rPr lang="en-US" b="1" dirty="0"/>
              <a:t>							</a:t>
            </a:r>
          </a:p>
          <a:p>
            <a:pPr lvl="1"/>
            <a:r>
              <a:rPr lang="en-US" sz="3200" b="1" dirty="0">
                <a:solidFill>
                  <a:srgbClr val="0070C0"/>
                </a:solidFill>
              </a:rPr>
              <a:t>		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0FE9D9-B61D-2833-ECEE-2B771D8A8F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35" t="35492" r="63588" b="44978"/>
          <a:stretch/>
        </p:blipFill>
        <p:spPr>
          <a:xfrm>
            <a:off x="420302" y="5679315"/>
            <a:ext cx="784353" cy="799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138E22-0979-4C50-CF1C-C0A341195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340" y="1495566"/>
            <a:ext cx="4811358" cy="360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3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DB9A84C-9022-C275-1C86-D2DD96CA929E}"/>
              </a:ext>
            </a:extLst>
          </p:cNvPr>
          <p:cNvSpPr txBox="1"/>
          <p:nvPr/>
        </p:nvSpPr>
        <p:spPr>
          <a:xfrm>
            <a:off x="4960359" y="636466"/>
            <a:ext cx="4377676" cy="2111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554"/>
              </a:spcAft>
            </a:pPr>
            <a:r>
              <a:rPr lang="en-US" sz="1662" kern="100" dirty="0">
                <a:latin typeface="Bangla MN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Become a new</a:t>
            </a:r>
            <a:endParaRPr lang="en-US" sz="1108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554"/>
              </a:spcAft>
            </a:pPr>
            <a:r>
              <a:rPr lang="en-US" sz="3046" kern="100" dirty="0">
                <a:latin typeface="Bangla MN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IEEE and NPSS </a:t>
            </a:r>
            <a:endParaRPr lang="en-US" sz="1108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554"/>
              </a:spcAft>
            </a:pPr>
            <a:r>
              <a:rPr lang="en-US" sz="1662" kern="100" dirty="0">
                <a:latin typeface="Bangla MN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Member!</a:t>
            </a:r>
            <a:endParaRPr lang="en-US" sz="1108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554"/>
              </a:spcAft>
            </a:pPr>
            <a:r>
              <a:rPr lang="en-US" sz="1246" kern="100" dirty="0">
                <a:latin typeface="Bangla MN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If you sign up to become a </a:t>
            </a:r>
            <a:r>
              <a:rPr lang="en-US" sz="1246" b="1" kern="100" dirty="0">
                <a:latin typeface="Bangla MN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new</a:t>
            </a:r>
            <a:r>
              <a:rPr lang="en-US" sz="1246" kern="100" dirty="0">
                <a:latin typeface="Bangla MN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 IEEE and NPSS member via this QR code, you qualify for a </a:t>
            </a:r>
            <a:r>
              <a:rPr lang="en-US" sz="1246" b="1" kern="100" dirty="0">
                <a:latin typeface="Bangla MN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valuable gift</a:t>
            </a:r>
            <a:r>
              <a:rPr lang="en-US" sz="1246" kern="100" dirty="0">
                <a:latin typeface="Bangla MN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 at this table.</a:t>
            </a:r>
            <a:endParaRPr lang="en-US" sz="1108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D79F05-2BAC-49CA-8106-0D1FD5A42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8285" y="790963"/>
            <a:ext cx="960226" cy="9602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EBA098-8F40-110A-AE35-218AC1DD91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484" y="790963"/>
            <a:ext cx="1158625" cy="115862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F939090-81D0-0DB3-7CCB-E690FEDE4537}"/>
              </a:ext>
            </a:extLst>
          </p:cNvPr>
          <p:cNvGrpSpPr/>
          <p:nvPr/>
        </p:nvGrpSpPr>
        <p:grpSpPr>
          <a:xfrm>
            <a:off x="5534388" y="2892663"/>
            <a:ext cx="3650032" cy="3650032"/>
            <a:chOff x="4270984" y="3061686"/>
            <a:chExt cx="3650032" cy="365003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4009080-C8F9-24E8-4537-B13D68A8C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0984" y="3061686"/>
              <a:ext cx="3650032" cy="3650032"/>
            </a:xfrm>
            <a:prstGeom prst="rect">
              <a:avLst/>
            </a:prstGeom>
          </p:spPr>
        </p:pic>
        <p:sp>
          <p:nvSpPr>
            <p:cNvPr id="9" name="Text Box 4">
              <a:extLst>
                <a:ext uri="{FF2B5EF4-FFF2-40B4-BE49-F238E27FC236}">
                  <a16:creationId xmlns:a16="http://schemas.microsoft.com/office/drawing/2014/main" id="{1CB12E94-DC65-2D2E-34FB-3F644AB9A9AD}"/>
                </a:ext>
              </a:extLst>
            </p:cNvPr>
            <p:cNvSpPr txBox="1"/>
            <p:nvPr/>
          </p:nvSpPr>
          <p:spPr>
            <a:xfrm>
              <a:off x="4410112" y="6291671"/>
              <a:ext cx="744708" cy="335866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63305" tIns="31652" rIns="63305" bIns="316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554"/>
                </a:spcAft>
              </a:pPr>
              <a:r>
                <a:rPr lang="en-US" sz="831" kern="10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10,000 mAh</a:t>
              </a:r>
              <a:br>
                <a:rPr lang="en-US" sz="831" kern="10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</a:br>
              <a:r>
                <a:rPr lang="en-US" sz="831" kern="10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Power Bank</a:t>
              </a:r>
            </a:p>
          </p:txBody>
        </p:sp>
        <p:sp>
          <p:nvSpPr>
            <p:cNvPr id="10" name="Text Box 4">
              <a:extLst>
                <a:ext uri="{FF2B5EF4-FFF2-40B4-BE49-F238E27FC236}">
                  <a16:creationId xmlns:a16="http://schemas.microsoft.com/office/drawing/2014/main" id="{07802716-9647-9E56-CD30-E4E8A9D4B6A6}"/>
                </a:ext>
              </a:extLst>
            </p:cNvPr>
            <p:cNvSpPr txBox="1"/>
            <p:nvPr/>
          </p:nvSpPr>
          <p:spPr>
            <a:xfrm>
              <a:off x="5723645" y="5654274"/>
              <a:ext cx="744708" cy="184638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63305" tIns="31652" rIns="63305" bIns="316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554"/>
                </a:spcAft>
              </a:pPr>
              <a:r>
                <a:rPr lang="en-US" sz="831" kern="10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Water Bottle</a:t>
              </a:r>
            </a:p>
          </p:txBody>
        </p:sp>
        <p:sp>
          <p:nvSpPr>
            <p:cNvPr id="11" name="Text Box 4">
              <a:extLst>
                <a:ext uri="{FF2B5EF4-FFF2-40B4-BE49-F238E27FC236}">
                  <a16:creationId xmlns:a16="http://schemas.microsoft.com/office/drawing/2014/main" id="{3B61A830-F04F-8384-CFDA-8612014B2B9A}"/>
                </a:ext>
              </a:extLst>
            </p:cNvPr>
            <p:cNvSpPr txBox="1"/>
            <p:nvPr/>
          </p:nvSpPr>
          <p:spPr>
            <a:xfrm>
              <a:off x="6722445" y="5838912"/>
              <a:ext cx="744708" cy="335866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63305" tIns="31652" rIns="63305" bIns="316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554"/>
                </a:spcAft>
              </a:pPr>
              <a:r>
                <a:rPr lang="en-US" sz="831" kern="10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Swiss </a:t>
              </a:r>
              <a:br>
                <a:rPr lang="en-US" sz="831" kern="10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</a:br>
              <a:r>
                <a:rPr lang="en-US" sz="831" kern="10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Army Knife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E33C0FD-91FE-E88B-ADCF-C0DCA87925F3}"/>
              </a:ext>
            </a:extLst>
          </p:cNvPr>
          <p:cNvSpPr txBox="1"/>
          <p:nvPr/>
        </p:nvSpPr>
        <p:spPr>
          <a:xfrm>
            <a:off x="384160" y="2748454"/>
            <a:ext cx="430345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Special gift for first  time members!</a:t>
            </a:r>
            <a:br>
              <a:rPr lang="en-US" sz="1800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10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693FDBBB-2814-D74E-A319-F5E39A7955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" b="18537"/>
          <a:stretch/>
        </p:blipFill>
        <p:spPr>
          <a:xfrm>
            <a:off x="0" y="60097"/>
            <a:ext cx="12286827" cy="65991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14D12AC-F0B0-4A45-99A8-79A653F4576C}"/>
              </a:ext>
            </a:extLst>
          </p:cNvPr>
          <p:cNvSpPr txBox="1">
            <a:spLocks/>
          </p:cNvSpPr>
          <p:nvPr/>
        </p:nvSpPr>
        <p:spPr bwMode="auto">
          <a:xfrm>
            <a:off x="395407" y="4437325"/>
            <a:ext cx="11796595" cy="76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Arial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70">
              <a:spcBef>
                <a:spcPts val="1000"/>
              </a:spcBef>
              <a:defRPr/>
            </a:pPr>
            <a:r>
              <a:rPr lang="en-US" sz="2400" b="1" dirty="0">
                <a:solidFill>
                  <a:srgbClr val="0066A1"/>
                </a:solidFill>
                <a:latin typeface="Calibri" panose="020F0502020204030204"/>
                <a:cs typeface="Calibri"/>
              </a:rPr>
              <a:t>2,815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 Chapters that unite local members with similar technical interests 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4C40A88-9601-7F48-8617-1DD5A5996954}"/>
              </a:ext>
            </a:extLst>
          </p:cNvPr>
          <p:cNvSpPr txBox="1">
            <a:spLocks/>
          </p:cNvSpPr>
          <p:nvPr/>
        </p:nvSpPr>
        <p:spPr>
          <a:xfrm>
            <a:off x="395404" y="1091184"/>
            <a:ext cx="11796595" cy="1810408"/>
          </a:xfrm>
          <a:prstGeom prst="rect">
            <a:avLst/>
          </a:prstGeom>
        </p:spPr>
        <p:txBody>
          <a:bodyPr vert="horz" lIns="121920" tIns="60960" rIns="121920" bIns="6096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7">
              <a:spcBef>
                <a:spcPts val="1000"/>
              </a:spcBef>
              <a:buNone/>
              <a:defRPr/>
            </a:pPr>
            <a:r>
              <a:rPr lang="en-US" sz="3467" b="1" i="1" dirty="0">
                <a:solidFill>
                  <a:srgbClr val="00629B"/>
                </a:solidFill>
                <a:latin typeface="Calibri" panose="020F0502020204030204"/>
              </a:rPr>
              <a:t>IEEE has…</a:t>
            </a:r>
          </a:p>
          <a:p>
            <a:pPr marL="228594" indent="-228594" defTabSz="914377">
              <a:spcBef>
                <a:spcPts val="1000"/>
              </a:spcBef>
              <a:buSzPct val="100000"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Over </a:t>
            </a:r>
            <a:r>
              <a:rPr lang="en-US" sz="2400" b="1" dirty="0">
                <a:solidFill>
                  <a:srgbClr val="0066A1"/>
                </a:solidFill>
                <a:latin typeface="Calibri"/>
                <a:cs typeface="Calibri"/>
              </a:rPr>
              <a:t>500,000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 members </a:t>
            </a:r>
            <a:b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in more than </a:t>
            </a:r>
            <a:r>
              <a:rPr lang="en-US" sz="2400" b="1" dirty="0">
                <a:solidFill>
                  <a:srgbClr val="0066A1"/>
                </a:solidFill>
                <a:latin typeface="Calibri"/>
                <a:cs typeface="Calibri"/>
              </a:rPr>
              <a:t>190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 countries, </a:t>
            </a:r>
            <a:b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67" dirty="0">
                <a:solidFill>
                  <a:prstClr val="black"/>
                </a:solidFill>
                <a:latin typeface="Calibri"/>
                <a:cs typeface="Calibri"/>
              </a:rPr>
              <a:t>more than 67 percent of whom are </a:t>
            </a:r>
            <a:br>
              <a:rPr lang="en-US" sz="1867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67" dirty="0">
                <a:solidFill>
                  <a:prstClr val="black"/>
                </a:solidFill>
                <a:latin typeface="Calibri"/>
                <a:cs typeface="Calibri"/>
              </a:rPr>
              <a:t>from outside the United States 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31E30DF-6F50-F543-90A1-011FFAD12F7D}"/>
              </a:ext>
            </a:extLst>
          </p:cNvPr>
          <p:cNvSpPr txBox="1">
            <a:spLocks/>
          </p:cNvSpPr>
          <p:nvPr/>
        </p:nvSpPr>
        <p:spPr bwMode="auto">
          <a:xfrm>
            <a:off x="395408" y="3655590"/>
            <a:ext cx="11796593" cy="687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Arial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70">
              <a:spcBef>
                <a:spcPts val="1000"/>
              </a:spcBef>
              <a:defRPr/>
            </a:pPr>
            <a:r>
              <a:rPr lang="en-US" sz="2400" b="1" dirty="0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347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Sections in </a:t>
            </a:r>
            <a:r>
              <a:rPr lang="en-US" sz="2400" b="1" dirty="0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geographic </a:t>
            </a:r>
            <a:b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Regions worldwide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F0A2DB8-4B25-564F-A0C7-FC87A8028EA6}"/>
              </a:ext>
            </a:extLst>
          </p:cNvPr>
          <p:cNvSpPr txBox="1">
            <a:spLocks/>
          </p:cNvSpPr>
          <p:nvPr/>
        </p:nvSpPr>
        <p:spPr bwMode="auto">
          <a:xfrm>
            <a:off x="395406" y="3128213"/>
            <a:ext cx="11796593" cy="43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Arial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70">
              <a:spcBef>
                <a:spcPts val="100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  <a:cs typeface="Calibri"/>
              </a:rPr>
              <a:t>More than </a:t>
            </a:r>
            <a:r>
              <a:rPr lang="en-US" sz="2400" b="1" dirty="0">
                <a:solidFill>
                  <a:srgbClr val="0066A1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189,000</a:t>
            </a:r>
            <a:r>
              <a:rPr lang="en-US" sz="2400" dirty="0">
                <a:solidFill>
                  <a:prstClr val="black"/>
                </a:solidFill>
                <a:latin typeface="Calibri" panose="020F0502020204030204"/>
                <a:cs typeface="Calibri"/>
              </a:rPr>
              <a:t> Student members</a:t>
            </a:r>
            <a:r>
              <a:rPr lang="en-US" sz="2133" dirty="0">
                <a:solidFill>
                  <a:prstClr val="black"/>
                </a:solidFill>
                <a:latin typeface="Calibri" panose="020F0502020204030204"/>
                <a:cs typeface="Calibri"/>
              </a:rPr>
              <a:t> </a:t>
            </a: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A4B6FBB-3250-1240-A983-716DBA6259EC}"/>
              </a:ext>
            </a:extLst>
          </p:cNvPr>
          <p:cNvSpPr txBox="1">
            <a:spLocks/>
          </p:cNvSpPr>
          <p:nvPr/>
        </p:nvSpPr>
        <p:spPr bwMode="auto">
          <a:xfrm>
            <a:off x="405285" y="5810553"/>
            <a:ext cx="11786715" cy="51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Arial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70">
              <a:spcBef>
                <a:spcPts val="1000"/>
              </a:spcBef>
              <a:defRPr/>
            </a:pPr>
            <a:r>
              <a:rPr lang="en-US" sz="2400" b="1" dirty="0">
                <a:solidFill>
                  <a:srgbClr val="0066A1"/>
                </a:solidFill>
                <a:latin typeface="Calibri"/>
                <a:cs typeface="Calibri"/>
              </a:rPr>
              <a:t>670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 affinity groups and growing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0A06F71-73CA-1D4F-B44A-42B2059B23D9}"/>
              </a:ext>
            </a:extLst>
          </p:cNvPr>
          <p:cNvSpPr txBox="1">
            <a:spLocks/>
          </p:cNvSpPr>
          <p:nvPr/>
        </p:nvSpPr>
        <p:spPr bwMode="auto">
          <a:xfrm>
            <a:off x="395408" y="4916815"/>
            <a:ext cx="11796593" cy="67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Arial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70">
              <a:spcBef>
                <a:spcPts val="1000"/>
              </a:spcBef>
              <a:defRPr/>
            </a:pPr>
            <a:r>
              <a:rPr lang="en-US" sz="2400" b="1" dirty="0">
                <a:solidFill>
                  <a:srgbClr val="0066A1"/>
                </a:solidFill>
                <a:latin typeface="Calibri"/>
                <a:cs typeface="Calibri"/>
              </a:rPr>
              <a:t>3,613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 Student Branches at colleges and universities in over </a:t>
            </a:r>
            <a:r>
              <a:rPr lang="en-US" sz="2400" b="1" dirty="0">
                <a:solidFill>
                  <a:srgbClr val="0066A1"/>
                </a:solidFill>
                <a:latin typeface="Calibri"/>
                <a:cs typeface="Calibri"/>
              </a:rPr>
              <a:t>100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 countries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F5691C2-5C8F-6449-A09B-FCB0696209A2}"/>
              </a:ext>
            </a:extLst>
          </p:cNvPr>
          <p:cNvSpPr txBox="1">
            <a:spLocks/>
          </p:cNvSpPr>
          <p:nvPr/>
        </p:nvSpPr>
        <p:spPr bwMode="auto">
          <a:xfrm>
            <a:off x="395408" y="5373093"/>
            <a:ext cx="11796593" cy="5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Arial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70">
              <a:spcBef>
                <a:spcPts val="1000"/>
              </a:spcBef>
              <a:defRPr/>
            </a:pPr>
            <a:r>
              <a:rPr lang="en-US" sz="2400" b="1" dirty="0">
                <a:solidFill>
                  <a:srgbClr val="0066A1"/>
                </a:solidFill>
                <a:latin typeface="Calibri"/>
                <a:cs typeface="Calibri"/>
              </a:rPr>
              <a:t>4,240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Calibri"/>
              </a:rPr>
              <a:t> Student Branch Chapters of IEEE technical Societies</a:t>
            </a:r>
          </a:p>
        </p:txBody>
      </p:sp>
      <p:sp>
        <p:nvSpPr>
          <p:cNvPr id="21" name="Title 18">
            <a:extLst>
              <a:ext uri="{FF2B5EF4-FFF2-40B4-BE49-F238E27FC236}">
                <a16:creationId xmlns:a16="http://schemas.microsoft.com/office/drawing/2014/main" id="{2D777E1A-D5C7-B744-B20D-7317C1BF1FA3}"/>
              </a:ext>
            </a:extLst>
          </p:cNvPr>
          <p:cNvSpPr txBox="1">
            <a:spLocks/>
          </p:cNvSpPr>
          <p:nvPr/>
        </p:nvSpPr>
        <p:spPr>
          <a:xfrm>
            <a:off x="7158017" y="-2957341"/>
            <a:ext cx="3965844" cy="129303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i="0" kern="1200">
                <a:solidFill>
                  <a:srgbClr val="0066A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defTabSz="914377">
              <a:defRPr/>
            </a:pPr>
            <a:endParaRPr lang="en-US" sz="3400" dirty="0">
              <a:solidFill>
                <a:srgbClr val="FDC82F"/>
              </a:solidFill>
            </a:endParaRPr>
          </a:p>
        </p:txBody>
      </p:sp>
      <p:sp>
        <p:nvSpPr>
          <p:cNvPr id="31" name="Snip Single Corner Rectangle 30">
            <a:extLst>
              <a:ext uri="{FF2B5EF4-FFF2-40B4-BE49-F238E27FC236}">
                <a16:creationId xmlns:a16="http://schemas.microsoft.com/office/drawing/2014/main" id="{30957EA9-8754-5041-A5F0-8B97585DEE16}"/>
              </a:ext>
            </a:extLst>
          </p:cNvPr>
          <p:cNvSpPr/>
          <p:nvPr/>
        </p:nvSpPr>
        <p:spPr>
          <a:xfrm flipV="1">
            <a:off x="0" y="-14873"/>
            <a:ext cx="12192000" cy="1001845"/>
          </a:xfrm>
          <a:prstGeom prst="snip1Rect">
            <a:avLst>
              <a:gd name="adj" fmla="val 35586"/>
            </a:avLst>
          </a:prstGeom>
          <a:solidFill>
            <a:srgbClr val="006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1A0D706-A7CD-5044-A523-AE945F5CD1DB}"/>
              </a:ext>
            </a:extLst>
          </p:cNvPr>
          <p:cNvSpPr txBox="1"/>
          <p:nvPr/>
        </p:nvSpPr>
        <p:spPr>
          <a:xfrm>
            <a:off x="406401" y="92892"/>
            <a:ext cx="5175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US" sz="44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at a Glance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0B90B3-8A57-9149-B21D-D38612427C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466" y="6026766"/>
            <a:ext cx="3060167" cy="4938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A4A748-93D7-D44A-AB87-DE5FC230D4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8813" y="5670164"/>
            <a:ext cx="1103832" cy="85492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73CE7D6-AF0A-B749-9EC1-7116090175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393" y="718381"/>
            <a:ext cx="7220607" cy="391365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635ACB9-B6B9-EB49-B63A-15C46B73EAC4}"/>
              </a:ext>
            </a:extLst>
          </p:cNvPr>
          <p:cNvSpPr/>
          <p:nvPr/>
        </p:nvSpPr>
        <p:spPr>
          <a:xfrm>
            <a:off x="395406" y="6372658"/>
            <a:ext cx="7871932" cy="256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defRPr/>
            </a:pP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figures stated above are current as of 12/31/2024.</a:t>
            </a:r>
          </a:p>
        </p:txBody>
      </p:sp>
    </p:spTree>
    <p:extLst>
      <p:ext uri="{BB962C8B-B14F-4D97-AF65-F5344CB8AC3E}">
        <p14:creationId xmlns:p14="http://schemas.microsoft.com/office/powerpoint/2010/main" val="3363449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5900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13B37-D7FD-2A05-57E1-0CC1D881F9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11" y="304667"/>
            <a:ext cx="11374883" cy="521507"/>
          </a:xfrm>
        </p:spPr>
        <p:txBody>
          <a:bodyPr/>
          <a:lstStyle/>
          <a:p>
            <a:r>
              <a:rPr lang="en-US" dirty="0"/>
              <a:t>6 IEEE Strategic Goals (2025-2030)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72F5F1-0AED-BDE0-A668-CB23D948D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11" y="870581"/>
            <a:ext cx="11732845" cy="54219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400FAA-F6E4-AE76-D418-2AA8AB6F4F3B}"/>
              </a:ext>
            </a:extLst>
          </p:cNvPr>
          <p:cNvSpPr txBox="1"/>
          <p:nvPr/>
        </p:nvSpPr>
        <p:spPr>
          <a:xfrm>
            <a:off x="150811" y="3429000"/>
            <a:ext cx="271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ADVANCING SCIENCE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81A1CD-7F4B-E322-D173-4E32A97B6D6B}"/>
              </a:ext>
            </a:extLst>
          </p:cNvPr>
          <p:cNvSpPr txBox="1"/>
          <p:nvPr/>
        </p:nvSpPr>
        <p:spPr>
          <a:xfrm>
            <a:off x="4154204" y="3429000"/>
            <a:ext cx="368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DRIVING ETHICAL INNOVATION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F55ABC-D7AC-E4A9-8AD7-307161A580F7}"/>
              </a:ext>
            </a:extLst>
          </p:cNvPr>
          <p:cNvSpPr txBox="1"/>
          <p:nvPr/>
        </p:nvSpPr>
        <p:spPr>
          <a:xfrm>
            <a:off x="8037797" y="3475166"/>
            <a:ext cx="3845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INTERDISCIPLINARY COLLABORATIONS AND IMPACT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EDBF4D-CF76-BBF1-C8BD-D07EBA459A8D}"/>
              </a:ext>
            </a:extLst>
          </p:cNvPr>
          <p:cNvSpPr txBox="1"/>
          <p:nvPr/>
        </p:nvSpPr>
        <p:spPr>
          <a:xfrm>
            <a:off x="96344" y="6015580"/>
            <a:ext cx="3912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FOSTER THE NEXT GENERATION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04F5BC-8747-D08E-E686-B8CF2E40B23B}"/>
              </a:ext>
            </a:extLst>
          </p:cNvPr>
          <p:cNvSpPr txBox="1"/>
          <p:nvPr/>
        </p:nvSpPr>
        <p:spPr>
          <a:xfrm>
            <a:off x="4177060" y="6020353"/>
            <a:ext cx="332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 PUBLIC OUTREACH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C69960-B270-91A6-DD64-0D702C9EE2DD}"/>
              </a:ext>
            </a:extLst>
          </p:cNvPr>
          <p:cNvSpPr txBox="1"/>
          <p:nvPr/>
        </p:nvSpPr>
        <p:spPr>
          <a:xfrm>
            <a:off x="8183497" y="6015580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EMPOWER PROFESSIONALS</a:t>
            </a:r>
          </a:p>
        </p:txBody>
      </p:sp>
    </p:spTree>
    <p:extLst>
      <p:ext uri="{BB962C8B-B14F-4D97-AF65-F5344CB8AC3E}">
        <p14:creationId xmlns:p14="http://schemas.microsoft.com/office/powerpoint/2010/main" val="306841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>
            <a:extLst>
              <a:ext uri="{FF2B5EF4-FFF2-40B4-BE49-F238E27FC236}">
                <a16:creationId xmlns:a16="http://schemas.microsoft.com/office/drawing/2014/main" id="{BC8EB87F-CE79-9DE3-04BD-539CE4539C59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92113" y="188913"/>
            <a:ext cx="10961687" cy="887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Open Sans" panose="020B0606030504020204" pitchFamily="34" charset="0"/>
              <a:buNone/>
            </a:pPr>
            <a:r>
              <a:rPr lang="en-US" altLang="en-US" sz="4000" b="1" dirty="0">
                <a:solidFill>
                  <a:srgbClr val="0070C0"/>
                </a:solidFill>
                <a:latin typeface="Open Sans" panose="020B0606030504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IEEE Organization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2B32473C-AF74-0965-80D6-77FCF401A88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7847013" y="621665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504908-00E3-42A3-8EA6-C20A8F9398BD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en-US" sz="1000">
              <a:solidFill>
                <a:srgbClr val="00629B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13D89E-A969-FE01-918C-568A7A7B3520}"/>
              </a:ext>
            </a:extLst>
          </p:cNvPr>
          <p:cNvSpPr txBox="1"/>
          <p:nvPr/>
        </p:nvSpPr>
        <p:spPr>
          <a:xfrm>
            <a:off x="392113" y="6122988"/>
            <a:ext cx="25241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ta.ieee.org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C8DCAA-3506-8D88-FCCF-1489C0497494}"/>
              </a:ext>
            </a:extLst>
          </p:cNvPr>
          <p:cNvSpPr txBox="1"/>
          <p:nvPr/>
        </p:nvSpPr>
        <p:spPr>
          <a:xfrm>
            <a:off x="5310598" y="5194191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This is where we are</a:t>
            </a:r>
          </a:p>
          <a:p>
            <a:r>
              <a:rPr lang="en-US" dirty="0"/>
              <a:t>(39 Societies and 7 Councils)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20660A-51D8-BE19-2586-F4653A05DB52}"/>
              </a:ext>
            </a:extLst>
          </p:cNvPr>
          <p:cNvGrpSpPr/>
          <p:nvPr/>
        </p:nvGrpSpPr>
        <p:grpSpPr>
          <a:xfrm>
            <a:off x="1488281" y="1196565"/>
            <a:ext cx="8769350" cy="5184775"/>
            <a:chOff x="1739900" y="1109663"/>
            <a:chExt cx="8769350" cy="5184775"/>
          </a:xfrm>
        </p:grpSpPr>
        <p:sp>
          <p:nvSpPr>
            <p:cNvPr id="22532" name="Line 48">
              <a:extLst>
                <a:ext uri="{FF2B5EF4-FFF2-40B4-BE49-F238E27FC236}">
                  <a16:creationId xmlns:a16="http://schemas.microsoft.com/office/drawing/2014/main" id="{ED961368-FA78-2D79-21F4-8B7CB34D9F3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602038" y="4835525"/>
              <a:ext cx="0" cy="233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3" name="Line 48">
              <a:extLst>
                <a:ext uri="{FF2B5EF4-FFF2-40B4-BE49-F238E27FC236}">
                  <a16:creationId xmlns:a16="http://schemas.microsoft.com/office/drawing/2014/main" id="{E6189CF6-3E29-C3F6-FD60-20200C3B06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594100" y="4402138"/>
              <a:ext cx="0" cy="1730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4" name="Line 55">
              <a:extLst>
                <a:ext uri="{FF2B5EF4-FFF2-40B4-BE49-F238E27FC236}">
                  <a16:creationId xmlns:a16="http://schemas.microsoft.com/office/drawing/2014/main" id="{3A314F6E-907D-8125-BF5B-A7FDE19AF65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9906000" y="4418013"/>
              <a:ext cx="0" cy="2667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5" name="Line 54">
              <a:extLst>
                <a:ext uri="{FF2B5EF4-FFF2-40B4-BE49-F238E27FC236}">
                  <a16:creationId xmlns:a16="http://schemas.microsoft.com/office/drawing/2014/main" id="{A6A8C6AC-BB03-E992-45DC-D71FF15B099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335213" y="3117850"/>
              <a:ext cx="0" cy="2159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6" name="Line 54">
              <a:extLst>
                <a:ext uri="{FF2B5EF4-FFF2-40B4-BE49-F238E27FC236}">
                  <a16:creationId xmlns:a16="http://schemas.microsoft.com/office/drawing/2014/main" id="{23A13FA5-820E-127D-70D2-E399E21D648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602038" y="3117850"/>
              <a:ext cx="0" cy="217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Line 54">
              <a:extLst>
                <a:ext uri="{FF2B5EF4-FFF2-40B4-BE49-F238E27FC236}">
                  <a16:creationId xmlns:a16="http://schemas.microsoft.com/office/drawing/2014/main" id="{9A714114-7E9F-855B-CEA7-46DF76AEA5E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65688" y="3109913"/>
              <a:ext cx="0" cy="255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8" name="Line 54">
              <a:extLst>
                <a:ext uri="{FF2B5EF4-FFF2-40B4-BE49-F238E27FC236}">
                  <a16:creationId xmlns:a16="http://schemas.microsoft.com/office/drawing/2014/main" id="{41619621-52A0-3DAC-9491-F14E72EBBA5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15050" y="3098800"/>
              <a:ext cx="0" cy="2667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9" name="Line 54">
              <a:extLst>
                <a:ext uri="{FF2B5EF4-FFF2-40B4-BE49-F238E27FC236}">
                  <a16:creationId xmlns:a16="http://schemas.microsoft.com/office/drawing/2014/main" id="{C30F7B69-B9D2-5456-1CB3-82B0F9839A6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396163" y="3098800"/>
              <a:ext cx="0" cy="2746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0" name="Line 54">
              <a:extLst>
                <a:ext uri="{FF2B5EF4-FFF2-40B4-BE49-F238E27FC236}">
                  <a16:creationId xmlns:a16="http://schemas.microsoft.com/office/drawing/2014/main" id="{AE7359CF-5C3B-6A0A-362C-2060FEC51B7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677275" y="3124200"/>
              <a:ext cx="0" cy="2222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1" name="Line 54">
              <a:extLst>
                <a:ext uri="{FF2B5EF4-FFF2-40B4-BE49-F238E27FC236}">
                  <a16:creationId xmlns:a16="http://schemas.microsoft.com/office/drawing/2014/main" id="{066ECDFC-DCAD-7C8E-71F3-4F2E914B09C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9894888" y="3124200"/>
              <a:ext cx="0" cy="2159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2" name="Line 62">
              <a:extLst>
                <a:ext uri="{FF2B5EF4-FFF2-40B4-BE49-F238E27FC236}">
                  <a16:creationId xmlns:a16="http://schemas.microsoft.com/office/drawing/2014/main" id="{68B71BCE-8A2A-859D-3E67-C855F717F72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338388" y="5788025"/>
              <a:ext cx="654050" cy="4556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3" name="Line 63">
              <a:extLst>
                <a:ext uri="{FF2B5EF4-FFF2-40B4-BE49-F238E27FC236}">
                  <a16:creationId xmlns:a16="http://schemas.microsoft.com/office/drawing/2014/main" id="{EA148014-2073-C617-0312-DDBBCCBCE53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081338" y="5697538"/>
              <a:ext cx="696912" cy="3667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4" name="Rectangle 35">
              <a:extLst>
                <a:ext uri="{FF2B5EF4-FFF2-40B4-BE49-F238E27FC236}">
                  <a16:creationId xmlns:a16="http://schemas.microsoft.com/office/drawing/2014/main" id="{4DDBC79E-FE00-BFEC-97BE-ADB08C22A58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967163" y="2444750"/>
              <a:ext cx="2816225" cy="3349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Board of Directors (BoD)</a:t>
              </a:r>
            </a:p>
          </p:txBody>
        </p:sp>
        <p:sp>
          <p:nvSpPr>
            <p:cNvPr id="22545" name="Rectangle 36">
              <a:extLst>
                <a:ext uri="{FF2B5EF4-FFF2-40B4-BE49-F238E27FC236}">
                  <a16:creationId xmlns:a16="http://schemas.microsoft.com/office/drawing/2014/main" id="{4313CFAB-8AAF-13E9-8CDD-FBDCFC9FB93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07425" y="2457450"/>
              <a:ext cx="1901825" cy="3365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Assembly</a:t>
              </a:r>
            </a:p>
          </p:txBody>
        </p:sp>
        <p:sp>
          <p:nvSpPr>
            <p:cNvPr id="22546" name="Rectangle 37">
              <a:extLst>
                <a:ext uri="{FF2B5EF4-FFF2-40B4-BE49-F238E27FC236}">
                  <a16:creationId xmlns:a16="http://schemas.microsoft.com/office/drawing/2014/main" id="{1F7E1A89-97C9-0D50-5D48-7EB6AFBF124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60850" y="3322638"/>
              <a:ext cx="1160463" cy="336550"/>
            </a:xfrm>
            <a:prstGeom prst="rect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 dirty="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PSPB</a:t>
              </a:r>
            </a:p>
          </p:txBody>
        </p:sp>
        <p:sp>
          <p:nvSpPr>
            <p:cNvPr id="23" name="Rectangle 38">
              <a:extLst>
                <a:ext uri="{FF2B5EF4-FFF2-40B4-BE49-F238E27FC236}">
                  <a16:creationId xmlns:a16="http://schemas.microsoft.com/office/drawing/2014/main" id="{35B9DC5B-1495-DB08-8724-DBA160A603F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61325" y="3336925"/>
              <a:ext cx="1157288" cy="328613"/>
            </a:xfrm>
            <a:prstGeom prst="rect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lIns="90488" tIns="44451" rIns="90488" bIns="44451">
              <a:spAutoFit/>
            </a:bodyPr>
            <a:lstStyle>
              <a:lvl1pPr eaLnBrk="0" hangingPunct="0">
                <a:spcBef>
                  <a:spcPts val="1800"/>
                </a:spcBef>
                <a:buSzPct val="135000"/>
                <a:buBlip>
                  <a:blip r:embed="rId3"/>
                </a:buBlip>
                <a:defRPr sz="24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lr>
                  <a:srgbClr val="595959"/>
                </a:buClr>
                <a:buFont typeface="Lucida Grande" pitchFamily="1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ts val="700"/>
                </a:spcBef>
                <a:buClr>
                  <a:srgbClr val="59595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ts val="600"/>
                </a:spcBef>
                <a:buClr>
                  <a:srgbClr val="595959"/>
                </a:buClr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ts val="600"/>
                </a:spcBef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en-US" altLang="en-US" sz="1551" dirty="0">
                  <a:solidFill>
                    <a:schemeClr val="bg1"/>
                  </a:solidFill>
                </a:rPr>
                <a:t>IEEE-USA</a:t>
              </a:r>
            </a:p>
          </p:txBody>
        </p:sp>
        <p:sp>
          <p:nvSpPr>
            <p:cNvPr id="22548" name="Rectangle 39">
              <a:extLst>
                <a:ext uri="{FF2B5EF4-FFF2-40B4-BE49-F238E27FC236}">
                  <a16:creationId xmlns:a16="http://schemas.microsoft.com/office/drawing/2014/main" id="{00391086-68F0-6CE7-7225-34846CAEDF4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88150" y="3330575"/>
              <a:ext cx="1155700" cy="336550"/>
            </a:xfrm>
            <a:prstGeom prst="rect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SA</a:t>
              </a:r>
            </a:p>
          </p:txBody>
        </p:sp>
        <p:sp>
          <p:nvSpPr>
            <p:cNvPr id="22549" name="Rectangle 40">
              <a:extLst>
                <a:ext uri="{FF2B5EF4-FFF2-40B4-BE49-F238E27FC236}">
                  <a16:creationId xmlns:a16="http://schemas.microsoft.com/office/drawing/2014/main" id="{674AE28E-D917-EE4D-FB2F-4D195DAAFDA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24500" y="3328988"/>
              <a:ext cx="1155700" cy="336550"/>
            </a:xfrm>
            <a:prstGeom prst="rect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EAB</a:t>
              </a:r>
            </a:p>
          </p:txBody>
        </p:sp>
        <p:sp>
          <p:nvSpPr>
            <p:cNvPr id="22550" name="Rectangle 41">
              <a:extLst>
                <a:ext uri="{FF2B5EF4-FFF2-40B4-BE49-F238E27FC236}">
                  <a16:creationId xmlns:a16="http://schemas.microsoft.com/office/drawing/2014/main" id="{B213FC2E-2951-BF37-343B-DE9997C5C5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49425" y="3314700"/>
              <a:ext cx="1157288" cy="33655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MGA</a:t>
              </a:r>
            </a:p>
          </p:txBody>
        </p:sp>
        <p:sp>
          <p:nvSpPr>
            <p:cNvPr id="22551" name="Rectangle 42">
              <a:extLst>
                <a:ext uri="{FF2B5EF4-FFF2-40B4-BE49-F238E27FC236}">
                  <a16:creationId xmlns:a16="http://schemas.microsoft.com/office/drawing/2014/main" id="{FCEBF81A-B270-5BF6-80AA-4D331D38A6E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13075" y="3314700"/>
              <a:ext cx="1138238" cy="336550"/>
            </a:xfrm>
            <a:prstGeom prst="rect">
              <a:avLst/>
            </a:prstGeom>
            <a:solidFill>
              <a:srgbClr val="0066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TAB</a:t>
              </a:r>
            </a:p>
          </p:txBody>
        </p:sp>
        <p:sp>
          <p:nvSpPr>
            <p:cNvPr id="22552" name="Rectangle 43">
              <a:extLst>
                <a:ext uri="{FF2B5EF4-FFF2-40B4-BE49-F238E27FC236}">
                  <a16:creationId xmlns:a16="http://schemas.microsoft.com/office/drawing/2014/main" id="{6EA62272-ED6E-BA3D-5C77-FB1CD8765B0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18625" y="3333750"/>
              <a:ext cx="1154113" cy="339725"/>
            </a:xfrm>
            <a:prstGeom prst="rect">
              <a:avLst/>
            </a:prstGeom>
            <a:solidFill>
              <a:srgbClr val="4A8319"/>
            </a:solidFill>
            <a:ln w="9525">
              <a:solidFill>
                <a:srgbClr val="4A8319"/>
              </a:solidFill>
              <a:miter lim="800000"/>
              <a:headEnd/>
              <a:tailEnd/>
            </a:ln>
          </p:spPr>
          <p:txBody>
            <a:bodyPr lIns="90488" tIns="44451" rIns="90488" bIns="44451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ED</a:t>
              </a:r>
            </a:p>
          </p:txBody>
        </p:sp>
        <p:sp>
          <p:nvSpPr>
            <p:cNvPr id="22553" name="Line 44">
              <a:extLst>
                <a:ext uri="{FF2B5EF4-FFF2-40B4-BE49-F238E27FC236}">
                  <a16:creationId xmlns:a16="http://schemas.microsoft.com/office/drawing/2014/main" id="{F64857A3-8081-E504-A2FE-267C9E4FBC1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451475" y="2801938"/>
              <a:ext cx="0" cy="2968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4" name="Line 48">
              <a:extLst>
                <a:ext uri="{FF2B5EF4-FFF2-40B4-BE49-F238E27FC236}">
                  <a16:creationId xmlns:a16="http://schemas.microsoft.com/office/drawing/2014/main" id="{D6E1C4B4-6477-14FC-695A-79F768AA241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320925" y="4387850"/>
              <a:ext cx="0" cy="1730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Rectangle 51">
              <a:extLst>
                <a:ext uri="{FF2B5EF4-FFF2-40B4-BE49-F238E27FC236}">
                  <a16:creationId xmlns:a16="http://schemas.microsoft.com/office/drawing/2014/main" id="{6A817BC4-3C58-E63A-7FF2-1D85AEBEE32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41488" y="4560888"/>
              <a:ext cx="1158875" cy="274637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6699FF"/>
              </a:solidFill>
              <a:miter lim="800000"/>
              <a:headEnd/>
              <a:tailEnd/>
            </a:ln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10 Regions</a:t>
              </a:r>
            </a:p>
          </p:txBody>
        </p:sp>
        <p:sp>
          <p:nvSpPr>
            <p:cNvPr id="22556" name="Line 57">
              <a:extLst>
                <a:ext uri="{FF2B5EF4-FFF2-40B4-BE49-F238E27FC236}">
                  <a16:creationId xmlns:a16="http://schemas.microsoft.com/office/drawing/2014/main" id="{64CAE07D-CF29-2B03-FBB6-D5D83456046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467350" y="2173288"/>
              <a:ext cx="0" cy="2714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7" name="Line 58">
              <a:extLst>
                <a:ext uri="{FF2B5EF4-FFF2-40B4-BE49-F238E27FC236}">
                  <a16:creationId xmlns:a16="http://schemas.microsoft.com/office/drawing/2014/main" id="{6B53C146-29F8-3564-A12E-D3A5C3CDAC6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961188" y="2635250"/>
              <a:ext cx="16462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Line 59">
              <a:extLst>
                <a:ext uri="{FF2B5EF4-FFF2-40B4-BE49-F238E27FC236}">
                  <a16:creationId xmlns:a16="http://schemas.microsoft.com/office/drawing/2014/main" id="{2D122895-514D-6C90-BD7D-FA2A7017725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6961188" y="2178050"/>
              <a:ext cx="0" cy="4635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9" name="Text Box 61">
              <a:extLst>
                <a:ext uri="{FF2B5EF4-FFF2-40B4-BE49-F238E27FC236}">
                  <a16:creationId xmlns:a16="http://schemas.microsoft.com/office/drawing/2014/main" id="{AB2FACF8-F591-567F-9BC7-3B09559C96D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739900" y="5956300"/>
              <a:ext cx="2417763" cy="33813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en-US" sz="16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Chapters</a:t>
              </a:r>
            </a:p>
          </p:txBody>
        </p:sp>
        <p:sp>
          <p:nvSpPr>
            <p:cNvPr id="22560" name="TextBox 36">
              <a:extLst>
                <a:ext uri="{FF2B5EF4-FFF2-40B4-BE49-F238E27FC236}">
                  <a16:creationId xmlns:a16="http://schemas.microsoft.com/office/drawing/2014/main" id="{2EEC4042-C600-7F49-2F7B-3859F370A8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9425" y="3659188"/>
              <a:ext cx="1157288" cy="738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Member and Geographic Activities</a:t>
              </a:r>
            </a:p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Board</a:t>
              </a:r>
            </a:p>
          </p:txBody>
        </p:sp>
        <p:sp>
          <p:nvSpPr>
            <p:cNvPr id="22561" name="TextBox 37">
              <a:extLst>
                <a:ext uri="{FF2B5EF4-FFF2-40B4-BE49-F238E27FC236}">
                  <a16:creationId xmlns:a16="http://schemas.microsoft.com/office/drawing/2014/main" id="{DD1CCFAB-E56C-5639-C199-BA7A644302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3075" y="3662363"/>
              <a:ext cx="1130300" cy="5540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Technical Activities Board</a:t>
              </a:r>
            </a:p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62" name="TextBox 38">
              <a:extLst>
                <a:ext uri="{FF2B5EF4-FFF2-40B4-BE49-F238E27FC236}">
                  <a16:creationId xmlns:a16="http://schemas.microsoft.com/office/drawing/2014/main" id="{E4DFF3EE-043E-BF66-66BF-6691346BF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4025" y="3668713"/>
              <a:ext cx="1157288" cy="5524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Publication Services and Products Board</a:t>
              </a:r>
            </a:p>
          </p:txBody>
        </p:sp>
        <p:sp>
          <p:nvSpPr>
            <p:cNvPr id="22563" name="TextBox 39">
              <a:extLst>
                <a:ext uri="{FF2B5EF4-FFF2-40B4-BE49-F238E27FC236}">
                  <a16:creationId xmlns:a16="http://schemas.microsoft.com/office/drawing/2014/main" id="{0349242A-9E23-54A0-95FF-01F1B8A848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4500" y="3670300"/>
              <a:ext cx="1155700" cy="5540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Educational Activities Board</a:t>
              </a:r>
            </a:p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64" name="TextBox 40">
              <a:extLst>
                <a:ext uri="{FF2B5EF4-FFF2-40B4-BE49-F238E27FC236}">
                  <a16:creationId xmlns:a16="http://schemas.microsoft.com/office/drawing/2014/main" id="{D9E560F7-6FFF-BF71-C455-C906519223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84975" y="3673475"/>
              <a:ext cx="1158875" cy="7397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Standards Association</a:t>
              </a:r>
            </a:p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65" name="TextBox 41">
              <a:extLst>
                <a:ext uri="{FF2B5EF4-FFF2-40B4-BE49-F238E27FC236}">
                  <a16:creationId xmlns:a16="http://schemas.microsoft.com/office/drawing/2014/main" id="{DBFCDA0C-254F-1081-E131-5794FC2F9D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59738" y="3670300"/>
              <a:ext cx="1158875" cy="7381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IEEE USA</a:t>
              </a:r>
            </a:p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66" name="TextBox 42">
              <a:extLst>
                <a:ext uri="{FF2B5EF4-FFF2-40B4-BE49-F238E27FC236}">
                  <a16:creationId xmlns:a16="http://schemas.microsoft.com/office/drawing/2014/main" id="{C187900E-F8B3-BDE0-7922-704B5D3954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18625" y="3676650"/>
              <a:ext cx="1154113" cy="738188"/>
            </a:xfrm>
            <a:prstGeom prst="rect">
              <a:avLst/>
            </a:prstGeom>
            <a:noFill/>
            <a:ln w="9525">
              <a:solidFill>
                <a:srgbClr val="4A831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Executive Director</a:t>
              </a:r>
            </a:p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  <a:p>
              <a:pPr algn="ctr"/>
              <a:endParaRPr lang="it-IT" altLang="en-US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67" name="TextBox 43">
              <a:extLst>
                <a:ext uri="{FF2B5EF4-FFF2-40B4-BE49-F238E27FC236}">
                  <a16:creationId xmlns:a16="http://schemas.microsoft.com/office/drawing/2014/main" id="{C3631992-505A-BBC7-D6E6-D4F9C7D234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24975" y="4684713"/>
              <a:ext cx="1155700" cy="923925"/>
            </a:xfrm>
            <a:prstGeom prst="rect">
              <a:avLst/>
            </a:prstGeom>
            <a:noFill/>
            <a:ln w="9525">
              <a:solidFill>
                <a:srgbClr val="4A831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Staff &amp; </a:t>
              </a:r>
              <a:b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</a:br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Society Executive Directors/</a:t>
              </a:r>
            </a:p>
            <a:p>
              <a:pPr algn="ctr"/>
              <a:r>
                <a:rPr lang="it-IT" altLang="en-US" sz="1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Administrators</a:t>
              </a:r>
            </a:p>
          </p:txBody>
        </p:sp>
        <p:sp>
          <p:nvSpPr>
            <p:cNvPr id="45" name="Rectangle 51">
              <a:extLst>
                <a:ext uri="{FF2B5EF4-FFF2-40B4-BE49-F238E27FC236}">
                  <a16:creationId xmlns:a16="http://schemas.microsoft.com/office/drawing/2014/main" id="{D3F83BE7-40B2-0680-1AD1-BEED5DD103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39900" y="5059363"/>
              <a:ext cx="1160463" cy="714375"/>
            </a:xfrm>
            <a:prstGeom prst="rect">
              <a:avLst/>
            </a:prstGeom>
            <a:solidFill>
              <a:srgbClr val="6699FF"/>
            </a:solidFill>
            <a:ln>
              <a:solidFill>
                <a:srgbClr val="6699FF"/>
              </a:solidFill>
            </a:ln>
            <a:effectLst/>
          </p:spPr>
          <p:txBody>
            <a:bodyPr lIns="90488" tIns="44451" rIns="90488" bIns="44451">
              <a:spAutoFit/>
            </a:bodyPr>
            <a:lstStyle>
              <a:lvl1pPr eaLnBrk="0" hangingPunct="0">
                <a:spcBef>
                  <a:spcPts val="1800"/>
                </a:spcBef>
                <a:buSzPct val="135000"/>
                <a:buBlip>
                  <a:blip r:embed="rId3"/>
                </a:buBlip>
                <a:defRPr sz="24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lr>
                  <a:srgbClr val="595959"/>
                </a:buClr>
                <a:buFont typeface="Lucida Grande" pitchFamily="1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ts val="700"/>
                </a:spcBef>
                <a:buClr>
                  <a:srgbClr val="59595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ts val="600"/>
                </a:spcBef>
                <a:buClr>
                  <a:srgbClr val="595959"/>
                </a:buClr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ts val="600"/>
                </a:spcBef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en-US" altLang="en-US" sz="1351" dirty="0">
                  <a:solidFill>
                    <a:schemeClr val="bg1"/>
                  </a:solidFill>
                </a:rPr>
                <a:t>Sections &amp; Geographic Councils</a:t>
              </a:r>
            </a:p>
          </p:txBody>
        </p:sp>
        <p:sp>
          <p:nvSpPr>
            <p:cNvPr id="46" name="Rectangle 51">
              <a:extLst>
                <a:ext uri="{FF2B5EF4-FFF2-40B4-BE49-F238E27FC236}">
                  <a16:creationId xmlns:a16="http://schemas.microsoft.com/office/drawing/2014/main" id="{F6104BA2-5950-045C-3553-6A9F68D3A8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09900" y="5067300"/>
              <a:ext cx="1147763" cy="733425"/>
            </a:xfrm>
            <a:prstGeom prst="rect">
              <a:avLst/>
            </a:prstGeom>
            <a:solidFill>
              <a:srgbClr val="6699FF"/>
            </a:solidFill>
            <a:ln>
              <a:solidFill>
                <a:srgbClr val="6699FF"/>
              </a:solidFill>
            </a:ln>
            <a:effectLst/>
          </p:spPr>
          <p:txBody>
            <a:bodyPr lIns="90488" tIns="44451" rIns="90488" bIns="44451">
              <a:spAutoFit/>
            </a:bodyPr>
            <a:lstStyle>
              <a:lvl1pPr eaLnBrk="0" hangingPunct="0">
                <a:spcBef>
                  <a:spcPts val="1800"/>
                </a:spcBef>
                <a:buSzPct val="135000"/>
                <a:buBlip>
                  <a:blip r:embed="rId3"/>
                </a:buBlip>
                <a:defRPr sz="24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ts val="800"/>
                </a:spcBef>
                <a:buClr>
                  <a:srgbClr val="595959"/>
                </a:buClr>
                <a:buFont typeface="Lucida Grande" pitchFamily="1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ts val="700"/>
                </a:spcBef>
                <a:buClr>
                  <a:srgbClr val="59595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ts val="600"/>
                </a:spcBef>
                <a:buClr>
                  <a:srgbClr val="595959"/>
                </a:buClr>
                <a:buFont typeface="Arial" pitchFamily="34" charset="0"/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ts val="600"/>
                </a:spcBef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7F7F7F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en-US" altLang="en-US" sz="1351" dirty="0">
                  <a:solidFill>
                    <a:schemeClr val="bg1"/>
                  </a:solidFill>
                </a:rPr>
                <a:t>Societies</a:t>
              </a:r>
              <a:r>
                <a:rPr lang="en-US" altLang="en-US" sz="1351" dirty="0">
                  <a:solidFill>
                    <a:srgbClr val="FF3300"/>
                  </a:solidFill>
                </a:rPr>
                <a:t> </a:t>
              </a:r>
              <a:r>
                <a:rPr lang="en-US" altLang="en-US" sz="1351" dirty="0">
                  <a:solidFill>
                    <a:schemeClr val="bg1"/>
                  </a:solidFill>
                </a:rPr>
                <a:t>&amp; Technical Councils</a:t>
              </a:r>
              <a:endParaRPr lang="en-US" altLang="en-US" sz="133" dirty="0">
                <a:solidFill>
                  <a:schemeClr val="bg1"/>
                </a:solidFill>
              </a:endParaRP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  <a:defRPr/>
              </a:pPr>
              <a:endParaRPr lang="en-US" altLang="en-US" sz="133" dirty="0">
                <a:solidFill>
                  <a:schemeClr val="bg1"/>
                </a:solidFill>
              </a:endParaRPr>
            </a:p>
          </p:txBody>
        </p:sp>
        <p:sp>
          <p:nvSpPr>
            <p:cNvPr id="22570" name="Rectangle 51">
              <a:extLst>
                <a:ext uri="{FF2B5EF4-FFF2-40B4-BE49-F238E27FC236}">
                  <a16:creationId xmlns:a16="http://schemas.microsoft.com/office/drawing/2014/main" id="{B3978A3C-0F00-4B15-B5F4-E8A18EAC564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09900" y="4557713"/>
              <a:ext cx="1147763" cy="274637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6699FF"/>
              </a:solidFill>
              <a:miter lim="800000"/>
              <a:headEnd/>
              <a:tailEnd/>
            </a:ln>
          </p:spPr>
          <p:txBody>
            <a:bodyPr lIns="90488" tIns="44451" rIns="90488" bIns="4445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solidFill>
                    <a:schemeClr val="bg1"/>
                  </a:solidFill>
                  <a:latin typeface="Verdana" panose="020B0604030504040204" pitchFamily="34" charset="0"/>
                  <a:ea typeface="MS PGothic" panose="020B0600070205080204" pitchFamily="34" charset="-128"/>
                  <a:cs typeface="Arial" panose="020B0604020202020204" pitchFamily="34" charset="0"/>
                  <a:sym typeface="Arial" panose="020B0604020202020204" pitchFamily="34" charset="0"/>
                </a:rPr>
                <a:t>10 Divisions</a:t>
              </a:r>
            </a:p>
          </p:txBody>
        </p:sp>
        <p:sp>
          <p:nvSpPr>
            <p:cNvPr id="22571" name="Line 48">
              <a:extLst>
                <a:ext uri="{FF2B5EF4-FFF2-40B4-BE49-F238E27FC236}">
                  <a16:creationId xmlns:a16="http://schemas.microsoft.com/office/drawing/2014/main" id="{BCB8FA23-699D-472C-E4F4-4E6D3407980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327275" y="4832350"/>
              <a:ext cx="0" cy="2254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572" name="Picture 48" descr="Screen Shot 2017-02-25 at 11.58.24 .png">
              <a:extLst>
                <a:ext uri="{FF2B5EF4-FFF2-40B4-BE49-F238E27FC236}">
                  <a16:creationId xmlns:a16="http://schemas.microsoft.com/office/drawing/2014/main" id="{F0774C8C-E8F1-A0AA-E5C6-0A5D4DCC10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7663" y="1109663"/>
              <a:ext cx="4038600" cy="96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73" name="TextBox 2">
              <a:extLst>
                <a:ext uri="{FF2B5EF4-FFF2-40B4-BE49-F238E27FC236}">
                  <a16:creationId xmlns:a16="http://schemas.microsoft.com/office/drawing/2014/main" id="{59B7BB3D-ECD4-0027-679A-8C0A69C7B6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7550" y="1928813"/>
              <a:ext cx="3138488" cy="3079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M E M B E R S</a:t>
              </a:r>
            </a:p>
          </p:txBody>
        </p:sp>
        <p:sp>
          <p:nvSpPr>
            <p:cNvPr id="22574" name="Line 58">
              <a:extLst>
                <a:ext uri="{FF2B5EF4-FFF2-40B4-BE49-F238E27FC236}">
                  <a16:creationId xmlns:a16="http://schemas.microsoft.com/office/drawing/2014/main" id="{88C077C3-482A-FAC4-2A25-5A62314EFDF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320925" y="3109913"/>
              <a:ext cx="7585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C2A6F86-7C87-AC37-2F58-E79187FF543F}"/>
                </a:ext>
              </a:extLst>
            </p:cNvPr>
            <p:cNvSpPr/>
            <p:nvPr/>
          </p:nvSpPr>
          <p:spPr>
            <a:xfrm>
              <a:off x="2947988" y="3249613"/>
              <a:ext cx="1252537" cy="2624137"/>
            </a:xfrm>
            <a:prstGeom prst="rect">
              <a:avLst/>
            </a:prstGeom>
            <a:noFill/>
            <a:ln w="3492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67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247B4B5-68EC-1E76-9212-4733CAA6E19A}"/>
                </a:ext>
              </a:extLst>
            </p:cNvPr>
            <p:cNvSpPr txBox="1"/>
            <p:nvPr/>
          </p:nvSpPr>
          <p:spPr>
            <a:xfrm>
              <a:off x="2726871" y="217328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7A9B1B0D-D81E-8F8D-F440-D6529D146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429" y="1273175"/>
            <a:ext cx="1845634" cy="175680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9C23A94-F6C7-238C-8AF9-AA7C254298C7}"/>
              </a:ext>
            </a:extLst>
          </p:cNvPr>
          <p:cNvCxnSpPr/>
          <p:nvPr/>
        </p:nvCxnSpPr>
        <p:spPr>
          <a:xfrm flipH="1">
            <a:off x="4275931" y="5695540"/>
            <a:ext cx="8937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/>
          </p:nvPr>
        </p:nvSpPr>
        <p:spPr>
          <a:xfrm>
            <a:off x="376320" y="1670880"/>
            <a:ext cx="6626880" cy="2886720"/>
          </a:xfrm>
          <a:prstGeom prst="rect">
            <a:avLst/>
          </a:prstGeom>
          <a:noFill/>
          <a:ln w="0">
            <a:noFill/>
          </a:ln>
        </p:spPr>
        <p:txBody>
          <a:bodyPr lIns="121920" tIns="60960" rIns="121920" bIns="60960" anchor="t">
            <a:normAutofit/>
          </a:bodyPr>
          <a:lstStyle/>
          <a:p>
            <a:pPr>
              <a:spcBef>
                <a:spcPts val="1889"/>
              </a:spcBef>
            </a:pPr>
            <a:endParaRPr lang="en-US" sz="2400" spc="-1"/>
          </a:p>
        </p:txBody>
      </p:sp>
      <p:pic>
        <p:nvPicPr>
          <p:cNvPr id="256" name="Google Shape;299;p34"/>
          <p:cNvPicPr/>
          <p:nvPr/>
        </p:nvPicPr>
        <p:blipFill>
          <a:blip r:embed="rId2"/>
          <a:srcRect l="-210828" t="-229271" r="-210828" b="-229271"/>
          <a:stretch/>
        </p:blipFill>
        <p:spPr>
          <a:xfrm>
            <a:off x="7154880" y="1670880"/>
            <a:ext cx="4765440" cy="4135200"/>
          </a:xfrm>
          <a:prstGeom prst="rect">
            <a:avLst/>
          </a:prstGeom>
          <a:ln w="0">
            <a:noFill/>
          </a:ln>
        </p:spPr>
      </p:pic>
      <p:sp>
        <p:nvSpPr>
          <p:cNvPr id="257" name="PlaceHolder 3"/>
          <p:cNvSpPr>
            <a:spLocks noGrp="1"/>
          </p:cNvSpPr>
          <p:nvPr>
            <p:ph type="title"/>
          </p:nvPr>
        </p:nvSpPr>
        <p:spPr>
          <a:xfrm>
            <a:off x="376320" y="327360"/>
            <a:ext cx="11544000" cy="566880"/>
          </a:xfrm>
          <a:prstGeom prst="rect">
            <a:avLst/>
          </a:prstGeom>
          <a:noFill/>
          <a:ln w="0">
            <a:noFill/>
          </a:ln>
        </p:spPr>
        <p:txBody>
          <a:bodyPr lIns="0" tIns="60960" rIns="121920" bIns="60960" anchor="t">
            <a:noAutofit/>
          </a:bodyPr>
          <a:lstStyle/>
          <a:p>
            <a:pPr algn="ctr"/>
            <a:endParaRPr lang="en-US" sz="2400" spc="-1"/>
          </a:p>
        </p:txBody>
      </p:sp>
      <p:sp>
        <p:nvSpPr>
          <p:cNvPr id="258" name="PlaceHolder 4"/>
          <p:cNvSpPr>
            <a:spLocks noGrp="1"/>
          </p:cNvSpPr>
          <p:nvPr>
            <p:ph/>
          </p:nvPr>
        </p:nvSpPr>
        <p:spPr>
          <a:xfrm>
            <a:off x="376320" y="947520"/>
            <a:ext cx="11544000" cy="438720"/>
          </a:xfrm>
          <a:prstGeom prst="rect">
            <a:avLst/>
          </a:prstGeom>
          <a:noFill/>
          <a:ln w="0">
            <a:noFill/>
          </a:ln>
        </p:spPr>
        <p:txBody>
          <a:bodyPr lIns="0" tIns="60960" rIns="121920" bIns="60960" anchor="t">
            <a:noAutofit/>
          </a:bodyPr>
          <a:lstStyle/>
          <a:p>
            <a:pPr>
              <a:spcBef>
                <a:spcPts val="1889"/>
              </a:spcBef>
            </a:pPr>
            <a:endParaRPr lang="en-US" sz="2400" spc="-1"/>
          </a:p>
        </p:txBody>
      </p:sp>
      <p:pic>
        <p:nvPicPr>
          <p:cNvPr id="259" name="Google Shape;302;p34"/>
          <p:cNvPicPr/>
          <p:nvPr/>
        </p:nvPicPr>
        <p:blipFill>
          <a:blip r:embed="rId3"/>
          <a:stretch/>
        </p:blipFill>
        <p:spPr>
          <a:xfrm>
            <a:off x="61920" y="0"/>
            <a:ext cx="12068160" cy="6797760"/>
          </a:xfrm>
          <a:prstGeom prst="rect">
            <a:avLst/>
          </a:prstGeom>
          <a:ln w="0">
            <a:noFill/>
          </a:ln>
        </p:spPr>
      </p:pic>
      <p:pic>
        <p:nvPicPr>
          <p:cNvPr id="2" name="Picture 1" descr="A blue and white logo&#10;&#10;AI-generated content may be incorrect.">
            <a:extLst>
              <a:ext uri="{FF2B5EF4-FFF2-40B4-BE49-F238E27FC236}">
                <a16:creationId xmlns:a16="http://schemas.microsoft.com/office/drawing/2014/main" id="{32C93127-0137-9F31-B59E-300619E7D19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076" t="30218" r="60107" b="35900"/>
          <a:stretch/>
        </p:blipFill>
        <p:spPr>
          <a:xfrm>
            <a:off x="4029016" y="5127101"/>
            <a:ext cx="936600" cy="5842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8E47454-C662-CB63-51F4-44ED5694AC3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006" t="44896" r="27930" b="25239"/>
          <a:stretch>
            <a:fillRect/>
          </a:stretch>
        </p:blipFill>
        <p:spPr>
          <a:xfrm>
            <a:off x="3931948" y="1439521"/>
            <a:ext cx="1726392" cy="78004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F7B2098-F17C-C187-027A-714A0AD0815D}"/>
              </a:ext>
            </a:extLst>
          </p:cNvPr>
          <p:cNvSpPr/>
          <p:nvPr/>
        </p:nvSpPr>
        <p:spPr>
          <a:xfrm>
            <a:off x="3470364" y="423524"/>
            <a:ext cx="2053903" cy="60109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212010-4F63-8995-5BCD-2F576955A3A2}"/>
              </a:ext>
            </a:extLst>
          </p:cNvPr>
          <p:cNvSpPr txBox="1"/>
          <p:nvPr/>
        </p:nvSpPr>
        <p:spPr>
          <a:xfrm>
            <a:off x="2207745" y="6481168"/>
            <a:ext cx="4579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COMMON THEME: ELECTROMAGETISM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nip Single Corner Rectangle 4">
            <a:extLst>
              <a:ext uri="{FF2B5EF4-FFF2-40B4-BE49-F238E27FC236}">
                <a16:creationId xmlns:a16="http://schemas.microsoft.com/office/drawing/2014/main" id="{FC0D1F89-0327-C347-A351-0442315F3AA1}"/>
              </a:ext>
            </a:extLst>
          </p:cNvPr>
          <p:cNvSpPr/>
          <p:nvPr/>
        </p:nvSpPr>
        <p:spPr>
          <a:xfrm flipV="1">
            <a:off x="-2072" y="5835592"/>
            <a:ext cx="12192000" cy="1022408"/>
          </a:xfrm>
          <a:prstGeom prst="snip1Rect">
            <a:avLst>
              <a:gd name="adj" fmla="val 0"/>
            </a:avLst>
          </a:prstGeom>
          <a:solidFill>
            <a:srgbClr val="006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4364AD-F6C1-EF40-903A-939547CDB3F9}"/>
              </a:ext>
            </a:extLst>
          </p:cNvPr>
          <p:cNvSpPr/>
          <p:nvPr/>
        </p:nvSpPr>
        <p:spPr>
          <a:xfrm>
            <a:off x="11738668" y="523623"/>
            <a:ext cx="437845" cy="694029"/>
          </a:xfrm>
          <a:prstGeom prst="rect">
            <a:avLst/>
          </a:prstGeom>
          <a:solidFill>
            <a:srgbClr val="3D383F"/>
          </a:solidFill>
          <a:ln>
            <a:solidFill>
              <a:srgbClr val="3D38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Snip Single Corner Rectangle 4">
            <a:extLst>
              <a:ext uri="{FF2B5EF4-FFF2-40B4-BE49-F238E27FC236}">
                <a16:creationId xmlns:a16="http://schemas.microsoft.com/office/drawing/2014/main" id="{DF5E03DB-52D4-A94B-9597-D3F7E8A852FE}"/>
              </a:ext>
            </a:extLst>
          </p:cNvPr>
          <p:cNvSpPr/>
          <p:nvPr/>
        </p:nvSpPr>
        <p:spPr>
          <a:xfrm flipV="1">
            <a:off x="0" y="-14873"/>
            <a:ext cx="12192000" cy="1251717"/>
          </a:xfrm>
          <a:prstGeom prst="snip1Rect">
            <a:avLst>
              <a:gd name="adj" fmla="val 35586"/>
            </a:avLst>
          </a:prstGeom>
          <a:solidFill>
            <a:srgbClr val="006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CABDD9-BEB9-7D44-B2E9-F51FC0E90B7A}"/>
              </a:ext>
            </a:extLst>
          </p:cNvPr>
          <p:cNvSpPr txBox="1"/>
          <p:nvPr/>
        </p:nvSpPr>
        <p:spPr>
          <a:xfrm>
            <a:off x="26856" y="187160"/>
            <a:ext cx="1027211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33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and IEEE Nuclear and Plasma Sciences Society</a:t>
            </a:r>
            <a:endParaRPr lang="en-US" sz="5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C3CCB73-050E-3048-9D45-CA46B27B28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00" y="235657"/>
            <a:ext cx="1422400" cy="80051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800BBB4-4B48-004D-9A2F-290D3E0FF73E}"/>
              </a:ext>
            </a:extLst>
          </p:cNvPr>
          <p:cNvSpPr/>
          <p:nvPr/>
        </p:nvSpPr>
        <p:spPr>
          <a:xfrm>
            <a:off x="10042688" y="109824"/>
            <a:ext cx="1709395" cy="984885"/>
          </a:xfrm>
          <a:prstGeom prst="rect">
            <a:avLst/>
          </a:prstGeom>
          <a:solidFill>
            <a:srgbClr val="0A6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EEB4CF-E8F8-654A-B46B-59AD5725C0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38" t="25162" r="19981" b="26179"/>
          <a:stretch/>
        </p:blipFill>
        <p:spPr>
          <a:xfrm>
            <a:off x="10180567" y="-56911"/>
            <a:ext cx="1476423" cy="1267465"/>
          </a:xfrm>
          <a:prstGeom prst="rect">
            <a:avLst/>
          </a:prstGeom>
        </p:spPr>
      </p:pic>
      <p:pic>
        <p:nvPicPr>
          <p:cNvPr id="22" name="Picture 2" descr="CMS last GEMs installation">
            <a:extLst>
              <a:ext uri="{FF2B5EF4-FFF2-40B4-BE49-F238E27FC236}">
                <a16:creationId xmlns:a16="http://schemas.microsoft.com/office/drawing/2014/main" id="{619AB63A-9D18-9043-9947-EBC810D57E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883" y="1222508"/>
            <a:ext cx="3823044" cy="249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FACC866-622A-0745-B0A0-0066404EA56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5492" y="3706101"/>
            <a:ext cx="4305489" cy="213636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6" name="Picture 16" descr="Dual-phase ProtoDUNE">
            <a:extLst>
              <a:ext uri="{FF2B5EF4-FFF2-40B4-BE49-F238E27FC236}">
                <a16:creationId xmlns:a16="http://schemas.microsoft.com/office/drawing/2014/main" id="{48DCB5FA-4431-2E41-9EDF-8996E24813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9755" y="1222507"/>
            <a:ext cx="3048405" cy="320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Global Inorganic Scintillators Market 2019: Hitachi Metals, Toshiba  Materials, Nuvia, Saint-Gobain Crystals, Hamamatsu Photonics">
            <a:extLst>
              <a:ext uri="{FF2B5EF4-FFF2-40B4-BE49-F238E27FC236}">
                <a16:creationId xmlns:a16="http://schemas.microsoft.com/office/drawing/2014/main" id="{4C9DBAFD-3BCA-8841-A84A-D92B13BE0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970" y="3998021"/>
            <a:ext cx="2756647" cy="184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62A0224-BA3A-F948-BFD4-3E2C30DF8CC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71" y="3673903"/>
            <a:ext cx="4702765" cy="21685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D8D904-49FC-414A-A20F-149BC605AB9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1413" y="4002450"/>
            <a:ext cx="2387055" cy="18400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5B4501C-CFA6-D847-80FF-19106919BCE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4474" y="1222508"/>
            <a:ext cx="6127527" cy="2789265"/>
          </a:xfrm>
          <a:prstGeom prst="rect">
            <a:avLst/>
          </a:prstGeom>
        </p:spPr>
      </p:pic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6A7FE0BA-9F7C-815C-7D23-9E481A2EAF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970" y="5566632"/>
            <a:ext cx="2249231" cy="156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360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AE343-0F38-CA81-D2C3-0B259D31B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8">
            <a:extLst>
              <a:ext uri="{FF2B5EF4-FFF2-40B4-BE49-F238E27FC236}">
                <a16:creationId xmlns:a16="http://schemas.microsoft.com/office/drawing/2014/main" id="{280A739C-9EDC-3CB3-B360-6EF7ACB2CCB7}"/>
              </a:ext>
            </a:extLst>
          </p:cNvPr>
          <p:cNvSpPr txBox="1">
            <a:spLocks/>
          </p:cNvSpPr>
          <p:nvPr/>
        </p:nvSpPr>
        <p:spPr>
          <a:xfrm>
            <a:off x="7158017" y="-2957341"/>
            <a:ext cx="3965844" cy="129303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i="0" kern="1200">
                <a:solidFill>
                  <a:srgbClr val="0066A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defTabSz="914377">
              <a:defRPr/>
            </a:pPr>
            <a:endParaRPr lang="en-US" sz="3400" dirty="0">
              <a:solidFill>
                <a:srgbClr val="FDC82F"/>
              </a:solidFill>
            </a:endParaRPr>
          </a:p>
        </p:txBody>
      </p:sp>
      <p:sp>
        <p:nvSpPr>
          <p:cNvPr id="31" name="Snip Single Corner Rectangle 30">
            <a:extLst>
              <a:ext uri="{FF2B5EF4-FFF2-40B4-BE49-F238E27FC236}">
                <a16:creationId xmlns:a16="http://schemas.microsoft.com/office/drawing/2014/main" id="{52CA8E6C-2A5C-BACF-D46B-4E813BE62ABB}"/>
              </a:ext>
            </a:extLst>
          </p:cNvPr>
          <p:cNvSpPr/>
          <p:nvPr/>
        </p:nvSpPr>
        <p:spPr>
          <a:xfrm flipV="1">
            <a:off x="0" y="-14873"/>
            <a:ext cx="12192000" cy="1001845"/>
          </a:xfrm>
          <a:prstGeom prst="snip1Rect">
            <a:avLst>
              <a:gd name="adj" fmla="val 35586"/>
            </a:avLst>
          </a:prstGeom>
          <a:solidFill>
            <a:srgbClr val="006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2C09E8-6D1A-0B68-3B09-2C9DE6F85D63}"/>
              </a:ext>
            </a:extLst>
          </p:cNvPr>
          <p:cNvSpPr txBox="1"/>
          <p:nvPr/>
        </p:nvSpPr>
        <p:spPr>
          <a:xfrm>
            <a:off x="406401" y="92891"/>
            <a:ext cx="5175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US" sz="44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NPSS at a Glance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63FCB8-C358-447C-9FD3-857FE12B8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05144"/>
            <a:ext cx="11198579" cy="58313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5DA3EA-7DE0-4794-F937-7EB9569FA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3778" y="2096765"/>
            <a:ext cx="4995557" cy="30980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B2581F-752F-467F-2A86-1445FB80B444}"/>
              </a:ext>
            </a:extLst>
          </p:cNvPr>
          <p:cNvSpPr txBox="1"/>
          <p:nvPr/>
        </p:nvSpPr>
        <p:spPr>
          <a:xfrm>
            <a:off x="3778820" y="4962332"/>
            <a:ext cx="360547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~3,250 members in 80 countries</a:t>
            </a:r>
          </a:p>
        </p:txBody>
      </p:sp>
    </p:spTree>
    <p:extLst>
      <p:ext uri="{BB962C8B-B14F-4D97-AF65-F5344CB8AC3E}">
        <p14:creationId xmlns:p14="http://schemas.microsoft.com/office/powerpoint/2010/main" val="91594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3F62A0-FDF6-1E47-AFCF-AC54AC3EE6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3348" y="2595820"/>
            <a:ext cx="11374883" cy="521507"/>
          </a:xfrm>
        </p:spPr>
        <p:txBody>
          <a:bodyPr/>
          <a:lstStyle/>
          <a:p>
            <a:r>
              <a:rPr lang="en-AU" dirty="0"/>
              <a:t>What can the society do for you?</a:t>
            </a:r>
            <a:br>
              <a:rPr lang="en-AU" dirty="0"/>
            </a:b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4F2E27-9117-621E-CC86-29E2389D0E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35" t="35492" r="63588" b="44978"/>
          <a:stretch/>
        </p:blipFill>
        <p:spPr>
          <a:xfrm>
            <a:off x="455867" y="5671521"/>
            <a:ext cx="784353" cy="7997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FFBB54-B181-235A-1BA6-5ABA080266FF}"/>
              </a:ext>
            </a:extLst>
          </p:cNvPr>
          <p:cNvSpPr txBox="1"/>
          <p:nvPr/>
        </p:nvSpPr>
        <p:spPr>
          <a:xfrm>
            <a:off x="1803348" y="3429000"/>
            <a:ext cx="9736961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467" b="1" dirty="0">
                <a:solidFill>
                  <a:srgbClr val="0066A1"/>
                </a:solidFill>
                <a:latin typeface="Calibri"/>
                <a:cs typeface="Calibri"/>
                <a:sym typeface="Calibri"/>
              </a:rPr>
              <a:t>What other opportunities do you have within  IEEE?</a:t>
            </a:r>
            <a:endParaRPr lang="en-US" sz="3467" b="1" dirty="0">
              <a:solidFill>
                <a:srgbClr val="0066A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808E3F-927D-FCC6-E665-C8DAD3F17184}"/>
              </a:ext>
            </a:extLst>
          </p:cNvPr>
          <p:cNvSpPr txBox="1"/>
          <p:nvPr/>
        </p:nvSpPr>
        <p:spPr>
          <a:xfrm>
            <a:off x="1672718" y="1151098"/>
            <a:ext cx="91041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i="1" dirty="0"/>
              <a:t>Why should I be an IEEE NPSS member?</a:t>
            </a:r>
          </a:p>
        </p:txBody>
      </p:sp>
    </p:spTree>
    <p:extLst>
      <p:ext uri="{BB962C8B-B14F-4D97-AF65-F5344CB8AC3E}">
        <p14:creationId xmlns:p14="http://schemas.microsoft.com/office/powerpoint/2010/main" val="300271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987</Words>
  <Application>Microsoft Macintosh PowerPoint</Application>
  <PresentationFormat>Widescreen</PresentationFormat>
  <Paragraphs>215</Paragraphs>
  <Slides>25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9" baseType="lpstr">
      <vt:lpstr>Aptos</vt:lpstr>
      <vt:lpstr>Aptos Display</vt:lpstr>
      <vt:lpstr>Arial</vt:lpstr>
      <vt:lpstr>Bangla MN</vt:lpstr>
      <vt:lpstr>Calibri</vt:lpstr>
      <vt:lpstr>Calibri Light</vt:lpstr>
      <vt:lpstr>Helvetica</vt:lpstr>
      <vt:lpstr>Merriweather Sans</vt:lpstr>
      <vt:lpstr>Noto Sans Symbols</vt:lpstr>
      <vt:lpstr>Open Sans</vt:lpstr>
      <vt:lpstr>Verdana</vt:lpstr>
      <vt:lpstr>Wingdings</vt:lpstr>
      <vt:lpstr>Office Theme</vt:lpstr>
      <vt:lpstr>Content Slides</vt:lpstr>
      <vt:lpstr>PowerPoint Presentation</vt:lpstr>
      <vt:lpstr>PowerPoint Presentation</vt:lpstr>
      <vt:lpstr>PowerPoint Presentation</vt:lpstr>
      <vt:lpstr>6 IEEE Strategic Goals (2025-2030)</vt:lpstr>
      <vt:lpstr>IEEE Organization</vt:lpstr>
      <vt:lpstr>PowerPoint Presentation</vt:lpstr>
      <vt:lpstr>PowerPoint Presentation</vt:lpstr>
      <vt:lpstr>PowerPoint Presentation</vt:lpstr>
      <vt:lpstr>What can the society do for you? </vt:lpstr>
      <vt:lpstr>What does NPSS do for you at this conference (and beyond) ?</vt:lpstr>
      <vt:lpstr>Networking Opportunities</vt:lpstr>
      <vt:lpstr> Volunteering Opportunities (two-way street)</vt:lpstr>
      <vt:lpstr> Develop your Leadership &amp; Teaching Skills</vt:lpstr>
      <vt:lpstr>Schools</vt:lpstr>
      <vt:lpstr>Affinity groups: Young Professionals and Women in Engineering  </vt:lpstr>
      <vt:lpstr>NPSS Administrative Committee</vt:lpstr>
      <vt:lpstr>Division and IEEE opportunities</vt:lpstr>
      <vt:lpstr>PowerPoint Presentation</vt:lpstr>
      <vt:lpstr>PowerPoint Presentation</vt:lpstr>
      <vt:lpstr>PowerPoint Presentation</vt:lpstr>
      <vt:lpstr>Humanitarian Outreach   </vt:lpstr>
      <vt:lpstr>Project Funding</vt:lpstr>
      <vt:lpstr>Why am I part of (and volunteer for) IEEE NPSS? </vt:lpstr>
      <vt:lpstr>Where do I get more  information: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126</cp:revision>
  <dcterms:created xsi:type="dcterms:W3CDTF">2023-10-23T18:07:45Z</dcterms:created>
  <dcterms:modified xsi:type="dcterms:W3CDTF">2026-05-25T04:37:28Z</dcterms:modified>
</cp:coreProperties>
</file>