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53"/>
  </p:notesMasterIdLst>
  <p:handoutMasterIdLst>
    <p:handoutMasterId r:id="rId54"/>
  </p:handoutMasterIdLst>
  <p:sldIdLst>
    <p:sldId id="284" r:id="rId5"/>
    <p:sldId id="293" r:id="rId6"/>
    <p:sldId id="294" r:id="rId7"/>
    <p:sldId id="292" r:id="rId8"/>
    <p:sldId id="304" r:id="rId9"/>
    <p:sldId id="298" r:id="rId10"/>
    <p:sldId id="295" r:id="rId11"/>
    <p:sldId id="323" r:id="rId12"/>
    <p:sldId id="324" r:id="rId13"/>
    <p:sldId id="316" r:id="rId14"/>
    <p:sldId id="327" r:id="rId15"/>
    <p:sldId id="296" r:id="rId16"/>
    <p:sldId id="317" r:id="rId17"/>
    <p:sldId id="319" r:id="rId18"/>
    <p:sldId id="320" r:id="rId19"/>
    <p:sldId id="315" r:id="rId20"/>
    <p:sldId id="329" r:id="rId21"/>
    <p:sldId id="330" r:id="rId22"/>
    <p:sldId id="332" r:id="rId23"/>
    <p:sldId id="299" r:id="rId24"/>
    <p:sldId id="308" r:id="rId25"/>
    <p:sldId id="326" r:id="rId26"/>
    <p:sldId id="305" r:id="rId27"/>
    <p:sldId id="318" r:id="rId28"/>
    <p:sldId id="321" r:id="rId29"/>
    <p:sldId id="335" r:id="rId30"/>
    <p:sldId id="336" r:id="rId31"/>
    <p:sldId id="334" r:id="rId32"/>
    <p:sldId id="331" r:id="rId33"/>
    <p:sldId id="339" r:id="rId34"/>
    <p:sldId id="340" r:id="rId35"/>
    <p:sldId id="322" r:id="rId36"/>
    <p:sldId id="300" r:id="rId37"/>
    <p:sldId id="309" r:id="rId38"/>
    <p:sldId id="310" r:id="rId39"/>
    <p:sldId id="301" r:id="rId40"/>
    <p:sldId id="302" r:id="rId41"/>
    <p:sldId id="306" r:id="rId42"/>
    <p:sldId id="337" r:id="rId43"/>
    <p:sldId id="307" r:id="rId44"/>
    <p:sldId id="311" r:id="rId45"/>
    <p:sldId id="312" r:id="rId46"/>
    <p:sldId id="313" r:id="rId47"/>
    <p:sldId id="314" r:id="rId48"/>
    <p:sldId id="325" r:id="rId49"/>
    <p:sldId id="328" r:id="rId50"/>
    <p:sldId id="341" r:id="rId51"/>
    <p:sldId id="338" r:id="rId5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7" autoAdjust="0"/>
    <p:restoredTop sz="94778" autoAdjust="0"/>
  </p:normalViewPr>
  <p:slideViewPr>
    <p:cSldViewPr showGuides="1">
      <p:cViewPr varScale="1">
        <p:scale>
          <a:sx n="115" d="100"/>
          <a:sy n="115" d="100"/>
        </p:scale>
        <p:origin x="91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28.05.26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28.05.26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74489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9075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67068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AAA27C-39BF-D20E-19A7-6E3EEA22D2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693C84-FB45-0EC2-098F-DC20A88241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DD8E91-D7BA-E3A2-7BC3-7BCCB54775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6A610F-8B2F-6C50-3F5E-43CA08A801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4378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29749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56109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1069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8B8A68-2013-7A50-3DFF-79E25B8408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D577D92-A6C2-D2B8-7044-B46CDEEE87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49241A-9E14-C07D-7433-98C0D5DA7AE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5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22682E1-BDD2-BA0B-22F2-3AE34EBB20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8E0DFA1-FB3F-638E-5DB8-EB23BE65B54A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7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38DCA60-4450-B213-8B4C-328CD0ED5D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72EA5E-7F0C-6DE6-C84D-CB0A213F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6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F45EC1-F84C-B317-BFD3-F54D74A6F5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5364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330D73-82D5-CA5B-8B8C-ECBA1970E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525DB6-2E5F-FBD3-2BE7-BF5DE7F6B9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F8DBAA-7CB4-E30F-6F61-7432A53281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  <p:sldLayoutId id="2147483717" r:id="rId3"/>
    <p:sldLayoutId id="2147483725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5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7.wdp"/><Relationship Id="rId4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0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chatgpt.com/g/g-68b1cce155a48191bb5df1b2919bdaf4-midasgpt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8.wdp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20888"/>
            <a:ext cx="8045451" cy="608012"/>
          </a:xfrm>
        </p:spPr>
        <p:txBody>
          <a:bodyPr/>
          <a:lstStyle/>
          <a:p>
            <a:r>
              <a:rPr lang="en-GB" noProof="0" dirty="0"/>
              <a:t>Award Talk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25</a:t>
            </a:r>
            <a:r>
              <a:rPr lang="en-GB" baseline="30000" noProof="0" dirty="0"/>
              <a:t>th</a:t>
            </a:r>
            <a:r>
              <a:rPr lang="en-GB" noProof="0" dirty="0"/>
              <a:t> IEEE Real Time conference, Elba, Italy</a:t>
            </a:r>
            <a:br>
              <a:rPr lang="en-GB" noProof="0" dirty="0"/>
            </a:br>
            <a:r>
              <a:rPr lang="en-GB" noProof="0" dirty="0"/>
              <a:t>May 29, 2026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Stefan Ritt, IEEE Fellow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Head, Muon </a:t>
            </a:r>
            <a:r>
              <a:rPr lang="en-GB" dirty="0"/>
              <a:t>Physics Group, PSI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A353A-E10F-1AC2-9A1F-2DC604A44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ACC0BA-1CCF-8753-9813-21EDDE526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095874" cy="276999"/>
          </a:xfrm>
        </p:spPr>
        <p:txBody>
          <a:bodyPr wrap="square">
            <a:spAutoFit/>
          </a:bodyPr>
          <a:lstStyle/>
          <a:p>
            <a:r>
              <a:rPr lang="en-US" sz="1800" dirty="0"/>
              <a:t>“Write a temperature controller for our lab heater”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5DCD01-318C-9B40-D3DB-035C4AE4D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61FA7-EE92-8B21-C0C9-6FE7960FE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B26CA4-FB37-CD3B-58DD-5923CB78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08729B-F862-CC4B-781C-118F900A3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Solutions vs. General Solutions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51E652-BC03-79B6-D37C-9B43F6C39E58}"/>
              </a:ext>
            </a:extLst>
          </p:cNvPr>
          <p:cNvSpPr txBox="1"/>
          <p:nvPr/>
        </p:nvSpPr>
        <p:spPr>
          <a:xfrm>
            <a:off x="695325" y="1981200"/>
            <a:ext cx="4648708" cy="29546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struct 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temp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power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  <a:p>
            <a:pPr algn="l"/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main()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do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o.temp_adc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o.temp_calib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o.power_dac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o.power_calib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 while (1);  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3296B62-4485-3435-CD8E-6DDA8E122C07}"/>
              </a:ext>
            </a:extLst>
          </p:cNvPr>
          <p:cNvSpPr txBox="1">
            <a:spLocks/>
          </p:cNvSpPr>
          <p:nvPr/>
        </p:nvSpPr>
        <p:spPr>
          <a:xfrm>
            <a:off x="6172200" y="1376773"/>
            <a:ext cx="54864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“Write a temperature controller for our air conditioner”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B6A3DE-D2A6-17A8-748A-315037273F54}"/>
              </a:ext>
            </a:extLst>
          </p:cNvPr>
          <p:cNvSpPr txBox="1"/>
          <p:nvPr/>
        </p:nvSpPr>
        <p:spPr>
          <a:xfrm>
            <a:off x="6172200" y="1981200"/>
            <a:ext cx="4648708" cy="29546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struct 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temp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2.5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power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0.2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  <a:p>
            <a:pPr algn="l"/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main()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do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o.temp_adc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o.temp_calib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o.power_dac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o.power_calib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 while (1);  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25330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FE5F1-F7B7-A542-1388-323A087AE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B445AE-8DF1-86C4-BBB6-E9EB98C38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095874" cy="276999"/>
          </a:xfrm>
        </p:spPr>
        <p:txBody>
          <a:bodyPr wrap="square">
            <a:spAutoFit/>
          </a:bodyPr>
          <a:lstStyle/>
          <a:p>
            <a:r>
              <a:rPr lang="en-US" sz="1800" dirty="0"/>
              <a:t>“Write a temperature controller for our lab heater”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2C79EC-645E-9F02-76CD-D07253D38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1B1275-2413-C239-ED9D-B3D325520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59EEAB-8ACF-3858-D6B7-9198874E7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66841F7-48AB-0E4A-D098-70B15EFB2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Solutions vs. General Solutions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0E30061-7655-3DE4-C261-9C208E20E87B}"/>
              </a:ext>
            </a:extLst>
          </p:cNvPr>
          <p:cNvSpPr txBox="1">
            <a:spLocks/>
          </p:cNvSpPr>
          <p:nvPr/>
        </p:nvSpPr>
        <p:spPr>
          <a:xfrm>
            <a:off x="6172200" y="1376773"/>
            <a:ext cx="54864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“Write a temperature controller for our air conditioner”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B9E2E9-A798-7F3B-8B97-376D017FCD69}"/>
              </a:ext>
            </a:extLst>
          </p:cNvPr>
          <p:cNvSpPr txBox="1"/>
          <p:nvPr/>
        </p:nvSpPr>
        <p:spPr>
          <a:xfrm>
            <a:off x="3771646" y="4650230"/>
            <a:ext cx="4648708" cy="1661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”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config.json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</a:p>
          <a:p>
            <a:pPr algn="l"/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main()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do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j.temp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j.temp_adc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j.temp_calib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j.power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j.temp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j.power_dac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j.power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j.power_calib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 while (1);  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1F5166-AA0E-702F-0F2C-4AFE064A5596}"/>
              </a:ext>
            </a:extLst>
          </p:cNvPr>
          <p:cNvSpPr txBox="1"/>
          <p:nvPr/>
        </p:nvSpPr>
        <p:spPr>
          <a:xfrm>
            <a:off x="1981200" y="2206841"/>
            <a:ext cx="1766509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"temp"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temp_adc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temp_calib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"power"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power_dac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power_calib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14D273-F4A4-02EF-7CDC-D31047F076D6}"/>
              </a:ext>
            </a:extLst>
          </p:cNvPr>
          <p:cNvSpPr txBox="1"/>
          <p:nvPr/>
        </p:nvSpPr>
        <p:spPr>
          <a:xfrm>
            <a:off x="7985658" y="2206841"/>
            <a:ext cx="185948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"temp"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temp_adc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temp_calib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2.5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"power"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power_dac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power_calib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2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0.2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AA9641A1-ED2D-671C-1866-0411FB8AC7DE}"/>
              </a:ext>
            </a:extLst>
          </p:cNvPr>
          <p:cNvSpPr/>
          <p:nvPr/>
        </p:nvSpPr>
        <p:spPr>
          <a:xfrm rot="2394269">
            <a:off x="3732727" y="3936542"/>
            <a:ext cx="886717" cy="27519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5CA6B242-29E9-6E7C-5907-E526685F911F}"/>
              </a:ext>
            </a:extLst>
          </p:cNvPr>
          <p:cNvSpPr/>
          <p:nvPr/>
        </p:nvSpPr>
        <p:spPr>
          <a:xfrm rot="8914552">
            <a:off x="7092229" y="3947602"/>
            <a:ext cx="886717" cy="27519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2264041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B1AE6F-48B7-FC24-66AF-8E3B118AE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4EDEBD-F573-CA42-08A8-DD77D0CCE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3D883-3DB5-ADE1-97A6-411BA4529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09FCC26-4660-DA45-B759-FA7B64073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MIDAS as a framework keeps 99.9% of code general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DFCAB55-9282-667B-67BA-F7335CEE11AB}"/>
              </a:ext>
            </a:extLst>
          </p:cNvPr>
          <p:cNvSpPr/>
          <p:nvPr/>
        </p:nvSpPr>
        <p:spPr>
          <a:xfrm>
            <a:off x="2238375" y="1232056"/>
            <a:ext cx="6096000" cy="5029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1C611B-DB04-2BAF-112A-D9FE5C7E6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6237" y="1293461"/>
            <a:ext cx="2200275" cy="1169551"/>
          </a:xfr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MIDAS Framework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</a:rPr>
              <a:t>461.387 Lines Total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146k C, 275k C++,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30k JavaScript, 10k Python</a:t>
            </a:r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48F160D7-2571-FB7F-D7D8-47DEA8E9E485}"/>
              </a:ext>
            </a:extLst>
          </p:cNvPr>
          <p:cNvSpPr/>
          <p:nvPr/>
        </p:nvSpPr>
        <p:spPr>
          <a:xfrm>
            <a:off x="4348220" y="2482845"/>
            <a:ext cx="1906588" cy="1676400"/>
          </a:xfrm>
          <a:prstGeom prst="cloud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Online</a:t>
            </a:r>
          </a:p>
          <a:p>
            <a:pPr algn="ctr"/>
            <a:r>
              <a:rPr lang="en-US" sz="2000" dirty="0"/>
              <a:t>Database</a:t>
            </a:r>
          </a:p>
          <a:p>
            <a:pPr algn="ctr"/>
            <a:r>
              <a:rPr lang="en-US" sz="2000" dirty="0"/>
              <a:t>(ODB)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DEA0B2-3C90-9620-103D-2D5A24A8545B}"/>
              </a:ext>
            </a:extLst>
          </p:cNvPr>
          <p:cNvSpPr/>
          <p:nvPr/>
        </p:nvSpPr>
        <p:spPr>
          <a:xfrm>
            <a:off x="2238375" y="2997512"/>
            <a:ext cx="14478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F25EB1-4FF6-DDAE-BA65-8D1B5179DBE3}"/>
              </a:ext>
            </a:extLst>
          </p:cNvPr>
          <p:cNvSpPr/>
          <p:nvPr/>
        </p:nvSpPr>
        <p:spPr>
          <a:xfrm>
            <a:off x="6886575" y="2984656"/>
            <a:ext cx="14478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2" name="Donut 11">
            <a:extLst>
              <a:ext uri="{FF2B5EF4-FFF2-40B4-BE49-F238E27FC236}">
                <a16:creationId xmlns:a16="http://schemas.microsoft.com/office/drawing/2014/main" id="{774CCFB4-F38C-10B8-856A-996AB4679FBE}"/>
              </a:ext>
            </a:extLst>
          </p:cNvPr>
          <p:cNvSpPr/>
          <p:nvPr/>
        </p:nvSpPr>
        <p:spPr>
          <a:xfrm>
            <a:off x="4457286" y="4358929"/>
            <a:ext cx="1622385" cy="1622385"/>
          </a:xfrm>
          <a:prstGeom prst="donu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Event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Buffers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4222C67-2975-D432-98E1-168A11309F36}"/>
              </a:ext>
            </a:extLst>
          </p:cNvPr>
          <p:cNvSpPr/>
          <p:nvPr/>
        </p:nvSpPr>
        <p:spPr>
          <a:xfrm>
            <a:off x="1857375" y="3060856"/>
            <a:ext cx="1752600" cy="13716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Hardware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Specific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Readout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~ few 100 lines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1E36F68-72DA-21D9-6852-A3AF4E60F877}"/>
              </a:ext>
            </a:extLst>
          </p:cNvPr>
          <p:cNvSpPr/>
          <p:nvPr/>
        </p:nvSpPr>
        <p:spPr>
          <a:xfrm>
            <a:off x="6964794" y="3048653"/>
            <a:ext cx="1752600" cy="13716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Experiment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Specific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Visualization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~ few 100 lines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19A9BD7-DCD2-D0ED-0CE2-CF0A900AB511}"/>
              </a:ext>
            </a:extLst>
          </p:cNvPr>
          <p:cNvCxnSpPr>
            <a:stCxn id="9" idx="3"/>
            <a:endCxn id="8" idx="2"/>
          </p:cNvCxnSpPr>
          <p:nvPr/>
        </p:nvCxnSpPr>
        <p:spPr>
          <a:xfrm flipV="1">
            <a:off x="3686175" y="3321045"/>
            <a:ext cx="667959" cy="438467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CE614BA-EA22-6670-0B3B-B4AB3A4FB6A3}"/>
              </a:ext>
            </a:extLst>
          </p:cNvPr>
          <p:cNvCxnSpPr>
            <a:cxnSpLocks/>
            <a:stCxn id="9" idx="3"/>
            <a:endCxn id="12" idx="1"/>
          </p:cNvCxnSpPr>
          <p:nvPr/>
        </p:nvCxnSpPr>
        <p:spPr>
          <a:xfrm>
            <a:off x="3686175" y="3759512"/>
            <a:ext cx="1008704" cy="83701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A776BA1-912D-6ED3-5170-B38E15EDC50D}"/>
              </a:ext>
            </a:extLst>
          </p:cNvPr>
          <p:cNvCxnSpPr>
            <a:cxnSpLocks/>
            <a:endCxn id="12" idx="7"/>
          </p:cNvCxnSpPr>
          <p:nvPr/>
        </p:nvCxnSpPr>
        <p:spPr>
          <a:xfrm flipH="1">
            <a:off x="5842078" y="3734453"/>
            <a:ext cx="1044497" cy="862069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003E6D-E4E9-EBC0-0FB5-0ADD6C1E4A73}"/>
              </a:ext>
            </a:extLst>
          </p:cNvPr>
          <p:cNvCxnSpPr>
            <a:cxnSpLocks/>
            <a:stCxn id="10" idx="1"/>
            <a:endCxn id="8" idx="0"/>
          </p:cNvCxnSpPr>
          <p:nvPr/>
        </p:nvCxnSpPr>
        <p:spPr>
          <a:xfrm flipH="1" flipV="1">
            <a:off x="6253219" y="3321045"/>
            <a:ext cx="633356" cy="425611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774CCA-5362-9C99-3806-6C0016E56893}"/>
              </a:ext>
            </a:extLst>
          </p:cNvPr>
          <p:cNvGrpSpPr/>
          <p:nvPr/>
        </p:nvGrpSpPr>
        <p:grpSpPr>
          <a:xfrm>
            <a:off x="9492164" y="1973530"/>
            <a:ext cx="2053832" cy="3038640"/>
            <a:chOff x="9492164" y="1973530"/>
            <a:chExt cx="2053832" cy="303864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3B3CD2B-C66C-61F1-F361-3E60B3C80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79587" y="2506854"/>
              <a:ext cx="1878987" cy="250531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3327550-71BC-1CC2-0E71-C89B7BD9D4FF}"/>
                </a:ext>
              </a:extLst>
            </p:cNvPr>
            <p:cNvSpPr txBox="1"/>
            <p:nvPr/>
          </p:nvSpPr>
          <p:spPr>
            <a:xfrm>
              <a:off x="9492164" y="1973530"/>
              <a:ext cx="205383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A General Solution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DE85B75-1A87-12E3-41AD-C65B2552E034}"/>
              </a:ext>
            </a:extLst>
          </p:cNvPr>
          <p:cNvSpPr txBox="1"/>
          <p:nvPr/>
        </p:nvSpPr>
        <p:spPr>
          <a:xfrm>
            <a:off x="10947216" y="4919837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25584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63A619-947D-DEA6-CA2E-BC85771A4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664791-0578-7BB7-F2D2-79FED09D3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B0BDD-855B-71B7-CF56-46756FC03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D80AAE1-C0A6-4210-038F-54E5F6FA1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Mu3e Magnet Control Example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E9D627-E275-6402-AB2C-47DD71A16D9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767351"/>
            <a:ext cx="4267200" cy="24426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D09CC7-32FD-E73A-186D-EB4F2DAFC8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062742"/>
            <a:ext cx="6905083" cy="48532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AAC3970-9D59-4940-6F5B-A8AF4D2878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800288"/>
            <a:ext cx="4267200" cy="28697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36BF7C-0752-39E0-9388-9010FE2E11E4}"/>
              </a:ext>
            </a:extLst>
          </p:cNvPr>
          <p:cNvSpPr txBox="1"/>
          <p:nvPr/>
        </p:nvSpPr>
        <p:spPr>
          <a:xfrm>
            <a:off x="415795" y="5181600"/>
            <a:ext cx="4118948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 Raspberry Pi 5 on DIN Rail with attached IO modules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EC14DB9-97A0-DF16-F53C-6014D369E07E}"/>
              </a:ext>
            </a:extLst>
          </p:cNvPr>
          <p:cNvCxnSpPr/>
          <p:nvPr/>
        </p:nvCxnSpPr>
        <p:spPr>
          <a:xfrm flipV="1">
            <a:off x="1614487" y="4648200"/>
            <a:ext cx="823913" cy="457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215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8A3FE05B-0594-2076-68F9-0ED01B81E1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353" y="1225849"/>
            <a:ext cx="8475520" cy="456723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F99E91-322E-2C85-FACF-2B91E8948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24135-8A5F-714F-9B83-37FC3DF46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34110-E87C-7ED8-8598-A54394B1F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A30F390-BC8E-7903-A90D-308652B80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Mu3e Magnet Control Frontend Program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522845-C4C4-67CA-0F3E-239B7832EC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2236107"/>
            <a:ext cx="3638550" cy="1644650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6389F3-EF60-148E-64E1-623CEA1C7A6B}"/>
              </a:ext>
            </a:extLst>
          </p:cNvPr>
          <p:cNvCxnSpPr>
            <a:cxnSpLocks/>
          </p:cNvCxnSpPr>
          <p:nvPr/>
        </p:nvCxnSpPr>
        <p:spPr>
          <a:xfrm flipV="1">
            <a:off x="4800600" y="3261373"/>
            <a:ext cx="4572000" cy="6248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5E71B40-F1CE-A611-91B7-7C3401229D1E}"/>
              </a:ext>
            </a:extLst>
          </p:cNvPr>
          <p:cNvCxnSpPr>
            <a:cxnSpLocks/>
          </p:cNvCxnSpPr>
          <p:nvPr/>
        </p:nvCxnSpPr>
        <p:spPr>
          <a:xfrm flipV="1">
            <a:off x="4800600" y="3733800"/>
            <a:ext cx="4495800" cy="9144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7613F5C-8278-5B2F-A8AD-7A1E1DA2FC66}"/>
              </a:ext>
            </a:extLst>
          </p:cNvPr>
          <p:cNvSpPr/>
          <p:nvPr/>
        </p:nvSpPr>
        <p:spPr>
          <a:xfrm>
            <a:off x="1704660" y="1476565"/>
            <a:ext cx="2486340" cy="3048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9B54D18-8470-1CF0-B25A-640E1CF2DA84}"/>
              </a:ext>
            </a:extLst>
          </p:cNvPr>
          <p:cNvCxnSpPr>
            <a:cxnSpLocks/>
          </p:cNvCxnSpPr>
          <p:nvPr/>
        </p:nvCxnSpPr>
        <p:spPr>
          <a:xfrm>
            <a:off x="4343400" y="1676400"/>
            <a:ext cx="5791200" cy="9601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CF8847A-7BD8-D695-3805-151D1A143F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2000" y="4137105"/>
            <a:ext cx="3638550" cy="1433368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B2054F4-4AD6-D01B-DF69-13D53C92757D}"/>
              </a:ext>
            </a:extLst>
          </p:cNvPr>
          <p:cNvCxnSpPr>
            <a:cxnSpLocks/>
          </p:cNvCxnSpPr>
          <p:nvPr/>
        </p:nvCxnSpPr>
        <p:spPr>
          <a:xfrm flipV="1">
            <a:off x="7772400" y="4648200"/>
            <a:ext cx="685800" cy="8341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091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ABC3FB-8C64-1099-EDF1-158EBEAC1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94EA2F-592A-5663-612E-088906835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2FD366-BE05-0304-75D6-6E3546827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DFA6D6-F789-3119-4C97-262AC9ADB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MIDAS custom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EB4F47-2D28-7F52-5E18-D429783D77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1318189"/>
            <a:ext cx="6104410" cy="429052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3516BE-13CD-D77E-A30D-85C195FEB1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194359"/>
            <a:ext cx="5778714" cy="4469282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8555E7A-209E-A90A-F3D3-88964E9182C3}"/>
              </a:ext>
            </a:extLst>
          </p:cNvPr>
          <p:cNvCxnSpPr>
            <a:cxnSpLocks/>
          </p:cNvCxnSpPr>
          <p:nvPr/>
        </p:nvCxnSpPr>
        <p:spPr>
          <a:xfrm>
            <a:off x="2509157" y="1943100"/>
            <a:ext cx="5644243" cy="2667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794F702-650A-9CDF-03D0-91BA9FDDDD33}"/>
              </a:ext>
            </a:extLst>
          </p:cNvPr>
          <p:cNvCxnSpPr>
            <a:cxnSpLocks/>
          </p:cNvCxnSpPr>
          <p:nvPr/>
        </p:nvCxnSpPr>
        <p:spPr>
          <a:xfrm>
            <a:off x="5883729" y="2340429"/>
            <a:ext cx="2041071" cy="58001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CD0504-3B95-1BE2-BF86-79389424A49C}"/>
              </a:ext>
            </a:extLst>
          </p:cNvPr>
          <p:cNvCxnSpPr>
            <a:cxnSpLocks/>
          </p:cNvCxnSpPr>
          <p:nvPr/>
        </p:nvCxnSpPr>
        <p:spPr>
          <a:xfrm flipV="1">
            <a:off x="4604657" y="3352800"/>
            <a:ext cx="3701143" cy="35922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FC06772-0561-BDAA-9CBB-6AEDC60332F6}"/>
              </a:ext>
            </a:extLst>
          </p:cNvPr>
          <p:cNvCxnSpPr>
            <a:cxnSpLocks/>
          </p:cNvCxnSpPr>
          <p:nvPr/>
        </p:nvCxnSpPr>
        <p:spPr>
          <a:xfrm flipV="1">
            <a:off x="5056414" y="4039449"/>
            <a:ext cx="1649186" cy="6033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4527201-216E-332D-411D-FEAE451D429C}"/>
              </a:ext>
            </a:extLst>
          </p:cNvPr>
          <p:cNvCxnSpPr>
            <a:cxnSpLocks/>
          </p:cNvCxnSpPr>
          <p:nvPr/>
        </p:nvCxnSpPr>
        <p:spPr>
          <a:xfrm flipV="1">
            <a:off x="5426529" y="5029200"/>
            <a:ext cx="1202871" cy="1524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E20FF98-1F30-F0F0-A63B-2FBC27717BF9}"/>
              </a:ext>
            </a:extLst>
          </p:cNvPr>
          <p:cNvSpPr txBox="1"/>
          <p:nvPr/>
        </p:nvSpPr>
        <p:spPr>
          <a:xfrm>
            <a:off x="3695530" y="996407"/>
            <a:ext cx="220278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slightly simplified, total 168 lines </a:t>
            </a:r>
          </a:p>
        </p:txBody>
      </p:sp>
    </p:spTree>
    <p:extLst>
      <p:ext uri="{BB962C8B-B14F-4D97-AF65-F5344CB8AC3E}">
        <p14:creationId xmlns:p14="http://schemas.microsoft.com/office/powerpoint/2010/main" val="678396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A334D5-A610-7CC2-C43D-56B74CA6C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4768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Should </a:t>
            </a:r>
            <a:r>
              <a:rPr lang="en-US" b="1" dirty="0"/>
              <a:t>not depend </a:t>
            </a:r>
            <a:r>
              <a:rPr lang="en-US" dirty="0"/>
              <a:t>on specific </a:t>
            </a:r>
            <a:br>
              <a:rPr lang="en-US" dirty="0"/>
            </a:br>
            <a:r>
              <a:rPr lang="en-US" dirty="0"/>
              <a:t>OS / Library Versions / Software Environments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your software </a:t>
            </a:r>
            <a:r>
              <a:rPr lang="en-US" b="1" dirty="0"/>
              <a:t>does not compile / run 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change your </a:t>
            </a:r>
            <a:r>
              <a:rPr lang="en-US" b="1" dirty="0">
                <a:sym typeface="Wingdings" pitchFamily="2" charset="2"/>
              </a:rPr>
              <a:t>software</a:t>
            </a:r>
            <a:r>
              <a:rPr lang="en-US" dirty="0">
                <a:sym typeface="Wingdings" pitchFamily="2" charset="2"/>
              </a:rPr>
              <a:t> rather than the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/>
              <a:t>CMake</a:t>
            </a:r>
            <a:r>
              <a:rPr lang="en-US" dirty="0"/>
              <a:t> is your friend!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 often in all possible environments (use </a:t>
            </a:r>
            <a:r>
              <a:rPr lang="en-US" b="1" dirty="0"/>
              <a:t>Docker</a:t>
            </a:r>
            <a:r>
              <a:rPr lang="en-US" dirty="0"/>
              <a:t>, use your </a:t>
            </a:r>
            <a:r>
              <a:rPr lang="en-US" b="1" dirty="0"/>
              <a:t>colleagues</a:t>
            </a:r>
            <a:r>
              <a:rPr lang="en-US" dirty="0"/>
              <a:t>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more general </a:t>
            </a:r>
            <a:r>
              <a:rPr lang="en-US" dirty="0"/>
              <a:t>you write your software, the </a:t>
            </a:r>
            <a:r>
              <a:rPr lang="en-US" b="1" dirty="0"/>
              <a:t>higher</a:t>
            </a:r>
            <a:r>
              <a:rPr lang="en-US" dirty="0"/>
              <a:t> are the chances of its </a:t>
            </a:r>
            <a:r>
              <a:rPr lang="en-US" b="1" dirty="0"/>
              <a:t>acceptance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Easy</a:t>
            </a:r>
            <a:r>
              <a:rPr lang="en-US" dirty="0"/>
              <a:t> </a:t>
            </a:r>
            <a:r>
              <a:rPr lang="en-US" b="1" dirty="0"/>
              <a:t>installation</a:t>
            </a:r>
            <a:r>
              <a:rPr lang="en-US" dirty="0"/>
              <a:t> is very important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5CC43B-B61B-C2EE-0C94-5C05D2570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77593F-595B-A01E-AFD8-4142298C8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1B4185-5EDD-A166-63E9-3FCF71E3B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E9C7D52-E8F4-2993-CD8B-4209A1D4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open-source software as general as possible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A13073-0116-01CB-0A1F-80A0037ACE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3699081"/>
            <a:ext cx="4981955" cy="223424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6E2C488-283C-0D85-D3C1-8AF0CFE4106D}"/>
              </a:ext>
            </a:extLst>
          </p:cNvPr>
          <p:cNvCxnSpPr>
            <a:cxnSpLocks/>
          </p:cNvCxnSpPr>
          <p:nvPr/>
        </p:nvCxnSpPr>
        <p:spPr>
          <a:xfrm>
            <a:off x="4876800" y="4953000"/>
            <a:ext cx="1905000" cy="762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Cmake logo - free Icon PNG, SVG">
            <a:extLst>
              <a:ext uri="{FF2B5EF4-FFF2-40B4-BE49-F238E27FC236}">
                <a16:creationId xmlns:a16="http://schemas.microsoft.com/office/drawing/2014/main" id="{104D0BC7-4273-E786-7972-609054A96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4263" y="1219200"/>
            <a:ext cx="3359150" cy="167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A1699E-2DBB-8E08-A39E-EB87AD99B7DD}"/>
              </a:ext>
            </a:extLst>
          </p:cNvPr>
          <p:cNvSpPr txBox="1"/>
          <p:nvPr/>
        </p:nvSpPr>
        <p:spPr>
          <a:xfrm>
            <a:off x="8382000" y="2603956"/>
            <a:ext cx="137031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https://</a:t>
            </a:r>
            <a:r>
              <a:rPr lang="en-US" sz="1400" dirty="0" err="1"/>
              <a:t>cmake.org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6036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EC103F-082B-C6F1-56C4-2653469C4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 experiments need special </a:t>
            </a:r>
            <a:r>
              <a:rPr lang="en-US" b="1" dirty="0"/>
              <a:t>“sequences”</a:t>
            </a:r>
            <a:br>
              <a:rPr lang="en-US" b="1" dirty="0"/>
            </a:br>
            <a:r>
              <a:rPr lang="en-US" dirty="0">
                <a:sym typeface="Wingdings" pitchFamily="2" charset="2"/>
              </a:rPr>
              <a:t> Start a run, take 1000 events, modify a setting, start next run, repeat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People used </a:t>
            </a:r>
            <a:r>
              <a:rPr lang="en-US" b="1" dirty="0" err="1">
                <a:sym typeface="Wingdings" pitchFamily="2" charset="2"/>
              </a:rPr>
              <a:t>Tcl</a:t>
            </a:r>
            <a:r>
              <a:rPr lang="en-US" b="1" dirty="0">
                <a:sym typeface="Wingdings" pitchFamily="2" charset="2"/>
              </a:rPr>
              <a:t>/Tk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b="1" dirty="0">
                <a:sym typeface="Wingdings" pitchFamily="2" charset="2"/>
              </a:rPr>
              <a:t>bash</a:t>
            </a:r>
            <a:r>
              <a:rPr lang="en-US" dirty="0">
                <a:sym typeface="Wingdings" pitchFamily="2" charset="2"/>
              </a:rPr>
              <a:t> scripts, </a:t>
            </a:r>
            <a:r>
              <a:rPr lang="en-US" b="1" dirty="0">
                <a:sym typeface="Wingdings" pitchFamily="2" charset="2"/>
              </a:rPr>
              <a:t>python</a:t>
            </a:r>
            <a:r>
              <a:rPr lang="en-US" dirty="0">
                <a:sym typeface="Wingdings" pitchFamily="2" charset="2"/>
              </a:rPr>
              <a:t> programs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(MIDAS has a Python binding)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Problem: </a:t>
            </a:r>
            <a:r>
              <a:rPr lang="en-US" b="1" dirty="0">
                <a:sym typeface="Wingdings" pitchFamily="2" charset="2"/>
              </a:rPr>
              <a:t>Only the person in front of the terminal </a:t>
            </a:r>
            <a:r>
              <a:rPr lang="en-US" dirty="0">
                <a:sym typeface="Wingdings" pitchFamily="2" charset="2"/>
              </a:rPr>
              <a:t>can control the program and monitor the progress (</a:t>
            </a:r>
            <a:r>
              <a:rPr lang="en-US" dirty="0" err="1">
                <a:sym typeface="Wingdings" pitchFamily="2" charset="2"/>
              </a:rPr>
              <a:t>tmux</a:t>
            </a:r>
            <a:r>
              <a:rPr lang="en-US" dirty="0">
                <a:sym typeface="Wingdings" pitchFamily="2" charset="2"/>
              </a:rPr>
              <a:t>/screen needs ssh tunnel)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</a:rPr>
              <a:t>No</a:t>
            </a:r>
            <a:r>
              <a:rPr lang="en-US" dirty="0">
                <a:sym typeface="Wingdings" pitchFamily="2" charset="2"/>
              </a:rPr>
              <a:t> easy web </a:t>
            </a:r>
            <a:r>
              <a:rPr lang="en-US" b="1" dirty="0">
                <a:sym typeface="Wingdings" pitchFamily="2" charset="2"/>
              </a:rPr>
              <a:t>access</a:t>
            </a:r>
            <a:endParaRPr lang="en-US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AEFD36-24F8-BED5-4933-46F86EDB2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A5EB27-37DD-759A-6C39-3DEA2F986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CBC9B4-24E2-6A21-8356-5C32E8E19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96A317A-1FD5-1048-2F30-FB05C3535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Scripts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085D4B-BFA9-424D-B5A2-35C5429539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4484030"/>
            <a:ext cx="3657600" cy="153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34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2CF5092-E6FB-C215-BB01-AD53220833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299" y="1564481"/>
            <a:ext cx="6986044" cy="37290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D68E53-09EE-7D19-15AC-05667C4C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A535C0-EC9E-B8D4-F0B8-7BB6AC6D2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7ABE3F-4DF1-49EC-707E-A3B49D234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B760733-154A-75CF-B75B-22E42E0F3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MIDAS Python Sequencer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A5DFA5-F10E-B79B-CF12-A2F5D4F6D53F}"/>
              </a:ext>
            </a:extLst>
          </p:cNvPr>
          <p:cNvSpPr txBox="1"/>
          <p:nvPr/>
        </p:nvSpPr>
        <p:spPr>
          <a:xfrm>
            <a:off x="319171" y="1752600"/>
            <a:ext cx="197522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Web-based editor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A556E51-C911-C939-704F-E51EA3772B70}"/>
              </a:ext>
            </a:extLst>
          </p:cNvPr>
          <p:cNvCxnSpPr>
            <a:stCxn id="9" idx="3"/>
          </p:cNvCxnSpPr>
          <p:nvPr/>
        </p:nvCxnSpPr>
        <p:spPr>
          <a:xfrm>
            <a:off x="2294392" y="1906489"/>
            <a:ext cx="1439408" cy="8367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1BEE06B-E550-C581-304B-27D5A1D4D850}"/>
              </a:ext>
            </a:extLst>
          </p:cNvPr>
          <p:cNvCxnSpPr>
            <a:cxnSpLocks/>
          </p:cNvCxnSpPr>
          <p:nvPr/>
        </p:nvCxnSpPr>
        <p:spPr>
          <a:xfrm flipV="1">
            <a:off x="2362200" y="3814120"/>
            <a:ext cx="1676400" cy="3768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B1F3A4D-9762-7658-7866-9BC43DAC24D9}"/>
              </a:ext>
            </a:extLst>
          </p:cNvPr>
          <p:cNvSpPr txBox="1"/>
          <p:nvPr/>
        </p:nvSpPr>
        <p:spPr>
          <a:xfrm>
            <a:off x="340942" y="4078586"/>
            <a:ext cx="186333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Current progress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43355F2-5746-589B-4776-385980122BE9}"/>
              </a:ext>
            </a:extLst>
          </p:cNvPr>
          <p:cNvCxnSpPr>
            <a:cxnSpLocks/>
          </p:cNvCxnSpPr>
          <p:nvPr/>
        </p:nvCxnSpPr>
        <p:spPr>
          <a:xfrm flipH="1">
            <a:off x="9476242" y="2438400"/>
            <a:ext cx="734558" cy="32657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0E06D2B-F1F6-7905-1AB5-FD6CF6ED3CCE}"/>
              </a:ext>
            </a:extLst>
          </p:cNvPr>
          <p:cNvSpPr txBox="1"/>
          <p:nvPr/>
        </p:nvSpPr>
        <p:spPr>
          <a:xfrm>
            <a:off x="10199914" y="2130623"/>
            <a:ext cx="149540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Live variables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91B39F-D5E4-0294-FFB0-79225005D33A}"/>
              </a:ext>
            </a:extLst>
          </p:cNvPr>
          <p:cNvSpPr txBox="1"/>
          <p:nvPr/>
        </p:nvSpPr>
        <p:spPr>
          <a:xfrm>
            <a:off x="10096580" y="5334000"/>
            <a:ext cx="96186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Progress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F0509D-D22E-AAC0-BECF-974B6B0BBAC6}"/>
              </a:ext>
            </a:extLst>
          </p:cNvPr>
          <p:cNvCxnSpPr>
            <a:cxnSpLocks/>
          </p:cNvCxnSpPr>
          <p:nvPr/>
        </p:nvCxnSpPr>
        <p:spPr>
          <a:xfrm flipH="1" flipV="1">
            <a:off x="9476242" y="5054913"/>
            <a:ext cx="522008" cy="3780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8BB6854-5246-C91E-901B-CB3A4FCCF740}"/>
              </a:ext>
            </a:extLst>
          </p:cNvPr>
          <p:cNvCxnSpPr>
            <a:cxnSpLocks/>
          </p:cNvCxnSpPr>
          <p:nvPr/>
        </p:nvCxnSpPr>
        <p:spPr>
          <a:xfrm flipH="1">
            <a:off x="5637212" y="1180504"/>
            <a:ext cx="611188" cy="95011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FDFFC45-7BA2-2FA9-096E-CE858E1BD415}"/>
              </a:ext>
            </a:extLst>
          </p:cNvPr>
          <p:cNvSpPr txBox="1"/>
          <p:nvPr/>
        </p:nvSpPr>
        <p:spPr>
          <a:xfrm>
            <a:off x="5562600" y="826845"/>
            <a:ext cx="281243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Start, Stop, Pause, Debug</a:t>
            </a:r>
          </a:p>
        </p:txBody>
      </p:sp>
    </p:spTree>
    <p:extLst>
      <p:ext uri="{BB962C8B-B14F-4D97-AF65-F5344CB8AC3E}">
        <p14:creationId xmlns:p14="http://schemas.microsoft.com/office/powerpoint/2010/main" val="714606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42618-BA17-2B5C-99D0-6C0BD2B87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ctual product image Country Living Metal Wall Art 40cms - World Map">
            <a:extLst>
              <a:ext uri="{FF2B5EF4-FFF2-40B4-BE49-F238E27FC236}">
                <a16:creationId xmlns:a16="http://schemas.microsoft.com/office/drawing/2014/main" id="{EA46F16E-492A-20D0-449A-FC42BE5A7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1099" y="1676399"/>
            <a:ext cx="3991835" cy="397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F751D-4FD7-A473-C8D7-52BBF0645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6A469-D6AC-DABF-E365-13BEBE32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801290-191D-ECEC-BAF9-5D27ADF35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1A883F-2483-2EC1-F52C-F5EF2DE56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Sequencer usage around the globe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C625647-738A-6A4F-84A6-C6C9128AA686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728293" y="2399506"/>
            <a:ext cx="919907" cy="41989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9DDBF06-C007-53CD-3C32-B258830DDE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25" y="1600200"/>
            <a:ext cx="2994868" cy="159861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C9ABBA-BAE0-E548-141F-771F7B3C064E}"/>
              </a:ext>
            </a:extLst>
          </p:cNvPr>
          <p:cNvCxnSpPr>
            <a:cxnSpLocks/>
          </p:cNvCxnSpPr>
          <p:nvPr/>
        </p:nvCxnSpPr>
        <p:spPr>
          <a:xfrm flipH="1" flipV="1">
            <a:off x="7824788" y="3407059"/>
            <a:ext cx="709612" cy="3267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Content Placeholder 7">
            <a:extLst>
              <a:ext uri="{FF2B5EF4-FFF2-40B4-BE49-F238E27FC236}">
                <a16:creationId xmlns:a16="http://schemas.microsoft.com/office/drawing/2014/main" id="{443C9733-79E6-A53C-1E37-1BE23921FE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0" y="3733800"/>
            <a:ext cx="2994868" cy="15986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6F871C54-0198-1198-6437-9AFCEF183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743200"/>
            <a:ext cx="816689" cy="533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748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F3FF610-99E0-4603-8F82-1BCC9A7FC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CF05CE-23E8-351E-299C-BB4CAFE1D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36BCD8-5A9A-7435-8A3A-E8A237F90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275"/>
            <a:ext cx="10287000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ED0A8C-AEFE-FF98-BAE8-2F10564EF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0FFF44-D9FB-0E90-CE9D-60EB7692C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5EC61-59D2-6307-3D6E-7324D751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9FD075-C3F0-3CC0-6E8C-907658FE8688}"/>
              </a:ext>
            </a:extLst>
          </p:cNvPr>
          <p:cNvSpPr txBox="1"/>
          <p:nvPr/>
        </p:nvSpPr>
        <p:spPr>
          <a:xfrm>
            <a:off x="9764984" y="6765667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2520108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9DC72-1D3D-2B81-8076-B7F56C0AA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15A4BE-1506-297B-1DFF-731914EC9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281228-9E67-5FB1-9085-C3FE1A19A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28FCA-93C3-E05B-126C-92DA6BBA0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C36620-20A2-8EA4-D556-1388A7BF5F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Technical Aspects</a:t>
            </a:r>
          </a:p>
          <a:p>
            <a:r>
              <a:rPr lang="en-US" sz="2800" dirty="0"/>
              <a:t>From Architecture to Engineering</a:t>
            </a:r>
          </a:p>
        </p:txBody>
      </p:sp>
    </p:spTree>
    <p:extLst>
      <p:ext uri="{BB962C8B-B14F-4D97-AF65-F5344CB8AC3E}">
        <p14:creationId xmlns:p14="http://schemas.microsoft.com/office/powerpoint/2010/main" val="4191532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B59491-D8BB-6364-8110-BEF22037D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EB9C37-B698-1FE1-C44A-FD5C1E133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0CFF7C-92F1-E5E9-EDC3-B91AAF623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8C57C61-0F4E-F065-728F-F5313B7C0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 Dependencies can be covered by conditional compilation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86FD7A3-7891-002D-645A-BCDD8B10F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79984"/>
            <a:ext cx="54768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Avoid </a:t>
            </a:r>
            <a:r>
              <a:rPr lang="en-US" b="1" dirty="0"/>
              <a:t>OS</a:t>
            </a:r>
            <a:r>
              <a:rPr lang="en-US" dirty="0"/>
              <a:t> or </a:t>
            </a:r>
            <a:r>
              <a:rPr lang="en-US" b="1" dirty="0"/>
              <a:t>library</a:t>
            </a:r>
            <a:r>
              <a:rPr lang="en-US" dirty="0"/>
              <a:t> lock-in by</a:t>
            </a:r>
            <a:br>
              <a:rPr lang="en-US" dirty="0"/>
            </a:br>
            <a:r>
              <a:rPr lang="en-US" b="1" dirty="0"/>
              <a:t>conditional compilation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MIDAS uses </a:t>
            </a:r>
            <a:r>
              <a:rPr lang="en-US" b="1" dirty="0"/>
              <a:t>~3%</a:t>
            </a:r>
            <a:r>
              <a:rPr lang="en-US" dirty="0"/>
              <a:t> of conditional code to run 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Windows NT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MS-DOS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VMS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Ultix</a:t>
            </a:r>
            <a:endParaRPr lang="en-US" sz="1600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Solaris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Linux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MacOSX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C91FA9E-6A5E-26F0-84F3-2ACD5F29A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970" y="3731723"/>
            <a:ext cx="5890786" cy="21636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C8F2AF-2159-7170-D11F-62DA52C93172}"/>
              </a:ext>
            </a:extLst>
          </p:cNvPr>
          <p:cNvCxnSpPr>
            <a:cxnSpLocks/>
          </p:cNvCxnSpPr>
          <p:nvPr/>
        </p:nvCxnSpPr>
        <p:spPr>
          <a:xfrm>
            <a:off x="3810000" y="2284411"/>
            <a:ext cx="990600" cy="1752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206045DD-3597-83F0-3496-DEAB4CF011B3}"/>
              </a:ext>
            </a:extLst>
          </p:cNvPr>
          <p:cNvSpPr/>
          <p:nvPr/>
        </p:nvSpPr>
        <p:spPr>
          <a:xfrm>
            <a:off x="6705600" y="2589211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ysClr val="windowText" lastClr="000000"/>
                </a:solidFill>
              </a:rPr>
              <a:t>UNIX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EFE057-82F6-E04E-3C96-26A50EEACA36}"/>
              </a:ext>
            </a:extLst>
          </p:cNvPr>
          <p:cNvSpPr/>
          <p:nvPr/>
        </p:nvSpPr>
        <p:spPr>
          <a:xfrm>
            <a:off x="6705600" y="2817811"/>
            <a:ext cx="9144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Windows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B60E18-CC28-EB4D-6C81-84AF000C878E}"/>
              </a:ext>
            </a:extLst>
          </p:cNvPr>
          <p:cNvSpPr/>
          <p:nvPr/>
        </p:nvSpPr>
        <p:spPr>
          <a:xfrm>
            <a:off x="6705600" y="2329665"/>
            <a:ext cx="914400" cy="228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>
                <a:solidFill>
                  <a:sysClr val="windowText" lastClr="000000"/>
                </a:solidFill>
              </a:rPr>
              <a:t>ss_disk_size</a:t>
            </a:r>
            <a:endParaRPr lang="en-US" sz="1050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B4DE88-3F9E-B78F-1DE8-61B22DCE4958}"/>
              </a:ext>
            </a:extLst>
          </p:cNvPr>
          <p:cNvSpPr/>
          <p:nvPr/>
        </p:nvSpPr>
        <p:spPr>
          <a:xfrm>
            <a:off x="7696200" y="2329665"/>
            <a:ext cx="914400" cy="228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ysClr val="windowText" lastClr="000000"/>
                </a:solidFill>
              </a:rPr>
              <a:t>ss_file_exists</a:t>
            </a:r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783DDF-D61F-2D80-B2FB-C68DFF79DC5F}"/>
              </a:ext>
            </a:extLst>
          </p:cNvPr>
          <p:cNvSpPr/>
          <p:nvPr/>
        </p:nvSpPr>
        <p:spPr>
          <a:xfrm>
            <a:off x="7696200" y="2588967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ysClr val="windowText" lastClr="000000"/>
                </a:solidFill>
              </a:rPr>
              <a:t>UNIX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5D5C36-15E2-FD4D-7C8A-AA59E71E0753}"/>
              </a:ext>
            </a:extLst>
          </p:cNvPr>
          <p:cNvSpPr/>
          <p:nvPr/>
        </p:nvSpPr>
        <p:spPr>
          <a:xfrm>
            <a:off x="7696200" y="2817567"/>
            <a:ext cx="9144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Windows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9FF9EF11-384D-7D9A-E4BE-6AE432A1072A}"/>
              </a:ext>
            </a:extLst>
          </p:cNvPr>
          <p:cNvSpPr/>
          <p:nvPr/>
        </p:nvSpPr>
        <p:spPr>
          <a:xfrm>
            <a:off x="6700157" y="1435325"/>
            <a:ext cx="3848100" cy="1318986"/>
          </a:xfrm>
          <a:custGeom>
            <a:avLst/>
            <a:gdLst>
              <a:gd name="csX0" fmla="*/ 5443 w 3777343"/>
              <a:gd name="csY0" fmla="*/ 800100 h 1382486"/>
              <a:gd name="csX1" fmla="*/ 1975757 w 3777343"/>
              <a:gd name="csY1" fmla="*/ 805543 h 1382486"/>
              <a:gd name="csX2" fmla="*/ 1975757 w 3777343"/>
              <a:gd name="csY2" fmla="*/ 1382486 h 1382486"/>
              <a:gd name="csX3" fmla="*/ 3777343 w 3777343"/>
              <a:gd name="csY3" fmla="*/ 1377043 h 1382486"/>
              <a:gd name="csX4" fmla="*/ 3777343 w 3777343"/>
              <a:gd name="csY4" fmla="*/ 0 h 1382486"/>
              <a:gd name="csX5" fmla="*/ 0 w 3777343"/>
              <a:gd name="csY5" fmla="*/ 0 h 1382486"/>
              <a:gd name="csX6" fmla="*/ 5443 w 3777343"/>
              <a:gd name="csY6" fmla="*/ 800100 h 1382486"/>
              <a:gd name="csX0" fmla="*/ 5443 w 3777343"/>
              <a:gd name="csY0" fmla="*/ 800100 h 1382486"/>
              <a:gd name="csX1" fmla="*/ 1975757 w 3777343"/>
              <a:gd name="csY1" fmla="*/ 805543 h 1382486"/>
              <a:gd name="csX2" fmla="*/ 1941474 w 3777343"/>
              <a:gd name="csY2" fmla="*/ 1382486 h 1382486"/>
              <a:gd name="csX3" fmla="*/ 3777343 w 3777343"/>
              <a:gd name="csY3" fmla="*/ 1377043 h 1382486"/>
              <a:gd name="csX4" fmla="*/ 3777343 w 3777343"/>
              <a:gd name="csY4" fmla="*/ 0 h 1382486"/>
              <a:gd name="csX5" fmla="*/ 0 w 3777343"/>
              <a:gd name="csY5" fmla="*/ 0 h 1382486"/>
              <a:gd name="csX6" fmla="*/ 5443 w 3777343"/>
              <a:gd name="csY6" fmla="*/ 800100 h 1382486"/>
              <a:gd name="csX0" fmla="*/ 5443 w 3777343"/>
              <a:gd name="csY0" fmla="*/ 800100 h 1382486"/>
              <a:gd name="csX1" fmla="*/ 1938358 w 3777343"/>
              <a:gd name="csY1" fmla="*/ 808718 h 1382486"/>
              <a:gd name="csX2" fmla="*/ 1941474 w 3777343"/>
              <a:gd name="csY2" fmla="*/ 1382486 h 1382486"/>
              <a:gd name="csX3" fmla="*/ 3777343 w 3777343"/>
              <a:gd name="csY3" fmla="*/ 1377043 h 1382486"/>
              <a:gd name="csX4" fmla="*/ 3777343 w 3777343"/>
              <a:gd name="csY4" fmla="*/ 0 h 1382486"/>
              <a:gd name="csX5" fmla="*/ 0 w 3777343"/>
              <a:gd name="csY5" fmla="*/ 0 h 1382486"/>
              <a:gd name="csX6" fmla="*/ 5443 w 3777343"/>
              <a:gd name="csY6" fmla="*/ 800100 h 1382486"/>
              <a:gd name="csX0" fmla="*/ 5443 w 3777343"/>
              <a:gd name="csY0" fmla="*/ 800100 h 1379311"/>
              <a:gd name="csX1" fmla="*/ 1938358 w 3777343"/>
              <a:gd name="csY1" fmla="*/ 808718 h 1379311"/>
              <a:gd name="csX2" fmla="*/ 1947708 w 3777343"/>
              <a:gd name="csY2" fmla="*/ 1379311 h 1379311"/>
              <a:gd name="csX3" fmla="*/ 3777343 w 3777343"/>
              <a:gd name="csY3" fmla="*/ 1377043 h 1379311"/>
              <a:gd name="csX4" fmla="*/ 3777343 w 3777343"/>
              <a:gd name="csY4" fmla="*/ 0 h 1379311"/>
              <a:gd name="csX5" fmla="*/ 0 w 3777343"/>
              <a:gd name="csY5" fmla="*/ 0 h 1379311"/>
              <a:gd name="csX6" fmla="*/ 5443 w 3777343"/>
              <a:gd name="csY6" fmla="*/ 800100 h 1379311"/>
              <a:gd name="csX0" fmla="*/ 5443 w 3777343"/>
              <a:gd name="csY0" fmla="*/ 800100 h 1382486"/>
              <a:gd name="csX1" fmla="*/ 1938358 w 3777343"/>
              <a:gd name="csY1" fmla="*/ 808718 h 1382486"/>
              <a:gd name="csX2" fmla="*/ 1938358 w 3777343"/>
              <a:gd name="csY2" fmla="*/ 1382486 h 1382486"/>
              <a:gd name="csX3" fmla="*/ 3777343 w 3777343"/>
              <a:gd name="csY3" fmla="*/ 1377043 h 1382486"/>
              <a:gd name="csX4" fmla="*/ 3777343 w 3777343"/>
              <a:gd name="csY4" fmla="*/ 0 h 1382486"/>
              <a:gd name="csX5" fmla="*/ 0 w 3777343"/>
              <a:gd name="csY5" fmla="*/ 0 h 1382486"/>
              <a:gd name="csX6" fmla="*/ 5443 w 3777343"/>
              <a:gd name="csY6" fmla="*/ 800100 h 1382486"/>
              <a:gd name="csX0" fmla="*/ 5443 w 3777343"/>
              <a:gd name="csY0" fmla="*/ 800100 h 1385661"/>
              <a:gd name="csX1" fmla="*/ 1938358 w 3777343"/>
              <a:gd name="csY1" fmla="*/ 808718 h 1385661"/>
              <a:gd name="csX2" fmla="*/ 1950824 w 3777343"/>
              <a:gd name="csY2" fmla="*/ 1385661 h 1385661"/>
              <a:gd name="csX3" fmla="*/ 3777343 w 3777343"/>
              <a:gd name="csY3" fmla="*/ 1377043 h 1385661"/>
              <a:gd name="csX4" fmla="*/ 3777343 w 3777343"/>
              <a:gd name="csY4" fmla="*/ 0 h 1385661"/>
              <a:gd name="csX5" fmla="*/ 0 w 3777343"/>
              <a:gd name="csY5" fmla="*/ 0 h 1385661"/>
              <a:gd name="csX6" fmla="*/ 5443 w 3777343"/>
              <a:gd name="csY6" fmla="*/ 800100 h 1385661"/>
              <a:gd name="csX0" fmla="*/ 5443 w 3777343"/>
              <a:gd name="csY0" fmla="*/ 800100 h 1377043"/>
              <a:gd name="csX1" fmla="*/ 1938358 w 3777343"/>
              <a:gd name="csY1" fmla="*/ 808718 h 1377043"/>
              <a:gd name="csX2" fmla="*/ 1944591 w 3777343"/>
              <a:gd name="csY2" fmla="*/ 1318986 h 1377043"/>
              <a:gd name="csX3" fmla="*/ 3777343 w 3777343"/>
              <a:gd name="csY3" fmla="*/ 1377043 h 1377043"/>
              <a:gd name="csX4" fmla="*/ 3777343 w 3777343"/>
              <a:gd name="csY4" fmla="*/ 0 h 1377043"/>
              <a:gd name="csX5" fmla="*/ 0 w 3777343"/>
              <a:gd name="csY5" fmla="*/ 0 h 1377043"/>
              <a:gd name="csX6" fmla="*/ 5443 w 3777343"/>
              <a:gd name="csY6" fmla="*/ 800100 h 1377043"/>
              <a:gd name="csX0" fmla="*/ 5443 w 3777343"/>
              <a:gd name="csY0" fmla="*/ 800100 h 1318986"/>
              <a:gd name="csX1" fmla="*/ 1938358 w 3777343"/>
              <a:gd name="csY1" fmla="*/ 808718 h 1318986"/>
              <a:gd name="csX2" fmla="*/ 1944591 w 3777343"/>
              <a:gd name="csY2" fmla="*/ 1318986 h 1318986"/>
              <a:gd name="csX3" fmla="*/ 3777343 w 3777343"/>
              <a:gd name="csY3" fmla="*/ 1316718 h 1318986"/>
              <a:gd name="csX4" fmla="*/ 3777343 w 3777343"/>
              <a:gd name="csY4" fmla="*/ 0 h 1318986"/>
              <a:gd name="csX5" fmla="*/ 0 w 3777343"/>
              <a:gd name="csY5" fmla="*/ 0 h 1318986"/>
              <a:gd name="csX6" fmla="*/ 5443 w 3777343"/>
              <a:gd name="csY6" fmla="*/ 800100 h 1318986"/>
              <a:gd name="csX0" fmla="*/ 5443 w 3777343"/>
              <a:gd name="csY0" fmla="*/ 815975 h 1318986"/>
              <a:gd name="csX1" fmla="*/ 1938358 w 3777343"/>
              <a:gd name="csY1" fmla="*/ 808718 h 1318986"/>
              <a:gd name="csX2" fmla="*/ 1944591 w 3777343"/>
              <a:gd name="csY2" fmla="*/ 1318986 h 1318986"/>
              <a:gd name="csX3" fmla="*/ 3777343 w 3777343"/>
              <a:gd name="csY3" fmla="*/ 1316718 h 1318986"/>
              <a:gd name="csX4" fmla="*/ 3777343 w 3777343"/>
              <a:gd name="csY4" fmla="*/ 0 h 1318986"/>
              <a:gd name="csX5" fmla="*/ 0 w 3777343"/>
              <a:gd name="csY5" fmla="*/ 0 h 1318986"/>
              <a:gd name="csX6" fmla="*/ 5443 w 3777343"/>
              <a:gd name="csY6" fmla="*/ 815975 h 13189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777343" h="1318986">
                <a:moveTo>
                  <a:pt x="5443" y="815975"/>
                </a:moveTo>
                <a:lnTo>
                  <a:pt x="1938358" y="808718"/>
                </a:lnTo>
                <a:cubicBezTo>
                  <a:pt x="1939397" y="999974"/>
                  <a:pt x="1943552" y="1127730"/>
                  <a:pt x="1944591" y="1318986"/>
                </a:cubicBezTo>
                <a:lnTo>
                  <a:pt x="3777343" y="1316718"/>
                </a:lnTo>
                <a:lnTo>
                  <a:pt x="3777343" y="0"/>
                </a:lnTo>
                <a:lnTo>
                  <a:pt x="0" y="0"/>
                </a:lnTo>
                <a:cubicBezTo>
                  <a:pt x="1814" y="266700"/>
                  <a:pt x="3629" y="549275"/>
                  <a:pt x="5443" y="815975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MIDAS System</a:t>
            </a:r>
          </a:p>
          <a:p>
            <a:pPr algn="ctr"/>
            <a:endParaRPr lang="en-US" sz="2000" dirty="0" err="1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562F70-2F19-BF7D-F8D6-1F34301966F8}"/>
              </a:ext>
            </a:extLst>
          </p:cNvPr>
          <p:cNvSpPr/>
          <p:nvPr/>
        </p:nvSpPr>
        <p:spPr>
          <a:xfrm>
            <a:off x="8681357" y="2817567"/>
            <a:ext cx="914400" cy="228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ysClr val="windowText" lastClr="000000"/>
                </a:solidFill>
              </a:rPr>
              <a:t>printf</a:t>
            </a:r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28F942-9E77-3AD6-6AC8-C36D34959967}"/>
              </a:ext>
            </a:extLst>
          </p:cNvPr>
          <p:cNvSpPr/>
          <p:nvPr/>
        </p:nvSpPr>
        <p:spPr>
          <a:xfrm>
            <a:off x="9633857" y="2817567"/>
            <a:ext cx="914400" cy="228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ysClr val="windowText" lastClr="000000"/>
                </a:solidFill>
              </a:rPr>
              <a:t>exit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5E044F-4DB5-B04B-DFF3-9A6912083A16}"/>
              </a:ext>
            </a:extLst>
          </p:cNvPr>
          <p:cNvSpPr txBox="1"/>
          <p:nvPr/>
        </p:nvSpPr>
        <p:spPr>
          <a:xfrm>
            <a:off x="8899730" y="2490410"/>
            <a:ext cx="152041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Standard Functions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D1B69FC-3C72-4BDA-3B0A-95D79ADEE62E}"/>
              </a:ext>
            </a:extLst>
          </p:cNvPr>
          <p:cNvSpPr/>
          <p:nvPr/>
        </p:nvSpPr>
        <p:spPr>
          <a:xfrm>
            <a:off x="6657975" y="2284411"/>
            <a:ext cx="1985282" cy="809625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A05985-4D1A-9812-C619-CC2830FB8C51}"/>
              </a:ext>
            </a:extLst>
          </p:cNvPr>
          <p:cNvSpPr txBox="1"/>
          <p:nvPr/>
        </p:nvSpPr>
        <p:spPr>
          <a:xfrm>
            <a:off x="6943980" y="3129185"/>
            <a:ext cx="141327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3% of MIDAS code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41EC318-E3DF-A3E4-E960-C083D7AC91F3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869970" y="2443965"/>
            <a:ext cx="1835630" cy="128775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F47D60E-6598-AB15-C0E9-6A534039D4C3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7620000" y="2443965"/>
            <a:ext cx="3140756" cy="128775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142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011BFA-91A1-F767-F410-3620AE4B9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098088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Easy </a:t>
            </a:r>
            <a:r>
              <a:rPr lang="en-US" dirty="0"/>
              <a:t>to develop code based on </a:t>
            </a:r>
            <a:r>
              <a:rPr lang="en-US" b="1" dirty="0"/>
              <a:t>existing open-source packages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Packages often have multi-level </a:t>
            </a:r>
            <a:r>
              <a:rPr lang="en-US" b="1" dirty="0"/>
              <a:t>dependencies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Ask yourself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Which package will still be </a:t>
            </a:r>
            <a:r>
              <a:rPr lang="en-US" b="1" dirty="0"/>
              <a:t>maintained</a:t>
            </a:r>
            <a:r>
              <a:rPr lang="en-US" dirty="0"/>
              <a:t> in 10 years?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Which package will still be </a:t>
            </a:r>
            <a:r>
              <a:rPr lang="en-US" b="1" dirty="0"/>
              <a:t>open-source</a:t>
            </a:r>
            <a:r>
              <a:rPr lang="en-US" dirty="0"/>
              <a:t> in 10 years?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Will the </a:t>
            </a:r>
            <a:r>
              <a:rPr lang="en-US" b="1" dirty="0"/>
              <a:t>API still be the same </a:t>
            </a:r>
            <a:r>
              <a:rPr lang="en-US" dirty="0"/>
              <a:t>in 10 years?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My philosophy: Use external libraries </a:t>
            </a:r>
            <a:r>
              <a:rPr lang="en-US" b="1" dirty="0"/>
              <a:t>carefully</a:t>
            </a:r>
            <a:r>
              <a:rPr lang="en-US" dirty="0"/>
              <a:t>, but</a:t>
            </a:r>
            <a:br>
              <a:rPr lang="en-US" dirty="0"/>
            </a:br>
            <a:r>
              <a:rPr lang="en-US" b="1" dirty="0"/>
              <a:t>write the code parts critical</a:t>
            </a:r>
            <a:r>
              <a:rPr lang="en-US" dirty="0"/>
              <a:t> for long-term stability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More work </a:t>
            </a:r>
            <a:r>
              <a:rPr lang="en-US" b="1" dirty="0"/>
              <a:t>initially</a:t>
            </a:r>
            <a:r>
              <a:rPr lang="en-US" dirty="0"/>
              <a:t>, but </a:t>
            </a:r>
            <a:r>
              <a:rPr lang="en-US" b="1" dirty="0"/>
              <a:t>long-term benefits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E.g. MIDAS </a:t>
            </a:r>
            <a:r>
              <a:rPr lang="en-US" b="1" dirty="0"/>
              <a:t>ODB</a:t>
            </a:r>
            <a:r>
              <a:rPr lang="en-US" dirty="0"/>
              <a:t> developed back in </a:t>
            </a:r>
            <a:r>
              <a:rPr lang="en-US" b="1" dirty="0"/>
              <a:t>1996</a:t>
            </a:r>
            <a:r>
              <a:rPr lang="en-US" dirty="0"/>
              <a:t> still current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You can </a:t>
            </a:r>
            <a:r>
              <a:rPr lang="en-US" b="1" dirty="0"/>
              <a:t>hand-optimize</a:t>
            </a:r>
            <a:r>
              <a:rPr lang="en-US" dirty="0"/>
              <a:t> functions if needed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AEA511-0BAD-C5CA-D4B9-DC4F1FEE3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16836A-9663-D1B1-0371-E0AF192C9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2C2564-A60D-C620-FCCA-4C14486DE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925B9FF-FE59-D297-1CE3-68ECE6436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your external dependencies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84D6A690-3CB2-F114-8311-41B6152542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56107" y="2438400"/>
            <a:ext cx="5119564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485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593774-68BD-65C8-4388-1D9F8AADBC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69615" y="1035517"/>
            <a:ext cx="8836870" cy="5408407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D3BFF6-AB29-19C3-CEF3-16C84B05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706F79-2B49-84F5-6F26-D8A1B2487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6BF32-1FF3-1193-D513-8A9DF3602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0FB7188-0710-881C-7C59-C76CFC50D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of too many External Dependencies</a:t>
            </a:r>
          </a:p>
        </p:txBody>
      </p:sp>
    </p:spTree>
    <p:extLst>
      <p:ext uri="{BB962C8B-B14F-4D97-AF65-F5344CB8AC3E}">
        <p14:creationId xmlns:p14="http://schemas.microsoft.com/office/powerpoint/2010/main" val="4019397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4D04D0-CF4D-C17D-6BB0-1E451DD7A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HTML5 misses standard </a:t>
            </a:r>
            <a:r>
              <a:rPr lang="en-US" b="1" dirty="0"/>
              <a:t>dialog boxes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Many libraries are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MIDAS uses its own “</a:t>
            </a:r>
            <a:r>
              <a:rPr lang="en-US" b="1" dirty="0" err="1"/>
              <a:t>controls.js</a:t>
            </a:r>
            <a:r>
              <a:rPr lang="en-US" dirty="0"/>
              <a:t>”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dlgAlert</a:t>
            </a:r>
            <a:r>
              <a:rPr lang="en-US" dirty="0"/>
              <a:t>, </a:t>
            </a:r>
            <a:r>
              <a:rPr lang="en-US" dirty="0" err="1"/>
              <a:t>dlgConfirm</a:t>
            </a:r>
            <a:r>
              <a:rPr lang="en-US" dirty="0"/>
              <a:t>, </a:t>
            </a:r>
            <a:r>
              <a:rPr lang="en-US" dirty="0" err="1"/>
              <a:t>dlgQuery</a:t>
            </a:r>
            <a:endParaRPr lang="en-US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Sliders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Progress bars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Icon buttons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Only 1300 lines</a:t>
            </a:r>
            <a:br>
              <a:rPr lang="en-US" dirty="0"/>
            </a:br>
            <a:r>
              <a:rPr lang="en-US" dirty="0"/>
              <a:t>of CSS / JS code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A85ECC-9EF2-3226-6BD6-C3EED8006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A5E32-6BC2-4235-99DD-B56B3711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8D5FC-508C-084E-8413-FEFD02ED2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E924106-4B3C-C352-41FB-B42FE8AC2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MIDAS dialog box “library” can be very compact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DC263E-99D1-2A2C-8296-BD4CA84AD7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537" y="4238528"/>
            <a:ext cx="5554621" cy="24791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671A5B-5FCA-E8EE-3F3E-457EBD804A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3950" y="836611"/>
            <a:ext cx="3351576" cy="51029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075694-CD80-F7D7-2883-F415C3CE83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4724400"/>
            <a:ext cx="1873250" cy="179087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31A5BF4-9D6E-634F-6FD1-905570E618FB}"/>
              </a:ext>
            </a:extLst>
          </p:cNvPr>
          <p:cNvGrpSpPr/>
          <p:nvPr/>
        </p:nvGrpSpPr>
        <p:grpSpPr>
          <a:xfrm>
            <a:off x="5407204" y="3050716"/>
            <a:ext cx="2596792" cy="648365"/>
            <a:chOff x="13319483" y="2009110"/>
            <a:chExt cx="11606247" cy="2925753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28F3E5F5-CC86-87D4-8DF7-87B6B52FB317}"/>
                </a:ext>
              </a:extLst>
            </p:cNvPr>
            <p:cNvSpPr/>
            <p:nvPr/>
          </p:nvSpPr>
          <p:spPr>
            <a:xfrm>
              <a:off x="13319483" y="2009110"/>
              <a:ext cx="11606247" cy="2925753"/>
            </a:xfrm>
            <a:prstGeom prst="roundRect">
              <a:avLst>
                <a:gd name="adj" fmla="val 198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06801" tIns="53401" rIns="106801" bIns="53401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2803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76C72291-FC02-EE6E-6E99-6788BEBC0D59}"/>
                </a:ext>
              </a:extLst>
            </p:cNvPr>
            <p:cNvSpPr/>
            <p:nvPr/>
          </p:nvSpPr>
          <p:spPr>
            <a:xfrm>
              <a:off x="13321338" y="2009110"/>
              <a:ext cx="11604392" cy="708488"/>
            </a:xfrm>
            <a:prstGeom prst="roundRect">
              <a:avLst>
                <a:gd name="adj" fmla="val 1978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106801" tIns="53401" rIns="106801" bIns="53401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sz="800" dirty="0">
                  <a:latin typeface="Century Gothic" panose="020B0502020202020204" pitchFamily="34" charset="0"/>
                </a:rPr>
                <a:t>Custom Controls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D0A3156-F855-687A-3B17-6BE0B9EB1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20913" y="3579130"/>
              <a:ext cx="623008" cy="62300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E6ADDF3-0600-23A2-4BA0-8114A7D8E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95303" y="3579130"/>
              <a:ext cx="623008" cy="62300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771A8EE-AE7C-081A-DE83-BC74EC9A2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69694" y="3579130"/>
              <a:ext cx="623008" cy="62300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2318887-C57D-135E-65D4-66B1C2CD9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44085" y="3579130"/>
              <a:ext cx="623008" cy="62300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3818835-DD3A-A238-836E-D76C549AE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563199" y="3475295"/>
              <a:ext cx="623008" cy="83067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C7C4D72-865A-2919-D0BC-256125D19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418476" y="3475295"/>
              <a:ext cx="593341" cy="83067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4D47E84-E9FB-A549-691A-4AD2B51CA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899672" y="3000623"/>
              <a:ext cx="474673" cy="178002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01C8AE0-A01A-9DDE-63C1-51F08EE36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37590" y="3653297"/>
              <a:ext cx="2610699" cy="4746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198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E206C6-CCEB-23DD-E654-2F84602CE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2CC755-8641-08DD-8F61-87EAAB7CE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35718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History</a:t>
            </a:r>
            <a:r>
              <a:rPr lang="en-US" dirty="0"/>
              <a:t> of slow control variables is typically written ~once per second 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ym typeface="Wingdings" pitchFamily="2" charset="2"/>
              </a:rPr>
              <a:t>30 M data points </a:t>
            </a:r>
            <a:r>
              <a:rPr lang="en-US" dirty="0">
                <a:sym typeface="Wingdings" pitchFamily="2" charset="2"/>
              </a:rPr>
              <a:t>per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I don’t know any graphics library which can </a:t>
            </a:r>
            <a:r>
              <a:rPr lang="en-US" b="1" dirty="0">
                <a:sym typeface="Wingdings" pitchFamily="2" charset="2"/>
              </a:rPr>
              <a:t>draw</a:t>
            </a:r>
            <a:r>
              <a:rPr lang="en-US" dirty="0">
                <a:sym typeface="Wingdings" pitchFamily="2" charset="2"/>
              </a:rPr>
              <a:t> millions of points </a:t>
            </a:r>
            <a:r>
              <a:rPr lang="en-US" b="1" dirty="0">
                <a:sym typeface="Wingdings" pitchFamily="2" charset="2"/>
              </a:rPr>
              <a:t>reasonably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One can plot only every 10</a:t>
            </a:r>
            <a:r>
              <a:rPr lang="en-US" baseline="30000" dirty="0">
                <a:sym typeface="Wingdings" pitchFamily="2" charset="2"/>
              </a:rPr>
              <a:t>th</a:t>
            </a:r>
            <a:r>
              <a:rPr lang="en-US" dirty="0">
                <a:sym typeface="Wingdings" pitchFamily="2" charset="2"/>
              </a:rPr>
              <a:t> point (decimation), but how to preserve </a:t>
            </a:r>
            <a:r>
              <a:rPr lang="en-US" b="1" dirty="0">
                <a:sym typeface="Wingdings" pitchFamily="2" charset="2"/>
              </a:rPr>
              <a:t>spikes?</a:t>
            </a:r>
            <a:endParaRPr lang="en-US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DFCC37-9CD2-BB98-56EC-685571DFE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8EA19-0EE8-D028-99BD-12DFF011E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4016C4-7A77-D378-5319-D381F600B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8F65A81-9B6B-C0EC-9622-FD8313928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MIDAS History Plots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ABA876-1825-1486-0959-D83F814AEE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577237"/>
            <a:ext cx="7467600" cy="3704597"/>
          </a:xfrm>
          <a:prstGeom prst="rect">
            <a:avLst/>
          </a:prstGeom>
        </p:spPr>
      </p:pic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2961C1DA-3CCF-88B7-4BD8-41A117DF9ED6}"/>
              </a:ext>
            </a:extLst>
          </p:cNvPr>
          <p:cNvSpPr/>
          <p:nvPr/>
        </p:nvSpPr>
        <p:spPr>
          <a:xfrm>
            <a:off x="5070475" y="5301052"/>
            <a:ext cx="6172200" cy="152400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D2F8D7-A853-4E3D-A2AE-FC141D10C103}"/>
              </a:ext>
            </a:extLst>
          </p:cNvPr>
          <p:cNvSpPr txBox="1"/>
          <p:nvPr/>
        </p:nvSpPr>
        <p:spPr>
          <a:xfrm>
            <a:off x="6992313" y="5491453"/>
            <a:ext cx="232852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1 year: 5 x 30M data points</a:t>
            </a:r>
          </a:p>
        </p:txBody>
      </p:sp>
    </p:spTree>
    <p:extLst>
      <p:ext uri="{BB962C8B-B14F-4D97-AF65-F5344CB8AC3E}">
        <p14:creationId xmlns:p14="http://schemas.microsoft.com/office/powerpoint/2010/main" val="2964287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ABDD4-4A08-1F60-6AC2-8BCA7A343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986A12-EFF2-DC8C-555B-C9020E156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E82D8-B1B9-B645-A06D-2E49D7B98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D0D4C7-D8B5-BDC2-C395-EE5B1E2C4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1980E83-00EA-E55F-42F6-D5B598C7E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Decimation: Plot for example every 5</a:t>
            </a:r>
            <a:r>
              <a:rPr lang="en-US" baseline="30000" dirty="0"/>
              <a:t>th</a:t>
            </a:r>
            <a:r>
              <a:rPr lang="en-US" dirty="0"/>
              <a:t> point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0A1783-9AC6-9629-4519-19C7B8136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683518"/>
            <a:ext cx="7772400" cy="542706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C4C4A89-94E3-CF25-B86B-BAD2EE19A9E5}"/>
              </a:ext>
            </a:extLst>
          </p:cNvPr>
          <p:cNvCxnSpPr>
            <a:cxnSpLocks/>
          </p:cNvCxnSpPr>
          <p:nvPr/>
        </p:nvCxnSpPr>
        <p:spPr>
          <a:xfrm flipH="1" flipV="1">
            <a:off x="6781800" y="5334000"/>
            <a:ext cx="1219200" cy="6873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56BE28A-27A3-EEF2-DA4A-D0D765E4DFE3}"/>
              </a:ext>
            </a:extLst>
          </p:cNvPr>
          <p:cNvSpPr txBox="1"/>
          <p:nvPr/>
        </p:nvSpPr>
        <p:spPr>
          <a:xfrm>
            <a:off x="8229600" y="6110584"/>
            <a:ext cx="138698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Spike is lost!</a:t>
            </a:r>
          </a:p>
        </p:txBody>
      </p:sp>
    </p:spTree>
    <p:extLst>
      <p:ext uri="{BB962C8B-B14F-4D97-AF65-F5344CB8AC3E}">
        <p14:creationId xmlns:p14="http://schemas.microsoft.com/office/powerpoint/2010/main" val="21101755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3F65FC-2186-16EF-70FC-397AD2BFF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651221-0DFE-B207-1158-715DBCB68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AC754D-CCF0-8E7C-B528-FB705C2E9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EE4BF3-5B76-EBD7-BB7D-9E28518EB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MIDAS History Decimation: Add Min/Max points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FED1FD-4CC8-77EB-A042-D5889DB0D7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253" y="1121397"/>
            <a:ext cx="7603242" cy="506690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9A2B66-6EA3-B91D-90B1-D81CFD58B86A}"/>
              </a:ext>
            </a:extLst>
          </p:cNvPr>
          <p:cNvCxnSpPr>
            <a:cxnSpLocks/>
          </p:cNvCxnSpPr>
          <p:nvPr/>
        </p:nvCxnSpPr>
        <p:spPr>
          <a:xfrm flipH="1" flipV="1">
            <a:off x="6553200" y="4767133"/>
            <a:ext cx="76200" cy="116102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2B6F115-BDD7-464E-B1EC-374EAC6FD0D5}"/>
              </a:ext>
            </a:extLst>
          </p:cNvPr>
          <p:cNvSpPr txBox="1"/>
          <p:nvPr/>
        </p:nvSpPr>
        <p:spPr>
          <a:xfrm>
            <a:off x="6444343" y="6025404"/>
            <a:ext cx="12811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Spike is conserved!</a:t>
            </a:r>
          </a:p>
        </p:txBody>
      </p:sp>
    </p:spTree>
    <p:extLst>
      <p:ext uri="{BB962C8B-B14F-4D97-AF65-F5344CB8AC3E}">
        <p14:creationId xmlns:p14="http://schemas.microsoft.com/office/powerpoint/2010/main" val="24702984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C79FA7-0A03-9E36-E7B0-2800E6944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04520-1385-1F37-9E88-4A882A9C9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911949-C625-F9E4-D4AB-DE1E2F762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F0923FC-F3C3-A0FF-67B2-E56A5215C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rare issues via min/max decimation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436CA0-6D15-D781-0240-2C4326C8D1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9602" y="3612265"/>
            <a:ext cx="3006837" cy="2912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A64AC6-27A4-A05D-D768-4D956A635F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545" y="787523"/>
            <a:ext cx="5042950" cy="250175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D966DDE-3C67-5B63-0E42-77BAFE87B1A1}"/>
              </a:ext>
            </a:extLst>
          </p:cNvPr>
          <p:cNvCxnSpPr/>
          <p:nvPr/>
        </p:nvCxnSpPr>
        <p:spPr>
          <a:xfrm flipH="1">
            <a:off x="5742426" y="2383971"/>
            <a:ext cx="1295400" cy="114300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546CEB-9C7E-69E0-6E26-3456EBCC9DCF}"/>
              </a:ext>
            </a:extLst>
          </p:cNvPr>
          <p:cNvCxnSpPr>
            <a:cxnSpLocks/>
          </p:cNvCxnSpPr>
          <p:nvPr/>
        </p:nvCxnSpPr>
        <p:spPr>
          <a:xfrm>
            <a:off x="7112438" y="2383971"/>
            <a:ext cx="1485901" cy="1182559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4CEAEA4-26D4-F78E-D05C-5FBF8313245F}"/>
              </a:ext>
            </a:extLst>
          </p:cNvPr>
          <p:cNvSpPr/>
          <p:nvPr/>
        </p:nvSpPr>
        <p:spPr>
          <a:xfrm>
            <a:off x="6761601" y="6270171"/>
            <a:ext cx="733425" cy="381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C0FEC9-5D27-DE39-0E08-8716B92B60A9}"/>
              </a:ext>
            </a:extLst>
          </p:cNvPr>
          <p:cNvSpPr txBox="1"/>
          <p:nvPr/>
        </p:nvSpPr>
        <p:spPr>
          <a:xfrm>
            <a:off x="7583019" y="4136571"/>
            <a:ext cx="70070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A/C failure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100D233-5E55-A3F0-766D-F08954D12E30}"/>
              </a:ext>
            </a:extLst>
          </p:cNvPr>
          <p:cNvCxnSpPr>
            <a:cxnSpLocks/>
          </p:cNvCxnSpPr>
          <p:nvPr/>
        </p:nvCxnSpPr>
        <p:spPr>
          <a:xfrm flipH="1">
            <a:off x="7037826" y="4321237"/>
            <a:ext cx="457200" cy="2415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D34C6B9-662E-A7AB-78DD-BB71C6E44B8B}"/>
              </a:ext>
            </a:extLst>
          </p:cNvPr>
          <p:cNvCxnSpPr>
            <a:cxnSpLocks/>
          </p:cNvCxnSpPr>
          <p:nvPr/>
        </p:nvCxnSpPr>
        <p:spPr>
          <a:xfrm flipH="1">
            <a:off x="7128313" y="1207888"/>
            <a:ext cx="457200" cy="2415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C762E59-81E0-0F2B-5A56-BF808EC50067}"/>
              </a:ext>
            </a:extLst>
          </p:cNvPr>
          <p:cNvSpPr txBox="1"/>
          <p:nvPr/>
        </p:nvSpPr>
        <p:spPr>
          <a:xfrm>
            <a:off x="7690335" y="1113319"/>
            <a:ext cx="10951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Spike still visible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888FD36-411A-5F4F-52A5-25BCEB7AC841}"/>
              </a:ext>
            </a:extLst>
          </p:cNvPr>
          <p:cNvSpPr txBox="1"/>
          <p:nvPr/>
        </p:nvSpPr>
        <p:spPr>
          <a:xfrm>
            <a:off x="990600" y="4669448"/>
            <a:ext cx="398982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MIDAS </a:t>
            </a:r>
            <a:r>
              <a:rPr lang="en-US" sz="2000" b="1" dirty="0"/>
              <a:t>custom</a:t>
            </a:r>
            <a:r>
              <a:rPr lang="en-US" sz="2000" dirty="0"/>
              <a:t> plotting library allows </a:t>
            </a:r>
            <a:r>
              <a:rPr lang="en-US" sz="2000" b="1" dirty="0"/>
              <a:t>easy implementation </a:t>
            </a:r>
            <a:r>
              <a:rPr lang="en-US" sz="2000" dirty="0"/>
              <a:t>of “special” features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ED8029-8796-6DD8-50A4-DB39927679F4}"/>
              </a:ext>
            </a:extLst>
          </p:cNvPr>
          <p:cNvSpPr txBox="1"/>
          <p:nvPr/>
        </p:nvSpPr>
        <p:spPr>
          <a:xfrm>
            <a:off x="377387" y="1504087"/>
            <a:ext cx="398982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MIDAS </a:t>
            </a:r>
            <a:r>
              <a:rPr lang="en-US" sz="2000" b="1" dirty="0"/>
              <a:t>“min/max decimation”</a:t>
            </a:r>
            <a:r>
              <a:rPr lang="en-US" sz="2000" dirty="0"/>
              <a:t> in </a:t>
            </a:r>
            <a:r>
              <a:rPr lang="en-US" sz="2000" b="1" dirty="0"/>
              <a:t>plot library </a:t>
            </a:r>
            <a:r>
              <a:rPr lang="en-US" sz="2000" dirty="0"/>
              <a:t>or on server-side history </a:t>
            </a:r>
            <a:r>
              <a:rPr lang="en-US" sz="2000" b="1" dirty="0"/>
              <a:t>database</a:t>
            </a:r>
            <a:r>
              <a:rPr lang="en-US" sz="2000" dirty="0"/>
              <a:t> (hand-written)</a:t>
            </a:r>
          </a:p>
        </p:txBody>
      </p:sp>
    </p:spTree>
    <p:extLst>
      <p:ext uri="{BB962C8B-B14F-4D97-AF65-F5344CB8AC3E}">
        <p14:creationId xmlns:p14="http://schemas.microsoft.com/office/powerpoint/2010/main" val="32517456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60F32E9-85D9-C9F4-3E24-01C7E9B161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91000" y="1296989"/>
            <a:ext cx="7772400" cy="47244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0DC3FC-E3BA-9A29-F433-9BA7EB9CA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39528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Don’t try to </a:t>
            </a:r>
            <a:r>
              <a:rPr lang="en-US" b="1" dirty="0"/>
              <a:t>fit your technology </a:t>
            </a:r>
            <a:r>
              <a:rPr lang="en-US" dirty="0"/>
              <a:t>to the user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Start with </a:t>
            </a:r>
            <a:r>
              <a:rPr lang="en-US" b="1" dirty="0"/>
              <a:t>what the user wants </a:t>
            </a:r>
            <a:r>
              <a:rPr lang="en-US" dirty="0"/>
              <a:t>and work your way back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Inspired by Steve Jobs*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D92FF4-9C5A-8D36-0842-39BC88322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EC8ED2-23EB-3017-CF3E-EBED1840B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D7F78-1B39-E6EE-DB5E-9CD547562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275F16-DB2E-15DF-FD38-9205C2E6D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your design from the intended user experience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BBDF07-B991-73F4-FDFB-80441AE3B82F}"/>
              </a:ext>
            </a:extLst>
          </p:cNvPr>
          <p:cNvSpPr txBox="1"/>
          <p:nvPr/>
        </p:nvSpPr>
        <p:spPr>
          <a:xfrm>
            <a:off x="5105400" y="6404573"/>
            <a:ext cx="549470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/>
              <a:t>*https://</a:t>
            </a:r>
            <a:r>
              <a:rPr lang="en-US" sz="2000" dirty="0" err="1"/>
              <a:t>www.youtube.com</a:t>
            </a:r>
            <a:r>
              <a:rPr lang="en-US" sz="2000" dirty="0"/>
              <a:t>/shorts/_GUsYU2DcJM</a:t>
            </a:r>
          </a:p>
        </p:txBody>
      </p:sp>
      <p:pic>
        <p:nvPicPr>
          <p:cNvPr id="9" name="Picture 8" descr="The Apple Logo And Brand: The Iconic Evolution Story">
            <a:extLst>
              <a:ext uri="{FF2B5EF4-FFF2-40B4-BE49-F238E27FC236}">
                <a16:creationId xmlns:a16="http://schemas.microsoft.com/office/drawing/2014/main" id="{129CA9F3-C541-F657-136D-FA32789971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51756" y="3188756"/>
            <a:ext cx="409149" cy="51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719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F5815-F074-631A-47A7-68E42EAD1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149A486-E5F0-69EE-9FBF-B7FC5528B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C3355C-01C7-C2CE-B74B-C01399E7A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DA695E-5FA2-821C-0EB2-5F8763082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179395-0161-A88F-19A7-3C3750D75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A6F646-578E-A77C-9FFE-68AA501B7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B0109F-707E-387D-6032-0FBFC6210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02B040-C076-E3BA-E6CF-A09CC5DF8B68}"/>
              </a:ext>
            </a:extLst>
          </p:cNvPr>
          <p:cNvSpPr txBox="1"/>
          <p:nvPr/>
        </p:nvSpPr>
        <p:spPr>
          <a:xfrm>
            <a:off x="9753600" y="6705600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10074649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BA67BE5-6094-1225-5FE0-BD7E6B43F4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5775" y="1376363"/>
            <a:ext cx="7743713" cy="464502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0327C-93BE-6889-FEF7-E11396722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EB2EE2-066B-C45E-8AC4-82D6F790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D2760B-692E-ED72-E2B2-810C4D662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4E53A9D-77F4-27D7-BA05-ADFA0112C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Example 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E146B9-5E78-51AD-8E7A-8002532472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7803" y="2380034"/>
            <a:ext cx="2811341" cy="242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4145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89A99D6-E461-D3B2-CF7E-F1FC179B78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5775" y="1376363"/>
            <a:ext cx="7743713" cy="464502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31FB26-DD94-8A26-F8B2-4324E98D0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9A4FA-6EA3-53F1-CC20-D69989322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A4D4D0-BB22-7926-A200-4DF3D0A42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39B1842-72B5-D908-8F6F-AF6530FB8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Example B</a:t>
            </a:r>
          </a:p>
        </p:txBody>
      </p:sp>
    </p:spTree>
    <p:extLst>
      <p:ext uri="{BB962C8B-B14F-4D97-AF65-F5344CB8AC3E}">
        <p14:creationId xmlns:p14="http://schemas.microsoft.com/office/powerpoint/2010/main" val="9071738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B9C2C-C272-2C39-D96D-EB1BFE7A27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A25389-33C7-6348-E2DA-C38558DC0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268922"/>
            <a:ext cx="4562475" cy="307777"/>
          </a:xfrm>
        </p:spPr>
        <p:txBody>
          <a:bodyPr>
            <a:spAutoFit/>
          </a:bodyPr>
          <a:lstStyle/>
          <a:p>
            <a:r>
              <a:rPr lang="en-US" dirty="0"/>
              <a:t>Pan and Zoom inspired by Google Maps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70FD8C-1F6F-9D15-A93C-42D869D4D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E9A5A-FED2-5B32-FD72-7A6425B1D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3CDC7D-BF3D-4D4F-A2A0-F585E57FC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C2EF79-8CDB-E444-79EF-5D9C42B8F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MPlot</a:t>
            </a:r>
            <a:r>
              <a:rPr lang="en-US" dirty="0"/>
              <a:t> Library for plotting graphs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98CCF2-B5BF-4B83-13BB-80A1F0F33E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3182364"/>
            <a:ext cx="4785567" cy="2952265"/>
          </a:xfrm>
          <a:prstGeom prst="rect">
            <a:avLst/>
          </a:prstGeom>
        </p:spPr>
      </p:pic>
      <p:sp>
        <p:nvSpPr>
          <p:cNvPr id="9" name="Quad Arrow 8">
            <a:extLst>
              <a:ext uri="{FF2B5EF4-FFF2-40B4-BE49-F238E27FC236}">
                <a16:creationId xmlns:a16="http://schemas.microsoft.com/office/drawing/2014/main" id="{56A05CFF-0B7D-2B88-3B21-2C3C848CBDCE}"/>
              </a:ext>
            </a:extLst>
          </p:cNvPr>
          <p:cNvSpPr/>
          <p:nvPr/>
        </p:nvSpPr>
        <p:spPr>
          <a:xfrm>
            <a:off x="762000" y="4673842"/>
            <a:ext cx="457200" cy="457200"/>
          </a:xfrm>
          <a:prstGeom prst="quad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1" name="Left-Right Arrow 10">
            <a:extLst>
              <a:ext uri="{FF2B5EF4-FFF2-40B4-BE49-F238E27FC236}">
                <a16:creationId xmlns:a16="http://schemas.microsoft.com/office/drawing/2014/main" id="{DA5947F8-42F0-933F-79C6-E5AE451BE62F}"/>
              </a:ext>
            </a:extLst>
          </p:cNvPr>
          <p:cNvSpPr/>
          <p:nvPr/>
        </p:nvSpPr>
        <p:spPr>
          <a:xfrm rot="18289943">
            <a:off x="1020957" y="4311941"/>
            <a:ext cx="550862" cy="187119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5A1D08D-F757-6D1A-26B3-63FA1C814C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3962400"/>
            <a:ext cx="381000" cy="9915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D1E49F9-86CD-7F9C-42C5-DD766CA1AE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951" y="2939965"/>
            <a:ext cx="4700052" cy="3180732"/>
          </a:xfrm>
          <a:prstGeom prst="rect">
            <a:avLst/>
          </a:prstGeom>
        </p:spPr>
      </p:pic>
      <p:sp>
        <p:nvSpPr>
          <p:cNvPr id="16" name="Quad Arrow 15">
            <a:extLst>
              <a:ext uri="{FF2B5EF4-FFF2-40B4-BE49-F238E27FC236}">
                <a16:creationId xmlns:a16="http://schemas.microsoft.com/office/drawing/2014/main" id="{49619B81-F1D9-A80D-AF33-AF41C1E506A7}"/>
              </a:ext>
            </a:extLst>
          </p:cNvPr>
          <p:cNvSpPr/>
          <p:nvPr/>
        </p:nvSpPr>
        <p:spPr>
          <a:xfrm>
            <a:off x="6629400" y="3876984"/>
            <a:ext cx="369925" cy="355959"/>
          </a:xfrm>
          <a:prstGeom prst="quad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8" name="Left-Right Arrow 17">
            <a:extLst>
              <a:ext uri="{FF2B5EF4-FFF2-40B4-BE49-F238E27FC236}">
                <a16:creationId xmlns:a16="http://schemas.microsoft.com/office/drawing/2014/main" id="{E8B007D8-B1B0-2C66-9802-8380EB56CA53}"/>
              </a:ext>
            </a:extLst>
          </p:cNvPr>
          <p:cNvSpPr/>
          <p:nvPr/>
        </p:nvSpPr>
        <p:spPr>
          <a:xfrm rot="18289943">
            <a:off x="6847339" y="3592363"/>
            <a:ext cx="428881" cy="151400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7310C6-C8D5-28E3-A735-2B486790E4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5350" y="3381327"/>
            <a:ext cx="308271" cy="772007"/>
          </a:xfrm>
          <a:prstGeom prst="rect">
            <a:avLst/>
          </a:prstGeom>
        </p:spPr>
      </p:pic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796EF2C-C089-BD84-A9FF-493E88ACC761}"/>
              </a:ext>
            </a:extLst>
          </p:cNvPr>
          <p:cNvSpPr txBox="1">
            <a:spLocks/>
          </p:cNvSpPr>
          <p:nvPr/>
        </p:nvSpPr>
        <p:spPr>
          <a:xfrm>
            <a:off x="6224134" y="6173752"/>
            <a:ext cx="482959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Try it: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https://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elog.psi.ch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mplot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CC1E8B9-0EC1-142E-EF49-C8C2D9A2BBE5}"/>
              </a:ext>
            </a:extLst>
          </p:cNvPr>
          <p:cNvCxnSpPr>
            <a:cxnSpLocks/>
          </p:cNvCxnSpPr>
          <p:nvPr/>
        </p:nvCxnSpPr>
        <p:spPr>
          <a:xfrm flipH="1" flipV="1">
            <a:off x="10820400" y="3534866"/>
            <a:ext cx="331362" cy="35245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BA102EEA-277C-1912-2738-66E4338976B3}"/>
              </a:ext>
            </a:extLst>
          </p:cNvPr>
          <p:cNvSpPr txBox="1">
            <a:spLocks/>
          </p:cNvSpPr>
          <p:nvPr/>
        </p:nvSpPr>
        <p:spPr>
          <a:xfrm>
            <a:off x="11107958" y="3792098"/>
            <a:ext cx="1004887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Zoom reset button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6E0CA57-6310-83D1-5846-BEFA0194C0C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325" y="413424"/>
            <a:ext cx="2822798" cy="2237708"/>
          </a:xfrm>
          <a:prstGeom prst="rect">
            <a:avLst/>
          </a:prstGeom>
        </p:spPr>
      </p:pic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271EC924-B1B3-4F9E-47BC-E7B629AC928B}"/>
              </a:ext>
            </a:extLst>
          </p:cNvPr>
          <p:cNvSpPr txBox="1">
            <a:spLocks/>
          </p:cNvSpPr>
          <p:nvPr/>
        </p:nvSpPr>
        <p:spPr>
          <a:xfrm>
            <a:off x="5701507" y="727742"/>
            <a:ext cx="1004887" cy="630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err="1"/>
              <a:t>JSRoot</a:t>
            </a:r>
            <a:endParaRPr lang="en-US" sz="1800" dirty="0"/>
          </a:p>
          <a:p>
            <a:pPr algn="ctr"/>
            <a:r>
              <a:rPr lang="en-US" sz="1800" dirty="0" err="1"/>
              <a:t>Unzoom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58278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D9612-4CC3-D6C1-FFC7-E8FEF20E6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D13A9-E278-D86E-B989-0A8EDBF51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AB976-130F-82AA-3D89-EB1866526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33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F19EB9-3238-DE38-919F-97A422DFA8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Social Aspects</a:t>
            </a:r>
          </a:p>
          <a:p>
            <a:r>
              <a:rPr lang="en-US" sz="2800" dirty="0"/>
              <a:t>The Human Side of Open Source</a:t>
            </a:r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A747C2-4894-34F1-3EA5-95DFB2358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231452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79F7A8B-1242-A897-F5F0-8C7D92C24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4006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Programming by “</a:t>
            </a:r>
            <a:r>
              <a:rPr lang="en-US" sz="1800" b="1" dirty="0"/>
              <a:t>requirement specifications</a:t>
            </a:r>
            <a:r>
              <a:rPr lang="en-US" sz="1800" dirty="0"/>
              <a:t>”</a:t>
            </a:r>
            <a:br>
              <a:rPr lang="en-US" sz="1800" dirty="0"/>
            </a:b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/>
              <a:t>I</a:t>
            </a:r>
            <a:r>
              <a:rPr lang="en-US" sz="1800" b="1" dirty="0"/>
              <a:t>ncomplete</a:t>
            </a:r>
            <a:r>
              <a:rPr lang="en-US" sz="1800" dirty="0"/>
              <a:t> or </a:t>
            </a:r>
            <a:r>
              <a:rPr lang="en-US" sz="1800" b="1" dirty="0"/>
              <a:t>unnecessary</a:t>
            </a:r>
            <a:r>
              <a:rPr lang="en-US" sz="1800" dirty="0"/>
              <a:t> functionality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My</a:t>
            </a:r>
            <a:r>
              <a:rPr lang="en-US" sz="1800" dirty="0"/>
              <a:t> personal </a:t>
            </a:r>
            <a:r>
              <a:rPr lang="en-US" sz="1800" b="1" dirty="0"/>
              <a:t>approach</a:t>
            </a:r>
            <a:r>
              <a:rPr lang="en-US" sz="1800" dirty="0"/>
              <a:t>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Write software </a:t>
            </a:r>
            <a:r>
              <a:rPr lang="en-US" sz="1800" b="1" dirty="0"/>
              <a:t>for yourself</a:t>
            </a:r>
            <a:r>
              <a:rPr lang="en-US" sz="1800" dirty="0"/>
              <a:t>, since you know best what is needed and what not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b="1" dirty="0"/>
              <a:t>Adapt</a:t>
            </a:r>
            <a:r>
              <a:rPr lang="en-US" sz="1800" dirty="0"/>
              <a:t> frequently, </a:t>
            </a:r>
            <a:r>
              <a:rPr lang="en-US" sz="1800" b="1" dirty="0"/>
              <a:t>drop</a:t>
            </a:r>
            <a:r>
              <a:rPr lang="en-US" sz="1800" dirty="0"/>
              <a:t> unnecessary parts, </a:t>
            </a:r>
            <a:br>
              <a:rPr lang="en-US" sz="1800" dirty="0"/>
            </a:br>
            <a:r>
              <a:rPr lang="en-US" sz="1800" b="1" dirty="0"/>
              <a:t>add</a:t>
            </a:r>
            <a:r>
              <a:rPr lang="en-US" sz="1800" dirty="0"/>
              <a:t> new features if needed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b="1" dirty="0"/>
              <a:t>Listen</a:t>
            </a:r>
            <a:r>
              <a:rPr lang="en-US" sz="1800" dirty="0"/>
              <a:t> to your </a:t>
            </a:r>
            <a:r>
              <a:rPr lang="en-US" sz="1800" b="1" dirty="0"/>
              <a:t>users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(Forum, Issue tracker, ELOG, …)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b="1" dirty="0"/>
              <a:t>Don’t hesitate </a:t>
            </a:r>
            <a:r>
              <a:rPr lang="en-US" sz="1800" dirty="0"/>
              <a:t>to integrate new features from others </a:t>
            </a:r>
            <a:br>
              <a:rPr lang="en-US" sz="1800" dirty="0"/>
            </a:br>
            <a:r>
              <a:rPr lang="en-US" sz="1800" dirty="0"/>
              <a:t>(avoid “</a:t>
            </a:r>
            <a:r>
              <a:rPr lang="en-US" sz="1800" b="1" dirty="0"/>
              <a:t>not invented here</a:t>
            </a:r>
            <a:r>
              <a:rPr lang="en-US" sz="1800" dirty="0"/>
              <a:t>” syndrome) </a:t>
            </a:r>
            <a:br>
              <a:rPr lang="en-US" sz="1800" dirty="0"/>
            </a:br>
            <a:r>
              <a:rPr lang="en-US" sz="1800" dirty="0">
                <a:sym typeface="Wingdings" pitchFamily="2" charset="2"/>
              </a:rPr>
              <a:t> might help </a:t>
            </a:r>
            <a:r>
              <a:rPr lang="en-US" sz="1800" b="1" dirty="0">
                <a:sym typeface="Wingdings" pitchFamily="2" charset="2"/>
              </a:rPr>
              <a:t>you</a:t>
            </a:r>
            <a:r>
              <a:rPr lang="en-US" sz="1800" dirty="0">
                <a:sym typeface="Wingdings" pitchFamily="2" charset="2"/>
              </a:rPr>
              <a:t> later</a:t>
            </a:r>
            <a:endParaRPr lang="en-US" sz="1800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Do “</a:t>
            </a:r>
            <a:r>
              <a:rPr lang="en-US" sz="1800" b="1" dirty="0"/>
              <a:t>sprints</a:t>
            </a:r>
            <a:r>
              <a:rPr lang="en-US" sz="1800" dirty="0"/>
              <a:t>” (I visit TRIUMF every 2 years for a MIDAS development session)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A8F385-4DA7-FEBD-4FA7-AB922A7B1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37F1B6-5859-AE69-76A2-7FFE05DF2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EC4A1-742D-3542-A463-E18921BF6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B2C47CC-1C89-864C-9667-692AF76D3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“steer” the development?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75AB93-5A6B-BCF7-A887-1415001B1D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219200"/>
            <a:ext cx="5913370" cy="47323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39B1FA0-10EC-371C-A529-1447F171F47B}"/>
              </a:ext>
            </a:extLst>
          </p:cNvPr>
          <p:cNvSpPr txBox="1"/>
          <p:nvPr/>
        </p:nvSpPr>
        <p:spPr>
          <a:xfrm>
            <a:off x="11496675" y="5410200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23985031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FD7AAC-C6CD-41C6-EC8B-64B5DA366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70770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good documentation </a:t>
            </a:r>
            <a:r>
              <a:rPr lang="en-US" dirty="0"/>
              <a:t>is essential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What is </a:t>
            </a:r>
            <a:r>
              <a:rPr lang="en-US" dirty="0"/>
              <a:t>a “good” documentation?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My lesson: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developer</a:t>
            </a:r>
            <a:r>
              <a:rPr lang="en-US" dirty="0"/>
              <a:t> is </a:t>
            </a:r>
            <a:r>
              <a:rPr lang="en-US" b="1" dirty="0"/>
              <a:t>not good </a:t>
            </a:r>
            <a:r>
              <a:rPr lang="en-US" dirty="0"/>
              <a:t>in documenting their own code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Ask a user </a:t>
            </a:r>
            <a:r>
              <a:rPr lang="en-US" dirty="0"/>
              <a:t>who painfully went through installation/configuring/development to </a:t>
            </a:r>
            <a:r>
              <a:rPr lang="en-US" b="1" dirty="0"/>
              <a:t>write the documentation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Review</a:t>
            </a:r>
            <a:r>
              <a:rPr lang="en-US" dirty="0"/>
              <a:t> the documentation every </a:t>
            </a:r>
            <a:r>
              <a:rPr lang="en-US" b="1" dirty="0"/>
              <a:t>~10 years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don’t be afraid to </a:t>
            </a:r>
            <a:r>
              <a:rPr lang="en-US" b="1" dirty="0"/>
              <a:t>rewrite it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AI</a:t>
            </a:r>
            <a:r>
              <a:rPr lang="en-US" dirty="0"/>
              <a:t> is excellent in writing </a:t>
            </a:r>
            <a:r>
              <a:rPr lang="en-US" b="1" dirty="0"/>
              <a:t>documentation from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With MIDAS, we went </a:t>
            </a:r>
            <a:br>
              <a:rPr lang="en-US" dirty="0"/>
            </a:br>
            <a:r>
              <a:rPr lang="en-US" dirty="0"/>
              <a:t>HTML (1996)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Doxygen</a:t>
            </a:r>
            <a:r>
              <a:rPr lang="en-US" dirty="0">
                <a:sym typeface="Wingdings" pitchFamily="2" charset="2"/>
              </a:rPr>
              <a:t> (2003)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 Wiki (2013)  </a:t>
            </a:r>
            <a:r>
              <a:rPr lang="en-US" b="1" dirty="0" err="1">
                <a:sym typeface="Wingdings" pitchFamily="2" charset="2"/>
              </a:rPr>
              <a:t>MkDocs</a:t>
            </a:r>
            <a:r>
              <a:rPr lang="en-US" dirty="0">
                <a:sym typeface="Wingdings" pitchFamily="2" charset="2"/>
              </a:rPr>
              <a:t> (2026)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A3C80-B225-910E-A32C-5B845EA7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0DF6D0-D437-E59A-8492-944824C3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6D753D-E046-B684-11C0-1CBBD810C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B1A5A2E-FA4A-67EF-7A24-7365EB2FF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write a good documentation?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25E15D-44F6-525C-177D-177A7BA97F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2829" y="1424348"/>
            <a:ext cx="4266015" cy="46446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8B9130-D60A-CEC7-9BFE-A5CC1C94F0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6153" y="2571901"/>
            <a:ext cx="741041" cy="89519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C4FDC44-FBB1-446D-0E0D-227E5811AEAB}"/>
              </a:ext>
            </a:extLst>
          </p:cNvPr>
          <p:cNvCxnSpPr/>
          <p:nvPr/>
        </p:nvCxnSpPr>
        <p:spPr>
          <a:xfrm flipV="1">
            <a:off x="4648200" y="5029200"/>
            <a:ext cx="2895600" cy="6858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EFEE35D-2257-6E1B-73F6-68393017D1FC}"/>
              </a:ext>
            </a:extLst>
          </p:cNvPr>
          <p:cNvSpPr txBox="1"/>
          <p:nvPr/>
        </p:nvSpPr>
        <p:spPr>
          <a:xfrm>
            <a:off x="5166745" y="5635569"/>
            <a:ext cx="16356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www.mkdocs.org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518447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8ECDAEA-8E16-F215-113B-70C0DB103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72294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Staying motivated </a:t>
            </a:r>
            <a:r>
              <a:rPr lang="en-US" sz="1800" dirty="0"/>
              <a:t>for 30+ years on a single project is </a:t>
            </a:r>
            <a:r>
              <a:rPr lang="en-US" sz="1800" b="1" dirty="0"/>
              <a:t>not easy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Don’t expect compliments for your users: </a:t>
            </a:r>
            <a:br>
              <a:rPr lang="en-US" sz="1800" dirty="0"/>
            </a:br>
            <a:r>
              <a:rPr lang="en-US" sz="1800" b="1" dirty="0"/>
              <a:t>“The absence of complaints is praise enough”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You will </a:t>
            </a:r>
            <a:r>
              <a:rPr lang="en-US" sz="1800" b="1" dirty="0"/>
              <a:t>lack publications </a:t>
            </a:r>
            <a:r>
              <a:rPr lang="en-US" sz="1800" dirty="0"/>
              <a:t>(scientifically proven): </a:t>
            </a:r>
            <a:br>
              <a:rPr lang="en-US" sz="1800" dirty="0"/>
            </a:br>
            <a:r>
              <a:rPr lang="en-US" sz="1800" b="1" dirty="0"/>
              <a:t>Developers</a:t>
            </a:r>
            <a:r>
              <a:rPr lang="en-US" sz="1800" dirty="0"/>
              <a:t> prefers to invest resources in </a:t>
            </a:r>
            <a:br>
              <a:rPr lang="en-US" sz="1800" dirty="0"/>
            </a:br>
            <a:r>
              <a:rPr lang="en-US" sz="1800" b="1" dirty="0"/>
              <a:t>improving/extending code </a:t>
            </a:r>
            <a:r>
              <a:rPr lang="en-US" sz="1800" dirty="0"/>
              <a:t>than publishing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My motivation</a:t>
            </a:r>
            <a:r>
              <a:rPr lang="en-US" sz="1800" dirty="0"/>
              <a:t>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I want to do </a:t>
            </a:r>
            <a:r>
              <a:rPr lang="en-US" sz="1800" b="1" dirty="0"/>
              <a:t>good physics!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I have seen other experiments </a:t>
            </a:r>
            <a:r>
              <a:rPr lang="en-US" sz="1800" b="1" dirty="0"/>
              <a:t>wasting precious beam time</a:t>
            </a:r>
            <a:r>
              <a:rPr lang="en-US" sz="1800" dirty="0"/>
              <a:t> because of DAQ problems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Developing </a:t>
            </a:r>
            <a:r>
              <a:rPr lang="en-US" sz="1800" b="1" dirty="0"/>
              <a:t>MIDAS</a:t>
            </a:r>
            <a:r>
              <a:rPr lang="en-US" sz="1800" dirty="0"/>
              <a:t> and maintaining it enables me to </a:t>
            </a:r>
            <a:r>
              <a:rPr lang="en-US" sz="1800" b="1" dirty="0"/>
              <a:t>avoid this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Even if a DAQ system has </a:t>
            </a:r>
            <a:r>
              <a:rPr lang="en-US" sz="1800" b="1" dirty="0"/>
              <a:t>10% more uptime </a:t>
            </a:r>
            <a:r>
              <a:rPr lang="en-US" sz="1800" dirty="0"/>
              <a:t>than another, that can result in </a:t>
            </a:r>
            <a:r>
              <a:rPr lang="en-US" sz="1800" b="1" dirty="0"/>
              <a:t>years of recovered beam time </a:t>
            </a:r>
            <a:r>
              <a:rPr lang="en-US" sz="1800" dirty="0"/>
              <a:t>over the last 30 years (</a:t>
            </a:r>
            <a:r>
              <a:rPr lang="en-US" sz="1800" dirty="0" err="1"/>
              <a:t>Pibeta</a:t>
            </a:r>
            <a:r>
              <a:rPr lang="en-US" sz="1800" dirty="0"/>
              <a:t>, MEG, MEG II, Mu3e, g-2, …)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28559F-CEE0-5408-A49F-BF8D43D52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E0D7C4-15F0-42EF-0356-3E984F956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F370D-2EFB-7837-F38B-6DBC5CCED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F0DB920-9A11-48A2-982D-1F60FA83B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your motivation?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D16F7E-DA9D-0747-2656-CB31D99E69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688" y="1057897"/>
            <a:ext cx="3679371" cy="24529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834942-BE86-3770-9E09-3FD0CD827D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688" y="3581399"/>
            <a:ext cx="3679371" cy="29445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807AA2-8CEF-3A43-9BA7-E018DC54D159}"/>
              </a:ext>
            </a:extLst>
          </p:cNvPr>
          <p:cNvSpPr txBox="1"/>
          <p:nvPr/>
        </p:nvSpPr>
        <p:spPr>
          <a:xfrm>
            <a:off x="11190557" y="6404573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8AA183-AB32-77C2-9600-819CF49FC5C2}"/>
              </a:ext>
            </a:extLst>
          </p:cNvPr>
          <p:cNvSpPr txBox="1"/>
          <p:nvPr/>
        </p:nvSpPr>
        <p:spPr>
          <a:xfrm>
            <a:off x="11208701" y="3410778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99164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138ABC-4FD1-147E-9EB0-4D0F1F37E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Co-workers often come from </a:t>
            </a:r>
            <a:r>
              <a:rPr lang="en-US" b="1" dirty="0"/>
              <a:t>other labs</a:t>
            </a:r>
            <a:r>
              <a:rPr lang="en-US" dirty="0"/>
              <a:t>, you’re </a:t>
            </a:r>
            <a:r>
              <a:rPr lang="en-US" b="1" dirty="0"/>
              <a:t>not</a:t>
            </a:r>
            <a:r>
              <a:rPr lang="en-US" dirty="0"/>
              <a:t> their </a:t>
            </a:r>
            <a:r>
              <a:rPr lang="en-US" b="1" dirty="0"/>
              <a:t>boss</a:t>
            </a:r>
            <a:r>
              <a:rPr lang="en-US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They often have their “</a:t>
            </a:r>
            <a:r>
              <a:rPr lang="en-US" b="1" dirty="0"/>
              <a:t>normal work</a:t>
            </a:r>
            <a:r>
              <a:rPr lang="en-US" dirty="0"/>
              <a:t>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 to keep them </a:t>
            </a:r>
            <a:r>
              <a:rPr lang="en-US" b="1" dirty="0"/>
              <a:t>motivated</a:t>
            </a:r>
            <a:r>
              <a:rPr lang="en-US" dirty="0"/>
              <a:t> to contribute?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My ”</a:t>
            </a:r>
            <a:r>
              <a:rPr lang="en-US" b="1" dirty="0"/>
              <a:t>game</a:t>
            </a:r>
            <a:r>
              <a:rPr lang="en-US" dirty="0"/>
              <a:t>”: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Identify a </a:t>
            </a:r>
            <a:r>
              <a:rPr lang="en-US" b="1" dirty="0"/>
              <a:t>task</a:t>
            </a:r>
            <a:r>
              <a:rPr lang="en-US" dirty="0"/>
              <a:t> for them which solves a problem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Mention this problem to them and </a:t>
            </a:r>
            <a:r>
              <a:rPr lang="en-US" b="1" dirty="0"/>
              <a:t>ask</a:t>
            </a:r>
            <a:r>
              <a:rPr lang="en-US" dirty="0"/>
              <a:t> for a </a:t>
            </a:r>
            <a:r>
              <a:rPr lang="en-US" b="1" dirty="0"/>
              <a:t>solution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Iterate until they find </a:t>
            </a:r>
            <a:r>
              <a:rPr lang="en-US" b="1" dirty="0"/>
              <a:t>your</a:t>
            </a:r>
            <a:r>
              <a:rPr lang="en-US" dirty="0"/>
              <a:t> solution </a:t>
            </a:r>
            <a:r>
              <a:rPr lang="en-US" b="1" dirty="0"/>
              <a:t>without telling them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Make them believe </a:t>
            </a:r>
            <a:r>
              <a:rPr lang="en-US" dirty="0"/>
              <a:t>that this was </a:t>
            </a:r>
            <a:r>
              <a:rPr lang="en-US" b="1" dirty="0"/>
              <a:t>their idea 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They will be </a:t>
            </a:r>
            <a:r>
              <a:rPr lang="en-US" b="1" dirty="0">
                <a:sym typeface="Wingdings" pitchFamily="2" charset="2"/>
              </a:rPr>
              <a:t>motivated</a:t>
            </a:r>
            <a:r>
              <a:rPr lang="en-US" dirty="0">
                <a:sym typeface="Wingdings" pitchFamily="2" charset="2"/>
              </a:rPr>
              <a:t> to </a:t>
            </a:r>
            <a:r>
              <a:rPr lang="en-US" b="1" dirty="0">
                <a:sym typeface="Wingdings" pitchFamily="2" charset="2"/>
              </a:rPr>
              <a:t>implement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b="1" dirty="0">
                <a:sym typeface="Wingdings" pitchFamily="2" charset="2"/>
              </a:rPr>
              <a:t>“their”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If </a:t>
            </a:r>
            <a:r>
              <a:rPr lang="en-US" b="1" dirty="0">
                <a:sym typeface="Wingdings" pitchFamily="2" charset="2"/>
              </a:rPr>
              <a:t>colleagues</a:t>
            </a:r>
            <a:r>
              <a:rPr lang="en-US" dirty="0">
                <a:sym typeface="Wingdings" pitchFamily="2" charset="2"/>
              </a:rPr>
              <a:t> come up with a </a:t>
            </a:r>
            <a:r>
              <a:rPr lang="en-US" b="1" dirty="0">
                <a:sym typeface="Wingdings" pitchFamily="2" charset="2"/>
              </a:rPr>
              <a:t>nice request/solution</a:t>
            </a:r>
            <a:r>
              <a:rPr lang="en-US" dirty="0">
                <a:sym typeface="Wingdings" pitchFamily="2" charset="2"/>
              </a:rPr>
              <a:t>, encourage them to </a:t>
            </a:r>
            <a:r>
              <a:rPr lang="en-US" b="1" dirty="0">
                <a:sym typeface="Wingdings" pitchFamily="2" charset="2"/>
              </a:rPr>
              <a:t>commit</a:t>
            </a:r>
            <a:r>
              <a:rPr lang="en-US" dirty="0">
                <a:sym typeface="Wingdings" pitchFamily="2" charset="2"/>
              </a:rPr>
              <a:t> to the repository, write </a:t>
            </a:r>
            <a:r>
              <a:rPr lang="en-US" b="1" dirty="0">
                <a:sym typeface="Wingdings" pitchFamily="2" charset="2"/>
              </a:rPr>
              <a:t>documentation</a:t>
            </a:r>
            <a:r>
              <a:rPr lang="en-US" dirty="0">
                <a:sym typeface="Wingdings" pitchFamily="2" charset="2"/>
              </a:rPr>
              <a:t> etc.</a:t>
            </a:r>
            <a:endParaRPr lang="en-US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2BF74-A5C4-B8ED-A7E7-DEAF6E616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BB18F-E79B-C285-7584-EB7149F8E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AD2B8E-91D1-2F61-9DE7-476020425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BEC5541-A035-6B21-AF52-C316D40D8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Motivate your co-developers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7613FB-0011-BD41-5798-3DBF645443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1830518"/>
            <a:ext cx="3507114" cy="23380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EDE4E5-7B40-2B08-FF9B-3CF4D2B31864}"/>
              </a:ext>
            </a:extLst>
          </p:cNvPr>
          <p:cNvSpPr txBox="1"/>
          <p:nvPr/>
        </p:nvSpPr>
        <p:spPr>
          <a:xfrm>
            <a:off x="11366870" y="4076261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10091061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AC96436-CDE3-BB33-20D5-CB65706BC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Terminal control (1993)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/>
              <a:t>WWW</a:t>
            </a:r>
            <a:r>
              <a:rPr lang="en-US" dirty="0"/>
              <a:t>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 </a:t>
            </a:r>
            <a:r>
              <a:rPr lang="en-US" dirty="0">
                <a:sym typeface="Wingdings" pitchFamily="2" charset="2"/>
              </a:rPr>
              <a:t> C++ with </a:t>
            </a:r>
            <a:r>
              <a:rPr lang="en-US" b="1" dirty="0">
                <a:sym typeface="Wingdings" pitchFamily="2" charset="2"/>
              </a:rPr>
              <a:t>STL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OS evolution: Windows NT  Ultrix  Linux  </a:t>
            </a:r>
            <a:r>
              <a:rPr lang="en-US" b="1" dirty="0" err="1">
                <a:sym typeface="Wingdings" pitchFamily="2" charset="2"/>
              </a:rPr>
              <a:t>MacOSX</a:t>
            </a:r>
            <a:endParaRPr lang="en-US" b="1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Subversion  </a:t>
            </a:r>
            <a:r>
              <a:rPr lang="en-US" b="1" dirty="0">
                <a:sym typeface="Wingdings" pitchFamily="2" charset="2"/>
              </a:rPr>
              <a:t>git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batch scripts  </a:t>
            </a:r>
            <a:r>
              <a:rPr lang="en-US" dirty="0" err="1">
                <a:sym typeface="Wingdings" pitchFamily="2" charset="2"/>
              </a:rPr>
              <a:t>Makefile</a:t>
            </a:r>
            <a:r>
              <a:rPr lang="en-US" dirty="0">
                <a:sym typeface="Wingdings" pitchFamily="2" charset="2"/>
              </a:rPr>
              <a:t>  </a:t>
            </a:r>
            <a:r>
              <a:rPr lang="en-US" b="1" dirty="0" err="1">
                <a:sym typeface="Wingdings" pitchFamily="2" charset="2"/>
              </a:rPr>
              <a:t>CMake</a:t>
            </a:r>
            <a:endParaRPr lang="en-US" b="1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Static HTML  </a:t>
            </a:r>
            <a:r>
              <a:rPr lang="en-US" b="1" dirty="0">
                <a:sym typeface="Wingdings" pitchFamily="2" charset="2"/>
              </a:rPr>
              <a:t>HTML5</a:t>
            </a:r>
            <a:r>
              <a:rPr lang="en-US" dirty="0">
                <a:sym typeface="Wingdings" pitchFamily="2" charset="2"/>
              </a:rPr>
              <a:t>, JavaScript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</a:rPr>
              <a:t>Python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</a:rPr>
              <a:t>Touchscreen</a:t>
            </a:r>
            <a:r>
              <a:rPr lang="en-US" dirty="0">
                <a:sym typeface="Wingdings" pitchFamily="2" charset="2"/>
              </a:rPr>
              <a:t> (Smartphones, Tablets)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</a:rPr>
              <a:t>CI/CD </a:t>
            </a:r>
            <a:r>
              <a:rPr lang="en-US" dirty="0">
                <a:sym typeface="Wingdings" pitchFamily="2" charset="2"/>
              </a:rPr>
              <a:t>and Automatic Testing (hard for a real-time system)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Generative AI (</a:t>
            </a:r>
            <a:r>
              <a:rPr lang="en-US" b="1" dirty="0">
                <a:sym typeface="Wingdings" pitchFamily="2" charset="2"/>
              </a:rPr>
              <a:t>Large Language Models</a:t>
            </a:r>
            <a:r>
              <a:rPr lang="en-US" dirty="0">
                <a:sym typeface="Wingdings" pitchFamily="2" charset="2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ym typeface="Wingdings" pitchFamily="2" charset="2"/>
              </a:rPr>
              <a:t>Don’t jump on every new development</a:t>
            </a:r>
            <a:r>
              <a:rPr lang="en-US" dirty="0">
                <a:sym typeface="Wingdings" pitchFamily="2" charset="2"/>
              </a:rPr>
              <a:t>,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only on those which will last long and have potential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5F71B0-1AC5-F8CC-4783-0127A96D0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110E81-3A90-76AF-5B63-D62C19030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799A017-2D96-8CF4-A4C8-B30498F58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Don’t be afraid of new developments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0CD3A6-1D9A-FAD3-40D1-89E5B904BE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8111" y="213478"/>
            <a:ext cx="4355451" cy="348560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9208D86-1D07-33FE-0519-98C6A2355C0F}"/>
              </a:ext>
            </a:extLst>
          </p:cNvPr>
          <p:cNvGrpSpPr/>
          <p:nvPr/>
        </p:nvGrpSpPr>
        <p:grpSpPr>
          <a:xfrm>
            <a:off x="7772400" y="3733800"/>
            <a:ext cx="4208418" cy="2845904"/>
            <a:chOff x="7772400" y="3733800"/>
            <a:chExt cx="4208418" cy="28459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0122399-17BD-5B85-779C-2C89BE01B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144533" y="3733800"/>
              <a:ext cx="1836285" cy="28194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2143FAD-4CD9-924D-A201-9D3822ACEC7E}"/>
                </a:ext>
              </a:extLst>
            </p:cNvPr>
            <p:cNvSpPr txBox="1"/>
            <p:nvPr/>
          </p:nvSpPr>
          <p:spPr>
            <a:xfrm>
              <a:off x="11452042" y="6384667"/>
              <a:ext cx="511358" cy="923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600" dirty="0">
                  <a:solidFill>
                    <a:schemeClr val="bg1"/>
                  </a:solidFill>
                  <a:latin typeface="Menlo" panose="020B0609030804020204" pitchFamily="49" charset="0"/>
                  <a:ea typeface="Menlo" panose="020B0609030804020204" pitchFamily="49" charset="0"/>
                  <a:cs typeface="Menlo" panose="020B0609030804020204" pitchFamily="49" charset="0"/>
                </a:rPr>
                <a:t>ChatGTP-5.5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5E07E05-E360-D0EF-8728-815A5CCA4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2400" y="3760304"/>
              <a:ext cx="1586756" cy="2819400"/>
            </a:xfrm>
            <a:prstGeom prst="rect">
              <a:avLst/>
            </a:prstGeom>
          </p:spPr>
        </p:pic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FADC23BE-F500-4A6D-C2FE-08F8F9520EA7}"/>
                </a:ext>
              </a:extLst>
            </p:cNvPr>
            <p:cNvSpPr/>
            <p:nvPr/>
          </p:nvSpPr>
          <p:spPr>
            <a:xfrm>
              <a:off x="9482658" y="4962953"/>
              <a:ext cx="538372" cy="381000"/>
            </a:xfrm>
            <a:prstGeom prst="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DD9A3B-459D-FEE3-69E1-9C4B9A87A80B}"/>
                </a:ext>
              </a:extLst>
            </p:cNvPr>
            <p:cNvSpPr txBox="1"/>
            <p:nvPr/>
          </p:nvSpPr>
          <p:spPr>
            <a:xfrm>
              <a:off x="8763000" y="6400800"/>
              <a:ext cx="511358" cy="923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600" dirty="0">
                  <a:solidFill>
                    <a:schemeClr val="bg1"/>
                  </a:solidFill>
                  <a:latin typeface="Menlo" panose="020B0609030804020204" pitchFamily="49" charset="0"/>
                  <a:ea typeface="Menlo" panose="020B0609030804020204" pitchFamily="49" charset="0"/>
                  <a:cs typeface="Menlo" panose="020B0609030804020204" pitchFamily="49" charset="0"/>
                </a:rPr>
                <a:t>ChatGTP-5.5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8CE0315-2C1F-A30A-DB19-4CF0DAA114BB}"/>
              </a:ext>
            </a:extLst>
          </p:cNvPr>
          <p:cNvSpPr txBox="1"/>
          <p:nvPr/>
        </p:nvSpPr>
        <p:spPr>
          <a:xfrm>
            <a:off x="11375842" y="3429000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106766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4A889-20EB-6604-3EEA-402BCE345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EAE9AE-8E9C-8A8B-A291-091D964D6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A097D-22E2-288B-1BE3-CFC9B10B1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39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5D2018-A634-81E1-5D82-667F3B40C2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AI Revolution</a:t>
            </a:r>
          </a:p>
          <a:p>
            <a:r>
              <a:rPr lang="en-US" sz="2800" dirty="0"/>
              <a:t>How Large Language Models Change the Game</a:t>
            </a:r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CA7BDA-B726-7524-F453-9D714B396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35381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/>
              <a:t>The Art of writing </a:t>
            </a:r>
            <a:br>
              <a:rPr lang="en-GB" sz="3200" dirty="0"/>
            </a:br>
            <a:r>
              <a:rPr lang="en-GB" sz="3200" dirty="0"/>
              <a:t>Open Source Software</a:t>
            </a:r>
            <a:br>
              <a:rPr lang="en-GB" dirty="0"/>
            </a:br>
            <a:r>
              <a:rPr lang="en-GB" sz="2000" dirty="0"/>
              <a:t>Conclusions from 45+ years of programming experience</a:t>
            </a:r>
            <a:endParaRPr lang="en-GB" sz="20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b="1" noProof="0" dirty="0"/>
              <a:t>General Aspects</a:t>
            </a:r>
            <a:endParaRPr lang="en-GB" sz="2800" noProof="0" dirty="0"/>
          </a:p>
          <a:p>
            <a:r>
              <a:rPr lang="en-GB" sz="2800" b="1" noProof="0" dirty="0"/>
              <a:t>Technical Aspects</a:t>
            </a:r>
            <a:endParaRPr lang="en-GB" sz="2800" noProof="0" dirty="0"/>
          </a:p>
          <a:p>
            <a:r>
              <a:rPr lang="en-GB" sz="2800" b="1" noProof="0" dirty="0"/>
              <a:t>Social </a:t>
            </a:r>
            <a:r>
              <a:rPr lang="en-GB" sz="2800" b="1" dirty="0"/>
              <a:t>A</a:t>
            </a:r>
            <a:r>
              <a:rPr lang="en-GB" sz="2800" b="1" noProof="0" dirty="0" err="1"/>
              <a:t>spects</a:t>
            </a:r>
            <a:endParaRPr lang="en-GB" sz="2800" b="1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571163" y="6403975"/>
            <a:ext cx="1620837" cy="144463"/>
          </a:xfrm>
        </p:spPr>
        <p:txBody>
          <a:bodyPr/>
          <a:lstStyle/>
          <a:p>
            <a:r>
              <a:rPr lang="en-US"/>
              <a:t>29.05.26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03975"/>
            <a:ext cx="703263" cy="144463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8" name="Picture 7" descr="A person with a beard and a hat holding a wand&#10;&#10;AI-generated content may be incorrect.">
            <a:extLst>
              <a:ext uri="{FF2B5EF4-FFF2-40B4-BE49-F238E27FC236}">
                <a16:creationId xmlns:a16="http://schemas.microsoft.com/office/drawing/2014/main" id="{D34456C4-8576-E113-2C72-A13BCB56B0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9999" y="-2"/>
            <a:ext cx="4572001" cy="68580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5F432B-2269-4780-7F35-CD8539B7241D}"/>
              </a:ext>
            </a:extLst>
          </p:cNvPr>
          <p:cNvSpPr txBox="1"/>
          <p:nvPr/>
        </p:nvSpPr>
        <p:spPr>
          <a:xfrm>
            <a:off x="11658600" y="6753633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65E274D-F06A-54F6-32EA-D8C8E3D23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3691618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OpenAI lets you define “</a:t>
            </a:r>
            <a:r>
              <a:rPr lang="en-US" b="1" dirty="0"/>
              <a:t>GPTs</a:t>
            </a:r>
            <a:r>
              <a:rPr lang="en-US" dirty="0"/>
              <a:t>” </a:t>
            </a:r>
            <a:br>
              <a:rPr lang="en-US" dirty="0"/>
            </a:br>
            <a:r>
              <a:rPr lang="en-US" dirty="0"/>
              <a:t>= basis model + ~100MB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Files can be </a:t>
            </a:r>
            <a:r>
              <a:rPr lang="en-US" b="1" dirty="0"/>
              <a:t>documentation</a:t>
            </a:r>
            <a:r>
              <a:rPr lang="en-US" dirty="0"/>
              <a:t> and </a:t>
            </a:r>
            <a:r>
              <a:rPr lang="en-US" b="1" dirty="0"/>
              <a:t>source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GenAI answers are </a:t>
            </a:r>
            <a:r>
              <a:rPr lang="en-US" b="1" dirty="0"/>
              <a:t>based on documents</a:t>
            </a:r>
            <a:r>
              <a:rPr lang="en-US" dirty="0"/>
              <a:t> and </a:t>
            </a:r>
            <a:r>
              <a:rPr lang="en-US" b="1" dirty="0"/>
              <a:t>very good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You can ask for </a:t>
            </a:r>
            <a:r>
              <a:rPr lang="en-US" b="1" dirty="0"/>
              <a:t>references</a:t>
            </a:r>
            <a:r>
              <a:rPr lang="en-US" dirty="0"/>
              <a:t> to documents and </a:t>
            </a:r>
            <a:r>
              <a:rPr lang="en-US" b="1" dirty="0"/>
              <a:t>code files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A27BCF-8AE8-031E-453D-FE5102DBD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CB4F7A-EC7B-285D-C745-BB575E839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FCC869-5A33-A336-7643-0EDD75453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978E41-030C-1715-74B9-7F46FC98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MidasGPT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3E0E45-364B-D2E3-1D85-52F0D2463C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110511"/>
            <a:ext cx="7379540" cy="48052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9A31F6-A2F1-BFD3-CC43-738FFCAA279B}"/>
              </a:ext>
            </a:extLst>
          </p:cNvPr>
          <p:cNvSpPr txBox="1"/>
          <p:nvPr/>
        </p:nvSpPr>
        <p:spPr>
          <a:xfrm>
            <a:off x="3657600" y="6145087"/>
            <a:ext cx="60433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  <a:hlinkClick r:id="rId3"/>
              </a:rPr>
              <a:t>https://chatgpt.com/g/g-68b1cce155a48191bb5df1b2919bdaf4-midasgpt</a:t>
            </a:r>
            <a:endParaRPr lang="en-US" sz="120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93BBA6-2CC5-C1AD-AFB1-5A5964AEAF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37" y="6025954"/>
            <a:ext cx="757237" cy="7572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E1D221-9587-C209-D998-DA95622307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277" y="4282921"/>
            <a:ext cx="2172310" cy="17384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3095F7-41E3-F8B6-338C-4885D2240568}"/>
              </a:ext>
            </a:extLst>
          </p:cNvPr>
          <p:cNvSpPr txBox="1"/>
          <p:nvPr/>
        </p:nvSpPr>
        <p:spPr>
          <a:xfrm>
            <a:off x="2936692" y="5915792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26740715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DA68A3F-F530-B6EA-C69A-9624F332F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How can I change a value in the ODB?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5D84BBF-7301-1525-2296-1CBE7E9DBD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158" y="1095230"/>
            <a:ext cx="5894429" cy="51726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BBFD3F-7D0B-FD97-FCB2-592926F2D6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29.05.26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B1851C-39D4-BE1B-7967-3933570CD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2026 IEEE RTC, Elba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C12EA-F80F-7DF9-BED2-56D492CB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41</a:t>
            </a:fld>
            <a:endParaRPr lang="en-GB" noProof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E6BFC0-7EE7-B187-893E-6484938823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088740"/>
            <a:ext cx="5988050" cy="51726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8F4175D-FDD9-0970-88A5-2D4CF5F9F465}"/>
              </a:ext>
            </a:extLst>
          </p:cNvPr>
          <p:cNvSpPr/>
          <p:nvPr/>
        </p:nvSpPr>
        <p:spPr>
          <a:xfrm>
            <a:off x="3352800" y="1600200"/>
            <a:ext cx="2514600" cy="38100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7598669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7232FA-F5F9-394B-4E31-21D841DBB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654865-D222-1A99-0F27-23F49A5D0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26BC7-7A9F-4D1D-8D50-EB5967B2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EFB8716-CA3F-F4D0-C75A-94DCF4903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 GenAI write your documentation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771929E-323E-6DD7-0E2D-CC80C1A047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8117" y="1088740"/>
            <a:ext cx="9435766" cy="515615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584391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32936-DE85-CAFB-8F5E-21AFD35C1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5AC9-29C6-FF49-D2C6-0D2D02D8A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00AB7D-C5E9-495A-BCED-6F7B4B39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2DE4F8-8F1B-83F8-324C-2EFDB019B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98A300-7B49-6D22-E398-92CDB0561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 GenAI write your documentation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09E49A6-6F2D-EE9D-D60C-17DBCD0DEE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588" y="1088740"/>
            <a:ext cx="9421812" cy="514853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071518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FBC30F-1049-A216-9113-E17CDB3F2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1BB1E6-D5EF-A441-93EA-17B9BEDF6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333B79-1799-8158-94F5-A42DFCB20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B22EF4E-FAEA-3C16-C490-F584DC638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‘Write a description of this function in Markdown”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812475-DFD0-5FF6-ACAD-B3BC23D4D5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7035" y="1066967"/>
            <a:ext cx="4719639" cy="56194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F78D93D-9AFA-CFB5-6C86-9EB52A9794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361" y="1066966"/>
            <a:ext cx="4719639" cy="56194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CF45B5-3146-EBA2-D9A4-D2E2E7145490}"/>
              </a:ext>
            </a:extLst>
          </p:cNvPr>
          <p:cNvSpPr txBox="1"/>
          <p:nvPr/>
        </p:nvSpPr>
        <p:spPr>
          <a:xfrm>
            <a:off x="9589786" y="6441299"/>
            <a:ext cx="18730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Codex gpt-5.4 (medium)</a:t>
            </a:r>
          </a:p>
        </p:txBody>
      </p:sp>
    </p:spTree>
    <p:extLst>
      <p:ext uri="{BB962C8B-B14F-4D97-AF65-F5344CB8AC3E}">
        <p14:creationId xmlns:p14="http://schemas.microsoft.com/office/powerpoint/2010/main" val="31199279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83C5F1-50B4-72AD-76C4-BB79EE5CE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1720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Never blindly trust GenAI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Great for </a:t>
            </a:r>
            <a:r>
              <a:rPr lang="en-US" b="1" dirty="0"/>
              <a:t>documenting</a:t>
            </a:r>
            <a:r>
              <a:rPr lang="en-US" dirty="0"/>
              <a:t> and checking </a:t>
            </a:r>
            <a:br>
              <a:rPr lang="en-US" dirty="0"/>
            </a:br>
            <a:r>
              <a:rPr lang="en-US" dirty="0"/>
              <a:t>your code (</a:t>
            </a:r>
            <a:r>
              <a:rPr lang="en-US" b="1" dirty="0"/>
              <a:t>memory leaks</a:t>
            </a:r>
            <a:r>
              <a:rPr lang="en-US" dirty="0"/>
              <a:t>, </a:t>
            </a:r>
            <a:r>
              <a:rPr lang="en-US" b="1" dirty="0"/>
              <a:t>refactoring</a:t>
            </a:r>
            <a:r>
              <a:rPr lang="en-US" dirty="0"/>
              <a:t>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Too big chunks </a:t>
            </a:r>
            <a:r>
              <a:rPr lang="en-US" dirty="0"/>
              <a:t>of GenAI code can become a “</a:t>
            </a:r>
            <a:r>
              <a:rPr lang="en-US" b="1" dirty="0"/>
              <a:t>black box</a:t>
            </a:r>
            <a:r>
              <a:rPr lang="en-US" dirty="0"/>
              <a:t>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you program with GenAI, do it one </a:t>
            </a:r>
            <a:r>
              <a:rPr lang="en-US" b="1" dirty="0"/>
              <a:t>small</a:t>
            </a:r>
            <a:r>
              <a:rPr lang="en-US" dirty="0"/>
              <a:t> </a:t>
            </a:r>
            <a:br>
              <a:rPr lang="en-US" dirty="0"/>
            </a:br>
            <a:r>
              <a:rPr lang="en-US" b="1" dirty="0"/>
              <a:t>snippet</a:t>
            </a:r>
            <a:r>
              <a:rPr lang="en-US" dirty="0"/>
              <a:t> at a time (10-20 lines of code)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done correctly, GenAI can </a:t>
            </a:r>
            <a:r>
              <a:rPr lang="en-US" b="1" dirty="0"/>
              <a:t>save you </a:t>
            </a:r>
            <a:br>
              <a:rPr lang="en-US" b="1" dirty="0"/>
            </a:br>
            <a:r>
              <a:rPr lang="en-US" b="1" dirty="0"/>
              <a:t>50%</a:t>
            </a:r>
            <a:r>
              <a:rPr lang="en-US" dirty="0"/>
              <a:t> of your time (it does for me!)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Never blindly trust GenAI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2344F3-77E1-8201-7C4F-BCFA621AB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B0A83F-6EC2-77DA-8B57-2489B9BC8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F20E39-E101-EDB8-A95C-11531319B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26AE8-3F64-A1DF-87D6-707BB8187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recommendation how to use GenAI</a:t>
            </a:r>
          </a:p>
        </p:txBody>
      </p:sp>
      <p:pic>
        <p:nvPicPr>
          <p:cNvPr id="7" name="Picture 6" descr="A person pointing at a puppet&#10;&#10;AI-generated content may be incorrect.">
            <a:extLst>
              <a:ext uri="{FF2B5EF4-FFF2-40B4-BE49-F238E27FC236}">
                <a16:creationId xmlns:a16="http://schemas.microsoft.com/office/drawing/2014/main" id="{B35FA8F2-B6F0-DC62-0B16-54AF4BB46D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6958" y="1247906"/>
            <a:ext cx="3593785" cy="23958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2C035B-7A0B-D685-2957-4F1055B360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0" y="3858246"/>
            <a:ext cx="3580743" cy="23871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8F82EB-926F-34EA-4EDE-561E3CF9D629}"/>
              </a:ext>
            </a:extLst>
          </p:cNvPr>
          <p:cNvSpPr txBox="1"/>
          <p:nvPr/>
        </p:nvSpPr>
        <p:spPr>
          <a:xfrm>
            <a:off x="10678499" y="6131304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29E430-0C97-265A-B5B7-C3A1513A01BE}"/>
              </a:ext>
            </a:extLst>
          </p:cNvPr>
          <p:cNvSpPr txBox="1"/>
          <p:nvPr/>
        </p:nvSpPr>
        <p:spPr>
          <a:xfrm>
            <a:off x="10678499" y="3514276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12864662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537097-591B-A656-3AB2-70E4DB424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57549-72E2-132C-86CA-9412282FE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4AD02E-F5EB-B370-4AC6-0B4507B7D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161D591-C6EE-7941-86A2-71ED27522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somebody who believes in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1555B4-3F39-1077-20B0-A0EF8FB994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1447800"/>
            <a:ext cx="6286134" cy="41419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15C9D5-FDB7-05BA-F528-512466AF7B51}"/>
              </a:ext>
            </a:extLst>
          </p:cNvPr>
          <p:cNvSpPr txBox="1"/>
          <p:nvPr/>
        </p:nvSpPr>
        <p:spPr>
          <a:xfrm>
            <a:off x="5536825" y="5689375"/>
            <a:ext cx="515487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16</a:t>
            </a:r>
            <a:r>
              <a:rPr lang="en-US" sz="2000" baseline="30000" dirty="0"/>
              <a:t>th</a:t>
            </a:r>
            <a:r>
              <a:rPr lang="en-US" sz="2000" dirty="0"/>
              <a:t> Real Time </a:t>
            </a:r>
            <a:r>
              <a:rPr lang="en-US" sz="2000" dirty="0" err="1"/>
              <a:t>Conferecne</a:t>
            </a:r>
            <a:r>
              <a:rPr lang="en-US" sz="2000" dirty="0"/>
              <a:t> 2009, Beijing, China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9D3754-8E1F-FF9A-5D0A-8CFAC44E87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738" y="1447800"/>
            <a:ext cx="4140267" cy="41470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08A158-F665-E611-2584-9DFC71489288}"/>
              </a:ext>
            </a:extLst>
          </p:cNvPr>
          <p:cNvSpPr txBox="1"/>
          <p:nvPr/>
        </p:nvSpPr>
        <p:spPr>
          <a:xfrm>
            <a:off x="1752600" y="5689375"/>
            <a:ext cx="142840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PSI, ca. 1988</a:t>
            </a:r>
          </a:p>
        </p:txBody>
      </p:sp>
    </p:spTree>
    <p:extLst>
      <p:ext uri="{BB962C8B-B14F-4D97-AF65-F5344CB8AC3E}">
        <p14:creationId xmlns:p14="http://schemas.microsoft.com/office/powerpoint/2010/main" val="39493468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F18508F-15EE-32F7-8253-9B0DA19965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646"/>
            <a:ext cx="12192000" cy="685928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9215BD-88E6-3160-6A93-BA2D4296F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21094-778B-3382-A006-3594BAC15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31747F-2F9A-D3AE-8E97-4F4D24422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380774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276B48-2112-5C90-1FE4-E9DC0C7B1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716C4F-2121-2891-9BC9-0B7259792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2153A9-7AC0-C7A9-D941-CF3B0A8A0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E9F9C2A-8951-E7B7-83E7-6B1D460D3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00CFAB8-2551-03AE-8736-5368AA3C05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47"/>
            <a:ext cx="12192000" cy="68616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7278579-6A2C-98CE-4205-D5859C228670}"/>
              </a:ext>
            </a:extLst>
          </p:cNvPr>
          <p:cNvSpPr txBox="1"/>
          <p:nvPr/>
        </p:nvSpPr>
        <p:spPr>
          <a:xfrm>
            <a:off x="11680642" y="6751790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3307954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4424BD-65D5-FDED-4EBE-34BF8AE1C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8E7B13-CEAC-7B21-5BBD-CD65D0D9A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60E3BE-D73B-1196-85E3-10D202DA8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C5B284-143A-B6DC-CCB3-7AA4DE2D4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Integrated Data Acquisition System MIDAS</a:t>
            </a:r>
          </a:p>
        </p:txBody>
      </p:sp>
      <p:pic>
        <p:nvPicPr>
          <p:cNvPr id="7" name="Picture 6" descr="Luftbild 2016">
            <a:extLst>
              <a:ext uri="{FF2B5EF4-FFF2-40B4-BE49-F238E27FC236}">
                <a16:creationId xmlns:a16="http://schemas.microsoft.com/office/drawing/2014/main" id="{F3417F32-87C2-C69C-7D3C-AC1BFE3644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295400"/>
            <a:ext cx="2600940" cy="1733172"/>
          </a:xfrm>
          <a:prstGeom prst="rect">
            <a:avLst/>
          </a:prstGeom>
        </p:spPr>
      </p:pic>
      <p:pic>
        <p:nvPicPr>
          <p:cNvPr id="8" name="Picture 7" descr="CCnew4_04_10">
            <a:extLst>
              <a:ext uri="{FF2B5EF4-FFF2-40B4-BE49-F238E27FC236}">
                <a16:creationId xmlns:a16="http://schemas.microsoft.com/office/drawing/2014/main" id="{60B749D7-FA5A-C3C7-4ECF-993E4592C0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1" y="3513037"/>
            <a:ext cx="2600940" cy="2139273"/>
          </a:xfrm>
          <a:prstGeom prst="rect">
            <a:avLst/>
          </a:prstGeom>
        </p:spPr>
      </p:pic>
      <p:pic>
        <p:nvPicPr>
          <p:cNvPr id="9" name="Picture 8" descr="undefined">
            <a:extLst>
              <a:ext uri="{FF2B5EF4-FFF2-40B4-BE49-F238E27FC236}">
                <a16:creationId xmlns:a16="http://schemas.microsoft.com/office/drawing/2014/main" id="{CA8AFC28-ECBD-F9DC-5252-7273F9D716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4308" y="969366"/>
            <a:ext cx="2424288" cy="16174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7B9B55-214E-9502-755D-4B755ABBD3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400" y="3028572"/>
            <a:ext cx="1755837" cy="15334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Picture 12" descr="ALPHA Experiment - insertion of ALPHA G">
            <a:extLst>
              <a:ext uri="{FF2B5EF4-FFF2-40B4-BE49-F238E27FC236}">
                <a16:creationId xmlns:a16="http://schemas.microsoft.com/office/drawing/2014/main" id="{0BA825F0-9131-87BA-E027-A180A704B38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9221" y="4953000"/>
            <a:ext cx="2424288" cy="16783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04F34A-17BC-B057-437B-D3DB2A5BB409}"/>
              </a:ext>
            </a:extLst>
          </p:cNvPr>
          <p:cNvSpPr txBox="1"/>
          <p:nvPr/>
        </p:nvSpPr>
        <p:spPr>
          <a:xfrm>
            <a:off x="8453833" y="4645223"/>
            <a:ext cx="163506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Alpha-g, CERN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F5023B-6687-210F-D16F-B5490D090621}"/>
              </a:ext>
            </a:extLst>
          </p:cNvPr>
          <p:cNvSpPr txBox="1"/>
          <p:nvPr/>
        </p:nvSpPr>
        <p:spPr>
          <a:xfrm>
            <a:off x="9105051" y="2706674"/>
            <a:ext cx="213853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T2K ND240, J-PARC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86A84B-AF52-68B7-6F16-0A6B08EED1F6}"/>
              </a:ext>
            </a:extLst>
          </p:cNvPr>
          <p:cNvSpPr txBox="1"/>
          <p:nvPr/>
        </p:nvSpPr>
        <p:spPr>
          <a:xfrm>
            <a:off x="8655812" y="648272"/>
            <a:ext cx="138012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g-2 Fermilab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6DB834-54AD-06DB-6D99-DDA55A0D6A65}"/>
              </a:ext>
            </a:extLst>
          </p:cNvPr>
          <p:cNvSpPr txBox="1"/>
          <p:nvPr/>
        </p:nvSpPr>
        <p:spPr>
          <a:xfrm>
            <a:off x="986092" y="3205260"/>
            <a:ext cx="182736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TRIUMF, Canada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C7DB58-84A2-4862-BE7D-0178A255DB7A}"/>
              </a:ext>
            </a:extLst>
          </p:cNvPr>
          <p:cNvSpPr txBox="1"/>
          <p:nvPr/>
        </p:nvSpPr>
        <p:spPr>
          <a:xfrm>
            <a:off x="1032580" y="989076"/>
            <a:ext cx="178087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PSI, Switzerland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354FC66-F800-8E88-1796-F7FF6B540BA6}"/>
              </a:ext>
            </a:extLst>
          </p:cNvPr>
          <p:cNvCxnSpPr/>
          <p:nvPr/>
        </p:nvCxnSpPr>
        <p:spPr>
          <a:xfrm flipH="1" flipV="1">
            <a:off x="3276600" y="2209800"/>
            <a:ext cx="609600" cy="37702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DD17279-E5FA-CF6A-7A2E-73EFBA34CB7B}"/>
              </a:ext>
            </a:extLst>
          </p:cNvPr>
          <p:cNvCxnSpPr>
            <a:cxnSpLocks/>
          </p:cNvCxnSpPr>
          <p:nvPr/>
        </p:nvCxnSpPr>
        <p:spPr>
          <a:xfrm flipH="1">
            <a:off x="3276803" y="4271180"/>
            <a:ext cx="533197" cy="3047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9D38633-F685-2F05-C93E-EC30CFB1E0F0}"/>
              </a:ext>
            </a:extLst>
          </p:cNvPr>
          <p:cNvCxnSpPr>
            <a:cxnSpLocks/>
          </p:cNvCxnSpPr>
          <p:nvPr/>
        </p:nvCxnSpPr>
        <p:spPr>
          <a:xfrm flipH="1">
            <a:off x="7459760" y="1778093"/>
            <a:ext cx="533197" cy="3047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55ECA0B-8393-63CE-1110-EF96CC56C205}"/>
              </a:ext>
            </a:extLst>
          </p:cNvPr>
          <p:cNvCxnSpPr>
            <a:cxnSpLocks/>
          </p:cNvCxnSpPr>
          <p:nvPr/>
        </p:nvCxnSpPr>
        <p:spPr>
          <a:xfrm flipH="1" flipV="1">
            <a:off x="7347023" y="5301766"/>
            <a:ext cx="678387" cy="66395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7298541-C231-322D-B42E-8574A9CA8B85}"/>
              </a:ext>
            </a:extLst>
          </p:cNvPr>
          <p:cNvCxnSpPr>
            <a:cxnSpLocks/>
          </p:cNvCxnSpPr>
          <p:nvPr/>
        </p:nvCxnSpPr>
        <p:spPr>
          <a:xfrm flipH="1" flipV="1">
            <a:off x="7473442" y="3686864"/>
            <a:ext cx="1631609" cy="10844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121B5B8-8E72-B026-40E6-F000403C06BC}"/>
              </a:ext>
            </a:extLst>
          </p:cNvPr>
          <p:cNvSpPr txBox="1"/>
          <p:nvPr/>
        </p:nvSpPr>
        <p:spPr>
          <a:xfrm>
            <a:off x="4876800" y="5890736"/>
            <a:ext cx="1029128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800" dirty="0"/>
              <a:t> . . .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8DC3FE9-772C-85C8-D58E-CD205F27647F}"/>
              </a:ext>
            </a:extLst>
          </p:cNvPr>
          <p:cNvCxnSpPr>
            <a:cxnSpLocks/>
          </p:cNvCxnSpPr>
          <p:nvPr/>
        </p:nvCxnSpPr>
        <p:spPr>
          <a:xfrm flipH="1">
            <a:off x="5334000" y="5480677"/>
            <a:ext cx="34282" cy="37444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7806BBE-0808-3FDC-B8CB-4CA9129B6B96}"/>
              </a:ext>
            </a:extLst>
          </p:cNvPr>
          <p:cNvSpPr txBox="1"/>
          <p:nvPr/>
        </p:nvSpPr>
        <p:spPr>
          <a:xfrm>
            <a:off x="3351891" y="1294589"/>
            <a:ext cx="470000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 dirty="0"/>
              <a:t>https://</a:t>
            </a:r>
            <a:r>
              <a:rPr lang="en-US" sz="1100" dirty="0" err="1"/>
              <a:t>en.wikipedia.org</a:t>
            </a:r>
            <a:r>
              <a:rPr lang="en-US" sz="1100" dirty="0"/>
              <a:t>/wiki/</a:t>
            </a:r>
            <a:r>
              <a:rPr lang="en-US" sz="1100" dirty="0" err="1"/>
              <a:t>Maximum_Integrated_Data_Acquisition_System</a:t>
            </a:r>
            <a:endParaRPr lang="en-US" sz="11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E9ACCC-8D7E-C0DA-0921-B0B31B54E5A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0812" y="1645835"/>
            <a:ext cx="2878638" cy="3593694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24230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9AA444-C278-9239-F608-6A6403895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FE0DBD-AEDD-CF6C-B2C5-42B453D16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66928-7C2B-0B9B-5717-11B5793EC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C3548-1A1F-9D35-ABE3-F17F31F171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General Aspects</a:t>
            </a:r>
          </a:p>
          <a:p>
            <a:r>
              <a:rPr lang="en-US" sz="2800" dirty="0"/>
              <a:t>Where to start?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348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87F661-377B-87B2-2E4E-E8B2A285D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095874" cy="276999"/>
          </a:xfrm>
        </p:spPr>
        <p:txBody>
          <a:bodyPr wrap="square">
            <a:spAutoFit/>
          </a:bodyPr>
          <a:lstStyle/>
          <a:p>
            <a:r>
              <a:rPr lang="en-US" sz="1800" dirty="0"/>
              <a:t>“Write a temperature controller for our lab heater”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DFFDC9-E6F1-21DC-CB6C-ED58CA44F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6AD701-E077-F1F4-3B76-457CED602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61694E-A262-9C90-6B82-120E227CD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4146703-AB9B-F7CA-6B2F-989CE2C96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Solutions vs. General Solutions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62C709-F04A-FC9D-095C-DFE3F4F5963B}"/>
              </a:ext>
            </a:extLst>
          </p:cNvPr>
          <p:cNvSpPr txBox="1"/>
          <p:nvPr/>
        </p:nvSpPr>
        <p:spPr>
          <a:xfrm>
            <a:off x="695325" y="2667000"/>
            <a:ext cx="3876676" cy="1661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main()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float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lab_temp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heater_power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do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lab_temp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(0)/10 * 100;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heater_power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lab_temp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heater_power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/100 * 10);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 while (1);  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F69124-4DF4-54BE-E9D2-4DA4B2A240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53200" y="1714500"/>
            <a:ext cx="4572000" cy="342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4E7D16-80E5-0156-2FB1-3FD74AE144A9}"/>
              </a:ext>
            </a:extLst>
          </p:cNvPr>
          <p:cNvSpPr txBox="1"/>
          <p:nvPr/>
        </p:nvSpPr>
        <p:spPr>
          <a:xfrm>
            <a:off x="6651534" y="4953000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2078832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E971B-0259-9EAD-D93E-92694964B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24F482-1F7B-E38E-196E-F3F4427CD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58360-AEFD-EFCC-406C-6DF042514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5A281-7772-3001-56CD-813EA1A0E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D95FE72-1BF5-6E63-0BB4-74E7DB141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Solutions vs. General Solutions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F4A207E-1169-F1F5-C545-4FD31AAFB1CB}"/>
              </a:ext>
            </a:extLst>
          </p:cNvPr>
          <p:cNvSpPr txBox="1">
            <a:spLocks/>
          </p:cNvSpPr>
          <p:nvPr/>
        </p:nvSpPr>
        <p:spPr>
          <a:xfrm>
            <a:off x="6172200" y="1376773"/>
            <a:ext cx="54864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“Write a temperature controller for our air conditioner”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502F29-91C1-AA61-475C-74473CAAD10E}"/>
              </a:ext>
            </a:extLst>
          </p:cNvPr>
          <p:cNvSpPr txBox="1"/>
          <p:nvPr/>
        </p:nvSpPr>
        <p:spPr>
          <a:xfrm>
            <a:off x="6172200" y="2667000"/>
            <a:ext cx="3440044" cy="1661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main()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float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air_temp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do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air_temp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(2)/20 * 50;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air_temp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(2,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/100 * 20);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 while (1);  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65C27F-BB57-48C7-3F9D-AF540F825F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783496"/>
            <a:ext cx="4572000" cy="3429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8E80AD-BCD1-E968-20AB-24B2B83AE464}"/>
              </a:ext>
            </a:extLst>
          </p:cNvPr>
          <p:cNvSpPr txBox="1"/>
          <p:nvPr/>
        </p:nvSpPr>
        <p:spPr>
          <a:xfrm>
            <a:off x="791277" y="5029200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600" dirty="0">
                <a:solidFill>
                  <a:schemeClr val="bg1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ChatGTP-5.5</a:t>
            </a:r>
          </a:p>
        </p:txBody>
      </p:sp>
    </p:spTree>
    <p:extLst>
      <p:ext uri="{BB962C8B-B14F-4D97-AF65-F5344CB8AC3E}">
        <p14:creationId xmlns:p14="http://schemas.microsoft.com/office/powerpoint/2010/main" val="363660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DD52F-3E57-E1C5-CD17-51A1B67D6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F00420-4555-C346-8006-D14E7C73F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095874" cy="276999"/>
          </a:xfrm>
        </p:spPr>
        <p:txBody>
          <a:bodyPr wrap="square">
            <a:spAutoFit/>
          </a:bodyPr>
          <a:lstStyle/>
          <a:p>
            <a:r>
              <a:rPr lang="en-US" sz="1800" dirty="0"/>
              <a:t>“Write a temperature controller for our lab heater”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EE21AF-737E-1F6A-6242-46E82DA91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29.05.26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F9DB65-3815-5204-0226-EBC0F68F9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2026 IEEE RTC, Elba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D387D-D169-A166-FC68-C184E3BB2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08518ED-109D-F15F-3AE6-C47037B1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Solutions vs. General Solutions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CA9D19-EA5F-4023-09F6-2E31D753F987}"/>
              </a:ext>
            </a:extLst>
          </p:cNvPr>
          <p:cNvSpPr txBox="1"/>
          <p:nvPr/>
        </p:nvSpPr>
        <p:spPr>
          <a:xfrm>
            <a:off x="1383779" y="2657673"/>
            <a:ext cx="3718967" cy="1661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main()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float </a:t>
            </a:r>
            <a:r>
              <a:rPr lang="en-US" sz="12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heater_power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do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lab_temp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)/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heater_power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heater_power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/100 * </a:t>
            </a:r>
            <a:r>
              <a:rPr lang="en-US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 while (1);  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4EF95D8-73F6-4E8E-1F57-915AAD905F51}"/>
              </a:ext>
            </a:extLst>
          </p:cNvPr>
          <p:cNvSpPr txBox="1">
            <a:spLocks/>
          </p:cNvSpPr>
          <p:nvPr/>
        </p:nvSpPr>
        <p:spPr>
          <a:xfrm>
            <a:off x="6172200" y="1376773"/>
            <a:ext cx="54864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8425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tabLst>
                <a:tab pos="536575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“Write a temperature controller for our air conditioner”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52B225-F07E-11D4-D0E0-01E4D67E3DDB}"/>
              </a:ext>
            </a:extLst>
          </p:cNvPr>
          <p:cNvSpPr txBox="1"/>
          <p:nvPr/>
        </p:nvSpPr>
        <p:spPr>
          <a:xfrm>
            <a:off x="7195378" y="2658506"/>
            <a:ext cx="3440044" cy="1661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main()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float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air_temp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do {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air_temp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read_adc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)/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ac_power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air_temp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set_dac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ac_power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/100 *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 while (1);  </a:t>
            </a:r>
          </a:p>
          <a:p>
            <a:pPr algn="l"/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96957116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NM V8" id="{32543CE9-4DF9-42F6-B9AD-AD8F23CC00CB}" vid="{2AF3F73A-EC37-4937-B1EC-27A2EC5D89A9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2116</TotalTime>
  <Words>2633</Words>
  <Application>Microsoft Macintosh PowerPoint</Application>
  <PresentationFormat>Widescreen</PresentationFormat>
  <Paragraphs>475</Paragraphs>
  <Slides>48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Aptos</vt:lpstr>
      <vt:lpstr>Arial</vt:lpstr>
      <vt:lpstr>Century Gothic</vt:lpstr>
      <vt:lpstr>Courier New</vt:lpstr>
      <vt:lpstr>Menlo</vt:lpstr>
      <vt:lpstr>Wingdings</vt:lpstr>
      <vt:lpstr>Benutzerdefiniertes Design</vt:lpstr>
      <vt:lpstr>Award Talk</vt:lpstr>
      <vt:lpstr>PowerPoint Presentation</vt:lpstr>
      <vt:lpstr>PowerPoint Presentation</vt:lpstr>
      <vt:lpstr>The Art of writing  Open Source Software Conclusions from 45+ years of programming experience</vt:lpstr>
      <vt:lpstr>Maximum Integrated Data Acquisition System MIDAS</vt:lpstr>
      <vt:lpstr>PowerPoint Presentation</vt:lpstr>
      <vt:lpstr>Specific Solutions vs. General Solutions</vt:lpstr>
      <vt:lpstr>Specific Solutions vs. General Solutions</vt:lpstr>
      <vt:lpstr>Specific Solutions vs. General Solutions</vt:lpstr>
      <vt:lpstr>Specific Solutions vs. General Solutions</vt:lpstr>
      <vt:lpstr>Specific Solutions vs. General Solutions</vt:lpstr>
      <vt:lpstr>MIDAS as a framework keeps 99.9% of code general</vt:lpstr>
      <vt:lpstr>Mu3e Magnet Control Example</vt:lpstr>
      <vt:lpstr>Mu3e Magnet Control Frontend Program</vt:lpstr>
      <vt:lpstr>MIDAS custom pages</vt:lpstr>
      <vt:lpstr>Write open-source software as general as possible</vt:lpstr>
      <vt:lpstr>Sequence Scripts</vt:lpstr>
      <vt:lpstr>Solution: MIDAS Python Sequencer</vt:lpstr>
      <vt:lpstr>Python Sequencer usage around the globe</vt:lpstr>
      <vt:lpstr>PowerPoint Presentation</vt:lpstr>
      <vt:lpstr>Operating System Dependencies can be covered by conditional compilation</vt:lpstr>
      <vt:lpstr>Check your external dependencies</vt:lpstr>
      <vt:lpstr>Problem of too many External Dependencies</vt:lpstr>
      <vt:lpstr>MIDAS dialog box “library” can be very compact</vt:lpstr>
      <vt:lpstr>MIDAS History Plots</vt:lpstr>
      <vt:lpstr>Decimation: Plot for example every 5th point</vt:lpstr>
      <vt:lpstr>MIDAS History Decimation: Add Min/Max points</vt:lpstr>
      <vt:lpstr>Identifying rare issues via min/max decimation</vt:lpstr>
      <vt:lpstr>Start your design from the intended user experience</vt:lpstr>
      <vt:lpstr>Design Example A</vt:lpstr>
      <vt:lpstr>Design Example B</vt:lpstr>
      <vt:lpstr>MPlot Library for plotting graphs</vt:lpstr>
      <vt:lpstr>PowerPoint Presentation</vt:lpstr>
      <vt:lpstr>How to “steer” the development?</vt:lpstr>
      <vt:lpstr>How to write a good documentation?</vt:lpstr>
      <vt:lpstr>How to get your motivation?</vt:lpstr>
      <vt:lpstr>Motivate your co-developers</vt:lpstr>
      <vt:lpstr>Don’t be afraid of new developments</vt:lpstr>
      <vt:lpstr>PowerPoint Presentation</vt:lpstr>
      <vt:lpstr>MidasGPT</vt:lpstr>
      <vt:lpstr>How can I change a value in the ODB?</vt:lpstr>
      <vt:lpstr>Let GenAI write your documentation</vt:lpstr>
      <vt:lpstr>Let GenAI write your documentation</vt:lpstr>
      <vt:lpstr>‘Write a description of this function in Markdown”</vt:lpstr>
      <vt:lpstr>My recommendation how to use GenAI</vt:lpstr>
      <vt:lpstr>Find somebody who believes in you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Ritt, Stefan</dc:creator>
  <dc:description>erstellt durch Vorlagenbauer.ch</dc:description>
  <cp:lastModifiedBy>Ritt, Stefan</cp:lastModifiedBy>
  <cp:revision>83</cp:revision>
  <dcterms:created xsi:type="dcterms:W3CDTF">2025-08-29T14:58:19Z</dcterms:created>
  <dcterms:modified xsi:type="dcterms:W3CDTF">2026-05-28T07:38:58Z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