
<file path=[Content_Types].xml><?xml version="1.0" encoding="utf-8"?>
<Types xmlns="http://schemas.openxmlformats.org/package/2006/content-types">
  <Default Extension="jpeg" ContentType="image/jpeg"/>
  <Default Extension="jpg" ContentType="image/jpeg"/>
  <Default Extension="mov" ContentType="video/quicktime"/>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74" r:id="rId2"/>
    <p:sldId id="275" r:id="rId3"/>
    <p:sldId id="273" r:id="rId4"/>
    <p:sldId id="260" r:id="rId5"/>
    <p:sldId id="277" r:id="rId6"/>
    <p:sldId id="278" r:id="rId7"/>
    <p:sldId id="261" r:id="rId8"/>
    <p:sldId id="262" r:id="rId9"/>
    <p:sldId id="271" r:id="rId10"/>
    <p:sldId id="263" r:id="rId11"/>
    <p:sldId id="264" r:id="rId12"/>
    <p:sldId id="265" r:id="rId13"/>
    <p:sldId id="266" r:id="rId14"/>
    <p:sldId id="267" r:id="rId15"/>
    <p:sldId id="269" r:id="rId16"/>
    <p:sldId id="276"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20"/>
    <p:restoredTop sz="87213"/>
  </p:normalViewPr>
  <p:slideViewPr>
    <p:cSldViewPr snapToGrid="0" showGuides="1">
      <p:cViewPr>
        <p:scale>
          <a:sx n="100" d="100"/>
          <a:sy n="100" d="100"/>
        </p:scale>
        <p:origin x="1032" y="1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7D12FC-6866-A04A-AC1C-784DB167CA87}" type="datetimeFigureOut">
              <a:rPr lang="it-IT" smtClean="0"/>
              <a:t>28/05/26</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773CA7-087D-4F4E-8215-0FF5AFCD4E80}" type="slidenum">
              <a:rPr lang="it-IT" smtClean="0"/>
              <a:t>‹N›</a:t>
            </a:fld>
            <a:endParaRPr lang="it-IT"/>
          </a:p>
        </p:txBody>
      </p:sp>
    </p:spTree>
    <p:extLst>
      <p:ext uri="{BB962C8B-B14F-4D97-AF65-F5344CB8AC3E}">
        <p14:creationId xmlns:p14="http://schemas.microsoft.com/office/powerpoint/2010/main" val="4079004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A82CA-3545-00C5-7D0F-0170062BC0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593FF5-8BC3-6B7F-BC81-CD96377262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CFCF37-B2CD-54F4-9719-4449E101DFD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1A12DFE-31FA-D93F-7CA8-8747C26656D6}"/>
              </a:ext>
            </a:extLst>
          </p:cNvPr>
          <p:cNvSpPr>
            <a:spLocks noGrp="1"/>
          </p:cNvSpPr>
          <p:nvPr>
            <p:ph type="sldNum" sz="quarter" idx="5"/>
          </p:nvPr>
        </p:nvSpPr>
        <p:spPr/>
        <p:txBody>
          <a:bodyPr/>
          <a:lstStyle/>
          <a:p>
            <a:fld id="{39F535F3-6C53-B445-88BD-4862A241FBEE}" type="slidenum">
              <a:rPr lang="en-US" smtClean="0"/>
              <a:t>3</a:t>
            </a:fld>
            <a:endParaRPr lang="en-US"/>
          </a:p>
        </p:txBody>
      </p:sp>
    </p:spTree>
    <p:extLst>
      <p:ext uri="{BB962C8B-B14F-4D97-AF65-F5344CB8AC3E}">
        <p14:creationId xmlns:p14="http://schemas.microsoft.com/office/powerpoint/2010/main" val="1344522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several project partners that contribute to the data collection, each with specific objectives and tools. It is necessary to prepare a tool capable of guaranteeing (1) complete interoperability between the data collected in the different hospital centers (shared syntax and semantics) (2) the storage of useful data, whether textual, numerical, spatial, temporal or multimedia (3) the collection distributed via MAN-MACHINE and MACHINE-TO-MACHINE interfaces.</a:t>
            </a:r>
          </a:p>
        </p:txBody>
      </p:sp>
      <p:sp>
        <p:nvSpPr>
          <p:cNvPr id="4" name="Slide Number Placeholder 3"/>
          <p:cNvSpPr>
            <a:spLocks noGrp="1"/>
          </p:cNvSpPr>
          <p:nvPr>
            <p:ph type="sldNum" sz="quarter" idx="5"/>
          </p:nvPr>
        </p:nvSpPr>
        <p:spPr/>
        <p:txBody>
          <a:bodyPr/>
          <a:lstStyle/>
          <a:p>
            <a:fld id="{39F535F3-6C53-B445-88BD-4862A241FBEE}" type="slidenum">
              <a:rPr lang="en-US" smtClean="0"/>
              <a:t>4</a:t>
            </a:fld>
            <a:endParaRPr lang="en-US"/>
          </a:p>
        </p:txBody>
      </p:sp>
    </p:spTree>
    <p:extLst>
      <p:ext uri="{BB962C8B-B14F-4D97-AF65-F5344CB8AC3E}">
        <p14:creationId xmlns:p14="http://schemas.microsoft.com/office/powerpoint/2010/main" val="3298150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F535F3-6C53-B445-88BD-4862A241FBEE}" type="slidenum">
              <a:rPr lang="en-US" smtClean="0"/>
              <a:t>8</a:t>
            </a:fld>
            <a:endParaRPr lang="en-US"/>
          </a:p>
        </p:txBody>
      </p:sp>
    </p:spTree>
    <p:extLst>
      <p:ext uri="{BB962C8B-B14F-4D97-AF65-F5344CB8AC3E}">
        <p14:creationId xmlns:p14="http://schemas.microsoft.com/office/powerpoint/2010/main" val="522870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FCC233-92C2-311B-8976-262DBC52E26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E9992FFA-5A50-A011-45AB-BDFA7F5A8A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1AA8B9D6-F596-980A-3D9D-F6441AA739BE}"/>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5" name="Segnaposto piè di pagina 4">
            <a:extLst>
              <a:ext uri="{FF2B5EF4-FFF2-40B4-BE49-F238E27FC236}">
                <a16:creationId xmlns:a16="http://schemas.microsoft.com/office/drawing/2014/main" id="{C982616E-4EBC-060D-672A-C5436E5E81F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4382BBB-8624-995B-C22E-CE882749F417}"/>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1391917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9D602E-5E19-2EDD-AB25-4D9B25095682}"/>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A741F80-428D-367F-2709-F51A05DAD323}"/>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384203B-7B95-4C5A-B388-DA0DC1D72AAC}"/>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5" name="Segnaposto piè di pagina 4">
            <a:extLst>
              <a:ext uri="{FF2B5EF4-FFF2-40B4-BE49-F238E27FC236}">
                <a16:creationId xmlns:a16="http://schemas.microsoft.com/office/drawing/2014/main" id="{3DF8ACD4-98F2-D39F-8698-5F566CC5EB8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64EC0B2-64BE-FFE3-C28E-4DC122C379B9}"/>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2240514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30AACCB7-4C5A-1FC9-B0CB-CBDCD00513B1}"/>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9C95643-FF96-598A-8329-EDE0D232562A}"/>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758E2C8-FEF3-1CCE-C74E-BD7A7C94901D}"/>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5" name="Segnaposto piè di pagina 4">
            <a:extLst>
              <a:ext uri="{FF2B5EF4-FFF2-40B4-BE49-F238E27FC236}">
                <a16:creationId xmlns:a16="http://schemas.microsoft.com/office/drawing/2014/main" id="{82ED4253-1724-058F-0B83-49A53554E9F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EF3025F-4B17-338E-CB2F-09C8BE0C53DA}"/>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2669832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1B426D8-20CF-434D-3864-1FECCE842D7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46C92CE-C18F-E2AF-ED59-6F26DCC802E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1EA61DC-A391-4057-9341-CFFB100CEDEA}"/>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5" name="Segnaposto piè di pagina 4">
            <a:extLst>
              <a:ext uri="{FF2B5EF4-FFF2-40B4-BE49-F238E27FC236}">
                <a16:creationId xmlns:a16="http://schemas.microsoft.com/office/drawing/2014/main" id="{9CB5D31A-DBDC-6EBA-9593-BCE113B1347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8EF9AB0-AAA8-3B5E-FC33-6E0DB9CDDB10}"/>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1243478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127364-0C9E-F8DD-CD72-657412FCDEB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250520C1-5DA9-A93F-C009-06AF8A1F6D5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6DD96813-A1E6-2D82-F9E3-88EEAEC215C0}"/>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5" name="Segnaposto piè di pagina 4">
            <a:extLst>
              <a:ext uri="{FF2B5EF4-FFF2-40B4-BE49-F238E27FC236}">
                <a16:creationId xmlns:a16="http://schemas.microsoft.com/office/drawing/2014/main" id="{35B8FEE9-BC5A-037F-8B1A-1E75735AFAC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6B0CE65-9418-45E7-ED1C-33937AE6EDD2}"/>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1411785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22278C-732A-A730-C6C8-6B29EB7B867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309F8EE-C015-CE22-FD2B-42F1F75DF046}"/>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CD817ACA-E72A-7C19-3789-F268F9D8CA0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A0F362D7-6E73-9244-BBDA-9F554BBD7BEA}"/>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6" name="Segnaposto piè di pagina 5">
            <a:extLst>
              <a:ext uri="{FF2B5EF4-FFF2-40B4-BE49-F238E27FC236}">
                <a16:creationId xmlns:a16="http://schemas.microsoft.com/office/drawing/2014/main" id="{3870DEE9-7287-DBFC-CC13-70F9B791EAA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1A143E6-40CC-6B52-36E5-A453E369ACEC}"/>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1126522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D1AED8-71DF-F1B5-4FF0-EE93FF75CCB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B01F5FB-17A0-53CF-484D-369B372CE8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54536EFE-95C5-C559-69A2-D04F162E0342}"/>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B83452A-6B08-BA50-3D2D-F04DB48FCF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85EA1663-E714-88B1-EC53-B2FB51126949}"/>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2C055FB6-1267-9D02-C22A-5DEF0A6FA217}"/>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8" name="Segnaposto piè di pagina 7">
            <a:extLst>
              <a:ext uri="{FF2B5EF4-FFF2-40B4-BE49-F238E27FC236}">
                <a16:creationId xmlns:a16="http://schemas.microsoft.com/office/drawing/2014/main" id="{52146452-AF76-F339-E69E-246AE3986F77}"/>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A3458B67-4F25-10BB-41A7-9DAF9642ABC0}"/>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3329033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0B4F5B-A251-E045-3E2A-8454EA382839}"/>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4B13535C-C703-9C78-826A-2799F59761B0}"/>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4" name="Segnaposto piè di pagina 3">
            <a:extLst>
              <a:ext uri="{FF2B5EF4-FFF2-40B4-BE49-F238E27FC236}">
                <a16:creationId xmlns:a16="http://schemas.microsoft.com/office/drawing/2014/main" id="{38BB61F1-69EF-7A63-0EE7-D07E0CE2716A}"/>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232C97F-A37F-42C5-5617-FA39B47E0FC1}"/>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3366395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A5B101B-E28D-251F-B267-8881E80990BD}"/>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3" name="Segnaposto piè di pagina 2">
            <a:extLst>
              <a:ext uri="{FF2B5EF4-FFF2-40B4-BE49-F238E27FC236}">
                <a16:creationId xmlns:a16="http://schemas.microsoft.com/office/drawing/2014/main" id="{5A36577A-E73D-26A4-6132-49D64EEF5617}"/>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B809BB49-1F27-55DB-9D40-B3E1A20C5785}"/>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3520975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08C23C-9D06-4425-557A-4F874623109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6216E44-7F71-DCC5-1239-F572323B46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F407C8D-A17B-06C0-C084-018D7CA464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BFAE350C-0FA9-9F0B-3054-4C69CEF846E7}"/>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6" name="Segnaposto piè di pagina 5">
            <a:extLst>
              <a:ext uri="{FF2B5EF4-FFF2-40B4-BE49-F238E27FC236}">
                <a16:creationId xmlns:a16="http://schemas.microsoft.com/office/drawing/2014/main" id="{01AC8B91-45B4-FA35-0B94-DA0DC0F9641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84F3103-8200-BA94-6822-40400CC35790}"/>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1734660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E6F13D-1176-2956-B98B-F9633A9075E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15D83BF1-98A4-3966-CE04-92FFE3C215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90A4477-2364-8CD2-E0C4-F464B78DAC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B0BA248E-5EAA-9268-66CC-3536041C7795}"/>
              </a:ext>
            </a:extLst>
          </p:cNvPr>
          <p:cNvSpPr>
            <a:spLocks noGrp="1"/>
          </p:cNvSpPr>
          <p:nvPr>
            <p:ph type="dt" sz="half" idx="10"/>
          </p:nvPr>
        </p:nvSpPr>
        <p:spPr/>
        <p:txBody>
          <a:bodyPr/>
          <a:lstStyle/>
          <a:p>
            <a:fld id="{CA834418-AA6E-9F47-9BE7-EE8613DBED6A}" type="datetimeFigureOut">
              <a:rPr lang="it-IT" smtClean="0"/>
              <a:t>28/05/26</a:t>
            </a:fld>
            <a:endParaRPr lang="it-IT"/>
          </a:p>
        </p:txBody>
      </p:sp>
      <p:sp>
        <p:nvSpPr>
          <p:cNvPr id="6" name="Segnaposto piè di pagina 5">
            <a:extLst>
              <a:ext uri="{FF2B5EF4-FFF2-40B4-BE49-F238E27FC236}">
                <a16:creationId xmlns:a16="http://schemas.microsoft.com/office/drawing/2014/main" id="{0CA6FC21-43B4-97F5-1F54-4C7921E71CF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6EE5F43-B8B9-9DFC-F67C-029953301887}"/>
              </a:ext>
            </a:extLst>
          </p:cNvPr>
          <p:cNvSpPr>
            <a:spLocks noGrp="1"/>
          </p:cNvSpPr>
          <p:nvPr>
            <p:ph type="sldNum" sz="quarter" idx="12"/>
          </p:nvPr>
        </p:nvSpPr>
        <p:spPr/>
        <p:txBody>
          <a:bodyPr/>
          <a:lstStyle/>
          <a:p>
            <a:fld id="{604D080D-CE80-FC44-A4E5-83A6055F64FB}" type="slidenum">
              <a:rPr lang="it-IT" smtClean="0"/>
              <a:t>‹N›</a:t>
            </a:fld>
            <a:endParaRPr lang="it-IT"/>
          </a:p>
        </p:txBody>
      </p:sp>
    </p:spTree>
    <p:extLst>
      <p:ext uri="{BB962C8B-B14F-4D97-AF65-F5344CB8AC3E}">
        <p14:creationId xmlns:p14="http://schemas.microsoft.com/office/powerpoint/2010/main" val="2839584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146D16D1-7B5A-879F-5C1E-7517CF0F73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26AC4A7-4B13-732A-3281-C3835E5B0F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B382265-4E88-E186-DE42-D28F6DAE19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A834418-AA6E-9F47-9BE7-EE8613DBED6A}" type="datetimeFigureOut">
              <a:rPr lang="it-IT" smtClean="0"/>
              <a:t>28/05/26</a:t>
            </a:fld>
            <a:endParaRPr lang="it-IT"/>
          </a:p>
        </p:txBody>
      </p:sp>
      <p:sp>
        <p:nvSpPr>
          <p:cNvPr id="5" name="Segnaposto piè di pagina 4">
            <a:extLst>
              <a:ext uri="{FF2B5EF4-FFF2-40B4-BE49-F238E27FC236}">
                <a16:creationId xmlns:a16="http://schemas.microsoft.com/office/drawing/2014/main" id="{422166FD-0944-A908-FA22-28D1BABAB0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EF4461EE-F1FA-EB40-752C-A05DA47C0A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04D080D-CE80-FC44-A4E5-83A6055F64FB}" type="slidenum">
              <a:rPr lang="it-IT" smtClean="0"/>
              <a:t>‹N›</a:t>
            </a:fld>
            <a:endParaRPr lang="it-IT"/>
          </a:p>
        </p:txBody>
      </p:sp>
    </p:spTree>
    <p:extLst>
      <p:ext uri="{BB962C8B-B14F-4D97-AF65-F5344CB8AC3E}">
        <p14:creationId xmlns:p14="http://schemas.microsoft.com/office/powerpoint/2010/main" val="1764371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3.png"/><Relationship Id="rId18" Type="http://schemas.openxmlformats.org/officeDocument/2006/relationships/hyperlink" Target="https://vectorified.com/middleware-icon" TargetMode="External"/><Relationship Id="rId26" Type="http://schemas.openxmlformats.org/officeDocument/2006/relationships/hyperlink" Target="https://www.r4epi.com/working-with-multiple-data-frames.html" TargetMode="External"/><Relationship Id="rId3" Type="http://schemas.openxmlformats.org/officeDocument/2006/relationships/hyperlink" Target="https://freepngimg.com/png/11639-database-png" TargetMode="External"/><Relationship Id="rId21" Type="http://schemas.openxmlformats.org/officeDocument/2006/relationships/image" Target="../media/image26.jpg"/><Relationship Id="rId7" Type="http://schemas.openxmlformats.org/officeDocument/2006/relationships/hyperlink" Target="https://icon-icons.com/fr/icone/hopital/74918" TargetMode="External"/><Relationship Id="rId12" Type="http://schemas.openxmlformats.org/officeDocument/2006/relationships/image" Target="../media/image9.png"/><Relationship Id="rId17" Type="http://schemas.openxmlformats.org/officeDocument/2006/relationships/image" Target="../media/image14.png"/><Relationship Id="rId25" Type="http://schemas.openxmlformats.org/officeDocument/2006/relationships/image" Target="../media/image28.png"/><Relationship Id="rId2" Type="http://schemas.openxmlformats.org/officeDocument/2006/relationships/image" Target="../media/image3.png"/><Relationship Id="rId16" Type="http://schemas.openxmlformats.org/officeDocument/2006/relationships/hyperlink" Target="https://www.vecteezy.com/vector-art/4727077-smart-watch-icons-set-isolated-on-white" TargetMode="External"/><Relationship Id="rId20" Type="http://schemas.openxmlformats.org/officeDocument/2006/relationships/hyperlink" Target="https://www.flaticon.com/free-icon/file-system_2345412" TargetMode="Externa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8.png"/><Relationship Id="rId24" Type="http://schemas.openxmlformats.org/officeDocument/2006/relationships/hyperlink" Target="https://www.freepik.com/icon/teddy-bear_2730170" TargetMode="External"/><Relationship Id="rId5" Type="http://schemas.openxmlformats.org/officeDocument/2006/relationships/hyperlink" Target="https://pixabay.com/de/vectors/arzt-icon-vista-wei%C3%9Fer-mantel-1295581/" TargetMode="External"/><Relationship Id="rId15" Type="http://schemas.openxmlformats.org/officeDocument/2006/relationships/image" Target="../media/image24.jpg"/><Relationship Id="rId23" Type="http://schemas.openxmlformats.org/officeDocument/2006/relationships/image" Target="../media/image27.png"/><Relationship Id="rId10" Type="http://schemas.openxmlformats.org/officeDocument/2006/relationships/image" Target="../media/image7.png"/><Relationship Id="rId19" Type="http://schemas.openxmlformats.org/officeDocument/2006/relationships/image" Target="../media/image25.png"/><Relationship Id="rId4" Type="http://schemas.openxmlformats.org/officeDocument/2006/relationships/image" Target="../media/image4.png"/><Relationship Id="rId9" Type="http://schemas.openxmlformats.org/officeDocument/2006/relationships/hyperlink" Target="https://vectorified.com/web-form-icon" TargetMode="External"/><Relationship Id="rId14" Type="http://schemas.openxmlformats.org/officeDocument/2006/relationships/hyperlink" Target="https://br.freepik.com/icone/sensor-movimento_9563684" TargetMode="External"/><Relationship Id="rId22" Type="http://schemas.openxmlformats.org/officeDocument/2006/relationships/hyperlink" Target="https://es.vecteezy.com/arte-vectorial/7635835-engranaje-logo-icono-diseno-plantilla-vector"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icon-icons.com/fr/icone/hopital/74918" TargetMode="External"/><Relationship Id="rId13" Type="http://schemas.openxmlformats.org/officeDocument/2006/relationships/image" Target="../media/image9.png"/><Relationship Id="rId18" Type="http://schemas.openxmlformats.org/officeDocument/2006/relationships/image" Target="../media/image12.jp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8.png"/><Relationship Id="rId17" Type="http://schemas.openxmlformats.org/officeDocument/2006/relationships/hyperlink" Target="https://www.vecteezy.com/vector-art/22821429-artificial-neural-networks-vector-concept-colored-icon" TargetMode="External"/><Relationship Id="rId2" Type="http://schemas.openxmlformats.org/officeDocument/2006/relationships/notesSlide" Target="../notesSlides/notesSlide2.xml"/><Relationship Id="rId16" Type="http://schemas.openxmlformats.org/officeDocument/2006/relationships/image" Target="../media/image11.jpg"/><Relationship Id="rId1" Type="http://schemas.openxmlformats.org/officeDocument/2006/relationships/slideLayout" Target="../slideLayouts/slideLayout2.xml"/><Relationship Id="rId6" Type="http://schemas.openxmlformats.org/officeDocument/2006/relationships/hyperlink" Target="https://pixabay.com/de/vectors/arzt-icon-vista-wei%C3%9Fer-mantel-1295581/" TargetMode="External"/><Relationship Id="rId11" Type="http://schemas.openxmlformats.org/officeDocument/2006/relationships/image" Target="../media/image7.png"/><Relationship Id="rId5" Type="http://schemas.openxmlformats.org/officeDocument/2006/relationships/image" Target="../media/image4.png"/><Relationship Id="rId15" Type="http://schemas.openxmlformats.org/officeDocument/2006/relationships/hyperlink" Target="https://opendreamkit.org/2018/10/17/jupyterhub-docker/" TargetMode="External"/><Relationship Id="rId10" Type="http://schemas.openxmlformats.org/officeDocument/2006/relationships/hyperlink" Target="https://vectorified.com/web-form-icon" TargetMode="External"/><Relationship Id="rId19" Type="http://schemas.openxmlformats.org/officeDocument/2006/relationships/hyperlink" Target="https://www.creativefabrica.com/pl/product/clustering-icon/" TargetMode="External"/><Relationship Id="rId4" Type="http://schemas.openxmlformats.org/officeDocument/2006/relationships/hyperlink" Target="https://freepngimg.com/png/11639-database-png" TargetMode="External"/><Relationship Id="rId9" Type="http://schemas.openxmlformats.org/officeDocument/2006/relationships/image" Target="../media/image6.png"/><Relationship Id="rId1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hyperlink" Target="https://freepngimg.com/png/11639-database-png" TargetMode="External"/><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13.svg"/><Relationship Id="rId1" Type="http://schemas.openxmlformats.org/officeDocument/2006/relationships/slideLayout" Target="../slideLayouts/slideLayout6.xml"/><Relationship Id="rId6" Type="http://schemas.openxmlformats.org/officeDocument/2006/relationships/hyperlink" Target="https://vectorified.com/middleware-icon" TargetMode="External"/><Relationship Id="rId11" Type="http://schemas.openxmlformats.org/officeDocument/2006/relationships/image" Target="../media/image17.svg"/><Relationship Id="rId5" Type="http://schemas.openxmlformats.org/officeDocument/2006/relationships/image" Target="../media/image14.png"/><Relationship Id="rId10" Type="http://schemas.openxmlformats.org/officeDocument/2006/relationships/image" Target="../media/image16.svg"/><Relationship Id="rId4" Type="http://schemas.openxmlformats.org/officeDocument/2006/relationships/hyperlink" Target="https://icon-icons.com/fr/icone/hopital/74918" TargetMode="External"/><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hyperlink" Target="https://www.utm.utoronto.ca/cdrs/resource-hub/redcap-data-collection-tool" TargetMode="External"/><Relationship Id="rId7" Type="http://schemas.openxmlformats.org/officeDocument/2006/relationships/hyperlink" Target="https://www.vecteezy.com/vector-art/14237795-launch-startup-deployment-software-development-blue-icon" TargetMode="Externa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hyperlink" Target="https://vectorified.com/web-form-icon" TargetMode="External"/><Relationship Id="rId4" Type="http://schemas.openxmlformats.org/officeDocument/2006/relationships/image" Target="../media/image6.png"/><Relationship Id="rId9" Type="http://schemas.openxmlformats.org/officeDocument/2006/relationships/hyperlink" Target="https://www.freepik.com/premium-vector/api-icon-flat-sign-element-from-data-analytics-collection-creative-api-icon-web-design-templates-infographics-more_31439182.ht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vecteezy.com/vector-art/7567807-eating-food-icon" TargetMode="External"/><Relationship Id="rId5" Type="http://schemas.openxmlformats.org/officeDocument/2006/relationships/image" Target="../media/image22.jpg"/><Relationship Id="rId4" Type="http://schemas.openxmlformats.org/officeDocument/2006/relationships/hyperlink" Target="https://www.iconfinder.com/icons/2433395/chef_cooking_food_kitchen_restaurant_ico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5BBB9A-8E9F-3484-DDA2-076DFD6752EF}"/>
              </a:ext>
            </a:extLst>
          </p:cNvPr>
          <p:cNvSpPr>
            <a:spLocks noGrp="1"/>
          </p:cNvSpPr>
          <p:nvPr>
            <p:ph type="ctrTitle"/>
          </p:nvPr>
        </p:nvSpPr>
        <p:spPr/>
        <p:txBody>
          <a:bodyPr>
            <a:normAutofit fontScale="90000"/>
          </a:bodyPr>
          <a:lstStyle/>
          <a:p>
            <a:r>
              <a:rPr lang="it-IT" b="1" dirty="0">
                <a:solidFill>
                  <a:schemeClr val="tx2">
                    <a:lumMod val="75000"/>
                    <a:lumOff val="25000"/>
                  </a:schemeClr>
                </a:solidFill>
              </a:rPr>
              <a:t>Data </a:t>
            </a:r>
            <a:r>
              <a:rPr lang="it-IT" b="1" dirty="0" err="1">
                <a:solidFill>
                  <a:schemeClr val="tx2">
                    <a:lumMod val="75000"/>
                    <a:lumOff val="25000"/>
                  </a:schemeClr>
                </a:solidFill>
              </a:rPr>
              <a:t>Acquisition</a:t>
            </a:r>
            <a:r>
              <a:rPr lang="it-IT" b="1" dirty="0">
                <a:solidFill>
                  <a:schemeClr val="tx2">
                    <a:lumMod val="75000"/>
                    <a:lumOff val="25000"/>
                  </a:schemeClr>
                </a:solidFill>
              </a:rPr>
              <a:t> Architecture in TELE-NEURART project</a:t>
            </a:r>
            <a:endParaRPr lang="it-IT" dirty="0">
              <a:solidFill>
                <a:schemeClr val="tx2">
                  <a:lumMod val="75000"/>
                  <a:lumOff val="25000"/>
                </a:schemeClr>
              </a:solidFill>
            </a:endParaRPr>
          </a:p>
        </p:txBody>
      </p:sp>
      <p:sp>
        <p:nvSpPr>
          <p:cNvPr id="3" name="Sottotitolo 2">
            <a:extLst>
              <a:ext uri="{FF2B5EF4-FFF2-40B4-BE49-F238E27FC236}">
                <a16:creationId xmlns:a16="http://schemas.microsoft.com/office/drawing/2014/main" id="{7DD6FF52-CF22-C6CE-5226-02AF60FA145B}"/>
              </a:ext>
            </a:extLst>
          </p:cNvPr>
          <p:cNvSpPr>
            <a:spLocks noGrp="1"/>
          </p:cNvSpPr>
          <p:nvPr>
            <p:ph type="subTitle" idx="1"/>
          </p:nvPr>
        </p:nvSpPr>
        <p:spPr>
          <a:xfrm>
            <a:off x="1287607" y="4632326"/>
            <a:ext cx="9144000" cy="1655762"/>
          </a:xfrm>
        </p:spPr>
        <p:txBody>
          <a:bodyPr/>
          <a:lstStyle/>
          <a:p>
            <a:r>
              <a:rPr lang="it-IT" dirty="0">
                <a:solidFill>
                  <a:schemeClr val="accent1">
                    <a:lumMod val="60000"/>
                    <a:lumOff val="40000"/>
                  </a:schemeClr>
                </a:solidFill>
              </a:rPr>
              <a:t>Donato Romano</a:t>
            </a:r>
          </a:p>
        </p:txBody>
      </p:sp>
      <p:pic>
        <p:nvPicPr>
          <p:cNvPr id="10" name="Immagine 9">
            <a:extLst>
              <a:ext uri="{FF2B5EF4-FFF2-40B4-BE49-F238E27FC236}">
                <a16:creationId xmlns:a16="http://schemas.microsoft.com/office/drawing/2014/main" id="{1BB0B24E-C1CF-3554-1264-DFBEE5C97ADF}"/>
              </a:ext>
            </a:extLst>
          </p:cNvPr>
          <p:cNvPicPr>
            <a:picLocks noChangeAspect="1"/>
          </p:cNvPicPr>
          <p:nvPr/>
        </p:nvPicPr>
        <p:blipFill>
          <a:blip r:embed="rId2"/>
          <a:stretch>
            <a:fillRect/>
          </a:stretch>
        </p:blipFill>
        <p:spPr>
          <a:xfrm>
            <a:off x="9616786" y="0"/>
            <a:ext cx="2575214" cy="1587587"/>
          </a:xfrm>
          <a:prstGeom prst="rect">
            <a:avLst/>
          </a:prstGeom>
        </p:spPr>
      </p:pic>
      <p:sp>
        <p:nvSpPr>
          <p:cNvPr id="11" name="CasellaDiTesto 10">
            <a:extLst>
              <a:ext uri="{FF2B5EF4-FFF2-40B4-BE49-F238E27FC236}">
                <a16:creationId xmlns:a16="http://schemas.microsoft.com/office/drawing/2014/main" id="{AEFF145F-E9B6-50E9-1660-C7A7D1DD7BCE}"/>
              </a:ext>
            </a:extLst>
          </p:cNvPr>
          <p:cNvSpPr txBox="1"/>
          <p:nvPr/>
        </p:nvSpPr>
        <p:spPr>
          <a:xfrm>
            <a:off x="3928643" y="1125922"/>
            <a:ext cx="4334713" cy="461665"/>
          </a:xfrm>
          <a:prstGeom prst="rect">
            <a:avLst/>
          </a:prstGeom>
          <a:noFill/>
        </p:spPr>
        <p:txBody>
          <a:bodyPr wrap="none" rtlCol="0">
            <a:spAutoFit/>
          </a:bodyPr>
          <a:lstStyle/>
          <a:p>
            <a:r>
              <a:rPr lang="it-IT" sz="2400" dirty="0">
                <a:solidFill>
                  <a:schemeClr val="accent2">
                    <a:lumMod val="60000"/>
                    <a:lumOff val="40000"/>
                  </a:schemeClr>
                </a:solidFill>
              </a:rPr>
              <a:t>25</a:t>
            </a:r>
            <a:r>
              <a:rPr lang="it-IT" sz="2400" baseline="30000" dirty="0">
                <a:solidFill>
                  <a:schemeClr val="accent2">
                    <a:lumMod val="60000"/>
                    <a:lumOff val="40000"/>
                  </a:schemeClr>
                </a:solidFill>
              </a:rPr>
              <a:t>th</a:t>
            </a:r>
            <a:r>
              <a:rPr lang="it-IT" sz="2400" dirty="0">
                <a:solidFill>
                  <a:schemeClr val="accent2">
                    <a:lumMod val="60000"/>
                    <a:lumOff val="40000"/>
                  </a:schemeClr>
                </a:solidFill>
              </a:rPr>
              <a:t> IEEE Real Time Conference</a:t>
            </a:r>
          </a:p>
        </p:txBody>
      </p:sp>
      <p:sp>
        <p:nvSpPr>
          <p:cNvPr id="13" name="CasellaDiTesto 12">
            <a:extLst>
              <a:ext uri="{FF2B5EF4-FFF2-40B4-BE49-F238E27FC236}">
                <a16:creationId xmlns:a16="http://schemas.microsoft.com/office/drawing/2014/main" id="{6BEA439E-DBCF-C876-DBD2-979E1A75789F}"/>
              </a:ext>
            </a:extLst>
          </p:cNvPr>
          <p:cNvSpPr txBox="1"/>
          <p:nvPr/>
        </p:nvSpPr>
        <p:spPr>
          <a:xfrm>
            <a:off x="4808393" y="5362746"/>
            <a:ext cx="6096000" cy="369332"/>
          </a:xfrm>
          <a:prstGeom prst="rect">
            <a:avLst/>
          </a:prstGeom>
          <a:noFill/>
        </p:spPr>
        <p:txBody>
          <a:bodyPr wrap="square">
            <a:spAutoFit/>
          </a:bodyPr>
          <a:lstStyle/>
          <a:p>
            <a:r>
              <a:rPr lang="it-IT" sz="1800" dirty="0">
                <a:solidFill>
                  <a:schemeClr val="accent2">
                    <a:lumMod val="60000"/>
                    <a:lumOff val="40000"/>
                  </a:schemeClr>
                </a:solidFill>
              </a:rPr>
              <a:t>INFN Sezione di Bari</a:t>
            </a:r>
          </a:p>
        </p:txBody>
      </p:sp>
    </p:spTree>
    <p:extLst>
      <p:ext uri="{BB962C8B-B14F-4D97-AF65-F5344CB8AC3E}">
        <p14:creationId xmlns:p14="http://schemas.microsoft.com/office/powerpoint/2010/main" val="2515135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3FBE9-AF25-793F-C63C-DC5D4B0DDEE8}"/>
              </a:ext>
            </a:extLst>
          </p:cNvPr>
          <p:cNvSpPr>
            <a:spLocks noGrp="1"/>
          </p:cNvSpPr>
          <p:nvPr>
            <p:ph type="title"/>
          </p:nvPr>
        </p:nvSpPr>
        <p:spPr/>
        <p:txBody>
          <a:bodyPr/>
          <a:lstStyle/>
          <a:p>
            <a:r>
              <a:rPr lang="en-US" b="1" dirty="0">
                <a:solidFill>
                  <a:schemeClr val="accent1"/>
                </a:solidFill>
              </a:rPr>
              <a:t>Specification of functional requirements</a:t>
            </a:r>
          </a:p>
        </p:txBody>
      </p:sp>
      <p:sp>
        <p:nvSpPr>
          <p:cNvPr id="3" name="Content Placeholder 2">
            <a:extLst>
              <a:ext uri="{FF2B5EF4-FFF2-40B4-BE49-F238E27FC236}">
                <a16:creationId xmlns:a16="http://schemas.microsoft.com/office/drawing/2014/main" id="{1F685838-8CA3-797E-7992-BCD408BF65C7}"/>
              </a:ext>
            </a:extLst>
          </p:cNvPr>
          <p:cNvSpPr>
            <a:spLocks noGrp="1"/>
          </p:cNvSpPr>
          <p:nvPr>
            <p:ph idx="1"/>
          </p:nvPr>
        </p:nvSpPr>
        <p:spPr>
          <a:xfrm>
            <a:off x="838200" y="1901703"/>
            <a:ext cx="9248335" cy="3514358"/>
          </a:xfrm>
        </p:spPr>
        <p:txBody>
          <a:bodyPr>
            <a:normAutofit/>
          </a:bodyPr>
          <a:lstStyle/>
          <a:p>
            <a:pPr marL="0" indent="0">
              <a:buNone/>
            </a:pPr>
            <a:r>
              <a:rPr lang="en-US" sz="2000" dirty="0"/>
              <a:t>Define the data collection protocol:</a:t>
            </a:r>
          </a:p>
          <a:p>
            <a:pPr lvl="1"/>
            <a:r>
              <a:rPr lang="en-US" sz="1800" dirty="0"/>
              <a:t>What data do we collect?</a:t>
            </a:r>
          </a:p>
          <a:p>
            <a:pPr lvl="1"/>
            <a:r>
              <a:rPr lang="en-US" sz="1800" dirty="0"/>
              <a:t>What type of data and through what tools? E.g., web forms, machines, etc.</a:t>
            </a:r>
          </a:p>
          <a:p>
            <a:pPr lvl="1"/>
            <a:r>
              <a:rPr lang="en-US" sz="1800" dirty="0"/>
              <a:t>What are the current data collection processes?</a:t>
            </a:r>
          </a:p>
          <a:p>
            <a:pPr lvl="1"/>
            <a:r>
              <a:rPr lang="en-US" sz="1800" dirty="0"/>
              <a:t>Do patients undergo tests at different clinics or just one?</a:t>
            </a:r>
          </a:p>
          <a:p>
            <a:pPr lvl="1"/>
            <a:r>
              <a:rPr lang="en-US" sz="1800" dirty="0"/>
              <a:t>Is the study longitudinal?</a:t>
            </a:r>
          </a:p>
          <a:p>
            <a:pPr lvl="1"/>
            <a:r>
              <a:rPr lang="en-US" sz="1800" dirty="0"/>
              <a:t>Where are the data collected by the clinics stored?</a:t>
            </a:r>
          </a:p>
          <a:p>
            <a:pPr lvl="1"/>
            <a:r>
              <a:rPr lang="en-US" sz="1800" dirty="0"/>
              <a:t>Must they be anonymized before being shared?</a:t>
            </a:r>
          </a:p>
          <a:p>
            <a:pPr lvl="1"/>
            <a:r>
              <a:rPr lang="en-US" sz="1800" dirty="0"/>
              <a:t>Are there any data storage restrictions (e.g., unencrypted/unclear)</a:t>
            </a:r>
          </a:p>
          <a:p>
            <a:pPr lvl="1"/>
            <a:r>
              <a:rPr lang="en-US" sz="1800" dirty="0"/>
              <a:t>…</a:t>
            </a:r>
          </a:p>
          <a:p>
            <a:pPr marL="0" indent="0">
              <a:buNone/>
            </a:pPr>
            <a:endParaRPr lang="en-US" sz="2000" dirty="0"/>
          </a:p>
        </p:txBody>
      </p:sp>
    </p:spTree>
    <p:extLst>
      <p:ext uri="{BB962C8B-B14F-4D97-AF65-F5344CB8AC3E}">
        <p14:creationId xmlns:p14="http://schemas.microsoft.com/office/powerpoint/2010/main" val="2503446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71418-9B15-BAB7-9AB8-41EF57A6C755}"/>
              </a:ext>
            </a:extLst>
          </p:cNvPr>
          <p:cNvSpPr>
            <a:spLocks noGrp="1"/>
          </p:cNvSpPr>
          <p:nvPr>
            <p:ph type="title"/>
          </p:nvPr>
        </p:nvSpPr>
        <p:spPr/>
        <p:txBody>
          <a:bodyPr/>
          <a:lstStyle/>
          <a:p>
            <a:r>
              <a:rPr lang="en-US" b="1" dirty="0">
                <a:solidFill>
                  <a:schemeClr val="accent1"/>
                </a:solidFill>
              </a:rPr>
              <a:t>Example of functional requirements</a:t>
            </a:r>
          </a:p>
        </p:txBody>
      </p:sp>
      <p:sp>
        <p:nvSpPr>
          <p:cNvPr id="3" name="Content Placeholder 2">
            <a:extLst>
              <a:ext uri="{FF2B5EF4-FFF2-40B4-BE49-F238E27FC236}">
                <a16:creationId xmlns:a16="http://schemas.microsoft.com/office/drawing/2014/main" id="{55DA7582-CDCD-292F-566C-4E2E575137E5}"/>
              </a:ext>
            </a:extLst>
          </p:cNvPr>
          <p:cNvSpPr>
            <a:spLocks noGrp="1"/>
          </p:cNvSpPr>
          <p:nvPr>
            <p:ph idx="1"/>
          </p:nvPr>
        </p:nvSpPr>
        <p:spPr>
          <a:xfrm>
            <a:off x="838200" y="1427163"/>
            <a:ext cx="9529119" cy="5065712"/>
          </a:xfrm>
        </p:spPr>
        <p:txBody>
          <a:bodyPr>
            <a:noAutofit/>
          </a:bodyPr>
          <a:lstStyle/>
          <a:p>
            <a:pPr marL="0" indent="0">
              <a:lnSpc>
                <a:spcPct val="120000"/>
              </a:lnSpc>
              <a:buNone/>
            </a:pPr>
            <a:r>
              <a:rPr lang="en-US" sz="1300" b="1" dirty="0">
                <a:solidFill>
                  <a:srgbClr val="0E0E0E"/>
                </a:solidFill>
                <a:effectLst/>
              </a:rPr>
              <a:t>Diagnosis according to SCPE (Surveillance of Cerebral Palsy in Europe):</a:t>
            </a:r>
          </a:p>
          <a:p>
            <a:pPr>
              <a:lnSpc>
                <a:spcPct val="120000"/>
              </a:lnSpc>
            </a:pPr>
            <a:r>
              <a:rPr lang="en-US" sz="1300" dirty="0">
                <a:solidFill>
                  <a:srgbClr val="0E0E0E"/>
                </a:solidFill>
                <a:effectLst/>
              </a:rPr>
              <a:t>Identifies the forms of Cerebral Palsy (CP) and describes the characteristics of the condition (e.g., spastic, dyskinetic, etc.).</a:t>
            </a:r>
          </a:p>
          <a:p>
            <a:pPr marL="0" indent="0">
              <a:lnSpc>
                <a:spcPct val="120000"/>
              </a:lnSpc>
              <a:buNone/>
            </a:pPr>
            <a:r>
              <a:rPr lang="en-US" sz="1300" b="1" dirty="0">
                <a:solidFill>
                  <a:srgbClr val="0E0E0E"/>
                </a:solidFill>
                <a:effectLst/>
              </a:rPr>
              <a:t>Functional classifications (MACS, GMFCS):</a:t>
            </a:r>
          </a:p>
          <a:p>
            <a:pPr>
              <a:lnSpc>
                <a:spcPct val="120000"/>
              </a:lnSpc>
            </a:pPr>
            <a:r>
              <a:rPr lang="en-US" sz="1300" b="1" dirty="0">
                <a:solidFill>
                  <a:srgbClr val="0E0E0E"/>
                </a:solidFill>
                <a:effectLst/>
              </a:rPr>
              <a:t>MACS </a:t>
            </a:r>
            <a:r>
              <a:rPr lang="en-US" sz="1300" dirty="0">
                <a:solidFill>
                  <a:srgbClr val="0E0E0E"/>
                </a:solidFill>
                <a:effectLst/>
              </a:rPr>
              <a:t>(Manual Ability Classification System) describes the level of manual dexterity needed to perform daily activities.</a:t>
            </a:r>
          </a:p>
          <a:p>
            <a:pPr>
              <a:lnSpc>
                <a:spcPct val="120000"/>
              </a:lnSpc>
            </a:pPr>
            <a:r>
              <a:rPr lang="en-US" sz="1300" b="1" dirty="0">
                <a:solidFill>
                  <a:srgbClr val="0E0E0E"/>
                </a:solidFill>
                <a:effectLst/>
              </a:rPr>
              <a:t>GMFCS </a:t>
            </a:r>
            <a:r>
              <a:rPr lang="en-US" sz="1300" dirty="0">
                <a:solidFill>
                  <a:srgbClr val="0E0E0E"/>
                </a:solidFill>
                <a:effectLst/>
              </a:rPr>
              <a:t>(Gross Motor Function Classification System) assesses gross motor skills, such as walking and mobility.</a:t>
            </a:r>
          </a:p>
          <a:p>
            <a:pPr marL="0" indent="0">
              <a:lnSpc>
                <a:spcPct val="120000"/>
              </a:lnSpc>
              <a:buNone/>
            </a:pPr>
            <a:r>
              <a:rPr lang="en-US" sz="1300" b="1" dirty="0">
                <a:solidFill>
                  <a:srgbClr val="0E0E0E"/>
                </a:solidFill>
                <a:effectLst/>
              </a:rPr>
              <a:t>Cognitive assessments (WISC-III, Rey Copia, etc.):</a:t>
            </a:r>
          </a:p>
          <a:p>
            <a:pPr>
              <a:lnSpc>
                <a:spcPct val="120000"/>
              </a:lnSpc>
            </a:pPr>
            <a:r>
              <a:rPr lang="en-US" sz="1300" b="1" dirty="0">
                <a:solidFill>
                  <a:srgbClr val="0E0E0E"/>
                </a:solidFill>
                <a:effectLst/>
              </a:rPr>
              <a:t>WISC-III </a:t>
            </a:r>
            <a:r>
              <a:rPr lang="en-US" sz="1300" dirty="0">
                <a:solidFill>
                  <a:srgbClr val="0E0E0E"/>
                </a:solidFill>
                <a:effectLst/>
              </a:rPr>
              <a:t>(Wechsler Intelligence Scale for Children) is a tool for assessing cognitive level in children.</a:t>
            </a:r>
          </a:p>
          <a:p>
            <a:pPr>
              <a:lnSpc>
                <a:spcPct val="120000"/>
              </a:lnSpc>
            </a:pPr>
            <a:r>
              <a:rPr lang="en-US" sz="1300" b="1" dirty="0">
                <a:solidFill>
                  <a:srgbClr val="0E0E0E"/>
                </a:solidFill>
                <a:effectLst/>
              </a:rPr>
              <a:t>Rey Copia </a:t>
            </a:r>
            <a:r>
              <a:rPr lang="en-US" sz="1300" dirty="0">
                <a:solidFill>
                  <a:srgbClr val="0E0E0E"/>
                </a:solidFill>
                <a:effectLst/>
              </a:rPr>
              <a:t>measures visuo-motor integration and visual memory skills through the drawing of a complex figure.</a:t>
            </a:r>
          </a:p>
          <a:p>
            <a:pPr marL="0" indent="0">
              <a:lnSpc>
                <a:spcPct val="120000"/>
              </a:lnSpc>
              <a:buNone/>
            </a:pPr>
            <a:r>
              <a:rPr lang="en-US" sz="1300" b="1" dirty="0">
                <a:solidFill>
                  <a:srgbClr val="0E0E0E"/>
                </a:solidFill>
                <a:effectLst/>
              </a:rPr>
              <a:t>Diagnostic imaging</a:t>
            </a:r>
          </a:p>
          <a:p>
            <a:pPr>
              <a:lnSpc>
                <a:spcPct val="120000"/>
              </a:lnSpc>
            </a:pPr>
            <a:r>
              <a:rPr lang="en-US" sz="1300" b="1" dirty="0">
                <a:solidFill>
                  <a:srgbClr val="0E0E0E"/>
                </a:solidFill>
                <a:effectLst/>
              </a:rPr>
              <a:t>Magnetic resonance imaging</a:t>
            </a:r>
          </a:p>
          <a:p>
            <a:pPr>
              <a:lnSpc>
                <a:spcPct val="120000"/>
              </a:lnSpc>
            </a:pPr>
            <a:r>
              <a:rPr lang="en-US" sz="1300" b="1" dirty="0">
                <a:solidFill>
                  <a:srgbClr val="0E0E0E"/>
                </a:solidFill>
                <a:effectLst/>
              </a:rPr>
              <a:t>Computed tomography</a:t>
            </a:r>
          </a:p>
          <a:p>
            <a:pPr marL="0" indent="0">
              <a:lnSpc>
                <a:spcPct val="120000"/>
              </a:lnSpc>
              <a:buNone/>
            </a:pPr>
            <a:r>
              <a:rPr lang="en-US" sz="1300" b="1" dirty="0">
                <a:solidFill>
                  <a:srgbClr val="0E0E0E"/>
                </a:solidFill>
                <a:effectLst/>
              </a:rPr>
              <a:t>Real-time tracking of parameters of interest</a:t>
            </a:r>
          </a:p>
          <a:p>
            <a:pPr>
              <a:lnSpc>
                <a:spcPct val="120000"/>
              </a:lnSpc>
            </a:pPr>
            <a:r>
              <a:rPr lang="en-US" sz="1300" b="1" dirty="0">
                <a:solidFill>
                  <a:srgbClr val="0E0E0E"/>
                </a:solidFill>
                <a:effectLst/>
              </a:rPr>
              <a:t>Motion sensors and accelerometers</a:t>
            </a:r>
          </a:p>
          <a:p>
            <a:pPr>
              <a:lnSpc>
                <a:spcPct val="120000"/>
              </a:lnSpc>
            </a:pPr>
            <a:r>
              <a:rPr lang="en-US" sz="1300" b="1" dirty="0">
                <a:solidFill>
                  <a:srgbClr val="0E0E0E"/>
                </a:solidFill>
                <a:effectLst/>
              </a:rPr>
              <a:t>Neurofeedback and </a:t>
            </a:r>
            <a:r>
              <a:rPr lang="it-IT" sz="1400" b="1" dirty="0"/>
              <a:t>Brain-Computer Interface</a:t>
            </a:r>
            <a:r>
              <a:rPr lang="en-US" sz="1300" b="1" dirty="0">
                <a:solidFill>
                  <a:srgbClr val="0E0E0E"/>
                </a:solidFill>
                <a:effectLst/>
              </a:rPr>
              <a:t> (BCI)</a:t>
            </a:r>
          </a:p>
        </p:txBody>
      </p:sp>
    </p:spTree>
    <p:extLst>
      <p:ext uri="{BB962C8B-B14F-4D97-AF65-F5344CB8AC3E}">
        <p14:creationId xmlns:p14="http://schemas.microsoft.com/office/powerpoint/2010/main" val="10365844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41FC-083A-6FE4-7B4A-47480EA89956}"/>
              </a:ext>
            </a:extLst>
          </p:cNvPr>
          <p:cNvSpPr>
            <a:spLocks noGrp="1"/>
          </p:cNvSpPr>
          <p:nvPr>
            <p:ph type="title"/>
          </p:nvPr>
        </p:nvSpPr>
        <p:spPr/>
        <p:txBody>
          <a:bodyPr/>
          <a:lstStyle/>
          <a:p>
            <a:r>
              <a:rPr lang="en-US" b="1" dirty="0">
                <a:solidFill>
                  <a:schemeClr val="accent1"/>
                </a:solidFill>
              </a:rPr>
              <a:t>Data collection system architecture</a:t>
            </a:r>
          </a:p>
        </p:txBody>
      </p:sp>
      <p:pic>
        <p:nvPicPr>
          <p:cNvPr id="6" name="Picture 5" descr="A blue cylinder with three layers&#10;&#10;Description automatically generated">
            <a:extLst>
              <a:ext uri="{FF2B5EF4-FFF2-40B4-BE49-F238E27FC236}">
                <a16:creationId xmlns:a16="http://schemas.microsoft.com/office/drawing/2014/main" id="{7639B1BE-6B4A-F277-5DE7-2241F3BB48FA}"/>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8864636" y="4248052"/>
            <a:ext cx="894862" cy="1082494"/>
          </a:xfrm>
          <a:prstGeom prst="rect">
            <a:avLst/>
          </a:prstGeom>
        </p:spPr>
      </p:pic>
      <p:sp>
        <p:nvSpPr>
          <p:cNvPr id="7" name="TextBox 6">
            <a:extLst>
              <a:ext uri="{FF2B5EF4-FFF2-40B4-BE49-F238E27FC236}">
                <a16:creationId xmlns:a16="http://schemas.microsoft.com/office/drawing/2014/main" id="{54323F42-1696-F8F4-6A80-71BC8DD436FE}"/>
              </a:ext>
            </a:extLst>
          </p:cNvPr>
          <p:cNvSpPr txBox="1"/>
          <p:nvPr/>
        </p:nvSpPr>
        <p:spPr>
          <a:xfrm>
            <a:off x="9717755" y="4525719"/>
            <a:ext cx="1168788" cy="369332"/>
          </a:xfrm>
          <a:prstGeom prst="rect">
            <a:avLst/>
          </a:prstGeom>
          <a:noFill/>
        </p:spPr>
        <p:txBody>
          <a:bodyPr wrap="square" rtlCol="0">
            <a:spAutoFit/>
          </a:bodyPr>
          <a:lstStyle/>
          <a:p>
            <a:r>
              <a:rPr lang="en-US" dirty="0" err="1"/>
              <a:t>DataBase</a:t>
            </a:r>
            <a:endParaRPr lang="en-US" dirty="0"/>
          </a:p>
        </p:txBody>
      </p:sp>
      <p:pic>
        <p:nvPicPr>
          <p:cNvPr id="10" name="Picture 9" descr="A doctor with a stethoscope around his neck&#10;&#10;Description automatically generated">
            <a:extLst>
              <a:ext uri="{FF2B5EF4-FFF2-40B4-BE49-F238E27FC236}">
                <a16:creationId xmlns:a16="http://schemas.microsoft.com/office/drawing/2014/main" id="{54E615E4-F151-C89C-9388-80FB264A5E02}"/>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flipH="1">
            <a:off x="259898" y="3017325"/>
            <a:ext cx="500207" cy="579950"/>
          </a:xfrm>
          <a:prstGeom prst="rect">
            <a:avLst/>
          </a:prstGeom>
        </p:spPr>
      </p:pic>
      <p:pic>
        <p:nvPicPr>
          <p:cNvPr id="13" name="Picture 12" descr="A building with a red roof&#10;&#10;Description automatically generated">
            <a:extLst>
              <a:ext uri="{FF2B5EF4-FFF2-40B4-BE49-F238E27FC236}">
                <a16:creationId xmlns:a16="http://schemas.microsoft.com/office/drawing/2014/main" id="{84C6BE41-A10A-93EC-5989-59E963A5DCC7}"/>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806814" y="2017743"/>
            <a:ext cx="1375704" cy="1375704"/>
          </a:xfrm>
          <a:prstGeom prst="rect">
            <a:avLst/>
          </a:prstGeom>
        </p:spPr>
      </p:pic>
      <p:pic>
        <p:nvPicPr>
          <p:cNvPr id="14" name="Picture 13" descr="A computer icon-window&#10;&#10;Description automatically generated with medium confidence">
            <a:extLst>
              <a:ext uri="{FF2B5EF4-FFF2-40B4-BE49-F238E27FC236}">
                <a16:creationId xmlns:a16="http://schemas.microsoft.com/office/drawing/2014/main" id="{1DB59953-040D-4179-85DC-8A378000136F}"/>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3805462" y="5655601"/>
            <a:ext cx="760437" cy="760437"/>
          </a:xfrm>
          <a:prstGeom prst="rect">
            <a:avLst/>
          </a:prstGeom>
        </p:spPr>
      </p:pic>
      <p:pic>
        <p:nvPicPr>
          <p:cNvPr id="15" name="Picture 14" descr="A computer icon-window&#10;&#10;Description automatically generated with medium confidence">
            <a:extLst>
              <a:ext uri="{FF2B5EF4-FFF2-40B4-BE49-F238E27FC236}">
                <a16:creationId xmlns:a16="http://schemas.microsoft.com/office/drawing/2014/main" id="{83E06470-96C1-BDA4-5711-D3AA757E7442}"/>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3082502" y="5664415"/>
            <a:ext cx="738422" cy="738422"/>
          </a:xfrm>
          <a:prstGeom prst="rect">
            <a:avLst/>
          </a:prstGeom>
        </p:spPr>
      </p:pic>
      <p:pic>
        <p:nvPicPr>
          <p:cNvPr id="16" name="Picture 15">
            <a:extLst>
              <a:ext uri="{FF2B5EF4-FFF2-40B4-BE49-F238E27FC236}">
                <a16:creationId xmlns:a16="http://schemas.microsoft.com/office/drawing/2014/main" id="{78F06040-280E-B315-5C0A-856F71FACA60}"/>
              </a:ext>
            </a:extLst>
          </p:cNvPr>
          <p:cNvPicPr>
            <a:picLocks noChangeAspect="1"/>
          </p:cNvPicPr>
          <p:nvPr/>
        </p:nvPicPr>
        <p:blipFill>
          <a:blip r:embed="rId10"/>
          <a:stretch>
            <a:fillRect/>
          </a:stretch>
        </p:blipFill>
        <p:spPr>
          <a:xfrm>
            <a:off x="2652580" y="2167552"/>
            <a:ext cx="682626" cy="819151"/>
          </a:xfrm>
          <a:prstGeom prst="rect">
            <a:avLst/>
          </a:prstGeom>
        </p:spPr>
      </p:pic>
      <p:pic>
        <p:nvPicPr>
          <p:cNvPr id="17" name="Picture 16">
            <a:extLst>
              <a:ext uri="{FF2B5EF4-FFF2-40B4-BE49-F238E27FC236}">
                <a16:creationId xmlns:a16="http://schemas.microsoft.com/office/drawing/2014/main" id="{6B8564E6-0A09-7CFC-6923-10282D2A235F}"/>
              </a:ext>
            </a:extLst>
          </p:cNvPr>
          <p:cNvPicPr>
            <a:picLocks noChangeAspect="1"/>
          </p:cNvPicPr>
          <p:nvPr/>
        </p:nvPicPr>
        <p:blipFill>
          <a:blip r:embed="rId11"/>
          <a:stretch>
            <a:fillRect/>
          </a:stretch>
        </p:blipFill>
        <p:spPr>
          <a:xfrm>
            <a:off x="3450167" y="2203150"/>
            <a:ext cx="736600" cy="685800"/>
          </a:xfrm>
          <a:prstGeom prst="rect">
            <a:avLst/>
          </a:prstGeom>
        </p:spPr>
      </p:pic>
      <p:pic>
        <p:nvPicPr>
          <p:cNvPr id="18" name="Picture 17">
            <a:extLst>
              <a:ext uri="{FF2B5EF4-FFF2-40B4-BE49-F238E27FC236}">
                <a16:creationId xmlns:a16="http://schemas.microsoft.com/office/drawing/2014/main" id="{0129DFDC-6990-DCE9-AD70-71053ECEEA6C}"/>
              </a:ext>
            </a:extLst>
          </p:cNvPr>
          <p:cNvPicPr>
            <a:picLocks noChangeAspect="1"/>
          </p:cNvPicPr>
          <p:nvPr/>
        </p:nvPicPr>
        <p:blipFill>
          <a:blip r:embed="rId12"/>
          <a:stretch>
            <a:fillRect/>
          </a:stretch>
        </p:blipFill>
        <p:spPr>
          <a:xfrm>
            <a:off x="4290050" y="2285028"/>
            <a:ext cx="711200" cy="584200"/>
          </a:xfrm>
          <a:prstGeom prst="rect">
            <a:avLst/>
          </a:prstGeom>
        </p:spPr>
      </p:pic>
      <p:sp>
        <p:nvSpPr>
          <p:cNvPr id="35" name="TextBox 34">
            <a:extLst>
              <a:ext uri="{FF2B5EF4-FFF2-40B4-BE49-F238E27FC236}">
                <a16:creationId xmlns:a16="http://schemas.microsoft.com/office/drawing/2014/main" id="{1D13F100-A48B-975F-55D7-0262FAF3E683}"/>
              </a:ext>
            </a:extLst>
          </p:cNvPr>
          <p:cNvSpPr txBox="1"/>
          <p:nvPr/>
        </p:nvSpPr>
        <p:spPr>
          <a:xfrm>
            <a:off x="3038884" y="6416038"/>
            <a:ext cx="1044132" cy="338554"/>
          </a:xfrm>
          <a:prstGeom prst="rect">
            <a:avLst/>
          </a:prstGeom>
          <a:noFill/>
        </p:spPr>
        <p:txBody>
          <a:bodyPr wrap="none" rtlCol="0">
            <a:spAutoFit/>
          </a:bodyPr>
          <a:lstStyle/>
          <a:p>
            <a:r>
              <a:rPr lang="en-US" sz="1600" dirty="0"/>
              <a:t>Web form</a:t>
            </a:r>
          </a:p>
        </p:txBody>
      </p:sp>
      <p:sp>
        <p:nvSpPr>
          <p:cNvPr id="37" name="TextBox 36">
            <a:extLst>
              <a:ext uri="{FF2B5EF4-FFF2-40B4-BE49-F238E27FC236}">
                <a16:creationId xmlns:a16="http://schemas.microsoft.com/office/drawing/2014/main" id="{65FB8C8E-7746-0EF2-3C5C-B52F54E981BE}"/>
              </a:ext>
            </a:extLst>
          </p:cNvPr>
          <p:cNvSpPr txBox="1"/>
          <p:nvPr/>
        </p:nvSpPr>
        <p:spPr>
          <a:xfrm>
            <a:off x="4346215" y="4150848"/>
            <a:ext cx="1863755" cy="341649"/>
          </a:xfrm>
          <a:prstGeom prst="rect">
            <a:avLst/>
          </a:prstGeom>
          <a:noFill/>
        </p:spPr>
        <p:txBody>
          <a:bodyPr wrap="square" rtlCol="0">
            <a:spAutoFit/>
          </a:bodyPr>
          <a:lstStyle/>
          <a:p>
            <a:pPr algn="ctr"/>
            <a:r>
              <a:rPr lang="en-US" sz="1600" dirty="0"/>
              <a:t>Real time sensors</a:t>
            </a:r>
          </a:p>
        </p:txBody>
      </p:sp>
      <p:sp>
        <p:nvSpPr>
          <p:cNvPr id="38" name="TextBox 37">
            <a:extLst>
              <a:ext uri="{FF2B5EF4-FFF2-40B4-BE49-F238E27FC236}">
                <a16:creationId xmlns:a16="http://schemas.microsoft.com/office/drawing/2014/main" id="{D4A9603D-F565-4AEC-F609-25E37591F3A1}"/>
              </a:ext>
            </a:extLst>
          </p:cNvPr>
          <p:cNvSpPr txBox="1"/>
          <p:nvPr/>
        </p:nvSpPr>
        <p:spPr>
          <a:xfrm>
            <a:off x="2621894" y="1845394"/>
            <a:ext cx="1421928" cy="338554"/>
          </a:xfrm>
          <a:prstGeom prst="rect">
            <a:avLst/>
          </a:prstGeom>
          <a:noFill/>
        </p:spPr>
        <p:txBody>
          <a:bodyPr wrap="none" rtlCol="0">
            <a:spAutoFit/>
          </a:bodyPr>
          <a:lstStyle/>
          <a:p>
            <a:r>
              <a:rPr lang="en-US" sz="1600" dirty="0"/>
              <a:t>Hospital tools</a:t>
            </a:r>
          </a:p>
        </p:txBody>
      </p:sp>
      <p:pic>
        <p:nvPicPr>
          <p:cNvPr id="43" name="Picture 42" descr="A blue device with white dots and circles&#10;&#10;Description automatically generated">
            <a:extLst>
              <a:ext uri="{FF2B5EF4-FFF2-40B4-BE49-F238E27FC236}">
                <a16:creationId xmlns:a16="http://schemas.microsoft.com/office/drawing/2014/main" id="{19E4ADED-1719-2D03-4C07-2EADCED7BCF0}"/>
              </a:ext>
            </a:extLst>
          </p:cNvPr>
          <p:cNvPicPr>
            <a:picLocks noChangeAspect="1"/>
          </p:cNvPicPr>
          <p:nvPr/>
        </p:nvPicPr>
        <p:blipFill>
          <a:blip r:embed="rId13">
            <a:extLst>
              <a:ext uri="{837473B0-CC2E-450A-ABE3-18F120FF3D39}">
                <a1611:picAttrSrcUrl xmlns:a1611="http://schemas.microsoft.com/office/drawing/2016/11/main" r:id="rId14"/>
              </a:ext>
            </a:extLst>
          </a:blip>
          <a:stretch>
            <a:fillRect/>
          </a:stretch>
        </p:blipFill>
        <p:spPr>
          <a:xfrm>
            <a:off x="4937809" y="4677805"/>
            <a:ext cx="547007" cy="547007"/>
          </a:xfrm>
          <a:prstGeom prst="rect">
            <a:avLst/>
          </a:prstGeom>
        </p:spPr>
      </p:pic>
      <p:pic>
        <p:nvPicPr>
          <p:cNvPr id="45" name="Picture 44" descr="A screenshot of a smart watch&#10;&#10;Description automatically generated">
            <a:extLst>
              <a:ext uri="{FF2B5EF4-FFF2-40B4-BE49-F238E27FC236}">
                <a16:creationId xmlns:a16="http://schemas.microsoft.com/office/drawing/2014/main" id="{62161F55-9CC7-2678-F0DE-304E0F9CB34D}"/>
              </a:ext>
            </a:extLst>
          </p:cNvPr>
          <p:cNvPicPr>
            <a:picLocks noChangeAspect="1"/>
          </p:cNvPicPr>
          <p:nvPr/>
        </p:nvPicPr>
        <p:blipFill>
          <a:blip r:embed="rId15">
            <a:extLst>
              <a:ext uri="{837473B0-CC2E-450A-ABE3-18F120FF3D39}">
                <a1611:picAttrSrcUrl xmlns:a1611="http://schemas.microsoft.com/office/drawing/2016/11/main" r:id="rId16"/>
              </a:ext>
            </a:extLst>
          </a:blip>
          <a:srcRect l="41740" t="40258" r="41601" b="40856"/>
          <a:stretch/>
        </p:blipFill>
        <p:spPr>
          <a:xfrm>
            <a:off x="5473260" y="4496015"/>
            <a:ext cx="744426" cy="843922"/>
          </a:xfrm>
          <a:prstGeom prst="rect">
            <a:avLst/>
          </a:prstGeom>
        </p:spPr>
      </p:pic>
      <p:pic>
        <p:nvPicPr>
          <p:cNvPr id="46" name="Picture 45" descr="A computer icon-window&#10;&#10;Description automatically generated with medium confidence">
            <a:extLst>
              <a:ext uri="{FF2B5EF4-FFF2-40B4-BE49-F238E27FC236}">
                <a16:creationId xmlns:a16="http://schemas.microsoft.com/office/drawing/2014/main" id="{61598F19-B480-67C6-7AB2-9B081D6B07B3}"/>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2345298" y="5677616"/>
            <a:ext cx="738422" cy="738422"/>
          </a:xfrm>
          <a:prstGeom prst="rect">
            <a:avLst/>
          </a:prstGeom>
        </p:spPr>
      </p:pic>
      <p:pic>
        <p:nvPicPr>
          <p:cNvPr id="48" name="Picture 47" descr="A blue circle with white text and white squares&#10;&#10;Description automatically generated">
            <a:extLst>
              <a:ext uri="{FF2B5EF4-FFF2-40B4-BE49-F238E27FC236}">
                <a16:creationId xmlns:a16="http://schemas.microsoft.com/office/drawing/2014/main" id="{88239FDD-B5BE-20E1-E3B5-C92305EA6EBD}"/>
              </a:ext>
            </a:extLst>
          </p:cNvPr>
          <p:cNvPicPr>
            <a:picLocks noChangeAspect="1"/>
          </p:cNvPicPr>
          <p:nvPr/>
        </p:nvPicPr>
        <p:blipFill>
          <a:blip r:embed="rId17">
            <a:extLst>
              <a:ext uri="{837473B0-CC2E-450A-ABE3-18F120FF3D39}">
                <a1611:picAttrSrcUrl xmlns:a1611="http://schemas.microsoft.com/office/drawing/2016/11/main" r:id="rId18"/>
              </a:ext>
            </a:extLst>
          </a:blip>
          <a:stretch>
            <a:fillRect/>
          </a:stretch>
        </p:blipFill>
        <p:spPr>
          <a:xfrm>
            <a:off x="7226480" y="3524054"/>
            <a:ext cx="971961" cy="971961"/>
          </a:xfrm>
          <a:prstGeom prst="rect">
            <a:avLst/>
          </a:prstGeom>
        </p:spPr>
      </p:pic>
      <p:cxnSp>
        <p:nvCxnSpPr>
          <p:cNvPr id="50" name="Elbow Connector 49">
            <a:extLst>
              <a:ext uri="{FF2B5EF4-FFF2-40B4-BE49-F238E27FC236}">
                <a16:creationId xmlns:a16="http://schemas.microsoft.com/office/drawing/2014/main" id="{D6787F2E-409E-7C63-DF56-B36DC130687C}"/>
              </a:ext>
            </a:extLst>
          </p:cNvPr>
          <p:cNvCxnSpPr>
            <a:cxnSpLocks/>
            <a:stCxn id="18" idx="3"/>
            <a:endCxn id="48" idx="0"/>
          </p:cNvCxnSpPr>
          <p:nvPr/>
        </p:nvCxnSpPr>
        <p:spPr>
          <a:xfrm>
            <a:off x="5001250" y="2577128"/>
            <a:ext cx="2711211" cy="946926"/>
          </a:xfrm>
          <a:prstGeom prst="bentConnector2">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55" name="Elbow Connector 54">
            <a:extLst>
              <a:ext uri="{FF2B5EF4-FFF2-40B4-BE49-F238E27FC236}">
                <a16:creationId xmlns:a16="http://schemas.microsoft.com/office/drawing/2014/main" id="{592C5F5E-DE2E-D1BD-9373-66F3B7CA2FCA}"/>
              </a:ext>
            </a:extLst>
          </p:cNvPr>
          <p:cNvCxnSpPr>
            <a:cxnSpLocks/>
            <a:stCxn id="17" idx="2"/>
            <a:endCxn id="48" idx="0"/>
          </p:cNvCxnSpPr>
          <p:nvPr/>
        </p:nvCxnSpPr>
        <p:spPr>
          <a:xfrm rot="16200000" flipH="1">
            <a:off x="5447912" y="1259505"/>
            <a:ext cx="635104" cy="3893994"/>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64" name="Elbow Connector 63">
            <a:extLst>
              <a:ext uri="{FF2B5EF4-FFF2-40B4-BE49-F238E27FC236}">
                <a16:creationId xmlns:a16="http://schemas.microsoft.com/office/drawing/2014/main" id="{C41EB954-AFBF-06C0-3034-D58BB3F12FEC}"/>
              </a:ext>
            </a:extLst>
          </p:cNvPr>
          <p:cNvCxnSpPr>
            <a:stCxn id="16" idx="2"/>
            <a:endCxn id="48" idx="1"/>
          </p:cNvCxnSpPr>
          <p:nvPr/>
        </p:nvCxnSpPr>
        <p:spPr>
          <a:xfrm rot="16200000" flipH="1">
            <a:off x="4598520" y="1382075"/>
            <a:ext cx="1023332" cy="4232587"/>
          </a:xfrm>
          <a:prstGeom prst="bentConnector2">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69" name="Elbow Connector 68">
            <a:extLst>
              <a:ext uri="{FF2B5EF4-FFF2-40B4-BE49-F238E27FC236}">
                <a16:creationId xmlns:a16="http://schemas.microsoft.com/office/drawing/2014/main" id="{14CC0C10-D83B-827B-20B4-EC90E50B0A1D}"/>
              </a:ext>
            </a:extLst>
          </p:cNvPr>
          <p:cNvCxnSpPr>
            <a:cxnSpLocks/>
            <a:stCxn id="43" idx="2"/>
            <a:endCxn id="48" idx="2"/>
          </p:cNvCxnSpPr>
          <p:nvPr/>
        </p:nvCxnSpPr>
        <p:spPr>
          <a:xfrm rot="5400000" flipH="1" flipV="1">
            <a:off x="6097488" y="3609840"/>
            <a:ext cx="728797" cy="2501148"/>
          </a:xfrm>
          <a:prstGeom prst="bentConnector3">
            <a:avLst>
              <a:gd name="adj1" fmla="val -31367"/>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2" name="Elbow Connector 71">
            <a:extLst>
              <a:ext uri="{FF2B5EF4-FFF2-40B4-BE49-F238E27FC236}">
                <a16:creationId xmlns:a16="http://schemas.microsoft.com/office/drawing/2014/main" id="{F06D80E3-6995-0A8C-A34F-E420479B3872}"/>
              </a:ext>
            </a:extLst>
          </p:cNvPr>
          <p:cNvCxnSpPr>
            <a:stCxn id="48" idx="3"/>
            <a:endCxn id="6" idx="0"/>
          </p:cNvCxnSpPr>
          <p:nvPr/>
        </p:nvCxnSpPr>
        <p:spPr>
          <a:xfrm>
            <a:off x="8198441" y="4010035"/>
            <a:ext cx="1113626" cy="238017"/>
          </a:xfrm>
          <a:prstGeom prst="bentConnector2">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75" name="Elbow Connector 74">
            <a:extLst>
              <a:ext uri="{FF2B5EF4-FFF2-40B4-BE49-F238E27FC236}">
                <a16:creationId xmlns:a16="http://schemas.microsoft.com/office/drawing/2014/main" id="{44749BA2-897D-1016-82C7-64CA14724F38}"/>
              </a:ext>
            </a:extLst>
          </p:cNvPr>
          <p:cNvCxnSpPr>
            <a:cxnSpLocks/>
            <a:stCxn id="14" idx="3"/>
            <a:endCxn id="6" idx="1"/>
          </p:cNvCxnSpPr>
          <p:nvPr/>
        </p:nvCxnSpPr>
        <p:spPr>
          <a:xfrm flipV="1">
            <a:off x="4565899" y="4789299"/>
            <a:ext cx="4298737" cy="1246521"/>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pic>
        <p:nvPicPr>
          <p:cNvPr id="81" name="Picture 80" descr="A blue box with a colorful stripe&#10;&#10;Description automatically generated">
            <a:extLst>
              <a:ext uri="{FF2B5EF4-FFF2-40B4-BE49-F238E27FC236}">
                <a16:creationId xmlns:a16="http://schemas.microsoft.com/office/drawing/2014/main" id="{65C84EDA-9E0E-2B94-1662-B53288F944F2}"/>
              </a:ext>
            </a:extLst>
          </p:cNvPr>
          <p:cNvPicPr>
            <a:picLocks noChangeAspect="1"/>
          </p:cNvPicPr>
          <p:nvPr/>
        </p:nvPicPr>
        <p:blipFill>
          <a:blip r:embed="rId19">
            <a:extLst>
              <a:ext uri="{837473B0-CC2E-450A-ABE3-18F120FF3D39}">
                <a1611:picAttrSrcUrl xmlns:a1611="http://schemas.microsoft.com/office/drawing/2016/11/main" r:id="rId20"/>
              </a:ext>
            </a:extLst>
          </a:blip>
          <a:stretch>
            <a:fillRect/>
          </a:stretch>
        </p:blipFill>
        <p:spPr>
          <a:xfrm>
            <a:off x="9915619" y="3050591"/>
            <a:ext cx="856545" cy="856545"/>
          </a:xfrm>
          <a:prstGeom prst="rect">
            <a:avLst/>
          </a:prstGeom>
        </p:spPr>
      </p:pic>
      <p:sp>
        <p:nvSpPr>
          <p:cNvPr id="82" name="TextBox 81">
            <a:extLst>
              <a:ext uri="{FF2B5EF4-FFF2-40B4-BE49-F238E27FC236}">
                <a16:creationId xmlns:a16="http://schemas.microsoft.com/office/drawing/2014/main" id="{BBEC87A5-3937-9E70-5965-E5275513F823}"/>
              </a:ext>
            </a:extLst>
          </p:cNvPr>
          <p:cNvSpPr txBox="1"/>
          <p:nvPr/>
        </p:nvSpPr>
        <p:spPr>
          <a:xfrm>
            <a:off x="9742884" y="3878720"/>
            <a:ext cx="1377589" cy="369332"/>
          </a:xfrm>
          <a:prstGeom prst="rect">
            <a:avLst/>
          </a:prstGeom>
          <a:noFill/>
        </p:spPr>
        <p:txBody>
          <a:bodyPr wrap="square" rtlCol="0">
            <a:spAutoFit/>
          </a:bodyPr>
          <a:lstStyle/>
          <a:p>
            <a:r>
              <a:rPr lang="en-US" dirty="0"/>
              <a:t>File system</a:t>
            </a:r>
          </a:p>
        </p:txBody>
      </p:sp>
      <p:cxnSp>
        <p:nvCxnSpPr>
          <p:cNvPr id="84" name="Elbow Connector 83">
            <a:extLst>
              <a:ext uri="{FF2B5EF4-FFF2-40B4-BE49-F238E27FC236}">
                <a16:creationId xmlns:a16="http://schemas.microsoft.com/office/drawing/2014/main" id="{AD7D2759-6F0E-B9B0-ED0B-A1C604370822}"/>
              </a:ext>
            </a:extLst>
          </p:cNvPr>
          <p:cNvCxnSpPr>
            <a:stCxn id="48" idx="3"/>
            <a:endCxn id="81" idx="1"/>
          </p:cNvCxnSpPr>
          <p:nvPr/>
        </p:nvCxnSpPr>
        <p:spPr>
          <a:xfrm flipV="1">
            <a:off x="8198441" y="3478864"/>
            <a:ext cx="1717178" cy="531171"/>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85" name="Rectangle 84">
            <a:extLst>
              <a:ext uri="{FF2B5EF4-FFF2-40B4-BE49-F238E27FC236}">
                <a16:creationId xmlns:a16="http://schemas.microsoft.com/office/drawing/2014/main" id="{C0AE15B8-C430-1EA7-B1D9-209D885FF970}"/>
              </a:ext>
            </a:extLst>
          </p:cNvPr>
          <p:cNvSpPr/>
          <p:nvPr/>
        </p:nvSpPr>
        <p:spPr>
          <a:xfrm>
            <a:off x="7226480" y="2899485"/>
            <a:ext cx="4617205" cy="2612278"/>
          </a:xfrm>
          <a:prstGeom prst="rect">
            <a:avLst/>
          </a:prstGeom>
          <a:solidFill>
            <a:schemeClr val="accent6">
              <a:alpha val="10000"/>
            </a:schemeClr>
          </a:solidFill>
          <a:ln>
            <a:solidFill>
              <a:schemeClr val="accent6"/>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6" name="TextBox 85">
            <a:extLst>
              <a:ext uri="{FF2B5EF4-FFF2-40B4-BE49-F238E27FC236}">
                <a16:creationId xmlns:a16="http://schemas.microsoft.com/office/drawing/2014/main" id="{19703832-6477-C8AA-38E3-072EDE0805A1}"/>
              </a:ext>
            </a:extLst>
          </p:cNvPr>
          <p:cNvSpPr txBox="1"/>
          <p:nvPr/>
        </p:nvSpPr>
        <p:spPr>
          <a:xfrm>
            <a:off x="9966918" y="2524977"/>
            <a:ext cx="1707797" cy="369332"/>
          </a:xfrm>
          <a:prstGeom prst="rect">
            <a:avLst/>
          </a:prstGeom>
          <a:noFill/>
        </p:spPr>
        <p:txBody>
          <a:bodyPr wrap="square" rtlCol="0">
            <a:spAutoFit/>
          </a:bodyPr>
          <a:lstStyle/>
          <a:p>
            <a:pPr algn="ctr"/>
            <a:r>
              <a:rPr lang="en-US" b="1" dirty="0"/>
              <a:t>INFN Cloud</a:t>
            </a:r>
          </a:p>
        </p:txBody>
      </p:sp>
      <p:sp>
        <p:nvSpPr>
          <p:cNvPr id="87" name="TextBox 86">
            <a:extLst>
              <a:ext uri="{FF2B5EF4-FFF2-40B4-BE49-F238E27FC236}">
                <a16:creationId xmlns:a16="http://schemas.microsoft.com/office/drawing/2014/main" id="{D5E149BA-7904-B74E-8AB0-ECF2089E3AD1}"/>
              </a:ext>
            </a:extLst>
          </p:cNvPr>
          <p:cNvSpPr txBox="1"/>
          <p:nvPr/>
        </p:nvSpPr>
        <p:spPr>
          <a:xfrm>
            <a:off x="7719815" y="3353929"/>
            <a:ext cx="1216487" cy="338554"/>
          </a:xfrm>
          <a:prstGeom prst="rect">
            <a:avLst/>
          </a:prstGeom>
          <a:noFill/>
        </p:spPr>
        <p:txBody>
          <a:bodyPr wrap="none" rtlCol="0">
            <a:spAutoFit/>
          </a:bodyPr>
          <a:lstStyle/>
          <a:p>
            <a:r>
              <a:rPr lang="en-US" sz="1600" dirty="0"/>
              <a:t>Middleware</a:t>
            </a:r>
          </a:p>
        </p:txBody>
      </p:sp>
      <p:pic>
        <p:nvPicPr>
          <p:cNvPr id="89" name="Picture 88" descr="A black and white gear&#10;&#10;Description automatically generated">
            <a:extLst>
              <a:ext uri="{FF2B5EF4-FFF2-40B4-BE49-F238E27FC236}">
                <a16:creationId xmlns:a16="http://schemas.microsoft.com/office/drawing/2014/main" id="{321E7409-A658-30CE-41A7-012BEB0AE266}"/>
              </a:ext>
            </a:extLst>
          </p:cNvPr>
          <p:cNvPicPr>
            <a:picLocks noChangeAspect="1"/>
          </p:cNvPicPr>
          <p:nvPr/>
        </p:nvPicPr>
        <p:blipFill>
          <a:blip r:embed="rId21">
            <a:clrChange>
              <a:clrFrom>
                <a:srgbClr val="FFFFFF"/>
              </a:clrFrom>
              <a:clrTo>
                <a:srgbClr val="FFFFFF">
                  <a:alpha val="0"/>
                </a:srgbClr>
              </a:clrTo>
            </a:clrChange>
            <a:extLst>
              <a:ext uri="{837473B0-CC2E-450A-ABE3-18F120FF3D39}">
                <a1611:picAttrSrcUrl xmlns:a1611="http://schemas.microsoft.com/office/drawing/2016/11/main" r:id="rId22"/>
              </a:ext>
            </a:extLst>
          </a:blip>
          <a:srcRect l="19240" t="18542" r="19042" b="19675"/>
          <a:stretch/>
        </p:blipFill>
        <p:spPr>
          <a:xfrm>
            <a:off x="11474550" y="2519801"/>
            <a:ext cx="655624" cy="656327"/>
          </a:xfrm>
          <a:prstGeom prst="rect">
            <a:avLst/>
          </a:prstGeom>
        </p:spPr>
      </p:pic>
      <p:pic>
        <p:nvPicPr>
          <p:cNvPr id="93" name="Picture 92" descr="A black and pink teddy bear&#10;&#10;Description automatically generated">
            <a:extLst>
              <a:ext uri="{FF2B5EF4-FFF2-40B4-BE49-F238E27FC236}">
                <a16:creationId xmlns:a16="http://schemas.microsoft.com/office/drawing/2014/main" id="{A88F9419-74D1-4F87-24E0-98559EC80C9E}"/>
              </a:ext>
            </a:extLst>
          </p:cNvPr>
          <p:cNvPicPr>
            <a:picLocks noChangeAspect="1"/>
          </p:cNvPicPr>
          <p:nvPr/>
        </p:nvPicPr>
        <p:blipFill>
          <a:blip r:embed="rId23">
            <a:extLst>
              <a:ext uri="{837473B0-CC2E-450A-ABE3-18F120FF3D39}">
                <a1611:picAttrSrcUrl xmlns:a1611="http://schemas.microsoft.com/office/drawing/2016/11/main" r:id="rId24"/>
              </a:ext>
            </a:extLst>
          </a:blip>
          <a:stretch>
            <a:fillRect/>
          </a:stretch>
        </p:blipFill>
        <p:spPr>
          <a:xfrm>
            <a:off x="4278377" y="4595673"/>
            <a:ext cx="609600" cy="609600"/>
          </a:xfrm>
          <a:prstGeom prst="rect">
            <a:avLst/>
          </a:prstGeom>
        </p:spPr>
      </p:pic>
      <p:cxnSp>
        <p:nvCxnSpPr>
          <p:cNvPr id="99" name="Elbow Connector 98">
            <a:extLst>
              <a:ext uri="{FF2B5EF4-FFF2-40B4-BE49-F238E27FC236}">
                <a16:creationId xmlns:a16="http://schemas.microsoft.com/office/drawing/2014/main" id="{F94EC8F6-41B8-3A32-9049-10C838205991}"/>
              </a:ext>
            </a:extLst>
          </p:cNvPr>
          <p:cNvCxnSpPr>
            <a:cxnSpLocks/>
            <a:stCxn id="93" idx="2"/>
            <a:endCxn id="48" idx="2"/>
          </p:cNvCxnSpPr>
          <p:nvPr/>
        </p:nvCxnSpPr>
        <p:spPr>
          <a:xfrm rot="5400000" flipH="1" flipV="1">
            <a:off x="5793190" y="3286002"/>
            <a:ext cx="709258" cy="3129284"/>
          </a:xfrm>
          <a:prstGeom prst="bentConnector3">
            <a:avLst>
              <a:gd name="adj1" fmla="val -3223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08" name="Picture 107" descr="A diagram of a graph&#10;&#10;Description automatically generated">
            <a:extLst>
              <a:ext uri="{FF2B5EF4-FFF2-40B4-BE49-F238E27FC236}">
                <a16:creationId xmlns:a16="http://schemas.microsoft.com/office/drawing/2014/main" id="{54B85EA9-3E2A-CB60-1ECF-47FAEF5BBF77}"/>
              </a:ext>
            </a:extLst>
          </p:cNvPr>
          <p:cNvPicPr>
            <a:picLocks noChangeAspect="1"/>
          </p:cNvPicPr>
          <p:nvPr/>
        </p:nvPicPr>
        <p:blipFill>
          <a:blip r:embed="rId25">
            <a:extLst>
              <a:ext uri="{837473B0-CC2E-450A-ABE3-18F120FF3D39}">
                <a1611:picAttrSrcUrl xmlns:a1611="http://schemas.microsoft.com/office/drawing/2016/11/main" r:id="rId26"/>
              </a:ext>
            </a:extLst>
          </a:blip>
          <a:srcRect l="10515" t="27672" r="10604" b="27402"/>
          <a:stretch/>
        </p:blipFill>
        <p:spPr>
          <a:xfrm>
            <a:off x="925188" y="4425014"/>
            <a:ext cx="2880274" cy="923101"/>
          </a:xfrm>
          <a:prstGeom prst="rect">
            <a:avLst/>
          </a:prstGeom>
        </p:spPr>
      </p:pic>
      <p:cxnSp>
        <p:nvCxnSpPr>
          <p:cNvPr id="110" name="Elbow Connector 109">
            <a:extLst>
              <a:ext uri="{FF2B5EF4-FFF2-40B4-BE49-F238E27FC236}">
                <a16:creationId xmlns:a16="http://schemas.microsoft.com/office/drawing/2014/main" id="{1FFA4299-734B-923D-64D7-1553EA25592A}"/>
              </a:ext>
            </a:extLst>
          </p:cNvPr>
          <p:cNvCxnSpPr>
            <a:cxnSpLocks/>
            <a:stCxn id="108" idx="0"/>
            <a:endCxn id="48" idx="1"/>
          </p:cNvCxnSpPr>
          <p:nvPr/>
        </p:nvCxnSpPr>
        <p:spPr>
          <a:xfrm rot="5400000" flipH="1" flipV="1">
            <a:off x="4588413" y="1786948"/>
            <a:ext cx="414979" cy="4861155"/>
          </a:xfrm>
          <a:prstGeom prst="bentConnector2">
            <a:avLst/>
          </a:prstGeom>
        </p:spPr>
        <p:style>
          <a:lnRef idx="2">
            <a:schemeClr val="accent1"/>
          </a:lnRef>
          <a:fillRef idx="0">
            <a:schemeClr val="accent1"/>
          </a:fillRef>
          <a:effectRef idx="1">
            <a:schemeClr val="accent1"/>
          </a:effectRef>
          <a:fontRef idx="minor">
            <a:schemeClr val="tx1"/>
          </a:fontRef>
        </p:style>
      </p:cxnSp>
      <p:sp>
        <p:nvSpPr>
          <p:cNvPr id="113" name="TextBox 112">
            <a:extLst>
              <a:ext uri="{FF2B5EF4-FFF2-40B4-BE49-F238E27FC236}">
                <a16:creationId xmlns:a16="http://schemas.microsoft.com/office/drawing/2014/main" id="{CC72743F-FA1E-A32F-8C08-5A15C9DB87C4}"/>
              </a:ext>
            </a:extLst>
          </p:cNvPr>
          <p:cNvSpPr txBox="1"/>
          <p:nvPr/>
        </p:nvSpPr>
        <p:spPr>
          <a:xfrm>
            <a:off x="810204" y="5289912"/>
            <a:ext cx="2995258" cy="338554"/>
          </a:xfrm>
          <a:prstGeom prst="rect">
            <a:avLst/>
          </a:prstGeom>
          <a:noFill/>
        </p:spPr>
        <p:txBody>
          <a:bodyPr wrap="square" rtlCol="0">
            <a:spAutoFit/>
          </a:bodyPr>
          <a:lstStyle/>
          <a:p>
            <a:r>
              <a:rPr lang="en-US" sz="1600" dirty="0"/>
              <a:t>Data Frame</a:t>
            </a:r>
          </a:p>
        </p:txBody>
      </p:sp>
      <p:sp>
        <p:nvSpPr>
          <p:cNvPr id="116" name="TextBox 115">
            <a:extLst>
              <a:ext uri="{FF2B5EF4-FFF2-40B4-BE49-F238E27FC236}">
                <a16:creationId xmlns:a16="http://schemas.microsoft.com/office/drawing/2014/main" id="{5C508A5B-9F1B-AC04-2AF2-AAAC9DD8F443}"/>
              </a:ext>
            </a:extLst>
          </p:cNvPr>
          <p:cNvSpPr txBox="1"/>
          <p:nvPr/>
        </p:nvSpPr>
        <p:spPr>
          <a:xfrm>
            <a:off x="980419" y="3367976"/>
            <a:ext cx="700833" cy="338554"/>
          </a:xfrm>
          <a:prstGeom prst="rect">
            <a:avLst/>
          </a:prstGeom>
          <a:noFill/>
        </p:spPr>
        <p:txBody>
          <a:bodyPr wrap="none" rtlCol="0">
            <a:spAutoFit/>
          </a:bodyPr>
          <a:lstStyle/>
          <a:p>
            <a:r>
              <a:rPr lang="en-US" sz="1600" dirty="0"/>
              <a:t>Clinic</a:t>
            </a:r>
          </a:p>
        </p:txBody>
      </p:sp>
    </p:spTree>
    <p:extLst>
      <p:ext uri="{BB962C8B-B14F-4D97-AF65-F5344CB8AC3E}">
        <p14:creationId xmlns:p14="http://schemas.microsoft.com/office/powerpoint/2010/main" val="3226059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4D8A-D332-DC8D-2D67-C929D12A808B}"/>
              </a:ext>
            </a:extLst>
          </p:cNvPr>
          <p:cNvSpPr>
            <a:spLocks noGrp="1"/>
          </p:cNvSpPr>
          <p:nvPr>
            <p:ph type="title"/>
          </p:nvPr>
        </p:nvSpPr>
        <p:spPr/>
        <p:txBody>
          <a:bodyPr/>
          <a:lstStyle/>
          <a:p>
            <a:r>
              <a:rPr lang="en-US" b="1" dirty="0">
                <a:solidFill>
                  <a:schemeClr val="accent1"/>
                </a:solidFill>
              </a:rPr>
              <a:t>Interface mockups</a:t>
            </a:r>
          </a:p>
        </p:txBody>
      </p:sp>
      <p:graphicFrame>
        <p:nvGraphicFramePr>
          <p:cNvPr id="5" name="Content Placeholder 4">
            <a:extLst>
              <a:ext uri="{FF2B5EF4-FFF2-40B4-BE49-F238E27FC236}">
                <a16:creationId xmlns:a16="http://schemas.microsoft.com/office/drawing/2014/main" id="{72DB0B78-0776-EDBE-6C43-D46FCEEF4B31}"/>
              </a:ext>
            </a:extLst>
          </p:cNvPr>
          <p:cNvGraphicFramePr>
            <a:graphicFrameLocks noGrp="1"/>
          </p:cNvGraphicFramePr>
          <p:nvPr>
            <p:ph idx="1"/>
            <p:extLst>
              <p:ext uri="{D42A27DB-BD31-4B8C-83A1-F6EECF244321}">
                <p14:modId xmlns:p14="http://schemas.microsoft.com/office/powerpoint/2010/main" val="1384464664"/>
              </p:ext>
            </p:extLst>
          </p:nvPr>
        </p:nvGraphicFramePr>
        <p:xfrm>
          <a:off x="272963" y="2420688"/>
          <a:ext cx="5823037" cy="2636033"/>
        </p:xfrm>
        <a:graphic>
          <a:graphicData uri="http://schemas.openxmlformats.org/drawingml/2006/table">
            <a:tbl>
              <a:tblPr firstRow="1" firstCol="1" bandRow="1">
                <a:tableStyleId>{5C22544A-7EE6-4342-B048-85BDC9FD1C3A}</a:tableStyleId>
              </a:tblPr>
              <a:tblGrid>
                <a:gridCol w="2597120">
                  <a:extLst>
                    <a:ext uri="{9D8B030D-6E8A-4147-A177-3AD203B41FA5}">
                      <a16:colId xmlns:a16="http://schemas.microsoft.com/office/drawing/2014/main" val="2935646271"/>
                    </a:ext>
                  </a:extLst>
                </a:gridCol>
                <a:gridCol w="3225917">
                  <a:extLst>
                    <a:ext uri="{9D8B030D-6E8A-4147-A177-3AD203B41FA5}">
                      <a16:colId xmlns:a16="http://schemas.microsoft.com/office/drawing/2014/main" val="3517759318"/>
                    </a:ext>
                  </a:extLst>
                </a:gridCol>
              </a:tblGrid>
              <a:tr h="227027">
                <a:tc>
                  <a:txBody>
                    <a:bodyPr/>
                    <a:lstStyle/>
                    <a:p>
                      <a:pPr marL="0" marR="0">
                        <a:spcBef>
                          <a:spcPts val="0"/>
                        </a:spcBef>
                        <a:spcAft>
                          <a:spcPts val="0"/>
                        </a:spcAft>
                      </a:pPr>
                      <a:r>
                        <a:rPr lang="en-US" sz="1200" kern="100" dirty="0">
                          <a:effectLst/>
                        </a:rPr>
                        <a:t>Field</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200" kern="100" dirty="0">
                          <a:effectLst/>
                        </a:rPr>
                        <a:t>Description</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11393926"/>
                  </a:ext>
                </a:extLst>
              </a:tr>
              <a:tr h="227027">
                <a:tc>
                  <a:txBody>
                    <a:bodyPr/>
                    <a:lstStyle/>
                    <a:p>
                      <a:pPr marL="0" marR="0">
                        <a:spcBef>
                          <a:spcPts val="0"/>
                        </a:spcBef>
                        <a:spcAft>
                          <a:spcPts val="0"/>
                        </a:spcAft>
                      </a:pPr>
                      <a:r>
                        <a:rPr lang="en-US" sz="1200" kern="100" dirty="0">
                          <a:effectLst/>
                        </a:rPr>
                        <a:t>Patient name</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74387651"/>
                  </a:ext>
                </a:extLst>
              </a:tr>
              <a:tr h="227027">
                <a:tc>
                  <a:txBody>
                    <a:bodyPr/>
                    <a:lstStyle/>
                    <a:p>
                      <a:pPr marL="0" marR="0">
                        <a:spcBef>
                          <a:spcPts val="0"/>
                        </a:spcBef>
                        <a:spcAft>
                          <a:spcPts val="0"/>
                        </a:spcAft>
                      </a:pPr>
                      <a:r>
                        <a:rPr lang="en-US" sz="1200" kern="100" dirty="0">
                          <a:effectLst/>
                        </a:rPr>
                        <a:t>Date of birth</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15900829"/>
                  </a:ext>
                </a:extLst>
              </a:tr>
              <a:tr h="227027">
                <a:tc>
                  <a:txBody>
                    <a:bodyPr/>
                    <a:lstStyle/>
                    <a:p>
                      <a:pPr marL="0" marR="0">
                        <a:spcBef>
                          <a:spcPts val="0"/>
                        </a:spcBef>
                        <a:spcAft>
                          <a:spcPts val="0"/>
                        </a:spcAft>
                      </a:pPr>
                      <a:r>
                        <a:rPr lang="en-US" sz="1200" kern="100" dirty="0">
                          <a:effectLst/>
                        </a:rPr>
                        <a:t>Sex</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92440850"/>
                  </a:ext>
                </a:extLst>
              </a:tr>
              <a:tr h="227027">
                <a:tc>
                  <a:txBody>
                    <a:bodyPr/>
                    <a:lstStyle/>
                    <a:p>
                      <a:pPr marL="0" marR="0">
                        <a:spcBef>
                          <a:spcPts val="0"/>
                        </a:spcBef>
                        <a:spcAft>
                          <a:spcPts val="0"/>
                        </a:spcAft>
                      </a:pPr>
                      <a:r>
                        <a:rPr lang="it-IT" sz="1200" kern="100" dirty="0" err="1">
                          <a:effectLst/>
                        </a:rPr>
                        <a:t>Diagnosis</a:t>
                      </a:r>
                      <a:r>
                        <a:rPr lang="it-IT" sz="1200" kern="100" dirty="0">
                          <a:effectLst/>
                        </a:rPr>
                        <a:t> of CP (</a:t>
                      </a:r>
                      <a:r>
                        <a:rPr lang="it-IT" sz="1200" kern="100" dirty="0" err="1">
                          <a:effectLst/>
                        </a:rPr>
                        <a:t>congenital</a:t>
                      </a:r>
                      <a:r>
                        <a:rPr lang="it-IT" sz="1200" kern="100" dirty="0">
                          <a:effectLst/>
                        </a:rPr>
                        <a:t>/</a:t>
                      </a:r>
                      <a:r>
                        <a:rPr lang="it-IT" sz="1200" kern="100" dirty="0" err="1">
                          <a:effectLst/>
                        </a:rPr>
                        <a:t>acquired</a:t>
                      </a:r>
                      <a:r>
                        <a:rPr lang="it-IT" sz="1200" kern="100" dirty="0">
                          <a:effectLst/>
                        </a:rPr>
                        <a:t>)</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87286140"/>
                  </a:ext>
                </a:extLst>
              </a:tr>
              <a:tr h="454055">
                <a:tc>
                  <a:txBody>
                    <a:bodyPr/>
                    <a:lstStyle/>
                    <a:p>
                      <a:pPr marL="0" marR="0">
                        <a:spcBef>
                          <a:spcPts val="0"/>
                        </a:spcBef>
                        <a:spcAft>
                          <a:spcPts val="0"/>
                        </a:spcAft>
                      </a:pPr>
                      <a:r>
                        <a:rPr lang="it-IT" sz="1200" kern="100" dirty="0">
                          <a:effectLst/>
                        </a:rPr>
                        <a:t>ICP </a:t>
                      </a:r>
                      <a:r>
                        <a:rPr lang="it-IT" sz="1200" kern="100" dirty="0" err="1">
                          <a:effectLst/>
                        </a:rPr>
                        <a:t>type</a:t>
                      </a:r>
                      <a:r>
                        <a:rPr lang="it-IT" sz="1200" kern="100" dirty="0">
                          <a:effectLst/>
                        </a:rPr>
                        <a:t> </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Choice between unilateral spastic, bilateral spastic, dyskinetic, ataxic</a:t>
                      </a:r>
                    </a:p>
                  </a:txBody>
                  <a:tcPr marL="68580" marR="68580" marT="0" marB="0" anchor="ctr"/>
                </a:tc>
                <a:extLst>
                  <a:ext uri="{0D108BD9-81ED-4DB2-BD59-A6C34878D82A}">
                    <a16:rowId xmlns:a16="http://schemas.microsoft.com/office/drawing/2014/main" val="2062601630"/>
                  </a:ext>
                </a:extLst>
              </a:tr>
              <a:tr h="454055">
                <a:tc>
                  <a:txBody>
                    <a:bodyPr/>
                    <a:lstStyle/>
                    <a:p>
                      <a:pPr marL="0" marR="0">
                        <a:spcBef>
                          <a:spcPts val="0"/>
                        </a:spcBef>
                        <a:spcAft>
                          <a:spcPts val="0"/>
                        </a:spcAft>
                      </a:pPr>
                      <a:r>
                        <a:rPr lang="it-IT" sz="1200" kern="100" dirty="0">
                          <a:effectLst/>
                        </a:rPr>
                        <a:t>Associated </a:t>
                      </a:r>
                      <a:r>
                        <a:rPr lang="it-IT" sz="1200" kern="100" dirty="0" err="1">
                          <a:effectLst/>
                        </a:rPr>
                        <a:t>Compromises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it-IT" sz="1200" kern="100" dirty="0" err="1">
                          <a:effectLst/>
                        </a:rPr>
                        <a:t>Please</a:t>
                      </a:r>
                      <a:r>
                        <a:rPr lang="it-IT" sz="1200" kern="100" dirty="0">
                          <a:effectLst/>
                        </a:rPr>
                        <a:t> indicate </a:t>
                      </a:r>
                      <a:r>
                        <a:rPr lang="it-IT" sz="1200" kern="100" dirty="0" err="1">
                          <a:effectLst/>
                        </a:rPr>
                        <a:t>if</a:t>
                      </a:r>
                      <a:r>
                        <a:rPr lang="it-IT" sz="1200" kern="100" dirty="0">
                          <a:effectLst/>
                        </a:rPr>
                        <a:t> </a:t>
                      </a:r>
                      <a:r>
                        <a:rPr lang="it-IT" sz="1200" kern="100" dirty="0" err="1">
                          <a:effectLst/>
                        </a:rPr>
                        <a:t>any</a:t>
                      </a:r>
                      <a:r>
                        <a:rPr lang="it-IT" sz="1200" kern="100" dirty="0">
                          <a:effectLst/>
                        </a:rPr>
                        <a:t> and </a:t>
                      </a:r>
                      <a:r>
                        <a:rPr lang="it-IT" sz="1200" kern="100" dirty="0" err="1">
                          <a:effectLst/>
                        </a:rPr>
                        <a:t>specify</a:t>
                      </a:r>
                      <a:r>
                        <a:rPr lang="it-IT" sz="1200" kern="100" dirty="0">
                          <a:effectLst/>
                        </a:rPr>
                        <a:t> </a:t>
                      </a:r>
                      <a:r>
                        <a:rPr lang="it-IT" sz="1200" kern="100" dirty="0" err="1">
                          <a:effectLst/>
                        </a:rPr>
                        <a:t>epilepsy</a:t>
                      </a:r>
                      <a:r>
                        <a:rPr lang="it-IT" sz="1200" kern="100" dirty="0">
                          <a:effectLst/>
                        </a:rPr>
                        <a:t>, visual, hearing, </a:t>
                      </a:r>
                      <a:r>
                        <a:rPr lang="it-IT" sz="1200" kern="100" dirty="0" err="1">
                          <a:effectLst/>
                        </a:rPr>
                        <a:t>intellectual</a:t>
                      </a:r>
                      <a:r>
                        <a:rPr lang="it-IT" sz="1200" kern="100" dirty="0">
                          <a:effectLst/>
                        </a:rPr>
                        <a:t> disorders, etc.</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8182181"/>
                  </a:ext>
                </a:extLst>
              </a:tr>
              <a:tr h="454055">
                <a:tc>
                  <a:txBody>
                    <a:bodyPr/>
                    <a:lstStyle/>
                    <a:p>
                      <a:pPr marL="0" marR="0">
                        <a:spcBef>
                          <a:spcPts val="0"/>
                        </a:spcBef>
                        <a:spcAft>
                          <a:spcPts val="0"/>
                        </a:spcAft>
                      </a:pPr>
                      <a:r>
                        <a:rPr lang="it-IT" sz="1200" kern="100" dirty="0">
                          <a:effectLst/>
                        </a:rPr>
                        <a:t>Clinical notes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it-IT" sz="1200" kern="100" dirty="0" err="1">
                          <a:effectLst/>
                        </a:rPr>
                        <a:t>Additional</a:t>
                      </a:r>
                      <a:r>
                        <a:rPr lang="it-IT" sz="1200" kern="100" dirty="0">
                          <a:effectLst/>
                        </a:rPr>
                        <a:t> </a:t>
                      </a:r>
                      <a:r>
                        <a:rPr lang="it-IT" sz="1200" kern="100" dirty="0" err="1">
                          <a:effectLst/>
                        </a:rPr>
                        <a:t>observations</a:t>
                      </a:r>
                      <a:r>
                        <a:rPr lang="it-IT" sz="1200" kern="100" dirty="0">
                          <a:effectLst/>
                        </a:rPr>
                        <a:t> on the </a:t>
                      </a:r>
                      <a:r>
                        <a:rPr lang="it-IT" sz="1200" kern="100" dirty="0" err="1">
                          <a:effectLst/>
                        </a:rPr>
                        <a:t>patient's</a:t>
                      </a:r>
                      <a:r>
                        <a:rPr lang="it-IT" sz="1200" kern="100" dirty="0">
                          <a:effectLst/>
                        </a:rPr>
                        <a:t> </a:t>
                      </a:r>
                      <a:r>
                        <a:rPr lang="it-IT" sz="1200" kern="100" dirty="0" err="1">
                          <a:effectLst/>
                        </a:rPr>
                        <a:t>condition</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82167"/>
                  </a:ext>
                </a:extLst>
              </a:tr>
            </a:tbl>
          </a:graphicData>
        </a:graphic>
      </p:graphicFrame>
      <p:pic>
        <p:nvPicPr>
          <p:cNvPr id="9" name="Screen Recording 2024-10-28 at 20.01.41">
            <a:hlinkClick r:id="" action="ppaction://media"/>
            <a:extLst>
              <a:ext uri="{FF2B5EF4-FFF2-40B4-BE49-F238E27FC236}">
                <a16:creationId xmlns:a16="http://schemas.microsoft.com/office/drawing/2014/main" id="{0DF93244-2E4F-8B81-6ABD-7E8CC19F88BE}"/>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7125430" y="1853031"/>
            <a:ext cx="3563165" cy="4888179"/>
          </a:xfrm>
          <a:prstGeom prst="rect">
            <a:avLst/>
          </a:prstGeom>
        </p:spPr>
      </p:pic>
      <p:sp>
        <p:nvSpPr>
          <p:cNvPr id="11" name="TextBox 10">
            <a:extLst>
              <a:ext uri="{FF2B5EF4-FFF2-40B4-BE49-F238E27FC236}">
                <a16:creationId xmlns:a16="http://schemas.microsoft.com/office/drawing/2014/main" id="{EDF7C532-AECC-EC8F-C4F1-37D54E71CBE8}"/>
              </a:ext>
            </a:extLst>
          </p:cNvPr>
          <p:cNvSpPr txBox="1"/>
          <p:nvPr/>
        </p:nvSpPr>
        <p:spPr>
          <a:xfrm>
            <a:off x="149395" y="2051356"/>
            <a:ext cx="6976035" cy="369332"/>
          </a:xfrm>
          <a:prstGeom prst="rect">
            <a:avLst/>
          </a:prstGeom>
          <a:noFill/>
        </p:spPr>
        <p:txBody>
          <a:bodyPr wrap="square">
            <a:spAutoFit/>
          </a:bodyPr>
          <a:lstStyle/>
          <a:p>
            <a:r>
              <a:rPr lang="en-US" b="1" dirty="0">
                <a:solidFill>
                  <a:srgbClr val="0E0E0E"/>
                </a:solidFill>
                <a:effectLst/>
                <a:latin typeface=".SF NS"/>
              </a:rPr>
              <a:t>Diagnosis according to SCPE (Surveillance of Cerebral Palsy in Europe)</a:t>
            </a:r>
            <a:endParaRPr lang="en-US" dirty="0"/>
          </a:p>
        </p:txBody>
      </p:sp>
    </p:spTree>
    <p:extLst>
      <p:ext uri="{BB962C8B-B14F-4D97-AF65-F5344CB8AC3E}">
        <p14:creationId xmlns:p14="http://schemas.microsoft.com/office/powerpoint/2010/main" val="269110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75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33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70C31-0A9D-87C7-6C1F-A125250C3086}"/>
              </a:ext>
            </a:extLst>
          </p:cNvPr>
          <p:cNvSpPr>
            <a:spLocks noGrp="1"/>
          </p:cNvSpPr>
          <p:nvPr>
            <p:ph type="title"/>
          </p:nvPr>
        </p:nvSpPr>
        <p:spPr/>
        <p:txBody>
          <a:bodyPr/>
          <a:lstStyle/>
          <a:p>
            <a:r>
              <a:rPr lang="en-US" b="1" dirty="0">
                <a:solidFill>
                  <a:schemeClr val="accent1"/>
                </a:solidFill>
              </a:rPr>
              <a:t>Interface mockups</a:t>
            </a:r>
          </a:p>
        </p:txBody>
      </p:sp>
      <p:graphicFrame>
        <p:nvGraphicFramePr>
          <p:cNvPr id="4" name="Content Placeholder 3">
            <a:extLst>
              <a:ext uri="{FF2B5EF4-FFF2-40B4-BE49-F238E27FC236}">
                <a16:creationId xmlns:a16="http://schemas.microsoft.com/office/drawing/2014/main" id="{144E2BFE-7410-BD44-1C67-98B85761EC78}"/>
              </a:ext>
            </a:extLst>
          </p:cNvPr>
          <p:cNvGraphicFramePr>
            <a:graphicFrameLocks noGrp="1"/>
          </p:cNvGraphicFramePr>
          <p:nvPr>
            <p:ph idx="1"/>
            <p:extLst>
              <p:ext uri="{D42A27DB-BD31-4B8C-83A1-F6EECF244321}">
                <p14:modId xmlns:p14="http://schemas.microsoft.com/office/powerpoint/2010/main" val="3245274410"/>
              </p:ext>
            </p:extLst>
          </p:nvPr>
        </p:nvGraphicFramePr>
        <p:xfrm>
          <a:off x="297678" y="2559051"/>
          <a:ext cx="5937250" cy="3840480"/>
        </p:xfrm>
        <a:graphic>
          <a:graphicData uri="http://schemas.openxmlformats.org/drawingml/2006/table">
            <a:tbl>
              <a:tblPr firstRow="1" firstCol="1" bandRow="1">
                <a:tableStyleId>{5C22544A-7EE6-4342-B048-85BDC9FD1C3A}</a:tableStyleId>
              </a:tblPr>
              <a:tblGrid>
                <a:gridCol w="2968625">
                  <a:extLst>
                    <a:ext uri="{9D8B030D-6E8A-4147-A177-3AD203B41FA5}">
                      <a16:colId xmlns:a16="http://schemas.microsoft.com/office/drawing/2014/main" val="1803409665"/>
                    </a:ext>
                  </a:extLst>
                </a:gridCol>
                <a:gridCol w="2968625">
                  <a:extLst>
                    <a:ext uri="{9D8B030D-6E8A-4147-A177-3AD203B41FA5}">
                      <a16:colId xmlns:a16="http://schemas.microsoft.com/office/drawing/2014/main" val="2277069037"/>
                    </a:ext>
                  </a:extLst>
                </a:gridCol>
              </a:tblGrid>
              <a:tr h="0">
                <a:tc>
                  <a:txBody>
                    <a:bodyPr/>
                    <a:lstStyle/>
                    <a:p>
                      <a:pPr marL="0" marR="0">
                        <a:spcBef>
                          <a:spcPts val="0"/>
                        </a:spcBef>
                        <a:spcAft>
                          <a:spcPts val="0"/>
                        </a:spcAft>
                      </a:pPr>
                      <a:r>
                        <a:rPr lang="it-IT" sz="1200" kern="100" dirty="0">
                          <a:effectLst/>
                        </a:rPr>
                        <a:t>Patient name</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2804011"/>
                  </a:ext>
                </a:extLst>
              </a:tr>
              <a:tr h="0">
                <a:tc>
                  <a:txBody>
                    <a:bodyPr/>
                    <a:lstStyle/>
                    <a:p>
                      <a:pPr marL="0" marR="0">
                        <a:spcBef>
                          <a:spcPts val="0"/>
                        </a:spcBef>
                        <a:spcAft>
                          <a:spcPts val="0"/>
                        </a:spcAft>
                      </a:pPr>
                      <a:r>
                        <a:rPr lang="en-US" sz="1200" kern="100" dirty="0">
                          <a:effectLst/>
                        </a:rPr>
                        <a:t>Date of birth</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09784518"/>
                  </a:ext>
                </a:extLst>
              </a:tr>
              <a:tr h="0">
                <a:tc>
                  <a:txBody>
                    <a:bodyPr/>
                    <a:lstStyle/>
                    <a:p>
                      <a:pPr marL="0" marR="0">
                        <a:spcBef>
                          <a:spcPts val="0"/>
                        </a:spcBef>
                        <a:spcAft>
                          <a:spcPts val="0"/>
                        </a:spcAft>
                      </a:pPr>
                      <a:r>
                        <a:rPr lang="it-IT" sz="1200" kern="100" dirty="0">
                          <a:effectLst/>
                        </a:rPr>
                        <a:t>WISC-III </a:t>
                      </a:r>
                      <a:r>
                        <a:rPr lang="it-IT" sz="1200" kern="100" dirty="0" err="1">
                          <a:effectLst/>
                        </a:rPr>
                        <a:t>results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84635193"/>
                  </a:ext>
                </a:extLst>
              </a:tr>
              <a:tr h="0">
                <a:tc>
                  <a:txBody>
                    <a:bodyPr/>
                    <a:lstStyle/>
                    <a:p>
                      <a:pPr marL="0" marR="0">
                        <a:spcBef>
                          <a:spcPts val="0"/>
                        </a:spcBef>
                        <a:spcAft>
                          <a:spcPts val="0"/>
                        </a:spcAft>
                      </a:pPr>
                      <a:r>
                        <a:rPr lang="it-IT" sz="1200" kern="100" dirty="0">
                          <a:effectLst/>
                        </a:rPr>
                        <a:t>Verbal QI</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3358180"/>
                  </a:ext>
                </a:extLst>
              </a:tr>
              <a:tr h="0">
                <a:tc>
                  <a:txBody>
                    <a:bodyPr/>
                    <a:lstStyle/>
                    <a:p>
                      <a:pPr marL="0" marR="0">
                        <a:spcBef>
                          <a:spcPts val="0"/>
                        </a:spcBef>
                        <a:spcAft>
                          <a:spcPts val="0"/>
                        </a:spcAft>
                      </a:pPr>
                      <a:r>
                        <a:rPr lang="it-IT" sz="1200" kern="100" dirty="0">
                          <a:effectLst/>
                        </a:rPr>
                        <a:t>Performance QI </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dirty="0">
                          <a:effectLst/>
                        </a:rPr>
                        <a:t> </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6517135"/>
                  </a:ext>
                </a:extLst>
              </a:tr>
              <a:tr h="0">
                <a:tc>
                  <a:txBody>
                    <a:bodyPr/>
                    <a:lstStyle/>
                    <a:p>
                      <a:pPr marL="0" marR="0">
                        <a:spcBef>
                          <a:spcPts val="0"/>
                        </a:spcBef>
                        <a:spcAft>
                          <a:spcPts val="0"/>
                        </a:spcAft>
                      </a:pPr>
                      <a:r>
                        <a:rPr lang="it-IT" sz="1200" kern="100" dirty="0">
                          <a:effectLst/>
                        </a:rPr>
                        <a:t>Total QI</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31098616"/>
                  </a:ext>
                </a:extLst>
              </a:tr>
              <a:tr h="0">
                <a:tc>
                  <a:txBody>
                    <a:bodyPr/>
                    <a:lstStyle/>
                    <a:p>
                      <a:pPr marL="0" marR="0">
                        <a:spcBef>
                          <a:spcPts val="0"/>
                        </a:spcBef>
                        <a:spcAft>
                          <a:spcPts val="0"/>
                        </a:spcAft>
                      </a:pPr>
                      <a:r>
                        <a:rPr lang="it-IT" sz="1200" kern="100" dirty="0">
                          <a:effectLst/>
                        </a:rPr>
                        <a:t>Visual-</a:t>
                      </a:r>
                      <a:r>
                        <a:rPr lang="it-IT" sz="1200" kern="100" dirty="0" err="1">
                          <a:effectLst/>
                        </a:rPr>
                        <a:t>motor</a:t>
                      </a:r>
                      <a:r>
                        <a:rPr lang="it-IT" sz="1200" kern="100" dirty="0">
                          <a:effectLst/>
                        </a:rPr>
                        <a:t> </a:t>
                      </a:r>
                      <a:r>
                        <a:rPr lang="it-IT" sz="1200" kern="100" dirty="0" err="1">
                          <a:effectLst/>
                        </a:rPr>
                        <a:t>integration</a:t>
                      </a:r>
                      <a:r>
                        <a:rPr lang="it-IT" sz="1200" kern="100" dirty="0">
                          <a:effectLst/>
                        </a:rPr>
                        <a:t> test</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5558790"/>
                  </a:ext>
                </a:extLst>
              </a:tr>
              <a:tr h="0">
                <a:tc>
                  <a:txBody>
                    <a:bodyPr/>
                    <a:lstStyle/>
                    <a:p>
                      <a:pPr marL="0" marR="0">
                        <a:spcBef>
                          <a:spcPts val="0"/>
                        </a:spcBef>
                        <a:spcAft>
                          <a:spcPts val="0"/>
                        </a:spcAft>
                      </a:pPr>
                      <a:r>
                        <a:rPr lang="it-IT" sz="1200" kern="100" dirty="0" err="1">
                          <a:effectLst/>
                        </a:rPr>
                        <a:t>Rey's</a:t>
                      </a:r>
                      <a:r>
                        <a:rPr lang="it-IT" sz="1200" kern="100" dirty="0">
                          <a:effectLst/>
                        </a:rPr>
                        <a:t> Test (copy)</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dirty="0">
                          <a:effectLst/>
                        </a:rPr>
                        <a:t>Score and notes on the </a:t>
                      </a:r>
                      <a:r>
                        <a:rPr lang="it-IT" sz="1200" kern="100" dirty="0" err="1">
                          <a:effectLst/>
                        </a:rPr>
                        <a:t>ability</a:t>
                      </a:r>
                      <a:r>
                        <a:rPr lang="it-IT" sz="1200" kern="100" dirty="0">
                          <a:effectLst/>
                        </a:rPr>
                        <a:t> to copy a </a:t>
                      </a:r>
                      <a:r>
                        <a:rPr lang="it-IT" sz="1200" kern="100" dirty="0" err="1">
                          <a:effectLst/>
                        </a:rPr>
                        <a:t>complex</a:t>
                      </a:r>
                      <a:r>
                        <a:rPr lang="it-IT" sz="1200" kern="100" dirty="0">
                          <a:effectLst/>
                        </a:rPr>
                        <a:t> figure</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3392185"/>
                  </a:ext>
                </a:extLst>
              </a:tr>
              <a:tr h="0">
                <a:tc>
                  <a:txBody>
                    <a:bodyPr/>
                    <a:lstStyle/>
                    <a:p>
                      <a:pPr marL="0" marR="0">
                        <a:spcBef>
                          <a:spcPts val="0"/>
                        </a:spcBef>
                        <a:spcAft>
                          <a:spcPts val="0"/>
                        </a:spcAft>
                      </a:pPr>
                      <a:r>
                        <a:rPr lang="it-IT" sz="1200" kern="100">
                          <a:effectLst/>
                        </a:rPr>
                        <a:t>VMI</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dirty="0">
                          <a:effectLst/>
                        </a:rPr>
                        <a:t>VMI Scale Score</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28264988"/>
                  </a:ext>
                </a:extLst>
              </a:tr>
              <a:tr h="0">
                <a:tc>
                  <a:txBody>
                    <a:bodyPr/>
                    <a:lstStyle/>
                    <a:p>
                      <a:pPr marL="0" marR="0">
                        <a:spcBef>
                          <a:spcPts val="0"/>
                        </a:spcBef>
                        <a:spcAft>
                          <a:spcPts val="0"/>
                        </a:spcAft>
                      </a:pPr>
                      <a:r>
                        <a:rPr lang="it-IT" sz="1200" kern="100" dirty="0">
                          <a:effectLst/>
                        </a:rPr>
                        <a:t>Memory</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20924903"/>
                  </a:ext>
                </a:extLst>
              </a:tr>
              <a:tr h="0">
                <a:tc>
                  <a:txBody>
                    <a:bodyPr/>
                    <a:lstStyle/>
                    <a:p>
                      <a:pPr marL="0" marR="0">
                        <a:spcBef>
                          <a:spcPts val="0"/>
                        </a:spcBef>
                        <a:spcAft>
                          <a:spcPts val="0"/>
                        </a:spcAft>
                      </a:pPr>
                      <a:r>
                        <a:rPr lang="it-IT" sz="1200" kern="100" dirty="0">
                          <a:effectLst/>
                        </a:rPr>
                        <a:t>Rey test (</a:t>
                      </a:r>
                      <a:r>
                        <a:rPr lang="it-IT" sz="1200" kern="100" dirty="0" err="1">
                          <a:effectLst/>
                        </a:rPr>
                        <a:t>memory</a:t>
                      </a:r>
                      <a:r>
                        <a:rPr lang="it-IT" sz="1200" kern="100" dirty="0">
                          <a:effectLst/>
                        </a:rPr>
                        <a:t>)</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dirty="0" err="1">
                          <a:effectLst/>
                        </a:rPr>
                        <a:t>Selective</a:t>
                      </a:r>
                      <a:r>
                        <a:rPr lang="it-IT" sz="1200" kern="100" dirty="0">
                          <a:effectLst/>
                        </a:rPr>
                        <a:t> Verbal Memory Test Score</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31299859"/>
                  </a:ext>
                </a:extLst>
              </a:tr>
              <a:tr h="0">
                <a:tc>
                  <a:txBody>
                    <a:bodyPr/>
                    <a:lstStyle/>
                    <a:p>
                      <a:pPr marL="0" marR="0">
                        <a:spcBef>
                          <a:spcPts val="0"/>
                        </a:spcBef>
                        <a:spcAft>
                          <a:spcPts val="0"/>
                        </a:spcAft>
                      </a:pPr>
                      <a:r>
                        <a:rPr lang="it-IT" sz="1200" kern="100" dirty="0" err="1">
                          <a:effectLst/>
                        </a:rPr>
                        <a:t>Attentional</a:t>
                      </a:r>
                      <a:r>
                        <a:rPr lang="it-IT" sz="1200" kern="100" dirty="0">
                          <a:effectLst/>
                        </a:rPr>
                        <a:t> </a:t>
                      </a:r>
                      <a:r>
                        <a:rPr lang="it-IT" sz="1200" kern="100" dirty="0" err="1">
                          <a:effectLst/>
                        </a:rPr>
                        <a:t>functions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4825144"/>
                  </a:ext>
                </a:extLst>
              </a:tr>
              <a:tr h="0">
                <a:tc>
                  <a:txBody>
                    <a:bodyPr/>
                    <a:lstStyle/>
                    <a:p>
                      <a:pPr marL="0" marR="0">
                        <a:spcBef>
                          <a:spcPts val="0"/>
                        </a:spcBef>
                        <a:spcAft>
                          <a:spcPts val="0"/>
                        </a:spcAft>
                      </a:pPr>
                      <a:r>
                        <a:rPr lang="it-IT" sz="1200" kern="100" dirty="0">
                          <a:effectLst/>
                        </a:rPr>
                        <a:t>Visual </a:t>
                      </a:r>
                      <a:r>
                        <a:rPr lang="it-IT" sz="1200" kern="100" dirty="0" err="1">
                          <a:effectLst/>
                        </a:rPr>
                        <a:t>attention</a:t>
                      </a:r>
                      <a:r>
                        <a:rPr lang="it-IT" sz="1200" kern="100" dirty="0">
                          <a:effectLst/>
                        </a:rPr>
                        <a:t> BVN</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dirty="0">
                          <a:effectLst/>
                        </a:rPr>
                        <a:t>Score and </a:t>
                      </a:r>
                      <a:r>
                        <a:rPr lang="it-IT" sz="1200" kern="100" dirty="0" err="1">
                          <a:effectLst/>
                        </a:rPr>
                        <a:t>observations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03514807"/>
                  </a:ext>
                </a:extLst>
              </a:tr>
              <a:tr h="0">
                <a:tc>
                  <a:txBody>
                    <a:bodyPr/>
                    <a:lstStyle/>
                    <a:p>
                      <a:pPr marL="0" marR="0">
                        <a:spcBef>
                          <a:spcPts val="0"/>
                        </a:spcBef>
                        <a:spcAft>
                          <a:spcPts val="0"/>
                        </a:spcAft>
                      </a:pPr>
                      <a:r>
                        <a:rPr lang="it-IT" sz="1200" kern="100" dirty="0" err="1">
                          <a:effectLst/>
                        </a:rPr>
                        <a:t>Auditory</a:t>
                      </a:r>
                      <a:r>
                        <a:rPr lang="it-IT" sz="1200" kern="100" dirty="0">
                          <a:effectLst/>
                        </a:rPr>
                        <a:t> </a:t>
                      </a:r>
                      <a:r>
                        <a:rPr lang="it-IT" sz="1200" kern="100" dirty="0" err="1">
                          <a:effectLst/>
                        </a:rPr>
                        <a:t>attention</a:t>
                      </a:r>
                      <a:r>
                        <a:rPr lang="it-IT" sz="1200" kern="100" dirty="0">
                          <a:effectLst/>
                        </a:rPr>
                        <a:t> BVN</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dirty="0">
                          <a:effectLst/>
                        </a:rPr>
                        <a:t>Score and </a:t>
                      </a:r>
                      <a:r>
                        <a:rPr lang="it-IT" sz="1200" kern="100" dirty="0" err="1">
                          <a:effectLst/>
                        </a:rPr>
                        <a:t>observations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51537634"/>
                  </a:ext>
                </a:extLst>
              </a:tr>
              <a:tr h="0">
                <a:tc>
                  <a:txBody>
                    <a:bodyPr/>
                    <a:lstStyle/>
                    <a:p>
                      <a:pPr marL="0" marR="0">
                        <a:spcBef>
                          <a:spcPts val="0"/>
                        </a:spcBef>
                        <a:spcAft>
                          <a:spcPts val="0"/>
                        </a:spcAft>
                      </a:pPr>
                      <a:r>
                        <a:rPr lang="it-IT" sz="1200" kern="100" dirty="0">
                          <a:effectLst/>
                        </a:rPr>
                        <a:t>Executive </a:t>
                      </a:r>
                      <a:r>
                        <a:rPr lang="it-IT" sz="1200" kern="100" dirty="0" err="1">
                          <a:effectLst/>
                        </a:rPr>
                        <a:t>functions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a:effectLst/>
                        </a:rPr>
                        <a:t> </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6253206"/>
                  </a:ext>
                </a:extLst>
              </a:tr>
              <a:tr h="0">
                <a:tc>
                  <a:txBody>
                    <a:bodyPr/>
                    <a:lstStyle/>
                    <a:p>
                      <a:pPr marL="0" marR="0">
                        <a:spcBef>
                          <a:spcPts val="0"/>
                        </a:spcBef>
                        <a:spcAft>
                          <a:spcPts val="0"/>
                        </a:spcAft>
                      </a:pPr>
                      <a:r>
                        <a:rPr lang="it-IT" sz="1200" kern="100" dirty="0">
                          <a:effectLst/>
                        </a:rPr>
                        <a:t>Tower of London Test (TOL)</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dirty="0">
                          <a:effectLst/>
                        </a:rPr>
                        <a:t>Score and performance </a:t>
                      </a:r>
                      <a:r>
                        <a:rPr lang="it-IT" sz="1200" kern="100" dirty="0" err="1">
                          <a:effectLst/>
                        </a:rPr>
                        <a:t>level</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00534781"/>
                  </a:ext>
                </a:extLst>
              </a:tr>
              <a:tr h="0">
                <a:tc>
                  <a:txBody>
                    <a:bodyPr/>
                    <a:lstStyle/>
                    <a:p>
                      <a:pPr marL="0" marR="0">
                        <a:spcBef>
                          <a:spcPts val="0"/>
                        </a:spcBef>
                        <a:spcAft>
                          <a:spcPts val="0"/>
                        </a:spcAft>
                      </a:pPr>
                      <a:r>
                        <a:rPr lang="it-IT" sz="1200" kern="100">
                          <a:effectLst/>
                        </a:rPr>
                        <a:t>BRIEF</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dirty="0">
                          <a:effectLst/>
                        </a:rPr>
                        <a:t>Global and </a:t>
                      </a:r>
                      <a:r>
                        <a:rPr lang="it-IT" sz="1200" kern="100" dirty="0" err="1">
                          <a:effectLst/>
                        </a:rPr>
                        <a:t>specific</a:t>
                      </a:r>
                      <a:r>
                        <a:rPr lang="it-IT" sz="1200" kern="100" dirty="0">
                          <a:effectLst/>
                        </a:rPr>
                        <a:t> score for </a:t>
                      </a:r>
                      <a:r>
                        <a:rPr lang="it-IT" sz="1200" kern="100" dirty="0" err="1">
                          <a:effectLst/>
                        </a:rPr>
                        <a:t>each</a:t>
                      </a:r>
                      <a:r>
                        <a:rPr lang="it-IT" sz="1200" kern="100" dirty="0">
                          <a:effectLst/>
                        </a:rPr>
                        <a:t> executive </a:t>
                      </a:r>
                      <a:r>
                        <a:rPr lang="it-IT" sz="1200" kern="100" dirty="0" err="1">
                          <a:effectLst/>
                        </a:rPr>
                        <a:t>function</a:t>
                      </a:r>
                      <a:r>
                        <a:rPr lang="it-IT" sz="1200" kern="100" dirty="0">
                          <a:effectLst/>
                        </a:rPr>
                        <a:t> </a:t>
                      </a:r>
                      <a:r>
                        <a:rPr lang="it-IT" sz="1200" kern="100" dirty="0" err="1">
                          <a:effectLst/>
                        </a:rPr>
                        <a:t>assessed</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8474719"/>
                  </a:ext>
                </a:extLst>
              </a:tr>
              <a:tr h="0">
                <a:tc>
                  <a:txBody>
                    <a:bodyPr/>
                    <a:lstStyle/>
                    <a:p>
                      <a:pPr marL="0" marR="0">
                        <a:spcBef>
                          <a:spcPts val="0"/>
                        </a:spcBef>
                        <a:spcAft>
                          <a:spcPts val="0"/>
                        </a:spcAft>
                      </a:pPr>
                      <a:r>
                        <a:rPr lang="it-IT" sz="1200" kern="100" dirty="0" err="1">
                          <a:effectLst/>
                        </a:rPr>
                        <a:t>Neuropsychological</a:t>
                      </a:r>
                      <a:r>
                        <a:rPr lang="it-IT" sz="1200" kern="100" dirty="0">
                          <a:effectLst/>
                        </a:rPr>
                        <a:t> notes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it-IT" sz="1200" kern="100" dirty="0" err="1">
                          <a:effectLst/>
                        </a:rPr>
                        <a:t>Additional</a:t>
                      </a:r>
                      <a:r>
                        <a:rPr lang="it-IT" sz="1200" kern="100" dirty="0">
                          <a:effectLst/>
                        </a:rPr>
                        <a:t> </a:t>
                      </a:r>
                      <a:r>
                        <a:rPr lang="it-IT" sz="1200" kern="100" dirty="0" err="1">
                          <a:effectLst/>
                        </a:rPr>
                        <a:t>observations</a:t>
                      </a:r>
                      <a:r>
                        <a:rPr lang="it-IT" sz="1200" kern="100" dirty="0">
                          <a:effectLst/>
                        </a:rPr>
                        <a:t> on </a:t>
                      </a:r>
                      <a:r>
                        <a:rPr lang="it-IT" sz="1200" kern="100" dirty="0" err="1">
                          <a:effectLst/>
                        </a:rPr>
                        <a:t>observed</a:t>
                      </a:r>
                      <a:r>
                        <a:rPr lang="it-IT" sz="1200" kern="100" dirty="0">
                          <a:effectLst/>
                        </a:rPr>
                        <a:t> performance and </a:t>
                      </a:r>
                      <a:r>
                        <a:rPr lang="it-IT" sz="1200" kern="100" dirty="0" err="1">
                          <a:effectLst/>
                        </a:rPr>
                        <a:t>behaviors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71813676"/>
                  </a:ext>
                </a:extLst>
              </a:tr>
            </a:tbl>
          </a:graphicData>
        </a:graphic>
      </p:graphicFrame>
      <p:pic>
        <p:nvPicPr>
          <p:cNvPr id="6" name="Picture 5">
            <a:extLst>
              <a:ext uri="{FF2B5EF4-FFF2-40B4-BE49-F238E27FC236}">
                <a16:creationId xmlns:a16="http://schemas.microsoft.com/office/drawing/2014/main" id="{EEB1A427-CDC1-A967-EF57-69B6358474BD}"/>
              </a:ext>
            </a:extLst>
          </p:cNvPr>
          <p:cNvPicPr>
            <a:picLocks noChangeAspect="1"/>
          </p:cNvPicPr>
          <p:nvPr/>
        </p:nvPicPr>
        <p:blipFill>
          <a:blip r:embed="rId2"/>
          <a:stretch>
            <a:fillRect/>
          </a:stretch>
        </p:blipFill>
        <p:spPr>
          <a:xfrm>
            <a:off x="6480260" y="1883204"/>
            <a:ext cx="3578139" cy="4834139"/>
          </a:xfrm>
          <a:prstGeom prst="rect">
            <a:avLst/>
          </a:prstGeom>
        </p:spPr>
      </p:pic>
      <p:sp>
        <p:nvSpPr>
          <p:cNvPr id="7" name="TextBox 6">
            <a:extLst>
              <a:ext uri="{FF2B5EF4-FFF2-40B4-BE49-F238E27FC236}">
                <a16:creationId xmlns:a16="http://schemas.microsoft.com/office/drawing/2014/main" id="{EEC41469-BE43-73B5-198E-FF965933F1E4}"/>
              </a:ext>
            </a:extLst>
          </p:cNvPr>
          <p:cNvSpPr txBox="1"/>
          <p:nvPr/>
        </p:nvSpPr>
        <p:spPr>
          <a:xfrm>
            <a:off x="197028" y="2189719"/>
            <a:ext cx="4667072" cy="369332"/>
          </a:xfrm>
          <a:prstGeom prst="rect">
            <a:avLst/>
          </a:prstGeom>
          <a:noFill/>
        </p:spPr>
        <p:txBody>
          <a:bodyPr wrap="square">
            <a:spAutoFit/>
          </a:bodyPr>
          <a:lstStyle>
            <a:defPPr>
              <a:defRPr lang="en-US"/>
            </a:defPPr>
            <a:lvl1pPr>
              <a:defRPr b="1">
                <a:solidFill>
                  <a:srgbClr val="0E0E0E"/>
                </a:solidFill>
                <a:effectLst/>
                <a:latin typeface=".SF NS"/>
              </a:defRPr>
            </a:lvl1pPr>
          </a:lstStyle>
          <a:p>
            <a:r>
              <a:rPr lang="en-US" dirty="0"/>
              <a:t>Cognitive and neuropsychological assessment</a:t>
            </a:r>
          </a:p>
        </p:txBody>
      </p:sp>
      <p:sp>
        <p:nvSpPr>
          <p:cNvPr id="8" name="TextBox 7">
            <a:extLst>
              <a:ext uri="{FF2B5EF4-FFF2-40B4-BE49-F238E27FC236}">
                <a16:creationId xmlns:a16="http://schemas.microsoft.com/office/drawing/2014/main" id="{F4115290-7F5E-1CAC-C9A1-EC811C1291A1}"/>
              </a:ext>
            </a:extLst>
          </p:cNvPr>
          <p:cNvSpPr txBox="1"/>
          <p:nvPr/>
        </p:nvSpPr>
        <p:spPr>
          <a:xfrm>
            <a:off x="10058399" y="2657913"/>
            <a:ext cx="1728422" cy="369332"/>
          </a:xfrm>
          <a:prstGeom prst="rect">
            <a:avLst/>
          </a:prstGeom>
          <a:noFill/>
        </p:spPr>
        <p:txBody>
          <a:bodyPr wrap="none" rtlCol="0">
            <a:spAutoFit/>
          </a:bodyPr>
          <a:lstStyle/>
          <a:p>
            <a:r>
              <a:rPr lang="en-US" dirty="0"/>
              <a:t>Domain control</a:t>
            </a:r>
          </a:p>
        </p:txBody>
      </p:sp>
      <p:sp>
        <p:nvSpPr>
          <p:cNvPr id="9" name="TextBox 8">
            <a:extLst>
              <a:ext uri="{FF2B5EF4-FFF2-40B4-BE49-F238E27FC236}">
                <a16:creationId xmlns:a16="http://schemas.microsoft.com/office/drawing/2014/main" id="{283A4EF0-EA41-CD22-80EA-A9F0EFBC98FE}"/>
              </a:ext>
            </a:extLst>
          </p:cNvPr>
          <p:cNvSpPr txBox="1"/>
          <p:nvPr/>
        </p:nvSpPr>
        <p:spPr>
          <a:xfrm>
            <a:off x="10058399" y="3625138"/>
            <a:ext cx="1748299" cy="369332"/>
          </a:xfrm>
          <a:prstGeom prst="rect">
            <a:avLst/>
          </a:prstGeom>
          <a:noFill/>
        </p:spPr>
        <p:txBody>
          <a:bodyPr wrap="none" rtlCol="0">
            <a:spAutoFit/>
          </a:bodyPr>
          <a:lstStyle/>
          <a:p>
            <a:r>
              <a:rPr lang="en-US" dirty="0"/>
              <a:t>Computed data</a:t>
            </a:r>
          </a:p>
        </p:txBody>
      </p:sp>
      <p:sp>
        <p:nvSpPr>
          <p:cNvPr id="10" name="TextBox 9">
            <a:extLst>
              <a:ext uri="{FF2B5EF4-FFF2-40B4-BE49-F238E27FC236}">
                <a16:creationId xmlns:a16="http://schemas.microsoft.com/office/drawing/2014/main" id="{6AB1E470-51EF-8BAC-9755-5CC6F3BDA427}"/>
              </a:ext>
            </a:extLst>
          </p:cNvPr>
          <p:cNvSpPr txBox="1"/>
          <p:nvPr/>
        </p:nvSpPr>
        <p:spPr>
          <a:xfrm>
            <a:off x="10070935" y="5951506"/>
            <a:ext cx="1394677" cy="369332"/>
          </a:xfrm>
          <a:prstGeom prst="rect">
            <a:avLst/>
          </a:prstGeom>
          <a:noFill/>
        </p:spPr>
        <p:txBody>
          <a:bodyPr wrap="none" rtlCol="0">
            <a:spAutoFit/>
          </a:bodyPr>
          <a:lstStyle/>
          <a:p>
            <a:r>
              <a:rPr lang="en-US" dirty="0"/>
              <a:t>File uploads</a:t>
            </a:r>
          </a:p>
        </p:txBody>
      </p:sp>
      <p:sp>
        <p:nvSpPr>
          <p:cNvPr id="11" name="TextBox 10">
            <a:extLst>
              <a:ext uri="{FF2B5EF4-FFF2-40B4-BE49-F238E27FC236}">
                <a16:creationId xmlns:a16="http://schemas.microsoft.com/office/drawing/2014/main" id="{DF582E94-A320-AD6C-64ED-49A0898075AC}"/>
              </a:ext>
            </a:extLst>
          </p:cNvPr>
          <p:cNvSpPr txBox="1"/>
          <p:nvPr/>
        </p:nvSpPr>
        <p:spPr>
          <a:xfrm>
            <a:off x="10067962" y="4688288"/>
            <a:ext cx="2361800" cy="646331"/>
          </a:xfrm>
          <a:prstGeom prst="rect">
            <a:avLst/>
          </a:prstGeom>
          <a:noFill/>
        </p:spPr>
        <p:txBody>
          <a:bodyPr wrap="none" rtlCol="0">
            <a:spAutoFit/>
          </a:bodyPr>
          <a:lstStyle/>
          <a:p>
            <a:r>
              <a:rPr lang="en-US" dirty="0"/>
              <a:t>Dynamic</a:t>
            </a:r>
          </a:p>
          <a:p>
            <a:r>
              <a:rPr lang="en-US" dirty="0"/>
              <a:t>and conditional forms</a:t>
            </a:r>
          </a:p>
        </p:txBody>
      </p:sp>
      <p:cxnSp>
        <p:nvCxnSpPr>
          <p:cNvPr id="13" name="Elbow Connector 12">
            <a:extLst>
              <a:ext uri="{FF2B5EF4-FFF2-40B4-BE49-F238E27FC236}">
                <a16:creationId xmlns:a16="http://schemas.microsoft.com/office/drawing/2014/main" id="{B5037E92-1678-DE84-329B-64C27C15952E}"/>
              </a:ext>
            </a:extLst>
          </p:cNvPr>
          <p:cNvCxnSpPr>
            <a:cxnSpLocks/>
            <a:stCxn id="11" idx="2"/>
          </p:cNvCxnSpPr>
          <p:nvPr/>
        </p:nvCxnSpPr>
        <p:spPr>
          <a:xfrm rot="5400000" flipH="1">
            <a:off x="9889263" y="3975021"/>
            <a:ext cx="342487" cy="2376711"/>
          </a:xfrm>
          <a:prstGeom prst="bentConnector4">
            <a:avLst>
              <a:gd name="adj1" fmla="val -66747"/>
              <a:gd name="adj2" fmla="val 74843"/>
            </a:avLst>
          </a:prstGeom>
        </p:spPr>
        <p:style>
          <a:lnRef idx="2">
            <a:schemeClr val="accent1"/>
          </a:lnRef>
          <a:fillRef idx="0">
            <a:schemeClr val="accent1"/>
          </a:fillRef>
          <a:effectRef idx="1">
            <a:schemeClr val="accent1"/>
          </a:effectRef>
          <a:fontRef idx="minor">
            <a:schemeClr val="tx1"/>
          </a:fontRef>
        </p:style>
      </p:cxnSp>
      <p:cxnSp>
        <p:nvCxnSpPr>
          <p:cNvPr id="17" name="Elbow Connector 16">
            <a:extLst>
              <a:ext uri="{FF2B5EF4-FFF2-40B4-BE49-F238E27FC236}">
                <a16:creationId xmlns:a16="http://schemas.microsoft.com/office/drawing/2014/main" id="{AE601845-B044-2958-50CA-297A602521AD}"/>
              </a:ext>
            </a:extLst>
          </p:cNvPr>
          <p:cNvCxnSpPr>
            <a:cxnSpLocks/>
            <a:stCxn id="10" idx="1"/>
          </p:cNvCxnSpPr>
          <p:nvPr/>
        </p:nvCxnSpPr>
        <p:spPr>
          <a:xfrm rot="10800000" flipV="1">
            <a:off x="8878501" y="6136171"/>
            <a:ext cx="1192434" cy="191013"/>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23" name="Elbow Connector 22">
            <a:extLst>
              <a:ext uri="{FF2B5EF4-FFF2-40B4-BE49-F238E27FC236}">
                <a16:creationId xmlns:a16="http://schemas.microsoft.com/office/drawing/2014/main" id="{5A065EE5-6DFD-6C64-D120-12B9A8FD3772}"/>
              </a:ext>
            </a:extLst>
          </p:cNvPr>
          <p:cNvCxnSpPr/>
          <p:nvPr/>
        </p:nvCxnSpPr>
        <p:spPr>
          <a:xfrm rot="10800000" flipV="1">
            <a:off x="8377881" y="2823586"/>
            <a:ext cx="1680518" cy="1170883"/>
          </a:xfrm>
          <a:prstGeom prst="bentConnector3">
            <a:avLst/>
          </a:prstGeom>
        </p:spPr>
        <p:style>
          <a:lnRef idx="2">
            <a:schemeClr val="accent1"/>
          </a:lnRef>
          <a:fillRef idx="0">
            <a:schemeClr val="accent1"/>
          </a:fillRef>
          <a:effectRef idx="1">
            <a:schemeClr val="accent1"/>
          </a:effectRef>
          <a:fontRef idx="minor">
            <a:schemeClr val="tx1"/>
          </a:fontRef>
        </p:style>
      </p:cxnSp>
      <p:cxnSp>
        <p:nvCxnSpPr>
          <p:cNvPr id="25" name="Elbow Connector 24">
            <a:extLst>
              <a:ext uri="{FF2B5EF4-FFF2-40B4-BE49-F238E27FC236}">
                <a16:creationId xmlns:a16="http://schemas.microsoft.com/office/drawing/2014/main" id="{BE837B1D-F8BD-4EF2-24D5-FAE28A38C80A}"/>
              </a:ext>
            </a:extLst>
          </p:cNvPr>
          <p:cNvCxnSpPr>
            <a:stCxn id="9" idx="2"/>
          </p:cNvCxnSpPr>
          <p:nvPr/>
        </p:nvCxnSpPr>
        <p:spPr>
          <a:xfrm rot="5400000">
            <a:off x="9095241" y="2844630"/>
            <a:ext cx="687469" cy="2987148"/>
          </a:xfrm>
          <a:prstGeom prst="bentConnector2">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0486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F27B5-91A1-6C4A-CD36-6B65F367173D}"/>
              </a:ext>
            </a:extLst>
          </p:cNvPr>
          <p:cNvSpPr>
            <a:spLocks noGrp="1"/>
          </p:cNvSpPr>
          <p:nvPr>
            <p:ph type="title"/>
          </p:nvPr>
        </p:nvSpPr>
        <p:spPr/>
        <p:txBody>
          <a:bodyPr/>
          <a:lstStyle/>
          <a:p>
            <a:r>
              <a:rPr lang="en-US" b="1" dirty="0">
                <a:solidFill>
                  <a:schemeClr val="accent1"/>
                </a:solidFill>
              </a:rPr>
              <a:t>Next steps</a:t>
            </a:r>
          </a:p>
        </p:txBody>
      </p:sp>
      <p:sp>
        <p:nvSpPr>
          <p:cNvPr id="4" name="Content Placeholder 2">
            <a:extLst>
              <a:ext uri="{FF2B5EF4-FFF2-40B4-BE49-F238E27FC236}">
                <a16:creationId xmlns:a16="http://schemas.microsoft.com/office/drawing/2014/main" id="{264555A7-30A9-61A0-1795-38FB634EAE17}"/>
              </a:ext>
            </a:extLst>
          </p:cNvPr>
          <p:cNvSpPr>
            <a:spLocks noGrp="1"/>
          </p:cNvSpPr>
          <p:nvPr>
            <p:ph idx="1"/>
          </p:nvPr>
        </p:nvSpPr>
        <p:spPr>
          <a:xfrm>
            <a:off x="838200" y="1361602"/>
            <a:ext cx="10515600" cy="4351338"/>
          </a:xfrm>
        </p:spPr>
        <p:txBody>
          <a:bodyPr>
            <a:normAutofit/>
          </a:bodyPr>
          <a:lstStyle/>
          <a:p>
            <a:pPr marL="0" indent="0">
              <a:buNone/>
            </a:pPr>
            <a:r>
              <a:rPr lang="en-US" sz="2000" dirty="0"/>
              <a:t>Define the data collection protocol:</a:t>
            </a:r>
          </a:p>
          <a:p>
            <a:r>
              <a:rPr lang="en-US" sz="2000" dirty="0"/>
              <a:t>What data do we collect?</a:t>
            </a:r>
          </a:p>
          <a:p>
            <a:r>
              <a:rPr lang="en-US" sz="2000" dirty="0"/>
              <a:t>What are the current data collection processes?</a:t>
            </a:r>
          </a:p>
          <a:p>
            <a:r>
              <a:rPr lang="en-US" sz="2000" dirty="0"/>
              <a:t>Do patients undergo tests at different clinics or just one?</a:t>
            </a:r>
          </a:p>
          <a:p>
            <a:r>
              <a:rPr lang="en-US" sz="2000" dirty="0"/>
              <a:t>Is the study longitudinal?</a:t>
            </a:r>
          </a:p>
          <a:p>
            <a:r>
              <a:rPr lang="en-US" sz="2000" dirty="0"/>
              <a:t>Must they be anonymized before being shared?</a:t>
            </a:r>
          </a:p>
          <a:p>
            <a:r>
              <a:rPr lang="en-US" sz="2000" dirty="0"/>
              <a:t>Are there any data storage constraints (e.g., clear/encrypted)</a:t>
            </a:r>
          </a:p>
          <a:p>
            <a:r>
              <a:rPr lang="en-US" sz="2000" dirty="0"/>
              <a:t>Do data from different pathologies need to be communicated? Will analyses be performed across different pathologies?</a:t>
            </a:r>
          </a:p>
          <a:p>
            <a:r>
              <a:rPr lang="en-US" sz="2000" dirty="0"/>
              <a:t>Do the hospital's </a:t>
            </a:r>
            <a:r>
              <a:rPr lang="it-IT" sz="2000" dirty="0"/>
              <a:t>Data </a:t>
            </a:r>
            <a:r>
              <a:rPr lang="it-IT" sz="2000" dirty="0" err="1"/>
              <a:t>Protection</a:t>
            </a:r>
            <a:r>
              <a:rPr lang="it-IT" sz="2000" dirty="0"/>
              <a:t> Officer</a:t>
            </a:r>
            <a:r>
              <a:rPr lang="en-US" sz="2000" dirty="0"/>
              <a:t> and the INFN need to communicate (what requirements are there for data retention? Certification?</a:t>
            </a:r>
          </a:p>
        </p:txBody>
      </p:sp>
      <p:sp>
        <p:nvSpPr>
          <p:cNvPr id="5" name="TextBox 4">
            <a:extLst>
              <a:ext uri="{FF2B5EF4-FFF2-40B4-BE49-F238E27FC236}">
                <a16:creationId xmlns:a16="http://schemas.microsoft.com/office/drawing/2014/main" id="{90C49F11-26AA-2393-D5AE-5AA65DD7A307}"/>
              </a:ext>
            </a:extLst>
          </p:cNvPr>
          <p:cNvSpPr txBox="1"/>
          <p:nvPr/>
        </p:nvSpPr>
        <p:spPr>
          <a:xfrm>
            <a:off x="838200" y="5509088"/>
            <a:ext cx="10122243" cy="1200329"/>
          </a:xfrm>
          <a:prstGeom prst="rect">
            <a:avLst/>
          </a:prstGeom>
          <a:noFill/>
        </p:spPr>
        <p:txBody>
          <a:bodyPr wrap="square" rtlCol="0">
            <a:spAutoFit/>
          </a:bodyPr>
          <a:lstStyle/>
          <a:p>
            <a:r>
              <a:rPr lang="en-US" b="1" dirty="0"/>
              <a:t>We propose to proceed with a pilot project, defining the pathology and starting with a single hospital before extending the collection to the rest of the clinics.</a:t>
            </a:r>
          </a:p>
          <a:p>
            <a:endParaRPr lang="en-US" b="1" dirty="0"/>
          </a:p>
          <a:p>
            <a:r>
              <a:rPr lang="en-US" b="1" dirty="0"/>
              <a:t>Start collections on datasets to be converged in the overall architectural design.</a:t>
            </a:r>
          </a:p>
        </p:txBody>
      </p:sp>
      <p:sp>
        <p:nvSpPr>
          <p:cNvPr id="3" name="Rettangolo 2">
            <a:extLst>
              <a:ext uri="{FF2B5EF4-FFF2-40B4-BE49-F238E27FC236}">
                <a16:creationId xmlns:a16="http://schemas.microsoft.com/office/drawing/2014/main" id="{E13AD21D-65D7-E0B0-24AF-F696ADC979F9}"/>
              </a:ext>
            </a:extLst>
          </p:cNvPr>
          <p:cNvSpPr/>
          <p:nvPr/>
        </p:nvSpPr>
        <p:spPr>
          <a:xfrm>
            <a:off x="838200" y="5436152"/>
            <a:ext cx="9893300" cy="1324617"/>
          </a:xfrm>
          <a:prstGeom prst="rect">
            <a:avLst/>
          </a:prstGeom>
          <a:noFill/>
          <a:ln w="28575">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8692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3093EF-BB9F-820C-EA16-F81F4A857D89}"/>
              </a:ext>
            </a:extLst>
          </p:cNvPr>
          <p:cNvSpPr>
            <a:spLocks noGrp="1"/>
          </p:cNvSpPr>
          <p:nvPr>
            <p:ph type="title"/>
          </p:nvPr>
        </p:nvSpPr>
        <p:spPr/>
        <p:txBody>
          <a:bodyPr/>
          <a:lstStyle/>
          <a:p>
            <a:r>
              <a:rPr lang="it-IT" dirty="0"/>
              <a:t>Partners</a:t>
            </a:r>
          </a:p>
        </p:txBody>
      </p:sp>
      <p:sp>
        <p:nvSpPr>
          <p:cNvPr id="3" name="Segnaposto contenuto 2">
            <a:extLst>
              <a:ext uri="{FF2B5EF4-FFF2-40B4-BE49-F238E27FC236}">
                <a16:creationId xmlns:a16="http://schemas.microsoft.com/office/drawing/2014/main" id="{DD2BF2CF-EA4B-2216-4CA1-CC96E4732C76}"/>
              </a:ext>
            </a:extLst>
          </p:cNvPr>
          <p:cNvSpPr>
            <a:spLocks noGrp="1"/>
          </p:cNvSpPr>
          <p:nvPr>
            <p:ph idx="1"/>
          </p:nvPr>
        </p:nvSpPr>
        <p:spPr/>
        <p:txBody>
          <a:bodyPr/>
          <a:lstStyle/>
          <a:p>
            <a:r>
              <a:rPr lang="it-IT" dirty="0"/>
              <a:t>IRCCS Fondazione Stella Maris</a:t>
            </a:r>
          </a:p>
          <a:p>
            <a:r>
              <a:rPr lang="it-IT" dirty="0"/>
              <a:t>IRCCS Fondazione Mondino</a:t>
            </a:r>
          </a:p>
          <a:p>
            <a:r>
              <a:rPr lang="it-IT" dirty="0"/>
              <a:t>Associazione la Nuova Famiglia</a:t>
            </a:r>
          </a:p>
          <a:p>
            <a:r>
              <a:rPr lang="it-IT" dirty="0"/>
              <a:t>Ospedale Pediatrico Bambino Gesù</a:t>
            </a:r>
          </a:p>
          <a:p>
            <a:r>
              <a:rPr lang="it-IT" dirty="0"/>
              <a:t>IRCCS Don Gnocchi</a:t>
            </a:r>
          </a:p>
          <a:p>
            <a:r>
              <a:rPr lang="it-IT" dirty="0"/>
              <a:t>AORN Santobono </a:t>
            </a:r>
            <a:r>
              <a:rPr lang="it-IT" dirty="0" err="1"/>
              <a:t>Pausilipon</a:t>
            </a:r>
            <a:endParaRPr lang="it-IT" dirty="0"/>
          </a:p>
          <a:p>
            <a:r>
              <a:rPr lang="it-IT" dirty="0"/>
              <a:t>IRCCS Associazione OASI Maria SS Onlus</a:t>
            </a:r>
          </a:p>
          <a:p>
            <a:r>
              <a:rPr lang="it-IT" dirty="0"/>
              <a:t>SSSUP Sant’Anna</a:t>
            </a:r>
          </a:p>
        </p:txBody>
      </p:sp>
    </p:spTree>
    <p:extLst>
      <p:ext uri="{BB962C8B-B14F-4D97-AF65-F5344CB8AC3E}">
        <p14:creationId xmlns:p14="http://schemas.microsoft.com/office/powerpoint/2010/main" val="4195919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11EC955-0CD5-9434-017A-EC8C8775F987}"/>
              </a:ext>
            </a:extLst>
          </p:cNvPr>
          <p:cNvSpPr>
            <a:spLocks noGrp="1"/>
          </p:cNvSpPr>
          <p:nvPr>
            <p:ph type="title"/>
          </p:nvPr>
        </p:nvSpPr>
        <p:spPr/>
        <p:txBody>
          <a:bodyPr/>
          <a:lstStyle/>
          <a:p>
            <a:pPr algn="ctr"/>
            <a:r>
              <a:rPr lang="it-IT" b="1" dirty="0">
                <a:solidFill>
                  <a:schemeClr val="accent1"/>
                </a:solidFill>
              </a:rPr>
              <a:t>TELE-NEURART PROJECT</a:t>
            </a:r>
          </a:p>
        </p:txBody>
      </p:sp>
      <p:pic>
        <p:nvPicPr>
          <p:cNvPr id="5" name="Segnaposto contenuto 4">
            <a:extLst>
              <a:ext uri="{FF2B5EF4-FFF2-40B4-BE49-F238E27FC236}">
                <a16:creationId xmlns:a16="http://schemas.microsoft.com/office/drawing/2014/main" id="{0E809805-3730-14F6-04F0-4815FD216F8F}"/>
              </a:ext>
            </a:extLst>
          </p:cNvPr>
          <p:cNvPicPr>
            <a:picLocks noGrp="1" noChangeAspect="1"/>
          </p:cNvPicPr>
          <p:nvPr>
            <p:ph idx="1"/>
          </p:nvPr>
        </p:nvPicPr>
        <p:blipFill>
          <a:blip r:embed="rId2"/>
          <a:stretch>
            <a:fillRect/>
          </a:stretch>
        </p:blipFill>
        <p:spPr>
          <a:xfrm>
            <a:off x="6941705" y="2492404"/>
            <a:ext cx="4991100" cy="2730500"/>
          </a:xfrm>
          <a:prstGeom prst="rect">
            <a:avLst/>
          </a:prstGeom>
        </p:spPr>
      </p:pic>
      <p:sp>
        <p:nvSpPr>
          <p:cNvPr id="7" name="CasellaDiTesto 6">
            <a:extLst>
              <a:ext uri="{FF2B5EF4-FFF2-40B4-BE49-F238E27FC236}">
                <a16:creationId xmlns:a16="http://schemas.microsoft.com/office/drawing/2014/main" id="{24522D80-D480-0068-9D45-21FE466A912C}"/>
              </a:ext>
            </a:extLst>
          </p:cNvPr>
          <p:cNvSpPr txBox="1"/>
          <p:nvPr/>
        </p:nvSpPr>
        <p:spPr>
          <a:xfrm>
            <a:off x="259195" y="1690688"/>
            <a:ext cx="6096000" cy="4708981"/>
          </a:xfrm>
          <a:prstGeom prst="rect">
            <a:avLst/>
          </a:prstGeom>
          <a:noFill/>
        </p:spPr>
        <p:txBody>
          <a:bodyPr wrap="square">
            <a:spAutoFit/>
          </a:bodyPr>
          <a:lstStyle/>
          <a:p>
            <a:pPr>
              <a:buNone/>
            </a:pPr>
            <a: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t>The TELE-NEURART project </a:t>
            </a:r>
            <a:r>
              <a:rPr lang="it-IT" sz="2000" kern="0" dirty="0" err="1">
                <a:effectLst/>
                <a:latin typeface="Aptos" panose="020B0004020202020204" pitchFamily="34" charset="0"/>
                <a:ea typeface="Times New Roman" panose="02020603050405020304" pitchFamily="18" charset="0"/>
                <a:cs typeface="Times New Roman" panose="02020603050405020304" pitchFamily="18" charset="0"/>
              </a:rPr>
              <a:t>represents</a:t>
            </a:r>
            <a: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t> the first </a:t>
            </a:r>
            <a:r>
              <a:rPr lang="it-IT" sz="2000" kern="0" dirty="0" err="1">
                <a:effectLst/>
                <a:latin typeface="Aptos" panose="020B0004020202020204" pitchFamily="34" charset="0"/>
                <a:ea typeface="Times New Roman" panose="02020603050405020304" pitchFamily="18" charset="0"/>
                <a:cs typeface="Times New Roman" panose="02020603050405020304" pitchFamily="18" charset="0"/>
              </a:rPr>
              <a:t>European</a:t>
            </a:r>
            <a: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t>-scale </a:t>
            </a:r>
            <a:r>
              <a:rPr lang="it-IT" sz="2000" kern="0" dirty="0" err="1">
                <a:effectLst/>
                <a:latin typeface="Aptos" panose="020B0004020202020204" pitchFamily="34" charset="0"/>
                <a:ea typeface="Times New Roman" panose="02020603050405020304" pitchFamily="18" charset="0"/>
                <a:cs typeface="Times New Roman" panose="02020603050405020304" pitchFamily="18" charset="0"/>
              </a:rPr>
              <a:t>virtual</a:t>
            </a:r>
            <a: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t> </a:t>
            </a:r>
            <a:r>
              <a:rPr lang="it-IT" sz="2000" kern="0" dirty="0" err="1">
                <a:effectLst/>
                <a:latin typeface="Aptos" panose="020B0004020202020204" pitchFamily="34" charset="0"/>
                <a:ea typeface="Times New Roman" panose="02020603050405020304" pitchFamily="18" charset="0"/>
                <a:cs typeface="Times New Roman" panose="02020603050405020304" pitchFamily="18" charset="0"/>
              </a:rPr>
              <a:t>pediatric</a:t>
            </a:r>
            <a: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t> network </a:t>
            </a:r>
            <a:r>
              <a:rPr lang="it-IT" sz="2000" kern="0" dirty="0" err="1">
                <a:effectLst/>
                <a:latin typeface="Aptos" panose="020B0004020202020204" pitchFamily="34" charset="0"/>
                <a:ea typeface="Times New Roman" panose="02020603050405020304" pitchFamily="18" charset="0"/>
                <a:cs typeface="Times New Roman" panose="02020603050405020304" pitchFamily="18" charset="0"/>
              </a:rPr>
              <a:t>dedicated</a:t>
            </a:r>
            <a: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t> to the </a:t>
            </a:r>
            <a:r>
              <a:rPr lang="it-IT" sz="2000" kern="0" dirty="0" err="1">
                <a:effectLst/>
                <a:latin typeface="Aptos" panose="020B0004020202020204" pitchFamily="34" charset="0"/>
                <a:ea typeface="Times New Roman" panose="02020603050405020304" pitchFamily="18" charset="0"/>
                <a:cs typeface="Times New Roman" panose="02020603050405020304" pitchFamily="18" charset="0"/>
              </a:rPr>
              <a:t>advanced</a:t>
            </a:r>
            <a: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t> management of </a:t>
            </a:r>
            <a:r>
              <a:rPr lang="it-IT" sz="2000" kern="0" dirty="0" err="1">
                <a:effectLst/>
                <a:latin typeface="Aptos" panose="020B0004020202020204" pitchFamily="34" charset="0"/>
                <a:ea typeface="Times New Roman" panose="02020603050405020304" pitchFamily="18" charset="0"/>
                <a:cs typeface="Times New Roman" panose="02020603050405020304" pitchFamily="18" charset="0"/>
              </a:rPr>
              <a:t>childhood</a:t>
            </a:r>
            <a: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t> </a:t>
            </a:r>
            <a:r>
              <a:rPr lang="it-IT" sz="2000" kern="0" dirty="0" err="1">
                <a:effectLst/>
                <a:latin typeface="Aptos" panose="020B0004020202020204" pitchFamily="34" charset="0"/>
                <a:ea typeface="Times New Roman" panose="02020603050405020304" pitchFamily="18" charset="0"/>
                <a:cs typeface="Times New Roman" panose="02020603050405020304" pitchFamily="18" charset="0"/>
              </a:rPr>
              <a:t>neurological</a:t>
            </a:r>
            <a: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t> disorders.</a:t>
            </a:r>
            <a:br>
              <a:rPr lang="it-IT" sz="2000" kern="0" dirty="0">
                <a:effectLst/>
                <a:latin typeface="Aptos" panose="020B0004020202020204" pitchFamily="34" charset="0"/>
                <a:ea typeface="Times New Roman" panose="02020603050405020304" pitchFamily="18" charset="0"/>
                <a:cs typeface="Times New Roman" panose="02020603050405020304" pitchFamily="18" charset="0"/>
              </a:rPr>
            </a:br>
            <a:endParaRPr lang="it-IT" sz="2000" kern="0" dirty="0">
              <a:effectLst/>
              <a:latin typeface="Aptos" panose="020B0004020202020204" pitchFamily="34" charset="0"/>
              <a:ea typeface="Times New Roman" panose="02020603050405020304" pitchFamily="18" charset="0"/>
              <a:cs typeface="Times New Roman" panose="02020603050405020304" pitchFamily="18" charset="0"/>
            </a:endParaRPr>
          </a:p>
          <a:p>
            <a:r>
              <a:rPr lang="it-IT" sz="2000" dirty="0" err="1"/>
              <a:t>It</a:t>
            </a:r>
            <a:r>
              <a:rPr lang="it-IT" sz="2000" dirty="0"/>
              <a:t> </a:t>
            </a:r>
            <a:r>
              <a:rPr lang="it-IT" sz="2000" dirty="0" err="1"/>
              <a:t>focuses</a:t>
            </a:r>
            <a:r>
              <a:rPr lang="it-IT" sz="2000" dirty="0"/>
              <a:t> on </a:t>
            </a:r>
            <a:r>
              <a:rPr lang="it-IT" sz="2000" dirty="0" err="1"/>
              <a:t>four</a:t>
            </a:r>
            <a:r>
              <a:rPr lang="it-IT" sz="2000" dirty="0"/>
              <a:t> </a:t>
            </a:r>
            <a:r>
              <a:rPr lang="it-IT" sz="2000" dirty="0" err="1"/>
              <a:t>main</a:t>
            </a:r>
            <a:r>
              <a:rPr lang="it-IT" sz="2000" dirty="0"/>
              <a:t> </a:t>
            </a:r>
            <a:r>
              <a:rPr lang="it-IT" sz="2000" dirty="0" err="1"/>
              <a:t>categories</a:t>
            </a:r>
            <a:r>
              <a:rPr lang="it-IT" sz="2000" dirty="0"/>
              <a:t> of </a:t>
            </a:r>
            <a:r>
              <a:rPr lang="it-IT" sz="2000" dirty="0" err="1"/>
              <a:t>disability</a:t>
            </a:r>
            <a:r>
              <a:rPr lang="it-IT" sz="2000" dirty="0"/>
              <a:t>: brain </a:t>
            </a:r>
            <a:r>
              <a:rPr lang="it-IT" sz="2000" dirty="0" err="1"/>
              <a:t>injuries</a:t>
            </a:r>
            <a:r>
              <a:rPr lang="it-IT" sz="2000" dirty="0"/>
              <a:t> (</a:t>
            </a:r>
            <a:r>
              <a:rPr lang="it-IT" sz="2000" dirty="0" err="1"/>
              <a:t>congenital</a:t>
            </a:r>
            <a:r>
              <a:rPr lang="it-IT" sz="2000" dirty="0"/>
              <a:t> or </a:t>
            </a:r>
            <a:r>
              <a:rPr lang="it-IT" sz="2000" dirty="0" err="1"/>
              <a:t>acquired</a:t>
            </a:r>
            <a:r>
              <a:rPr lang="it-IT" sz="2000" dirty="0"/>
              <a:t>), </a:t>
            </a:r>
            <a:r>
              <a:rPr lang="it-IT" sz="2000" dirty="0" err="1"/>
              <a:t>intellectual</a:t>
            </a:r>
            <a:r>
              <a:rPr lang="it-IT" sz="2000" dirty="0"/>
              <a:t> </a:t>
            </a:r>
            <a:r>
              <a:rPr lang="it-IT" sz="2000" dirty="0" err="1"/>
              <a:t>disability</a:t>
            </a:r>
            <a:r>
              <a:rPr lang="it-IT" sz="2000" dirty="0"/>
              <a:t>, </a:t>
            </a:r>
            <a:r>
              <a:rPr lang="it-IT" sz="2000" dirty="0" err="1"/>
              <a:t>autism</a:t>
            </a:r>
            <a:r>
              <a:rPr lang="it-IT" sz="2000" dirty="0"/>
              <a:t> </a:t>
            </a:r>
            <a:r>
              <a:rPr lang="it-IT" sz="2000" dirty="0" err="1"/>
              <a:t>spectrum</a:t>
            </a:r>
            <a:r>
              <a:rPr lang="it-IT" sz="2000" dirty="0"/>
              <a:t> disorder and </a:t>
            </a:r>
            <a:r>
              <a:rPr lang="it-IT" sz="2000" dirty="0" err="1"/>
              <a:t>neuromuscular</a:t>
            </a:r>
            <a:r>
              <a:rPr lang="it-IT" sz="2000" dirty="0"/>
              <a:t> </a:t>
            </a:r>
            <a:r>
              <a:rPr lang="it-IT" sz="2000" dirty="0" err="1"/>
              <a:t>diseases</a:t>
            </a:r>
            <a:r>
              <a:rPr lang="it-IT" sz="2000" dirty="0"/>
              <a:t>.</a:t>
            </a:r>
            <a:br>
              <a:rPr lang="it-IT" sz="2000" dirty="0"/>
            </a:br>
            <a:endParaRPr lang="it-IT" sz="2000" kern="0" dirty="0">
              <a:effectLst/>
              <a:latin typeface="Aptos" panose="020B0004020202020204" pitchFamily="34" charset="0"/>
              <a:ea typeface="Times New Roman" panose="02020603050405020304" pitchFamily="18" charset="0"/>
              <a:cs typeface="Times New Roman" panose="02020603050405020304" pitchFamily="18" charset="0"/>
            </a:endParaRPr>
          </a:p>
          <a:p>
            <a:r>
              <a:rPr lang="it-IT" sz="2000" kern="0" dirty="0">
                <a:latin typeface="Aptos" panose="020B0004020202020204" pitchFamily="34" charset="0"/>
                <a:ea typeface="Aptos" panose="020B0004020202020204" pitchFamily="34" charset="0"/>
                <a:cs typeface="Times New Roman" panose="02020603050405020304" pitchFamily="18" charset="0"/>
              </a:rPr>
              <a:t>The </a:t>
            </a:r>
            <a:r>
              <a:rPr lang="it-IT" sz="2000" kern="0" dirty="0" err="1">
                <a:latin typeface="Aptos" panose="020B0004020202020204" pitchFamily="34" charset="0"/>
                <a:ea typeface="Aptos" panose="020B0004020202020204" pitchFamily="34" charset="0"/>
                <a:cs typeface="Times New Roman" panose="02020603050405020304" pitchFamily="18" charset="0"/>
              </a:rPr>
              <a:t>aim</a:t>
            </a:r>
            <a:r>
              <a:rPr lang="it-IT" sz="2000" kern="0" dirty="0">
                <a:latin typeface="Aptos" panose="020B0004020202020204" pitchFamily="34" charset="0"/>
                <a:ea typeface="Aptos" panose="020B0004020202020204" pitchFamily="34" charset="0"/>
                <a:cs typeface="Times New Roman" panose="02020603050405020304" pitchFamily="18" charset="0"/>
              </a:rPr>
              <a:t> of </a:t>
            </a:r>
            <a:r>
              <a:rPr lang="it-IT" sz="2000" kern="0" dirty="0" err="1">
                <a:latin typeface="Aptos" panose="020B0004020202020204" pitchFamily="34" charset="0"/>
                <a:ea typeface="Aptos" panose="020B0004020202020204" pitchFamily="34" charset="0"/>
                <a:cs typeface="Times New Roman" panose="02020603050405020304" pitchFamily="18" charset="0"/>
              </a:rPr>
              <a:t>this</a:t>
            </a:r>
            <a:r>
              <a:rPr lang="it-IT" sz="2000" kern="0" dirty="0">
                <a:latin typeface="Aptos" panose="020B0004020202020204" pitchFamily="34" charset="0"/>
                <a:ea typeface="Aptos" panose="020B0004020202020204" pitchFamily="34" charset="0"/>
                <a:cs typeface="Times New Roman" panose="02020603050405020304" pitchFamily="18" charset="0"/>
              </a:rPr>
              <a:t> project </a:t>
            </a:r>
            <a:r>
              <a:rPr lang="it-IT" sz="2000" kern="0" dirty="0" err="1">
                <a:latin typeface="Aptos" panose="020B0004020202020204" pitchFamily="34" charset="0"/>
                <a:ea typeface="Aptos" panose="020B0004020202020204" pitchFamily="34" charset="0"/>
                <a:cs typeface="Times New Roman" panose="02020603050405020304" pitchFamily="18" charset="0"/>
              </a:rPr>
              <a:t>is</a:t>
            </a:r>
            <a:r>
              <a:rPr lang="it-IT" sz="2000" kern="0" dirty="0">
                <a:latin typeface="Aptos" panose="020B0004020202020204" pitchFamily="34" charset="0"/>
                <a:ea typeface="Aptos" panose="020B0004020202020204" pitchFamily="34" charset="0"/>
                <a:cs typeface="Times New Roman" panose="02020603050405020304" pitchFamily="18" charset="0"/>
              </a:rPr>
              <a:t> to </a:t>
            </a:r>
            <a:r>
              <a:rPr lang="it-IT" sz="2000" dirty="0"/>
              <a:t>build an </a:t>
            </a:r>
            <a:r>
              <a:rPr lang="it-IT" sz="2000" dirty="0" err="1"/>
              <a:t>advanced</a:t>
            </a:r>
            <a:r>
              <a:rPr lang="it-IT" sz="2000" dirty="0"/>
              <a:t> </a:t>
            </a:r>
            <a:r>
              <a:rPr lang="it-IT" sz="2000" dirty="0" err="1"/>
              <a:t>digital</a:t>
            </a:r>
            <a:r>
              <a:rPr lang="it-IT" sz="2000" dirty="0"/>
              <a:t> </a:t>
            </a:r>
            <a:r>
              <a:rPr lang="it-IT" sz="2000" dirty="0" err="1"/>
              <a:t>pediatric</a:t>
            </a:r>
            <a:r>
              <a:rPr lang="it-IT" sz="2000" dirty="0"/>
              <a:t> network for the </a:t>
            </a:r>
            <a:r>
              <a:rPr lang="it-IT" sz="2000" dirty="0" err="1"/>
              <a:t>diagnosis</a:t>
            </a:r>
            <a:r>
              <a:rPr lang="it-IT" sz="2000" dirty="0"/>
              <a:t>, monitoring, and </a:t>
            </a:r>
            <a:r>
              <a:rPr lang="it-IT" sz="2000" dirty="0" err="1"/>
              <a:t>rehabilitation</a:t>
            </a:r>
            <a:r>
              <a:rPr lang="it-IT" sz="2000" dirty="0"/>
              <a:t> of </a:t>
            </a:r>
            <a:r>
              <a:rPr lang="it-IT" sz="2000" dirty="0" err="1"/>
              <a:t>neurodevelopmental</a:t>
            </a:r>
            <a:r>
              <a:rPr lang="it-IT" sz="2000" dirty="0"/>
              <a:t> disorders.</a:t>
            </a:r>
            <a:br>
              <a:rPr lang="it-IT" sz="2000" b="1" dirty="0"/>
            </a:br>
            <a:endParaRPr lang="it-IT" sz="2000" b="1" dirty="0"/>
          </a:p>
          <a:p>
            <a:pPr>
              <a:buNone/>
            </a:pPr>
            <a:endParaRPr lang="it-IT" sz="20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491185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16366-5D1F-5837-4BDA-717891DAAE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8AAADF-455F-C72E-88B3-A43E1672E2AD}"/>
              </a:ext>
            </a:extLst>
          </p:cNvPr>
          <p:cNvSpPr>
            <a:spLocks noGrp="1"/>
          </p:cNvSpPr>
          <p:nvPr>
            <p:ph type="title"/>
          </p:nvPr>
        </p:nvSpPr>
        <p:spPr/>
        <p:txBody>
          <a:bodyPr/>
          <a:lstStyle/>
          <a:p>
            <a:r>
              <a:rPr lang="it-IT" b="1" dirty="0" err="1">
                <a:solidFill>
                  <a:schemeClr val="accent1"/>
                </a:solidFill>
              </a:rPr>
              <a:t>Objective</a:t>
            </a:r>
            <a:endParaRPr lang="it-IT" b="1" dirty="0">
              <a:solidFill>
                <a:schemeClr val="accent1"/>
              </a:solidFill>
            </a:endParaRPr>
          </a:p>
        </p:txBody>
      </p:sp>
      <p:sp>
        <p:nvSpPr>
          <p:cNvPr id="3" name="Content Placeholder 2">
            <a:extLst>
              <a:ext uri="{FF2B5EF4-FFF2-40B4-BE49-F238E27FC236}">
                <a16:creationId xmlns:a16="http://schemas.microsoft.com/office/drawing/2014/main" id="{0CD0C192-3E78-9505-CA1E-B901AE4B7FE1}"/>
              </a:ext>
            </a:extLst>
          </p:cNvPr>
          <p:cNvSpPr>
            <a:spLocks noGrp="1"/>
          </p:cNvSpPr>
          <p:nvPr>
            <p:ph idx="1"/>
          </p:nvPr>
        </p:nvSpPr>
        <p:spPr>
          <a:xfrm>
            <a:off x="838200" y="1562582"/>
            <a:ext cx="10515600" cy="4930293"/>
          </a:xfrm>
        </p:spPr>
        <p:txBody>
          <a:bodyPr>
            <a:normAutofit fontScale="40000" lnSpcReduction="20000"/>
          </a:bodyPr>
          <a:lstStyle/>
          <a:p>
            <a:r>
              <a:rPr lang="it-IT" sz="4500" b="1" dirty="0"/>
              <a:t>The TELE-NEURART project </a:t>
            </a:r>
            <a:r>
              <a:rPr lang="it-IT" sz="4500" b="1" dirty="0" err="1"/>
              <a:t>aims</a:t>
            </a:r>
            <a:r>
              <a:rPr lang="it-IT" sz="4500" b="1" dirty="0"/>
              <a:t> to:</a:t>
            </a:r>
            <a:br>
              <a:rPr lang="it-IT" sz="4500" b="1" dirty="0"/>
            </a:br>
            <a:endParaRPr lang="it-IT" sz="4500" b="1" dirty="0"/>
          </a:p>
          <a:p>
            <a:r>
              <a:rPr lang="it-IT" sz="4500" dirty="0"/>
              <a:t>🧠 </a:t>
            </a:r>
            <a:r>
              <a:rPr lang="it-IT" sz="4500" b="1" dirty="0"/>
              <a:t>Integrate clinical and </a:t>
            </a:r>
            <a:r>
              <a:rPr lang="it-IT" sz="4500" b="1" dirty="0" err="1"/>
              <a:t>digital</a:t>
            </a:r>
            <a:r>
              <a:rPr lang="it-IT" sz="4500" b="1" dirty="0"/>
              <a:t> data</a:t>
            </a:r>
            <a:br>
              <a:rPr lang="it-IT" sz="4500" dirty="0"/>
            </a:br>
            <a:r>
              <a:rPr lang="it-IT" sz="4500" dirty="0" err="1"/>
              <a:t>Collect</a:t>
            </a:r>
            <a:r>
              <a:rPr lang="it-IT" sz="4500" dirty="0"/>
              <a:t> and </a:t>
            </a:r>
            <a:r>
              <a:rPr lang="it-IT" sz="4500" dirty="0" err="1"/>
              <a:t>harmonize</a:t>
            </a:r>
            <a:r>
              <a:rPr lang="it-IT" sz="4500" dirty="0"/>
              <a:t> data from hospitals, </a:t>
            </a:r>
            <a:r>
              <a:rPr lang="it-IT" sz="4500" dirty="0" err="1"/>
              <a:t>medical</a:t>
            </a:r>
            <a:r>
              <a:rPr lang="it-IT" sz="4500" dirty="0"/>
              <a:t> devices, </a:t>
            </a:r>
            <a:r>
              <a:rPr lang="it-IT" sz="4500" dirty="0" err="1"/>
              <a:t>sensors</a:t>
            </a:r>
            <a:r>
              <a:rPr lang="it-IT" sz="4500" dirty="0"/>
              <a:t>, and telemedicine </a:t>
            </a:r>
            <a:r>
              <a:rPr lang="it-IT" sz="4500" dirty="0" err="1"/>
              <a:t>platforms</a:t>
            </a:r>
            <a:r>
              <a:rPr lang="it-IT" sz="4500" dirty="0"/>
              <a:t>.</a:t>
            </a:r>
            <a:br>
              <a:rPr lang="it-IT" sz="4500" dirty="0"/>
            </a:br>
            <a:endParaRPr lang="it-IT" sz="4500" dirty="0"/>
          </a:p>
          <a:p>
            <a:r>
              <a:rPr lang="it-IT" sz="4500" dirty="0"/>
              <a:t>📡 </a:t>
            </a:r>
            <a:r>
              <a:rPr lang="it-IT" sz="4500" b="1" dirty="0" err="1"/>
              <a:t>Enable</a:t>
            </a:r>
            <a:r>
              <a:rPr lang="it-IT" sz="4500" b="1" dirty="0"/>
              <a:t> tele-monitoring and tele-</a:t>
            </a:r>
            <a:r>
              <a:rPr lang="it-IT" sz="4500" b="1" dirty="0" err="1"/>
              <a:t>rehabilitation</a:t>
            </a:r>
            <a:br>
              <a:rPr lang="it-IT" sz="4500" dirty="0"/>
            </a:br>
            <a:r>
              <a:rPr lang="it-IT" sz="4500" dirty="0"/>
              <a:t>Support </a:t>
            </a:r>
            <a:r>
              <a:rPr lang="it-IT" sz="4500" dirty="0" err="1"/>
              <a:t>patients</a:t>
            </a:r>
            <a:r>
              <a:rPr lang="it-IT" sz="4500" dirty="0"/>
              <a:t> </a:t>
            </a:r>
            <a:r>
              <a:rPr lang="it-IT" sz="4500" dirty="0" err="1"/>
              <a:t>directly</a:t>
            </a:r>
            <a:r>
              <a:rPr lang="it-IT" sz="4500" dirty="0"/>
              <a:t> </a:t>
            </a:r>
            <a:r>
              <a:rPr lang="it-IT" sz="4500" dirty="0" err="1"/>
              <a:t>within</a:t>
            </a:r>
            <a:r>
              <a:rPr lang="it-IT" sz="4500" dirty="0"/>
              <a:t> </a:t>
            </a:r>
            <a:r>
              <a:rPr lang="it-IT" sz="4500" dirty="0" err="1"/>
              <a:t>their</a:t>
            </a:r>
            <a:r>
              <a:rPr lang="it-IT" sz="4500" dirty="0"/>
              <a:t> </a:t>
            </a:r>
            <a:r>
              <a:rPr lang="it-IT" sz="4500" dirty="0" err="1"/>
              <a:t>everyday</a:t>
            </a:r>
            <a:r>
              <a:rPr lang="it-IT" sz="4500" dirty="0"/>
              <a:t> living </a:t>
            </a:r>
            <a:r>
              <a:rPr lang="it-IT" sz="4500" dirty="0" err="1"/>
              <a:t>environment</a:t>
            </a:r>
            <a:r>
              <a:rPr lang="it-IT" sz="4500" dirty="0"/>
              <a:t>, </a:t>
            </a:r>
            <a:r>
              <a:rPr lang="it-IT" sz="4500" dirty="0" err="1"/>
              <a:t>reducing</a:t>
            </a:r>
            <a:r>
              <a:rPr lang="it-IT" sz="4500" dirty="0"/>
              <a:t> hospital </a:t>
            </a:r>
            <a:r>
              <a:rPr lang="it-IT" sz="4500" dirty="0" err="1"/>
              <a:t>visits</a:t>
            </a:r>
            <a:r>
              <a:rPr lang="it-IT" sz="4500" dirty="0"/>
              <a:t> and travel </a:t>
            </a:r>
            <a:r>
              <a:rPr lang="it-IT" sz="4500" dirty="0" err="1"/>
              <a:t>needs</a:t>
            </a:r>
            <a:r>
              <a:rPr lang="it-IT" sz="4500" dirty="0"/>
              <a:t>.</a:t>
            </a:r>
            <a:br>
              <a:rPr lang="it-IT" sz="4500" dirty="0"/>
            </a:br>
            <a:endParaRPr lang="it-IT" sz="4500" dirty="0"/>
          </a:p>
          <a:p>
            <a:r>
              <a:rPr lang="it-IT" sz="4500" dirty="0"/>
              <a:t>🤖 </a:t>
            </a:r>
            <a:r>
              <a:rPr lang="it-IT" sz="4500" b="1" dirty="0"/>
              <a:t>Leverage AI and </a:t>
            </a:r>
            <a:r>
              <a:rPr lang="it-IT" sz="4500" b="1" dirty="0" err="1"/>
              <a:t>digital</a:t>
            </a:r>
            <a:r>
              <a:rPr lang="it-IT" sz="4500" b="1" dirty="0"/>
              <a:t> </a:t>
            </a:r>
            <a:r>
              <a:rPr lang="it-IT" sz="4500" b="1" dirty="0" err="1"/>
              <a:t>biomarkers</a:t>
            </a:r>
            <a:br>
              <a:rPr lang="it-IT" sz="4500" dirty="0"/>
            </a:br>
            <a:r>
              <a:rPr lang="it-IT" sz="4500" dirty="0"/>
              <a:t>Use </a:t>
            </a:r>
            <a:r>
              <a:rPr lang="it-IT" sz="4500" dirty="0" err="1"/>
              <a:t>Artificial</a:t>
            </a:r>
            <a:r>
              <a:rPr lang="it-IT" sz="4500" dirty="0"/>
              <a:t> Intelligence models to </a:t>
            </a:r>
            <a:r>
              <a:rPr lang="it-IT" sz="4500" dirty="0" err="1"/>
              <a:t>identify</a:t>
            </a:r>
            <a:r>
              <a:rPr lang="it-IT" sz="4500" dirty="0"/>
              <a:t> </a:t>
            </a:r>
            <a:r>
              <a:rPr lang="it-IT" sz="4500" dirty="0" err="1"/>
              <a:t>biomarkers</a:t>
            </a:r>
            <a:r>
              <a:rPr lang="it-IT" sz="4500" dirty="0"/>
              <a:t> </a:t>
            </a:r>
            <a:r>
              <a:rPr lang="it-IT" sz="4500" dirty="0" err="1"/>
              <a:t>supporting</a:t>
            </a:r>
            <a:r>
              <a:rPr lang="it-IT" sz="4500" dirty="0"/>
              <a:t> </a:t>
            </a:r>
            <a:r>
              <a:rPr lang="it-IT" sz="4500" dirty="0" err="1"/>
              <a:t>personalized</a:t>
            </a:r>
            <a:r>
              <a:rPr lang="it-IT" sz="4500" dirty="0"/>
              <a:t> </a:t>
            </a:r>
            <a:r>
              <a:rPr lang="it-IT" sz="4500" dirty="0" err="1"/>
              <a:t>diagnosis</a:t>
            </a:r>
            <a:r>
              <a:rPr lang="it-IT" sz="4500" dirty="0"/>
              <a:t> and treatment pathways.</a:t>
            </a:r>
            <a:br>
              <a:rPr lang="it-IT" sz="4500" dirty="0"/>
            </a:br>
            <a:endParaRPr lang="it-IT" sz="4500" dirty="0"/>
          </a:p>
          <a:p>
            <a:r>
              <a:rPr lang="it-IT" sz="4500" dirty="0"/>
              <a:t>🏥 </a:t>
            </a:r>
            <a:r>
              <a:rPr lang="it-IT" sz="4500" b="1" dirty="0" err="1"/>
              <a:t>Standardize</a:t>
            </a:r>
            <a:r>
              <a:rPr lang="it-IT" sz="4500" b="1" dirty="0"/>
              <a:t> clinical </a:t>
            </a:r>
            <a:r>
              <a:rPr lang="it-IT" sz="4500" b="1" dirty="0" err="1"/>
              <a:t>protocols</a:t>
            </a:r>
            <a:br>
              <a:rPr lang="it-IT" sz="4500" dirty="0"/>
            </a:br>
            <a:r>
              <a:rPr lang="it-IT" sz="4500" dirty="0"/>
              <a:t>Share </a:t>
            </a:r>
            <a:r>
              <a:rPr lang="it-IT" sz="4500" dirty="0" err="1"/>
              <a:t>methodologies</a:t>
            </a:r>
            <a:r>
              <a:rPr lang="it-IT" sz="4500" dirty="0"/>
              <a:t> and </a:t>
            </a:r>
            <a:r>
              <a:rPr lang="it-IT" sz="4500" dirty="0" err="1"/>
              <a:t>rehabilitation</a:t>
            </a:r>
            <a:r>
              <a:rPr lang="it-IT" sz="4500" dirty="0"/>
              <a:t> workflows </a:t>
            </a:r>
            <a:r>
              <a:rPr lang="it-IT" sz="4500" dirty="0" err="1"/>
              <a:t>across</a:t>
            </a:r>
            <a:r>
              <a:rPr lang="it-IT" sz="4500" dirty="0"/>
              <a:t> the national </a:t>
            </a:r>
            <a:r>
              <a:rPr lang="it-IT" sz="4500" dirty="0" err="1"/>
              <a:t>healthcare</a:t>
            </a:r>
            <a:r>
              <a:rPr lang="it-IT" sz="4500" dirty="0"/>
              <a:t> network.</a:t>
            </a:r>
            <a:br>
              <a:rPr lang="it-IT" sz="4500" dirty="0"/>
            </a:br>
            <a:endParaRPr lang="it-IT" sz="4500" dirty="0"/>
          </a:p>
          <a:p>
            <a:r>
              <a:rPr lang="it-IT" sz="4500" dirty="0"/>
              <a:t>📊 </a:t>
            </a:r>
            <a:r>
              <a:rPr lang="it-IT" sz="4500" b="1" dirty="0"/>
              <a:t>Create an AI-ready data </a:t>
            </a:r>
            <a:r>
              <a:rPr lang="it-IT" sz="4500" b="1" dirty="0" err="1"/>
              <a:t>platform</a:t>
            </a:r>
            <a:br>
              <a:rPr lang="it-IT" sz="4500" dirty="0"/>
            </a:br>
            <a:r>
              <a:rPr lang="it-IT" sz="4500" dirty="0" err="1"/>
              <a:t>Ensure</a:t>
            </a:r>
            <a:r>
              <a:rPr lang="it-IT" sz="4500" dirty="0"/>
              <a:t> </a:t>
            </a:r>
            <a:r>
              <a:rPr lang="it-IT" sz="4500" dirty="0" err="1"/>
              <a:t>interoperability</a:t>
            </a:r>
            <a:r>
              <a:rPr lang="it-IT" sz="4500" dirty="0"/>
              <a:t>, data </a:t>
            </a:r>
            <a:r>
              <a:rPr lang="it-IT" sz="4500" dirty="0" err="1"/>
              <a:t>quality</a:t>
            </a:r>
            <a:r>
              <a:rPr lang="it-IT" sz="4500" dirty="0"/>
              <a:t>, security, and </a:t>
            </a:r>
            <a:r>
              <a:rPr lang="it-IT" sz="4500" dirty="0" err="1"/>
              <a:t>scalability</a:t>
            </a:r>
            <a:r>
              <a:rPr lang="it-IT" sz="4500" dirty="0"/>
              <a:t> for </a:t>
            </a:r>
            <a:r>
              <a:rPr lang="it-IT" sz="4500" dirty="0" err="1"/>
              <a:t>pediatric</a:t>
            </a:r>
            <a:r>
              <a:rPr lang="it-IT" sz="4500" dirty="0"/>
              <a:t> clinical data.</a:t>
            </a:r>
          </a:p>
          <a:p>
            <a:pPr marL="0" indent="0">
              <a:buNone/>
            </a:pPr>
            <a:br>
              <a:rPr lang="it-IT" b="1" dirty="0"/>
            </a:br>
            <a:endParaRPr lang="it-IT" b="1" dirty="0"/>
          </a:p>
          <a:p>
            <a:pPr marL="0" indent="0">
              <a:buNone/>
            </a:pPr>
            <a:endParaRPr lang="it-IT" b="1"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88743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F9290-8278-E192-4326-631EADB52DA4}"/>
              </a:ext>
            </a:extLst>
          </p:cNvPr>
          <p:cNvSpPr>
            <a:spLocks noGrp="1"/>
          </p:cNvSpPr>
          <p:nvPr>
            <p:ph type="title"/>
          </p:nvPr>
        </p:nvSpPr>
        <p:spPr/>
        <p:txBody>
          <a:bodyPr/>
          <a:lstStyle/>
          <a:p>
            <a:r>
              <a:rPr lang="en-US" b="1" dirty="0">
                <a:solidFill>
                  <a:schemeClr val="accent1"/>
                </a:solidFill>
              </a:rPr>
              <a:t>Operational context</a:t>
            </a:r>
          </a:p>
        </p:txBody>
      </p:sp>
      <p:sp>
        <p:nvSpPr>
          <p:cNvPr id="3" name="Content Placeholder 2">
            <a:extLst>
              <a:ext uri="{FF2B5EF4-FFF2-40B4-BE49-F238E27FC236}">
                <a16:creationId xmlns:a16="http://schemas.microsoft.com/office/drawing/2014/main" id="{619C3248-68B0-19BA-D675-EFB1849E5E06}"/>
              </a:ext>
            </a:extLst>
          </p:cNvPr>
          <p:cNvSpPr>
            <a:spLocks noGrp="1"/>
          </p:cNvSpPr>
          <p:nvPr>
            <p:ph idx="1"/>
          </p:nvPr>
        </p:nvSpPr>
        <p:spPr>
          <a:xfrm>
            <a:off x="211015" y="1825625"/>
            <a:ext cx="5521859" cy="4493227"/>
          </a:xfrm>
        </p:spPr>
        <p:txBody>
          <a:bodyPr>
            <a:normAutofit fontScale="92500" lnSpcReduction="10000"/>
          </a:bodyPr>
          <a:lstStyle/>
          <a:p>
            <a:r>
              <a:rPr lang="it-IT" dirty="0" err="1"/>
              <a:t>Several</a:t>
            </a:r>
            <a:r>
              <a:rPr lang="it-IT" dirty="0"/>
              <a:t> partners </a:t>
            </a:r>
            <a:r>
              <a:rPr lang="it-IT" dirty="0" err="1"/>
              <a:t>contribute</a:t>
            </a:r>
            <a:r>
              <a:rPr lang="it-IT" dirty="0"/>
              <a:t> to data </a:t>
            </a:r>
            <a:r>
              <a:rPr lang="it-IT" dirty="0" err="1"/>
              <a:t>collection</a:t>
            </a:r>
            <a:r>
              <a:rPr lang="it-IT" dirty="0"/>
              <a:t>, </a:t>
            </a:r>
            <a:r>
              <a:rPr lang="it-IT" dirty="0" err="1"/>
              <a:t>each</a:t>
            </a:r>
            <a:r>
              <a:rPr lang="it-IT" dirty="0"/>
              <a:t> with </a:t>
            </a:r>
            <a:r>
              <a:rPr lang="it-IT" dirty="0" err="1"/>
              <a:t>specific</a:t>
            </a:r>
            <a:r>
              <a:rPr lang="it-IT" dirty="0"/>
              <a:t> </a:t>
            </a:r>
            <a:r>
              <a:rPr lang="it-IT" dirty="0" err="1"/>
              <a:t>objectives</a:t>
            </a:r>
            <a:r>
              <a:rPr lang="it-IT" dirty="0"/>
              <a:t> and tools.</a:t>
            </a:r>
          </a:p>
          <a:p>
            <a:pPr marL="0" indent="0">
              <a:buNone/>
            </a:pPr>
            <a:r>
              <a:rPr lang="en-US" dirty="0"/>
              <a:t>Key points:</a:t>
            </a:r>
          </a:p>
          <a:p>
            <a:r>
              <a:rPr lang="it-IT" dirty="0"/>
              <a:t>Complete </a:t>
            </a:r>
            <a:r>
              <a:rPr lang="it-IT" dirty="0" err="1"/>
              <a:t>interoperability</a:t>
            </a:r>
            <a:r>
              <a:rPr lang="it-IT" dirty="0"/>
              <a:t> </a:t>
            </a:r>
            <a:r>
              <a:rPr lang="it-IT" dirty="0" err="1"/>
              <a:t>between</a:t>
            </a:r>
            <a:r>
              <a:rPr lang="it-IT" dirty="0"/>
              <a:t> data </a:t>
            </a:r>
            <a:r>
              <a:rPr lang="it-IT" dirty="0" err="1"/>
              <a:t>collected</a:t>
            </a:r>
            <a:r>
              <a:rPr lang="it-IT" dirty="0"/>
              <a:t> in </a:t>
            </a:r>
            <a:r>
              <a:rPr lang="it-IT" dirty="0" err="1"/>
              <a:t>different</a:t>
            </a:r>
            <a:r>
              <a:rPr lang="it-IT" dirty="0"/>
              <a:t> centers</a:t>
            </a:r>
          </a:p>
          <a:p>
            <a:r>
              <a:rPr lang="it-IT" dirty="0"/>
              <a:t>Multiple data storage (</a:t>
            </a:r>
            <a:r>
              <a:rPr lang="it-IT" dirty="0" err="1"/>
              <a:t>textual</a:t>
            </a:r>
            <a:r>
              <a:rPr lang="it-IT" dirty="0"/>
              <a:t>, </a:t>
            </a:r>
            <a:r>
              <a:rPr lang="it-IT" dirty="0" err="1"/>
              <a:t>numerical</a:t>
            </a:r>
            <a:r>
              <a:rPr lang="it-IT" dirty="0"/>
              <a:t>, </a:t>
            </a:r>
            <a:r>
              <a:rPr lang="it-IT" dirty="0" err="1"/>
              <a:t>spatial</a:t>
            </a:r>
            <a:r>
              <a:rPr lang="it-IT" dirty="0"/>
              <a:t>, </a:t>
            </a:r>
            <a:r>
              <a:rPr lang="it-IT" dirty="0" err="1"/>
              <a:t>temporal</a:t>
            </a:r>
            <a:r>
              <a:rPr lang="it-IT" dirty="0"/>
              <a:t>, multimedia)</a:t>
            </a:r>
          </a:p>
          <a:p>
            <a:r>
              <a:rPr lang="it-IT" dirty="0"/>
              <a:t>Distributed and </a:t>
            </a:r>
            <a:r>
              <a:rPr lang="it-IT" dirty="0" err="1"/>
              <a:t>synchronized</a:t>
            </a:r>
            <a:r>
              <a:rPr lang="it-IT" dirty="0"/>
              <a:t> data </a:t>
            </a:r>
            <a:r>
              <a:rPr lang="it-IT" dirty="0" err="1"/>
              <a:t>collection</a:t>
            </a:r>
            <a:r>
              <a:rPr lang="it-IT" dirty="0"/>
              <a:t> via HM-MM </a:t>
            </a:r>
            <a:r>
              <a:rPr lang="it-IT" dirty="0" err="1"/>
              <a:t>interface</a:t>
            </a:r>
            <a:r>
              <a:rPr lang="it-IT" dirty="0"/>
              <a:t>.</a:t>
            </a:r>
          </a:p>
          <a:p>
            <a:pPr lvl="1"/>
            <a:endParaRPr lang="en-US" dirty="0"/>
          </a:p>
          <a:p>
            <a:pPr marL="0" indent="0">
              <a:buNone/>
            </a:pPr>
            <a:endParaRPr lang="en-US" dirty="0"/>
          </a:p>
        </p:txBody>
      </p:sp>
      <p:grpSp>
        <p:nvGrpSpPr>
          <p:cNvPr id="75" name="Group 74">
            <a:extLst>
              <a:ext uri="{FF2B5EF4-FFF2-40B4-BE49-F238E27FC236}">
                <a16:creationId xmlns:a16="http://schemas.microsoft.com/office/drawing/2014/main" id="{F516D214-C9E8-7F48-B3F4-483131844FB4}"/>
              </a:ext>
            </a:extLst>
          </p:cNvPr>
          <p:cNvGrpSpPr/>
          <p:nvPr/>
        </p:nvGrpSpPr>
        <p:grpSpPr>
          <a:xfrm>
            <a:off x="5782059" y="997516"/>
            <a:ext cx="6137965" cy="5289266"/>
            <a:chOff x="5835395" y="1190030"/>
            <a:chExt cx="6137965" cy="5289266"/>
          </a:xfrm>
        </p:grpSpPr>
        <p:pic>
          <p:nvPicPr>
            <p:cNvPr id="5" name="Picture 4" descr="A blue cylinder with three layers&#10;&#10;Description automatically generated">
              <a:extLst>
                <a:ext uri="{FF2B5EF4-FFF2-40B4-BE49-F238E27FC236}">
                  <a16:creationId xmlns:a16="http://schemas.microsoft.com/office/drawing/2014/main" id="{9A5249B8-AEF1-D841-15FC-B61C2BFB60A0}"/>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8449636" y="3797281"/>
              <a:ext cx="894862" cy="1082494"/>
            </a:xfrm>
            <a:prstGeom prst="rect">
              <a:avLst/>
            </a:prstGeom>
          </p:spPr>
        </p:pic>
        <p:sp>
          <p:nvSpPr>
            <p:cNvPr id="7" name="TextBox 6">
              <a:extLst>
                <a:ext uri="{FF2B5EF4-FFF2-40B4-BE49-F238E27FC236}">
                  <a16:creationId xmlns:a16="http://schemas.microsoft.com/office/drawing/2014/main" id="{28AD6A25-06CF-5AF9-6DFA-D09E5573A65A}"/>
                </a:ext>
              </a:extLst>
            </p:cNvPr>
            <p:cNvSpPr txBox="1"/>
            <p:nvPr/>
          </p:nvSpPr>
          <p:spPr>
            <a:xfrm>
              <a:off x="8312673" y="4844129"/>
              <a:ext cx="1168788" cy="369332"/>
            </a:xfrm>
            <a:prstGeom prst="rect">
              <a:avLst/>
            </a:prstGeom>
            <a:noFill/>
          </p:spPr>
          <p:txBody>
            <a:bodyPr wrap="square" rtlCol="0">
              <a:spAutoFit/>
            </a:bodyPr>
            <a:lstStyle/>
            <a:p>
              <a:r>
                <a:rPr lang="en-US" dirty="0" err="1"/>
                <a:t>DataBase</a:t>
              </a:r>
              <a:endParaRPr lang="en-US" dirty="0"/>
            </a:p>
          </p:txBody>
        </p:sp>
        <p:pic>
          <p:nvPicPr>
            <p:cNvPr id="15" name="Picture 14" descr="A doctor with a stethoscope around his neck&#10;&#10;Description automatically generated">
              <a:extLst>
                <a:ext uri="{FF2B5EF4-FFF2-40B4-BE49-F238E27FC236}">
                  <a16:creationId xmlns:a16="http://schemas.microsoft.com/office/drawing/2014/main" id="{4F7E8D9A-1FA6-7CAB-53EC-13E093E35BD2}"/>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1128046" y="2360066"/>
              <a:ext cx="480639" cy="557262"/>
            </a:xfrm>
            <a:prstGeom prst="rect">
              <a:avLst/>
            </a:prstGeom>
          </p:spPr>
        </p:pic>
        <p:pic>
          <p:nvPicPr>
            <p:cNvPr id="16" name="Picture 15" descr="A doctor with a stethoscope around his neck&#10;&#10;Description automatically generated">
              <a:extLst>
                <a:ext uri="{FF2B5EF4-FFF2-40B4-BE49-F238E27FC236}">
                  <a16:creationId xmlns:a16="http://schemas.microsoft.com/office/drawing/2014/main" id="{1E6C75F5-DCCE-650B-A8ED-2D2D34C2D624}"/>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1368365" y="5645318"/>
              <a:ext cx="528621" cy="612893"/>
            </a:xfrm>
            <a:prstGeom prst="rect">
              <a:avLst/>
            </a:prstGeom>
          </p:spPr>
        </p:pic>
        <p:pic>
          <p:nvPicPr>
            <p:cNvPr id="17" name="Picture 16" descr="A doctor with a stethoscope around his neck&#10;&#10;Description automatically generated">
              <a:extLst>
                <a:ext uri="{FF2B5EF4-FFF2-40B4-BE49-F238E27FC236}">
                  <a16:creationId xmlns:a16="http://schemas.microsoft.com/office/drawing/2014/main" id="{F096B18B-F876-E7E3-1B15-0B197BA880EA}"/>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flipH="1">
              <a:off x="6070651" y="2058747"/>
              <a:ext cx="500207" cy="579950"/>
            </a:xfrm>
            <a:prstGeom prst="rect">
              <a:avLst/>
            </a:prstGeom>
          </p:spPr>
        </p:pic>
        <p:pic>
          <p:nvPicPr>
            <p:cNvPr id="19" name="Picture 18" descr="A building with a red roof&#10;&#10;Description automatically generated">
              <a:extLst>
                <a:ext uri="{FF2B5EF4-FFF2-40B4-BE49-F238E27FC236}">
                  <a16:creationId xmlns:a16="http://schemas.microsoft.com/office/drawing/2014/main" id="{F1AFC37A-0CA5-F098-12D6-2C0445C30041}"/>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9669485" y="1362801"/>
              <a:ext cx="1375704" cy="1375704"/>
            </a:xfrm>
            <a:prstGeom prst="rect">
              <a:avLst/>
            </a:prstGeom>
          </p:spPr>
        </p:pic>
        <p:pic>
          <p:nvPicPr>
            <p:cNvPr id="20" name="Picture 19" descr="A building with a red roof&#10;&#10;Description automatically generated">
              <a:extLst>
                <a:ext uri="{FF2B5EF4-FFF2-40B4-BE49-F238E27FC236}">
                  <a16:creationId xmlns:a16="http://schemas.microsoft.com/office/drawing/2014/main" id="{2E46CACF-BC9B-BFA0-399C-B8C65C00CACC}"/>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10597656" y="4194514"/>
              <a:ext cx="1375704" cy="1375704"/>
            </a:xfrm>
            <a:prstGeom prst="rect">
              <a:avLst/>
            </a:prstGeom>
          </p:spPr>
        </p:pic>
        <p:pic>
          <p:nvPicPr>
            <p:cNvPr id="21" name="Picture 20" descr="A building with a red roof&#10;&#10;Description automatically generated">
              <a:extLst>
                <a:ext uri="{FF2B5EF4-FFF2-40B4-BE49-F238E27FC236}">
                  <a16:creationId xmlns:a16="http://schemas.microsoft.com/office/drawing/2014/main" id="{9F0CC6F8-8D97-7825-4FDB-7A4660E7773C}"/>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6862390" y="1404662"/>
              <a:ext cx="1375704" cy="1375704"/>
            </a:xfrm>
            <a:prstGeom prst="rect">
              <a:avLst/>
            </a:prstGeom>
          </p:spPr>
        </p:pic>
        <p:pic>
          <p:nvPicPr>
            <p:cNvPr id="23" name="Picture 22" descr="A computer icon-window&#10;&#10;Description automatically generated with medium confidence">
              <a:extLst>
                <a:ext uri="{FF2B5EF4-FFF2-40B4-BE49-F238E27FC236}">
                  <a16:creationId xmlns:a16="http://schemas.microsoft.com/office/drawing/2014/main" id="{B60AA064-3424-0BF4-F632-8D9FBC1B5E10}"/>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9188846" y="2555835"/>
              <a:ext cx="795050" cy="795050"/>
            </a:xfrm>
            <a:prstGeom prst="rect">
              <a:avLst/>
            </a:prstGeom>
          </p:spPr>
        </p:pic>
        <p:pic>
          <p:nvPicPr>
            <p:cNvPr id="24" name="Picture 23" descr="A computer icon-window&#10;&#10;Description automatically generated with medium confidence">
              <a:extLst>
                <a:ext uri="{FF2B5EF4-FFF2-40B4-BE49-F238E27FC236}">
                  <a16:creationId xmlns:a16="http://schemas.microsoft.com/office/drawing/2014/main" id="{A2E56D25-2BCC-C8A4-68C3-AD94592C6076}"/>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10112976" y="5457873"/>
              <a:ext cx="795050" cy="795050"/>
            </a:xfrm>
            <a:prstGeom prst="rect">
              <a:avLst/>
            </a:prstGeom>
          </p:spPr>
        </p:pic>
        <p:pic>
          <p:nvPicPr>
            <p:cNvPr id="27" name="Picture 26">
              <a:extLst>
                <a:ext uri="{FF2B5EF4-FFF2-40B4-BE49-F238E27FC236}">
                  <a16:creationId xmlns:a16="http://schemas.microsoft.com/office/drawing/2014/main" id="{541BC3BB-35EB-1930-E16E-E65E363C2EC9}"/>
                </a:ext>
              </a:extLst>
            </p:cNvPr>
            <p:cNvPicPr>
              <a:picLocks noChangeAspect="1"/>
            </p:cNvPicPr>
            <p:nvPr/>
          </p:nvPicPr>
          <p:blipFill>
            <a:blip r:embed="rId11"/>
            <a:stretch>
              <a:fillRect/>
            </a:stretch>
          </p:blipFill>
          <p:spPr>
            <a:xfrm>
              <a:off x="6523747" y="2804108"/>
              <a:ext cx="682626" cy="819151"/>
            </a:xfrm>
            <a:prstGeom prst="rect">
              <a:avLst/>
            </a:prstGeom>
          </p:spPr>
        </p:pic>
        <p:pic>
          <p:nvPicPr>
            <p:cNvPr id="28" name="Picture 27">
              <a:extLst>
                <a:ext uri="{FF2B5EF4-FFF2-40B4-BE49-F238E27FC236}">
                  <a16:creationId xmlns:a16="http://schemas.microsoft.com/office/drawing/2014/main" id="{23B6AD69-6FE2-23B5-614B-E601A0BD1C5C}"/>
                </a:ext>
              </a:extLst>
            </p:cNvPr>
            <p:cNvPicPr>
              <a:picLocks noChangeAspect="1"/>
            </p:cNvPicPr>
            <p:nvPr/>
          </p:nvPicPr>
          <p:blipFill>
            <a:blip r:embed="rId12"/>
            <a:stretch>
              <a:fillRect/>
            </a:stretch>
          </p:blipFill>
          <p:spPr>
            <a:xfrm>
              <a:off x="7181942" y="2804108"/>
              <a:ext cx="736600" cy="685800"/>
            </a:xfrm>
            <a:prstGeom prst="rect">
              <a:avLst/>
            </a:prstGeom>
          </p:spPr>
        </p:pic>
        <p:pic>
          <p:nvPicPr>
            <p:cNvPr id="29" name="Picture 28">
              <a:extLst>
                <a:ext uri="{FF2B5EF4-FFF2-40B4-BE49-F238E27FC236}">
                  <a16:creationId xmlns:a16="http://schemas.microsoft.com/office/drawing/2014/main" id="{CE5A198D-FB58-3B44-BB57-4C5031612F9D}"/>
                </a:ext>
              </a:extLst>
            </p:cNvPr>
            <p:cNvPicPr>
              <a:picLocks noChangeAspect="1"/>
            </p:cNvPicPr>
            <p:nvPr/>
          </p:nvPicPr>
          <p:blipFill>
            <a:blip r:embed="rId13"/>
            <a:stretch>
              <a:fillRect/>
            </a:stretch>
          </p:blipFill>
          <p:spPr>
            <a:xfrm>
              <a:off x="10067746" y="2815264"/>
              <a:ext cx="711200" cy="584200"/>
            </a:xfrm>
            <a:prstGeom prst="rect">
              <a:avLst/>
            </a:prstGeom>
          </p:spPr>
        </p:pic>
        <p:pic>
          <p:nvPicPr>
            <p:cNvPr id="31" name="Picture 30" descr="A logo with orange and grey circles&#10;&#10;Description automatically generated">
              <a:extLst>
                <a:ext uri="{FF2B5EF4-FFF2-40B4-BE49-F238E27FC236}">
                  <a16:creationId xmlns:a16="http://schemas.microsoft.com/office/drawing/2014/main" id="{3E5479D1-5BB2-D200-D793-A99CD180AF51}"/>
                </a:ext>
              </a:extLst>
            </p:cNvPr>
            <p:cNvPicPr>
              <a:picLocks noChangeAspect="1"/>
            </p:cNvPicPr>
            <p:nvPr/>
          </p:nvPicPr>
          <p:blipFill>
            <a:blip r:embed="rId14">
              <a:extLst>
                <a:ext uri="{837473B0-CC2E-450A-ABE3-18F120FF3D39}">
                  <a1611:picAttrSrcUrl xmlns:a1611="http://schemas.microsoft.com/office/drawing/2016/11/main" r:id="rId15"/>
                </a:ext>
              </a:extLst>
            </a:blip>
            <a:stretch>
              <a:fillRect/>
            </a:stretch>
          </p:blipFill>
          <p:spPr>
            <a:xfrm>
              <a:off x="6459165" y="4149392"/>
              <a:ext cx="1519311" cy="667372"/>
            </a:xfrm>
            <a:prstGeom prst="rect">
              <a:avLst/>
            </a:prstGeom>
          </p:spPr>
        </p:pic>
        <p:pic>
          <p:nvPicPr>
            <p:cNvPr id="33" name="Picture 32" descr="A blue and pink connected lines and dots&#10;&#10;Description automatically generated">
              <a:extLst>
                <a:ext uri="{FF2B5EF4-FFF2-40B4-BE49-F238E27FC236}">
                  <a16:creationId xmlns:a16="http://schemas.microsoft.com/office/drawing/2014/main" id="{65D07EDE-A371-E1B3-2299-4C530F4C616F}"/>
                </a:ext>
              </a:extLst>
            </p:cNvPr>
            <p:cNvPicPr>
              <a:picLocks noChangeAspect="1"/>
            </p:cNvPicPr>
            <p:nvPr/>
          </p:nvPicPr>
          <p:blipFill>
            <a:blip r:embed="rId16">
              <a:extLst>
                <a:ext uri="{837473B0-CC2E-450A-ABE3-18F120FF3D39}">
                  <a1611:picAttrSrcUrl xmlns:a1611="http://schemas.microsoft.com/office/drawing/2016/11/main" r:id="rId17"/>
                </a:ext>
              </a:extLst>
            </a:blip>
            <a:srcRect l="23438" t="17889" r="19227" b="22050"/>
            <a:stretch/>
          </p:blipFill>
          <p:spPr>
            <a:xfrm>
              <a:off x="6508349" y="5367780"/>
              <a:ext cx="758975" cy="795049"/>
            </a:xfrm>
            <a:prstGeom prst="rect">
              <a:avLst/>
            </a:prstGeom>
          </p:spPr>
        </p:pic>
        <p:cxnSp>
          <p:nvCxnSpPr>
            <p:cNvPr id="37" name="Elbow Connector 36">
              <a:extLst>
                <a:ext uri="{FF2B5EF4-FFF2-40B4-BE49-F238E27FC236}">
                  <a16:creationId xmlns:a16="http://schemas.microsoft.com/office/drawing/2014/main" id="{0453BD4D-0BF4-12DD-A900-C861CB83EFC5}"/>
                </a:ext>
              </a:extLst>
            </p:cNvPr>
            <p:cNvCxnSpPr>
              <a:stCxn id="28" idx="2"/>
              <a:endCxn id="5" idx="0"/>
            </p:cNvCxnSpPr>
            <p:nvPr/>
          </p:nvCxnSpPr>
          <p:spPr>
            <a:xfrm rot="16200000" flipH="1">
              <a:off x="8069968" y="2970181"/>
              <a:ext cx="307373" cy="1346825"/>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0" name="Elbow Connector 39">
              <a:extLst>
                <a:ext uri="{FF2B5EF4-FFF2-40B4-BE49-F238E27FC236}">
                  <a16:creationId xmlns:a16="http://schemas.microsoft.com/office/drawing/2014/main" id="{E4313961-265C-C7AF-95BB-06FDCB677A0C}"/>
                </a:ext>
              </a:extLst>
            </p:cNvPr>
            <p:cNvCxnSpPr>
              <a:cxnSpLocks/>
              <a:stCxn id="27" idx="2"/>
              <a:endCxn id="5" idx="0"/>
            </p:cNvCxnSpPr>
            <p:nvPr/>
          </p:nvCxnSpPr>
          <p:spPr>
            <a:xfrm rot="16200000" flipH="1">
              <a:off x="7794052" y="2694266"/>
              <a:ext cx="174022" cy="2032007"/>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2" name="Elbow Connector 41">
              <a:extLst>
                <a:ext uri="{FF2B5EF4-FFF2-40B4-BE49-F238E27FC236}">
                  <a16:creationId xmlns:a16="http://schemas.microsoft.com/office/drawing/2014/main" id="{E703D0C2-8075-7BB5-97A1-B9F8D98BC310}"/>
                </a:ext>
              </a:extLst>
            </p:cNvPr>
            <p:cNvCxnSpPr>
              <a:cxnSpLocks/>
              <a:stCxn id="23" idx="1"/>
              <a:endCxn id="5" idx="0"/>
            </p:cNvCxnSpPr>
            <p:nvPr/>
          </p:nvCxnSpPr>
          <p:spPr>
            <a:xfrm rot="10800000" flipV="1">
              <a:off x="8897068" y="2953359"/>
              <a:ext cx="291779" cy="843921"/>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4" name="Elbow Connector 43">
              <a:extLst>
                <a:ext uri="{FF2B5EF4-FFF2-40B4-BE49-F238E27FC236}">
                  <a16:creationId xmlns:a16="http://schemas.microsoft.com/office/drawing/2014/main" id="{D029B792-02D0-FE2C-0CD9-6642D65DF356}"/>
                </a:ext>
              </a:extLst>
            </p:cNvPr>
            <p:cNvCxnSpPr>
              <a:stCxn id="29" idx="2"/>
              <a:endCxn id="5" idx="3"/>
            </p:cNvCxnSpPr>
            <p:nvPr/>
          </p:nvCxnSpPr>
          <p:spPr>
            <a:xfrm rot="5400000">
              <a:off x="9414390" y="3329572"/>
              <a:ext cx="939064" cy="1078848"/>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 name="Elbow Connector 45">
              <a:extLst>
                <a:ext uri="{FF2B5EF4-FFF2-40B4-BE49-F238E27FC236}">
                  <a16:creationId xmlns:a16="http://schemas.microsoft.com/office/drawing/2014/main" id="{8FB8A340-C109-3A73-26F6-87BA93D27198}"/>
                </a:ext>
              </a:extLst>
            </p:cNvPr>
            <p:cNvCxnSpPr>
              <a:cxnSpLocks/>
              <a:stCxn id="24" idx="0"/>
              <a:endCxn id="5" idx="3"/>
            </p:cNvCxnSpPr>
            <p:nvPr/>
          </p:nvCxnSpPr>
          <p:spPr>
            <a:xfrm rot="16200000" flipV="1">
              <a:off x="9367828" y="4315199"/>
              <a:ext cx="1119345" cy="116600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0" name="Elbow Connector 49">
              <a:extLst>
                <a:ext uri="{FF2B5EF4-FFF2-40B4-BE49-F238E27FC236}">
                  <a16:creationId xmlns:a16="http://schemas.microsoft.com/office/drawing/2014/main" id="{D97BD8AE-49E2-B68B-F294-EF35EBCB85A7}"/>
                </a:ext>
              </a:extLst>
            </p:cNvPr>
            <p:cNvCxnSpPr>
              <a:stCxn id="5" idx="1"/>
              <a:endCxn id="31" idx="3"/>
            </p:cNvCxnSpPr>
            <p:nvPr/>
          </p:nvCxnSpPr>
          <p:spPr>
            <a:xfrm rot="10800000" flipV="1">
              <a:off x="7978476" y="4338528"/>
              <a:ext cx="471160" cy="144550"/>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pic>
          <p:nvPicPr>
            <p:cNvPr id="53" name="Picture 52" descr="A black circular object with text&#10;&#10;Description automatically generated with medium confidence">
              <a:extLst>
                <a:ext uri="{FF2B5EF4-FFF2-40B4-BE49-F238E27FC236}">
                  <a16:creationId xmlns:a16="http://schemas.microsoft.com/office/drawing/2014/main" id="{CC40F5FC-EEE3-403C-008E-A3F61D0FB121}"/>
                </a:ext>
              </a:extLst>
            </p:cNvPr>
            <p:cNvPicPr>
              <a:picLocks noChangeAspect="1"/>
            </p:cNvPicPr>
            <p:nvPr/>
          </p:nvPicPr>
          <p:blipFill>
            <a:blip r:embed="rId18">
              <a:extLst>
                <a:ext uri="{837473B0-CC2E-450A-ABE3-18F120FF3D39}">
                  <a1611:picAttrSrcUrl xmlns:a1611="http://schemas.microsoft.com/office/drawing/2016/11/main" r:id="rId19"/>
                </a:ext>
              </a:extLst>
            </a:blip>
            <a:srcRect l="32130" t="9971" r="31535" b="35010"/>
            <a:stretch/>
          </p:blipFill>
          <p:spPr>
            <a:xfrm>
              <a:off x="7666949" y="5380869"/>
              <a:ext cx="695699" cy="702294"/>
            </a:xfrm>
            <a:prstGeom prst="rect">
              <a:avLst/>
            </a:prstGeom>
          </p:spPr>
        </p:pic>
        <p:cxnSp>
          <p:nvCxnSpPr>
            <p:cNvPr id="55" name="Elbow Connector 54">
              <a:extLst>
                <a:ext uri="{FF2B5EF4-FFF2-40B4-BE49-F238E27FC236}">
                  <a16:creationId xmlns:a16="http://schemas.microsoft.com/office/drawing/2014/main" id="{16AA5FCA-F3AF-591B-F639-EF227F0EF16C}"/>
                </a:ext>
              </a:extLst>
            </p:cNvPr>
            <p:cNvCxnSpPr>
              <a:stCxn id="31" idx="2"/>
              <a:endCxn id="33" idx="0"/>
            </p:cNvCxnSpPr>
            <p:nvPr/>
          </p:nvCxnSpPr>
          <p:spPr>
            <a:xfrm rot="5400000">
              <a:off x="6777821" y="4926780"/>
              <a:ext cx="551016" cy="330984"/>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8" name="Elbow Connector 57">
              <a:extLst>
                <a:ext uri="{FF2B5EF4-FFF2-40B4-BE49-F238E27FC236}">
                  <a16:creationId xmlns:a16="http://schemas.microsoft.com/office/drawing/2014/main" id="{4788B86C-1803-4D4B-FC7F-981D32672D18}"/>
                </a:ext>
              </a:extLst>
            </p:cNvPr>
            <p:cNvCxnSpPr>
              <a:stCxn id="31" idx="2"/>
              <a:endCxn id="53" idx="0"/>
            </p:cNvCxnSpPr>
            <p:nvPr/>
          </p:nvCxnSpPr>
          <p:spPr>
            <a:xfrm rot="16200000" flipH="1">
              <a:off x="7334758" y="4700827"/>
              <a:ext cx="564105" cy="795978"/>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63" name="TextBox 62">
              <a:extLst>
                <a:ext uri="{FF2B5EF4-FFF2-40B4-BE49-F238E27FC236}">
                  <a16:creationId xmlns:a16="http://schemas.microsoft.com/office/drawing/2014/main" id="{112DDD06-91D7-0490-4BBB-A7DC5B701CF8}"/>
                </a:ext>
              </a:extLst>
            </p:cNvPr>
            <p:cNvSpPr txBox="1"/>
            <p:nvPr/>
          </p:nvSpPr>
          <p:spPr>
            <a:xfrm>
              <a:off x="6378754" y="4799543"/>
              <a:ext cx="547006" cy="369332"/>
            </a:xfrm>
            <a:prstGeom prst="rect">
              <a:avLst/>
            </a:prstGeom>
            <a:noFill/>
          </p:spPr>
          <p:txBody>
            <a:bodyPr wrap="square" rtlCol="0">
              <a:spAutoFit/>
            </a:bodyPr>
            <a:lstStyle/>
            <a:p>
              <a:r>
                <a:rPr lang="en-US" dirty="0"/>
                <a:t>A.I.</a:t>
              </a:r>
            </a:p>
          </p:txBody>
        </p:sp>
        <p:sp>
          <p:nvSpPr>
            <p:cNvPr id="64" name="TextBox 63">
              <a:extLst>
                <a:ext uri="{FF2B5EF4-FFF2-40B4-BE49-F238E27FC236}">
                  <a16:creationId xmlns:a16="http://schemas.microsoft.com/office/drawing/2014/main" id="{D50ED1B3-F404-F289-CADF-FA3C99B16532}"/>
                </a:ext>
              </a:extLst>
            </p:cNvPr>
            <p:cNvSpPr txBox="1"/>
            <p:nvPr/>
          </p:nvSpPr>
          <p:spPr>
            <a:xfrm>
              <a:off x="5835395" y="6109964"/>
              <a:ext cx="3061672" cy="369332"/>
            </a:xfrm>
            <a:prstGeom prst="rect">
              <a:avLst/>
            </a:prstGeom>
            <a:noFill/>
          </p:spPr>
          <p:txBody>
            <a:bodyPr wrap="none" rtlCol="0">
              <a:spAutoFit/>
            </a:bodyPr>
            <a:lstStyle/>
            <a:p>
              <a:r>
                <a:rPr lang="en-US" dirty="0"/>
                <a:t>Neural Network     Clustering</a:t>
              </a:r>
            </a:p>
          </p:txBody>
        </p:sp>
        <p:sp>
          <p:nvSpPr>
            <p:cNvPr id="66" name="TextBox 65">
              <a:extLst>
                <a:ext uri="{FF2B5EF4-FFF2-40B4-BE49-F238E27FC236}">
                  <a16:creationId xmlns:a16="http://schemas.microsoft.com/office/drawing/2014/main" id="{DCE8FBDF-440A-85B0-AFDF-1CBDEBD04DAD}"/>
                </a:ext>
              </a:extLst>
            </p:cNvPr>
            <p:cNvSpPr txBox="1"/>
            <p:nvPr/>
          </p:nvSpPr>
          <p:spPr>
            <a:xfrm>
              <a:off x="7089657" y="1193195"/>
              <a:ext cx="1089040" cy="369332"/>
            </a:xfrm>
            <a:prstGeom prst="rect">
              <a:avLst/>
            </a:prstGeom>
            <a:noFill/>
          </p:spPr>
          <p:txBody>
            <a:bodyPr wrap="square" rtlCol="0">
              <a:spAutoFit/>
            </a:bodyPr>
            <a:lstStyle/>
            <a:p>
              <a:r>
                <a:rPr lang="en-US" dirty="0"/>
                <a:t>Clinic 1</a:t>
              </a:r>
            </a:p>
          </p:txBody>
        </p:sp>
        <p:sp>
          <p:nvSpPr>
            <p:cNvPr id="67" name="TextBox 66">
              <a:extLst>
                <a:ext uri="{FF2B5EF4-FFF2-40B4-BE49-F238E27FC236}">
                  <a16:creationId xmlns:a16="http://schemas.microsoft.com/office/drawing/2014/main" id="{865B6AD9-F950-73C9-933F-67974E4F847A}"/>
                </a:ext>
              </a:extLst>
            </p:cNvPr>
            <p:cNvSpPr txBox="1"/>
            <p:nvPr/>
          </p:nvSpPr>
          <p:spPr>
            <a:xfrm>
              <a:off x="9927500" y="1190030"/>
              <a:ext cx="1089040" cy="369332"/>
            </a:xfrm>
            <a:prstGeom prst="rect">
              <a:avLst/>
            </a:prstGeom>
            <a:noFill/>
          </p:spPr>
          <p:txBody>
            <a:bodyPr wrap="square" rtlCol="0">
              <a:spAutoFit/>
            </a:bodyPr>
            <a:lstStyle/>
            <a:p>
              <a:r>
                <a:rPr lang="en-US" dirty="0"/>
                <a:t>Clinic 2</a:t>
              </a:r>
            </a:p>
          </p:txBody>
        </p:sp>
        <p:sp>
          <p:nvSpPr>
            <p:cNvPr id="68" name="TextBox 67">
              <a:extLst>
                <a:ext uri="{FF2B5EF4-FFF2-40B4-BE49-F238E27FC236}">
                  <a16:creationId xmlns:a16="http://schemas.microsoft.com/office/drawing/2014/main" id="{7D571466-1689-319E-C530-1472B8E72A01}"/>
                </a:ext>
              </a:extLst>
            </p:cNvPr>
            <p:cNvSpPr txBox="1"/>
            <p:nvPr/>
          </p:nvSpPr>
          <p:spPr>
            <a:xfrm>
              <a:off x="10843787" y="3934748"/>
              <a:ext cx="1089040" cy="369332"/>
            </a:xfrm>
            <a:prstGeom prst="rect">
              <a:avLst/>
            </a:prstGeom>
            <a:noFill/>
          </p:spPr>
          <p:txBody>
            <a:bodyPr wrap="square" rtlCol="0">
              <a:spAutoFit/>
            </a:bodyPr>
            <a:lstStyle/>
            <a:p>
              <a:r>
                <a:rPr lang="en-US" dirty="0"/>
                <a:t>Clinic 3</a:t>
              </a:r>
            </a:p>
          </p:txBody>
        </p:sp>
        <p:sp>
          <p:nvSpPr>
            <p:cNvPr id="69" name="TextBox 68">
              <a:extLst>
                <a:ext uri="{FF2B5EF4-FFF2-40B4-BE49-F238E27FC236}">
                  <a16:creationId xmlns:a16="http://schemas.microsoft.com/office/drawing/2014/main" id="{6AAF5763-4FB1-07A5-9D83-ABF49059FF35}"/>
                </a:ext>
              </a:extLst>
            </p:cNvPr>
            <p:cNvSpPr txBox="1"/>
            <p:nvPr/>
          </p:nvSpPr>
          <p:spPr>
            <a:xfrm>
              <a:off x="9111877" y="3280518"/>
              <a:ext cx="937693" cy="307777"/>
            </a:xfrm>
            <a:prstGeom prst="rect">
              <a:avLst/>
            </a:prstGeom>
            <a:noFill/>
          </p:spPr>
          <p:txBody>
            <a:bodyPr wrap="none" rtlCol="0">
              <a:spAutoFit/>
            </a:bodyPr>
            <a:lstStyle/>
            <a:p>
              <a:r>
                <a:rPr lang="en-US" sz="1400" dirty="0"/>
                <a:t>Web form</a:t>
              </a:r>
            </a:p>
          </p:txBody>
        </p:sp>
        <p:sp>
          <p:nvSpPr>
            <p:cNvPr id="70" name="TextBox 69">
              <a:extLst>
                <a:ext uri="{FF2B5EF4-FFF2-40B4-BE49-F238E27FC236}">
                  <a16:creationId xmlns:a16="http://schemas.microsoft.com/office/drawing/2014/main" id="{8B46E3F8-82FB-ADBF-914A-47F7D60249A5}"/>
                </a:ext>
              </a:extLst>
            </p:cNvPr>
            <p:cNvSpPr txBox="1"/>
            <p:nvPr/>
          </p:nvSpPr>
          <p:spPr>
            <a:xfrm>
              <a:off x="10078847" y="6171519"/>
              <a:ext cx="937693" cy="307777"/>
            </a:xfrm>
            <a:prstGeom prst="rect">
              <a:avLst/>
            </a:prstGeom>
            <a:noFill/>
          </p:spPr>
          <p:txBody>
            <a:bodyPr wrap="none" rtlCol="0">
              <a:spAutoFit/>
            </a:bodyPr>
            <a:lstStyle/>
            <a:p>
              <a:r>
                <a:rPr lang="en-US" sz="1400" dirty="0"/>
                <a:t>Web form</a:t>
              </a:r>
            </a:p>
          </p:txBody>
        </p:sp>
        <p:sp>
          <p:nvSpPr>
            <p:cNvPr id="72" name="TextBox 71">
              <a:extLst>
                <a:ext uri="{FF2B5EF4-FFF2-40B4-BE49-F238E27FC236}">
                  <a16:creationId xmlns:a16="http://schemas.microsoft.com/office/drawing/2014/main" id="{EC549FC7-8FEB-5726-E2EA-76C7A2C425C1}"/>
                </a:ext>
              </a:extLst>
            </p:cNvPr>
            <p:cNvSpPr txBox="1"/>
            <p:nvPr/>
          </p:nvSpPr>
          <p:spPr>
            <a:xfrm>
              <a:off x="7760281" y="3235922"/>
              <a:ext cx="803233" cy="307777"/>
            </a:xfrm>
            <a:prstGeom prst="rect">
              <a:avLst/>
            </a:prstGeom>
            <a:noFill/>
          </p:spPr>
          <p:txBody>
            <a:bodyPr wrap="none" rtlCol="0">
              <a:spAutoFit/>
            </a:bodyPr>
            <a:lstStyle/>
            <a:p>
              <a:r>
                <a:rPr lang="en-US" sz="1400" dirty="0"/>
                <a:t>Devices</a:t>
              </a:r>
            </a:p>
          </p:txBody>
        </p:sp>
        <p:sp>
          <p:nvSpPr>
            <p:cNvPr id="74" name="TextBox 73">
              <a:extLst>
                <a:ext uri="{FF2B5EF4-FFF2-40B4-BE49-F238E27FC236}">
                  <a16:creationId xmlns:a16="http://schemas.microsoft.com/office/drawing/2014/main" id="{BD9967C1-6199-86D1-EACA-6B6ADCA2834D}"/>
                </a:ext>
              </a:extLst>
            </p:cNvPr>
            <p:cNvSpPr txBox="1"/>
            <p:nvPr/>
          </p:nvSpPr>
          <p:spPr>
            <a:xfrm>
              <a:off x="10684277" y="3088731"/>
              <a:ext cx="716671" cy="307777"/>
            </a:xfrm>
            <a:prstGeom prst="rect">
              <a:avLst/>
            </a:prstGeom>
            <a:noFill/>
          </p:spPr>
          <p:txBody>
            <a:bodyPr wrap="none" rtlCol="0">
              <a:spAutoFit/>
            </a:bodyPr>
            <a:lstStyle/>
            <a:p>
              <a:r>
                <a:rPr lang="en-US" sz="1400" dirty="0"/>
                <a:t>Device</a:t>
              </a:r>
            </a:p>
          </p:txBody>
        </p:sp>
      </p:grpSp>
    </p:spTree>
    <p:extLst>
      <p:ext uri="{BB962C8B-B14F-4D97-AF65-F5344CB8AC3E}">
        <p14:creationId xmlns:p14="http://schemas.microsoft.com/office/powerpoint/2010/main" val="1959840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329A04-ED25-7751-3D3E-B455F8D2819E}"/>
              </a:ext>
            </a:extLst>
          </p:cNvPr>
          <p:cNvSpPr>
            <a:spLocks noGrp="1"/>
          </p:cNvSpPr>
          <p:nvPr>
            <p:ph type="title"/>
          </p:nvPr>
        </p:nvSpPr>
        <p:spPr/>
        <p:txBody>
          <a:bodyPr/>
          <a:lstStyle/>
          <a:p>
            <a:pPr algn="ctr"/>
            <a:r>
              <a:rPr lang="it-IT" b="1" dirty="0">
                <a:solidFill>
                  <a:schemeClr val="accent1"/>
                </a:solidFill>
              </a:rPr>
              <a:t>End-to-End Data Flow</a:t>
            </a:r>
          </a:p>
        </p:txBody>
      </p:sp>
      <p:sp>
        <p:nvSpPr>
          <p:cNvPr id="6" name="CasellaDiTesto 5">
            <a:extLst>
              <a:ext uri="{FF2B5EF4-FFF2-40B4-BE49-F238E27FC236}">
                <a16:creationId xmlns:a16="http://schemas.microsoft.com/office/drawing/2014/main" id="{235AEF0F-888D-D568-0285-65F1DE052F97}"/>
              </a:ext>
            </a:extLst>
          </p:cNvPr>
          <p:cNvSpPr txBox="1"/>
          <p:nvPr/>
        </p:nvSpPr>
        <p:spPr>
          <a:xfrm>
            <a:off x="3048000" y="1506141"/>
            <a:ext cx="6096000" cy="5355312"/>
          </a:xfrm>
          <a:prstGeom prst="rect">
            <a:avLst/>
          </a:prstGeom>
          <a:noFill/>
        </p:spPr>
        <p:txBody>
          <a:bodyPr wrap="square">
            <a:spAutoFit/>
          </a:bodyPr>
          <a:lstStyle/>
          <a:p>
            <a:pPr algn="ctr"/>
            <a:r>
              <a:rPr lang="it-IT" dirty="0"/>
              <a:t>Patient / Devices</a:t>
            </a:r>
          </a:p>
          <a:p>
            <a:pPr algn="ctr"/>
            <a:r>
              <a:rPr lang="it-IT" dirty="0"/>
              <a:t>        </a:t>
            </a:r>
          </a:p>
          <a:p>
            <a:pPr algn="ctr"/>
            <a:endParaRPr lang="it-IT" dirty="0"/>
          </a:p>
          <a:p>
            <a:pPr algn="ctr"/>
            <a:r>
              <a:rPr lang="it-IT" dirty="0"/>
              <a:t>Hospital </a:t>
            </a:r>
            <a:r>
              <a:rPr lang="it-IT" dirty="0" err="1"/>
              <a:t>Acquisition</a:t>
            </a:r>
            <a:endParaRPr lang="it-IT" dirty="0"/>
          </a:p>
          <a:p>
            <a:pPr algn="ctr"/>
            <a:r>
              <a:rPr lang="it-IT" dirty="0"/>
              <a:t>        </a:t>
            </a:r>
          </a:p>
          <a:p>
            <a:pPr algn="ctr"/>
            <a:endParaRPr lang="it-IT" dirty="0"/>
          </a:p>
          <a:p>
            <a:pPr algn="ctr"/>
            <a:r>
              <a:rPr lang="it-IT" dirty="0"/>
              <a:t>Middleware</a:t>
            </a:r>
          </a:p>
          <a:p>
            <a:pPr algn="ctr"/>
            <a:r>
              <a:rPr lang="it-IT" dirty="0"/>
              <a:t>        </a:t>
            </a:r>
          </a:p>
          <a:p>
            <a:pPr algn="ctr"/>
            <a:endParaRPr lang="it-IT" dirty="0"/>
          </a:p>
          <a:p>
            <a:pPr algn="ctr"/>
            <a:r>
              <a:rPr lang="it-IT" dirty="0"/>
              <a:t>INFN Cloud</a:t>
            </a:r>
          </a:p>
          <a:p>
            <a:pPr algn="ctr"/>
            <a:r>
              <a:rPr lang="it-IT" dirty="0"/>
              <a:t>        </a:t>
            </a:r>
          </a:p>
          <a:p>
            <a:pPr algn="ctr"/>
            <a:endParaRPr lang="it-IT" dirty="0"/>
          </a:p>
          <a:p>
            <a:pPr algn="ctr"/>
            <a:r>
              <a:rPr lang="it-IT" dirty="0"/>
              <a:t>Database / Data Lake</a:t>
            </a:r>
          </a:p>
          <a:p>
            <a:pPr algn="ctr"/>
            <a:r>
              <a:rPr lang="it-IT" dirty="0"/>
              <a:t>        </a:t>
            </a:r>
          </a:p>
          <a:p>
            <a:pPr algn="ctr"/>
            <a:endParaRPr lang="it-IT" dirty="0"/>
          </a:p>
          <a:p>
            <a:pPr algn="ctr"/>
            <a:r>
              <a:rPr lang="it-IT" dirty="0"/>
              <a:t>AI Analysis</a:t>
            </a:r>
          </a:p>
          <a:p>
            <a:pPr algn="ctr"/>
            <a:r>
              <a:rPr lang="it-IT" dirty="0"/>
              <a:t>        </a:t>
            </a:r>
          </a:p>
          <a:p>
            <a:pPr algn="ctr"/>
            <a:endParaRPr lang="it-IT" dirty="0"/>
          </a:p>
          <a:p>
            <a:pPr algn="ctr"/>
            <a:r>
              <a:rPr lang="it-IT" dirty="0"/>
              <a:t>Clinical Insights</a:t>
            </a:r>
          </a:p>
        </p:txBody>
      </p:sp>
      <p:cxnSp>
        <p:nvCxnSpPr>
          <p:cNvPr id="8" name="Connettore diritto a freccia 7">
            <a:extLst>
              <a:ext uri="{FF2B5EF4-FFF2-40B4-BE49-F238E27FC236}">
                <a16:creationId xmlns:a16="http://schemas.microsoft.com/office/drawing/2014/main" id="{F488CDAF-D641-0841-D902-F18FCE1BFB6C}"/>
              </a:ext>
            </a:extLst>
          </p:cNvPr>
          <p:cNvCxnSpPr/>
          <p:nvPr/>
        </p:nvCxnSpPr>
        <p:spPr>
          <a:xfrm>
            <a:off x="6108700" y="2717800"/>
            <a:ext cx="0" cy="3810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9" name="Connettore diritto a freccia 8">
            <a:extLst>
              <a:ext uri="{FF2B5EF4-FFF2-40B4-BE49-F238E27FC236}">
                <a16:creationId xmlns:a16="http://schemas.microsoft.com/office/drawing/2014/main" id="{F7FBEF99-6DEA-8A26-4C6C-EA45C41C12F5}"/>
              </a:ext>
            </a:extLst>
          </p:cNvPr>
          <p:cNvCxnSpPr/>
          <p:nvPr/>
        </p:nvCxnSpPr>
        <p:spPr>
          <a:xfrm>
            <a:off x="6096000" y="1892300"/>
            <a:ext cx="0" cy="3810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0" name="Connettore diritto a freccia 9">
            <a:extLst>
              <a:ext uri="{FF2B5EF4-FFF2-40B4-BE49-F238E27FC236}">
                <a16:creationId xmlns:a16="http://schemas.microsoft.com/office/drawing/2014/main" id="{90F41BFB-01C5-2DD1-9576-0400DA7DB923}"/>
              </a:ext>
            </a:extLst>
          </p:cNvPr>
          <p:cNvCxnSpPr/>
          <p:nvPr/>
        </p:nvCxnSpPr>
        <p:spPr>
          <a:xfrm>
            <a:off x="6108700" y="3530600"/>
            <a:ext cx="0" cy="3810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1" name="Connettore diritto a freccia 10">
            <a:extLst>
              <a:ext uri="{FF2B5EF4-FFF2-40B4-BE49-F238E27FC236}">
                <a16:creationId xmlns:a16="http://schemas.microsoft.com/office/drawing/2014/main" id="{BCF8DD57-25E0-1C4F-1794-420E10B5B85D}"/>
              </a:ext>
            </a:extLst>
          </p:cNvPr>
          <p:cNvCxnSpPr/>
          <p:nvPr/>
        </p:nvCxnSpPr>
        <p:spPr>
          <a:xfrm>
            <a:off x="6108700" y="4305300"/>
            <a:ext cx="0" cy="3810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Connettore diritto a freccia 11">
            <a:extLst>
              <a:ext uri="{FF2B5EF4-FFF2-40B4-BE49-F238E27FC236}">
                <a16:creationId xmlns:a16="http://schemas.microsoft.com/office/drawing/2014/main" id="{E751A941-AE4B-BA7F-CB69-4B2DA237FE2A}"/>
              </a:ext>
            </a:extLst>
          </p:cNvPr>
          <p:cNvCxnSpPr/>
          <p:nvPr/>
        </p:nvCxnSpPr>
        <p:spPr>
          <a:xfrm>
            <a:off x="6108700" y="5118100"/>
            <a:ext cx="0" cy="3810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3" name="Connettore diritto a freccia 12">
            <a:extLst>
              <a:ext uri="{FF2B5EF4-FFF2-40B4-BE49-F238E27FC236}">
                <a16:creationId xmlns:a16="http://schemas.microsoft.com/office/drawing/2014/main" id="{70DD3AD7-9DAB-4C16-CE13-6FFC77F6176C}"/>
              </a:ext>
            </a:extLst>
          </p:cNvPr>
          <p:cNvCxnSpPr/>
          <p:nvPr/>
        </p:nvCxnSpPr>
        <p:spPr>
          <a:xfrm>
            <a:off x="6121400" y="5981700"/>
            <a:ext cx="0" cy="3810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pic>
        <p:nvPicPr>
          <p:cNvPr id="17" name="Elemento grafico 16" descr="Scolaro contorno">
            <a:extLst>
              <a:ext uri="{FF2B5EF4-FFF2-40B4-BE49-F238E27FC236}">
                <a16:creationId xmlns:a16="http://schemas.microsoft.com/office/drawing/2014/main" id="{C67ED7DC-41E9-7E3A-B45F-4175E97C90E8}"/>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4384377" y="1303446"/>
            <a:ext cx="774483" cy="774483"/>
          </a:xfrm>
          <a:prstGeom prst="rect">
            <a:avLst/>
          </a:prstGeom>
        </p:spPr>
      </p:pic>
      <p:pic>
        <p:nvPicPr>
          <p:cNvPr id="18" name="Picture 20" descr="A building with a red roof&#10;&#10;Description automatically generated">
            <a:extLst>
              <a:ext uri="{FF2B5EF4-FFF2-40B4-BE49-F238E27FC236}">
                <a16:creationId xmlns:a16="http://schemas.microsoft.com/office/drawing/2014/main" id="{186F8B8B-0A50-7459-1F3E-C030A0148C66}"/>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226411" y="2133821"/>
            <a:ext cx="774479" cy="774479"/>
          </a:xfrm>
          <a:prstGeom prst="rect">
            <a:avLst/>
          </a:prstGeom>
        </p:spPr>
      </p:pic>
      <p:pic>
        <p:nvPicPr>
          <p:cNvPr id="19" name="Picture 47" descr="A blue circle with white text and white squares&#10;&#10;Description automatically generated">
            <a:extLst>
              <a:ext uri="{FF2B5EF4-FFF2-40B4-BE49-F238E27FC236}">
                <a16:creationId xmlns:a16="http://schemas.microsoft.com/office/drawing/2014/main" id="{796005A6-60BB-FFF1-7633-8A3DE6C08A75}"/>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4384377" y="2970145"/>
            <a:ext cx="774479" cy="774479"/>
          </a:xfrm>
          <a:prstGeom prst="rect">
            <a:avLst/>
          </a:prstGeom>
        </p:spPr>
      </p:pic>
      <p:pic>
        <p:nvPicPr>
          <p:cNvPr id="20" name="Picture 5" descr="A blue cylinder with three layers&#10;&#10;Description automatically generated">
            <a:extLst>
              <a:ext uri="{FF2B5EF4-FFF2-40B4-BE49-F238E27FC236}">
                <a16:creationId xmlns:a16="http://schemas.microsoft.com/office/drawing/2014/main" id="{F658CE0E-DFF6-2F7D-BA27-FCCD81FDCFFA}"/>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4462272" y="4686300"/>
            <a:ext cx="528718" cy="639578"/>
          </a:xfrm>
          <a:prstGeom prst="rect">
            <a:avLst/>
          </a:prstGeom>
        </p:spPr>
      </p:pic>
      <p:pic>
        <p:nvPicPr>
          <p:cNvPr id="21" name="Immagine 20">
            <a:extLst>
              <a:ext uri="{FF2B5EF4-FFF2-40B4-BE49-F238E27FC236}">
                <a16:creationId xmlns:a16="http://schemas.microsoft.com/office/drawing/2014/main" id="{4F8E136E-DDC9-9E37-9330-B23BDD566294}"/>
              </a:ext>
            </a:extLst>
          </p:cNvPr>
          <p:cNvPicPr>
            <a:picLocks noChangeAspect="1"/>
          </p:cNvPicPr>
          <p:nvPr/>
        </p:nvPicPr>
        <p:blipFill>
          <a:blip r:embed="rId9"/>
          <a:stretch>
            <a:fillRect/>
          </a:stretch>
        </p:blipFill>
        <p:spPr>
          <a:xfrm>
            <a:off x="4384386" y="6172200"/>
            <a:ext cx="774470" cy="657813"/>
          </a:xfrm>
          <a:prstGeom prst="rect">
            <a:avLst/>
          </a:prstGeom>
        </p:spPr>
      </p:pic>
      <p:pic>
        <p:nvPicPr>
          <p:cNvPr id="23" name="Elemento grafico 22" descr="Cloud computing contorno">
            <a:extLst>
              <a:ext uri="{FF2B5EF4-FFF2-40B4-BE49-F238E27FC236}">
                <a16:creationId xmlns:a16="http://schemas.microsoft.com/office/drawing/2014/main" id="{378CF6BA-44DE-2FA8-8FC3-16F174F2710F}"/>
              </a:ext>
            </a:extLst>
          </p:cNvPr>
          <p:cNvPicPr>
            <a:picLocks noChangeAspect="1"/>
          </p:cNvPicPr>
          <p:nvPr/>
        </p:nvPicPr>
        <p:blipFill>
          <a:blip>
            <a:extLst>
              <a:ext uri="{96DAC541-7B7A-43D3-8B79-37D633B846F1}">
                <asvg:svgBlip xmlns:asvg="http://schemas.microsoft.com/office/drawing/2016/SVG/main" r:embed="rId10"/>
              </a:ext>
            </a:extLst>
          </a:blip>
          <a:stretch>
            <a:fillRect/>
          </a:stretch>
        </p:blipFill>
        <p:spPr>
          <a:xfrm>
            <a:off x="7226411" y="3581400"/>
            <a:ext cx="914400" cy="914400"/>
          </a:xfrm>
          <a:prstGeom prst="rect">
            <a:avLst/>
          </a:prstGeom>
        </p:spPr>
      </p:pic>
      <p:pic>
        <p:nvPicPr>
          <p:cNvPr id="29" name="Elemento grafico 28" descr="Testa con ingranaggi contorno">
            <a:extLst>
              <a:ext uri="{FF2B5EF4-FFF2-40B4-BE49-F238E27FC236}">
                <a16:creationId xmlns:a16="http://schemas.microsoft.com/office/drawing/2014/main" id="{F61A07AB-FEFE-0C39-26C7-D4DBC5E6714F}"/>
              </a:ext>
            </a:extLst>
          </p:cNvPr>
          <p:cNvPicPr>
            <a:picLocks noChangeAspect="1"/>
          </p:cNvPicPr>
          <p:nvPr/>
        </p:nvPicPr>
        <p:blipFill>
          <a:blip>
            <a:extLst>
              <a:ext uri="{96DAC541-7B7A-43D3-8B79-37D633B846F1}">
                <asvg:svgBlip xmlns:asvg="http://schemas.microsoft.com/office/drawing/2016/SVG/main" r:embed="rId11"/>
              </a:ext>
            </a:extLst>
          </a:blip>
          <a:stretch>
            <a:fillRect/>
          </a:stretch>
        </p:blipFill>
        <p:spPr>
          <a:xfrm>
            <a:off x="7200790" y="5397728"/>
            <a:ext cx="774471" cy="774471"/>
          </a:xfrm>
          <a:prstGeom prst="rect">
            <a:avLst/>
          </a:prstGeom>
        </p:spPr>
      </p:pic>
    </p:spTree>
    <p:extLst>
      <p:ext uri="{BB962C8B-B14F-4D97-AF65-F5344CB8AC3E}">
        <p14:creationId xmlns:p14="http://schemas.microsoft.com/office/powerpoint/2010/main" val="1565767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0F1877-E479-747D-A084-70E66480240F}"/>
              </a:ext>
            </a:extLst>
          </p:cNvPr>
          <p:cNvSpPr>
            <a:spLocks noGrp="1"/>
          </p:cNvSpPr>
          <p:nvPr>
            <p:ph type="title"/>
          </p:nvPr>
        </p:nvSpPr>
        <p:spPr/>
        <p:txBody>
          <a:bodyPr/>
          <a:lstStyle/>
          <a:p>
            <a:r>
              <a:rPr lang="it-IT" b="1" dirty="0">
                <a:solidFill>
                  <a:schemeClr val="accent1"/>
                </a:solidFill>
              </a:rPr>
              <a:t>Key Technical Challenges</a:t>
            </a:r>
          </a:p>
        </p:txBody>
      </p:sp>
      <p:sp>
        <p:nvSpPr>
          <p:cNvPr id="4" name="Rectangle 2">
            <a:extLst>
              <a:ext uri="{FF2B5EF4-FFF2-40B4-BE49-F238E27FC236}">
                <a16:creationId xmlns:a16="http://schemas.microsoft.com/office/drawing/2014/main" id="{04634126-2686-567A-3914-144A3B29CC8C}"/>
              </a:ext>
            </a:extLst>
          </p:cNvPr>
          <p:cNvSpPr>
            <a:spLocks noChangeArrowheads="1"/>
          </p:cNvSpPr>
          <p:nvPr/>
        </p:nvSpPr>
        <p:spPr bwMode="auto">
          <a:xfrm>
            <a:off x="372980" y="1707672"/>
            <a:ext cx="6460958" cy="4862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buFontTx/>
              <a:buChar char="•"/>
            </a:pPr>
            <a:r>
              <a:rPr lang="it-IT" altLang="it-IT" dirty="0">
                <a:latin typeface="Arial" panose="020B0604020202020204" pitchFamily="34" charset="0"/>
              </a:rPr>
              <a:t>🔄 </a:t>
            </a:r>
            <a:r>
              <a:rPr lang="it-IT" altLang="it-IT" sz="2400" b="1" dirty="0" err="1"/>
              <a:t>Interoperability</a:t>
            </a:r>
            <a:r>
              <a:rPr lang="it-IT" altLang="it-IT" dirty="0"/>
              <a:t>: </a:t>
            </a:r>
          </a:p>
          <a:p>
            <a:pPr marL="342900" indent="-342900" eaLnBrk="0" fontAlgn="base" hangingPunct="0">
              <a:spcBef>
                <a:spcPct val="0"/>
              </a:spcBef>
              <a:spcAft>
                <a:spcPct val="0"/>
              </a:spcAft>
              <a:buFontTx/>
              <a:buChar char="-"/>
            </a:pPr>
            <a:r>
              <a:rPr lang="it-IT" altLang="it-IT" sz="2000" dirty="0" err="1"/>
              <a:t>Heterogeneous</a:t>
            </a:r>
            <a:r>
              <a:rPr lang="it-IT" altLang="it-IT" sz="2000" dirty="0"/>
              <a:t> clinical, imaging, and </a:t>
            </a:r>
            <a:r>
              <a:rPr lang="it-IT" altLang="it-IT" sz="2000" dirty="0" err="1"/>
              <a:t>sensor</a:t>
            </a:r>
            <a:r>
              <a:rPr lang="it-IT" altLang="it-IT" sz="2000" dirty="0"/>
              <a:t> data</a:t>
            </a:r>
          </a:p>
          <a:p>
            <a:pPr marL="342900" indent="-342900" eaLnBrk="0" fontAlgn="base" hangingPunct="0">
              <a:spcBef>
                <a:spcPct val="0"/>
              </a:spcBef>
              <a:spcAft>
                <a:spcPct val="0"/>
              </a:spcAft>
              <a:buFontTx/>
              <a:buChar char="-"/>
            </a:pPr>
            <a:r>
              <a:rPr lang="it-IT" altLang="it-IT" sz="2000" dirty="0" err="1"/>
              <a:t>Different</a:t>
            </a:r>
            <a:r>
              <a:rPr lang="it-IT" altLang="it-IT" sz="2000" dirty="0"/>
              <a:t> formats, </a:t>
            </a:r>
            <a:r>
              <a:rPr lang="it-IT" altLang="it-IT" sz="2000" dirty="0" err="1"/>
              <a:t>semantics</a:t>
            </a:r>
            <a:r>
              <a:rPr lang="it-IT" altLang="it-IT" sz="2000" dirty="0"/>
              <a:t>, and </a:t>
            </a:r>
            <a:r>
              <a:rPr lang="it-IT" altLang="it-IT" sz="2000" dirty="0" err="1"/>
              <a:t>acquisition</a:t>
            </a:r>
            <a:r>
              <a:rPr lang="it-IT" altLang="it-IT" sz="2000" dirty="0"/>
              <a:t> </a:t>
            </a:r>
            <a:r>
              <a:rPr lang="it-IT" altLang="it-IT" sz="2000" dirty="0" err="1"/>
              <a:t>protocols</a:t>
            </a:r>
            <a:r>
              <a:rPr lang="it-IT" altLang="it-IT" sz="2000" dirty="0"/>
              <a:t> </a:t>
            </a:r>
          </a:p>
          <a:p>
            <a:pPr marL="342900" indent="-342900" eaLnBrk="0" fontAlgn="base" hangingPunct="0">
              <a:spcBef>
                <a:spcPct val="0"/>
              </a:spcBef>
              <a:spcAft>
                <a:spcPct val="0"/>
              </a:spcAft>
              <a:buFontTx/>
              <a:buChar char="-"/>
            </a:pPr>
            <a:r>
              <a:rPr lang="it-IT" altLang="it-IT" sz="2000" dirty="0"/>
              <a:t>Cross-center data </a:t>
            </a:r>
            <a:r>
              <a:rPr lang="it-IT" altLang="it-IT" sz="2000" dirty="0" err="1"/>
              <a:t>harmonization</a:t>
            </a:r>
            <a:br>
              <a:rPr lang="it-IT" altLang="it-IT" sz="2000" dirty="0"/>
            </a:br>
            <a:r>
              <a:rPr lang="it-IT" altLang="it-IT" dirty="0"/>
              <a:t>	</a:t>
            </a:r>
          </a:p>
          <a:p>
            <a:pPr eaLnBrk="0" fontAlgn="base" hangingPunct="0">
              <a:spcBef>
                <a:spcPct val="0"/>
              </a:spcBef>
              <a:spcAft>
                <a:spcPct val="0"/>
              </a:spcAft>
              <a:buFontTx/>
              <a:buChar char="•"/>
            </a:pPr>
            <a:r>
              <a:rPr lang="it-IT" altLang="it-IT" dirty="0"/>
              <a:t>🌐 </a:t>
            </a:r>
            <a:r>
              <a:rPr lang="it-IT" altLang="it-IT" sz="2400" b="1" dirty="0"/>
              <a:t>Distributed </a:t>
            </a:r>
            <a:r>
              <a:rPr lang="it-IT" altLang="it-IT" sz="2400" b="1" dirty="0" err="1"/>
              <a:t>Acquisition</a:t>
            </a:r>
            <a:r>
              <a:rPr lang="it-IT" altLang="it-IT" sz="2000" dirty="0"/>
              <a:t>: </a:t>
            </a:r>
          </a:p>
          <a:p>
            <a:pPr eaLnBrk="0" fontAlgn="base" hangingPunct="0">
              <a:spcBef>
                <a:spcPct val="0"/>
              </a:spcBef>
              <a:spcAft>
                <a:spcPct val="0"/>
              </a:spcAft>
            </a:pPr>
            <a:r>
              <a:rPr lang="it-IT" altLang="it-IT" sz="2000" dirty="0"/>
              <a:t>-   Multi-center </a:t>
            </a:r>
            <a:r>
              <a:rPr lang="it-IT" altLang="it-IT" sz="2000" dirty="0" err="1"/>
              <a:t>synchronized</a:t>
            </a:r>
            <a:r>
              <a:rPr lang="it-IT" altLang="it-IT" sz="2000" dirty="0"/>
              <a:t> </a:t>
            </a:r>
            <a:r>
              <a:rPr lang="it-IT" altLang="it-IT" sz="2000" dirty="0" err="1"/>
              <a:t>collection</a:t>
            </a:r>
            <a:endParaRPr lang="it-IT" altLang="it-IT" sz="2000" dirty="0"/>
          </a:p>
          <a:p>
            <a:pPr eaLnBrk="0" fontAlgn="base" hangingPunct="0">
              <a:spcBef>
                <a:spcPct val="0"/>
              </a:spcBef>
              <a:spcAft>
                <a:spcPct val="0"/>
              </a:spcAft>
            </a:pPr>
            <a:r>
              <a:rPr lang="it-IT" altLang="it-IT" sz="2000" dirty="0"/>
              <a:t>-   Real-time and </a:t>
            </a:r>
            <a:r>
              <a:rPr lang="it-IT" altLang="it-IT" sz="2000" dirty="0" err="1"/>
              <a:t>longitudinal</a:t>
            </a:r>
            <a:r>
              <a:rPr lang="it-IT" altLang="it-IT" sz="2000" dirty="0"/>
              <a:t> monitoring</a:t>
            </a:r>
          </a:p>
          <a:p>
            <a:pPr lvl="0" eaLnBrk="0" fontAlgn="base" hangingPunct="0">
              <a:spcBef>
                <a:spcPct val="0"/>
              </a:spcBef>
              <a:spcAft>
                <a:spcPct val="0"/>
              </a:spcAft>
            </a:pPr>
            <a:endParaRPr lang="it-IT" altLang="it-IT" dirty="0"/>
          </a:p>
          <a:p>
            <a:pPr lvl="0" eaLnBrk="0" fontAlgn="base" hangingPunct="0">
              <a:spcBef>
                <a:spcPct val="0"/>
              </a:spcBef>
              <a:spcAft>
                <a:spcPct val="0"/>
              </a:spcAft>
              <a:buFontTx/>
              <a:buChar char="•"/>
            </a:pPr>
            <a:r>
              <a:rPr lang="it-IT" altLang="it-IT" dirty="0"/>
              <a:t>✅ </a:t>
            </a:r>
            <a:r>
              <a:rPr lang="it-IT" altLang="it-IT" sz="2400" b="1" dirty="0"/>
              <a:t>Data Quality</a:t>
            </a:r>
            <a:r>
              <a:rPr lang="it-IT" altLang="it-IT" sz="2400" dirty="0"/>
              <a:t>:</a:t>
            </a:r>
          </a:p>
          <a:p>
            <a:pPr eaLnBrk="0" fontAlgn="base" hangingPunct="0">
              <a:spcBef>
                <a:spcPct val="0"/>
              </a:spcBef>
              <a:spcAft>
                <a:spcPct val="0"/>
              </a:spcAft>
            </a:pPr>
            <a:r>
              <a:rPr lang="it-IT" altLang="it-IT" sz="2000" dirty="0"/>
              <a:t>-</a:t>
            </a:r>
            <a:r>
              <a:rPr lang="it-IT" altLang="it-IT" sz="2400" dirty="0"/>
              <a:t>   </a:t>
            </a:r>
            <a:r>
              <a:rPr lang="it-IT" altLang="it-IT" sz="2000" dirty="0" err="1"/>
              <a:t>Missing</a:t>
            </a:r>
            <a:r>
              <a:rPr lang="it-IT" altLang="it-IT" sz="2000" dirty="0"/>
              <a:t> or incomplete data </a:t>
            </a:r>
            <a:r>
              <a:rPr lang="it-IT" altLang="it-IT" sz="2000" dirty="0" err="1"/>
              <a:t>handling</a:t>
            </a:r>
            <a:r>
              <a:rPr lang="it-IT" altLang="it-IT" sz="2000" dirty="0"/>
              <a:t> </a:t>
            </a:r>
          </a:p>
          <a:p>
            <a:pPr marL="285750" indent="-285750" eaLnBrk="0" fontAlgn="base" hangingPunct="0">
              <a:spcBef>
                <a:spcPct val="0"/>
              </a:spcBef>
              <a:spcAft>
                <a:spcPct val="0"/>
              </a:spcAft>
              <a:buFontTx/>
              <a:buChar char="-"/>
            </a:pPr>
            <a:r>
              <a:rPr lang="it-IT" altLang="it-IT" sz="2000" dirty="0"/>
              <a:t>Signal </a:t>
            </a:r>
            <a:r>
              <a:rPr lang="it-IT" altLang="it-IT" sz="2000" dirty="0" err="1"/>
              <a:t>validation</a:t>
            </a:r>
            <a:r>
              <a:rPr lang="it-IT" altLang="it-IT" sz="2000" dirty="0"/>
              <a:t> and </a:t>
            </a:r>
            <a:r>
              <a:rPr lang="it-IT" altLang="it-IT" sz="2000" dirty="0" err="1"/>
              <a:t>preprocessing</a:t>
            </a:r>
            <a:r>
              <a:rPr lang="it-IT" altLang="it-IT" sz="2000" dirty="0"/>
              <a:t> </a:t>
            </a:r>
          </a:p>
          <a:p>
            <a:pPr marL="285750" indent="-285750" eaLnBrk="0" fontAlgn="base" hangingPunct="0">
              <a:spcBef>
                <a:spcPct val="0"/>
              </a:spcBef>
              <a:spcAft>
                <a:spcPct val="0"/>
              </a:spcAft>
              <a:buFontTx/>
              <a:buChar char="-"/>
            </a:pPr>
            <a:r>
              <a:rPr lang="it-IT" altLang="it-IT" sz="2000" dirty="0" err="1"/>
              <a:t>Traceability</a:t>
            </a:r>
            <a:r>
              <a:rPr lang="it-IT" altLang="it-IT" sz="2000" dirty="0"/>
              <a:t> and </a:t>
            </a:r>
            <a:r>
              <a:rPr lang="it-IT" altLang="it-IT" sz="2000" dirty="0" err="1"/>
              <a:t>reproducibility</a:t>
            </a:r>
            <a:r>
              <a:rPr lang="it-IT" altLang="it-IT" sz="2000" dirty="0"/>
              <a:t> of datasets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9" name="CasellaDiTesto 8">
            <a:extLst>
              <a:ext uri="{FF2B5EF4-FFF2-40B4-BE49-F238E27FC236}">
                <a16:creationId xmlns:a16="http://schemas.microsoft.com/office/drawing/2014/main" id="{6799E5A8-1460-5540-D5BD-BF00F8C03299}"/>
              </a:ext>
            </a:extLst>
          </p:cNvPr>
          <p:cNvSpPr txBox="1"/>
          <p:nvPr/>
        </p:nvSpPr>
        <p:spPr>
          <a:xfrm>
            <a:off x="6833938" y="1232435"/>
            <a:ext cx="5511445" cy="5016758"/>
          </a:xfrm>
          <a:prstGeom prst="rect">
            <a:avLst/>
          </a:prstGeom>
          <a:noFill/>
        </p:spPr>
        <p:txBody>
          <a:bodyPr wrap="none" rtlCol="0">
            <a:spAutoFit/>
          </a:bodyPr>
          <a:lstStyle/>
          <a:p>
            <a:pPr lvl="0" eaLnBrk="0" fontAlgn="base" hangingPunct="0">
              <a:spcBef>
                <a:spcPct val="0"/>
              </a:spcBef>
              <a:spcAft>
                <a:spcPct val="0"/>
              </a:spcAft>
            </a:pPr>
            <a:endParaRPr lang="it-IT" altLang="it-IT" dirty="0">
              <a:latin typeface="Arial" panose="020B0604020202020204" pitchFamily="34" charset="0"/>
            </a:endParaRPr>
          </a:p>
          <a:p>
            <a:pPr lvl="0" eaLnBrk="0" fontAlgn="base" hangingPunct="0">
              <a:spcBef>
                <a:spcPct val="0"/>
              </a:spcBef>
              <a:spcAft>
                <a:spcPct val="0"/>
              </a:spcAft>
              <a:buFontTx/>
              <a:buChar char="•"/>
            </a:pPr>
            <a:r>
              <a:rPr lang="it-IT" altLang="it-IT" sz="2400" dirty="0">
                <a:latin typeface="Arial" panose="020B0604020202020204" pitchFamily="34" charset="0"/>
              </a:rPr>
              <a:t>🔒 </a:t>
            </a:r>
            <a:r>
              <a:rPr lang="it-IT" altLang="it-IT" sz="2400" b="1" dirty="0"/>
              <a:t>Security &amp; Governance</a:t>
            </a:r>
            <a:r>
              <a:rPr lang="it-IT" altLang="it-IT" sz="2400" dirty="0"/>
              <a:t>:</a:t>
            </a:r>
          </a:p>
          <a:p>
            <a:pPr lvl="0" eaLnBrk="0" fontAlgn="base" hangingPunct="0">
              <a:spcBef>
                <a:spcPct val="0"/>
              </a:spcBef>
              <a:spcAft>
                <a:spcPct val="0"/>
              </a:spcAft>
            </a:pPr>
            <a:r>
              <a:rPr lang="it-IT" altLang="it-IT" sz="2000" dirty="0"/>
              <a:t>-  GDPR-</a:t>
            </a:r>
            <a:r>
              <a:rPr lang="it-IT" altLang="it-IT" sz="2000" dirty="0" err="1"/>
              <a:t>compliant</a:t>
            </a:r>
            <a:r>
              <a:rPr lang="it-IT" altLang="it-IT" sz="2000" dirty="0"/>
              <a:t> </a:t>
            </a:r>
            <a:r>
              <a:rPr lang="it-IT" altLang="it-IT" sz="2000" dirty="0" err="1"/>
              <a:t>pediatric</a:t>
            </a:r>
            <a:r>
              <a:rPr lang="it-IT" altLang="it-IT" sz="2000" dirty="0"/>
              <a:t> data management</a:t>
            </a:r>
          </a:p>
          <a:p>
            <a:pPr lvl="0" eaLnBrk="0" fontAlgn="base" hangingPunct="0">
              <a:spcBef>
                <a:spcPct val="0"/>
              </a:spcBef>
              <a:spcAft>
                <a:spcPct val="0"/>
              </a:spcAft>
            </a:pPr>
            <a:r>
              <a:rPr lang="it-IT" altLang="it-IT" sz="2000" dirty="0"/>
              <a:t>-  </a:t>
            </a:r>
            <a:r>
              <a:rPr lang="it-IT" altLang="it-IT" sz="2000" dirty="0" err="1"/>
              <a:t>Anonymization</a:t>
            </a:r>
            <a:r>
              <a:rPr lang="it-IT" altLang="it-IT" sz="2000" dirty="0"/>
              <a:t> and </a:t>
            </a:r>
            <a:r>
              <a:rPr lang="it-IT" altLang="it-IT" sz="2000" dirty="0" err="1"/>
              <a:t>pseudonymization</a:t>
            </a:r>
            <a:endParaRPr lang="it-IT" altLang="it-IT" sz="2000" dirty="0"/>
          </a:p>
          <a:p>
            <a:pPr lvl="0" eaLnBrk="0" fontAlgn="base" hangingPunct="0">
              <a:spcBef>
                <a:spcPct val="0"/>
              </a:spcBef>
              <a:spcAft>
                <a:spcPct val="0"/>
              </a:spcAft>
            </a:pPr>
            <a:r>
              <a:rPr lang="it-IT" altLang="it-IT" sz="2000" dirty="0"/>
              <a:t>-  Role-</a:t>
            </a:r>
            <a:r>
              <a:rPr lang="it-IT" altLang="it-IT" sz="2000" dirty="0" err="1"/>
              <a:t>based</a:t>
            </a:r>
            <a:r>
              <a:rPr lang="it-IT" altLang="it-IT" sz="2000" dirty="0"/>
              <a:t> access control</a:t>
            </a:r>
          </a:p>
          <a:p>
            <a:pPr lvl="0" eaLnBrk="0" fontAlgn="base" hangingPunct="0">
              <a:spcBef>
                <a:spcPct val="0"/>
              </a:spcBef>
              <a:spcAft>
                <a:spcPct val="0"/>
              </a:spcAft>
            </a:pPr>
            <a:r>
              <a:rPr lang="it-IT" altLang="it-IT" sz="2000" dirty="0"/>
              <a:t>-  Secure cloud storage and transmission </a:t>
            </a:r>
            <a:br>
              <a:rPr lang="it-IT" altLang="it-IT" sz="2400" dirty="0"/>
            </a:br>
            <a:br>
              <a:rPr lang="it-IT" altLang="it-IT" sz="2400" dirty="0"/>
            </a:br>
            <a:endParaRPr lang="it-IT" altLang="it-IT" sz="2400" dirty="0"/>
          </a:p>
          <a:p>
            <a:pPr lvl="0" eaLnBrk="0" fontAlgn="base" hangingPunct="0">
              <a:spcBef>
                <a:spcPct val="0"/>
              </a:spcBef>
              <a:spcAft>
                <a:spcPct val="0"/>
              </a:spcAft>
              <a:buFontTx/>
              <a:buChar char="•"/>
            </a:pPr>
            <a:r>
              <a:rPr lang="it-IT" altLang="it-IT" sz="2400" dirty="0"/>
              <a:t>🤖 </a:t>
            </a:r>
            <a:r>
              <a:rPr lang="it-IT" altLang="it-IT" sz="2400" b="1" dirty="0"/>
              <a:t>AI-Ready </a:t>
            </a:r>
            <a:r>
              <a:rPr lang="it-IT" altLang="it-IT" sz="2400" b="1" dirty="0" err="1"/>
              <a:t>Infrastructure</a:t>
            </a:r>
            <a:r>
              <a:rPr lang="it-IT" altLang="it-IT" sz="2400" dirty="0"/>
              <a:t>:</a:t>
            </a:r>
          </a:p>
          <a:p>
            <a:r>
              <a:rPr lang="it-IT" altLang="it-IT" sz="2000" dirty="0"/>
              <a:t>- </a:t>
            </a:r>
            <a:r>
              <a:rPr lang="it-IT" sz="2000" dirty="0"/>
              <a:t>Feature </a:t>
            </a:r>
            <a:r>
              <a:rPr lang="it-IT" sz="2000" dirty="0" err="1"/>
              <a:t>extraction</a:t>
            </a:r>
            <a:r>
              <a:rPr lang="it-IT" sz="2000" dirty="0"/>
              <a:t> pipelines</a:t>
            </a:r>
          </a:p>
          <a:p>
            <a:r>
              <a:rPr lang="it-IT" sz="2000" dirty="0"/>
              <a:t>-  Scalable storage and processing</a:t>
            </a:r>
          </a:p>
          <a:p>
            <a:r>
              <a:rPr lang="it-IT" sz="2000" dirty="0"/>
              <a:t>-  Metadata-</a:t>
            </a:r>
            <a:r>
              <a:rPr lang="it-IT" sz="2000" dirty="0" err="1"/>
              <a:t>driven</a:t>
            </a:r>
            <a:r>
              <a:rPr lang="it-IT" sz="2000" dirty="0"/>
              <a:t> dataset </a:t>
            </a:r>
            <a:r>
              <a:rPr lang="it-IT" sz="2000" dirty="0" err="1"/>
              <a:t>organization</a:t>
            </a:r>
            <a:endParaRPr lang="it-IT" sz="2000" dirty="0"/>
          </a:p>
          <a:p>
            <a:r>
              <a:rPr lang="it-IT" sz="2000" dirty="0"/>
              <a:t>-  Support for AI and </a:t>
            </a:r>
            <a:r>
              <a:rPr lang="it-IT" sz="2000" dirty="0" err="1"/>
              <a:t>digital</a:t>
            </a:r>
            <a:r>
              <a:rPr lang="it-IT" sz="2000" dirty="0"/>
              <a:t> biomarker analysis</a:t>
            </a:r>
          </a:p>
          <a:p>
            <a:pPr lvl="0" eaLnBrk="0" fontAlgn="base" hangingPunct="0">
              <a:spcBef>
                <a:spcPct val="0"/>
              </a:spcBef>
              <a:spcAft>
                <a:spcPct val="0"/>
              </a:spcAft>
            </a:pPr>
            <a:endParaRPr lang="it-IT" altLang="it-IT" sz="2000" dirty="0"/>
          </a:p>
          <a:p>
            <a:endParaRPr lang="it-IT" dirty="0"/>
          </a:p>
        </p:txBody>
      </p:sp>
    </p:spTree>
    <p:extLst>
      <p:ext uri="{BB962C8B-B14F-4D97-AF65-F5344CB8AC3E}">
        <p14:creationId xmlns:p14="http://schemas.microsoft.com/office/powerpoint/2010/main" val="2320867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1A860-755C-A596-0CD5-28EAFF338D48}"/>
              </a:ext>
            </a:extLst>
          </p:cNvPr>
          <p:cNvSpPr>
            <a:spLocks noGrp="1"/>
          </p:cNvSpPr>
          <p:nvPr>
            <p:ph type="title"/>
          </p:nvPr>
        </p:nvSpPr>
        <p:spPr>
          <a:xfrm>
            <a:off x="838637" y="196313"/>
            <a:ext cx="10515600" cy="1325563"/>
          </a:xfrm>
        </p:spPr>
        <p:txBody>
          <a:bodyPr/>
          <a:lstStyle/>
          <a:p>
            <a:r>
              <a:rPr lang="en-US" b="1" dirty="0">
                <a:solidFill>
                  <a:schemeClr val="accent1"/>
                </a:solidFill>
              </a:rPr>
              <a:t>Operational tools</a:t>
            </a:r>
          </a:p>
        </p:txBody>
      </p:sp>
      <p:pic>
        <p:nvPicPr>
          <p:cNvPr id="5" name="Content Placeholder 4" descr="A logo for a company&#10;&#10;Description automatically generated">
            <a:extLst>
              <a:ext uri="{FF2B5EF4-FFF2-40B4-BE49-F238E27FC236}">
                <a16:creationId xmlns:a16="http://schemas.microsoft.com/office/drawing/2014/main" id="{7EC98C26-E50C-3107-BF74-B7150D730A1A}"/>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rcRect t="34019" b="35518"/>
          <a:stretch/>
        </p:blipFill>
        <p:spPr>
          <a:xfrm>
            <a:off x="121920" y="1521876"/>
            <a:ext cx="2032648" cy="619212"/>
          </a:xfrm>
        </p:spPr>
      </p:pic>
      <p:sp>
        <p:nvSpPr>
          <p:cNvPr id="8" name="TextBox 7">
            <a:extLst>
              <a:ext uri="{FF2B5EF4-FFF2-40B4-BE49-F238E27FC236}">
                <a16:creationId xmlns:a16="http://schemas.microsoft.com/office/drawing/2014/main" id="{FB5D8856-3C5F-F2CD-6774-1152326853EC}"/>
              </a:ext>
            </a:extLst>
          </p:cNvPr>
          <p:cNvSpPr txBox="1"/>
          <p:nvPr/>
        </p:nvSpPr>
        <p:spPr>
          <a:xfrm>
            <a:off x="2154568" y="1443067"/>
            <a:ext cx="9915512" cy="769441"/>
          </a:xfrm>
          <a:prstGeom prst="rect">
            <a:avLst/>
          </a:prstGeom>
          <a:noFill/>
        </p:spPr>
        <p:txBody>
          <a:bodyPr wrap="square" rtlCol="0">
            <a:spAutoFit/>
          </a:bodyPr>
          <a:lstStyle/>
          <a:p>
            <a:r>
              <a:rPr lang="en-US" sz="2200" dirty="0"/>
              <a:t>Web-based system designed for distributed, domain-independent data collection</a:t>
            </a:r>
          </a:p>
        </p:txBody>
      </p:sp>
      <p:pic>
        <p:nvPicPr>
          <p:cNvPr id="9" name="Picture 8" descr="A computer icon-window&#10;&#10;Description automatically generated with medium confidence">
            <a:extLst>
              <a:ext uri="{FF2B5EF4-FFF2-40B4-BE49-F238E27FC236}">
                <a16:creationId xmlns:a16="http://schemas.microsoft.com/office/drawing/2014/main" id="{4E97532B-2E0A-7C5F-F262-74EDA499C75F}"/>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740719" y="2549542"/>
            <a:ext cx="795050" cy="795050"/>
          </a:xfrm>
          <a:prstGeom prst="rect">
            <a:avLst/>
          </a:prstGeom>
        </p:spPr>
      </p:pic>
      <p:sp>
        <p:nvSpPr>
          <p:cNvPr id="10" name="TextBox 9">
            <a:extLst>
              <a:ext uri="{FF2B5EF4-FFF2-40B4-BE49-F238E27FC236}">
                <a16:creationId xmlns:a16="http://schemas.microsoft.com/office/drawing/2014/main" id="{398974A3-29BB-3A61-8F87-603CB77EF6F4}"/>
              </a:ext>
            </a:extLst>
          </p:cNvPr>
          <p:cNvSpPr txBox="1"/>
          <p:nvPr/>
        </p:nvSpPr>
        <p:spPr>
          <a:xfrm>
            <a:off x="560553" y="3344592"/>
            <a:ext cx="1155381" cy="369332"/>
          </a:xfrm>
          <a:prstGeom prst="rect">
            <a:avLst/>
          </a:prstGeom>
          <a:noFill/>
        </p:spPr>
        <p:txBody>
          <a:bodyPr wrap="none" rtlCol="0">
            <a:spAutoFit/>
          </a:bodyPr>
          <a:lstStyle/>
          <a:p>
            <a:r>
              <a:rPr lang="en-US" dirty="0" err="1"/>
              <a:t>WebForm</a:t>
            </a:r>
            <a:endParaRPr lang="en-US" dirty="0"/>
          </a:p>
        </p:txBody>
      </p:sp>
      <p:sp>
        <p:nvSpPr>
          <p:cNvPr id="11" name="TextBox 10">
            <a:extLst>
              <a:ext uri="{FF2B5EF4-FFF2-40B4-BE49-F238E27FC236}">
                <a16:creationId xmlns:a16="http://schemas.microsoft.com/office/drawing/2014/main" id="{B03301AF-6756-A98B-9C48-1265256748BA}"/>
              </a:ext>
            </a:extLst>
          </p:cNvPr>
          <p:cNvSpPr txBox="1"/>
          <p:nvPr/>
        </p:nvSpPr>
        <p:spPr>
          <a:xfrm>
            <a:off x="2154568" y="2502521"/>
            <a:ext cx="9915512" cy="1477328"/>
          </a:xfrm>
          <a:prstGeom prst="rect">
            <a:avLst/>
          </a:prstGeom>
          <a:noFill/>
        </p:spPr>
        <p:txBody>
          <a:bodyPr wrap="square" rtlCol="0">
            <a:spAutoFit/>
          </a:bodyPr>
          <a:lstStyle/>
          <a:p>
            <a:pPr marL="342900" indent="-342900">
              <a:buFont typeface="Arial" panose="020B0604020202020204" pitchFamily="34" charset="0"/>
              <a:buChar char="•"/>
            </a:pPr>
            <a:r>
              <a:rPr lang="en-US" sz="2200" dirty="0"/>
              <a:t>Create complex data entry forms</a:t>
            </a:r>
          </a:p>
          <a:p>
            <a:pPr marL="342900" indent="-342900">
              <a:buFont typeface="Arial" panose="020B0604020202020204" pitchFamily="34" charset="0"/>
              <a:buChar char="•"/>
            </a:pPr>
            <a:r>
              <a:rPr lang="en-US" sz="2200" dirty="0"/>
              <a:t>Manage data security</a:t>
            </a:r>
          </a:p>
          <a:p>
            <a:pPr marL="342900" indent="-342900">
              <a:buFont typeface="Arial" panose="020B0604020202020204" pitchFamily="34" charset="0"/>
              <a:buChar char="•"/>
            </a:pPr>
            <a:r>
              <a:rPr lang="en-US" sz="2200" dirty="0"/>
              <a:t>Use an </a:t>
            </a:r>
            <a:r>
              <a:rPr lang="it-IT" sz="2400" dirty="0" err="1"/>
              <a:t>Relational</a:t>
            </a:r>
            <a:r>
              <a:rPr lang="it-IT" sz="2400" dirty="0"/>
              <a:t> Database Management System </a:t>
            </a:r>
            <a:r>
              <a:rPr lang="en-US" sz="2200" dirty="0"/>
              <a:t>(RDBMS) for improved data consistency</a:t>
            </a:r>
          </a:p>
        </p:txBody>
      </p:sp>
      <p:pic>
        <p:nvPicPr>
          <p:cNvPr id="13" name="Picture 12" descr="A blue rocket with clouds and drops of water&#10;&#10;Description automatically generated">
            <a:extLst>
              <a:ext uri="{FF2B5EF4-FFF2-40B4-BE49-F238E27FC236}">
                <a16:creationId xmlns:a16="http://schemas.microsoft.com/office/drawing/2014/main" id="{AA9FD88A-E4CF-BA30-64B7-B6251B4C1B2C}"/>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690603" y="3858793"/>
            <a:ext cx="895279" cy="897110"/>
          </a:xfrm>
          <a:prstGeom prst="rect">
            <a:avLst/>
          </a:prstGeom>
        </p:spPr>
      </p:pic>
      <p:sp>
        <p:nvSpPr>
          <p:cNvPr id="14" name="TextBox 13">
            <a:extLst>
              <a:ext uri="{FF2B5EF4-FFF2-40B4-BE49-F238E27FC236}">
                <a16:creationId xmlns:a16="http://schemas.microsoft.com/office/drawing/2014/main" id="{5EEB8D96-8565-7EE6-15F5-8DFB87255809}"/>
              </a:ext>
            </a:extLst>
          </p:cNvPr>
          <p:cNvSpPr txBox="1"/>
          <p:nvPr/>
        </p:nvSpPr>
        <p:spPr>
          <a:xfrm>
            <a:off x="2154568" y="4011300"/>
            <a:ext cx="9915512" cy="769441"/>
          </a:xfrm>
          <a:prstGeom prst="rect">
            <a:avLst/>
          </a:prstGeom>
          <a:noFill/>
        </p:spPr>
        <p:txBody>
          <a:bodyPr wrap="square" rtlCol="0">
            <a:spAutoFit/>
          </a:bodyPr>
          <a:lstStyle/>
          <a:p>
            <a:pPr marL="342900" indent="-342900">
              <a:buFont typeface="Arial" panose="020B0604020202020204" pitchFamily="34" charset="0"/>
              <a:buChar char="•"/>
            </a:pPr>
            <a:r>
              <a:rPr lang="en-US" sz="2200" dirty="0"/>
              <a:t>Requires limited HW/SW resources</a:t>
            </a:r>
          </a:p>
          <a:p>
            <a:pPr marL="342900" indent="-342900">
              <a:buFont typeface="Arial" panose="020B0604020202020204" pitchFamily="34" charset="0"/>
              <a:buChar char="•"/>
            </a:pPr>
            <a:r>
              <a:rPr lang="en-US" sz="2200" dirty="0"/>
              <a:t>Installable on-premise (on the INFN cloud) ensuring data localization</a:t>
            </a:r>
          </a:p>
        </p:txBody>
      </p:sp>
      <p:pic>
        <p:nvPicPr>
          <p:cNvPr id="16" name="Picture 15" descr="A logo of a gear with lines and dots&#10;&#10;Description automatically generated">
            <a:extLst>
              <a:ext uri="{FF2B5EF4-FFF2-40B4-BE49-F238E27FC236}">
                <a16:creationId xmlns:a16="http://schemas.microsoft.com/office/drawing/2014/main" id="{21D4B7A3-FF71-037F-8B7B-2076360FD39E}"/>
              </a:ext>
            </a:extLst>
          </p:cNvPr>
          <p:cNvPicPr>
            <a:picLocks noChangeAspect="1"/>
          </p:cNvPicPr>
          <p:nvPr/>
        </p:nvPicPr>
        <p:blipFill>
          <a:blip r:embed="rId8">
            <a:extLst>
              <a:ext uri="{837473B0-CC2E-450A-ABE3-18F120FF3D39}">
                <a1611:picAttrSrcUrl xmlns:a1611="http://schemas.microsoft.com/office/drawing/2016/11/main" r:id="rId9"/>
              </a:ext>
            </a:extLst>
          </a:blip>
          <a:srcRect l="15771" t="11282" r="15812" b="22906"/>
          <a:stretch/>
        </p:blipFill>
        <p:spPr>
          <a:xfrm>
            <a:off x="690603" y="5240605"/>
            <a:ext cx="809350" cy="778534"/>
          </a:xfrm>
          <a:prstGeom prst="rect">
            <a:avLst/>
          </a:prstGeom>
        </p:spPr>
      </p:pic>
      <p:sp>
        <p:nvSpPr>
          <p:cNvPr id="17" name="TextBox 16">
            <a:extLst>
              <a:ext uri="{FF2B5EF4-FFF2-40B4-BE49-F238E27FC236}">
                <a16:creationId xmlns:a16="http://schemas.microsoft.com/office/drawing/2014/main" id="{9633D766-D99E-D9FA-FF92-28D42690DE8B}"/>
              </a:ext>
            </a:extLst>
          </p:cNvPr>
          <p:cNvSpPr txBox="1"/>
          <p:nvPr/>
        </p:nvSpPr>
        <p:spPr>
          <a:xfrm>
            <a:off x="838637" y="6019139"/>
            <a:ext cx="513282" cy="369332"/>
          </a:xfrm>
          <a:prstGeom prst="rect">
            <a:avLst/>
          </a:prstGeom>
          <a:noFill/>
        </p:spPr>
        <p:txBody>
          <a:bodyPr wrap="none" rtlCol="0">
            <a:spAutoFit/>
          </a:bodyPr>
          <a:lstStyle/>
          <a:p>
            <a:r>
              <a:rPr lang="en-US" dirty="0"/>
              <a:t>API</a:t>
            </a:r>
          </a:p>
        </p:txBody>
      </p:sp>
      <p:sp>
        <p:nvSpPr>
          <p:cNvPr id="18" name="TextBox 17">
            <a:extLst>
              <a:ext uri="{FF2B5EF4-FFF2-40B4-BE49-F238E27FC236}">
                <a16:creationId xmlns:a16="http://schemas.microsoft.com/office/drawing/2014/main" id="{CB2CE38E-A570-3469-C83D-8BDA9D58C68A}"/>
              </a:ext>
            </a:extLst>
          </p:cNvPr>
          <p:cNvSpPr txBox="1"/>
          <p:nvPr/>
        </p:nvSpPr>
        <p:spPr>
          <a:xfrm>
            <a:off x="436287" y="4732762"/>
            <a:ext cx="1403910" cy="369332"/>
          </a:xfrm>
          <a:prstGeom prst="rect">
            <a:avLst/>
          </a:prstGeom>
          <a:noFill/>
        </p:spPr>
        <p:txBody>
          <a:bodyPr wrap="none" rtlCol="0">
            <a:spAutoFit/>
          </a:bodyPr>
          <a:lstStyle/>
          <a:p>
            <a:r>
              <a:rPr lang="en-US" dirty="0"/>
              <a:t>Deployment</a:t>
            </a:r>
          </a:p>
        </p:txBody>
      </p:sp>
      <p:sp>
        <p:nvSpPr>
          <p:cNvPr id="19" name="TextBox 18">
            <a:extLst>
              <a:ext uri="{FF2B5EF4-FFF2-40B4-BE49-F238E27FC236}">
                <a16:creationId xmlns:a16="http://schemas.microsoft.com/office/drawing/2014/main" id="{4682B330-59C1-B1FF-6541-F6FFB4B2819F}"/>
              </a:ext>
            </a:extLst>
          </p:cNvPr>
          <p:cNvSpPr txBox="1"/>
          <p:nvPr/>
        </p:nvSpPr>
        <p:spPr>
          <a:xfrm>
            <a:off x="2154568" y="5336124"/>
            <a:ext cx="9915512" cy="769441"/>
          </a:xfrm>
          <a:prstGeom prst="rect">
            <a:avLst/>
          </a:prstGeom>
          <a:noFill/>
        </p:spPr>
        <p:txBody>
          <a:bodyPr wrap="square" rtlCol="0">
            <a:spAutoFit/>
          </a:bodyPr>
          <a:lstStyle/>
          <a:p>
            <a:pPr marL="342900" indent="-342900">
              <a:buFont typeface="Arial" panose="020B0604020202020204" pitchFamily="34" charset="0"/>
              <a:buChar char="•"/>
            </a:pPr>
            <a:r>
              <a:rPr lang="en-US" sz="2200" dirty="0"/>
              <a:t>Implements M2M interface for data retrieval and dissemination</a:t>
            </a:r>
          </a:p>
          <a:p>
            <a:pPr marL="342900" indent="-342900">
              <a:buFont typeface="Arial" panose="020B0604020202020204" pitchFamily="34" charset="0"/>
              <a:buChar char="•"/>
            </a:pPr>
            <a:r>
              <a:rPr lang="en-US" sz="2200" dirty="0"/>
              <a:t>It allows the automation of data collection processes from equipment</a:t>
            </a:r>
          </a:p>
        </p:txBody>
      </p:sp>
    </p:spTree>
    <p:extLst>
      <p:ext uri="{BB962C8B-B14F-4D97-AF65-F5344CB8AC3E}">
        <p14:creationId xmlns:p14="http://schemas.microsoft.com/office/powerpoint/2010/main" val="3804178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4C2B8-37E9-DB93-64EB-6A75C3F7C3B0}"/>
              </a:ext>
            </a:extLst>
          </p:cNvPr>
          <p:cNvSpPr>
            <a:spLocks noGrp="1"/>
          </p:cNvSpPr>
          <p:nvPr>
            <p:ph type="title"/>
          </p:nvPr>
        </p:nvSpPr>
        <p:spPr/>
        <p:txBody>
          <a:bodyPr/>
          <a:lstStyle/>
          <a:p>
            <a:r>
              <a:rPr lang="en-US" b="1" dirty="0">
                <a:solidFill>
                  <a:schemeClr val="accent1"/>
                </a:solidFill>
              </a:rPr>
              <a:t>Process proposal</a:t>
            </a:r>
          </a:p>
        </p:txBody>
      </p:sp>
      <p:sp>
        <p:nvSpPr>
          <p:cNvPr id="3" name="Content Placeholder 2">
            <a:extLst>
              <a:ext uri="{FF2B5EF4-FFF2-40B4-BE49-F238E27FC236}">
                <a16:creationId xmlns:a16="http://schemas.microsoft.com/office/drawing/2014/main" id="{2402A241-1222-41A3-ADC7-E5E1FE23635A}"/>
              </a:ext>
            </a:extLst>
          </p:cNvPr>
          <p:cNvSpPr>
            <a:spLocks noGrp="1"/>
          </p:cNvSpPr>
          <p:nvPr>
            <p:ph idx="1"/>
          </p:nvPr>
        </p:nvSpPr>
        <p:spPr>
          <a:xfrm>
            <a:off x="2082019" y="4474325"/>
            <a:ext cx="8807548" cy="1347613"/>
          </a:xfrm>
          <a:noFill/>
        </p:spPr>
        <p:txBody>
          <a:bodyPr wrap="square">
            <a:spAutoFit/>
          </a:bodyPr>
          <a:lstStyle/>
          <a:p>
            <a:pPr marL="0"/>
            <a:r>
              <a:rPr lang="en-US" sz="1800" b="1" dirty="0"/>
              <a:t>Collection</a:t>
            </a:r>
          </a:p>
          <a:p>
            <a:pPr marL="457200" lvl="1"/>
            <a:r>
              <a:rPr lang="en-US" sz="1800" dirty="0"/>
              <a:t>Implementation of the clinical protocol</a:t>
            </a:r>
          </a:p>
          <a:p>
            <a:pPr marL="0"/>
            <a:r>
              <a:rPr lang="en-US" sz="1800" b="1" dirty="0"/>
              <a:t>Analysis</a:t>
            </a:r>
          </a:p>
          <a:p>
            <a:pPr marL="457200" lvl="1"/>
            <a:r>
              <a:rPr lang="en-US" sz="1800" dirty="0"/>
              <a:t>Use of AI approaches on the collected data</a:t>
            </a:r>
          </a:p>
        </p:txBody>
      </p:sp>
      <p:pic>
        <p:nvPicPr>
          <p:cNvPr id="5" name="Picture 4" descr="A black rectangle with white lines&#10;&#10;Description automatically generated">
            <a:extLst>
              <a:ext uri="{FF2B5EF4-FFF2-40B4-BE49-F238E27FC236}">
                <a16:creationId xmlns:a16="http://schemas.microsoft.com/office/drawing/2014/main" id="{AA2A39CB-FC4B-7C43-C7E4-912A071A52DA}"/>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425157" y="1825625"/>
            <a:ext cx="1333305" cy="1333305"/>
          </a:xfrm>
          <a:prstGeom prst="rect">
            <a:avLst/>
          </a:prstGeom>
        </p:spPr>
      </p:pic>
      <p:pic>
        <p:nvPicPr>
          <p:cNvPr id="7" name="Picture 6" descr="A black and white icon of a child eating&#10;&#10;Description automatically generated">
            <a:extLst>
              <a:ext uri="{FF2B5EF4-FFF2-40B4-BE49-F238E27FC236}">
                <a16:creationId xmlns:a16="http://schemas.microsoft.com/office/drawing/2014/main" id="{85A9BD84-71EA-0CAF-693C-7DD911B0C499}"/>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481429" y="4324770"/>
            <a:ext cx="1333305" cy="1333305"/>
          </a:xfrm>
          <a:prstGeom prst="rect">
            <a:avLst/>
          </a:prstGeom>
        </p:spPr>
      </p:pic>
      <p:sp>
        <p:nvSpPr>
          <p:cNvPr id="11" name="TextBox 10">
            <a:extLst>
              <a:ext uri="{FF2B5EF4-FFF2-40B4-BE49-F238E27FC236}">
                <a16:creationId xmlns:a16="http://schemas.microsoft.com/office/drawing/2014/main" id="{AD8B7A80-85EA-268E-66D0-1E2D9384ABF6}"/>
              </a:ext>
            </a:extLst>
          </p:cNvPr>
          <p:cNvSpPr txBox="1"/>
          <p:nvPr/>
        </p:nvSpPr>
        <p:spPr>
          <a:xfrm>
            <a:off x="2082018" y="1892112"/>
            <a:ext cx="4934243" cy="1477328"/>
          </a:xfrm>
          <a:prstGeom prst="rect">
            <a:avLst/>
          </a:prstGeom>
          <a:noFill/>
        </p:spPr>
        <p:txBody>
          <a:bodyPr wrap="square">
            <a:spAutoFit/>
          </a:bodyPr>
          <a:lstStyle/>
          <a:p>
            <a:r>
              <a:rPr lang="en-US" b="1" dirty="0"/>
              <a:t>Pre-collection</a:t>
            </a:r>
          </a:p>
          <a:p>
            <a:pPr marL="342900" indent="-342900">
              <a:buFont typeface="+mj-lt"/>
              <a:buAutoNum type="arabicPeriod"/>
            </a:pPr>
            <a:r>
              <a:rPr lang="en-US" b="1" dirty="0"/>
              <a:t>Functional requirements specification</a:t>
            </a:r>
          </a:p>
          <a:p>
            <a:pPr marL="342900" indent="-342900">
              <a:buFont typeface="+mj-lt"/>
              <a:buAutoNum type="arabicPeriod"/>
            </a:pPr>
            <a:r>
              <a:rPr lang="en-US" b="1" dirty="0"/>
              <a:t>Functional requirements analysis</a:t>
            </a:r>
          </a:p>
          <a:p>
            <a:pPr marL="342900" indent="-342900">
              <a:buFont typeface="+mj-lt"/>
              <a:buAutoNum type="arabicPeriod"/>
            </a:pPr>
            <a:r>
              <a:rPr lang="en-US" b="1" dirty="0"/>
              <a:t>Interface design</a:t>
            </a:r>
          </a:p>
          <a:p>
            <a:pPr marL="342900" indent="-342900">
              <a:buFont typeface="+mj-lt"/>
              <a:buAutoNum type="arabicPeriod"/>
            </a:pPr>
            <a:r>
              <a:rPr lang="en-US" b="1" dirty="0"/>
              <a:t>Software development</a:t>
            </a:r>
            <a:endParaRPr lang="en-US" dirty="0"/>
          </a:p>
        </p:txBody>
      </p:sp>
      <p:sp>
        <p:nvSpPr>
          <p:cNvPr id="14" name="TextBox 13">
            <a:extLst>
              <a:ext uri="{FF2B5EF4-FFF2-40B4-BE49-F238E27FC236}">
                <a16:creationId xmlns:a16="http://schemas.microsoft.com/office/drawing/2014/main" id="{DEDD247B-BA96-A7E6-7A8E-3773996789EA}"/>
              </a:ext>
            </a:extLst>
          </p:cNvPr>
          <p:cNvSpPr txBox="1"/>
          <p:nvPr/>
        </p:nvSpPr>
        <p:spPr>
          <a:xfrm>
            <a:off x="6536509" y="2182034"/>
            <a:ext cx="597407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Requirements Specification Document</a:t>
            </a:r>
          </a:p>
          <a:p>
            <a:pPr marL="285750" indent="-285750">
              <a:buFont typeface="Arial" panose="020B0604020202020204" pitchFamily="34" charset="0"/>
              <a:buChar char="•"/>
            </a:pPr>
            <a:r>
              <a:rPr lang="en-US" dirty="0"/>
              <a:t>Interface Mockup and E-R Scheme</a:t>
            </a:r>
          </a:p>
          <a:p>
            <a:pPr marL="285750" indent="-285750">
              <a:buFont typeface="Arial" panose="020B0604020202020204" pitchFamily="34" charset="0"/>
              <a:buChar char="•"/>
            </a:pPr>
            <a:r>
              <a:rPr lang="en-US" dirty="0"/>
              <a:t>System Design with </a:t>
            </a:r>
            <a:r>
              <a:rPr lang="en-US" dirty="0" err="1"/>
              <a:t>RedCap</a:t>
            </a:r>
            <a:r>
              <a:rPr lang="en-US" dirty="0"/>
              <a:t> and Server Configuration</a:t>
            </a:r>
          </a:p>
          <a:p>
            <a:pPr marL="285750" indent="-285750">
              <a:buFont typeface="Arial" panose="020B0604020202020204" pitchFamily="34" charset="0"/>
              <a:buChar char="•"/>
            </a:pPr>
            <a:r>
              <a:rPr lang="en-US" dirty="0"/>
              <a:t>Software Delivery to Production</a:t>
            </a:r>
          </a:p>
        </p:txBody>
      </p:sp>
      <p:sp>
        <p:nvSpPr>
          <p:cNvPr id="15" name="TextBox 14">
            <a:extLst>
              <a:ext uri="{FF2B5EF4-FFF2-40B4-BE49-F238E27FC236}">
                <a16:creationId xmlns:a16="http://schemas.microsoft.com/office/drawing/2014/main" id="{C9CD8993-1694-E7D2-23B6-36703D406426}"/>
              </a:ext>
            </a:extLst>
          </p:cNvPr>
          <p:cNvSpPr txBox="1"/>
          <p:nvPr/>
        </p:nvSpPr>
        <p:spPr>
          <a:xfrm>
            <a:off x="6555237" y="1825625"/>
            <a:ext cx="922047" cy="369332"/>
          </a:xfrm>
          <a:prstGeom prst="rect">
            <a:avLst/>
          </a:prstGeom>
          <a:noFill/>
        </p:spPr>
        <p:txBody>
          <a:bodyPr wrap="square" rtlCol="0">
            <a:spAutoFit/>
          </a:bodyPr>
          <a:lstStyle/>
          <a:p>
            <a:r>
              <a:rPr lang="en-US" b="1" dirty="0"/>
              <a:t>Output</a:t>
            </a:r>
          </a:p>
        </p:txBody>
      </p:sp>
    </p:spTree>
    <p:extLst>
      <p:ext uri="{BB962C8B-B14F-4D97-AF65-F5344CB8AC3E}">
        <p14:creationId xmlns:p14="http://schemas.microsoft.com/office/powerpoint/2010/main" val="1570653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332B7-75D1-0123-3A41-0539D41979CB}"/>
              </a:ext>
            </a:extLst>
          </p:cNvPr>
          <p:cNvSpPr>
            <a:spLocks noGrp="1"/>
          </p:cNvSpPr>
          <p:nvPr>
            <p:ph type="title"/>
          </p:nvPr>
        </p:nvSpPr>
        <p:spPr/>
        <p:txBody>
          <a:bodyPr/>
          <a:lstStyle/>
          <a:p>
            <a:r>
              <a:rPr lang="en-US" b="1" dirty="0">
                <a:solidFill>
                  <a:schemeClr val="accent1"/>
                </a:solidFill>
                <a:effectLst/>
              </a:rPr>
              <a:t>Example of operational scenario</a:t>
            </a:r>
            <a:endParaRPr lang="en-US" dirty="0">
              <a:solidFill>
                <a:schemeClr val="accent1"/>
              </a:solidFill>
            </a:endParaRPr>
          </a:p>
        </p:txBody>
      </p:sp>
      <p:sp>
        <p:nvSpPr>
          <p:cNvPr id="3" name="Content Placeholder 2">
            <a:extLst>
              <a:ext uri="{FF2B5EF4-FFF2-40B4-BE49-F238E27FC236}">
                <a16:creationId xmlns:a16="http://schemas.microsoft.com/office/drawing/2014/main" id="{205BB3AC-32E4-4AD4-3B81-063B45D008C7}"/>
              </a:ext>
            </a:extLst>
          </p:cNvPr>
          <p:cNvSpPr>
            <a:spLocks noGrp="1"/>
          </p:cNvSpPr>
          <p:nvPr>
            <p:ph idx="1"/>
          </p:nvPr>
        </p:nvSpPr>
        <p:spPr/>
        <p:txBody>
          <a:bodyPr>
            <a:normAutofit/>
          </a:bodyPr>
          <a:lstStyle/>
          <a:p>
            <a:pPr marL="0" indent="0">
              <a:buNone/>
            </a:pPr>
            <a:r>
              <a:rPr lang="en-US" dirty="0">
                <a:solidFill>
                  <a:srgbClr val="0E0E0E"/>
                </a:solidFill>
                <a:effectLst/>
              </a:rPr>
              <a:t>An 8-year-old patient is evaluated for Cerebral Palsy (CP) and congenital brain injury.</a:t>
            </a:r>
            <a:br>
              <a:rPr lang="en-US" dirty="0">
                <a:solidFill>
                  <a:srgbClr val="0E0E0E"/>
                </a:solidFill>
                <a:effectLst/>
              </a:rPr>
            </a:br>
            <a:endParaRPr lang="en-US" dirty="0">
              <a:solidFill>
                <a:srgbClr val="0E0E0E"/>
              </a:solidFill>
              <a:effectLst/>
            </a:endParaRPr>
          </a:p>
          <a:p>
            <a:pPr marL="0" indent="0">
              <a:buNone/>
            </a:pPr>
            <a:r>
              <a:rPr lang="en-US" b="1" dirty="0">
                <a:solidFill>
                  <a:srgbClr val="0E0E0E"/>
                </a:solidFill>
                <a:effectLst/>
              </a:rPr>
              <a:t>Clinical objectives:</a:t>
            </a:r>
          </a:p>
          <a:p>
            <a:r>
              <a:rPr lang="en-US" dirty="0">
                <a:solidFill>
                  <a:srgbClr val="0E0E0E"/>
                </a:solidFill>
                <a:effectLst/>
              </a:rPr>
              <a:t>Detailed classification of the condition,</a:t>
            </a:r>
          </a:p>
          <a:p>
            <a:r>
              <a:rPr lang="en-US" dirty="0">
                <a:solidFill>
                  <a:srgbClr val="0E0E0E"/>
                </a:solidFill>
                <a:effectLst/>
              </a:rPr>
              <a:t>Analysis of cognitive and motor functions,</a:t>
            </a:r>
          </a:p>
          <a:p>
            <a:r>
              <a:rPr lang="en-US" dirty="0">
                <a:solidFill>
                  <a:srgbClr val="0E0E0E"/>
                </a:solidFill>
                <a:effectLst/>
              </a:rPr>
              <a:t>Verification of any associated genetic syndromes</a:t>
            </a:r>
          </a:p>
        </p:txBody>
      </p:sp>
    </p:spTree>
    <p:extLst>
      <p:ext uri="{BB962C8B-B14F-4D97-AF65-F5344CB8AC3E}">
        <p14:creationId xmlns:p14="http://schemas.microsoft.com/office/powerpoint/2010/main" val="196490284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5607</TotalTime>
  <Words>1297</Words>
  <Application>Microsoft Macintosh PowerPoint</Application>
  <PresentationFormat>Widescreen</PresentationFormat>
  <Paragraphs>233</Paragraphs>
  <Slides>16</Slides>
  <Notes>3</Notes>
  <HiddenSlides>1</HiddenSlides>
  <MMClips>1</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16</vt:i4>
      </vt:variant>
    </vt:vector>
  </HeadingPairs>
  <TitlesOfParts>
    <vt:vector size="21" baseType="lpstr">
      <vt:lpstr>.SF NS</vt:lpstr>
      <vt:lpstr>Aptos</vt:lpstr>
      <vt:lpstr>Aptos Display</vt:lpstr>
      <vt:lpstr>Arial</vt:lpstr>
      <vt:lpstr>Tema di Office</vt:lpstr>
      <vt:lpstr>Data Acquisition Architecture in TELE-NEURART project</vt:lpstr>
      <vt:lpstr>TELE-NEURART PROJECT</vt:lpstr>
      <vt:lpstr>Objective</vt:lpstr>
      <vt:lpstr>Operational context</vt:lpstr>
      <vt:lpstr>End-to-End Data Flow</vt:lpstr>
      <vt:lpstr>Key Technical Challenges</vt:lpstr>
      <vt:lpstr>Operational tools</vt:lpstr>
      <vt:lpstr>Process proposal</vt:lpstr>
      <vt:lpstr>Example of operational scenario</vt:lpstr>
      <vt:lpstr>Specification of functional requirements</vt:lpstr>
      <vt:lpstr>Example of functional requirements</vt:lpstr>
      <vt:lpstr>Data collection system architecture</vt:lpstr>
      <vt:lpstr>Interface mockups</vt:lpstr>
      <vt:lpstr>Interface mockups</vt:lpstr>
      <vt:lpstr>Next steps</vt:lpstr>
      <vt:lpstr>Partners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Donato Romano</dc:creator>
  <cp:lastModifiedBy>Donato Romano</cp:lastModifiedBy>
  <cp:revision>26</cp:revision>
  <dcterms:created xsi:type="dcterms:W3CDTF">2026-05-24T15:45:02Z</dcterms:created>
  <dcterms:modified xsi:type="dcterms:W3CDTF">2026-05-28T13:13:47Z</dcterms:modified>
</cp:coreProperties>
</file>