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5"/>
    <p:sldMasterId id="2147483676" r:id="rId6"/>
  </p:sldMasterIdLst>
  <p:notesMasterIdLst>
    <p:notesMasterId r:id="rId8"/>
  </p:notesMasterIdLst>
  <p:sldIdLst>
    <p:sldId id="262" r:id="rId7"/>
  </p:sldIdLst>
  <p:sldSz cx="21396325" cy="30267275"/>
  <p:notesSz cx="6858000" cy="9144000"/>
  <p:defaultTextStyle>
    <a:defPPr>
      <a:defRPr lang="en-US"/>
    </a:defPPr>
    <a:lvl1pPr marL="0" algn="l" defTabSz="2951587" rtl="0" eaLnBrk="1" latinLnBrk="0" hangingPunct="1">
      <a:defRPr sz="5797" kern="1200">
        <a:solidFill>
          <a:schemeClr val="tx1"/>
        </a:solidFill>
        <a:latin typeface="+mn-lt"/>
        <a:ea typeface="+mn-ea"/>
        <a:cs typeface="+mn-cs"/>
      </a:defRPr>
    </a:lvl1pPr>
    <a:lvl2pPr marL="1475793" algn="l" defTabSz="2951587" rtl="0" eaLnBrk="1" latinLnBrk="0" hangingPunct="1">
      <a:defRPr sz="5797" kern="1200">
        <a:solidFill>
          <a:schemeClr val="tx1"/>
        </a:solidFill>
        <a:latin typeface="+mn-lt"/>
        <a:ea typeface="+mn-ea"/>
        <a:cs typeface="+mn-cs"/>
      </a:defRPr>
    </a:lvl2pPr>
    <a:lvl3pPr marL="2951587" algn="l" defTabSz="2951587" rtl="0" eaLnBrk="1" latinLnBrk="0" hangingPunct="1">
      <a:defRPr sz="5797" kern="1200">
        <a:solidFill>
          <a:schemeClr val="tx1"/>
        </a:solidFill>
        <a:latin typeface="+mn-lt"/>
        <a:ea typeface="+mn-ea"/>
        <a:cs typeface="+mn-cs"/>
      </a:defRPr>
    </a:lvl3pPr>
    <a:lvl4pPr marL="4427380" algn="l" defTabSz="2951587" rtl="0" eaLnBrk="1" latinLnBrk="0" hangingPunct="1">
      <a:defRPr sz="5797" kern="1200">
        <a:solidFill>
          <a:schemeClr val="tx1"/>
        </a:solidFill>
        <a:latin typeface="+mn-lt"/>
        <a:ea typeface="+mn-ea"/>
        <a:cs typeface="+mn-cs"/>
      </a:defRPr>
    </a:lvl4pPr>
    <a:lvl5pPr marL="5903174" algn="l" defTabSz="2951587" rtl="0" eaLnBrk="1" latinLnBrk="0" hangingPunct="1">
      <a:defRPr sz="5797" kern="1200">
        <a:solidFill>
          <a:schemeClr val="tx1"/>
        </a:solidFill>
        <a:latin typeface="+mn-lt"/>
        <a:ea typeface="+mn-ea"/>
        <a:cs typeface="+mn-cs"/>
      </a:defRPr>
    </a:lvl5pPr>
    <a:lvl6pPr marL="7378967" algn="l" defTabSz="2951587" rtl="0" eaLnBrk="1" latinLnBrk="0" hangingPunct="1">
      <a:defRPr sz="5797" kern="1200">
        <a:solidFill>
          <a:schemeClr val="tx1"/>
        </a:solidFill>
        <a:latin typeface="+mn-lt"/>
        <a:ea typeface="+mn-ea"/>
        <a:cs typeface="+mn-cs"/>
      </a:defRPr>
    </a:lvl6pPr>
    <a:lvl7pPr marL="8854761" algn="l" defTabSz="2951587" rtl="0" eaLnBrk="1" latinLnBrk="0" hangingPunct="1">
      <a:defRPr sz="5797" kern="1200">
        <a:solidFill>
          <a:schemeClr val="tx1"/>
        </a:solidFill>
        <a:latin typeface="+mn-lt"/>
        <a:ea typeface="+mn-ea"/>
        <a:cs typeface="+mn-cs"/>
      </a:defRPr>
    </a:lvl7pPr>
    <a:lvl8pPr marL="10330554" algn="l" defTabSz="2951587" rtl="0" eaLnBrk="1" latinLnBrk="0" hangingPunct="1">
      <a:defRPr sz="5797" kern="1200">
        <a:solidFill>
          <a:schemeClr val="tx1"/>
        </a:solidFill>
        <a:latin typeface="+mn-lt"/>
        <a:ea typeface="+mn-ea"/>
        <a:cs typeface="+mn-cs"/>
      </a:defRPr>
    </a:lvl8pPr>
    <a:lvl9pPr marL="11806347" algn="l" defTabSz="2951587" rtl="0" eaLnBrk="1" latinLnBrk="0" hangingPunct="1">
      <a:defRPr sz="579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3" userDrawn="1">
          <p15:clr>
            <a:srgbClr val="A4A3A4"/>
          </p15:clr>
        </p15:guide>
        <p15:guide id="2" pos="67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53B"/>
    <a:srgbClr val="E6E6DC"/>
    <a:srgbClr val="70AD47"/>
    <a:srgbClr val="DDDDD6"/>
    <a:srgbClr val="757A4D"/>
    <a:srgbClr val="FFFFFF"/>
    <a:srgbClr val="E3E4DC"/>
    <a:srgbClr val="005CB9"/>
    <a:srgbClr val="E65300"/>
    <a:srgbClr val="DFED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94660"/>
  </p:normalViewPr>
  <p:slideViewPr>
    <p:cSldViewPr>
      <p:cViewPr varScale="1">
        <p:scale>
          <a:sx n="25" d="100"/>
          <a:sy n="25" d="100"/>
        </p:scale>
        <p:origin x="3666" y="96"/>
      </p:cViewPr>
      <p:guideLst>
        <p:guide orient="horz" pos="9533"/>
        <p:guide pos="67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0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93AE9-04F4-498A-A0B8-BCC5C3179D23}" type="datetimeFigureOut">
              <a:rPr lang="en-US" smtClean="0"/>
              <a:pPr/>
              <a:t>5/18/2026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2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E553A-E2D9-437E-B555-3228DA2210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351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951587" rtl="0" eaLnBrk="1" latinLnBrk="0" hangingPunct="1">
      <a:defRPr sz="3887" kern="1200">
        <a:solidFill>
          <a:schemeClr val="tx1"/>
        </a:solidFill>
        <a:latin typeface="+mn-lt"/>
        <a:ea typeface="+mn-ea"/>
        <a:cs typeface="+mn-cs"/>
      </a:defRPr>
    </a:lvl1pPr>
    <a:lvl2pPr marL="1475793" algn="l" defTabSz="2951587" rtl="0" eaLnBrk="1" latinLnBrk="0" hangingPunct="1">
      <a:defRPr sz="3887" kern="1200">
        <a:solidFill>
          <a:schemeClr val="tx1"/>
        </a:solidFill>
        <a:latin typeface="+mn-lt"/>
        <a:ea typeface="+mn-ea"/>
        <a:cs typeface="+mn-cs"/>
      </a:defRPr>
    </a:lvl2pPr>
    <a:lvl3pPr marL="2951587" algn="l" defTabSz="2951587" rtl="0" eaLnBrk="1" latinLnBrk="0" hangingPunct="1">
      <a:defRPr sz="3887" kern="1200">
        <a:solidFill>
          <a:schemeClr val="tx1"/>
        </a:solidFill>
        <a:latin typeface="+mn-lt"/>
        <a:ea typeface="+mn-ea"/>
        <a:cs typeface="+mn-cs"/>
      </a:defRPr>
    </a:lvl3pPr>
    <a:lvl4pPr marL="4427380" algn="l" defTabSz="2951587" rtl="0" eaLnBrk="1" latinLnBrk="0" hangingPunct="1">
      <a:defRPr sz="3887" kern="1200">
        <a:solidFill>
          <a:schemeClr val="tx1"/>
        </a:solidFill>
        <a:latin typeface="+mn-lt"/>
        <a:ea typeface="+mn-ea"/>
        <a:cs typeface="+mn-cs"/>
      </a:defRPr>
    </a:lvl4pPr>
    <a:lvl5pPr marL="5903174" algn="l" defTabSz="2951587" rtl="0" eaLnBrk="1" latinLnBrk="0" hangingPunct="1">
      <a:defRPr sz="3887" kern="1200">
        <a:solidFill>
          <a:schemeClr val="tx1"/>
        </a:solidFill>
        <a:latin typeface="+mn-lt"/>
        <a:ea typeface="+mn-ea"/>
        <a:cs typeface="+mn-cs"/>
      </a:defRPr>
    </a:lvl5pPr>
    <a:lvl6pPr marL="7378967" algn="l" defTabSz="2951587" rtl="0" eaLnBrk="1" latinLnBrk="0" hangingPunct="1">
      <a:defRPr sz="3887" kern="1200">
        <a:solidFill>
          <a:schemeClr val="tx1"/>
        </a:solidFill>
        <a:latin typeface="+mn-lt"/>
        <a:ea typeface="+mn-ea"/>
        <a:cs typeface="+mn-cs"/>
      </a:defRPr>
    </a:lvl6pPr>
    <a:lvl7pPr marL="8854761" algn="l" defTabSz="2951587" rtl="0" eaLnBrk="1" latinLnBrk="0" hangingPunct="1">
      <a:defRPr sz="3887" kern="1200">
        <a:solidFill>
          <a:schemeClr val="tx1"/>
        </a:solidFill>
        <a:latin typeface="+mn-lt"/>
        <a:ea typeface="+mn-ea"/>
        <a:cs typeface="+mn-cs"/>
      </a:defRPr>
    </a:lvl7pPr>
    <a:lvl8pPr marL="10330554" algn="l" defTabSz="2951587" rtl="0" eaLnBrk="1" latinLnBrk="0" hangingPunct="1">
      <a:defRPr sz="3887" kern="1200">
        <a:solidFill>
          <a:schemeClr val="tx1"/>
        </a:solidFill>
        <a:latin typeface="+mn-lt"/>
        <a:ea typeface="+mn-ea"/>
        <a:cs typeface="+mn-cs"/>
      </a:defRPr>
    </a:lvl8pPr>
    <a:lvl9pPr marL="11806347" algn="l" defTabSz="2951587" rtl="0" eaLnBrk="1" latinLnBrk="0" hangingPunct="1">
      <a:defRPr sz="388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1499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784" y="2017818"/>
            <a:ext cx="6900872" cy="7062364"/>
          </a:xfrm>
        </p:spPr>
        <p:txBody>
          <a:bodyPr anchor="b"/>
          <a:lstStyle>
            <a:lvl1pPr>
              <a:defRPr sz="748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6225" y="4357934"/>
            <a:ext cx="10831890" cy="21509383"/>
          </a:xfrm>
        </p:spPr>
        <p:txBody>
          <a:bodyPr/>
          <a:lstStyle>
            <a:lvl1pPr>
              <a:defRPr sz="7488"/>
            </a:lvl1pPr>
            <a:lvl2pPr>
              <a:defRPr sz="6552"/>
            </a:lvl2pPr>
            <a:lvl3pPr>
              <a:defRPr sz="5616"/>
            </a:lvl3pPr>
            <a:lvl4pPr>
              <a:defRPr sz="4680"/>
            </a:lvl4pPr>
            <a:lvl5pPr>
              <a:defRPr sz="4680"/>
            </a:lvl5pPr>
            <a:lvl6pPr>
              <a:defRPr sz="4680"/>
            </a:lvl6pPr>
            <a:lvl7pPr>
              <a:defRPr sz="4680"/>
            </a:lvl7pPr>
            <a:lvl8pPr>
              <a:defRPr sz="4680"/>
            </a:lvl8pPr>
            <a:lvl9pPr>
              <a:defRPr sz="46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3784" y="9080183"/>
            <a:ext cx="6900872" cy="16822161"/>
          </a:xfrm>
        </p:spPr>
        <p:txBody>
          <a:bodyPr/>
          <a:lstStyle>
            <a:lvl1pPr marL="0" indent="0">
              <a:buNone/>
              <a:defRPr sz="3744"/>
            </a:lvl1pPr>
            <a:lvl2pPr marL="1069802" indent="0">
              <a:buNone/>
              <a:defRPr sz="3276"/>
            </a:lvl2pPr>
            <a:lvl3pPr marL="2139605" indent="0">
              <a:buNone/>
              <a:defRPr sz="2808"/>
            </a:lvl3pPr>
            <a:lvl4pPr marL="3209407" indent="0">
              <a:buNone/>
              <a:defRPr sz="2340"/>
            </a:lvl4pPr>
            <a:lvl5pPr marL="4279209" indent="0">
              <a:buNone/>
              <a:defRPr sz="2340"/>
            </a:lvl5pPr>
            <a:lvl6pPr marL="5349011" indent="0">
              <a:buNone/>
              <a:defRPr sz="2340"/>
            </a:lvl6pPr>
            <a:lvl7pPr marL="6418814" indent="0">
              <a:buNone/>
              <a:defRPr sz="2340"/>
            </a:lvl7pPr>
            <a:lvl8pPr marL="7488616" indent="0">
              <a:buNone/>
              <a:defRPr sz="2340"/>
            </a:lvl8pPr>
            <a:lvl9pPr marL="8558418" indent="0">
              <a:buNone/>
              <a:defRPr sz="23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5/18/2026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784" y="2017818"/>
            <a:ext cx="6900872" cy="7062364"/>
          </a:xfrm>
        </p:spPr>
        <p:txBody>
          <a:bodyPr anchor="b"/>
          <a:lstStyle>
            <a:lvl1pPr>
              <a:defRPr sz="748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6225" y="4357934"/>
            <a:ext cx="10831890" cy="21509383"/>
          </a:xfrm>
        </p:spPr>
        <p:txBody>
          <a:bodyPr anchor="t"/>
          <a:lstStyle>
            <a:lvl1pPr marL="0" indent="0">
              <a:buNone/>
              <a:defRPr sz="7488"/>
            </a:lvl1pPr>
            <a:lvl2pPr marL="1069802" indent="0">
              <a:buNone/>
              <a:defRPr sz="6552"/>
            </a:lvl2pPr>
            <a:lvl3pPr marL="2139605" indent="0">
              <a:buNone/>
              <a:defRPr sz="5616"/>
            </a:lvl3pPr>
            <a:lvl4pPr marL="3209407" indent="0">
              <a:buNone/>
              <a:defRPr sz="4680"/>
            </a:lvl4pPr>
            <a:lvl5pPr marL="4279209" indent="0">
              <a:buNone/>
              <a:defRPr sz="4680"/>
            </a:lvl5pPr>
            <a:lvl6pPr marL="5349011" indent="0">
              <a:buNone/>
              <a:defRPr sz="4680"/>
            </a:lvl6pPr>
            <a:lvl7pPr marL="6418814" indent="0">
              <a:buNone/>
              <a:defRPr sz="4680"/>
            </a:lvl7pPr>
            <a:lvl8pPr marL="7488616" indent="0">
              <a:buNone/>
              <a:defRPr sz="4680"/>
            </a:lvl8pPr>
            <a:lvl9pPr marL="8558418" indent="0">
              <a:buNone/>
              <a:defRPr sz="468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3784" y="9080183"/>
            <a:ext cx="6900872" cy="16822161"/>
          </a:xfrm>
        </p:spPr>
        <p:txBody>
          <a:bodyPr/>
          <a:lstStyle>
            <a:lvl1pPr marL="0" indent="0">
              <a:buNone/>
              <a:defRPr sz="3744"/>
            </a:lvl1pPr>
            <a:lvl2pPr marL="1069802" indent="0">
              <a:buNone/>
              <a:defRPr sz="3276"/>
            </a:lvl2pPr>
            <a:lvl3pPr marL="2139605" indent="0">
              <a:buNone/>
              <a:defRPr sz="2808"/>
            </a:lvl3pPr>
            <a:lvl4pPr marL="3209407" indent="0">
              <a:buNone/>
              <a:defRPr sz="2340"/>
            </a:lvl4pPr>
            <a:lvl5pPr marL="4279209" indent="0">
              <a:buNone/>
              <a:defRPr sz="2340"/>
            </a:lvl5pPr>
            <a:lvl6pPr marL="5349011" indent="0">
              <a:buNone/>
              <a:defRPr sz="2340"/>
            </a:lvl6pPr>
            <a:lvl7pPr marL="6418814" indent="0">
              <a:buNone/>
              <a:defRPr sz="2340"/>
            </a:lvl7pPr>
            <a:lvl8pPr marL="7488616" indent="0">
              <a:buNone/>
              <a:defRPr sz="2340"/>
            </a:lvl8pPr>
            <a:lvl9pPr marL="8558418" indent="0">
              <a:buNone/>
              <a:defRPr sz="23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5/18/2026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3190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7961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11746" y="1611452"/>
            <a:ext cx="4613583" cy="25650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998" y="1611452"/>
            <a:ext cx="13573294" cy="25650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921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90051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4725" y="4953466"/>
            <a:ext cx="18186876" cy="10537496"/>
          </a:xfrm>
        </p:spPr>
        <p:txBody>
          <a:bodyPr anchor="b"/>
          <a:lstStyle>
            <a:lvl1pPr algn="ctr">
              <a:defRPr sz="140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4541" y="15897328"/>
            <a:ext cx="16047244" cy="7307583"/>
          </a:xfrm>
        </p:spPr>
        <p:txBody>
          <a:bodyPr/>
          <a:lstStyle>
            <a:lvl1pPr marL="0" indent="0" algn="ctr">
              <a:buNone/>
              <a:defRPr sz="5616"/>
            </a:lvl1pPr>
            <a:lvl2pPr marL="1069802" indent="0" algn="ctr">
              <a:buNone/>
              <a:defRPr sz="4680"/>
            </a:lvl2pPr>
            <a:lvl3pPr marL="2139605" indent="0" algn="ctr">
              <a:buNone/>
              <a:defRPr sz="4212"/>
            </a:lvl3pPr>
            <a:lvl4pPr marL="3209407" indent="0" algn="ctr">
              <a:buNone/>
              <a:defRPr sz="3744"/>
            </a:lvl4pPr>
            <a:lvl5pPr marL="4279209" indent="0" algn="ctr">
              <a:buNone/>
              <a:defRPr sz="3744"/>
            </a:lvl5pPr>
            <a:lvl6pPr marL="5349011" indent="0" algn="ctr">
              <a:buNone/>
              <a:defRPr sz="3744"/>
            </a:lvl6pPr>
            <a:lvl7pPr marL="6418814" indent="0" algn="ctr">
              <a:buNone/>
              <a:defRPr sz="3744"/>
            </a:lvl7pPr>
            <a:lvl8pPr marL="7488616" indent="0" algn="ctr">
              <a:buNone/>
              <a:defRPr sz="3744"/>
            </a:lvl8pPr>
            <a:lvl9pPr marL="8558418" indent="0" algn="ctr">
              <a:buNone/>
              <a:defRPr sz="374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5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273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9855" y="7545809"/>
            <a:ext cx="18454330" cy="12590343"/>
          </a:xfrm>
        </p:spPr>
        <p:txBody>
          <a:bodyPr anchor="b"/>
          <a:lstStyle>
            <a:lvl1pPr>
              <a:defRPr sz="140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9855" y="20255262"/>
            <a:ext cx="18454330" cy="6620964"/>
          </a:xfrm>
        </p:spPr>
        <p:txBody>
          <a:bodyPr/>
          <a:lstStyle>
            <a:lvl1pPr marL="0" indent="0">
              <a:buNone/>
              <a:defRPr sz="5616">
                <a:solidFill>
                  <a:schemeClr val="tx1"/>
                </a:solidFill>
              </a:defRPr>
            </a:lvl1pPr>
            <a:lvl2pPr marL="1069802" indent="0">
              <a:buNone/>
              <a:defRPr sz="4680">
                <a:solidFill>
                  <a:schemeClr val="tx1">
                    <a:tint val="75000"/>
                  </a:schemeClr>
                </a:solidFill>
              </a:defRPr>
            </a:lvl2pPr>
            <a:lvl3pPr marL="2139605" indent="0">
              <a:buNone/>
              <a:defRPr sz="4212">
                <a:solidFill>
                  <a:schemeClr val="tx1">
                    <a:tint val="75000"/>
                  </a:schemeClr>
                </a:solidFill>
              </a:defRPr>
            </a:lvl3pPr>
            <a:lvl4pPr marL="3209407" indent="0">
              <a:buNone/>
              <a:defRPr sz="3744">
                <a:solidFill>
                  <a:schemeClr val="tx1">
                    <a:tint val="75000"/>
                  </a:schemeClr>
                </a:solidFill>
              </a:defRPr>
            </a:lvl4pPr>
            <a:lvl5pPr marL="4279209" indent="0">
              <a:buNone/>
              <a:defRPr sz="3744">
                <a:solidFill>
                  <a:schemeClr val="tx1">
                    <a:tint val="75000"/>
                  </a:schemeClr>
                </a:solidFill>
              </a:defRPr>
            </a:lvl5pPr>
            <a:lvl6pPr marL="5349011" indent="0">
              <a:buNone/>
              <a:defRPr sz="3744">
                <a:solidFill>
                  <a:schemeClr val="tx1">
                    <a:tint val="75000"/>
                  </a:schemeClr>
                </a:solidFill>
              </a:defRPr>
            </a:lvl6pPr>
            <a:lvl7pPr marL="6418814" indent="0">
              <a:buNone/>
              <a:defRPr sz="3744">
                <a:solidFill>
                  <a:schemeClr val="tx1">
                    <a:tint val="75000"/>
                  </a:schemeClr>
                </a:solidFill>
              </a:defRPr>
            </a:lvl7pPr>
            <a:lvl8pPr marL="7488616" indent="0">
              <a:buNone/>
              <a:defRPr sz="3744">
                <a:solidFill>
                  <a:schemeClr val="tx1">
                    <a:tint val="75000"/>
                  </a:schemeClr>
                </a:solidFill>
              </a:defRPr>
            </a:lvl8pPr>
            <a:lvl9pPr marL="8558418" indent="0">
              <a:buNone/>
              <a:defRPr sz="37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404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997" y="8057261"/>
            <a:ext cx="9093438" cy="192043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31890" y="8057261"/>
            <a:ext cx="9093438" cy="192043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5/18/2026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919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784" y="1611459"/>
            <a:ext cx="18454330" cy="585027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787" y="7419688"/>
            <a:ext cx="9051647" cy="3636275"/>
          </a:xfrm>
        </p:spPr>
        <p:txBody>
          <a:bodyPr anchor="b"/>
          <a:lstStyle>
            <a:lvl1pPr marL="0" indent="0">
              <a:buNone/>
              <a:defRPr sz="5616" b="1"/>
            </a:lvl1pPr>
            <a:lvl2pPr marL="1069802" indent="0">
              <a:buNone/>
              <a:defRPr sz="4680" b="1"/>
            </a:lvl2pPr>
            <a:lvl3pPr marL="2139605" indent="0">
              <a:buNone/>
              <a:defRPr sz="4212" b="1"/>
            </a:lvl3pPr>
            <a:lvl4pPr marL="3209407" indent="0">
              <a:buNone/>
              <a:defRPr sz="3744" b="1"/>
            </a:lvl4pPr>
            <a:lvl5pPr marL="4279209" indent="0">
              <a:buNone/>
              <a:defRPr sz="3744" b="1"/>
            </a:lvl5pPr>
            <a:lvl6pPr marL="5349011" indent="0">
              <a:buNone/>
              <a:defRPr sz="3744" b="1"/>
            </a:lvl6pPr>
            <a:lvl7pPr marL="6418814" indent="0">
              <a:buNone/>
              <a:defRPr sz="3744" b="1"/>
            </a:lvl7pPr>
            <a:lvl8pPr marL="7488616" indent="0">
              <a:buNone/>
              <a:defRPr sz="3744" b="1"/>
            </a:lvl8pPr>
            <a:lvl9pPr marL="8558418" indent="0">
              <a:buNone/>
              <a:defRPr sz="37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3787" y="11055963"/>
            <a:ext cx="9051647" cy="162616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31891" y="7419688"/>
            <a:ext cx="9096225" cy="3636275"/>
          </a:xfrm>
        </p:spPr>
        <p:txBody>
          <a:bodyPr anchor="b"/>
          <a:lstStyle>
            <a:lvl1pPr marL="0" indent="0">
              <a:buNone/>
              <a:defRPr sz="5616" b="1"/>
            </a:lvl1pPr>
            <a:lvl2pPr marL="1069802" indent="0">
              <a:buNone/>
              <a:defRPr sz="4680" b="1"/>
            </a:lvl2pPr>
            <a:lvl3pPr marL="2139605" indent="0">
              <a:buNone/>
              <a:defRPr sz="4212" b="1"/>
            </a:lvl3pPr>
            <a:lvl4pPr marL="3209407" indent="0">
              <a:buNone/>
              <a:defRPr sz="3744" b="1"/>
            </a:lvl4pPr>
            <a:lvl5pPr marL="4279209" indent="0">
              <a:buNone/>
              <a:defRPr sz="3744" b="1"/>
            </a:lvl5pPr>
            <a:lvl6pPr marL="5349011" indent="0">
              <a:buNone/>
              <a:defRPr sz="3744" b="1"/>
            </a:lvl6pPr>
            <a:lvl7pPr marL="6418814" indent="0">
              <a:buNone/>
              <a:defRPr sz="3744" b="1"/>
            </a:lvl7pPr>
            <a:lvl8pPr marL="7488616" indent="0">
              <a:buNone/>
              <a:defRPr sz="3744" b="1"/>
            </a:lvl8pPr>
            <a:lvl9pPr marL="8558418" indent="0">
              <a:buNone/>
              <a:defRPr sz="37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31891" y="11055963"/>
            <a:ext cx="9096225" cy="162616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5/18/2026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653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5/18/2026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589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5/18/2026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090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5" descr="FRIB_ppt_top.jpg"/>
          <p:cNvPicPr>
            <a:picLocks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28396560"/>
            <a:ext cx="21396326" cy="1891705"/>
          </a:xfrm>
          <a:prstGeom prst="rect">
            <a:avLst/>
          </a:prstGeom>
          <a:solidFill>
            <a:srgbClr val="E3E4DC"/>
          </a:solidFill>
          <a:ln w="9525">
            <a:noFill/>
            <a:miter lim="800000"/>
            <a:headEnd/>
            <a:tailEnd/>
          </a:ln>
        </p:spPr>
      </p:pic>
      <p:pic>
        <p:nvPicPr>
          <p:cNvPr id="11" name="Picture 5" descr="FRIB_ppt_top.jpg"/>
          <p:cNvPicPr>
            <a:picLocks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2"/>
            <a:ext cx="21396325" cy="3310483"/>
          </a:xfrm>
          <a:prstGeom prst="rect">
            <a:avLst/>
          </a:prstGeom>
          <a:solidFill>
            <a:srgbClr val="E3E4DC"/>
          </a:solidFill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453" y="308015"/>
            <a:ext cx="20861417" cy="1702534"/>
          </a:xfrm>
          <a:prstGeom prst="roundRect">
            <a:avLst>
              <a:gd name="adj" fmla="val 50000"/>
            </a:avLst>
          </a:prstGeom>
          <a:solidFill>
            <a:srgbClr val="00453B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1232" y="8057624"/>
            <a:ext cx="18453864" cy="19203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115278" y="28749594"/>
            <a:ext cx="5923107" cy="9923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1833827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1462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This material is based upon work supported by the U.S. Department of Energy,</a:t>
            </a:r>
          </a:p>
          <a:p>
            <a:pPr marL="0" marR="0" lvl="0" indent="0" algn="ctr" defTabSz="1833827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1462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Office of Science, Office of Nuclear Physics and used resources of the</a:t>
            </a:r>
            <a:br>
              <a:rPr kumimoji="0" lang="en-US" sz="1462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</a:br>
            <a:r>
              <a:rPr kumimoji="0" lang="en-US" sz="1462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Facility for Rare Isotope Beams (FRIB) Operations, which is a DOE Office of Science User Facility under Award Number DE-SC0023633.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-22288" y="2758737"/>
            <a:ext cx="21418614" cy="729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29" marR="0" lvl="0" indent="-228529" algn="ctr" defTabSz="1833827" rtl="0" eaLnBrk="0" fontAlgn="base" latinLnBrk="0" hangingPunct="0">
              <a:lnSpc>
                <a:spcPct val="90000"/>
              </a:lnSpc>
              <a:spcBef>
                <a:spcPts val="2754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1599" b="0" i="0" u="none" strike="noStrike" kern="0" cap="none" spc="0" normalizeH="0" baseline="0" noProof="0" dirty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 charset="0"/>
              </a:rPr>
              <a:t>Facility for Rare Isotope Beams (FRIB), Michigan State University, East Lansing, MI 48824 USA</a:t>
            </a:r>
          </a:p>
          <a:p>
            <a:pPr algn="ctr">
              <a:buFont typeface="Arial" pitchFamily="34" charset="0"/>
              <a:buNone/>
            </a:pPr>
            <a:endParaRPr lang="en-US" sz="2699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3113" y="28829579"/>
            <a:ext cx="3109154" cy="83235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3749" y="28791745"/>
            <a:ext cx="3658323" cy="90801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12" y="28753911"/>
            <a:ext cx="6034301" cy="98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654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5" r:id="rId2"/>
  </p:sldLayoutIdLst>
  <p:txStyles>
    <p:titleStyle>
      <a:lvl1pPr algn="ctr" defTabSz="457056" rtl="0" eaLnBrk="1" latinLnBrk="0" hangingPunct="1">
        <a:lnSpc>
          <a:spcPct val="90000"/>
        </a:lnSpc>
        <a:spcBef>
          <a:spcPct val="0"/>
        </a:spcBef>
        <a:buNone/>
        <a:defRPr sz="3299" b="1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14264" indent="-114264" algn="l" defTabSz="45705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599" kern="1200" baseline="0" dirty="0" smtClean="0">
          <a:solidFill>
            <a:srgbClr val="00453B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67441" indent="-106976" algn="l" defTabSz="457056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lang="en-US" sz="14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27906" indent="-106976" algn="l" defTabSz="457056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»"/>
        <a:defRPr lang="en-US" sz="12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41858" indent="-106976" algn="l" defTabSz="457056" rtl="0" eaLnBrk="1" latinLnBrk="0" hangingPunct="1">
        <a:lnSpc>
          <a:spcPct val="90000"/>
        </a:lnSpc>
        <a:spcBef>
          <a:spcPts val="25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lang="en-US" sz="10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02322" indent="-106976" algn="l" defTabSz="457056" rtl="0" eaLnBrk="1" latinLnBrk="0" hangingPunct="1">
        <a:lnSpc>
          <a:spcPct val="90000"/>
        </a:lnSpc>
        <a:spcBef>
          <a:spcPts val="250"/>
        </a:spcBef>
        <a:buClr>
          <a:schemeClr val="bg1">
            <a:lumMod val="50000"/>
          </a:schemeClr>
        </a:buClr>
        <a:buFont typeface="Arial" panose="020B0604020202020204" pitchFamily="34" charset="0"/>
        <a:buChar char="»"/>
        <a:defRPr lang="en-US" sz="10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256905" indent="-114264" algn="l" defTabSz="457056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899" kern="1200">
          <a:solidFill>
            <a:schemeClr val="tx1"/>
          </a:solidFill>
          <a:latin typeface="+mn-lt"/>
          <a:ea typeface="+mn-ea"/>
          <a:cs typeface="+mn-cs"/>
        </a:defRPr>
      </a:lvl6pPr>
      <a:lvl7pPr marL="1485433" indent="-114264" algn="l" defTabSz="457056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899" kern="1200">
          <a:solidFill>
            <a:schemeClr val="tx1"/>
          </a:solidFill>
          <a:latin typeface="+mn-lt"/>
          <a:ea typeface="+mn-ea"/>
          <a:cs typeface="+mn-cs"/>
        </a:defRPr>
      </a:lvl7pPr>
      <a:lvl8pPr marL="1713961" indent="-114264" algn="l" defTabSz="457056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899" kern="1200">
          <a:solidFill>
            <a:schemeClr val="tx1"/>
          </a:solidFill>
          <a:latin typeface="+mn-lt"/>
          <a:ea typeface="+mn-ea"/>
          <a:cs typeface="+mn-cs"/>
        </a:defRPr>
      </a:lvl8pPr>
      <a:lvl9pPr marL="1942489" indent="-114264" algn="l" defTabSz="457056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8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56" rtl="0" eaLnBrk="1" latinLnBrk="0" hangingPunct="1">
        <a:defRPr sz="899" kern="1200">
          <a:solidFill>
            <a:schemeClr val="tx1"/>
          </a:solidFill>
          <a:latin typeface="+mn-lt"/>
          <a:ea typeface="+mn-ea"/>
          <a:cs typeface="+mn-cs"/>
        </a:defRPr>
      </a:lvl1pPr>
      <a:lvl2pPr marL="228529" algn="l" defTabSz="457056" rtl="0" eaLnBrk="1" latinLnBrk="0" hangingPunct="1">
        <a:defRPr sz="899" kern="1200">
          <a:solidFill>
            <a:schemeClr val="tx1"/>
          </a:solidFill>
          <a:latin typeface="+mn-lt"/>
          <a:ea typeface="+mn-ea"/>
          <a:cs typeface="+mn-cs"/>
        </a:defRPr>
      </a:lvl2pPr>
      <a:lvl3pPr marL="457056" algn="l" defTabSz="457056" rtl="0" eaLnBrk="1" latinLnBrk="0" hangingPunct="1">
        <a:defRPr sz="899" kern="1200">
          <a:solidFill>
            <a:schemeClr val="tx1"/>
          </a:solidFill>
          <a:latin typeface="+mn-lt"/>
          <a:ea typeface="+mn-ea"/>
          <a:cs typeface="+mn-cs"/>
        </a:defRPr>
      </a:lvl3pPr>
      <a:lvl4pPr marL="685585" algn="l" defTabSz="457056" rtl="0" eaLnBrk="1" latinLnBrk="0" hangingPunct="1">
        <a:defRPr sz="899" kern="1200">
          <a:solidFill>
            <a:schemeClr val="tx1"/>
          </a:solidFill>
          <a:latin typeface="+mn-lt"/>
          <a:ea typeface="+mn-ea"/>
          <a:cs typeface="+mn-cs"/>
        </a:defRPr>
      </a:lvl4pPr>
      <a:lvl5pPr marL="914113" algn="l" defTabSz="457056" rtl="0" eaLnBrk="1" latinLnBrk="0" hangingPunct="1">
        <a:defRPr sz="899" kern="1200">
          <a:solidFill>
            <a:schemeClr val="tx1"/>
          </a:solidFill>
          <a:latin typeface="+mn-lt"/>
          <a:ea typeface="+mn-ea"/>
          <a:cs typeface="+mn-cs"/>
        </a:defRPr>
      </a:lvl5pPr>
      <a:lvl6pPr marL="1142642" algn="l" defTabSz="457056" rtl="0" eaLnBrk="1" latinLnBrk="0" hangingPunct="1">
        <a:defRPr sz="899" kern="1200">
          <a:solidFill>
            <a:schemeClr val="tx1"/>
          </a:solidFill>
          <a:latin typeface="+mn-lt"/>
          <a:ea typeface="+mn-ea"/>
          <a:cs typeface="+mn-cs"/>
        </a:defRPr>
      </a:lvl6pPr>
      <a:lvl7pPr marL="1371169" algn="l" defTabSz="457056" rtl="0" eaLnBrk="1" latinLnBrk="0" hangingPunct="1">
        <a:defRPr sz="899" kern="1200">
          <a:solidFill>
            <a:schemeClr val="tx1"/>
          </a:solidFill>
          <a:latin typeface="+mn-lt"/>
          <a:ea typeface="+mn-ea"/>
          <a:cs typeface="+mn-cs"/>
        </a:defRPr>
      </a:lvl7pPr>
      <a:lvl8pPr marL="1599697" algn="l" defTabSz="457056" rtl="0" eaLnBrk="1" latinLnBrk="0" hangingPunct="1">
        <a:defRPr sz="899" kern="1200">
          <a:solidFill>
            <a:schemeClr val="tx1"/>
          </a:solidFill>
          <a:latin typeface="+mn-lt"/>
          <a:ea typeface="+mn-ea"/>
          <a:cs typeface="+mn-cs"/>
        </a:defRPr>
      </a:lvl8pPr>
      <a:lvl9pPr marL="1828225" algn="l" defTabSz="457056" rtl="0" eaLnBrk="1" latinLnBrk="0" hangingPunct="1">
        <a:defRPr sz="8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998" y="1611459"/>
            <a:ext cx="18454330" cy="58502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998" y="8057261"/>
            <a:ext cx="18454330" cy="192043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997" y="28053287"/>
            <a:ext cx="4814173" cy="16114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5/18/2026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7533" y="28053287"/>
            <a:ext cx="7221260" cy="16114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11155" y="28053287"/>
            <a:ext cx="4814173" cy="16114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5" descr="FRIB_ppt_top.jpg">
            <a:extLst>
              <a:ext uri="{FF2B5EF4-FFF2-40B4-BE49-F238E27FC236}">
                <a16:creationId xmlns:a16="http://schemas.microsoft.com/office/drawing/2014/main" id="{5515D1F0-B9AF-E218-A37E-AFB2FD9C2B8B}"/>
              </a:ext>
            </a:extLst>
          </p:cNvPr>
          <p:cNvPicPr>
            <a:picLocks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" y="28396560"/>
            <a:ext cx="21396326" cy="1891705"/>
          </a:xfrm>
          <a:prstGeom prst="rect">
            <a:avLst/>
          </a:prstGeom>
          <a:solidFill>
            <a:srgbClr val="E3E4DC"/>
          </a:solidFill>
          <a:ln w="9525">
            <a:noFill/>
            <a:miter lim="800000"/>
            <a:headEnd/>
            <a:tailEnd/>
          </a:ln>
        </p:spPr>
      </p:pic>
      <p:pic>
        <p:nvPicPr>
          <p:cNvPr id="8" name="Picture 5" descr="FRIB_ppt_top.jpg">
            <a:extLst>
              <a:ext uri="{FF2B5EF4-FFF2-40B4-BE49-F238E27FC236}">
                <a16:creationId xmlns:a16="http://schemas.microsoft.com/office/drawing/2014/main" id="{83EDC79D-5442-0F23-14E6-E5C82F79044E}"/>
              </a:ext>
            </a:extLst>
          </p:cNvPr>
          <p:cNvPicPr>
            <a:picLocks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" y="2"/>
            <a:ext cx="21396325" cy="3310483"/>
          </a:xfrm>
          <a:prstGeom prst="rect">
            <a:avLst/>
          </a:prstGeom>
          <a:solidFill>
            <a:srgbClr val="E3E4DC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56A589-4016-964D-681B-E9FA47FE698B}"/>
              </a:ext>
            </a:extLst>
          </p:cNvPr>
          <p:cNvSpPr txBox="1"/>
          <p:nvPr userDrawn="1"/>
        </p:nvSpPr>
        <p:spPr>
          <a:xfrm>
            <a:off x="7115278" y="28749594"/>
            <a:ext cx="5923107" cy="9923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1833827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1462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This material is based upon work supported by the U.S. Department of Energy,</a:t>
            </a:r>
          </a:p>
          <a:p>
            <a:pPr marL="0" marR="0" lvl="0" indent="0" algn="ctr" defTabSz="1833827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1462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Office of Science, Office of Nuclear Physics and used resources of the</a:t>
            </a:r>
            <a:br>
              <a:rPr kumimoji="0" lang="en-US" sz="1462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</a:br>
            <a:r>
              <a:rPr kumimoji="0" lang="en-US" sz="1462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Facility for Rare Isotope Beams (FRIB) Operations, which is a DOE Office of Science User Facility under Award Number DE-SC0023633.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DFE0B2-C358-1770-89E8-FB1A6E5B99EF}"/>
              </a:ext>
            </a:extLst>
          </p:cNvPr>
          <p:cNvSpPr txBox="1"/>
          <p:nvPr userDrawn="1"/>
        </p:nvSpPr>
        <p:spPr>
          <a:xfrm>
            <a:off x="-22288" y="2758737"/>
            <a:ext cx="21418614" cy="729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29" marR="0" lvl="0" indent="-228529" algn="ctr" defTabSz="1833827" rtl="0" eaLnBrk="0" fontAlgn="base" latinLnBrk="0" hangingPunct="0">
              <a:lnSpc>
                <a:spcPct val="90000"/>
              </a:lnSpc>
              <a:spcBef>
                <a:spcPts val="2754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1599" b="0" i="0" u="none" strike="noStrike" kern="0" cap="none" spc="0" normalizeH="0" baseline="0" noProof="0" dirty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 charset="0"/>
              </a:rPr>
              <a:t>Facility for Rare Isotope Beams (FRIB), Michigan State University, East Lansing, MI 48824 USA</a:t>
            </a:r>
          </a:p>
          <a:p>
            <a:pPr algn="ctr">
              <a:buFont typeface="Arial" pitchFamily="34" charset="0"/>
              <a:buNone/>
            </a:pPr>
            <a:endParaRPr lang="en-US" sz="2699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55F352E-663C-2DDE-B1ED-4F0B16BF7BB6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3113" y="28829579"/>
            <a:ext cx="3109154" cy="8323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8A47EA4-1766-68A7-0739-F28A2C2694BD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3749" y="28791745"/>
            <a:ext cx="3658323" cy="9080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0E9B729-79BE-A9AA-BF13-A37F3FA3977C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12" y="28753911"/>
            <a:ext cx="6034301" cy="98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13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defTabSz="2139605" rtl="0" eaLnBrk="1" latinLnBrk="0" hangingPunct="1">
        <a:lnSpc>
          <a:spcPct val="90000"/>
        </a:lnSpc>
        <a:spcBef>
          <a:spcPct val="0"/>
        </a:spcBef>
        <a:buNone/>
        <a:defRPr sz="102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901" indent="-534901" algn="l" defTabSz="2139605" rtl="0" eaLnBrk="1" latinLnBrk="0" hangingPunct="1">
        <a:lnSpc>
          <a:spcPct val="90000"/>
        </a:lnSpc>
        <a:spcBef>
          <a:spcPts val="2340"/>
        </a:spcBef>
        <a:buFont typeface="Arial" panose="020B0604020202020204" pitchFamily="34" charset="0"/>
        <a:buChar char="•"/>
        <a:defRPr sz="6552" kern="1200">
          <a:solidFill>
            <a:schemeClr val="tx1"/>
          </a:solidFill>
          <a:latin typeface="+mn-lt"/>
          <a:ea typeface="+mn-ea"/>
          <a:cs typeface="+mn-cs"/>
        </a:defRPr>
      </a:lvl1pPr>
      <a:lvl2pPr marL="1604703" indent="-534901" algn="l" defTabSz="213960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5616" kern="1200">
          <a:solidFill>
            <a:schemeClr val="tx1"/>
          </a:solidFill>
          <a:latin typeface="+mn-lt"/>
          <a:ea typeface="+mn-ea"/>
          <a:cs typeface="+mn-cs"/>
        </a:defRPr>
      </a:lvl2pPr>
      <a:lvl3pPr marL="2674506" indent="-534901" algn="l" defTabSz="213960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4680" kern="1200">
          <a:solidFill>
            <a:schemeClr val="tx1"/>
          </a:solidFill>
          <a:latin typeface="+mn-lt"/>
          <a:ea typeface="+mn-ea"/>
          <a:cs typeface="+mn-cs"/>
        </a:defRPr>
      </a:lvl3pPr>
      <a:lvl4pPr marL="3744308" indent="-534901" algn="l" defTabSz="213960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4212" kern="1200">
          <a:solidFill>
            <a:schemeClr val="tx1"/>
          </a:solidFill>
          <a:latin typeface="+mn-lt"/>
          <a:ea typeface="+mn-ea"/>
          <a:cs typeface="+mn-cs"/>
        </a:defRPr>
      </a:lvl4pPr>
      <a:lvl5pPr marL="4814110" indent="-534901" algn="l" defTabSz="213960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4212" kern="1200">
          <a:solidFill>
            <a:schemeClr val="tx1"/>
          </a:solidFill>
          <a:latin typeface="+mn-lt"/>
          <a:ea typeface="+mn-ea"/>
          <a:cs typeface="+mn-cs"/>
        </a:defRPr>
      </a:lvl5pPr>
      <a:lvl6pPr marL="5883913" indent="-534901" algn="l" defTabSz="213960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4212" kern="1200">
          <a:solidFill>
            <a:schemeClr val="tx1"/>
          </a:solidFill>
          <a:latin typeface="+mn-lt"/>
          <a:ea typeface="+mn-ea"/>
          <a:cs typeface="+mn-cs"/>
        </a:defRPr>
      </a:lvl6pPr>
      <a:lvl7pPr marL="6953715" indent="-534901" algn="l" defTabSz="213960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4212" kern="1200">
          <a:solidFill>
            <a:schemeClr val="tx1"/>
          </a:solidFill>
          <a:latin typeface="+mn-lt"/>
          <a:ea typeface="+mn-ea"/>
          <a:cs typeface="+mn-cs"/>
        </a:defRPr>
      </a:lvl7pPr>
      <a:lvl8pPr marL="8023517" indent="-534901" algn="l" defTabSz="213960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4212" kern="1200">
          <a:solidFill>
            <a:schemeClr val="tx1"/>
          </a:solidFill>
          <a:latin typeface="+mn-lt"/>
          <a:ea typeface="+mn-ea"/>
          <a:cs typeface="+mn-cs"/>
        </a:defRPr>
      </a:lvl8pPr>
      <a:lvl9pPr marL="9093319" indent="-534901" algn="l" defTabSz="213960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42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9605" rtl="0" eaLnBrk="1" latinLnBrk="0" hangingPunct="1">
        <a:defRPr sz="4212" kern="1200">
          <a:solidFill>
            <a:schemeClr val="tx1"/>
          </a:solidFill>
          <a:latin typeface="+mn-lt"/>
          <a:ea typeface="+mn-ea"/>
          <a:cs typeface="+mn-cs"/>
        </a:defRPr>
      </a:lvl1pPr>
      <a:lvl2pPr marL="1069802" algn="l" defTabSz="2139605" rtl="0" eaLnBrk="1" latinLnBrk="0" hangingPunct="1">
        <a:defRPr sz="4212" kern="1200">
          <a:solidFill>
            <a:schemeClr val="tx1"/>
          </a:solidFill>
          <a:latin typeface="+mn-lt"/>
          <a:ea typeface="+mn-ea"/>
          <a:cs typeface="+mn-cs"/>
        </a:defRPr>
      </a:lvl2pPr>
      <a:lvl3pPr marL="2139605" algn="l" defTabSz="2139605" rtl="0" eaLnBrk="1" latinLnBrk="0" hangingPunct="1">
        <a:defRPr sz="4212" kern="1200">
          <a:solidFill>
            <a:schemeClr val="tx1"/>
          </a:solidFill>
          <a:latin typeface="+mn-lt"/>
          <a:ea typeface="+mn-ea"/>
          <a:cs typeface="+mn-cs"/>
        </a:defRPr>
      </a:lvl3pPr>
      <a:lvl4pPr marL="3209407" algn="l" defTabSz="2139605" rtl="0" eaLnBrk="1" latinLnBrk="0" hangingPunct="1">
        <a:defRPr sz="4212" kern="1200">
          <a:solidFill>
            <a:schemeClr val="tx1"/>
          </a:solidFill>
          <a:latin typeface="+mn-lt"/>
          <a:ea typeface="+mn-ea"/>
          <a:cs typeface="+mn-cs"/>
        </a:defRPr>
      </a:lvl4pPr>
      <a:lvl5pPr marL="4279209" algn="l" defTabSz="2139605" rtl="0" eaLnBrk="1" latinLnBrk="0" hangingPunct="1">
        <a:defRPr sz="4212" kern="1200">
          <a:solidFill>
            <a:schemeClr val="tx1"/>
          </a:solidFill>
          <a:latin typeface="+mn-lt"/>
          <a:ea typeface="+mn-ea"/>
          <a:cs typeface="+mn-cs"/>
        </a:defRPr>
      </a:lvl5pPr>
      <a:lvl6pPr marL="5349011" algn="l" defTabSz="2139605" rtl="0" eaLnBrk="1" latinLnBrk="0" hangingPunct="1">
        <a:defRPr sz="4212" kern="1200">
          <a:solidFill>
            <a:schemeClr val="tx1"/>
          </a:solidFill>
          <a:latin typeface="+mn-lt"/>
          <a:ea typeface="+mn-ea"/>
          <a:cs typeface="+mn-cs"/>
        </a:defRPr>
      </a:lvl6pPr>
      <a:lvl7pPr marL="6418814" algn="l" defTabSz="2139605" rtl="0" eaLnBrk="1" latinLnBrk="0" hangingPunct="1">
        <a:defRPr sz="4212" kern="1200">
          <a:solidFill>
            <a:schemeClr val="tx1"/>
          </a:solidFill>
          <a:latin typeface="+mn-lt"/>
          <a:ea typeface="+mn-ea"/>
          <a:cs typeface="+mn-cs"/>
        </a:defRPr>
      </a:lvl7pPr>
      <a:lvl8pPr marL="7488616" algn="l" defTabSz="2139605" rtl="0" eaLnBrk="1" latinLnBrk="0" hangingPunct="1">
        <a:defRPr sz="4212" kern="1200">
          <a:solidFill>
            <a:schemeClr val="tx1"/>
          </a:solidFill>
          <a:latin typeface="+mn-lt"/>
          <a:ea typeface="+mn-ea"/>
          <a:cs typeface="+mn-cs"/>
        </a:defRPr>
      </a:lvl8pPr>
      <a:lvl9pPr marL="8558418" algn="l" defTabSz="2139605" rtl="0" eaLnBrk="1" latinLnBrk="0" hangingPunct="1">
        <a:defRPr sz="42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jp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684624B0-57B9-FA4D-BF5E-1BE356CE44C7}"/>
              </a:ext>
            </a:extLst>
          </p:cNvPr>
          <p:cNvSpPr txBox="1">
            <a:spLocks/>
          </p:cNvSpPr>
          <p:nvPr/>
        </p:nvSpPr>
        <p:spPr>
          <a:xfrm>
            <a:off x="292598" y="274637"/>
            <a:ext cx="20844962" cy="1488938"/>
          </a:xfrm>
          <a:prstGeom prst="roundRect">
            <a:avLst>
              <a:gd name="adj" fmla="val 34647"/>
            </a:avLst>
          </a:prstGeom>
          <a:solidFill>
            <a:srgbClr val="00453B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6250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12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defTabSz="6250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ysClr val="window" lastClr="FFFFFF"/>
                </a:solidFill>
              </a:rPr>
              <a:t>Real-Time Workflows at FRIB Using EJFAT/E2SAR and ESnet</a:t>
            </a:r>
            <a:endParaRPr kumimoji="0" lang="en-US" sz="4512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E747A05A-1CA9-59AF-4B25-4ADDE99F8548}"/>
              </a:ext>
            </a:extLst>
          </p:cNvPr>
          <p:cNvSpPr txBox="1">
            <a:spLocks/>
          </p:cNvSpPr>
          <p:nvPr/>
        </p:nvSpPr>
        <p:spPr>
          <a:xfrm>
            <a:off x="292597" y="1895263"/>
            <a:ext cx="20844962" cy="741574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US" sz="3600" kern="1200" baseline="0">
                <a:solidFill>
                  <a:srgbClr val="00453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defRPr lang="en-US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None/>
              <a:defRPr lang="en-US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60" b="0" i="0" u="none" strike="noStrike" kern="1200" cap="none" spc="0" normalizeH="0" baseline="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Aaron Chester</a:t>
            </a:r>
            <a:r>
              <a:rPr kumimoji="0" lang="en-US" sz="2460" b="0" i="0" u="none" strike="noStrike" kern="1200" cap="none" spc="0" normalizeH="0" baseline="3000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kumimoji="0" lang="en-US" sz="2460" b="0" i="0" u="none" strike="noStrike" kern="1200" cap="none" spc="0" normalizeH="0" baseline="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Ilya Baldin</a:t>
            </a:r>
            <a:r>
              <a:rPr kumimoji="0" lang="en-US" sz="2460" b="0" i="0" u="none" strike="noStrike" kern="1200" cap="none" spc="0" normalizeH="0" baseline="3000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US" sz="2460" b="0" i="0" u="none" strike="noStrike" kern="1200" cap="none" spc="0" normalizeH="0" baseline="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Giordano Cerizza</a:t>
            </a:r>
            <a:r>
              <a:rPr kumimoji="0" lang="en-US" sz="2460" b="0" i="0" u="none" strike="noStrike" kern="1200" cap="none" spc="0" normalizeH="0" baseline="3000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kumimoji="0" lang="en-US" sz="2460" b="0" i="0" u="none" strike="noStrike" kern="1200" cap="none" spc="0" normalizeH="0" baseline="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Ben Crider</a:t>
            </a:r>
            <a:r>
              <a:rPr kumimoji="0" lang="en-US" sz="2460" b="0" i="0" u="none" strike="noStrike" kern="1200" cap="none" spc="0" normalizeH="0" baseline="3000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n-US" sz="2460" b="0" i="0" u="none" strike="noStrike" kern="1200" cap="none" spc="0" normalizeH="0" baseline="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Derek Howard</a:t>
            </a:r>
            <a:r>
              <a:rPr kumimoji="0" lang="en-US" sz="2460" b="0" i="0" u="none" strike="noStrike" kern="1200" cap="none" spc="0" normalizeH="0" baseline="3000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</a:t>
            </a:r>
            <a:r>
              <a:rPr kumimoji="0" lang="en-US" sz="2460" b="0" i="0" u="none" strike="noStrike" kern="1200" cap="none" spc="0" normalizeH="0" baseline="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Yatish Kumar</a:t>
            </a:r>
            <a:r>
              <a:rPr kumimoji="0" lang="en-US" sz="2460" b="0" i="0" u="none" strike="noStrike" kern="1200" cap="none" spc="0" normalizeH="0" baseline="3000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</a:t>
            </a:r>
            <a:r>
              <a:rPr kumimoji="0" lang="en-US" sz="2460" b="0" i="0" u="none" strike="noStrike" kern="1200" cap="none" spc="0" normalizeH="0" baseline="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Sean Liddick</a:t>
            </a:r>
            <a:r>
              <a:rPr kumimoji="0" lang="en-US" sz="2460" b="0" i="0" u="none" strike="noStrike" kern="1200" cap="none" spc="0" normalizeH="0" baseline="3000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1,5</a:t>
            </a:r>
            <a:r>
              <a:rPr kumimoji="0" lang="en-US" sz="2460" b="0" i="0" u="none" strike="noStrike" kern="1200" cap="none" spc="0" normalizeH="0" baseline="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Paul Reece</a:t>
            </a:r>
            <a:r>
              <a:rPr kumimoji="0" lang="en-US" sz="2460" b="0" i="0" u="none" strike="noStrike" kern="1200" cap="none" spc="0" normalizeH="0" baseline="3000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kumimoji="0" lang="en-US" sz="2460" b="0" i="0" u="none" strike="noStrike" kern="1200" cap="none" spc="0" normalizeH="0" baseline="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Tom Rockwell</a:t>
            </a:r>
            <a:r>
              <a:rPr kumimoji="0" lang="en-US" sz="2460" b="0" i="0" u="none" strike="noStrike" kern="1200" cap="none" spc="0" normalizeH="0" baseline="3000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kumimoji="0" lang="en-US" sz="2460" b="0" i="0" u="none" strike="noStrike" kern="1200" cap="none" spc="0" normalizeH="0" baseline="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Bashir Sadeghi</a:t>
            </a:r>
            <a:r>
              <a:rPr kumimoji="0" lang="en-US" sz="2460" b="0" i="0" u="none" strike="noStrike" kern="1200" cap="none" spc="0" normalizeH="0" baseline="3000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kumimoji="0" lang="en-US" sz="2460" b="0" i="0" u="none" strike="noStrike" kern="1200" cap="none" spc="0" normalizeH="0" baseline="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Stacey Sheldon</a:t>
            </a:r>
            <a:r>
              <a:rPr kumimoji="0" lang="en-US" sz="2460" b="0" i="0" u="none" strike="noStrike" kern="1200" cap="none" spc="0" normalizeH="0" baseline="3000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</a:t>
            </a:r>
            <a:r>
              <a:rPr kumimoji="0" lang="en-US" sz="2460" b="0" i="0" u="none" strike="noStrike" kern="1200" cap="none" spc="0" normalizeH="0" baseline="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and Jerry Vasquez</a:t>
            </a:r>
            <a:r>
              <a:rPr kumimoji="0" lang="en-US" sz="2460" b="0" i="0" u="none" strike="noStrike" kern="1200" cap="none" spc="0" normalizeH="0" baseline="30000" noProof="0" dirty="0">
                <a:ln>
                  <a:noFill/>
                </a:ln>
                <a:solidFill>
                  <a:srgbClr val="00453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E0A6C3-8916-E039-365B-4D9C7EED44C0}"/>
              </a:ext>
            </a:extLst>
          </p:cNvPr>
          <p:cNvSpPr txBox="1"/>
          <p:nvPr/>
        </p:nvSpPr>
        <p:spPr>
          <a:xfrm>
            <a:off x="470816" y="4523328"/>
            <a:ext cx="10211738" cy="407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47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E351F41-D959-0B95-C894-B0C3F4516C86}"/>
              </a:ext>
            </a:extLst>
          </p:cNvPr>
          <p:cNvGrpSpPr/>
          <p:nvPr/>
        </p:nvGrpSpPr>
        <p:grpSpPr>
          <a:xfrm>
            <a:off x="258763" y="3627435"/>
            <a:ext cx="12251904" cy="7924802"/>
            <a:chOff x="34067751" y="7420071"/>
            <a:chExt cx="14137544" cy="12718501"/>
          </a:xfrm>
        </p:grpSpPr>
        <p:sp>
          <p:nvSpPr>
            <p:cNvPr id="22" name="Rounded Rectangle 97">
              <a:extLst>
                <a:ext uri="{FF2B5EF4-FFF2-40B4-BE49-F238E27FC236}">
                  <a16:creationId xmlns:a16="http://schemas.microsoft.com/office/drawing/2014/main" id="{7C317906-8491-FB0D-951A-13FAEA650EFB}"/>
                </a:ext>
              </a:extLst>
            </p:cNvPr>
            <p:cNvSpPr/>
            <p:nvPr/>
          </p:nvSpPr>
          <p:spPr>
            <a:xfrm>
              <a:off x="34078067" y="7421565"/>
              <a:ext cx="14127228" cy="12717007"/>
            </a:xfrm>
            <a:prstGeom prst="roundRect">
              <a:avLst>
                <a:gd name="adj" fmla="val 3266"/>
              </a:avLst>
            </a:prstGeom>
            <a:ln w="28575">
              <a:solidFill>
                <a:srgbClr val="153E35"/>
              </a:solidFill>
            </a:ln>
            <a:effectLst>
              <a:outerShdw blurRad="508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57135" tIns="28568" rIns="57135" bIns="2856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204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102">
              <a:extLst>
                <a:ext uri="{FF2B5EF4-FFF2-40B4-BE49-F238E27FC236}">
                  <a16:creationId xmlns:a16="http://schemas.microsoft.com/office/drawing/2014/main" id="{84406ED8-5301-5999-6301-59C4F2C32A17}"/>
                </a:ext>
              </a:extLst>
            </p:cNvPr>
            <p:cNvSpPr/>
            <p:nvPr/>
          </p:nvSpPr>
          <p:spPr>
            <a:xfrm>
              <a:off x="34067751" y="7420071"/>
              <a:ext cx="14137544" cy="880511"/>
            </a:xfrm>
            <a:prstGeom prst="roundRect">
              <a:avLst>
                <a:gd name="adj" fmla="val 27891"/>
              </a:avLst>
            </a:prstGeom>
            <a:solidFill>
              <a:srgbClr val="00453B"/>
            </a:solidFill>
            <a:ln w="28575">
              <a:solidFill>
                <a:srgbClr val="153E35"/>
              </a:solidFill>
            </a:ln>
            <a:effectLst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57135" tIns="28568" rIns="57135" bIns="2856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2632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Overview of The Facility for Rare Isotope Beams (FRIB)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BCA694B0-E157-9BE7-CE75-E45A3131FFDC}"/>
              </a:ext>
            </a:extLst>
          </p:cNvPr>
          <p:cNvSpPr txBox="1"/>
          <p:nvPr/>
        </p:nvSpPr>
        <p:spPr>
          <a:xfrm>
            <a:off x="413798" y="4443343"/>
            <a:ext cx="5940964" cy="703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5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Facility for Rare Isotope Beams (FRIB) is a scientific user facility funded by the US Department of Energy Office of Science, Michigan State University, and the State of Michigan. </a:t>
            </a:r>
          </a:p>
          <a:p>
            <a:endParaRPr lang="en-US" sz="205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5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key feature of FRIB is a high-power LINAC which can operate at a maximum power of 400 kW, delivering beams from oxygen to uranium at up to 200 MeV/u to fast, stopped, and re-accelerated beam experimental areas.</a:t>
            </a:r>
          </a:p>
          <a:p>
            <a:endParaRPr lang="en-US" sz="205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5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Beginning operation in May 2022, FRIB has a user organization representing ~1800 users spread across 53 countries, 125 colleges universities, and 13 national labs. </a:t>
            </a:r>
          </a:p>
          <a:p>
            <a:endParaRPr lang="en-US" sz="205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5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FRIB scientific program covers a broad range of nuclear science, from nuclear structure, astrophysics, fundamental symmetries, and societal applications and benefits such as isotope harvesting for nuclear medicine.</a:t>
            </a:r>
          </a:p>
        </p:txBody>
      </p:sp>
      <p:pic>
        <p:nvPicPr>
          <p:cNvPr id="34" name="Google Shape;126;p2">
            <a:extLst>
              <a:ext uri="{FF2B5EF4-FFF2-40B4-BE49-F238E27FC236}">
                <a16:creationId xmlns:a16="http://schemas.microsoft.com/office/drawing/2014/main" id="{50FB4BE2-56DC-A690-1982-959563541DA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68074" y="4465637"/>
            <a:ext cx="5267856" cy="3102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137;p3">
            <a:extLst>
              <a:ext uri="{FF2B5EF4-FFF2-40B4-BE49-F238E27FC236}">
                <a16:creationId xmlns:a16="http://schemas.microsoft.com/office/drawing/2014/main" id="{A731D8F5-B474-2A26-1AC7-D2B1FCF1ED6A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68074" y="7470302"/>
            <a:ext cx="5267856" cy="39295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168C7875-7515-F632-EB6B-B7690F1F4003}"/>
              </a:ext>
            </a:extLst>
          </p:cNvPr>
          <p:cNvGrpSpPr/>
          <p:nvPr/>
        </p:nvGrpSpPr>
        <p:grpSpPr>
          <a:xfrm>
            <a:off x="12649051" y="3627434"/>
            <a:ext cx="8488512" cy="7923873"/>
            <a:chOff x="34067751" y="7420069"/>
            <a:chExt cx="14137544" cy="12718503"/>
          </a:xfrm>
        </p:grpSpPr>
        <p:sp>
          <p:nvSpPr>
            <p:cNvPr id="40" name="Rounded Rectangle 97">
              <a:extLst>
                <a:ext uri="{FF2B5EF4-FFF2-40B4-BE49-F238E27FC236}">
                  <a16:creationId xmlns:a16="http://schemas.microsoft.com/office/drawing/2014/main" id="{3C49E6FD-268B-F3D5-0671-0DB3EDE9AF5D}"/>
                </a:ext>
              </a:extLst>
            </p:cNvPr>
            <p:cNvSpPr/>
            <p:nvPr/>
          </p:nvSpPr>
          <p:spPr>
            <a:xfrm>
              <a:off x="34078067" y="7421565"/>
              <a:ext cx="14127228" cy="12717007"/>
            </a:xfrm>
            <a:prstGeom prst="roundRect">
              <a:avLst>
                <a:gd name="adj" fmla="val 3266"/>
              </a:avLst>
            </a:prstGeom>
            <a:ln w="28575">
              <a:solidFill>
                <a:srgbClr val="153E35"/>
              </a:solidFill>
            </a:ln>
            <a:effectLst>
              <a:outerShdw blurRad="508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57135" tIns="28568" rIns="57135" bIns="2856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204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Rounded Rectangle 102">
              <a:extLst>
                <a:ext uri="{FF2B5EF4-FFF2-40B4-BE49-F238E27FC236}">
                  <a16:creationId xmlns:a16="http://schemas.microsoft.com/office/drawing/2014/main" id="{3AE6751D-2E64-F585-3ED7-47F75857A30B}"/>
                </a:ext>
              </a:extLst>
            </p:cNvPr>
            <p:cNvSpPr/>
            <p:nvPr/>
          </p:nvSpPr>
          <p:spPr>
            <a:xfrm>
              <a:off x="34067751" y="7420069"/>
              <a:ext cx="14137544" cy="880615"/>
            </a:xfrm>
            <a:prstGeom prst="roundRect">
              <a:avLst>
                <a:gd name="adj" fmla="val 33486"/>
              </a:avLst>
            </a:prstGeom>
            <a:solidFill>
              <a:srgbClr val="00453B"/>
            </a:solidFill>
            <a:ln w="28575">
              <a:solidFill>
                <a:srgbClr val="153E35"/>
              </a:solidFill>
            </a:ln>
            <a:effectLst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57135" tIns="28568" rIns="57135" bIns="2856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2632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FRIB Data Acquisition Architecture</a:t>
              </a:r>
            </a:p>
          </p:txBody>
        </p:sp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05BC8D3F-7050-5FB7-E369-5AF23B2B1C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2228" y="4313237"/>
            <a:ext cx="8260143" cy="327308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10896332-B6B8-341A-EA33-42C3F16364A6}"/>
              </a:ext>
            </a:extLst>
          </p:cNvPr>
          <p:cNvSpPr txBox="1"/>
          <p:nvPr/>
        </p:nvSpPr>
        <p:spPr>
          <a:xfrm>
            <a:off x="12879619" y="6218237"/>
            <a:ext cx="5327653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50" b="1" dirty="0">
                <a:latin typeface="Arial" panose="020B0604020202020204" pitchFamily="34" charset="0"/>
                <a:cs typeface="Arial" panose="020B0604020202020204" pitchFamily="34" charset="0"/>
              </a:rPr>
              <a:t>Upgradable parts of DAQ pipeline: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50" dirty="0">
                <a:latin typeface="Arial" panose="020B0604020202020204" pitchFamily="34" charset="0"/>
                <a:cs typeface="Arial" panose="020B0604020202020204" pitchFamily="34" charset="0"/>
              </a:rPr>
              <a:t>DAQ (streaming readout)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50" dirty="0">
                <a:latin typeface="Arial" panose="020B0604020202020204" pitchFamily="34" charset="0"/>
                <a:cs typeface="Arial" panose="020B0604020202020204" pitchFamily="34" charset="0"/>
              </a:rPr>
              <a:t>Event reconstruction (parallel event build)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50" dirty="0">
                <a:latin typeface="Arial" panose="020B0604020202020204" pitchFamily="34" charset="0"/>
                <a:cs typeface="Arial" panose="020B0604020202020204" pitchFamily="34" charset="0"/>
              </a:rPr>
              <a:t>Event processing (HPC centers)</a:t>
            </a:r>
          </a:p>
        </p:txBody>
      </p:sp>
      <p:pic>
        <p:nvPicPr>
          <p:cNvPr id="48" name="Google Shape;165;p6" descr="A screenshot of a computer game&#10;&#10;AI-generated content may be incorrect.">
            <a:extLst>
              <a:ext uri="{FF2B5EF4-FFF2-40B4-BE49-F238E27FC236}">
                <a16:creationId xmlns:a16="http://schemas.microsoft.com/office/drawing/2014/main" id="{24A5475B-4291-59DE-4481-1AB0A0C85036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5">
            <a:alphaModFix/>
          </a:blip>
          <a:srcRect/>
          <a:stretch/>
        </p:blipFill>
        <p:spPr bwMode="auto">
          <a:xfrm>
            <a:off x="12887557" y="7755133"/>
            <a:ext cx="2760967" cy="3746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D9273EFC-D13C-36AB-F562-5944263D5825}"/>
              </a:ext>
            </a:extLst>
          </p:cNvPr>
          <p:cNvSpPr txBox="1"/>
          <p:nvPr/>
        </p:nvSpPr>
        <p:spPr>
          <a:xfrm>
            <a:off x="15803561" y="7868868"/>
            <a:ext cx="5178965" cy="3530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803370" fontAlgn="base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defRPr/>
            </a:pPr>
            <a:r>
              <a:rPr lang="en-US" sz="2050" b="1" kern="0" dirty="0">
                <a:latin typeface="Arial" panose="020B0604020202020204" pitchFamily="34" charset="0"/>
                <a:cs typeface="Arial" panose="020B0604020202020204" pitchFamily="34" charset="0"/>
              </a:rPr>
              <a:t>Process-level pipeline parallelism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50" kern="0" dirty="0">
                <a:latin typeface="Arial" panose="020B0604020202020204" pitchFamily="34" charset="0"/>
                <a:cs typeface="Arial" panose="020B0604020202020204" pitchFamily="34" charset="0"/>
              </a:rPr>
              <a:t>Separate readout and timestamp sorting</a:t>
            </a:r>
          </a:p>
          <a:p>
            <a:r>
              <a:rPr lang="en-US" sz="2050" b="1" kern="0" dirty="0">
                <a:latin typeface="Arial" panose="020B0604020202020204" pitchFamily="34" charset="0"/>
                <a:cs typeface="Arial" panose="020B0604020202020204" pitchFamily="34" charset="0"/>
              </a:rPr>
              <a:t>Parallel analysis framework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50" kern="0" dirty="0">
                <a:latin typeface="Arial" panose="020B0604020202020204" pitchFamily="34" charset="0"/>
                <a:cs typeface="Arial" panose="020B0604020202020204" pitchFamily="34" charset="0"/>
              </a:rPr>
              <a:t>Plugin library for user analysis, parallel task distribution via </a:t>
            </a:r>
            <a:r>
              <a:rPr lang="en-US" sz="2050" kern="0" dirty="0" err="1">
                <a:latin typeface="Arial" panose="020B0604020202020204" pitchFamily="34" charset="0"/>
                <a:cs typeface="Arial" panose="020B0604020202020204" pitchFamily="34" charset="0"/>
              </a:rPr>
              <a:t>OpenMPI</a:t>
            </a:r>
            <a:r>
              <a:rPr lang="en-US" sz="2050" kern="0" dirty="0">
                <a:latin typeface="Arial" panose="020B0604020202020204" pitchFamily="34" charset="0"/>
                <a:cs typeface="Arial" panose="020B0604020202020204" pitchFamily="34" charset="0"/>
              </a:rPr>
              <a:t> or 0MQ</a:t>
            </a:r>
          </a:p>
          <a:p>
            <a:r>
              <a:rPr lang="en-US" sz="2050" b="1" kern="0" dirty="0">
                <a:latin typeface="Arial" panose="020B0604020202020204" pitchFamily="34" charset="0"/>
                <a:cs typeface="Arial" panose="020B0604020202020204" pitchFamily="34" charset="0"/>
              </a:rPr>
              <a:t>Event-editing software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50" kern="0" dirty="0">
                <a:latin typeface="Arial" panose="020B0604020202020204" pitchFamily="34" charset="0"/>
                <a:cs typeface="Arial" panose="020B0604020202020204" pitchFamily="34" charset="0"/>
              </a:rPr>
              <a:t>Filters (parallel software trigger), body editors (add to or modify event data)</a:t>
            </a:r>
          </a:p>
          <a:p>
            <a:r>
              <a:rPr lang="en-US" sz="2050" b="1" kern="0" dirty="0">
                <a:latin typeface="Arial" panose="020B0604020202020204" pitchFamily="34" charset="0"/>
                <a:cs typeface="Arial" panose="020B0604020202020204" pitchFamily="34" charset="0"/>
              </a:rPr>
              <a:t>Rate limited by DAQ hardware backplane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50" kern="0" dirty="0">
                <a:latin typeface="Arial" panose="020B0604020202020204" pitchFamily="34" charset="0"/>
                <a:cs typeface="Arial" panose="020B0604020202020204" pitchFamily="34" charset="0"/>
              </a:rPr>
              <a:t>80 MB/s VME64, 109 MB/s PCIe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F8F89E0-69C5-9B63-B9F7-E27EE0171660}"/>
              </a:ext>
            </a:extLst>
          </p:cNvPr>
          <p:cNvGrpSpPr/>
          <p:nvPr/>
        </p:nvGrpSpPr>
        <p:grpSpPr>
          <a:xfrm>
            <a:off x="258763" y="11674985"/>
            <a:ext cx="20878798" cy="8259252"/>
            <a:chOff x="34078066" y="7412845"/>
            <a:chExt cx="14233540" cy="12725726"/>
          </a:xfrm>
        </p:grpSpPr>
        <p:sp>
          <p:nvSpPr>
            <p:cNvPr id="55" name="Rounded Rectangle 97">
              <a:extLst>
                <a:ext uri="{FF2B5EF4-FFF2-40B4-BE49-F238E27FC236}">
                  <a16:creationId xmlns:a16="http://schemas.microsoft.com/office/drawing/2014/main" id="{186C7D69-C6D4-2AA7-4187-A5F78BE62A6C}"/>
                </a:ext>
              </a:extLst>
            </p:cNvPr>
            <p:cNvSpPr/>
            <p:nvPr/>
          </p:nvSpPr>
          <p:spPr>
            <a:xfrm>
              <a:off x="34078066" y="7421564"/>
              <a:ext cx="14233540" cy="12717007"/>
            </a:xfrm>
            <a:prstGeom prst="roundRect">
              <a:avLst>
                <a:gd name="adj" fmla="val 3266"/>
              </a:avLst>
            </a:prstGeom>
            <a:ln w="28575">
              <a:solidFill>
                <a:srgbClr val="153E35"/>
              </a:solidFill>
            </a:ln>
            <a:effectLst>
              <a:outerShdw blurRad="508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57135" tIns="28568" rIns="57135" bIns="2856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204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ounded Rectangle 102">
              <a:extLst>
                <a:ext uri="{FF2B5EF4-FFF2-40B4-BE49-F238E27FC236}">
                  <a16:creationId xmlns:a16="http://schemas.microsoft.com/office/drawing/2014/main" id="{EAB23C8C-BE8C-6D1B-19D4-1D9926C27C3C}"/>
                </a:ext>
              </a:extLst>
            </p:cNvPr>
            <p:cNvSpPr/>
            <p:nvPr/>
          </p:nvSpPr>
          <p:spPr>
            <a:xfrm>
              <a:off x="34078066" y="7412845"/>
              <a:ext cx="14233540" cy="845336"/>
            </a:xfrm>
            <a:prstGeom prst="roundRect">
              <a:avLst>
                <a:gd name="adj" fmla="val 22826"/>
              </a:avLst>
            </a:prstGeom>
            <a:solidFill>
              <a:srgbClr val="00453B"/>
            </a:solidFill>
            <a:ln w="28575">
              <a:solidFill>
                <a:srgbClr val="153E35"/>
              </a:solidFill>
            </a:ln>
            <a:effectLst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57135" tIns="28568" rIns="57135" bIns="2856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2632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Connecting FRIB Science to HPC Facilities: Real-time Workflows using EJFAT/E2SAR and ESnet</a:t>
              </a:r>
            </a:p>
          </p:txBody>
        </p:sp>
      </p:grpSp>
      <p:pic>
        <p:nvPicPr>
          <p:cNvPr id="62" name="Picture 61">
            <a:extLst>
              <a:ext uri="{FF2B5EF4-FFF2-40B4-BE49-F238E27FC236}">
                <a16:creationId xmlns:a16="http://schemas.microsoft.com/office/drawing/2014/main" id="{2A3D7CF3-83B6-3540-029D-F1D46789A5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162" y="16200437"/>
            <a:ext cx="4880757" cy="3383158"/>
          </a:xfrm>
          <a:prstGeom prst="rect">
            <a:avLst/>
          </a:prstGeom>
        </p:spPr>
      </p:pic>
      <p:pic>
        <p:nvPicPr>
          <p:cNvPr id="63" name="Google Shape;200;p9">
            <a:extLst>
              <a:ext uri="{FF2B5EF4-FFF2-40B4-BE49-F238E27FC236}">
                <a16:creationId xmlns:a16="http://schemas.microsoft.com/office/drawing/2014/main" id="{E31A411F-9FFC-AC67-44C4-195DCAE2B5E8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1019265" y="17267237"/>
            <a:ext cx="5698697" cy="2210194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Content Placeholder 9">
            <a:extLst>
              <a:ext uri="{FF2B5EF4-FFF2-40B4-BE49-F238E27FC236}">
                <a16:creationId xmlns:a16="http://schemas.microsoft.com/office/drawing/2014/main" id="{79FF849F-CE1E-EA06-C22F-A4E8572F78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02962" y="12314237"/>
            <a:ext cx="9991070" cy="4659071"/>
          </a:xfrm>
          <a:prstGeom prst="rect">
            <a:avLst/>
          </a:prstGeom>
        </p:spPr>
      </p:pic>
      <p:pic>
        <p:nvPicPr>
          <p:cNvPr id="65" name="Content Placeholder 31">
            <a:extLst>
              <a:ext uri="{FF2B5EF4-FFF2-40B4-BE49-F238E27FC236}">
                <a16:creationId xmlns:a16="http://schemas.microsoft.com/office/drawing/2014/main" id="{B77F9C10-FF53-2CE2-C28B-AB81E1CB542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1162" y="12314237"/>
            <a:ext cx="4720806" cy="38381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6CFFA2C-1F60-AAE7-B69D-C29410439B39}"/>
              </a:ext>
            </a:extLst>
          </p:cNvPr>
          <p:cNvSpPr txBox="1"/>
          <p:nvPr/>
        </p:nvSpPr>
        <p:spPr>
          <a:xfrm>
            <a:off x="5435448" y="12314237"/>
            <a:ext cx="5365529" cy="7392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803370" fontAlgn="base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defRPr/>
            </a:pPr>
            <a:r>
              <a:rPr lang="en-US" sz="2050" kern="0" dirty="0">
                <a:latin typeface="Arial" panose="020B0604020202020204" pitchFamily="34" charset="0"/>
                <a:cs typeface="Arial" panose="020B0604020202020204" pitchFamily="34" charset="0"/>
              </a:rPr>
              <a:t>[Top left] A radioactive ion beam is implanted into a CeBr</a:t>
            </a:r>
            <a:r>
              <a:rPr lang="en-US" sz="2050" kern="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50" kern="0" dirty="0">
                <a:latin typeface="Arial" panose="020B0604020202020204" pitchFamily="34" charset="0"/>
                <a:cs typeface="Arial" panose="020B0604020202020204" pitchFamily="34" charset="0"/>
              </a:rPr>
              <a:t> scintillator detector. Isomeric states populated following the </a:t>
            </a:r>
            <a:r>
              <a:rPr lang="el-GR" sz="2050" kern="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2050" kern="0" dirty="0">
                <a:latin typeface="Arial" panose="020B0604020202020204" pitchFamily="34" charset="0"/>
                <a:cs typeface="Arial" panose="020B0604020202020204" pitchFamily="34" charset="0"/>
              </a:rPr>
              <a:t> decay of the implanted ion result in a characteristic double-pulse signal which is fit with a model response function to extract the isomer lifetime</a:t>
            </a:r>
            <a:r>
              <a:rPr lang="en-US" sz="2050" kern="0" baseline="30000" dirty="0">
                <a:latin typeface="Arial" panose="020B0604020202020204" pitchFamily="34" charset="0"/>
                <a:cs typeface="Arial" panose="020B0604020202020204" pitchFamily="34" charset="0"/>
              </a:rPr>
              <a:t>1,2</a:t>
            </a:r>
            <a:r>
              <a:rPr lang="en-US" sz="2050" kern="0" dirty="0">
                <a:latin typeface="Arial" panose="020B0604020202020204" pitchFamily="34" charset="0"/>
                <a:cs typeface="Arial" panose="020B0604020202020204" pitchFamily="34" charset="0"/>
              </a:rPr>
              <a:t>. The model response function must:</a:t>
            </a:r>
          </a:p>
          <a:p>
            <a:pPr marL="342900" lvl="0" indent="-342900" defTabSz="803370" fontAlgn="base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50" kern="0" dirty="0">
                <a:latin typeface="Arial" panose="020B0604020202020204" pitchFamily="34" charset="0"/>
                <a:cs typeface="Arial" panose="020B0604020202020204" pitchFamily="34" charset="0"/>
              </a:rPr>
              <a:t>Classify events containing one or two pulses</a:t>
            </a:r>
          </a:p>
          <a:p>
            <a:pPr marL="342900" lvl="0" indent="-342900" defTabSz="803370" fontAlgn="base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50" kern="0" dirty="0">
                <a:latin typeface="Arial" panose="020B0604020202020204" pitchFamily="34" charset="0"/>
                <a:cs typeface="Arial" panose="020B0604020202020204" pitchFamily="34" charset="0"/>
              </a:rPr>
              <a:t>Accurately and precisely estimate model parameters</a:t>
            </a:r>
          </a:p>
          <a:p>
            <a:pPr lvl="0" defTabSz="803370" fontAlgn="base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defRPr/>
            </a:pPr>
            <a:r>
              <a:rPr lang="en-US" sz="2050" kern="0" dirty="0">
                <a:latin typeface="Arial" panose="020B0604020202020204" pitchFamily="34" charset="0"/>
                <a:cs typeface="Arial" panose="020B0604020202020204" pitchFamily="34" charset="0"/>
              </a:rPr>
              <a:t>[Middle left] Comparison of an iterative, nonlinear least squares method using the Gnu Scientific Library’s </a:t>
            </a:r>
            <a:r>
              <a:rPr lang="en-US" sz="2050" kern="0" dirty="0" err="1">
                <a:latin typeface="Arial" panose="020B0604020202020204" pitchFamily="34" charset="0"/>
                <a:cs typeface="Arial" panose="020B0604020202020204" pitchFamily="34" charset="0"/>
              </a:rPr>
              <a:t>Levenburg</a:t>
            </a:r>
            <a:r>
              <a:rPr lang="en-US" sz="2050" kern="0" dirty="0">
                <a:latin typeface="Arial" panose="020B0604020202020204" pitchFamily="34" charset="0"/>
                <a:cs typeface="Arial" panose="020B0604020202020204" pitchFamily="34" charset="0"/>
              </a:rPr>
              <a:t>-Marquardt solver (</a:t>
            </a:r>
            <a:r>
              <a:rPr lang="en-US" sz="2050" kern="0" dirty="0" err="1">
                <a:latin typeface="Arial" panose="020B0604020202020204" pitchFamily="34" charset="0"/>
                <a:cs typeface="Arial" panose="020B0604020202020204" pitchFamily="34" charset="0"/>
              </a:rPr>
              <a:t>LMFit</a:t>
            </a:r>
            <a:r>
              <a:rPr lang="en-US" sz="2050" kern="0" dirty="0">
                <a:latin typeface="Arial" panose="020B0604020202020204" pitchFamily="34" charset="0"/>
                <a:cs typeface="Arial" panose="020B0604020202020204" pitchFamily="34" charset="0"/>
              </a:rPr>
              <a:t>), and a machine-learning inference method using a Siamese autoencoder neural network architecture (</a:t>
            </a:r>
            <a:r>
              <a:rPr lang="en-US" sz="2050" kern="0" dirty="0" err="1">
                <a:latin typeface="Arial" panose="020B0604020202020204" pitchFamily="34" charset="0"/>
                <a:cs typeface="Arial" panose="020B0604020202020204" pitchFamily="34" charset="0"/>
              </a:rPr>
              <a:t>SAEFit</a:t>
            </a:r>
            <a:r>
              <a:rPr lang="en-US" sz="2050" kern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050" kern="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50" kern="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lvl="0" defTabSz="803370" fontAlgn="base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defRPr/>
            </a:pPr>
            <a:r>
              <a:rPr lang="en-US" sz="2050" kern="0" dirty="0">
                <a:latin typeface="Arial" panose="020B0604020202020204" pitchFamily="34" charset="0"/>
                <a:cs typeface="Arial" panose="020B0604020202020204" pitchFamily="34" charset="0"/>
              </a:rPr>
              <a:t>[Bottom left] The </a:t>
            </a:r>
            <a:r>
              <a:rPr lang="en-US" sz="2050" kern="0" dirty="0" err="1">
                <a:latin typeface="Arial" panose="020B0604020202020204" pitchFamily="34" charset="0"/>
                <a:cs typeface="Arial" panose="020B0604020202020204" pitchFamily="34" charset="0"/>
              </a:rPr>
              <a:t>SAEFit</a:t>
            </a:r>
            <a:r>
              <a:rPr lang="en-US" sz="2050" kern="0" dirty="0">
                <a:latin typeface="Arial" panose="020B0604020202020204" pitchFamily="34" charset="0"/>
                <a:cs typeface="Arial" panose="020B0604020202020204" pitchFamily="34" charset="0"/>
              </a:rPr>
              <a:t> approach offers improved classification, parameter estimation and is less computationally intensive than LMFit</a:t>
            </a:r>
            <a:r>
              <a:rPr lang="en-US" sz="2050" kern="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50" kern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CE2038-A193-8D20-E729-7E1D680D845B}"/>
              </a:ext>
            </a:extLst>
          </p:cNvPr>
          <p:cNvSpPr txBox="1"/>
          <p:nvPr/>
        </p:nvSpPr>
        <p:spPr>
          <a:xfrm>
            <a:off x="16717962" y="17038637"/>
            <a:ext cx="4292374" cy="2801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803370" fontAlgn="base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defRPr/>
            </a:pPr>
            <a:r>
              <a:rPr lang="en-US" sz="2050" kern="0" dirty="0">
                <a:latin typeface="Arial" panose="020B0604020202020204" pitchFamily="34" charset="0"/>
                <a:cs typeface="Arial" panose="020B0604020202020204" pitchFamily="34" charset="0"/>
              </a:rPr>
              <a:t>Streaming workflow using E2SAR event segmentation and reassembly and EJFAT load-balancing FPGAs. E2SAR is integrated into the sender and receiver applications.</a:t>
            </a:r>
          </a:p>
          <a:p>
            <a:pPr lvl="0" defTabSz="803370" fontAlgn="base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defRPr/>
            </a:pPr>
            <a:r>
              <a:rPr lang="en-US" sz="2050" kern="0" dirty="0">
                <a:latin typeface="Arial" panose="020B0604020202020204" pitchFamily="34" charset="0"/>
                <a:cs typeface="Arial" panose="020B0604020202020204" pitchFamily="34" charset="0"/>
              </a:rPr>
              <a:t>No intermediate files are written, operate exclusively on UDP and TCP streams.</a:t>
            </a:r>
          </a:p>
        </p:txBody>
      </p:sp>
      <p:sp>
        <p:nvSpPr>
          <p:cNvPr id="4" name="Google Shape;169;p6">
            <a:extLst>
              <a:ext uri="{FF2B5EF4-FFF2-40B4-BE49-F238E27FC236}">
                <a16:creationId xmlns:a16="http://schemas.microsoft.com/office/drawing/2014/main" id="{53C18848-4CE8-3E94-73A5-84168E7D52C8}"/>
              </a:ext>
            </a:extLst>
          </p:cNvPr>
          <p:cNvSpPr txBox="1"/>
          <p:nvPr/>
        </p:nvSpPr>
        <p:spPr>
          <a:xfrm>
            <a:off x="365759" y="19599785"/>
            <a:ext cx="1086189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A. Chester et al., Phys. Rev. C </a:t>
            </a:r>
            <a:r>
              <a:rPr lang="en-US" sz="11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104</a:t>
            </a:r>
            <a: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(2021) 054314; </a:t>
            </a:r>
            <a:r>
              <a:rPr lang="en-US" sz="1100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A. Chester et al., Phys. Rev. C </a:t>
            </a:r>
            <a:r>
              <a:rPr lang="en-US" sz="11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105</a:t>
            </a:r>
            <a: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(2022) 024319; </a:t>
            </a:r>
            <a:r>
              <a:rPr lang="en-US" sz="1100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B. Sadeghi et al., </a:t>
            </a:r>
            <a:r>
              <a:rPr lang="en-US" sz="11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Nucl</a:t>
            </a:r>
            <a: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Inst. Meth. A </a:t>
            </a:r>
            <a:r>
              <a:rPr lang="en-US" sz="11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1082</a:t>
            </a:r>
            <a: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(2026) 170971 </a:t>
            </a:r>
          </a:p>
        </p:txBody>
      </p:sp>
      <p:sp>
        <p:nvSpPr>
          <p:cNvPr id="11" name="Rounded Rectangle 129">
            <a:extLst>
              <a:ext uri="{FF2B5EF4-FFF2-40B4-BE49-F238E27FC236}">
                <a16:creationId xmlns:a16="http://schemas.microsoft.com/office/drawing/2014/main" id="{BE774660-C6B3-6E7F-13C4-6C5864CD6C45}"/>
              </a:ext>
            </a:extLst>
          </p:cNvPr>
          <p:cNvSpPr/>
          <p:nvPr/>
        </p:nvSpPr>
        <p:spPr>
          <a:xfrm>
            <a:off x="15160321" y="12466637"/>
            <a:ext cx="2650171" cy="723259"/>
          </a:xfrm>
          <a:prstGeom prst="roundRect">
            <a:avLst>
              <a:gd name="adj" fmla="val 8621"/>
            </a:avLst>
          </a:prstGeom>
          <a:solidFill>
            <a:srgbClr val="DFEDCF"/>
          </a:solidFill>
          <a:ln w="28575">
            <a:solidFill>
              <a:schemeClr val="accent6"/>
            </a:solidFill>
          </a:ln>
          <a:effectLst>
            <a:outerShdw blurRad="5080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08" tIns="22854" rIns="45708" bIns="2285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4" dirty="0">
                <a:latin typeface="Arial" panose="020B0604020202020204" pitchFamily="34" charset="0"/>
                <a:cs typeface="Arial" panose="020B0604020202020204" pitchFamily="34" charset="0"/>
              </a:rPr>
              <a:t>Real-time queue, processes receive UDP traffic on the node, no batch processing of data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F10E8CD-94CB-AB3C-B805-DF48DBC3D1F5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16485407" y="13189896"/>
            <a:ext cx="842155" cy="583448"/>
          </a:xfrm>
          <a:prstGeom prst="straightConnector1">
            <a:avLst/>
          </a:prstGeom>
          <a:ln w="38100">
            <a:solidFill>
              <a:srgbClr val="70AD4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29">
            <a:extLst>
              <a:ext uri="{FF2B5EF4-FFF2-40B4-BE49-F238E27FC236}">
                <a16:creationId xmlns:a16="http://schemas.microsoft.com/office/drawing/2014/main" id="{B3E75E27-F084-C034-10E8-23D657A2A926}"/>
              </a:ext>
            </a:extLst>
          </p:cNvPr>
          <p:cNvSpPr/>
          <p:nvPr/>
        </p:nvSpPr>
        <p:spPr>
          <a:xfrm>
            <a:off x="12034333" y="14981237"/>
            <a:ext cx="1555654" cy="557895"/>
          </a:xfrm>
          <a:prstGeom prst="roundRect">
            <a:avLst>
              <a:gd name="adj" fmla="val 8621"/>
            </a:avLst>
          </a:prstGeom>
          <a:solidFill>
            <a:srgbClr val="DFEDCF"/>
          </a:solidFill>
          <a:ln w="28575">
            <a:solidFill>
              <a:schemeClr val="accent6"/>
            </a:solidFill>
          </a:ln>
          <a:effectLst>
            <a:outerShdw blurRad="5080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08" tIns="22854" rIns="45708" bIns="2285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4" dirty="0">
                <a:latin typeface="Arial" panose="020B0604020202020204" pitchFamily="34" charset="0"/>
                <a:cs typeface="Arial" panose="020B0604020202020204" pitchFamily="34" charset="0"/>
              </a:rPr>
              <a:t>Can be file or TCP (</a:t>
            </a:r>
            <a:r>
              <a:rPr lang="en-US" sz="1404" dirty="0" err="1">
                <a:latin typeface="Arial" panose="020B0604020202020204" pitchFamily="34" charset="0"/>
                <a:cs typeface="Arial" panose="020B0604020202020204" pitchFamily="34" charset="0"/>
              </a:rPr>
              <a:t>ringbuffer</a:t>
            </a:r>
            <a:r>
              <a:rPr lang="en-US" sz="1404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0D5EF42-4EA2-487B-E4B0-DF1E0B6B08A0}"/>
              </a:ext>
            </a:extLst>
          </p:cNvPr>
          <p:cNvCxnSpPr>
            <a:cxnSpLocks/>
          </p:cNvCxnSpPr>
          <p:nvPr/>
        </p:nvCxnSpPr>
        <p:spPr>
          <a:xfrm flipH="1" flipV="1">
            <a:off x="11841162" y="14728900"/>
            <a:ext cx="193171" cy="252337"/>
          </a:xfrm>
          <a:prstGeom prst="straightConnector1">
            <a:avLst/>
          </a:prstGeom>
          <a:ln w="38100">
            <a:solidFill>
              <a:srgbClr val="70AD4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1F49E52-C13B-63FA-DAC3-BD5113F16F4D}"/>
              </a:ext>
            </a:extLst>
          </p:cNvPr>
          <p:cNvGrpSpPr/>
          <p:nvPr/>
        </p:nvGrpSpPr>
        <p:grpSpPr>
          <a:xfrm>
            <a:off x="11079164" y="20063270"/>
            <a:ext cx="10058397" cy="4195586"/>
            <a:chOff x="34067750" y="7420074"/>
            <a:chExt cx="14137545" cy="5841838"/>
          </a:xfrm>
        </p:grpSpPr>
        <p:sp>
          <p:nvSpPr>
            <p:cNvPr id="76" name="Rounded Rectangle 97">
              <a:extLst>
                <a:ext uri="{FF2B5EF4-FFF2-40B4-BE49-F238E27FC236}">
                  <a16:creationId xmlns:a16="http://schemas.microsoft.com/office/drawing/2014/main" id="{4E7ABD3C-CD8F-F429-E234-79FC6125FAB4}"/>
                </a:ext>
              </a:extLst>
            </p:cNvPr>
            <p:cNvSpPr/>
            <p:nvPr/>
          </p:nvSpPr>
          <p:spPr>
            <a:xfrm>
              <a:off x="34078067" y="7421567"/>
              <a:ext cx="14127228" cy="5840345"/>
            </a:xfrm>
            <a:prstGeom prst="roundRect">
              <a:avLst>
                <a:gd name="adj" fmla="val 3266"/>
              </a:avLst>
            </a:prstGeom>
            <a:ln w="28575">
              <a:solidFill>
                <a:srgbClr val="153E35"/>
              </a:solidFill>
            </a:ln>
            <a:effectLst>
              <a:outerShdw blurRad="508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57135" tIns="28568" rIns="57135" bIns="2856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204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Rounded Rectangle 102">
              <a:extLst>
                <a:ext uri="{FF2B5EF4-FFF2-40B4-BE49-F238E27FC236}">
                  <a16:creationId xmlns:a16="http://schemas.microsoft.com/office/drawing/2014/main" id="{E7CEC83B-B10F-C592-BC1E-8170C4B93DAC}"/>
                </a:ext>
              </a:extLst>
            </p:cNvPr>
            <p:cNvSpPr/>
            <p:nvPr/>
          </p:nvSpPr>
          <p:spPr>
            <a:xfrm>
              <a:off x="34067750" y="7420074"/>
              <a:ext cx="14137544" cy="763914"/>
            </a:xfrm>
            <a:prstGeom prst="roundRect">
              <a:avLst>
                <a:gd name="adj" fmla="val 18592"/>
              </a:avLst>
            </a:prstGeom>
            <a:solidFill>
              <a:srgbClr val="00453B"/>
            </a:solidFill>
            <a:ln w="28575">
              <a:solidFill>
                <a:srgbClr val="153E35"/>
              </a:solidFill>
            </a:ln>
            <a:effectLst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57135" tIns="28568" rIns="57135" bIns="2856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2632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Summary and Conclusions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8E832248-4C89-B112-7920-BB42D8789C8D}"/>
              </a:ext>
            </a:extLst>
          </p:cNvPr>
          <p:cNvSpPr txBox="1"/>
          <p:nvPr/>
        </p:nvSpPr>
        <p:spPr>
          <a:xfrm>
            <a:off x="11227649" y="20683696"/>
            <a:ext cx="9827164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50" dirty="0">
                <a:latin typeface="Arial" panose="020B0604020202020204" pitchFamily="34" charset="0"/>
                <a:cs typeface="Arial" panose="020B0604020202020204" pitchFamily="34" charset="0"/>
              </a:rPr>
              <a:t>Developed a real-time workflow for distributed analysis of production FRIB experiment data offsite at NERSC.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50" dirty="0">
                <a:latin typeface="Arial" panose="020B0604020202020204" pitchFamily="34" charset="0"/>
                <a:cs typeface="Arial" panose="020B0604020202020204" pitchFamily="34" charset="0"/>
              </a:rPr>
              <a:t>Use of real-time queue: latency-free analysis without batch processing.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50" dirty="0">
                <a:latin typeface="Arial" panose="020B0604020202020204" pitchFamily="34" charset="0"/>
                <a:cs typeface="Arial" panose="020B0604020202020204" pitchFamily="34" charset="0"/>
              </a:rPr>
              <a:t>Integrated EJFAT/E2SAR data transfers and ML-inference fitting into standard FRIBDAQ online analysis tools to support real-time data processing.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50" dirty="0">
                <a:latin typeface="Arial" panose="020B0604020202020204" pitchFamily="34" charset="0"/>
                <a:cs typeface="Arial" panose="020B0604020202020204" pitchFamily="34" charset="0"/>
              </a:rPr>
              <a:t>Processed 615 GB of data (15 hours of run time) in 20 minutes using 8 Perlmutter nodes at an average rate of 525 MB/s (hardware limited).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50" dirty="0">
                <a:latin typeface="Arial" panose="020B0604020202020204" pitchFamily="34" charset="0"/>
                <a:cs typeface="Arial" panose="020B0604020202020204" pitchFamily="34" charset="0"/>
              </a:rPr>
              <a:t>Extensible framework for handling additional use cases for data streaming to HPC or between FRIB and other laboratories.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50" dirty="0">
                <a:latin typeface="Arial" panose="020B0604020202020204" pitchFamily="34" charset="0"/>
                <a:cs typeface="Arial" panose="020B0604020202020204" pitchFamily="34" charset="0"/>
              </a:rPr>
              <a:t>Excellent support from EJFAT team, positive user experience.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734DE911-2E15-A34E-200E-EF48D16CF872}"/>
              </a:ext>
            </a:extLst>
          </p:cNvPr>
          <p:cNvGrpSpPr/>
          <p:nvPr/>
        </p:nvGrpSpPr>
        <p:grpSpPr>
          <a:xfrm>
            <a:off x="11110147" y="24448990"/>
            <a:ext cx="10027415" cy="3638648"/>
            <a:chOff x="34078067" y="7420074"/>
            <a:chExt cx="14127228" cy="5841838"/>
          </a:xfrm>
        </p:grpSpPr>
        <p:sp>
          <p:nvSpPr>
            <p:cNvPr id="82" name="Rounded Rectangle 97">
              <a:extLst>
                <a:ext uri="{FF2B5EF4-FFF2-40B4-BE49-F238E27FC236}">
                  <a16:creationId xmlns:a16="http://schemas.microsoft.com/office/drawing/2014/main" id="{70050362-3413-8275-71D2-44C78C4C7B00}"/>
                </a:ext>
              </a:extLst>
            </p:cNvPr>
            <p:cNvSpPr/>
            <p:nvPr/>
          </p:nvSpPr>
          <p:spPr>
            <a:xfrm>
              <a:off x="34078067" y="7421568"/>
              <a:ext cx="14127228" cy="5840344"/>
            </a:xfrm>
            <a:prstGeom prst="roundRect">
              <a:avLst>
                <a:gd name="adj" fmla="val 3266"/>
              </a:avLst>
            </a:prstGeom>
            <a:ln w="28575">
              <a:solidFill>
                <a:srgbClr val="153E35"/>
              </a:solidFill>
            </a:ln>
            <a:effectLst>
              <a:outerShdw blurRad="508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57135" tIns="28568" rIns="57135" bIns="2856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204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Rounded Rectangle 102">
              <a:extLst>
                <a:ext uri="{FF2B5EF4-FFF2-40B4-BE49-F238E27FC236}">
                  <a16:creationId xmlns:a16="http://schemas.microsoft.com/office/drawing/2014/main" id="{DEA3138B-276B-0060-6BFA-50ACBC581353}"/>
                </a:ext>
              </a:extLst>
            </p:cNvPr>
            <p:cNvSpPr/>
            <p:nvPr/>
          </p:nvSpPr>
          <p:spPr>
            <a:xfrm>
              <a:off x="34078067" y="7420074"/>
              <a:ext cx="14127228" cy="752683"/>
            </a:xfrm>
            <a:prstGeom prst="roundRect">
              <a:avLst>
                <a:gd name="adj" fmla="val 18592"/>
              </a:avLst>
            </a:prstGeom>
            <a:solidFill>
              <a:srgbClr val="00453B"/>
            </a:solidFill>
            <a:ln w="28575">
              <a:solidFill>
                <a:srgbClr val="153E35"/>
              </a:solidFill>
            </a:ln>
            <a:effectLst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57135" tIns="28568" rIns="57135" bIns="2856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2632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Acknowledgements</a:t>
              </a:r>
            </a:p>
          </p:txBody>
        </p:sp>
      </p:grpSp>
      <p:pic>
        <p:nvPicPr>
          <p:cNvPr id="85" name="Picture 84">
            <a:extLst>
              <a:ext uri="{FF2B5EF4-FFF2-40B4-BE49-F238E27FC236}">
                <a16:creationId xmlns:a16="http://schemas.microsoft.com/office/drawing/2014/main" id="{F60E8B0B-2075-7699-F189-B5737AEAEA7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231562" y="25039637"/>
            <a:ext cx="9862937" cy="2956208"/>
          </a:xfrm>
          <a:prstGeom prst="rect">
            <a:avLst/>
          </a:prstGeom>
        </p:spPr>
      </p:pic>
      <p:grpSp>
        <p:nvGrpSpPr>
          <p:cNvPr id="89" name="Group 88">
            <a:extLst>
              <a:ext uri="{FF2B5EF4-FFF2-40B4-BE49-F238E27FC236}">
                <a16:creationId xmlns:a16="http://schemas.microsoft.com/office/drawing/2014/main" id="{601E6366-4FE9-A693-A5A7-50E81DB3B784}"/>
              </a:ext>
            </a:extLst>
          </p:cNvPr>
          <p:cNvGrpSpPr/>
          <p:nvPr/>
        </p:nvGrpSpPr>
        <p:grpSpPr>
          <a:xfrm>
            <a:off x="258763" y="20040090"/>
            <a:ext cx="10643752" cy="8024370"/>
            <a:chOff x="34067751" y="7420073"/>
            <a:chExt cx="14137544" cy="12718499"/>
          </a:xfrm>
        </p:grpSpPr>
        <p:sp>
          <p:nvSpPr>
            <p:cNvPr id="90" name="Rounded Rectangle 97">
              <a:extLst>
                <a:ext uri="{FF2B5EF4-FFF2-40B4-BE49-F238E27FC236}">
                  <a16:creationId xmlns:a16="http://schemas.microsoft.com/office/drawing/2014/main" id="{06649167-51CA-1255-633D-FA7740CDA1B1}"/>
                </a:ext>
              </a:extLst>
            </p:cNvPr>
            <p:cNvSpPr/>
            <p:nvPr/>
          </p:nvSpPr>
          <p:spPr>
            <a:xfrm>
              <a:off x="34078067" y="7421565"/>
              <a:ext cx="14127228" cy="12717007"/>
            </a:xfrm>
            <a:prstGeom prst="roundRect">
              <a:avLst>
                <a:gd name="adj" fmla="val 3266"/>
              </a:avLst>
            </a:prstGeom>
            <a:ln w="28575">
              <a:solidFill>
                <a:srgbClr val="153E35"/>
              </a:solidFill>
            </a:ln>
            <a:effectLst>
              <a:outerShdw blurRad="508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57135" tIns="28568" rIns="57135" bIns="2856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204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Rounded Rectangle 102">
              <a:extLst>
                <a:ext uri="{FF2B5EF4-FFF2-40B4-BE49-F238E27FC236}">
                  <a16:creationId xmlns:a16="http://schemas.microsoft.com/office/drawing/2014/main" id="{1BA8EA1E-14DD-E09F-013C-8FA69AFBF202}"/>
                </a:ext>
              </a:extLst>
            </p:cNvPr>
            <p:cNvSpPr/>
            <p:nvPr/>
          </p:nvSpPr>
          <p:spPr>
            <a:xfrm>
              <a:off x="34067751" y="7420073"/>
              <a:ext cx="14137544" cy="869586"/>
            </a:xfrm>
            <a:prstGeom prst="roundRect">
              <a:avLst>
                <a:gd name="adj" fmla="val 27891"/>
              </a:avLst>
            </a:prstGeom>
            <a:solidFill>
              <a:srgbClr val="00453B"/>
            </a:solidFill>
            <a:ln w="28575">
              <a:solidFill>
                <a:srgbClr val="153E35"/>
              </a:solidFill>
            </a:ln>
            <a:effectLst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57135" tIns="28568" rIns="57135" bIns="28568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2632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Online Analysis of Data Processed at Perlmutter</a:t>
              </a:r>
            </a:p>
          </p:txBody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C3D55265-5DD7-C295-D719-776D7D805F1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2124" y="20921316"/>
            <a:ext cx="10180429" cy="5439462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7451EFA0-644D-B4B9-C7AC-5E65DC119CF2}"/>
              </a:ext>
            </a:extLst>
          </p:cNvPr>
          <p:cNvSpPr txBox="1"/>
          <p:nvPr/>
        </p:nvSpPr>
        <p:spPr>
          <a:xfrm>
            <a:off x="424910" y="26374967"/>
            <a:ext cx="10210801" cy="1669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50" dirty="0">
                <a:latin typeface="Arial" panose="020B0604020202020204" pitchFamily="34" charset="0"/>
                <a:cs typeface="Arial" panose="020B0604020202020204" pitchFamily="34" charset="0"/>
              </a:rPr>
              <a:t>Online analysis and monitoring of the data-processing workflow incorporating the machine-learning inference fitting. [Left] The horizontal bands are characteristic of </a:t>
            </a:r>
            <a:r>
              <a:rPr lang="el-GR" sz="205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2050" dirty="0">
                <a:latin typeface="Arial" panose="020B0604020202020204" pitchFamily="34" charset="0"/>
                <a:cs typeface="Arial" panose="020B0604020202020204" pitchFamily="34" charset="0"/>
              </a:rPr>
              <a:t>-delayed isomeric states depopulating via a low-energy </a:t>
            </a:r>
            <a:r>
              <a:rPr lang="el-GR" sz="2050" dirty="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US" sz="2050" dirty="0">
                <a:latin typeface="Arial" panose="020B0604020202020204" pitchFamily="34" charset="0"/>
                <a:cs typeface="Arial" panose="020B0604020202020204" pitchFamily="34" charset="0"/>
              </a:rPr>
              <a:t> ray or electron. [Middle] Circular dots are characteristic of isomer-to-isomer transitions. [Right] Particle identification plot. Each spot represents a different radioactive isotope in the beam.</a:t>
            </a:r>
          </a:p>
        </p:txBody>
      </p:sp>
      <p:sp>
        <p:nvSpPr>
          <p:cNvPr id="93" name="Rounded Rectangle 129">
            <a:extLst>
              <a:ext uri="{FF2B5EF4-FFF2-40B4-BE49-F238E27FC236}">
                <a16:creationId xmlns:a16="http://schemas.microsoft.com/office/drawing/2014/main" id="{C906B058-1671-2E54-3ED2-9ED4B281C664}"/>
              </a:ext>
            </a:extLst>
          </p:cNvPr>
          <p:cNvSpPr/>
          <p:nvPr/>
        </p:nvSpPr>
        <p:spPr>
          <a:xfrm>
            <a:off x="5897244" y="24786065"/>
            <a:ext cx="2668773" cy="723259"/>
          </a:xfrm>
          <a:prstGeom prst="roundRect">
            <a:avLst>
              <a:gd name="adj" fmla="val 8621"/>
            </a:avLst>
          </a:prstGeom>
          <a:solidFill>
            <a:srgbClr val="DFEDCF"/>
          </a:solidFill>
          <a:ln w="28575">
            <a:solidFill>
              <a:schemeClr val="accent6"/>
            </a:solidFill>
          </a:ln>
          <a:effectLst>
            <a:outerShdw blurRad="5080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45708" tIns="22854" rIns="45708" bIns="2285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4" dirty="0">
                <a:latin typeface="Arial" panose="020B0604020202020204" pitchFamily="34" charset="0"/>
                <a:cs typeface="Arial" panose="020B0604020202020204" pitchFamily="34" charset="0"/>
              </a:rPr>
              <a:t>Traffic monitoring and run statistics. Note that zero events are lost through EJFAT/E2SAR.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B4FB3A89-3EF4-C015-7E73-0C38D8A77AA6}"/>
              </a:ext>
            </a:extLst>
          </p:cNvPr>
          <p:cNvCxnSpPr>
            <a:cxnSpLocks/>
            <a:stCxn id="93" idx="1"/>
          </p:cNvCxnSpPr>
          <p:nvPr/>
        </p:nvCxnSpPr>
        <p:spPr>
          <a:xfrm flipH="1">
            <a:off x="5131968" y="25147695"/>
            <a:ext cx="765276" cy="272943"/>
          </a:xfrm>
          <a:prstGeom prst="straightConnector1">
            <a:avLst/>
          </a:prstGeom>
          <a:ln w="38100">
            <a:solidFill>
              <a:srgbClr val="70AD4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6E210138-CB5F-43D1-90DC-08A0F1336445}"/>
              </a:ext>
            </a:extLst>
          </p:cNvPr>
          <p:cNvSpPr/>
          <p:nvPr/>
        </p:nvSpPr>
        <p:spPr>
          <a:xfrm>
            <a:off x="6354762" y="2714938"/>
            <a:ext cx="8805559" cy="449588"/>
          </a:xfrm>
          <a:prstGeom prst="rect">
            <a:avLst/>
          </a:prstGeom>
          <a:solidFill>
            <a:srgbClr val="E6E6DC"/>
          </a:solidFill>
          <a:ln>
            <a:solidFill>
              <a:srgbClr val="E6E6D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3174CE-93FC-F82C-7AEB-4FE4DBA825CE}"/>
              </a:ext>
            </a:extLst>
          </p:cNvPr>
          <p:cNvSpPr txBox="1"/>
          <p:nvPr/>
        </p:nvSpPr>
        <p:spPr>
          <a:xfrm>
            <a:off x="258767" y="2661662"/>
            <a:ext cx="2087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30000" dirty="0">
                <a:solidFill>
                  <a:srgbClr val="00453B"/>
                </a:solidFill>
              </a:rPr>
              <a:t>1</a:t>
            </a:r>
            <a:r>
              <a:rPr lang="en-US" sz="1600" dirty="0">
                <a:solidFill>
                  <a:srgbClr val="00453B"/>
                </a:solidFill>
              </a:rPr>
              <a:t>Facility for Rare Isotope Beams, Michigan State University, East Lansing, Michigan 48824, </a:t>
            </a:r>
            <a:r>
              <a:rPr lang="en-US" sz="1600" baseline="30000" dirty="0">
                <a:solidFill>
                  <a:srgbClr val="00453B"/>
                </a:solidFill>
              </a:rPr>
              <a:t>2</a:t>
            </a:r>
            <a:r>
              <a:rPr lang="en-US" sz="1600" dirty="0">
                <a:solidFill>
                  <a:srgbClr val="00453B"/>
                </a:solidFill>
              </a:rPr>
              <a:t>Thomas Jefferson National Accelerator Facility, Newport News, Virginia 23606,  </a:t>
            </a:r>
            <a:r>
              <a:rPr lang="en-US" sz="1600" baseline="30000" dirty="0">
                <a:solidFill>
                  <a:srgbClr val="00453B"/>
                </a:solidFill>
              </a:rPr>
              <a:t>3</a:t>
            </a:r>
            <a:r>
              <a:rPr lang="en-US" sz="1600" dirty="0">
                <a:solidFill>
                  <a:srgbClr val="00453B"/>
                </a:solidFill>
              </a:rPr>
              <a:t>Department of Physics and Astronomy, Mississippi State University, Mississippi State, Mississippi 38762,  </a:t>
            </a:r>
            <a:r>
              <a:rPr lang="en-US" sz="1600" baseline="30000" dirty="0">
                <a:solidFill>
                  <a:srgbClr val="00453B"/>
                </a:solidFill>
              </a:rPr>
              <a:t>4</a:t>
            </a:r>
            <a:r>
              <a:rPr lang="en-US" sz="1600" dirty="0">
                <a:solidFill>
                  <a:srgbClr val="00453B"/>
                </a:solidFill>
              </a:rPr>
              <a:t>Energy Sciences Network, Lawrence Berkeley National Laboratory, Berkeley, California 94720,  </a:t>
            </a:r>
            <a:r>
              <a:rPr lang="en-US" sz="1600" baseline="30000" dirty="0">
                <a:solidFill>
                  <a:srgbClr val="00453B"/>
                </a:solidFill>
              </a:rPr>
              <a:t>5</a:t>
            </a:r>
            <a:r>
              <a:rPr lang="en-US" sz="1600" dirty="0">
                <a:solidFill>
                  <a:srgbClr val="00453B"/>
                </a:solidFill>
              </a:rPr>
              <a:t>Department of Chemistry, Michigan State University, East Lansing, Michigan 48824</a:t>
            </a:r>
          </a:p>
        </p:txBody>
      </p:sp>
    </p:spTree>
    <p:extLst>
      <p:ext uri="{BB962C8B-B14F-4D97-AF65-F5344CB8AC3E}">
        <p14:creationId xmlns:p14="http://schemas.microsoft.com/office/powerpoint/2010/main" val="218498701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p:Policy xmlns:p="office.server.policy" id="" local="true">
  <p:Name>Controlled Document</p:Name>
  <p:Description/>
  <p:Statement/>
  <p:PolicyItems>
    <p:PolicyItem featureId="Microsoft.Office.RecordsManagement.PolicyFeatures.PolicyAudit" staticId="0x0101005B1FD2F7289FF44494593DF6B04CC580|8138272" UniqueId="d2e935fd-7aec-4982-a92c-0eafd6a3e49f">
      <p:Name>Auditing</p:Name>
      <p:Description>Audits user actions on documents and list items to the Audit Log.</p:Description>
      <p:CustomData>
        <Audit>
          <Update/>
          <View/>
          <CheckInOut/>
          <MoveCopy/>
          <DeleteRestore/>
        </Audit>
      </p:CustomData>
    </p:PolicyItem>
  </p:PolicyItems>
</p:Policy>
</file>

<file path=customXml/item2.xml><?xml version="1.0" encoding="utf-8"?>
<p:properties xmlns:p="http://schemas.microsoft.com/office/2006/metadata/properties" xmlns:xsi="http://www.w3.org/2001/XMLSchema-instance">
  <documentManagement>
    <TaxCatchAll xmlns="27e6a43e-a4c4-4f52-b0e1-49827a209077">
      <Value>447</Value>
      <Value>283</Value>
      <Value>471</Value>
    </TaxCatchAll>
    <Document_x0020_Number xmlns="27e6a43e-a4c4-4f52-b0e1-49827a209077">44670</Document_x0020_Number>
    <AuthorizedDocs xmlns="51b9806a-5185-426e-8026-9f8401f8c974" xsi:nil="true"/>
    <Formatted_x0020_Sequence_x0020_Number xmlns="51b9806a-5185-426e-8026-9f8401f8c974">000479</Formatted_x0020_Sequence_x0020_Number>
    <Author1 xmlns="51b9806a-5185-426e-8026-9f8401f8c974">Parsons, Alex|61354939-8ef1-40bf-a344-a283b52ba8e0</Author1>
    <af7f2bdd3e3f4144927c8f46bf137639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S10000 Management and Administration</TermName>
          <TermId xmlns="http://schemas.microsoft.com/office/infopath/2007/PartnerControls">26ad7ea8-87d4-42ac-9781-b7fff1d89416</TermId>
        </TermInfo>
      </Terms>
    </af7f2bdd3e3f4144927c8f46bf137639>
    <WBS_x0020_Abbreviation xmlns="51b9806a-5185-426e-8026-9f8401f8c974">S10000</WBS_x0020_Abbreviation>
    <InternalSigners xmlns="51b9806a-5185-426e-8026-9f8401f8c974">
      <UserInfo>
        <DisplayName>King, Karen</DisplayName>
        <AccountId>18</AccountId>
        <AccountType/>
      </UserInfo>
    </InternalSigners>
    <k249c3db22e246c8be4b953e603e4d6b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Parsons, Alex</TermName>
          <TermId xmlns="http://schemas.microsoft.com/office/infopath/2007/PartnerControls">61354939-8ef1-40bf-a344-a283b52ba8e0</TermId>
        </TermInfo>
      </Terms>
    </k249c3db22e246c8be4b953e603e4d6b>
    <ExternalSigners xmlns="51b9806a-5185-426e-8026-9f8401f8c974" xsi:nil="true"/>
    <AuthorizingDoc xmlns="51b9806a-5185-426e-8026-9f8401f8c974" xsi:nil="true"/>
    <i71e836a5a224468bea9b04c4fae55f7 xmlns="6819902c-d263-4340-a3b4-c7375668d2ad">
      <Terms xmlns="http://schemas.microsoft.com/office/infopath/2007/PartnerControls"/>
    </i71e836a5a224468bea9b04c4fae55f7>
    <e9dd64bcc98445289e39b91f109bdcd5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FM</TermName>
          <TermId xmlns="http://schemas.microsoft.com/office/infopath/2007/PartnerControls">6b363047-e12c-44ec-9837-aeed4884c22d</TermId>
        </TermInfo>
      </Terms>
    </e9dd64bcc98445289e39b91f109bdcd5>
    <Filtered_x0020_Document_x0020_Number0 xmlns="6819902c-d263-4340-a3b4-c7375668d2ad">44670</Filtered_x0020_Document_x0020_Number0>
    <Identifier xmlns="51b9806a-5185-426e-8026-9f8401f8c974">FM</Identifier>
    <Formatted_x0020_Revision xmlns="51b9806a-5185-426e-8026-9f8401f8c974">001</Formatted_x0020_Revision>
    <Revision_x0020_History xmlns="51b9806a-5185-426e-8026-9f8401f8c974">Original Issue</Revision_x0020_History>
    <adda98769e204859847d571c1cc4aba8 xmlns="6819902c-d263-4340-a3b4-c7375668d2ad" xsi:nil="true"/>
    <AuthorizingComm_x0026_Boards xmlns="51b9806a-5185-426e-8026-9f8401f8c97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Controlled Document" ma:contentTypeID="0x010100A77CE2F963BD5C4AB895E5E1F954079C" ma:contentTypeVersion="16" ma:contentTypeDescription="Create a new document." ma:contentTypeScope="" ma:versionID="afdac9f8058ac176136f3d7adb595399">
  <xsd:schema xmlns:xsd="http://www.w3.org/2001/XMLSchema" xmlns:xs="http://www.w3.org/2001/XMLSchema" xmlns:p="http://schemas.microsoft.com/office/2006/metadata/properties" xmlns:ns1="http://schemas.microsoft.com/sharepoint/v3" xmlns:ns3="6819902c-d263-4340-a3b4-c7375668d2ad" xmlns:ns4="51b9806a-5185-426e-8026-9f8401f8c974" xmlns:ns5="27e6a43e-a4c4-4f52-b0e1-49827a209077" targetNamespace="http://schemas.microsoft.com/office/2006/metadata/properties" ma:root="true" ma:fieldsID="c30e777042fe99c0ff3ef036ff66f7c5" ns1:_="" ns3:_="" ns4:_="" ns5:_="">
    <xsd:import namespace="http://schemas.microsoft.com/sharepoint/v3"/>
    <xsd:import namespace="6819902c-d263-4340-a3b4-c7375668d2ad"/>
    <xsd:import namespace="51b9806a-5185-426e-8026-9f8401f8c974"/>
    <xsd:import namespace="27e6a43e-a4c4-4f52-b0e1-49827a209077"/>
    <xsd:element name="properties">
      <xsd:complexType>
        <xsd:sequence>
          <xsd:element name="documentManagement">
            <xsd:complexType>
              <xsd:all>
                <xsd:element ref="ns3:Filtered_x0020_Document_x0020_Number0" minOccurs="0"/>
                <xsd:element ref="ns4:WBS_x0020_Abbreviation" minOccurs="0"/>
                <xsd:element ref="ns4:Identifier" minOccurs="0"/>
                <xsd:element ref="ns4:Formatted_x0020_Sequence_x0020_Number" minOccurs="0"/>
                <xsd:element ref="ns4:Formatted_x0020_Revision" minOccurs="0"/>
                <xsd:element ref="ns4:InternalSigners" minOccurs="0"/>
                <xsd:element ref="ns4:ExternalSigners" minOccurs="0"/>
                <xsd:element ref="ns4:AuthorizingDoc" minOccurs="0"/>
                <xsd:element ref="ns4:AuthorizedDocs" minOccurs="0"/>
                <xsd:element ref="ns4:AuthorizingComm_x0026_Boards" minOccurs="0"/>
                <xsd:element ref="ns4:Author1" minOccurs="0"/>
                <xsd:element ref="ns4:Revision_x0020_History" minOccurs="0"/>
                <xsd:element ref="ns5:Document_x0020_Number" minOccurs="0"/>
                <xsd:element ref="ns3:k249c3db22e246c8be4b953e603e4d6b" minOccurs="0"/>
                <xsd:element ref="ns3:e9dd64bcc98445289e39b91f109bdcd5" minOccurs="0"/>
                <xsd:element ref="ns3:af7f2bdd3e3f4144927c8f46bf137639" minOccurs="0"/>
                <xsd:element ref="ns3:i71e836a5a224468bea9b04c4fae55f7" minOccurs="0"/>
                <xsd:element ref="ns5:TaxCatchAll" minOccurs="0"/>
                <xsd:element ref="ns1:_dlc_Exempt" minOccurs="0"/>
                <xsd:element ref="ns3:adda98769e204859847d571c1cc4aba8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31" nillable="true" ma:displayName="Exempt from Policy" ma:hidden="true" ma:internalName="_dlc_Exempt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19902c-d263-4340-a3b4-c7375668d2ad" elementFormDefault="qualified">
    <xsd:import namespace="http://schemas.microsoft.com/office/2006/documentManagement/types"/>
    <xsd:import namespace="http://schemas.microsoft.com/office/infopath/2007/PartnerControls"/>
    <xsd:element name="Filtered_x0020_Document_x0020_Number0" ma:index="3" nillable="true" ma:displayName="Filtered Document Number" ma:list="9fecad60-3c5f-4b1e-97fe-bd29726213cb" ma:internalName="Filtered_x0020_Document_x0020_Number0" ma:showField="03f48824-29a8-4910-b16b-2538dd33bf46" ma:web="27e6a43e-a4c4-4f52-b0e1-49827a209077">
      <xsd:simpleType>
        <xsd:restriction base="dms:Unknown"/>
      </xsd:simpleType>
    </xsd:element>
    <xsd:element name="k249c3db22e246c8be4b953e603e4d6b" ma:index="24" nillable="true" ma:taxonomy="true" ma:internalName="k249c3db22e246c8be4b953e603e4d6b" ma:taxonomyFieldName="Author_" ma:displayName="Author_" ma:indexed="true" ma:default="" ma:fieldId="{4249c3db-22e2-46c8-be4b-953e603e4d6b}" ma:sspId="e79ac590-b2ba-4d84-8233-e7113f930f2a" ma:termSetId="9a961305-3498-445e-9205-fc8019e3f968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e9dd64bcc98445289e39b91f109bdcd5" ma:index="26" nillable="true" ma:taxonomy="true" ma:internalName="e9dd64bcc98445289e39b91f109bdcd5" ma:taxonomyFieldName="Subcategory_" ma:displayName="Subcategory_" ma:indexed="true" ma:default="" ma:fieldId="{e9dd64bc-c984-4528-9e39-b91f109bdcd5}" ma:sspId="e79ac590-b2ba-4d84-8233-e7113f930f2a" ma:termSetId="df4988c2-6ea7-4775-a660-7ca64affa0f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f7f2bdd3e3f4144927c8f46bf137639" ma:index="27" nillable="true" ma:taxonomy="true" ma:internalName="af7f2bdd3e3f4144927c8f46bf137639" ma:taxonomyFieldName="_x0057_BS0" ma:displayName="WBS" ma:indexed="true" ma:default="" ma:fieldId="{af7f2bdd-3e3f-4144-927c-8f46bf137639}" ma:sspId="e79ac590-b2ba-4d84-8233-e7113f930f2a" ma:termSetId="5af71c37-dbbc-4bcd-b94e-7a1ec876d16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71e836a5a224468bea9b04c4fae55f7" ma:index="28" nillable="true" ma:taxonomy="true" ma:internalName="i71e836a5a224468bea9b04c4fae55f7" ma:taxonomyFieldName="Tags10" ma:displayName="Tags" ma:default="" ma:fieldId="{271e836a-5a22-4468-bea9-b04c4fae55f7}" ma:taxonomyMulti="true" ma:sspId="e79ac590-b2ba-4d84-8233-e7113f930f2a" ma:termSetId="15758f5a-2859-4efe-a184-c420225ff4a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dda98769e204859847d571c1cc4aba8" ma:index="32" nillable="true" ma:displayName="EC Keywords_0" ma:hidden="true" ma:internalName="adda98769e204859847d571c1cc4aba8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b9806a-5185-426e-8026-9f8401f8c974" elementFormDefault="qualified">
    <xsd:import namespace="http://schemas.microsoft.com/office/2006/documentManagement/types"/>
    <xsd:import namespace="http://schemas.microsoft.com/office/infopath/2007/PartnerControls"/>
    <xsd:element name="WBS_x0020_Abbreviation" ma:index="4" nillable="true" ma:displayName="WBS Abbreviation" ma:indexed="true" ma:internalName="WBS_x0020_Abbreviation">
      <xsd:simpleType>
        <xsd:restriction base="dms:Text">
          <xsd:maxLength value="255"/>
        </xsd:restriction>
      </xsd:simpleType>
    </xsd:element>
    <xsd:element name="Identifier" ma:index="5" nillable="true" ma:displayName="Identifier" ma:internalName="Identifier">
      <xsd:simpleType>
        <xsd:restriction base="dms:Text">
          <xsd:maxLength value="255"/>
        </xsd:restriction>
      </xsd:simpleType>
    </xsd:element>
    <xsd:element name="Formatted_x0020_Sequence_x0020_Number" ma:index="6" nillable="true" ma:displayName="Formatted Sequence Number" ma:indexed="true" ma:internalName="Formatted_x0020_Sequence_x0020_Number">
      <xsd:simpleType>
        <xsd:restriction base="dms:Text">
          <xsd:maxLength value="255"/>
        </xsd:restriction>
      </xsd:simpleType>
    </xsd:element>
    <xsd:element name="Formatted_x0020_Revision" ma:index="7" nillable="true" ma:displayName="Formatted Revision" ma:internalName="Formatted_x0020_Revision">
      <xsd:simpleType>
        <xsd:restriction base="dms:Text">
          <xsd:maxLength value="255"/>
        </xsd:restriction>
      </xsd:simpleType>
    </xsd:element>
    <xsd:element name="InternalSigners" ma:index="8" nillable="true" ma:displayName="Internal Signers" ma:list="UserInfo" ma:SharePointGroup="0" ma:internalName="InternalSigners" ma:showField="Titl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Signers" ma:index="9" nillable="true" ma:displayName="External Signers" ma:internalName="ExternalSigners">
      <xsd:simpleType>
        <xsd:restriction base="dms:Note">
          <xsd:maxLength value="255"/>
        </xsd:restriction>
      </xsd:simpleType>
    </xsd:element>
    <xsd:element name="AuthorizingDoc" ma:index="10" nillable="true" ma:displayName="Authorizing Doc" ma:internalName="AuthorizingDoc">
      <xsd:simpleType>
        <xsd:restriction base="dms:Note">
          <xsd:maxLength value="255"/>
        </xsd:restriction>
      </xsd:simpleType>
    </xsd:element>
    <xsd:element name="AuthorizedDocs" ma:index="11" nillable="true" ma:displayName="Authorized Docs" ma:internalName="AuthorizedDocs">
      <xsd:simpleType>
        <xsd:restriction base="dms:Note">
          <xsd:maxLength value="255"/>
        </xsd:restriction>
      </xsd:simpleType>
    </xsd:element>
    <xsd:element name="AuthorizingComm_x0026_Boards" ma:index="12" nillable="true" ma:displayName="Authorizing Comm &amp; Board" ma:internalName="AuthorizingComm_x0026_Boards">
      <xsd:simpleType>
        <xsd:restriction base="dms:Note">
          <xsd:maxLength value="255"/>
        </xsd:restriction>
      </xsd:simpleType>
    </xsd:element>
    <xsd:element name="Author1" ma:index="16" nillable="true" ma:displayName="Author1" ma:internalName="Author1">
      <xsd:simpleType>
        <xsd:restriction base="dms:Text">
          <xsd:maxLength value="255"/>
        </xsd:restriction>
      </xsd:simpleType>
    </xsd:element>
    <xsd:element name="Revision_x0020_History" ma:index="18" nillable="true" ma:displayName="Revision History" ma:internalName="Revision_x0020_Histo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e6a43e-a4c4-4f52-b0e1-49827a209077" elementFormDefault="qualified">
    <xsd:import namespace="http://schemas.microsoft.com/office/2006/documentManagement/types"/>
    <xsd:import namespace="http://schemas.microsoft.com/office/infopath/2007/PartnerControls"/>
    <xsd:element name="Document_x0020_Number" ma:index="19" nillable="true" ma:displayName="Document Number" ma:hidden="true" ma:list="{9fecad60-3c5f-4b1e-97fe-bd29726213cb}" ma:internalName="Document_x0020_Number" ma:readOnly="false" ma:showField="Document_x0020_Number" ma:web="27e6a43e-a4c4-4f52-b0e1-49827a209077">
      <xsd:simpleType>
        <xsd:restriction base="dms:Lookup"/>
      </xsd:simpleType>
    </xsd:element>
    <xsd:element name="TaxCatchAll" ma:index="29" nillable="true" ma:displayName="Taxonomy Catch All Column" ma:hidden="true" ma:list="{aa28423a-96a4-4fb2-8cce-b1b4f3e5b10f}" ma:internalName="TaxCatchAll" ma:showField="CatchAllData" ma:web="27e6a43e-a4c4-4f52-b0e1-49827a2090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3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5BB3355-3654-4233-BC90-7FEBEB67FE22}">
  <ds:schemaRefs>
    <ds:schemaRef ds:uri="office.server.policy"/>
  </ds:schemaRefs>
</ds:datastoreItem>
</file>

<file path=customXml/itemProps2.xml><?xml version="1.0" encoding="utf-8"?>
<ds:datastoreItem xmlns:ds="http://schemas.openxmlformats.org/officeDocument/2006/customXml" ds:itemID="{FF33D348-CC40-49EB-A5FE-D7515B9014EB}">
  <ds:schemaRefs>
    <ds:schemaRef ds:uri="http://schemas.microsoft.com/sharepoint/v3"/>
    <ds:schemaRef ds:uri="51b9806a-5185-426e-8026-9f8401f8c974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dcmitype/"/>
    <ds:schemaRef ds:uri="6819902c-d263-4340-a3b4-c7375668d2ad"/>
    <ds:schemaRef ds:uri="http://schemas.microsoft.com/office/2006/documentManagement/types"/>
    <ds:schemaRef ds:uri="http://schemas.microsoft.com/office/infopath/2007/PartnerControls"/>
    <ds:schemaRef ds:uri="27e6a43e-a4c4-4f52-b0e1-49827a209077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6227953A-BC14-4E5A-9C2F-57C778D402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819902c-d263-4340-a3b4-c7375668d2ad"/>
    <ds:schemaRef ds:uri="51b9806a-5185-426e-8026-9f8401f8c974"/>
    <ds:schemaRef ds:uri="27e6a43e-a4c4-4f52-b0e1-49827a2090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E7D93772-4A14-4098-B3BB-EA5708BFCD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8938</TotalTime>
  <Words>814</Words>
  <Application>Microsoft Office PowerPoint</Application>
  <PresentationFormat>Custom</PresentationFormat>
  <Paragraphs>46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Arial Narrow</vt:lpstr>
      <vt:lpstr>Calibri</vt:lpstr>
      <vt:lpstr>Calibri Light</vt:lpstr>
      <vt:lpstr>Wingdings</vt:lpstr>
      <vt:lpstr>Custom Design</vt:lpstr>
      <vt:lpstr>Office 2013 - 2022 Theme</vt:lpstr>
      <vt:lpstr>PowerPoint Presentation</vt:lpstr>
    </vt:vector>
  </TitlesOfParts>
  <Company>NSCL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FRIB Conference Poster Template Portrait 32x40 </dc:title>
  <dc:subject>S10000-FM-000479-R001</dc:subject>
  <dc:creator>Parsons, Alex</dc:creator>
  <cp:lastModifiedBy>Chester, Aaron</cp:lastModifiedBy>
  <cp:revision>96</cp:revision>
  <dcterms:created xsi:type="dcterms:W3CDTF">2011-03-03T14:43:23Z</dcterms:created>
  <dcterms:modified xsi:type="dcterms:W3CDTF">2026-05-18T17:33:18Z</dcterms:modified>
  <cp:category>9 August 2023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0x010100A77CE2F963BD5C4AB895E5E1F954079C</vt:lpwstr>
  </property>
  <property fmtid="{D5CDD505-2E9C-101B-9397-08002B2CF9AE}" pid="3" name="Order">
    <vt:r8>5500</vt:r8>
  </property>
  <property fmtid="{D5CDD505-2E9C-101B-9397-08002B2CF9AE}" pid="4" name="Author_">
    <vt:lpwstr>447;#Parsons, Alex|61354939-8ef1-40bf-a344-a283b52ba8e0</vt:lpwstr>
  </property>
  <property fmtid="{D5CDD505-2E9C-101B-9397-08002B2CF9AE}" pid="5" name="Subcategory_">
    <vt:lpwstr>283;#FM|6b363047-e12c-44ec-9837-aeed4884c22d</vt:lpwstr>
  </property>
  <property fmtid="{D5CDD505-2E9C-101B-9397-08002B2CF9AE}" pid="6" name="ECKeywords">
    <vt:lpwstr/>
  </property>
  <property fmtid="{D5CDD505-2E9C-101B-9397-08002B2CF9AE}" pid="7" name="WBS0">
    <vt:lpwstr>471;#S10000 Management and Administration|26ad7ea8-87d4-42ac-9781-b7fff1d89416</vt:lpwstr>
  </property>
  <property fmtid="{D5CDD505-2E9C-101B-9397-08002B2CF9AE}" pid="8" name="Tags10">
    <vt:lpwstr/>
  </property>
  <property fmtid="{D5CDD505-2E9C-101B-9397-08002B2CF9AE}" pid="9" name="WorkflowChangePath">
    <vt:lpwstr>141c4800-5459-4a0f-8f70-37b212b6aaa7,4;141c4800-5459-4a0f-8f70-37b212b6aaa7,4;141c4800-5459-4a0f-8f70-37b212b6aaa7,4;141c4800-5459-4a0f-8f70-37b212b6aaa7,6;141c4800-5459-4a0f-8f70-37b212b6aaa7,6;141c4800-5459-4a0f-8f70-37b212b6aaa7,6;141c4800-5459-4a0f-8f70-37b212b6aaa7,6;141c4800-5459-4a0f-8f70-37b212b6aaa7,6;</vt:lpwstr>
  </property>
  <property fmtid="{D5CDD505-2E9C-101B-9397-08002B2CF9AE}" pid="10" name="Submission Date">
    <vt:filetime>2023-08-09T17:01:55Z</vt:filetime>
  </property>
  <property fmtid="{D5CDD505-2E9C-101B-9397-08002B2CF9AE}" pid="11" name="Subcategory">
    <vt:lpwstr>20</vt:lpwstr>
  </property>
  <property fmtid="{D5CDD505-2E9C-101B-9397-08002B2CF9AE}" pid="12" name="DNS">
    <vt:lpwstr>44670;#S10000-FM-000479-R001</vt:lpwstr>
  </property>
  <property fmtid="{D5CDD505-2E9C-101B-9397-08002B2CF9AE}" pid="13" name="Archive Document Workflow">
    <vt:lpwstr>, </vt:lpwstr>
  </property>
</Properties>
</file>