
<file path=[Content_Types].xml><?xml version="1.0" encoding="utf-8"?>
<Types xmlns="http://schemas.openxmlformats.org/package/2006/content-types">
  <Default Extension="jpeg" ContentType="image/jpeg"/>
  <Default Extension="JPG" ContentType="image/.jpg"/>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5"/>
  </p:handoutMasterIdLst>
  <p:sldIdLst>
    <p:sldId id="256" r:id="rId3"/>
  </p:sldIdLst>
  <p:sldSz cx="32918400" cy="438912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8DDF0"/>
    <a:srgbClr val="C7DCF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7" Type="http://schemas.openxmlformats.org/officeDocument/2006/relationships/viewProps" Target="viewProps.xml"/><Relationship Id="rId6" Type="http://schemas.openxmlformats.org/officeDocument/2006/relationships/presProps" Target="presProps.xml"/><Relationship Id="rId5" Type="http://schemas.openxmlformats.org/officeDocument/2006/relationships/handoutMaster" Target="handoutMasters/handoutMaster1.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4114800" y="7183123"/>
            <a:ext cx="24688802" cy="15280640"/>
          </a:xfrm>
        </p:spPr>
        <p:txBody>
          <a:bodyPr anchor="b"/>
          <a:lstStyle>
            <a:lvl1pPr algn="ctr">
              <a:defRPr sz="216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4114800" y="23053043"/>
            <a:ext cx="24688802" cy="10596877"/>
          </a:xfrm>
        </p:spPr>
        <p:txBody>
          <a:bodyPr/>
          <a:lstStyle>
            <a:lvl1pPr marL="0" indent="0" algn="ctr">
              <a:buNone/>
              <a:defRPr sz="8640"/>
            </a:lvl1pPr>
            <a:lvl2pPr marL="1645920" indent="0" algn="ctr">
              <a:buNone/>
              <a:defRPr sz="7200"/>
            </a:lvl2pPr>
            <a:lvl3pPr marL="3291840" indent="0" algn="ctr">
              <a:buNone/>
              <a:defRPr sz="6480"/>
            </a:lvl3pPr>
            <a:lvl4pPr marL="4937760" indent="0" algn="ctr">
              <a:buNone/>
              <a:defRPr sz="5760"/>
            </a:lvl4pPr>
            <a:lvl5pPr marL="6583680" indent="0" algn="ctr">
              <a:buNone/>
              <a:defRPr sz="5760"/>
            </a:lvl5pPr>
            <a:lvl6pPr marL="8229600" indent="0" algn="ctr">
              <a:buNone/>
              <a:defRPr sz="5760"/>
            </a:lvl6pPr>
            <a:lvl7pPr marL="9875520" indent="0" algn="ctr">
              <a:buNone/>
              <a:defRPr sz="5760"/>
            </a:lvl7pPr>
            <a:lvl8pPr marL="11521440" indent="0" algn="ctr">
              <a:buNone/>
              <a:defRPr sz="5760"/>
            </a:lvl8pPr>
            <a:lvl9pPr marL="13167360" indent="0" algn="ctr">
              <a:buNone/>
              <a:defRPr sz="576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23557232" y="2336800"/>
            <a:ext cx="7098031" cy="37195763"/>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2263140" y="2336800"/>
            <a:ext cx="20882612" cy="37195763"/>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2245995" y="10942323"/>
            <a:ext cx="28392122" cy="18257517"/>
          </a:xfrm>
        </p:spPr>
        <p:txBody>
          <a:bodyPr anchor="b"/>
          <a:lstStyle>
            <a:lvl1pPr>
              <a:defRPr sz="216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2245995" y="29372563"/>
            <a:ext cx="28392122" cy="9601197"/>
          </a:xfrm>
        </p:spPr>
        <p:txBody>
          <a:bodyPr/>
          <a:lstStyle>
            <a:lvl1pPr marL="0" indent="0">
              <a:buNone/>
              <a:defRPr sz="8640">
                <a:solidFill>
                  <a:schemeClr val="tx1">
                    <a:tint val="75000"/>
                  </a:schemeClr>
                </a:solidFill>
              </a:defRPr>
            </a:lvl1pPr>
            <a:lvl2pPr marL="1645920" indent="0">
              <a:buNone/>
              <a:defRPr sz="7200">
                <a:solidFill>
                  <a:schemeClr val="tx1">
                    <a:tint val="75000"/>
                  </a:schemeClr>
                </a:solidFill>
              </a:defRPr>
            </a:lvl2pPr>
            <a:lvl3pPr marL="3291840" indent="0">
              <a:buNone/>
              <a:defRPr sz="6480">
                <a:solidFill>
                  <a:schemeClr val="tx1">
                    <a:tint val="75000"/>
                  </a:schemeClr>
                </a:solidFill>
              </a:defRPr>
            </a:lvl3pPr>
            <a:lvl4pPr marL="4937760" indent="0">
              <a:buNone/>
              <a:defRPr sz="5760">
                <a:solidFill>
                  <a:schemeClr val="tx1">
                    <a:tint val="75000"/>
                  </a:schemeClr>
                </a:solidFill>
              </a:defRPr>
            </a:lvl4pPr>
            <a:lvl5pPr marL="6583680" indent="0">
              <a:buNone/>
              <a:defRPr sz="5760">
                <a:solidFill>
                  <a:schemeClr val="tx1">
                    <a:tint val="75000"/>
                  </a:schemeClr>
                </a:solidFill>
              </a:defRPr>
            </a:lvl5pPr>
            <a:lvl6pPr marL="8229600" indent="0">
              <a:buNone/>
              <a:defRPr sz="5760">
                <a:solidFill>
                  <a:schemeClr val="tx1">
                    <a:tint val="75000"/>
                  </a:schemeClr>
                </a:solidFill>
              </a:defRPr>
            </a:lvl6pPr>
            <a:lvl7pPr marL="9875520" indent="0">
              <a:buNone/>
              <a:defRPr sz="5760">
                <a:solidFill>
                  <a:schemeClr val="tx1">
                    <a:tint val="75000"/>
                  </a:schemeClr>
                </a:solidFill>
              </a:defRPr>
            </a:lvl7pPr>
            <a:lvl8pPr marL="11521440" indent="0">
              <a:buNone/>
              <a:defRPr sz="5760">
                <a:solidFill>
                  <a:schemeClr val="tx1">
                    <a:tint val="75000"/>
                  </a:schemeClr>
                </a:solidFill>
              </a:defRPr>
            </a:lvl8pPr>
            <a:lvl9pPr marL="13167360" indent="0">
              <a:buNone/>
              <a:defRPr sz="576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2263140" y="11684000"/>
            <a:ext cx="13990321" cy="278485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16664941" y="11684000"/>
            <a:ext cx="13990321" cy="278485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2267428" y="2336800"/>
            <a:ext cx="28392122" cy="848360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2267428" y="10759443"/>
            <a:ext cx="13926026"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2267428" y="16032480"/>
            <a:ext cx="13926026" cy="235813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16664941" y="10759443"/>
            <a:ext cx="13994609"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16664941" y="16032480"/>
            <a:ext cx="13994609" cy="235813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2267428" y="2926080"/>
            <a:ext cx="10617041" cy="10241280"/>
          </a:xfrm>
        </p:spPr>
        <p:txBody>
          <a:bodyPr anchor="b"/>
          <a:lstStyle>
            <a:lvl1pPr>
              <a:defRPr sz="1152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13994609" y="6319520"/>
            <a:ext cx="16664941" cy="31191200"/>
          </a:xfrm>
        </p:spPr>
        <p:txBody>
          <a:bodyPr/>
          <a:lstStyle>
            <a:lvl1pPr>
              <a:defRPr sz="11520"/>
            </a:lvl1pPr>
            <a:lvl2pPr>
              <a:defRPr sz="10080"/>
            </a:lvl2pPr>
            <a:lvl3pPr>
              <a:defRPr sz="8640"/>
            </a:lvl3pPr>
            <a:lvl4pPr>
              <a:defRPr sz="7200"/>
            </a:lvl4pPr>
            <a:lvl5pPr>
              <a:defRPr sz="7200"/>
            </a:lvl5pPr>
            <a:lvl6pPr>
              <a:defRPr sz="7200"/>
            </a:lvl6pPr>
            <a:lvl7pPr>
              <a:defRPr sz="7200"/>
            </a:lvl7pPr>
            <a:lvl8pPr>
              <a:defRPr sz="7200"/>
            </a:lvl8pPr>
            <a:lvl9pPr>
              <a:defRPr sz="72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267428" y="2926080"/>
            <a:ext cx="10617041" cy="10241280"/>
          </a:xfrm>
        </p:spPr>
        <p:txBody>
          <a:bodyPr anchor="b"/>
          <a:lstStyle>
            <a:lvl1pPr>
              <a:defRPr sz="1152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3994609" y="6319520"/>
            <a:ext cx="16664941" cy="31191200"/>
          </a:xfrm>
        </p:spPr>
        <p:txBody>
          <a:bodyPr/>
          <a:lstStyle>
            <a:lvl1pPr marL="0" indent="0">
              <a:buNone/>
              <a:defRPr sz="11520"/>
            </a:lvl1pPr>
            <a:lvl2pPr marL="1645920" indent="0">
              <a:buNone/>
              <a:defRPr sz="10080"/>
            </a:lvl2pPr>
            <a:lvl3pPr marL="3291840" indent="0">
              <a:buNone/>
              <a:defRPr sz="8640"/>
            </a:lvl3pPr>
            <a:lvl4pPr marL="4937760" indent="0">
              <a:buNone/>
              <a:defRPr sz="7200"/>
            </a:lvl4pPr>
            <a:lvl5pPr marL="6583680" indent="0">
              <a:buNone/>
              <a:defRPr sz="7200"/>
            </a:lvl5pPr>
            <a:lvl6pPr marL="8229600" indent="0">
              <a:buNone/>
              <a:defRPr sz="7200"/>
            </a:lvl6pPr>
            <a:lvl7pPr marL="9875520" indent="0">
              <a:buNone/>
              <a:defRPr sz="7200"/>
            </a:lvl7pPr>
            <a:lvl8pPr marL="11521440" indent="0">
              <a:buNone/>
              <a:defRPr sz="7200"/>
            </a:lvl8pPr>
            <a:lvl9pPr marL="13167360" indent="0">
              <a:buNone/>
              <a:defRPr sz="7200"/>
            </a:lvl9pPr>
          </a:lstStyle>
          <a:p>
            <a:endParaRPr lang="zh-CN" altLang="en-US"/>
          </a:p>
        </p:txBody>
      </p:sp>
      <p:sp>
        <p:nvSpPr>
          <p:cNvPr id="4" name="文本占位符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2263140" y="2336800"/>
            <a:ext cx="28392122" cy="848360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2263140" y="11684000"/>
            <a:ext cx="28392122" cy="27848563"/>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2263140" y="40680640"/>
            <a:ext cx="7406641"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D997B5FA-0921-464F-AAE1-844C04324D75}" type="datetimeFigureOut">
              <a:rPr lang="zh-CN" altLang="en-US" smtClean="0"/>
            </a:fld>
            <a:endParaRPr lang="zh-CN" altLang="en-US"/>
          </a:p>
        </p:txBody>
      </p:sp>
      <p:sp>
        <p:nvSpPr>
          <p:cNvPr id="5" name="页脚占位符 4"/>
          <p:cNvSpPr>
            <a:spLocks noGrp="1"/>
          </p:cNvSpPr>
          <p:nvPr>
            <p:ph type="ftr" sz="quarter" idx="3"/>
          </p:nvPr>
        </p:nvSpPr>
        <p:spPr>
          <a:xfrm>
            <a:off x="10904221" y="40680640"/>
            <a:ext cx="11109961"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23248622" y="40680640"/>
            <a:ext cx="7406641"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565CE74E-AB26-4998-AD42-012C4C1AD07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3291840" rtl="0" eaLnBrk="1" latinLnBrk="0" hangingPunct="1">
        <a:lnSpc>
          <a:spcPct val="90000"/>
        </a:lnSpc>
        <a:spcBef>
          <a:spcPct val="0"/>
        </a:spcBef>
        <a:buNone/>
        <a:defRPr sz="15840" kern="1200">
          <a:solidFill>
            <a:schemeClr val="tx1"/>
          </a:solidFill>
          <a:latin typeface="+mj-lt"/>
          <a:ea typeface="+mj-ea"/>
          <a:cs typeface="+mj-cs"/>
        </a:defRPr>
      </a:lvl1pPr>
    </p:titleStyle>
    <p:bodyStyle>
      <a:lvl1pPr marL="822960" indent="-822325" algn="l" defTabSz="3291840" rtl="0" eaLnBrk="1" latinLnBrk="0" hangingPunct="1">
        <a:lnSpc>
          <a:spcPct val="90000"/>
        </a:lnSpc>
        <a:spcBef>
          <a:spcPts val="3605"/>
        </a:spcBef>
        <a:buFont typeface="Arial" panose="020B0604020202020204" pitchFamily="34" charset="0"/>
        <a:buChar char="•"/>
        <a:defRPr sz="10080" kern="1200">
          <a:solidFill>
            <a:schemeClr val="tx1"/>
          </a:solidFill>
          <a:latin typeface="+mn-lt"/>
          <a:ea typeface="+mn-ea"/>
          <a:cs typeface="+mn-cs"/>
        </a:defRPr>
      </a:lvl1pPr>
      <a:lvl2pPr marL="2468880" indent="-822325" algn="l" defTabSz="3291840" rtl="0" eaLnBrk="1" latinLnBrk="0" hangingPunct="1">
        <a:lnSpc>
          <a:spcPct val="90000"/>
        </a:lnSpc>
        <a:spcBef>
          <a:spcPts val="1805"/>
        </a:spcBef>
        <a:buFont typeface="Arial" panose="020B0604020202020204" pitchFamily="34" charset="0"/>
        <a:buChar char="•"/>
        <a:defRPr sz="8640" kern="1200">
          <a:solidFill>
            <a:schemeClr val="tx1"/>
          </a:solidFill>
          <a:latin typeface="+mn-lt"/>
          <a:ea typeface="+mn-ea"/>
          <a:cs typeface="+mn-cs"/>
        </a:defRPr>
      </a:lvl2pPr>
      <a:lvl3pPr marL="4114800" indent="-822325" algn="l" defTabSz="3291840" rtl="0" eaLnBrk="1" latinLnBrk="0" hangingPunct="1">
        <a:lnSpc>
          <a:spcPct val="90000"/>
        </a:lnSpc>
        <a:spcBef>
          <a:spcPts val="1805"/>
        </a:spcBef>
        <a:buFont typeface="Arial" panose="020B0604020202020204" pitchFamily="34" charset="0"/>
        <a:buChar char="•"/>
        <a:defRPr sz="7200" kern="1200">
          <a:solidFill>
            <a:schemeClr val="tx1"/>
          </a:solidFill>
          <a:latin typeface="+mn-lt"/>
          <a:ea typeface="+mn-ea"/>
          <a:cs typeface="+mn-cs"/>
        </a:defRPr>
      </a:lvl3pPr>
      <a:lvl4pPr marL="5760720" indent="-822325" algn="l" defTabSz="3291840" rtl="0" eaLnBrk="1" latinLnBrk="0" hangingPunct="1">
        <a:lnSpc>
          <a:spcPct val="90000"/>
        </a:lnSpc>
        <a:spcBef>
          <a:spcPts val="1805"/>
        </a:spcBef>
        <a:buFont typeface="Arial" panose="020B0604020202020204" pitchFamily="34" charset="0"/>
        <a:buChar char="•"/>
        <a:defRPr sz="6480" kern="1200">
          <a:solidFill>
            <a:schemeClr val="tx1"/>
          </a:solidFill>
          <a:latin typeface="+mn-lt"/>
          <a:ea typeface="+mn-ea"/>
          <a:cs typeface="+mn-cs"/>
        </a:defRPr>
      </a:lvl4pPr>
      <a:lvl5pPr marL="7406640" indent="-822325" algn="l" defTabSz="3291840" rtl="0" eaLnBrk="1" latinLnBrk="0" hangingPunct="1">
        <a:lnSpc>
          <a:spcPct val="90000"/>
        </a:lnSpc>
        <a:spcBef>
          <a:spcPts val="1805"/>
        </a:spcBef>
        <a:buFont typeface="Arial" panose="020B0604020202020204" pitchFamily="34" charset="0"/>
        <a:buChar char="•"/>
        <a:defRPr sz="6480" kern="1200">
          <a:solidFill>
            <a:schemeClr val="tx1"/>
          </a:solidFill>
          <a:latin typeface="+mn-lt"/>
          <a:ea typeface="+mn-ea"/>
          <a:cs typeface="+mn-cs"/>
        </a:defRPr>
      </a:lvl5pPr>
      <a:lvl6pPr marL="9052560" indent="-822325" algn="l" defTabSz="3291840" rtl="0" eaLnBrk="1" latinLnBrk="0" hangingPunct="1">
        <a:lnSpc>
          <a:spcPct val="90000"/>
        </a:lnSpc>
        <a:spcBef>
          <a:spcPts val="1805"/>
        </a:spcBef>
        <a:buFont typeface="Arial" panose="020B0604020202020204" pitchFamily="34" charset="0"/>
        <a:buChar char="•"/>
        <a:defRPr sz="6480" kern="1200">
          <a:solidFill>
            <a:schemeClr val="tx1"/>
          </a:solidFill>
          <a:latin typeface="+mn-lt"/>
          <a:ea typeface="+mn-ea"/>
          <a:cs typeface="+mn-cs"/>
        </a:defRPr>
      </a:lvl6pPr>
      <a:lvl7pPr marL="10698480" indent="-822325" algn="l" defTabSz="3291840" rtl="0" eaLnBrk="1" latinLnBrk="0" hangingPunct="1">
        <a:lnSpc>
          <a:spcPct val="90000"/>
        </a:lnSpc>
        <a:spcBef>
          <a:spcPts val="1805"/>
        </a:spcBef>
        <a:buFont typeface="Arial" panose="020B0604020202020204" pitchFamily="34" charset="0"/>
        <a:buChar char="•"/>
        <a:defRPr sz="6480" kern="1200">
          <a:solidFill>
            <a:schemeClr val="tx1"/>
          </a:solidFill>
          <a:latin typeface="+mn-lt"/>
          <a:ea typeface="+mn-ea"/>
          <a:cs typeface="+mn-cs"/>
        </a:defRPr>
      </a:lvl7pPr>
      <a:lvl8pPr marL="12344400" indent="-822325" algn="l" defTabSz="3291840" rtl="0" eaLnBrk="1" latinLnBrk="0" hangingPunct="1">
        <a:lnSpc>
          <a:spcPct val="90000"/>
        </a:lnSpc>
        <a:spcBef>
          <a:spcPts val="1805"/>
        </a:spcBef>
        <a:buFont typeface="Arial" panose="020B0604020202020204" pitchFamily="34" charset="0"/>
        <a:buChar char="•"/>
        <a:defRPr sz="6480" kern="1200">
          <a:solidFill>
            <a:schemeClr val="tx1"/>
          </a:solidFill>
          <a:latin typeface="+mn-lt"/>
          <a:ea typeface="+mn-ea"/>
          <a:cs typeface="+mn-cs"/>
        </a:defRPr>
      </a:lvl8pPr>
      <a:lvl9pPr marL="13990320" indent="-822325" algn="l" defTabSz="3291840" rtl="0" eaLnBrk="1" latinLnBrk="0" hangingPunct="1">
        <a:lnSpc>
          <a:spcPct val="90000"/>
        </a:lnSpc>
        <a:spcBef>
          <a:spcPts val="1805"/>
        </a:spcBef>
        <a:buFont typeface="Arial" panose="020B0604020202020204" pitchFamily="34" charset="0"/>
        <a:buChar char="•"/>
        <a:defRPr sz="6480" kern="1200">
          <a:solidFill>
            <a:schemeClr val="tx1"/>
          </a:solidFill>
          <a:latin typeface="+mn-lt"/>
          <a:ea typeface="+mn-ea"/>
          <a:cs typeface="+mn-cs"/>
        </a:defRPr>
      </a:lvl9pPr>
    </p:bodyStyle>
    <p:otherStyle>
      <a:defPPr>
        <a:defRPr lang="zh-CN"/>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image" Target="../media/image9.png"/><Relationship Id="rId8" Type="http://schemas.openxmlformats.org/officeDocument/2006/relationships/image" Target="../media/image8.png"/><Relationship Id="rId7" Type="http://schemas.openxmlformats.org/officeDocument/2006/relationships/image" Target="../media/image7.png"/><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2.png"/><Relationship Id="rId15" Type="http://schemas.openxmlformats.org/officeDocument/2006/relationships/notesSlide" Target="../notesSlides/notesSlide1.xml"/><Relationship Id="rId14" Type="http://schemas.openxmlformats.org/officeDocument/2006/relationships/slideLayout" Target="../slideLayouts/slideLayout4.xml"/><Relationship Id="rId13" Type="http://schemas.openxmlformats.org/officeDocument/2006/relationships/image" Target="../media/image13.emf"/><Relationship Id="rId12" Type="http://schemas.openxmlformats.org/officeDocument/2006/relationships/image" Target="../media/image12.png"/><Relationship Id="rId11" Type="http://schemas.openxmlformats.org/officeDocument/2006/relationships/image" Target="../media/image11.png"/><Relationship Id="rId10" Type="http://schemas.openxmlformats.org/officeDocument/2006/relationships/image" Target="../media/image10.png"/><Relationship Id="rId1"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p:sp>
        <p:nvSpPr>
          <p:cNvPr id="21" name="文本框 20"/>
          <p:cNvSpPr txBox="1"/>
          <p:nvPr/>
        </p:nvSpPr>
        <p:spPr>
          <a:xfrm>
            <a:off x="-12700" y="4415790"/>
            <a:ext cx="32918400" cy="39456001"/>
          </a:xfrm>
          <a:prstGeom prst="rect">
            <a:avLst/>
          </a:prstGeom>
          <a:solidFill>
            <a:schemeClr val="accent5">
              <a:lumMod val="40000"/>
              <a:lumOff val="60000"/>
              <a:alpha val="67000"/>
            </a:schemeClr>
          </a:solidFill>
        </p:spPr>
        <p:txBody>
          <a:bodyPr wrap="square" rtlCol="0">
            <a:spAutoFit/>
          </a:bodyPr>
          <a:p>
            <a:endParaRPr lang="zh-CN" altLang="en-US">
              <a:blipFill>
                <a:blip r:embed="rId1"/>
                <a:tile tx="0" ty="0" sx="100000" sy="100000" flip="none" algn="tl"/>
              </a:blipFill>
            </a:endParaRPr>
          </a:p>
        </p:txBody>
      </p:sp>
      <p:sp>
        <p:nvSpPr>
          <p:cNvPr id="4" name="标题 3"/>
          <p:cNvSpPr>
            <a:spLocks noGrp="1"/>
          </p:cNvSpPr>
          <p:nvPr>
            <p:ph type="title"/>
          </p:nvPr>
        </p:nvSpPr>
        <p:spPr>
          <a:xfrm>
            <a:off x="4688205" y="-13970"/>
            <a:ext cx="28207970" cy="4732655"/>
          </a:xfrm>
          <a:gradFill>
            <a:gsLst>
              <a:gs pos="2000">
                <a:schemeClr val="accent1">
                  <a:lumMod val="60000"/>
                  <a:lumOff val="40000"/>
                </a:schemeClr>
              </a:gs>
              <a:gs pos="63000">
                <a:schemeClr val="accent3">
                  <a:lumMod val="20000"/>
                  <a:lumOff val="80000"/>
                </a:schemeClr>
              </a:gs>
              <a:gs pos="100000">
                <a:schemeClr val="accent1">
                  <a:lumMod val="45000"/>
                  <a:lumOff val="55000"/>
                  <a:alpha val="100000"/>
                </a:schemeClr>
              </a:gs>
              <a:gs pos="100000">
                <a:schemeClr val="accent1">
                  <a:lumMod val="60000"/>
                  <a:lumOff val="40000"/>
                </a:schemeClr>
              </a:gs>
            </a:gsLst>
            <a:lin ang="5400000" scaled="0"/>
          </a:gradFill>
        </p:spPr>
        <p:txBody>
          <a:bodyPr lIns="144145" tIns="107950" rIns="144145" bIns="71755">
            <a:normAutofit fontScale="90000"/>
          </a:bodyPr>
          <a:p>
            <a:pPr marL="0" indent="0" algn="ctr" defTabSz="3291840" fontAlgn="auto">
              <a:lnSpc>
                <a:spcPct val="150000"/>
              </a:lnSpc>
              <a:tabLst>
                <a:tab pos="1522095" algn="l"/>
              </a:tabLst>
            </a:pPr>
            <a:r>
              <a:rPr lang="en-US" altLang="zh-CN" sz="7300" b="1">
                <a:solidFill>
                  <a:schemeClr val="tx1"/>
                </a:solidFill>
                <a:uFillTx/>
                <a:latin typeface="Times New Roman" panose="02020603050405020304" charset="0"/>
              </a:rPr>
              <a:t>Design of a Low-Power Electronics System for Low Energy X-ray Polarization Detection Based on Multi-Detector Units</a:t>
            </a:r>
            <a:br>
              <a:rPr lang="en-US" altLang="zh-CN" sz="7300" b="1">
                <a:solidFill>
                  <a:schemeClr val="tx1"/>
                </a:solidFill>
                <a:uFillTx/>
                <a:latin typeface="Times New Roman" panose="02020603050405020304" charset="0"/>
              </a:rPr>
            </a:br>
            <a:r>
              <a:rPr lang="en-US" altLang="zh-CN" sz="4400">
                <a:solidFill>
                  <a:schemeClr val="tx1"/>
                </a:solidFill>
                <a:uFillTx/>
                <a:latin typeface="Times New Roman" panose="02020603050405020304" charset="0"/>
              </a:rPr>
              <a:t>Shiqiang Zhou, Ziyi Zhang, Siying Liu, Dong Wang, Hongbang Liu, Huanbo Feng, Lirong Xie, Difan Yi, </a:t>
            </a:r>
            <a:r>
              <a:rPr lang="en-US" altLang="zh-CN" sz="4400">
                <a:uFillTx/>
                <a:latin typeface="Times New Roman" panose="02020603050405020304" charset="0"/>
                <a:sym typeface="+mn-ea"/>
              </a:rPr>
              <a:t>Yichen Tong, </a:t>
            </a:r>
            <a:r>
              <a:rPr lang="en-US" altLang="zh-CN" sz="4400">
                <a:solidFill>
                  <a:schemeClr val="tx1"/>
                </a:solidFill>
                <a:uFillTx/>
                <a:latin typeface="Times New Roman" panose="02020603050405020304" charset="0"/>
              </a:rPr>
              <a:t>Mengping Liu, Zhuo Zhou, Yanjun Luo, Hui Wang, Kai Chen, Ni Fang, Cheng Lian</a:t>
            </a:r>
            <a:br>
              <a:rPr lang="en-US" altLang="zh-CN" sz="6000" b="1">
                <a:solidFill>
                  <a:schemeClr val="tx1"/>
                </a:solidFill>
                <a:uFillTx/>
                <a:latin typeface="Times New Roman" panose="02020603050405020304" charset="0"/>
              </a:rPr>
            </a:br>
            <a:endParaRPr lang="en-US" altLang="zh-CN" sz="3200">
              <a:solidFill>
                <a:schemeClr val="tx1"/>
              </a:solidFill>
              <a:uFillTx/>
              <a:latin typeface="Times New Roman" panose="02020603050405020304" charset="0"/>
              <a:ea typeface="Arial Unicode MS" panose="020B0604020202020204" charset="-122"/>
              <a:cs typeface="Times New Roman" panose="02020603050405020304" charset="0"/>
            </a:endParaRPr>
          </a:p>
        </p:txBody>
      </p:sp>
      <p:pic>
        <p:nvPicPr>
          <p:cNvPr id="10" name="内容占位符 9" descr="F:\LBNL learning experience\Paper\TWEPP 2016 Poster_WeiZhang\img\CCNU_Logo_V1.pngCCNU_Logo_V1"/>
          <p:cNvPicPr>
            <a:picLocks noChangeAspect="1"/>
          </p:cNvPicPr>
          <p:nvPr>
            <p:ph sz="half" idx="2"/>
          </p:nvPr>
        </p:nvPicPr>
        <p:blipFill>
          <a:blip r:embed="rId2">
            <a:clrChange>
              <a:clrFrom>
                <a:srgbClr val="FFFFFF">
                  <a:alpha val="100000"/>
                </a:srgbClr>
              </a:clrFrom>
              <a:clrTo>
                <a:srgbClr val="FFFFFF">
                  <a:alpha val="100000"/>
                  <a:alpha val="0"/>
                </a:srgbClr>
              </a:clrTo>
            </a:clrChange>
          </a:blip>
          <a:srcRect/>
          <a:stretch>
            <a:fillRect/>
          </a:stretch>
        </p:blipFill>
        <p:spPr>
          <a:xfrm>
            <a:off x="635" y="635"/>
            <a:ext cx="4716780" cy="4718050"/>
          </a:xfrm>
          <a:prstGeom prst="rect">
            <a:avLst/>
          </a:prstGeom>
          <a:gradFill flip="none">
            <a:gsLst>
              <a:gs pos="63000">
                <a:schemeClr val="accent3">
                  <a:lumMod val="20000"/>
                  <a:lumOff val="80000"/>
                </a:schemeClr>
              </a:gs>
              <a:gs pos="98000">
                <a:schemeClr val="accent1">
                  <a:lumMod val="40000"/>
                  <a:lumOff val="60000"/>
                </a:schemeClr>
              </a:gs>
              <a:gs pos="0">
                <a:schemeClr val="accent1">
                  <a:lumMod val="60000"/>
                  <a:lumOff val="40000"/>
                </a:schemeClr>
              </a:gs>
            </a:gsLst>
            <a:lin ang="5400000" scaled="0"/>
          </a:gradFill>
          <a:effectLst/>
        </p:spPr>
      </p:pic>
      <p:sp>
        <p:nvSpPr>
          <p:cNvPr id="18" name="文本框 17"/>
          <p:cNvSpPr txBox="1"/>
          <p:nvPr/>
        </p:nvSpPr>
        <p:spPr>
          <a:xfrm>
            <a:off x="388620" y="4661535"/>
            <a:ext cx="32146240" cy="926465"/>
          </a:xfrm>
          <a:prstGeom prst="roundRect">
            <a:avLst>
              <a:gd name="adj" fmla="val 9126"/>
            </a:avLst>
          </a:prstGeom>
          <a:solidFill>
            <a:schemeClr val="accent5">
              <a:lumMod val="75000"/>
            </a:schemeClr>
          </a:solidFill>
          <a:effectLst/>
        </p:spPr>
        <p:style>
          <a:lnRef idx="2">
            <a:schemeClr val="dk1">
              <a:shade val="50000"/>
            </a:schemeClr>
          </a:lnRef>
          <a:fillRef idx="1">
            <a:schemeClr val="dk1"/>
          </a:fillRef>
          <a:effectRef idx="0">
            <a:schemeClr val="dk1"/>
          </a:effectRef>
          <a:fontRef idx="minor">
            <a:schemeClr val="lt1"/>
          </a:fontRef>
        </p:style>
        <p:txBody>
          <a:bodyPr wrap="square" lIns="288290" rtlCol="0" anchor="ctr" anchorCtr="0">
            <a:noAutofit/>
          </a:bodyPr>
          <a:p>
            <a:r>
              <a:rPr lang="en-US" altLang="zh-CN" sz="4800" b="1">
                <a:ln w="12700" cmpd="sng">
                  <a:noFill/>
                  <a:prstDash val="sysDot"/>
                </a:ln>
                <a:solidFill>
                  <a:srgbClr val="FFFF00"/>
                </a:solidFill>
                <a:effectLst>
                  <a:outerShdw blurRad="50800" dist="50800" algn="ctr" rotWithShape="0">
                    <a:srgbClr val="000000">
                      <a:alpha val="43000"/>
                    </a:srgbClr>
                  </a:outerShdw>
                </a:effectLst>
                <a:latin typeface="Times New Roman" panose="02020603050405020304" charset="0"/>
                <a:ea typeface="Arial Unicode MS" panose="020B0604020202020204" charset="-122"/>
              </a:rPr>
              <a:t>Introduction</a:t>
            </a:r>
            <a:endParaRPr lang="en-US" altLang="zh-CN" sz="4800" b="1">
              <a:ln w="12700" cmpd="sng">
                <a:noFill/>
                <a:prstDash val="sysDot"/>
              </a:ln>
              <a:solidFill>
                <a:srgbClr val="FFFF00"/>
              </a:solidFill>
              <a:effectLst>
                <a:outerShdw blurRad="50800" dist="50800" algn="ctr" rotWithShape="0">
                  <a:srgbClr val="000000">
                    <a:alpha val="43000"/>
                  </a:srgbClr>
                </a:outerShdw>
              </a:effectLst>
              <a:latin typeface="Times New Roman" panose="02020603050405020304" charset="0"/>
              <a:ea typeface="Arial Unicode MS" panose="020B0604020202020204" charset="-122"/>
            </a:endParaRPr>
          </a:p>
        </p:txBody>
      </p:sp>
      <p:sp>
        <p:nvSpPr>
          <p:cNvPr id="25" name="文本框 24"/>
          <p:cNvSpPr txBox="1"/>
          <p:nvPr/>
        </p:nvSpPr>
        <p:spPr>
          <a:xfrm>
            <a:off x="361950" y="5474335"/>
            <a:ext cx="32172910" cy="3312795"/>
          </a:xfrm>
          <a:prstGeom prst="roundRect">
            <a:avLst>
              <a:gd name="adj" fmla="val 1671"/>
            </a:avLst>
          </a:prstGeom>
          <a:ln>
            <a:noFill/>
          </a:ln>
        </p:spPr>
        <p:style>
          <a:lnRef idx="2">
            <a:schemeClr val="dk1"/>
          </a:lnRef>
          <a:fillRef idx="1">
            <a:schemeClr val="lt1"/>
          </a:fillRef>
          <a:effectRef idx="0">
            <a:schemeClr val="dk1"/>
          </a:effectRef>
          <a:fontRef idx="minor">
            <a:schemeClr val="dk1"/>
          </a:fontRef>
        </p:style>
        <p:txBody>
          <a:bodyPr wrap="square" rtlCol="0">
            <a:noAutofit/>
          </a:bodyPr>
          <a:p>
            <a:pPr indent="457200" algn="just" fontAlgn="auto">
              <a:lnSpc>
                <a:spcPts val="4000"/>
              </a:lnSpc>
            </a:pPr>
            <a:r>
              <a:rPr lang="en-US" altLang="zh-CN" sz="3200">
                <a:solidFill>
                  <a:schemeClr val="tx1"/>
                </a:solidFill>
                <a:latin typeface="Times New Roman" panose="02020603050405020304" charset="0"/>
                <a:ea typeface="Arial Unicode MS" panose="020B0604020202020204" charset="-122"/>
                <a:cs typeface="Arial" panose="020B0604020202020204" pitchFamily="34" charset="0"/>
              </a:rPr>
              <a:t>The POLAR-2 experiment on the China Space Station aims to survey X-ray transients such as gamma-ray bursts (GRBs). As one of its three payloads, the Wide-field Low-energy X-ray Polarization Detector (LPD) uses a Gas Pixel Detector (GPD) with Topmetal-L pixel chips for charge collection. This paper presents an electronics prototype that operates three independent detection units simultaneously. The prototype adopts a three-board architecture: a Front-End Board for analog signal acquisition and ADC, a Main Control Board for data processing and satellite communication, and a High-Voltage Board for stable detector bias. Firmware optimizations reduce invalid pixel data transmission, improving efficiency. Tests show: total power consumption is 10.8 W, meeting platform constraints; thermal simulation gives a local maximum on-orbit temperature of ~44°C, much lower than existing in-orbit gas detectors; functional tests confirm stable operation of the three units, providing an effective detection area of 11.8 cm² per prototype and the ability to capture photoelectron events at fluxes up to 450 count/cm²/s.</a:t>
            </a:r>
            <a:endParaRPr lang="en-US" altLang="zh-CN" sz="3200">
              <a:solidFill>
                <a:schemeClr val="tx1"/>
              </a:solidFill>
              <a:latin typeface="Times New Roman" panose="02020603050405020304" charset="0"/>
              <a:ea typeface="Arial Unicode MS" panose="020B0604020202020204" charset="-122"/>
              <a:cs typeface="Arial" panose="020B0604020202020204" pitchFamily="34" charset="0"/>
            </a:endParaRPr>
          </a:p>
          <a:p>
            <a:pPr indent="457200" algn="just" fontAlgn="auto">
              <a:lnSpc>
                <a:spcPts val="4000"/>
              </a:lnSpc>
            </a:pPr>
            <a:endParaRPr lang="en-US" altLang="zh-CN" sz="3200">
              <a:solidFill>
                <a:schemeClr val="tx1"/>
              </a:solidFill>
              <a:latin typeface="Times New Roman" panose="02020603050405020304" charset="0"/>
              <a:ea typeface="Arial Unicode MS" panose="020B0604020202020204" charset="-122"/>
              <a:cs typeface="Arial" panose="020B0604020202020204" pitchFamily="34" charset="0"/>
            </a:endParaRPr>
          </a:p>
          <a:p>
            <a:pPr indent="457200" algn="just" fontAlgn="auto">
              <a:lnSpc>
                <a:spcPts val="4000"/>
              </a:lnSpc>
            </a:pPr>
            <a:endParaRPr lang="en-US" altLang="zh-CN" sz="3200">
              <a:solidFill>
                <a:schemeClr val="tx1"/>
              </a:solidFill>
              <a:latin typeface="Times New Roman" panose="02020603050405020304" charset="0"/>
              <a:ea typeface="Arial Unicode MS" panose="020B0604020202020204" charset="-122"/>
              <a:cs typeface="Arial" panose="020B0604020202020204" pitchFamily="34" charset="0"/>
            </a:endParaRPr>
          </a:p>
        </p:txBody>
      </p:sp>
      <p:sp>
        <p:nvSpPr>
          <p:cNvPr id="41" name="文本框 40"/>
          <p:cNvSpPr txBox="1"/>
          <p:nvPr/>
        </p:nvSpPr>
        <p:spPr>
          <a:xfrm>
            <a:off x="360045" y="8795655"/>
            <a:ext cx="15840001" cy="876817"/>
          </a:xfrm>
          <a:prstGeom prst="roundRect">
            <a:avLst>
              <a:gd name="adj" fmla="val 9126"/>
            </a:avLst>
          </a:prstGeom>
          <a:solidFill>
            <a:schemeClr val="accent5">
              <a:lumMod val="75000"/>
            </a:schemeClr>
          </a:solidFill>
          <a:effectLst/>
        </p:spPr>
        <p:style>
          <a:lnRef idx="2">
            <a:schemeClr val="dk1">
              <a:shade val="50000"/>
            </a:schemeClr>
          </a:lnRef>
          <a:fillRef idx="1">
            <a:schemeClr val="dk1"/>
          </a:fillRef>
          <a:effectRef idx="0">
            <a:schemeClr val="dk1"/>
          </a:effectRef>
          <a:fontRef idx="minor">
            <a:schemeClr val="lt1"/>
          </a:fontRef>
        </p:style>
        <p:txBody>
          <a:bodyPr wrap="square" lIns="288290" rtlCol="0" anchor="ctr" anchorCtr="0">
            <a:spAutoFit/>
          </a:bodyPr>
          <a:p>
            <a:r>
              <a:rPr lang="en-US" altLang="zh-CN" sz="4800" b="1">
                <a:ln w="12700" cmpd="sng">
                  <a:noFill/>
                  <a:prstDash val="sysDot"/>
                </a:ln>
                <a:solidFill>
                  <a:srgbClr val="FFFF00"/>
                </a:solidFill>
                <a:effectLst>
                  <a:outerShdw blurRad="50800" dist="50800" algn="ctr" rotWithShape="0">
                    <a:srgbClr val="000000">
                      <a:alpha val="43000"/>
                    </a:srgbClr>
                  </a:outerShdw>
                </a:effectLst>
                <a:latin typeface="Times New Roman" panose="02020603050405020304" charset="0"/>
                <a:ea typeface="Arial Unicode MS" panose="020B0604020202020204" charset="-122"/>
              </a:rPr>
              <a:t>Topmetal-L chip and ROIRC</a:t>
            </a:r>
            <a:endParaRPr lang="en-US" altLang="zh-CN" sz="4800" b="1">
              <a:ln w="12700" cmpd="sng">
                <a:noFill/>
                <a:prstDash val="sysDot"/>
              </a:ln>
              <a:solidFill>
                <a:srgbClr val="FFFF00"/>
              </a:solidFill>
              <a:effectLst>
                <a:outerShdw blurRad="50800" dist="50800" algn="ctr" rotWithShape="0">
                  <a:srgbClr val="000000">
                    <a:alpha val="43000"/>
                  </a:srgbClr>
                </a:outerShdw>
              </a:effectLst>
              <a:latin typeface="Times New Roman" panose="02020603050405020304" charset="0"/>
              <a:ea typeface="Arial Unicode MS" panose="020B0604020202020204" charset="-122"/>
            </a:endParaRPr>
          </a:p>
        </p:txBody>
      </p:sp>
      <p:sp>
        <p:nvSpPr>
          <p:cNvPr id="42" name="文本框 41"/>
          <p:cNvSpPr txBox="1"/>
          <p:nvPr/>
        </p:nvSpPr>
        <p:spPr>
          <a:xfrm>
            <a:off x="378460" y="9675495"/>
            <a:ext cx="15840075" cy="11671935"/>
          </a:xfrm>
          <a:prstGeom prst="roundRect">
            <a:avLst>
              <a:gd name="adj" fmla="val 1037"/>
            </a:avLst>
          </a:prstGeom>
          <a:ln>
            <a:noFill/>
          </a:ln>
        </p:spPr>
        <p:style>
          <a:lnRef idx="2">
            <a:schemeClr val="dk1"/>
          </a:lnRef>
          <a:fillRef idx="1">
            <a:schemeClr val="lt1"/>
          </a:fillRef>
          <a:effectRef idx="0">
            <a:schemeClr val="dk1"/>
          </a:effectRef>
          <a:fontRef idx="minor">
            <a:schemeClr val="dk1"/>
          </a:fontRef>
        </p:style>
        <p:txBody>
          <a:bodyPr wrap="square" rtlCol="0">
            <a:noAutofit/>
          </a:bodyPr>
          <a:p>
            <a:pPr indent="457200" algn="just" fontAlgn="auto"/>
            <a:endParaRPr lang="en-US" altLang="zh-CN" sz="2800">
              <a:latin typeface="Arial Unicode MS" panose="020B0604020202020204" charset="-122"/>
              <a:ea typeface="Arial Unicode MS" panose="020B0604020202020204" charset="-122"/>
              <a:cs typeface="Arial" panose="020B0604020202020204" pitchFamily="34" charset="0"/>
            </a:endParaRPr>
          </a:p>
        </p:txBody>
      </p:sp>
      <p:sp>
        <p:nvSpPr>
          <p:cNvPr id="47" name="文本框 46"/>
          <p:cNvSpPr txBox="1"/>
          <p:nvPr/>
        </p:nvSpPr>
        <p:spPr>
          <a:xfrm>
            <a:off x="447675" y="9674860"/>
            <a:ext cx="15116810" cy="1580515"/>
          </a:xfrm>
          <a:prstGeom prst="rect">
            <a:avLst/>
          </a:prstGeom>
          <a:noFill/>
        </p:spPr>
        <p:txBody>
          <a:bodyPr wrap="square" rtlCol="0">
            <a:noAutofit/>
          </a:bodyPr>
          <a:p>
            <a:pPr indent="457200" algn="just" fontAlgn="auto">
              <a:lnSpc>
                <a:spcPts val="4000"/>
              </a:lnSpc>
            </a:pPr>
            <a:r>
              <a:rPr lang="en-US" altLang="zh-CN" sz="3200">
                <a:solidFill>
                  <a:schemeClr val="tx1"/>
                </a:solidFill>
                <a:latin typeface="Times New Roman" panose="02020603050405020304" charset="0"/>
                <a:ea typeface="Arial Unicode MS" panose="020B0604020202020204" charset="-122"/>
                <a:cs typeface="Arial" panose="020B0604020202020204" pitchFamily="34" charset="0"/>
                <a:sym typeface="+mn-ea"/>
              </a:rPr>
              <a:t>Topmetal-L is a large-area CMOS pixel sensor developed for the LPD of the POLAR-2 mission, fabricated with a GSMC 130 nm CMOS process. It features a 356 × 512 pixel array, a total chip size of 17 mm × 24 mm, and a pixel unit of 45 × 45 μm². The chip integrates a charge-sensitive amplifier (CSA) with a folded-cascode structure and decay-based reset, providing an equivalent noise charge (ENC) of approximately 22.8 e⁻ and a pixel gain of 76.04 μV/e⁻. It employs the Region-of-Interest Readout Circuit (ROIRC) with sentinel monitoring, block-based region scanning, and dilation processing to realize fast, low-power readout. Topmetal-L can efficiently capture 2–10 keV X-ray photoelectron tracks.</a:t>
            </a:r>
            <a:endParaRPr lang="en-US" altLang="zh-CN" sz="3200">
              <a:solidFill>
                <a:schemeClr val="tx1"/>
              </a:solidFill>
              <a:latin typeface="Times New Roman" panose="02020603050405020304" charset="0"/>
              <a:ea typeface="Arial Unicode MS" panose="020B0604020202020204" charset="-122"/>
              <a:cs typeface="Arial" panose="020B0604020202020204" pitchFamily="34" charset="0"/>
              <a:sym typeface="+mn-ea"/>
            </a:endParaRPr>
          </a:p>
        </p:txBody>
      </p:sp>
      <p:sp>
        <p:nvSpPr>
          <p:cNvPr id="2" name="文本框 1"/>
          <p:cNvSpPr txBox="1"/>
          <p:nvPr/>
        </p:nvSpPr>
        <p:spPr>
          <a:xfrm>
            <a:off x="378460" y="18065115"/>
            <a:ext cx="15849600" cy="25081865"/>
          </a:xfrm>
          <a:prstGeom prst="roundRect">
            <a:avLst>
              <a:gd name="adj" fmla="val 910"/>
            </a:avLst>
          </a:prstGeom>
          <a:ln>
            <a:noFill/>
          </a:ln>
        </p:spPr>
        <p:style>
          <a:lnRef idx="2">
            <a:schemeClr val="dk1"/>
          </a:lnRef>
          <a:fillRef idx="1">
            <a:schemeClr val="lt1"/>
          </a:fillRef>
          <a:effectRef idx="0">
            <a:schemeClr val="dk1"/>
          </a:effectRef>
          <a:fontRef idx="minor">
            <a:schemeClr val="dk1"/>
          </a:fontRef>
        </p:style>
        <p:txBody>
          <a:bodyPr wrap="square" rtlCol="0">
            <a:noAutofit/>
          </a:bodyPr>
          <a:p>
            <a:pPr indent="457200" algn="just" fontAlgn="auto"/>
            <a:endParaRPr lang="en-US" altLang="zh-CN" sz="2800">
              <a:latin typeface="Arial Unicode MS" panose="020B0604020202020204" charset="-122"/>
              <a:ea typeface="Arial Unicode MS" panose="020B0604020202020204" charset="-122"/>
              <a:cs typeface="Arial" panose="020B0604020202020204" pitchFamily="34" charset="0"/>
            </a:endParaRPr>
          </a:p>
        </p:txBody>
      </p:sp>
      <p:sp>
        <p:nvSpPr>
          <p:cNvPr id="7" name="文本框 6"/>
          <p:cNvSpPr txBox="1"/>
          <p:nvPr/>
        </p:nvSpPr>
        <p:spPr>
          <a:xfrm>
            <a:off x="361950" y="19063335"/>
            <a:ext cx="15581630" cy="7970520"/>
          </a:xfrm>
          <a:prstGeom prst="rect">
            <a:avLst/>
          </a:prstGeom>
          <a:noFill/>
        </p:spPr>
        <p:txBody>
          <a:bodyPr wrap="square" rtlCol="0">
            <a:spAutoFit/>
          </a:bodyPr>
          <a:p>
            <a:pPr marL="0" indent="457200" algn="just" defTabSz="266700">
              <a:buClrTx/>
              <a:buSzTx/>
              <a:buFontTx/>
            </a:pPr>
            <a:r>
              <a:rPr lang="zh-CN" altLang="zh-CN" sz="3200" kern="100" dirty="0">
                <a:solidFill>
                  <a:schemeClr val="tx1"/>
                </a:solidFill>
                <a:effectLst/>
                <a:latin typeface="微软雅黑" panose="020B0503020204020204" charset="-122"/>
                <a:ea typeface="微软雅黑" panose="020B0503020204020204" charset="-122"/>
                <a:cs typeface="Times New Roman" panose="02020603050405020304" charset="0"/>
                <a:sym typeface="+mn-ea"/>
              </a:rPr>
              <a:t>L</a:t>
            </a:r>
            <a:r>
              <a:rPr lang="en-US" altLang="zh-CN" sz="3200">
                <a:solidFill>
                  <a:schemeClr val="tx1"/>
                </a:solidFill>
                <a:latin typeface="Times New Roman" panose="02020603050405020304" charset="0"/>
                <a:ea typeface="Arial Unicode MS" panose="020B0604020202020204" charset="-122"/>
                <a:cs typeface="Arial" panose="020B0604020202020204" pitchFamily="34" charset="0"/>
                <a:sym typeface="+mn-ea"/>
              </a:rPr>
              <a:t>The readout electronics system of the LPD detection unit adopts a 1×3 multi-unit modular detection architecture. The hardware is based on a three-layer PCB stacking design, incorporating a total of 9 GPD detectors.</a:t>
            </a:r>
            <a:endParaRPr lang="en-US" altLang="zh-CN" sz="3200">
              <a:solidFill>
                <a:schemeClr val="tx1"/>
              </a:solidFill>
              <a:latin typeface="Times New Roman" panose="02020603050405020304" charset="0"/>
              <a:ea typeface="Arial Unicode MS" panose="020B0604020202020204" charset="-122"/>
              <a:cs typeface="Arial" panose="020B0604020202020204" pitchFamily="34" charset="0"/>
              <a:sym typeface="+mn-ea"/>
            </a:endParaRPr>
          </a:p>
          <a:p>
            <a:pPr marL="457200" indent="-457200" algn="just" defTabSz="266700">
              <a:buClrTx/>
              <a:buSzTx/>
              <a:buFont typeface="Wingdings" panose="05000000000000000000" charset="0"/>
              <a:buChar char="Ø"/>
            </a:pPr>
            <a:r>
              <a:rPr lang="en-US" altLang="zh-CN" sz="3200">
                <a:solidFill>
                  <a:schemeClr val="tx1"/>
                </a:solidFill>
                <a:latin typeface="Times New Roman" panose="02020603050405020304" charset="0"/>
                <a:ea typeface="Arial Unicode MS" panose="020B0604020202020204" charset="-122"/>
                <a:cs typeface="Arial" panose="020B0604020202020204" pitchFamily="34" charset="0"/>
                <a:sym typeface="+mn-ea"/>
              </a:rPr>
              <a:t>Front-End Board (FEB): Connects to the GPD detectors, provides low-noise power supply and adjustable bias. It uses a differential amplifier and ADC to digitize analog signals, with three independent parallel acquisition channels transmitting data to the DAQ.</a:t>
            </a:r>
            <a:endParaRPr lang="en-US" altLang="zh-CN" sz="3200">
              <a:solidFill>
                <a:schemeClr val="tx1"/>
              </a:solidFill>
              <a:latin typeface="Times New Roman" panose="02020603050405020304" charset="0"/>
              <a:ea typeface="Arial Unicode MS" panose="020B0604020202020204" charset="-122"/>
              <a:cs typeface="Arial" panose="020B0604020202020204" pitchFamily="34" charset="0"/>
              <a:sym typeface="+mn-ea"/>
            </a:endParaRPr>
          </a:p>
          <a:p>
            <a:pPr marL="457200" indent="-457200" algn="just" defTabSz="266700">
              <a:buClrTx/>
              <a:buSzTx/>
              <a:buFont typeface="Wingdings" panose="05000000000000000000" charset="0"/>
              <a:buChar char="Ø"/>
            </a:pPr>
            <a:r>
              <a:rPr lang="en-US" altLang="zh-CN" sz="3200">
                <a:solidFill>
                  <a:schemeClr val="tx1"/>
                </a:solidFill>
                <a:latin typeface="Times New Roman" panose="02020603050405020304" charset="0"/>
                <a:ea typeface="Arial Unicode MS" panose="020B0604020202020204" charset="-122"/>
                <a:cs typeface="Arial" panose="020B0604020202020204" pitchFamily="34" charset="0"/>
                <a:sym typeface="+mn-ea"/>
              </a:rPr>
              <a:t>Data Acquisition Board (DAQ): Features a Flash-based FPGA as the core, performing data aggregation, buffering, compression, and storage. It supports DDR3 and NAND Flash, enabling telecommand/telemetry and high-speed data transmission.</a:t>
            </a:r>
            <a:endParaRPr lang="en-US" altLang="zh-CN" sz="3200">
              <a:solidFill>
                <a:schemeClr val="tx1"/>
              </a:solidFill>
              <a:latin typeface="Times New Roman" panose="02020603050405020304" charset="0"/>
              <a:ea typeface="Arial Unicode MS" panose="020B0604020202020204" charset="-122"/>
              <a:cs typeface="Arial" panose="020B0604020202020204" pitchFamily="34" charset="0"/>
              <a:sym typeface="+mn-ea"/>
            </a:endParaRPr>
          </a:p>
          <a:p>
            <a:pPr marL="457200" indent="-457200" algn="just" defTabSz="266700">
              <a:buClrTx/>
              <a:buSzTx/>
              <a:buFont typeface="Wingdings" panose="05000000000000000000" charset="0"/>
              <a:buChar char="Ø"/>
            </a:pPr>
            <a:r>
              <a:rPr lang="en-US" altLang="zh-CN" sz="3200">
                <a:solidFill>
                  <a:schemeClr val="tx1"/>
                </a:solidFill>
                <a:latin typeface="Times New Roman" panose="02020603050405020304" charset="0"/>
                <a:ea typeface="Arial Unicode MS" panose="020B0604020202020204" charset="-122"/>
                <a:cs typeface="Arial" panose="020B0604020202020204" pitchFamily="34" charset="0"/>
                <a:sym typeface="+mn-ea"/>
              </a:rPr>
              <a:t>High-Voltage Board (HVB): Generates independent negative high voltages for three GPDs, distributing three sets of operating voltages through voltage divider circuits. It monitors voltage and current in real time, and provides creepage protection, slow rise/fall control, and discharge protection.</a:t>
            </a:r>
            <a:endParaRPr lang="en-US" altLang="zh-CN" sz="3200">
              <a:solidFill>
                <a:schemeClr val="tx1"/>
              </a:solidFill>
              <a:latin typeface="Times New Roman" panose="02020603050405020304" charset="0"/>
              <a:ea typeface="Arial Unicode MS" panose="020B0604020202020204" charset="-122"/>
              <a:cs typeface="Arial" panose="020B0604020202020204" pitchFamily="34" charset="0"/>
              <a:sym typeface="+mn-ea"/>
            </a:endParaRPr>
          </a:p>
          <a:p>
            <a:pPr marL="457200" indent="-457200" algn="just" defTabSz="266700">
              <a:buClrTx/>
              <a:buSzTx/>
              <a:buFont typeface="Wingdings" panose="05000000000000000000" charset="0"/>
              <a:buChar char="Ø"/>
            </a:pPr>
            <a:r>
              <a:rPr lang="en-US" altLang="zh-CN" sz="3200">
                <a:solidFill>
                  <a:schemeClr val="tx1"/>
                </a:solidFill>
                <a:latin typeface="Times New Roman" panose="02020603050405020304" charset="0"/>
                <a:ea typeface="Arial Unicode MS" panose="020B0604020202020204" charset="-122"/>
                <a:cs typeface="Arial" panose="020B0604020202020204" pitchFamily="34" charset="0"/>
                <a:sym typeface="+mn-ea"/>
              </a:rPr>
              <a:t>GPD detector: Consists of a cathode, GMCP, and Topmetal pixel chip, filled with a gas mixture. It converts X-rays into photoelectrons and multiplies them, achieving high-resolution track imaging and polarization direction determination.</a:t>
            </a:r>
            <a:endParaRPr lang="en-US" altLang="zh-CN" sz="3200">
              <a:solidFill>
                <a:schemeClr val="tx1"/>
              </a:solidFill>
              <a:latin typeface="Times New Roman" panose="02020603050405020304" charset="0"/>
              <a:ea typeface="Arial Unicode MS" panose="020B0604020202020204" charset="-122"/>
              <a:cs typeface="Arial" panose="020B0604020202020204" pitchFamily="34" charset="0"/>
              <a:sym typeface="+mn-ea"/>
            </a:endParaRPr>
          </a:p>
        </p:txBody>
      </p:sp>
      <p:sp>
        <p:nvSpPr>
          <p:cNvPr id="20" name="文本框 19"/>
          <p:cNvSpPr txBox="1"/>
          <p:nvPr/>
        </p:nvSpPr>
        <p:spPr>
          <a:xfrm>
            <a:off x="16712565" y="31992570"/>
            <a:ext cx="15840075" cy="5185410"/>
          </a:xfrm>
          <a:prstGeom prst="roundRect">
            <a:avLst>
              <a:gd name="adj" fmla="val 2668"/>
            </a:avLst>
          </a:prstGeom>
          <a:ln>
            <a:noFill/>
          </a:ln>
        </p:spPr>
        <p:style>
          <a:lnRef idx="2">
            <a:schemeClr val="dk1"/>
          </a:lnRef>
          <a:fillRef idx="1">
            <a:schemeClr val="lt1"/>
          </a:fillRef>
          <a:effectRef idx="0">
            <a:schemeClr val="dk1"/>
          </a:effectRef>
          <a:fontRef idx="minor">
            <a:schemeClr val="dk1"/>
          </a:fontRef>
        </p:style>
        <p:txBody>
          <a:bodyPr wrap="square" rtlCol="0">
            <a:noAutofit/>
          </a:bodyPr>
          <a:p>
            <a:pPr indent="457200" algn="just" fontAlgn="auto">
              <a:lnSpc>
                <a:spcPts val="4000"/>
              </a:lnSpc>
            </a:pPr>
            <a:r>
              <a:rPr lang="en-US" altLang="zh-CN" sz="3200">
                <a:solidFill>
                  <a:schemeClr val="tx1"/>
                </a:solidFill>
                <a:latin typeface="Times New Roman" panose="02020603050405020304" charset="0"/>
                <a:ea typeface="Arial Unicode MS" panose="020B0604020202020204" charset="-122"/>
                <a:cs typeface="Arial" panose="020B0604020202020204" pitchFamily="34" charset="0"/>
              </a:rPr>
              <a:t>The LPD system, serving as the low-energy X-ray detector for POLAR-2, fills the soft X-ray observation gap in gamma-ray burst detection and supports astronomical observations on China’s space station. Upgraded from the on-orbit verified CXPD, LPD adopts a novel wide-field cooperative architecture and block-based ROI readout, realizing compact, low-power, large-area detection and significantly improving data readout efficiency.</a:t>
            </a:r>
            <a:endParaRPr lang="en-US" altLang="zh-CN" sz="3200">
              <a:solidFill>
                <a:schemeClr val="tx1"/>
              </a:solidFill>
              <a:latin typeface="Times New Roman" panose="02020603050405020304" charset="0"/>
              <a:ea typeface="Arial Unicode MS" panose="020B0604020202020204" charset="-122"/>
              <a:cs typeface="Arial" panose="020B0604020202020204" pitchFamily="34" charset="0"/>
            </a:endParaRPr>
          </a:p>
          <a:p>
            <a:pPr indent="457200" algn="just" fontAlgn="auto">
              <a:lnSpc>
                <a:spcPts val="4000"/>
              </a:lnSpc>
            </a:pPr>
            <a:r>
              <a:rPr lang="en-US" altLang="zh-CN" sz="3200">
                <a:solidFill>
                  <a:schemeClr val="tx1"/>
                </a:solidFill>
                <a:latin typeface="Times New Roman" panose="02020603050405020304" charset="0"/>
                <a:ea typeface="Arial Unicode MS" panose="020B0604020202020204" charset="-122"/>
                <a:cs typeface="Arial" panose="020B0604020202020204" pitchFamily="34" charset="0"/>
              </a:rPr>
              <a:t>In the future, the number of detector units driven by one FPGA can be extended to enlarge the effective area. With better performance than CXPD-01, LPD will become a key platform for MIGDAL effect experiments. Its compatible device design also supports wide applications in commercial, industrial and aerospace fields.</a:t>
            </a:r>
            <a:endParaRPr lang="en-US" altLang="zh-CN" sz="3200">
              <a:solidFill>
                <a:schemeClr val="tx1"/>
              </a:solidFill>
              <a:latin typeface="Times New Roman" panose="02020603050405020304" charset="0"/>
              <a:ea typeface="Arial Unicode MS" panose="020B0604020202020204" charset="-122"/>
              <a:cs typeface="Arial" panose="020B0604020202020204" pitchFamily="34" charset="0"/>
            </a:endParaRPr>
          </a:p>
        </p:txBody>
      </p:sp>
      <p:sp>
        <p:nvSpPr>
          <p:cNvPr id="26" name="文本框 25"/>
          <p:cNvSpPr txBox="1"/>
          <p:nvPr/>
        </p:nvSpPr>
        <p:spPr>
          <a:xfrm>
            <a:off x="16694785" y="37920930"/>
            <a:ext cx="15840075" cy="5196205"/>
          </a:xfrm>
          <a:prstGeom prst="roundRect">
            <a:avLst>
              <a:gd name="adj" fmla="val 2223"/>
            </a:avLst>
          </a:prstGeom>
          <a:ln>
            <a:noFill/>
          </a:ln>
        </p:spPr>
        <p:style>
          <a:lnRef idx="2">
            <a:schemeClr val="dk1"/>
          </a:lnRef>
          <a:fillRef idx="1">
            <a:schemeClr val="lt1"/>
          </a:fillRef>
          <a:effectRef idx="0">
            <a:schemeClr val="dk1"/>
          </a:effectRef>
          <a:fontRef idx="minor">
            <a:schemeClr val="dk1"/>
          </a:fontRef>
        </p:style>
        <p:txBody>
          <a:bodyPr wrap="square" rtlCol="0">
            <a:noAutofit/>
          </a:bodyPr>
          <a:p>
            <a:pPr indent="457200" algn="just" fontAlgn="auto">
              <a:lnSpc>
                <a:spcPts val="4000"/>
              </a:lnSpc>
            </a:pPr>
            <a:r>
              <a:rPr lang="en-US" altLang="zh-CN" sz="3200">
                <a:solidFill>
                  <a:schemeClr val="tx1"/>
                </a:solidFill>
                <a:latin typeface="Times New Roman" panose="02020603050405020304" charset="0"/>
                <a:ea typeface="Arial Unicode MS" panose="020B0604020202020204" charset="-122"/>
                <a:cs typeface="Times New Roman" panose="02020603050405020304" charset="0"/>
              </a:rPr>
              <a:t>This study is supported by the National Key Research and Development Program of China (No. 2024YFE0110101, No. 2020YFE0202002) and in part by the Self-Determined Research Funds of Central China Normal University (CCNU) from the Colleges’ Basic Research and Operation of Ministry of Education (MOE) under Grant 30106250134, and this work is supported by the National Natural Science Foundation of China (Grant Nos.12027803,U1731239),the Natural Science Foundation of Guangxi (ZY24212021).</a:t>
            </a:r>
            <a:endParaRPr lang="en-US" altLang="zh-CN" sz="3200">
              <a:solidFill>
                <a:schemeClr val="tx1"/>
              </a:solidFill>
              <a:latin typeface="Times New Roman" panose="02020603050405020304" charset="0"/>
              <a:ea typeface="Arial Unicode MS" panose="020B0604020202020204" charset="-122"/>
              <a:cs typeface="Times New Roman" panose="02020603050405020304" charset="0"/>
            </a:endParaRPr>
          </a:p>
          <a:p>
            <a:pPr indent="457200" algn="just" fontAlgn="auto">
              <a:lnSpc>
                <a:spcPts val="4000"/>
              </a:lnSpc>
            </a:pPr>
            <a:r>
              <a:rPr lang="en-US" altLang="zh-CN" sz="3200">
                <a:solidFill>
                  <a:schemeClr val="tx1"/>
                </a:solidFill>
                <a:latin typeface="Times New Roman" panose="02020603050405020304" charset="0"/>
                <a:ea typeface="Arial Unicode MS" panose="020B0604020202020204" charset="-122"/>
                <a:cs typeface="Times New Roman" panose="02020603050405020304" charset="0"/>
              </a:rPr>
              <a:t>H. Feng, H. Li, X. Long, et al., “Redetection and possible time variation of soft X-ray polarization from Crab,” Nat. Astron., vol. 4, pp. 511–516, 2020.</a:t>
            </a:r>
            <a:endParaRPr lang="en-US" altLang="zh-CN" sz="3200">
              <a:solidFill>
                <a:schemeClr val="tx1"/>
              </a:solidFill>
              <a:latin typeface="Times New Roman" panose="02020603050405020304" charset="0"/>
              <a:ea typeface="Arial Unicode MS" panose="020B0604020202020204" charset="-122"/>
              <a:cs typeface="Times New Roman" panose="02020603050405020304" charset="0"/>
            </a:endParaRPr>
          </a:p>
          <a:p>
            <a:pPr indent="457200" algn="just" fontAlgn="auto">
              <a:lnSpc>
                <a:spcPts val="4000"/>
              </a:lnSpc>
            </a:pPr>
            <a:r>
              <a:rPr lang="en-US" altLang="zh-CN" sz="3200">
                <a:solidFill>
                  <a:schemeClr val="tx1"/>
                </a:solidFill>
                <a:latin typeface="Times New Roman" panose="02020603050405020304" charset="0"/>
                <a:ea typeface="Arial Unicode MS" panose="020B0604020202020204" charset="-122"/>
                <a:cs typeface="Times New Roman" panose="02020603050405020304" charset="0"/>
              </a:rPr>
              <a:t>H. Wang, D. Wang, R. Chen, et al., “Electronics system for the cosmic X-ray polarization detector,” Nucl. Sci. Tech., vol. 34, p. 64, 2023,.</a:t>
            </a:r>
            <a:endParaRPr lang="en-US" altLang="zh-CN" sz="3200">
              <a:solidFill>
                <a:schemeClr val="tx1"/>
              </a:solidFill>
              <a:latin typeface="Times New Roman" panose="02020603050405020304" charset="0"/>
              <a:ea typeface="Arial Unicode MS" panose="020B0604020202020204" charset="-122"/>
              <a:cs typeface="Times New Roman" panose="02020603050405020304" charset="0"/>
            </a:endParaRPr>
          </a:p>
        </p:txBody>
      </p:sp>
      <p:sp>
        <p:nvSpPr>
          <p:cNvPr id="30" name="文本框 29"/>
          <p:cNvSpPr txBox="1"/>
          <p:nvPr/>
        </p:nvSpPr>
        <p:spPr>
          <a:xfrm>
            <a:off x="16694785" y="9325610"/>
            <a:ext cx="15826105" cy="22666960"/>
          </a:xfrm>
          <a:prstGeom prst="roundRect">
            <a:avLst>
              <a:gd name="adj" fmla="val 705"/>
            </a:avLst>
          </a:prstGeom>
          <a:ln>
            <a:noFill/>
          </a:ln>
        </p:spPr>
        <p:style>
          <a:lnRef idx="2">
            <a:schemeClr val="dk1"/>
          </a:lnRef>
          <a:fillRef idx="1">
            <a:schemeClr val="lt1"/>
          </a:fillRef>
          <a:effectRef idx="0">
            <a:schemeClr val="dk1"/>
          </a:effectRef>
          <a:fontRef idx="minor">
            <a:schemeClr val="dk1"/>
          </a:fontRef>
        </p:style>
        <p:txBody>
          <a:bodyPr wrap="square" rtlCol="0">
            <a:noAutofit/>
          </a:bodyPr>
          <a:p>
            <a:pPr indent="457200" algn="just" fontAlgn="auto">
              <a:lnSpc>
                <a:spcPts val="4000"/>
              </a:lnSpc>
              <a:buFont typeface="Wingdings" panose="05000000000000000000" charset="0"/>
              <a:buNone/>
            </a:pPr>
            <a:endParaRPr lang="en-US" altLang="zh-CN" sz="3200">
              <a:latin typeface="Times New Roman" panose="02020603050405020304" charset="0"/>
              <a:ea typeface="Arial Unicode MS" panose="020B0604020202020204" charset="-122"/>
              <a:cs typeface="Times New Roman" panose="02020603050405020304" charset="0"/>
            </a:endParaRPr>
          </a:p>
          <a:p>
            <a:pPr indent="457200" algn="just" fontAlgn="auto">
              <a:lnSpc>
                <a:spcPts val="4000"/>
              </a:lnSpc>
              <a:buFont typeface="Wingdings" panose="05000000000000000000" charset="0"/>
              <a:buNone/>
            </a:pPr>
            <a:r>
              <a:rPr lang="en-US" altLang="zh-CN" sz="3200">
                <a:latin typeface="Times New Roman" panose="02020603050405020304" charset="0"/>
                <a:ea typeface="Arial Unicode MS" panose="020B0604020202020204" charset="-122"/>
                <a:cs typeface="Times New Roman" panose="02020603050405020304" charset="0"/>
              </a:rPr>
              <a:t>Comprehensive ground tests were carried out on the LPD engineering prototype to verify the design effectiveness in four dimensions: system specifications, functional behavior, on-orbit reliability, and scientific performance. The test platform was established using ⁵⁵Fe, ²⁴¹Am radioactive sources and an X-ray generator.</a:t>
            </a:r>
            <a:endParaRPr lang="en-US" altLang="zh-CN" sz="3200">
              <a:latin typeface="Times New Roman" panose="02020603050405020304" charset="0"/>
              <a:ea typeface="Arial Unicode MS" panose="020B0604020202020204" charset="-122"/>
              <a:cs typeface="Times New Roman" panose="02020603050405020304" charset="0"/>
            </a:endParaRPr>
          </a:p>
          <a:p>
            <a:pPr marL="457200" indent="-457200" algn="just" fontAlgn="auto">
              <a:lnSpc>
                <a:spcPts val="4000"/>
              </a:lnSpc>
              <a:buFont typeface="Wingdings" panose="05000000000000000000" charset="0"/>
              <a:buChar char="Ø"/>
            </a:pPr>
            <a:r>
              <a:rPr lang="en-US" altLang="zh-CN" sz="3200">
                <a:latin typeface="Times New Roman" panose="02020603050405020304" charset="0"/>
                <a:ea typeface="Arial Unicode MS" panose="020B0604020202020204" charset="-122"/>
                <a:cs typeface="Times New Roman" panose="02020603050405020304" charset="0"/>
              </a:rPr>
              <a:t>A comprehensive set of verification experiments was conducted, covering noise and gain, power consumption and thermal simulation, multi-unit X-ray imaging, trigger/readout rate, wide field of view, high-voltage control, and data compression..  </a:t>
            </a:r>
            <a:endParaRPr lang="en-US" altLang="zh-CN" sz="3200">
              <a:latin typeface="Times New Roman" panose="02020603050405020304" charset="0"/>
              <a:ea typeface="Arial Unicode MS" panose="020B0604020202020204" charset="-122"/>
              <a:cs typeface="Times New Roman" panose="02020603050405020304" charset="0"/>
            </a:endParaRPr>
          </a:p>
          <a:p>
            <a:pPr marL="457200" indent="-457200" algn="just" fontAlgn="auto">
              <a:lnSpc>
                <a:spcPts val="4000"/>
              </a:lnSpc>
              <a:buFont typeface="Wingdings" panose="05000000000000000000" charset="0"/>
              <a:buChar char="Ø"/>
            </a:pPr>
            <a:r>
              <a:rPr lang="en-US" altLang="zh-CN" sz="3200">
                <a:latin typeface="Times New Roman" panose="02020603050405020304" charset="0"/>
                <a:ea typeface="Arial Unicode MS" panose="020B0604020202020204" charset="-122"/>
                <a:cs typeface="Times New Roman" panose="02020603050405020304" charset="0"/>
              </a:rPr>
              <a:t>The LPD system exhibits low noise and excellent linearity, with a total power consumption of 10.8 W and a volume power density of 0.003 W/cm³. Its heat dissipation performance is improved compared to that of the CXPD system.</a:t>
            </a:r>
            <a:endParaRPr lang="en-US" altLang="zh-CN" sz="3200">
              <a:latin typeface="Times New Roman" panose="02020603050405020304" charset="0"/>
              <a:ea typeface="Arial Unicode MS" panose="020B0604020202020204" charset="-122"/>
              <a:cs typeface="Times New Roman" panose="02020603050405020304" charset="0"/>
            </a:endParaRPr>
          </a:p>
          <a:p>
            <a:pPr marL="457200" indent="-457200" algn="just" fontAlgn="auto">
              <a:lnSpc>
                <a:spcPts val="4000"/>
              </a:lnSpc>
              <a:buFont typeface="Wingdings" panose="05000000000000000000" charset="0"/>
              <a:buChar char="Ø"/>
            </a:pPr>
            <a:r>
              <a:rPr lang="en-US" altLang="zh-CN" sz="3200">
                <a:latin typeface="Times New Roman" panose="02020603050405020304" charset="0"/>
                <a:ea typeface="Arial Unicode MS" panose="020B0604020202020204" charset="-122"/>
                <a:cs typeface="Times New Roman" panose="02020603050405020304" charset="0"/>
              </a:rPr>
              <a:t>Three detector heads operate synchronously, providing a total effective detection area of approximately 33 cm².</a:t>
            </a:r>
            <a:endParaRPr lang="en-US" altLang="zh-CN" sz="3200">
              <a:latin typeface="Times New Roman" panose="02020603050405020304" charset="0"/>
              <a:ea typeface="Arial Unicode MS" panose="020B0604020202020204" charset="-122"/>
              <a:cs typeface="Times New Roman" panose="02020603050405020304" charset="0"/>
            </a:endParaRPr>
          </a:p>
          <a:p>
            <a:pPr indent="457200" algn="just" fontAlgn="auto">
              <a:lnSpc>
                <a:spcPts val="4000"/>
              </a:lnSpc>
            </a:pPr>
            <a:endParaRPr lang="en-US" altLang="zh-CN" sz="3200">
              <a:latin typeface="Times New Roman" panose="02020603050405020304" charset="0"/>
              <a:ea typeface="Arial Unicode MS" panose="020B0604020202020204" charset="-122"/>
              <a:cs typeface="Times New Roman" panose="02020603050405020304" charset="0"/>
            </a:endParaRPr>
          </a:p>
          <a:p>
            <a:pPr indent="457200" algn="just" fontAlgn="auto">
              <a:lnSpc>
                <a:spcPts val="4000"/>
              </a:lnSpc>
            </a:pPr>
            <a:endParaRPr lang="en-US" altLang="zh-CN" sz="3200">
              <a:latin typeface="Times New Roman" panose="02020603050405020304" charset="0"/>
              <a:ea typeface="Arial Unicode MS" panose="020B0604020202020204" charset="-122"/>
              <a:cs typeface="Times New Roman" panose="02020603050405020304" charset="0"/>
            </a:endParaRPr>
          </a:p>
          <a:p>
            <a:pPr indent="457200" algn="just" fontAlgn="auto">
              <a:lnSpc>
                <a:spcPts val="4000"/>
              </a:lnSpc>
            </a:pPr>
            <a:endParaRPr lang="en-US" altLang="zh-CN" sz="3200">
              <a:latin typeface="Times New Roman" panose="02020603050405020304" charset="0"/>
              <a:ea typeface="Arial Unicode MS" panose="020B0604020202020204" charset="-122"/>
              <a:cs typeface="Times New Roman" panose="02020603050405020304" charset="0"/>
            </a:endParaRPr>
          </a:p>
          <a:p>
            <a:pPr indent="457200" algn="just" fontAlgn="auto">
              <a:lnSpc>
                <a:spcPts val="4000"/>
              </a:lnSpc>
            </a:pPr>
            <a:endParaRPr lang="en-US" altLang="zh-CN" sz="3200">
              <a:latin typeface="Times New Roman" panose="02020603050405020304" charset="0"/>
              <a:ea typeface="Arial Unicode MS" panose="020B0604020202020204" charset="-122"/>
              <a:cs typeface="Times New Roman" panose="02020603050405020304" charset="0"/>
            </a:endParaRPr>
          </a:p>
          <a:p>
            <a:pPr indent="457200" algn="just" fontAlgn="auto">
              <a:lnSpc>
                <a:spcPts val="4000"/>
              </a:lnSpc>
            </a:pPr>
            <a:endParaRPr lang="en-US" altLang="zh-CN" sz="3200">
              <a:latin typeface="Times New Roman" panose="02020603050405020304" charset="0"/>
              <a:ea typeface="Arial Unicode MS" panose="020B0604020202020204" charset="-122"/>
              <a:cs typeface="Times New Roman" panose="02020603050405020304" charset="0"/>
            </a:endParaRPr>
          </a:p>
          <a:p>
            <a:pPr indent="457200" algn="just" fontAlgn="auto">
              <a:lnSpc>
                <a:spcPts val="4000"/>
              </a:lnSpc>
            </a:pPr>
            <a:endParaRPr lang="en-US" altLang="zh-CN" sz="3200">
              <a:latin typeface="Times New Roman" panose="02020603050405020304" charset="0"/>
              <a:ea typeface="Arial Unicode MS" panose="020B0604020202020204" charset="-122"/>
              <a:cs typeface="Times New Roman" panose="02020603050405020304" charset="0"/>
            </a:endParaRPr>
          </a:p>
          <a:p>
            <a:pPr indent="457200" algn="just" fontAlgn="auto">
              <a:lnSpc>
                <a:spcPts val="4000"/>
              </a:lnSpc>
            </a:pPr>
            <a:endParaRPr lang="en-US" altLang="zh-CN" sz="3200">
              <a:latin typeface="Times New Roman" panose="02020603050405020304" charset="0"/>
              <a:ea typeface="Arial Unicode MS" panose="020B0604020202020204" charset="-122"/>
              <a:cs typeface="Times New Roman" panose="02020603050405020304" charset="0"/>
            </a:endParaRPr>
          </a:p>
          <a:p>
            <a:pPr indent="457200" algn="just" fontAlgn="auto">
              <a:lnSpc>
                <a:spcPts val="4000"/>
              </a:lnSpc>
            </a:pPr>
            <a:endParaRPr lang="en-US" altLang="zh-CN" sz="3200">
              <a:latin typeface="Times New Roman" panose="02020603050405020304" charset="0"/>
              <a:ea typeface="Arial Unicode MS" panose="020B0604020202020204" charset="-122"/>
              <a:cs typeface="Times New Roman" panose="02020603050405020304" charset="0"/>
            </a:endParaRPr>
          </a:p>
          <a:p>
            <a:pPr indent="457200" algn="just" fontAlgn="auto">
              <a:lnSpc>
                <a:spcPts val="4000"/>
              </a:lnSpc>
            </a:pPr>
            <a:endParaRPr lang="en-US" altLang="zh-CN" sz="3200">
              <a:latin typeface="Times New Roman" panose="02020603050405020304" charset="0"/>
              <a:ea typeface="Arial Unicode MS" panose="020B0604020202020204" charset="-122"/>
              <a:cs typeface="Times New Roman" panose="02020603050405020304" charset="0"/>
            </a:endParaRPr>
          </a:p>
          <a:p>
            <a:pPr indent="457200" algn="just" fontAlgn="auto">
              <a:lnSpc>
                <a:spcPts val="4000"/>
              </a:lnSpc>
            </a:pPr>
            <a:endParaRPr lang="en-US" altLang="zh-CN" sz="3200">
              <a:latin typeface="Times New Roman" panose="02020603050405020304" charset="0"/>
              <a:ea typeface="Arial Unicode MS" panose="020B0604020202020204" charset="-122"/>
              <a:cs typeface="Times New Roman" panose="02020603050405020304" charset="0"/>
            </a:endParaRPr>
          </a:p>
          <a:p>
            <a:pPr indent="457200" algn="just" fontAlgn="auto">
              <a:lnSpc>
                <a:spcPts val="4000"/>
              </a:lnSpc>
            </a:pPr>
            <a:endParaRPr lang="en-US" altLang="zh-CN" sz="3200">
              <a:latin typeface="Times New Roman" panose="02020603050405020304" charset="0"/>
              <a:ea typeface="Arial Unicode MS" panose="020B0604020202020204" charset="-122"/>
              <a:cs typeface="Times New Roman" panose="02020603050405020304" charset="0"/>
            </a:endParaRPr>
          </a:p>
          <a:p>
            <a:pPr indent="457200" algn="just" fontAlgn="auto">
              <a:lnSpc>
                <a:spcPts val="4000"/>
              </a:lnSpc>
            </a:pPr>
            <a:endParaRPr lang="en-US" altLang="zh-CN" sz="3200">
              <a:latin typeface="Times New Roman" panose="02020603050405020304" charset="0"/>
              <a:ea typeface="Arial Unicode MS" panose="020B0604020202020204" charset="-122"/>
              <a:cs typeface="Times New Roman" panose="02020603050405020304" charset="0"/>
            </a:endParaRPr>
          </a:p>
          <a:p>
            <a:pPr indent="457200" algn="just" fontAlgn="auto">
              <a:lnSpc>
                <a:spcPts val="4000"/>
              </a:lnSpc>
            </a:pPr>
            <a:endParaRPr lang="en-US" altLang="zh-CN" sz="3200">
              <a:latin typeface="Times New Roman" panose="02020603050405020304" charset="0"/>
              <a:ea typeface="Arial Unicode MS" panose="020B0604020202020204" charset="-122"/>
              <a:cs typeface="Times New Roman" panose="02020603050405020304" charset="0"/>
            </a:endParaRPr>
          </a:p>
          <a:p>
            <a:pPr indent="457200" algn="just" fontAlgn="auto">
              <a:lnSpc>
                <a:spcPts val="4000"/>
              </a:lnSpc>
            </a:pPr>
            <a:endParaRPr lang="en-US" altLang="zh-CN" sz="3200">
              <a:latin typeface="Times New Roman" panose="02020603050405020304" charset="0"/>
              <a:ea typeface="Arial Unicode MS" panose="020B0604020202020204" charset="-122"/>
              <a:cs typeface="Times New Roman" panose="02020603050405020304" charset="0"/>
            </a:endParaRPr>
          </a:p>
          <a:p>
            <a:pPr indent="457200" algn="just" defTabSz="914400" fontAlgn="auto">
              <a:lnSpc>
                <a:spcPts val="4000"/>
              </a:lnSpc>
              <a:tabLst>
                <a:tab pos="4118610" algn="l"/>
              </a:tabLst>
            </a:pPr>
            <a:endParaRPr lang="en-US" altLang="zh-CN" sz="3200">
              <a:latin typeface="Times New Roman" panose="02020603050405020304" charset="0"/>
              <a:ea typeface="Arial Unicode MS" panose="020B0604020202020204" charset="-122"/>
              <a:cs typeface="Times New Roman" panose="02020603050405020304" charset="0"/>
            </a:endParaRPr>
          </a:p>
          <a:p>
            <a:pPr indent="457200" algn="just" defTabSz="914400" fontAlgn="auto">
              <a:lnSpc>
                <a:spcPts val="4000"/>
              </a:lnSpc>
              <a:tabLst>
                <a:tab pos="4118610" algn="l"/>
              </a:tabLst>
            </a:pPr>
            <a:endParaRPr lang="en-US" altLang="zh-CN" sz="3200">
              <a:latin typeface="Times New Roman" panose="02020603050405020304" charset="0"/>
              <a:ea typeface="Arial Unicode MS" panose="020B0604020202020204" charset="-122"/>
              <a:cs typeface="Times New Roman" panose="02020603050405020304" charset="0"/>
            </a:endParaRPr>
          </a:p>
          <a:p>
            <a:pPr indent="457200" algn="just" defTabSz="914400" fontAlgn="auto">
              <a:lnSpc>
                <a:spcPts val="4000"/>
              </a:lnSpc>
              <a:tabLst>
                <a:tab pos="4118610" algn="l"/>
              </a:tabLst>
            </a:pPr>
            <a:endParaRPr lang="en-US" altLang="zh-CN" sz="3200">
              <a:latin typeface="Times New Roman" panose="02020603050405020304" charset="0"/>
              <a:ea typeface="Arial Unicode MS" panose="020B0604020202020204" charset="-122"/>
              <a:cs typeface="Times New Roman" panose="02020603050405020304" charset="0"/>
            </a:endParaRPr>
          </a:p>
          <a:p>
            <a:pPr indent="457200" algn="just" defTabSz="914400" fontAlgn="auto">
              <a:lnSpc>
                <a:spcPts val="4000"/>
              </a:lnSpc>
              <a:tabLst>
                <a:tab pos="4118610" algn="l"/>
              </a:tabLst>
            </a:pPr>
            <a:endParaRPr lang="en-US" altLang="zh-CN" sz="3200">
              <a:latin typeface="Times New Roman" panose="02020603050405020304" charset="0"/>
              <a:ea typeface="Arial Unicode MS" panose="020B0604020202020204" charset="-122"/>
              <a:cs typeface="Times New Roman" panose="02020603050405020304" charset="0"/>
            </a:endParaRPr>
          </a:p>
          <a:p>
            <a:pPr indent="457200" algn="just" defTabSz="914400" fontAlgn="auto">
              <a:lnSpc>
                <a:spcPts val="4000"/>
              </a:lnSpc>
              <a:tabLst>
                <a:tab pos="4118610" algn="l"/>
              </a:tabLst>
            </a:pPr>
            <a:endParaRPr lang="en-US" altLang="zh-CN" sz="3200">
              <a:latin typeface="Times New Roman" panose="02020603050405020304" charset="0"/>
              <a:ea typeface="Arial Unicode MS" panose="020B0604020202020204" charset="-122"/>
              <a:cs typeface="Times New Roman" panose="02020603050405020304" charset="0"/>
            </a:endParaRPr>
          </a:p>
          <a:p>
            <a:pPr indent="457200" algn="just" defTabSz="914400" fontAlgn="auto">
              <a:lnSpc>
                <a:spcPts val="4000"/>
              </a:lnSpc>
              <a:tabLst>
                <a:tab pos="4118610" algn="l"/>
              </a:tabLst>
            </a:pPr>
            <a:endParaRPr lang="en-US" altLang="zh-CN" sz="3200">
              <a:latin typeface="Times New Roman" panose="02020603050405020304" charset="0"/>
              <a:ea typeface="Arial Unicode MS" panose="020B0604020202020204" charset="-122"/>
              <a:cs typeface="Times New Roman" panose="02020603050405020304" charset="0"/>
            </a:endParaRPr>
          </a:p>
          <a:p>
            <a:pPr indent="457200" algn="just" defTabSz="914400" fontAlgn="auto">
              <a:lnSpc>
                <a:spcPts val="4000"/>
              </a:lnSpc>
              <a:tabLst>
                <a:tab pos="4118610" algn="l"/>
              </a:tabLst>
            </a:pPr>
            <a:endParaRPr lang="en-US" altLang="zh-CN" sz="3200">
              <a:latin typeface="Times New Roman" panose="02020603050405020304" charset="0"/>
              <a:ea typeface="Arial Unicode MS" panose="020B0604020202020204" charset="-122"/>
              <a:cs typeface="Times New Roman" panose="02020603050405020304" charset="0"/>
            </a:endParaRPr>
          </a:p>
          <a:p>
            <a:pPr indent="457200" algn="just" defTabSz="914400" fontAlgn="auto">
              <a:lnSpc>
                <a:spcPts val="4000"/>
              </a:lnSpc>
              <a:tabLst>
                <a:tab pos="4118610" algn="l"/>
              </a:tabLst>
            </a:pPr>
            <a:endParaRPr lang="en-US" altLang="zh-CN" sz="3200">
              <a:latin typeface="Times New Roman" panose="02020603050405020304" charset="0"/>
              <a:ea typeface="Arial Unicode MS" panose="020B0604020202020204" charset="-122"/>
              <a:cs typeface="Times New Roman" panose="02020603050405020304" charset="0"/>
            </a:endParaRPr>
          </a:p>
          <a:p>
            <a:pPr indent="457200" algn="just" defTabSz="914400" fontAlgn="auto">
              <a:lnSpc>
                <a:spcPts val="4000"/>
              </a:lnSpc>
              <a:tabLst>
                <a:tab pos="4118610" algn="l"/>
              </a:tabLst>
            </a:pPr>
            <a:endParaRPr lang="en-US" altLang="zh-CN" sz="3200">
              <a:latin typeface="Times New Roman" panose="02020603050405020304" charset="0"/>
              <a:ea typeface="Arial Unicode MS" panose="020B0604020202020204" charset="-122"/>
              <a:cs typeface="Times New Roman" panose="02020603050405020304" charset="0"/>
            </a:endParaRPr>
          </a:p>
          <a:p>
            <a:pPr indent="457200" algn="just" defTabSz="914400" fontAlgn="auto">
              <a:lnSpc>
                <a:spcPts val="4000"/>
              </a:lnSpc>
              <a:tabLst>
                <a:tab pos="4118610" algn="l"/>
              </a:tabLst>
            </a:pPr>
            <a:endParaRPr lang="en-US" altLang="zh-CN" sz="3200">
              <a:latin typeface="Times New Roman" panose="02020603050405020304" charset="0"/>
              <a:ea typeface="Arial Unicode MS" panose="020B0604020202020204" charset="-122"/>
              <a:cs typeface="Times New Roman" panose="02020603050405020304" charset="0"/>
            </a:endParaRPr>
          </a:p>
          <a:p>
            <a:pPr indent="457200" algn="just" defTabSz="914400" fontAlgn="auto">
              <a:lnSpc>
                <a:spcPts val="4000"/>
              </a:lnSpc>
              <a:tabLst>
                <a:tab pos="4118610" algn="l"/>
              </a:tabLst>
            </a:pPr>
            <a:endParaRPr lang="en-US" altLang="zh-CN" sz="3200">
              <a:latin typeface="Times New Roman" panose="02020603050405020304" charset="0"/>
              <a:ea typeface="Arial Unicode MS" panose="020B0604020202020204" charset="-122"/>
              <a:cs typeface="Times New Roman" panose="02020603050405020304" charset="0"/>
            </a:endParaRPr>
          </a:p>
        </p:txBody>
      </p:sp>
      <p:sp>
        <p:nvSpPr>
          <p:cNvPr id="3" name="文本框 2"/>
          <p:cNvSpPr txBox="1"/>
          <p:nvPr/>
        </p:nvSpPr>
        <p:spPr>
          <a:xfrm>
            <a:off x="-9525" y="43146664"/>
            <a:ext cx="32915225" cy="706754"/>
          </a:xfrm>
          <a:prstGeom prst="roundRect">
            <a:avLst>
              <a:gd name="adj" fmla="val 0"/>
            </a:avLst>
          </a:prstGeom>
          <a:solidFill>
            <a:schemeClr val="accent5">
              <a:lumMod val="75000"/>
            </a:schemeClr>
          </a:solidFill>
          <a:effectLst/>
        </p:spPr>
        <p:style>
          <a:lnRef idx="2">
            <a:schemeClr val="dk1">
              <a:shade val="50000"/>
            </a:schemeClr>
          </a:lnRef>
          <a:fillRef idx="1">
            <a:schemeClr val="dk1"/>
          </a:fillRef>
          <a:effectRef idx="0">
            <a:schemeClr val="dk1"/>
          </a:effectRef>
          <a:fontRef idx="minor">
            <a:schemeClr val="lt1"/>
          </a:fontRef>
        </p:style>
        <p:txBody>
          <a:bodyPr wrap="square" lIns="288290" rtlCol="0" anchor="ctr" anchorCtr="0">
            <a:spAutoFit/>
          </a:bodyPr>
          <a:p>
            <a:pPr algn="l"/>
            <a:r>
              <a:rPr lang="en-US" altLang="zh-CN" sz="4000" b="1">
                <a:ln w="12700" cmpd="sng">
                  <a:noFill/>
                  <a:prstDash val="sysDot"/>
                </a:ln>
                <a:solidFill>
                  <a:schemeClr val="accent2"/>
                </a:solidFill>
                <a:effectLst>
                  <a:outerShdw blurRad="50800" dist="50800" algn="ctr" rotWithShape="0">
                    <a:srgbClr val="000000">
                      <a:alpha val="43000"/>
                    </a:srgbClr>
                  </a:outerShdw>
                </a:effectLst>
                <a:latin typeface="Arial Unicode MS" panose="020B0604020202020204" charset="-122"/>
                <a:ea typeface="Arial Unicode MS" panose="020B0604020202020204" charset="-122"/>
              </a:rPr>
              <a:t>May 24, 2026</a:t>
            </a:r>
            <a:r>
              <a:rPr lang="en-US" altLang="zh-CN" sz="4000" b="1">
                <a:ln w="12700" cmpd="sng">
                  <a:noFill/>
                  <a:prstDash val="sysDot"/>
                </a:ln>
                <a:effectLst>
                  <a:outerShdw blurRad="50800" dist="50800" algn="ctr" rotWithShape="0">
                    <a:srgbClr val="000000">
                      <a:alpha val="43000"/>
                    </a:srgbClr>
                  </a:outerShdw>
                </a:effectLst>
                <a:latin typeface="Arial Unicode MS" panose="020B0604020202020204" charset="-122"/>
                <a:ea typeface="Arial Unicode MS" panose="020B0604020202020204" charset="-122"/>
              </a:rPr>
              <a:t>                                                                                                                                                              </a:t>
            </a:r>
            <a:endParaRPr lang="en-US" altLang="zh-CN" sz="4000" b="1">
              <a:ln w="12700" cmpd="sng">
                <a:noFill/>
                <a:prstDash val="sysDot"/>
              </a:ln>
              <a:solidFill>
                <a:schemeClr val="accent2"/>
              </a:solidFill>
              <a:effectLst>
                <a:outerShdw blurRad="50800" dist="50800" algn="ctr" rotWithShape="0">
                  <a:srgbClr val="000000">
                    <a:alpha val="43000"/>
                  </a:srgbClr>
                </a:outerShdw>
              </a:effectLst>
              <a:uFillTx/>
              <a:latin typeface="Arial Unicode MS" panose="020B0604020202020204" charset="-122"/>
              <a:ea typeface="Arial Unicode MS" panose="020B0604020202020204" charset="-122"/>
            </a:endParaRPr>
          </a:p>
        </p:txBody>
      </p:sp>
      <p:pic>
        <p:nvPicPr>
          <p:cNvPr id="5" name="图片 4"/>
          <p:cNvPicPr>
            <a:picLocks noChangeAspect="1"/>
          </p:cNvPicPr>
          <p:nvPr/>
        </p:nvPicPr>
        <p:blipFill>
          <a:blip r:embed="rId3"/>
          <a:stretch>
            <a:fillRect/>
          </a:stretch>
        </p:blipFill>
        <p:spPr>
          <a:xfrm>
            <a:off x="16964660" y="16539845"/>
            <a:ext cx="10264775" cy="7964805"/>
          </a:xfrm>
          <a:prstGeom prst="rect">
            <a:avLst/>
          </a:prstGeom>
        </p:spPr>
      </p:pic>
      <p:pic>
        <p:nvPicPr>
          <p:cNvPr id="9" name="图片 8"/>
          <p:cNvPicPr>
            <a:picLocks noChangeAspect="1"/>
          </p:cNvPicPr>
          <p:nvPr/>
        </p:nvPicPr>
        <p:blipFill>
          <a:blip r:embed="rId4"/>
          <a:stretch>
            <a:fillRect/>
          </a:stretch>
        </p:blipFill>
        <p:spPr>
          <a:xfrm>
            <a:off x="16938625" y="26019125"/>
            <a:ext cx="15530195" cy="4039870"/>
          </a:xfrm>
          <a:prstGeom prst="rect">
            <a:avLst/>
          </a:prstGeom>
        </p:spPr>
      </p:pic>
      <p:pic>
        <p:nvPicPr>
          <p:cNvPr id="13" name="图片 12"/>
          <p:cNvPicPr>
            <a:picLocks noChangeAspect="1"/>
          </p:cNvPicPr>
          <p:nvPr/>
        </p:nvPicPr>
        <p:blipFill>
          <a:blip r:embed="rId5"/>
          <a:stretch>
            <a:fillRect/>
          </a:stretch>
        </p:blipFill>
        <p:spPr>
          <a:xfrm>
            <a:off x="5507990" y="27324685"/>
            <a:ext cx="10577195" cy="6731000"/>
          </a:xfrm>
          <a:prstGeom prst="rect">
            <a:avLst/>
          </a:prstGeom>
        </p:spPr>
      </p:pic>
      <p:pic>
        <p:nvPicPr>
          <p:cNvPr id="17" name="图片 9"/>
          <p:cNvPicPr>
            <a:picLocks noChangeAspect="1"/>
          </p:cNvPicPr>
          <p:nvPr/>
        </p:nvPicPr>
        <p:blipFill>
          <a:blip r:embed="rId6"/>
          <a:stretch>
            <a:fillRect/>
          </a:stretch>
        </p:blipFill>
        <p:spPr>
          <a:xfrm>
            <a:off x="377825" y="29937075"/>
            <a:ext cx="5130800" cy="2263140"/>
          </a:xfrm>
          <a:prstGeom prst="rect">
            <a:avLst/>
          </a:prstGeom>
          <a:noFill/>
          <a:ln>
            <a:noFill/>
          </a:ln>
        </p:spPr>
      </p:pic>
      <p:pic>
        <p:nvPicPr>
          <p:cNvPr id="22" name="图片 8"/>
          <p:cNvPicPr>
            <a:picLocks noChangeAspect="1"/>
          </p:cNvPicPr>
          <p:nvPr/>
        </p:nvPicPr>
        <p:blipFill>
          <a:blip r:embed="rId7"/>
          <a:stretch>
            <a:fillRect/>
          </a:stretch>
        </p:blipFill>
        <p:spPr>
          <a:xfrm>
            <a:off x="377825" y="27405330"/>
            <a:ext cx="5241925" cy="2653665"/>
          </a:xfrm>
          <a:prstGeom prst="rect">
            <a:avLst/>
          </a:prstGeom>
          <a:noFill/>
          <a:ln>
            <a:noFill/>
          </a:ln>
        </p:spPr>
      </p:pic>
      <p:pic>
        <p:nvPicPr>
          <p:cNvPr id="23" name="图片 22"/>
          <p:cNvPicPr>
            <a:picLocks noChangeAspect="1"/>
          </p:cNvPicPr>
          <p:nvPr/>
        </p:nvPicPr>
        <p:blipFill>
          <a:blip r:embed="rId8"/>
          <a:stretch>
            <a:fillRect/>
          </a:stretch>
        </p:blipFill>
        <p:spPr>
          <a:xfrm>
            <a:off x="377825" y="32169100"/>
            <a:ext cx="5130800" cy="1917065"/>
          </a:xfrm>
          <a:prstGeom prst="rect">
            <a:avLst/>
          </a:prstGeom>
        </p:spPr>
      </p:pic>
      <p:pic>
        <p:nvPicPr>
          <p:cNvPr id="27" name="图片 26"/>
          <p:cNvPicPr>
            <a:picLocks noChangeAspect="1"/>
          </p:cNvPicPr>
          <p:nvPr/>
        </p:nvPicPr>
        <p:blipFill>
          <a:blip r:embed="rId9"/>
          <a:stretch>
            <a:fillRect/>
          </a:stretch>
        </p:blipFill>
        <p:spPr>
          <a:xfrm>
            <a:off x="388620" y="13893800"/>
            <a:ext cx="9542780" cy="3768090"/>
          </a:xfrm>
          <a:prstGeom prst="rect">
            <a:avLst/>
          </a:prstGeom>
        </p:spPr>
      </p:pic>
      <p:pic>
        <p:nvPicPr>
          <p:cNvPr id="32" name="图片 31"/>
          <p:cNvPicPr>
            <a:picLocks noChangeAspect="1"/>
          </p:cNvPicPr>
          <p:nvPr/>
        </p:nvPicPr>
        <p:blipFill>
          <a:blip r:embed="rId10"/>
          <a:stretch>
            <a:fillRect/>
          </a:stretch>
        </p:blipFill>
        <p:spPr>
          <a:xfrm>
            <a:off x="10231755" y="13893165"/>
            <a:ext cx="5712460" cy="3987165"/>
          </a:xfrm>
          <a:prstGeom prst="rect">
            <a:avLst/>
          </a:prstGeom>
        </p:spPr>
      </p:pic>
      <p:sp>
        <p:nvSpPr>
          <p:cNvPr id="34" name="文本框 33"/>
          <p:cNvSpPr txBox="1"/>
          <p:nvPr/>
        </p:nvSpPr>
        <p:spPr>
          <a:xfrm>
            <a:off x="2767330" y="34055685"/>
            <a:ext cx="10477500" cy="583565"/>
          </a:xfrm>
          <a:prstGeom prst="rect">
            <a:avLst/>
          </a:prstGeom>
          <a:noFill/>
        </p:spPr>
        <p:txBody>
          <a:bodyPr wrap="square" rtlCol="0">
            <a:spAutoFit/>
          </a:bodyPr>
          <a:p>
            <a:pPr algn="ctr"/>
            <a:r>
              <a:rPr lang="en-US" altLang="zh-CN" sz="3200">
                <a:latin typeface="Times New Roman" panose="02020603050405020304" charset="0"/>
                <a:cs typeface="Times New Roman" panose="02020603050405020304" charset="0"/>
              </a:rPr>
              <a:t>Fig. Engineering System Prototype of the Polar-2 / LPD</a:t>
            </a:r>
            <a:endParaRPr lang="en-US" altLang="zh-CN" sz="3200">
              <a:latin typeface="Times New Roman" panose="02020603050405020304" charset="0"/>
              <a:cs typeface="Times New Roman" panose="02020603050405020304" charset="0"/>
            </a:endParaRPr>
          </a:p>
        </p:txBody>
      </p:sp>
      <p:sp>
        <p:nvSpPr>
          <p:cNvPr id="6" name="文本框 5"/>
          <p:cNvSpPr txBox="1"/>
          <p:nvPr/>
        </p:nvSpPr>
        <p:spPr>
          <a:xfrm>
            <a:off x="426720" y="18110894"/>
            <a:ext cx="15773400" cy="876817"/>
          </a:xfrm>
          <a:prstGeom prst="roundRect">
            <a:avLst>
              <a:gd name="adj" fmla="val 9126"/>
            </a:avLst>
          </a:prstGeom>
          <a:solidFill>
            <a:schemeClr val="accent5">
              <a:lumMod val="75000"/>
            </a:schemeClr>
          </a:solidFill>
          <a:effectLst/>
        </p:spPr>
        <p:style>
          <a:lnRef idx="2">
            <a:schemeClr val="dk1">
              <a:shade val="50000"/>
            </a:schemeClr>
          </a:lnRef>
          <a:fillRef idx="1">
            <a:schemeClr val="dk1"/>
          </a:fillRef>
          <a:effectRef idx="0">
            <a:schemeClr val="dk1"/>
          </a:effectRef>
          <a:fontRef idx="minor">
            <a:schemeClr val="lt1"/>
          </a:fontRef>
        </p:style>
        <p:txBody>
          <a:bodyPr wrap="square" lIns="288290" rtlCol="0" anchor="ctr" anchorCtr="0">
            <a:spAutoFit/>
          </a:bodyPr>
          <a:p>
            <a:r>
              <a:rPr lang="en-US" altLang="zh-CN" sz="4800" b="1">
                <a:ln w="12700" cmpd="sng">
                  <a:noFill/>
                  <a:prstDash val="sysDot"/>
                </a:ln>
                <a:solidFill>
                  <a:srgbClr val="FFFF00"/>
                </a:solidFill>
                <a:effectLst>
                  <a:outerShdw blurRad="50800" dist="50800" algn="ctr" rotWithShape="0">
                    <a:srgbClr val="000000">
                      <a:alpha val="43000"/>
                    </a:srgbClr>
                  </a:outerShdw>
                </a:effectLst>
                <a:latin typeface="Times New Roman" panose="02020603050405020304" charset="0"/>
                <a:ea typeface="Arial Unicode MS" panose="020B0604020202020204" charset="-122"/>
              </a:rPr>
              <a:t>LPD electronics hardware design</a:t>
            </a:r>
            <a:endParaRPr lang="en-US" altLang="zh-CN" sz="4800" b="1">
              <a:ln w="12700" cmpd="sng">
                <a:noFill/>
                <a:prstDash val="sysDot"/>
              </a:ln>
              <a:solidFill>
                <a:srgbClr val="FFFF00"/>
              </a:solidFill>
              <a:effectLst>
                <a:outerShdw blurRad="50800" dist="50800" algn="ctr" rotWithShape="0">
                  <a:srgbClr val="000000">
                    <a:alpha val="43000"/>
                  </a:srgbClr>
                </a:outerShdw>
              </a:effectLst>
              <a:latin typeface="Times New Roman" panose="02020603050405020304" charset="0"/>
              <a:ea typeface="Arial Unicode MS" panose="020B0604020202020204" charset="-122"/>
            </a:endParaRPr>
          </a:p>
        </p:txBody>
      </p:sp>
      <p:sp>
        <p:nvSpPr>
          <p:cNvPr id="8" name="文本框 7"/>
          <p:cNvSpPr txBox="1"/>
          <p:nvPr/>
        </p:nvSpPr>
        <p:spPr>
          <a:xfrm>
            <a:off x="388620" y="34651586"/>
            <a:ext cx="15840001" cy="876817"/>
          </a:xfrm>
          <a:prstGeom prst="roundRect">
            <a:avLst>
              <a:gd name="adj" fmla="val 9126"/>
            </a:avLst>
          </a:prstGeom>
          <a:solidFill>
            <a:schemeClr val="accent5">
              <a:lumMod val="75000"/>
            </a:schemeClr>
          </a:solidFill>
          <a:effectLst/>
        </p:spPr>
        <p:style>
          <a:lnRef idx="2">
            <a:schemeClr val="dk1">
              <a:shade val="50000"/>
            </a:schemeClr>
          </a:lnRef>
          <a:fillRef idx="1">
            <a:schemeClr val="dk1"/>
          </a:fillRef>
          <a:effectRef idx="0">
            <a:schemeClr val="dk1"/>
          </a:effectRef>
          <a:fontRef idx="minor">
            <a:schemeClr val="lt1"/>
          </a:fontRef>
        </p:style>
        <p:txBody>
          <a:bodyPr wrap="square" lIns="288290" rtlCol="0" anchor="ctr" anchorCtr="0">
            <a:spAutoFit/>
          </a:bodyPr>
          <a:p>
            <a:r>
              <a:rPr lang="en-US" altLang="zh-CN" sz="4800" b="1">
                <a:ln w="12700" cmpd="sng">
                  <a:noFill/>
                  <a:prstDash val="sysDot"/>
                </a:ln>
                <a:solidFill>
                  <a:srgbClr val="FFFF00"/>
                </a:solidFill>
                <a:effectLst>
                  <a:outerShdw blurRad="50800" dist="50800" algn="ctr" rotWithShape="0">
                    <a:srgbClr val="000000">
                      <a:alpha val="43000"/>
                    </a:srgbClr>
                  </a:outerShdw>
                </a:effectLst>
                <a:latin typeface="Times New Roman" panose="02020603050405020304" charset="0"/>
                <a:ea typeface="Arial Unicode MS" panose="020B0604020202020204" charset="-122"/>
              </a:rPr>
              <a:t>Comparison of system parameter specifications</a:t>
            </a:r>
            <a:endParaRPr lang="en-US" altLang="zh-CN" sz="4800" b="1">
              <a:ln w="12700" cmpd="sng">
                <a:noFill/>
                <a:prstDash val="sysDot"/>
              </a:ln>
              <a:solidFill>
                <a:srgbClr val="FFFF00"/>
              </a:solidFill>
              <a:effectLst>
                <a:outerShdw blurRad="50800" dist="50800" algn="ctr" rotWithShape="0">
                  <a:srgbClr val="000000">
                    <a:alpha val="43000"/>
                  </a:srgbClr>
                </a:outerShdw>
              </a:effectLst>
              <a:latin typeface="Times New Roman" panose="02020603050405020304" charset="0"/>
              <a:ea typeface="Arial Unicode MS" panose="020B0604020202020204" charset="-122"/>
            </a:endParaRPr>
          </a:p>
        </p:txBody>
      </p:sp>
      <p:sp>
        <p:nvSpPr>
          <p:cNvPr id="15" name="文本框 14"/>
          <p:cNvSpPr txBox="1"/>
          <p:nvPr/>
        </p:nvSpPr>
        <p:spPr>
          <a:xfrm>
            <a:off x="426720" y="35604450"/>
            <a:ext cx="15659100" cy="2061210"/>
          </a:xfrm>
          <a:prstGeom prst="rect">
            <a:avLst/>
          </a:prstGeom>
          <a:noFill/>
        </p:spPr>
        <p:txBody>
          <a:bodyPr wrap="square" rtlCol="0">
            <a:spAutoFit/>
          </a:bodyPr>
          <a:p>
            <a:pPr indent="457200" algn="just"/>
            <a:r>
              <a:rPr lang="en-US" altLang="zh-CN" sz="3200">
                <a:solidFill>
                  <a:schemeClr val="tx1"/>
                </a:solidFill>
                <a:latin typeface="Times New Roman" panose="02020603050405020304" charset="0"/>
                <a:cs typeface="Times New Roman" panose="02020603050405020304" charset="0"/>
              </a:rPr>
              <a:t>The CXPD CubeSats have operated in orbit. As the formal prototype for Polar-2's low-energy X-ray polarization detection, the LPD system incorporates innovations in hardware, firmware, readout algorithms, component selection, and operation modes, following on-orbit standards. See table for performance comparison.</a:t>
            </a:r>
            <a:endParaRPr lang="en-US" altLang="zh-CN" sz="3200">
              <a:solidFill>
                <a:schemeClr val="tx1"/>
              </a:solidFill>
              <a:latin typeface="Times New Roman" panose="02020603050405020304" charset="0"/>
              <a:cs typeface="Times New Roman" panose="02020603050405020304" charset="0"/>
            </a:endParaRPr>
          </a:p>
        </p:txBody>
      </p:sp>
      <p:sp>
        <p:nvSpPr>
          <p:cNvPr id="16" name="文本框 15"/>
          <p:cNvSpPr txBox="1"/>
          <p:nvPr/>
        </p:nvSpPr>
        <p:spPr>
          <a:xfrm>
            <a:off x="16722725" y="8795385"/>
            <a:ext cx="15840075" cy="880110"/>
          </a:xfrm>
          <a:prstGeom prst="roundRect">
            <a:avLst>
              <a:gd name="adj" fmla="val 11317"/>
            </a:avLst>
          </a:prstGeom>
          <a:solidFill>
            <a:schemeClr val="accent5">
              <a:lumMod val="75000"/>
            </a:schemeClr>
          </a:solidFill>
          <a:effectLst/>
        </p:spPr>
        <p:style>
          <a:lnRef idx="2">
            <a:schemeClr val="dk1">
              <a:shade val="50000"/>
            </a:schemeClr>
          </a:lnRef>
          <a:fillRef idx="1">
            <a:schemeClr val="dk1"/>
          </a:fillRef>
          <a:effectRef idx="0">
            <a:schemeClr val="dk1"/>
          </a:effectRef>
          <a:fontRef idx="minor">
            <a:schemeClr val="lt1"/>
          </a:fontRef>
        </p:style>
        <p:txBody>
          <a:bodyPr wrap="square" lIns="288290" rtlCol="0" anchor="ctr" anchorCtr="0">
            <a:noAutofit/>
          </a:bodyPr>
          <a:p>
            <a:r>
              <a:rPr lang="en-US" altLang="zh-CN" sz="4800" b="1">
                <a:ln w="12700" cmpd="sng">
                  <a:noFill/>
                  <a:prstDash val="sysDot"/>
                </a:ln>
                <a:solidFill>
                  <a:srgbClr val="FFFF00"/>
                </a:solidFill>
                <a:effectLst>
                  <a:outerShdw blurRad="50800" dist="50800" algn="ctr" rotWithShape="0">
                    <a:srgbClr val="000000">
                      <a:alpha val="43000"/>
                    </a:srgbClr>
                  </a:outerShdw>
                </a:effectLst>
                <a:latin typeface="Times New Roman" panose="02020603050405020304" charset="0"/>
                <a:ea typeface="Arial Unicode MS" panose="020B0604020202020204" charset="-122"/>
              </a:rPr>
              <a:t>Test results</a:t>
            </a:r>
            <a:endParaRPr lang="en-US" altLang="zh-CN" sz="4800" b="1">
              <a:ln w="12700" cmpd="sng">
                <a:noFill/>
                <a:prstDash val="sysDot"/>
              </a:ln>
              <a:solidFill>
                <a:srgbClr val="FFFF00"/>
              </a:solidFill>
              <a:effectLst>
                <a:outerShdw blurRad="50800" dist="50800" algn="ctr" rotWithShape="0">
                  <a:srgbClr val="000000">
                    <a:alpha val="43000"/>
                  </a:srgbClr>
                </a:outerShdw>
              </a:effectLst>
              <a:uFillTx/>
              <a:latin typeface="Times New Roman" panose="02020603050405020304" charset="0"/>
              <a:ea typeface="Arial Unicode MS" panose="020B0604020202020204" charset="-122"/>
            </a:endParaRPr>
          </a:p>
        </p:txBody>
      </p:sp>
      <p:pic>
        <p:nvPicPr>
          <p:cNvPr id="19" name="图片 18"/>
          <p:cNvPicPr>
            <a:picLocks noChangeAspect="1"/>
          </p:cNvPicPr>
          <p:nvPr/>
        </p:nvPicPr>
        <p:blipFill>
          <a:blip r:embed="rId11"/>
          <a:stretch>
            <a:fillRect/>
          </a:stretch>
        </p:blipFill>
        <p:spPr>
          <a:xfrm>
            <a:off x="1132205" y="37665660"/>
            <a:ext cx="14046200" cy="5451475"/>
          </a:xfrm>
          <a:prstGeom prst="rect">
            <a:avLst/>
          </a:prstGeom>
        </p:spPr>
      </p:pic>
      <p:sp>
        <p:nvSpPr>
          <p:cNvPr id="29" name="文本框 28"/>
          <p:cNvSpPr txBox="1"/>
          <p:nvPr/>
        </p:nvSpPr>
        <p:spPr>
          <a:xfrm>
            <a:off x="16722725" y="31067509"/>
            <a:ext cx="15840001" cy="919741"/>
          </a:xfrm>
          <a:prstGeom prst="roundRect">
            <a:avLst/>
          </a:prstGeom>
          <a:solidFill>
            <a:schemeClr val="accent5">
              <a:lumMod val="75000"/>
            </a:schemeClr>
          </a:solidFill>
          <a:effectLst/>
        </p:spPr>
        <p:style>
          <a:lnRef idx="2">
            <a:schemeClr val="dk1">
              <a:shade val="50000"/>
            </a:schemeClr>
          </a:lnRef>
          <a:fillRef idx="1">
            <a:schemeClr val="dk1"/>
          </a:fillRef>
          <a:effectRef idx="0">
            <a:schemeClr val="dk1"/>
          </a:effectRef>
          <a:fontRef idx="minor">
            <a:schemeClr val="lt1"/>
          </a:fontRef>
        </p:style>
        <p:txBody>
          <a:bodyPr wrap="square" lIns="288290" rtlCol="0" anchor="ctr" anchorCtr="0">
            <a:spAutoFit/>
          </a:bodyPr>
          <a:p>
            <a:r>
              <a:rPr lang="en-US" altLang="zh-CN" sz="4800" b="1">
                <a:ln w="12700" cmpd="sng">
                  <a:noFill/>
                  <a:prstDash val="sysDot"/>
                </a:ln>
                <a:solidFill>
                  <a:srgbClr val="FFFF00"/>
                </a:solidFill>
                <a:effectLst>
                  <a:outerShdw blurRad="50800" dist="50800" algn="ctr" rotWithShape="0">
                    <a:srgbClr val="000000">
                      <a:alpha val="43000"/>
                    </a:srgbClr>
                  </a:outerShdw>
                </a:effectLst>
                <a:latin typeface="Times New Roman" panose="02020603050405020304" charset="0"/>
                <a:ea typeface="Arial Unicode MS" panose="020B0604020202020204" charset="-122"/>
              </a:rPr>
              <a:t>Conclusions and Outlook</a:t>
            </a:r>
            <a:endParaRPr lang="en-US" altLang="zh-CN" sz="4800" b="1">
              <a:ln w="12700" cmpd="sng">
                <a:noFill/>
                <a:prstDash val="sysDot"/>
              </a:ln>
              <a:solidFill>
                <a:srgbClr val="FFFF00"/>
              </a:solidFill>
              <a:effectLst>
                <a:outerShdw blurRad="50800" dist="50800" algn="ctr" rotWithShape="0">
                  <a:srgbClr val="000000">
                    <a:alpha val="43000"/>
                  </a:srgbClr>
                </a:outerShdw>
              </a:effectLst>
              <a:latin typeface="Times New Roman" panose="02020603050405020304" charset="0"/>
              <a:ea typeface="Arial Unicode MS" panose="020B0604020202020204" charset="-122"/>
            </a:endParaRPr>
          </a:p>
        </p:txBody>
      </p:sp>
      <p:sp>
        <p:nvSpPr>
          <p:cNvPr id="35" name="文本框 34"/>
          <p:cNvSpPr txBox="1"/>
          <p:nvPr/>
        </p:nvSpPr>
        <p:spPr>
          <a:xfrm>
            <a:off x="16722725" y="36922075"/>
            <a:ext cx="15840075" cy="998855"/>
          </a:xfrm>
          <a:prstGeom prst="roundRect">
            <a:avLst/>
          </a:prstGeom>
          <a:solidFill>
            <a:schemeClr val="accent5">
              <a:lumMod val="75000"/>
            </a:schemeClr>
          </a:solidFill>
          <a:effectLst/>
        </p:spPr>
        <p:style>
          <a:lnRef idx="2">
            <a:schemeClr val="dk1">
              <a:shade val="50000"/>
            </a:schemeClr>
          </a:lnRef>
          <a:fillRef idx="1">
            <a:schemeClr val="dk1"/>
          </a:fillRef>
          <a:effectRef idx="0">
            <a:schemeClr val="dk1"/>
          </a:effectRef>
          <a:fontRef idx="minor">
            <a:schemeClr val="lt1"/>
          </a:fontRef>
        </p:style>
        <p:txBody>
          <a:bodyPr wrap="square" lIns="288290" rtlCol="0" anchor="ctr" anchorCtr="0">
            <a:noAutofit/>
          </a:bodyPr>
          <a:p>
            <a:r>
              <a:rPr lang="en-US" altLang="zh-CN" sz="4800" b="1">
                <a:ln w="12700" cmpd="sng">
                  <a:noFill/>
                  <a:prstDash val="sysDot"/>
                </a:ln>
                <a:solidFill>
                  <a:srgbClr val="FFFF00"/>
                </a:solidFill>
                <a:effectLst>
                  <a:outerShdw blurRad="50800" dist="50800" algn="ctr" rotWithShape="0">
                    <a:srgbClr val="000000">
                      <a:alpha val="43000"/>
                    </a:srgbClr>
                  </a:outerShdw>
                </a:effectLst>
                <a:latin typeface="Times New Roman" panose="02020603050405020304" charset="0"/>
                <a:ea typeface="Arial Unicode MS" panose="020B0604020202020204" charset="-122"/>
              </a:rPr>
              <a:t>Acknowledgments and References</a:t>
            </a:r>
            <a:endParaRPr lang="en-US" altLang="zh-CN" sz="4800" b="1">
              <a:ln w="12700" cmpd="sng">
                <a:noFill/>
                <a:prstDash val="sysDot"/>
              </a:ln>
              <a:solidFill>
                <a:srgbClr val="FFFF00"/>
              </a:solidFill>
              <a:effectLst>
                <a:outerShdw blurRad="50800" dist="50800" algn="ctr" rotWithShape="0">
                  <a:srgbClr val="000000">
                    <a:alpha val="43000"/>
                  </a:srgbClr>
                </a:outerShdw>
              </a:effectLst>
              <a:latin typeface="Times New Roman" panose="02020603050405020304" charset="0"/>
              <a:ea typeface="Arial Unicode MS" panose="020B0604020202020204" charset="-122"/>
            </a:endParaRPr>
          </a:p>
        </p:txBody>
      </p:sp>
      <p:pic>
        <p:nvPicPr>
          <p:cNvPr id="36" name="图片 35"/>
          <p:cNvPicPr>
            <a:picLocks noChangeAspect="1"/>
          </p:cNvPicPr>
          <p:nvPr/>
        </p:nvPicPr>
        <p:blipFill>
          <a:blip r:embed="rId12"/>
          <a:stretch>
            <a:fillRect/>
          </a:stretch>
        </p:blipFill>
        <p:spPr>
          <a:xfrm>
            <a:off x="27384375" y="16536670"/>
            <a:ext cx="4966335" cy="3972560"/>
          </a:xfrm>
          <a:prstGeom prst="rect">
            <a:avLst/>
          </a:prstGeom>
        </p:spPr>
      </p:pic>
      <p:pic>
        <p:nvPicPr>
          <p:cNvPr id="37" name="图片 36"/>
          <p:cNvPicPr>
            <a:picLocks noChangeAspect="1"/>
          </p:cNvPicPr>
          <p:nvPr/>
        </p:nvPicPr>
        <p:blipFill>
          <a:blip r:embed="rId13"/>
          <a:stretch>
            <a:fillRect/>
          </a:stretch>
        </p:blipFill>
        <p:spPr>
          <a:xfrm>
            <a:off x="27384375" y="20509230"/>
            <a:ext cx="4987290" cy="4029075"/>
          </a:xfrm>
          <a:prstGeom prst="rect">
            <a:avLst/>
          </a:prstGeom>
        </p:spPr>
      </p:pic>
      <p:sp>
        <p:nvSpPr>
          <p:cNvPr id="38" name="文本框 37"/>
          <p:cNvSpPr txBox="1"/>
          <p:nvPr/>
        </p:nvSpPr>
        <p:spPr>
          <a:xfrm>
            <a:off x="16964660" y="24564975"/>
            <a:ext cx="10477500" cy="583565"/>
          </a:xfrm>
          <a:prstGeom prst="rect">
            <a:avLst/>
          </a:prstGeom>
          <a:noFill/>
        </p:spPr>
        <p:txBody>
          <a:bodyPr wrap="square" rtlCol="0">
            <a:spAutoFit/>
          </a:bodyPr>
          <a:p>
            <a:pPr algn="ctr"/>
            <a:r>
              <a:rPr lang="en-US" altLang="zh-CN" sz="3200">
                <a:latin typeface="Times New Roman" panose="02020603050405020304" charset="0"/>
                <a:cs typeface="Times New Roman" panose="02020603050405020304" charset="0"/>
              </a:rPr>
              <a:t>Fig. Polar-2/ LPD system test platform</a:t>
            </a:r>
            <a:endParaRPr lang="en-US" altLang="zh-CN" sz="3200">
              <a:latin typeface="Times New Roman" panose="02020603050405020304" charset="0"/>
              <a:cs typeface="Times New Roman" panose="02020603050405020304" charset="0"/>
            </a:endParaRPr>
          </a:p>
        </p:txBody>
      </p:sp>
      <p:sp>
        <p:nvSpPr>
          <p:cNvPr id="39" name="文本框 38"/>
          <p:cNvSpPr txBox="1"/>
          <p:nvPr/>
        </p:nvSpPr>
        <p:spPr>
          <a:xfrm>
            <a:off x="27173555" y="24538305"/>
            <a:ext cx="5507990" cy="742315"/>
          </a:xfrm>
          <a:prstGeom prst="rect">
            <a:avLst/>
          </a:prstGeom>
          <a:noFill/>
        </p:spPr>
        <p:txBody>
          <a:bodyPr wrap="square" rtlCol="0">
            <a:noAutofit/>
          </a:bodyPr>
          <a:p>
            <a:pPr algn="ctr"/>
            <a:r>
              <a:rPr lang="en-US" altLang="zh-CN" sz="3200">
                <a:latin typeface="Times New Roman" panose="02020603050405020304" charset="0"/>
                <a:cs typeface="Times New Roman" panose="02020603050405020304" charset="0"/>
              </a:rPr>
              <a:t>Fig. Event track processing</a:t>
            </a:r>
            <a:endParaRPr lang="en-US" altLang="zh-CN" sz="3200">
              <a:latin typeface="Times New Roman" panose="02020603050405020304" charset="0"/>
              <a:cs typeface="Times New Roman" panose="02020603050405020304" charset="0"/>
            </a:endParaRPr>
          </a:p>
        </p:txBody>
      </p:sp>
      <p:sp>
        <p:nvSpPr>
          <p:cNvPr id="40" name="文本框 39"/>
          <p:cNvSpPr txBox="1"/>
          <p:nvPr/>
        </p:nvSpPr>
        <p:spPr>
          <a:xfrm>
            <a:off x="18517235" y="30271085"/>
            <a:ext cx="12687300" cy="583565"/>
          </a:xfrm>
          <a:prstGeom prst="rect">
            <a:avLst/>
          </a:prstGeom>
          <a:noFill/>
        </p:spPr>
        <p:txBody>
          <a:bodyPr wrap="square" rtlCol="0">
            <a:spAutoFit/>
          </a:bodyPr>
          <a:p>
            <a:pPr algn="ctr"/>
            <a:r>
              <a:rPr lang="en-US" altLang="zh-CN" sz="3200">
                <a:latin typeface="Times New Roman" panose="02020603050405020304" charset="0"/>
                <a:cs typeface="Times New Roman" panose="02020603050405020304" charset="0"/>
              </a:rPr>
              <a:t>Fig. Imaging results of simultaneous track acquisition by three detector units.</a:t>
            </a:r>
            <a:endParaRPr lang="en-US" altLang="zh-CN" sz="3200">
              <a:latin typeface="Times New Roman" panose="02020603050405020304" charset="0"/>
              <a:cs typeface="Times New Roman" panose="02020603050405020304" charset="0"/>
            </a:endParaRPr>
          </a:p>
        </p:txBody>
      </p:sp>
      <p:sp>
        <p:nvSpPr>
          <p:cNvPr id="12" name="文本框 11"/>
          <p:cNvSpPr txBox="1"/>
          <p:nvPr/>
        </p:nvSpPr>
        <p:spPr>
          <a:xfrm>
            <a:off x="-12700" y="17531080"/>
            <a:ext cx="12687300" cy="583565"/>
          </a:xfrm>
          <a:prstGeom prst="rect">
            <a:avLst/>
          </a:prstGeom>
          <a:noFill/>
        </p:spPr>
        <p:txBody>
          <a:bodyPr wrap="square" rtlCol="0">
            <a:spAutoFit/>
          </a:bodyPr>
          <a:p>
            <a:pPr algn="ctr"/>
            <a:r>
              <a:rPr lang="en-US" altLang="zh-CN" sz="3200">
                <a:latin typeface="Times New Roman" panose="02020603050405020304" charset="0"/>
                <a:cs typeface="Times New Roman" panose="02020603050405020304" charset="0"/>
              </a:rPr>
              <a:t>Fig. Topmetal-L pixel chip.</a:t>
            </a:r>
            <a:endParaRPr lang="en-US" altLang="zh-CN" sz="3200">
              <a:latin typeface="Times New Roman" panose="02020603050405020304" charset="0"/>
              <a:cs typeface="Times New Roman" panose="02020603050405020304" charset="0"/>
            </a:endParaRPr>
          </a:p>
        </p:txBody>
      </p: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6667</Words>
  <Application>WPS 演示</Application>
  <PresentationFormat>宽屏</PresentationFormat>
  <Paragraphs>79</Paragraphs>
  <Slides>1</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vt:i4>
      </vt:variant>
    </vt:vector>
  </HeadingPairs>
  <TitlesOfParts>
    <vt:vector size="11" baseType="lpstr">
      <vt:lpstr>Arial</vt:lpstr>
      <vt:lpstr>宋体</vt:lpstr>
      <vt:lpstr>Wingdings</vt:lpstr>
      <vt:lpstr>Times New Roman</vt:lpstr>
      <vt:lpstr>Arial Unicode MS</vt:lpstr>
      <vt:lpstr>微软雅黑</vt:lpstr>
      <vt:lpstr>Wingdings</vt:lpstr>
      <vt:lpstr>Calibri</vt:lpstr>
      <vt:lpstr>Calibri Light</vt:lpstr>
      <vt:lpstr>Office 主题</vt:lpstr>
      <vt:lpstr>Design of a Low-Power Electronics System for Low Energy X-ray Polarization Detection Based on Multi-Detector Units Shiqiang Zhou, Ziyi Zhang, Siying Liu, Dong Wang, Hongbang Liu, Huanbo Feng, Lirong Xie, Difan Yi, Yichen Tong, Mengping Liu, Zhuo Zhou, Yanjun Luo, Hui Wang, Kai Chen, Ni Fang, Cheng Lian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风在吹，</cp:lastModifiedBy>
  <cp:revision>240</cp:revision>
  <dcterms:created xsi:type="dcterms:W3CDTF">2015-05-05T08:02:00Z</dcterms:created>
  <dcterms:modified xsi:type="dcterms:W3CDTF">2026-05-21T10:31:05Z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2052-12.1.0.26375</vt:lpwstr>
  </property>
  <property fmtid="{D5CDD505-2E9C-101B-9397-08002B2CF9AE}" pid="3" name="ICV">
    <vt:lpwstr>CC7ED8731E6D4F969519CB97B06D61AD_13</vt:lpwstr>
  </property>
</Properties>
</file>