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21383625" cy="3027489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48" userDrawn="1">
          <p15:clr>
            <a:srgbClr val="A4A3A4"/>
          </p15:clr>
        </p15:guide>
        <p15:guide id="2" pos="528" userDrawn="1">
          <p15:clr>
            <a:srgbClr val="A4A3A4"/>
          </p15:clr>
        </p15:guide>
        <p15:guide id="3" pos="6824" userDrawn="1">
          <p15:clr>
            <a:srgbClr val="A4A3A4"/>
          </p15:clr>
        </p15:guide>
        <p15:guide id="4" pos="13012" userDrawn="1">
          <p15:clr>
            <a:srgbClr val="A4A3A4"/>
          </p15:clr>
        </p15:guide>
        <p15:guide id="5" orient="horz" pos="18688" userDrawn="1">
          <p15:clr>
            <a:srgbClr val="A4A3A4"/>
          </p15:clr>
        </p15:guide>
        <p15:guide id="6" orient="horz" pos="110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6F6"/>
    <a:srgbClr val="F4F4F4"/>
    <a:srgbClr val="0039CA"/>
    <a:srgbClr val="0046F6"/>
    <a:srgbClr val="2D69FF"/>
    <a:srgbClr val="6591FF"/>
    <a:srgbClr val="4B7EFF"/>
    <a:srgbClr val="0041E2"/>
    <a:srgbClr val="00239D"/>
    <a:srgbClr val="0022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379" autoAdjust="0"/>
  </p:normalViewPr>
  <p:slideViewPr>
    <p:cSldViewPr snapToGrid="0" showGuides="1">
      <p:cViewPr varScale="1">
        <p:scale>
          <a:sx n="18" d="100"/>
          <a:sy n="18" d="100"/>
        </p:scale>
        <p:origin x="1940" y="72"/>
      </p:cViewPr>
      <p:guideLst>
        <p:guide orient="horz" pos="2748"/>
        <p:guide pos="528"/>
        <p:guide pos="6824"/>
        <p:guide pos="13012"/>
        <p:guide orient="horz" pos="18688"/>
        <p:guide orient="horz" pos="110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4954765"/>
            <a:ext cx="18176081" cy="10540259"/>
          </a:xfrm>
        </p:spPr>
        <p:txBody>
          <a:bodyPr anchor="b"/>
          <a:lstStyle>
            <a:lvl1pPr algn="ctr">
              <a:defRPr sz="1403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497"/>
            <a:ext cx="16037719" cy="7309499"/>
          </a:xfrm>
        </p:spPr>
        <p:txBody>
          <a:bodyPr/>
          <a:lstStyle>
            <a:lvl1pPr marL="0" indent="0" algn="ctr">
              <a:buNone/>
              <a:defRPr sz="5610"/>
            </a:lvl1pPr>
            <a:lvl2pPr marL="1069340" indent="0" algn="ctr">
              <a:buNone/>
              <a:defRPr sz="4675"/>
            </a:lvl2pPr>
            <a:lvl3pPr marL="2138045" indent="0" algn="ctr">
              <a:buNone/>
              <a:defRPr sz="4210"/>
            </a:lvl3pPr>
            <a:lvl4pPr marL="3207385" indent="0" algn="ctr">
              <a:buNone/>
              <a:defRPr sz="3740"/>
            </a:lvl4pPr>
            <a:lvl5pPr marL="4276725" indent="0" algn="ctr">
              <a:buNone/>
              <a:defRPr sz="3740"/>
            </a:lvl5pPr>
            <a:lvl6pPr marL="5346065" indent="0" algn="ctr">
              <a:buNone/>
              <a:defRPr sz="3740"/>
            </a:lvl6pPr>
            <a:lvl7pPr marL="6414770" indent="0" algn="ctr">
              <a:buNone/>
              <a:defRPr sz="3740"/>
            </a:lvl7pPr>
            <a:lvl8pPr marL="7484110" indent="0" algn="ctr">
              <a:buNone/>
              <a:defRPr sz="3740"/>
            </a:lvl8pPr>
            <a:lvl9pPr marL="8553450" indent="0" algn="ctr">
              <a:buNone/>
              <a:defRPr sz="37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B953-D46D-4D2E-9843-C4483CF37FBB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F8B1-6973-470E-AB28-235CA0F474B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B953-D46D-4D2E-9843-C4483CF37FBB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F8B1-6973-470E-AB28-235CA0F474B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1611875"/>
            <a:ext cx="4610844" cy="256568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1611875"/>
            <a:ext cx="13565237" cy="256568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B953-D46D-4D2E-9843-C4483CF37FBB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F8B1-6973-470E-AB28-235CA0F474B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B953-D46D-4D2E-9843-C4483CF37FBB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F8B1-6973-470E-AB28-235CA0F474B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7547788"/>
            <a:ext cx="18443377" cy="12593645"/>
          </a:xfrm>
        </p:spPr>
        <p:txBody>
          <a:bodyPr anchor="b"/>
          <a:lstStyle>
            <a:lvl1pPr>
              <a:defRPr sz="1403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20260574"/>
            <a:ext cx="18443377" cy="6622701"/>
          </a:xfrm>
        </p:spPr>
        <p:txBody>
          <a:bodyPr/>
          <a:lstStyle>
            <a:lvl1pPr marL="0" indent="0">
              <a:buNone/>
              <a:defRPr sz="5610">
                <a:solidFill>
                  <a:schemeClr val="tx1">
                    <a:tint val="82000"/>
                  </a:schemeClr>
                </a:solidFill>
              </a:defRPr>
            </a:lvl1pPr>
            <a:lvl2pPr marL="1069340" indent="0">
              <a:buNone/>
              <a:defRPr sz="4675">
                <a:solidFill>
                  <a:schemeClr val="tx1">
                    <a:tint val="82000"/>
                  </a:schemeClr>
                </a:solidFill>
              </a:defRPr>
            </a:lvl2pPr>
            <a:lvl3pPr marL="2138045" indent="0">
              <a:buNone/>
              <a:defRPr sz="4210">
                <a:solidFill>
                  <a:schemeClr val="tx1">
                    <a:tint val="82000"/>
                  </a:schemeClr>
                </a:solidFill>
              </a:defRPr>
            </a:lvl3pPr>
            <a:lvl4pPr marL="3207385" indent="0">
              <a:buNone/>
              <a:defRPr sz="3740">
                <a:solidFill>
                  <a:schemeClr val="tx1">
                    <a:tint val="82000"/>
                  </a:schemeClr>
                </a:solidFill>
              </a:defRPr>
            </a:lvl4pPr>
            <a:lvl5pPr marL="4276725" indent="0">
              <a:buNone/>
              <a:defRPr sz="3740">
                <a:solidFill>
                  <a:schemeClr val="tx1">
                    <a:tint val="82000"/>
                  </a:schemeClr>
                </a:solidFill>
              </a:defRPr>
            </a:lvl5pPr>
            <a:lvl6pPr marL="5346065" indent="0">
              <a:buNone/>
              <a:defRPr sz="3740">
                <a:solidFill>
                  <a:schemeClr val="tx1">
                    <a:tint val="82000"/>
                  </a:schemeClr>
                </a:solidFill>
              </a:defRPr>
            </a:lvl6pPr>
            <a:lvl7pPr marL="6414770" indent="0">
              <a:buNone/>
              <a:defRPr sz="3740">
                <a:solidFill>
                  <a:schemeClr val="tx1">
                    <a:tint val="82000"/>
                  </a:schemeClr>
                </a:solidFill>
              </a:defRPr>
            </a:lvl7pPr>
            <a:lvl8pPr marL="7484110" indent="0">
              <a:buNone/>
              <a:defRPr sz="3740">
                <a:solidFill>
                  <a:schemeClr val="tx1">
                    <a:tint val="82000"/>
                  </a:schemeClr>
                </a:solidFill>
              </a:defRPr>
            </a:lvl8pPr>
            <a:lvl9pPr marL="8553450" indent="0">
              <a:buNone/>
              <a:defRPr sz="374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B953-D46D-4D2E-9843-C4483CF37FBB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F8B1-6973-470E-AB28-235CA0F474B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8059374"/>
            <a:ext cx="9088041" cy="192093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59374"/>
            <a:ext cx="9088041" cy="192093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B953-D46D-4D2E-9843-C4483CF37FBB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F8B1-6973-470E-AB28-235CA0F474B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611882"/>
            <a:ext cx="18443377" cy="585180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7421634"/>
            <a:ext cx="9046274" cy="3637228"/>
          </a:xfrm>
        </p:spPr>
        <p:txBody>
          <a:bodyPr anchor="b"/>
          <a:lstStyle>
            <a:lvl1pPr marL="0" indent="0">
              <a:buNone/>
              <a:defRPr sz="5610" b="1"/>
            </a:lvl1pPr>
            <a:lvl2pPr marL="1069340" indent="0">
              <a:buNone/>
              <a:defRPr sz="4675" b="1"/>
            </a:lvl2pPr>
            <a:lvl3pPr marL="2138045" indent="0">
              <a:buNone/>
              <a:defRPr sz="4210" b="1"/>
            </a:lvl3pPr>
            <a:lvl4pPr marL="3207385" indent="0">
              <a:buNone/>
              <a:defRPr sz="3740" b="1"/>
            </a:lvl4pPr>
            <a:lvl5pPr marL="4276725" indent="0">
              <a:buNone/>
              <a:defRPr sz="3740" b="1"/>
            </a:lvl5pPr>
            <a:lvl6pPr marL="5346065" indent="0">
              <a:buNone/>
              <a:defRPr sz="3740" b="1"/>
            </a:lvl6pPr>
            <a:lvl7pPr marL="6414770" indent="0">
              <a:buNone/>
              <a:defRPr sz="3740" b="1"/>
            </a:lvl7pPr>
            <a:lvl8pPr marL="7484110" indent="0">
              <a:buNone/>
              <a:defRPr sz="3740" b="1"/>
            </a:lvl8pPr>
            <a:lvl9pPr marL="8553450" indent="0">
              <a:buNone/>
              <a:defRPr sz="374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11058863"/>
            <a:ext cx="9046274" cy="162659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7421634"/>
            <a:ext cx="9090826" cy="3637228"/>
          </a:xfrm>
        </p:spPr>
        <p:txBody>
          <a:bodyPr anchor="b"/>
          <a:lstStyle>
            <a:lvl1pPr marL="0" indent="0">
              <a:buNone/>
              <a:defRPr sz="5610" b="1"/>
            </a:lvl1pPr>
            <a:lvl2pPr marL="1069340" indent="0">
              <a:buNone/>
              <a:defRPr sz="4675" b="1"/>
            </a:lvl2pPr>
            <a:lvl3pPr marL="2138045" indent="0">
              <a:buNone/>
              <a:defRPr sz="4210" b="1"/>
            </a:lvl3pPr>
            <a:lvl4pPr marL="3207385" indent="0">
              <a:buNone/>
              <a:defRPr sz="3740" b="1"/>
            </a:lvl4pPr>
            <a:lvl5pPr marL="4276725" indent="0">
              <a:buNone/>
              <a:defRPr sz="3740" b="1"/>
            </a:lvl5pPr>
            <a:lvl6pPr marL="5346065" indent="0">
              <a:buNone/>
              <a:defRPr sz="3740" b="1"/>
            </a:lvl6pPr>
            <a:lvl7pPr marL="6414770" indent="0">
              <a:buNone/>
              <a:defRPr sz="3740" b="1"/>
            </a:lvl7pPr>
            <a:lvl8pPr marL="7484110" indent="0">
              <a:buNone/>
              <a:defRPr sz="3740" b="1"/>
            </a:lvl8pPr>
            <a:lvl9pPr marL="8553450" indent="0">
              <a:buNone/>
              <a:defRPr sz="374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11058863"/>
            <a:ext cx="9090826" cy="162659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B953-D46D-4D2E-9843-C4483CF37FBB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F8B1-6973-470E-AB28-235CA0F474B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B953-D46D-4D2E-9843-C4483CF37FBB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F8B1-6973-470E-AB28-235CA0F474B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B953-D46D-4D2E-9843-C4483CF37FBB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F8B1-6973-470E-AB28-235CA0F474B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4359077"/>
            <a:ext cx="10825460" cy="21515024"/>
          </a:xfrm>
        </p:spPr>
        <p:txBody>
          <a:bodyPr/>
          <a:lstStyle>
            <a:lvl1pPr>
              <a:defRPr sz="7485"/>
            </a:lvl1pPr>
            <a:lvl2pPr>
              <a:defRPr sz="6550"/>
            </a:lvl2pPr>
            <a:lvl3pPr>
              <a:defRPr sz="5610"/>
            </a:lvl3pPr>
            <a:lvl4pPr>
              <a:defRPr sz="4675"/>
            </a:lvl4pPr>
            <a:lvl5pPr>
              <a:defRPr sz="4675"/>
            </a:lvl5pPr>
            <a:lvl6pPr>
              <a:defRPr sz="4675"/>
            </a:lvl6pPr>
            <a:lvl7pPr>
              <a:defRPr sz="4675"/>
            </a:lvl7pPr>
            <a:lvl8pPr>
              <a:defRPr sz="4675"/>
            </a:lvl8pPr>
            <a:lvl9pPr>
              <a:defRPr sz="4675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0"/>
            </a:lvl1pPr>
            <a:lvl2pPr marL="1069340" indent="0">
              <a:buNone/>
              <a:defRPr sz="3275"/>
            </a:lvl2pPr>
            <a:lvl3pPr marL="2138045" indent="0">
              <a:buNone/>
              <a:defRPr sz="2805"/>
            </a:lvl3pPr>
            <a:lvl4pPr marL="3207385" indent="0">
              <a:buNone/>
              <a:defRPr sz="2340"/>
            </a:lvl4pPr>
            <a:lvl5pPr marL="4276725" indent="0">
              <a:buNone/>
              <a:defRPr sz="2340"/>
            </a:lvl5pPr>
            <a:lvl6pPr marL="5346065" indent="0">
              <a:buNone/>
              <a:defRPr sz="2340"/>
            </a:lvl6pPr>
            <a:lvl7pPr marL="6414770" indent="0">
              <a:buNone/>
              <a:defRPr sz="2340"/>
            </a:lvl7pPr>
            <a:lvl8pPr marL="7484110" indent="0">
              <a:buNone/>
              <a:defRPr sz="2340"/>
            </a:lvl8pPr>
            <a:lvl9pPr marL="8553450" indent="0">
              <a:buNone/>
              <a:defRPr sz="234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B953-D46D-4D2E-9843-C4483CF37FBB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F8B1-6973-470E-AB28-235CA0F474B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4359077"/>
            <a:ext cx="10825460" cy="21515024"/>
          </a:xfrm>
        </p:spPr>
        <p:txBody>
          <a:bodyPr anchor="t"/>
          <a:lstStyle>
            <a:lvl1pPr marL="0" indent="0">
              <a:buNone/>
              <a:defRPr sz="7485"/>
            </a:lvl1pPr>
            <a:lvl2pPr marL="1069340" indent="0">
              <a:buNone/>
              <a:defRPr sz="6550"/>
            </a:lvl2pPr>
            <a:lvl3pPr marL="2138045" indent="0">
              <a:buNone/>
              <a:defRPr sz="5610"/>
            </a:lvl3pPr>
            <a:lvl4pPr marL="3207385" indent="0">
              <a:buNone/>
              <a:defRPr sz="4675"/>
            </a:lvl4pPr>
            <a:lvl5pPr marL="4276725" indent="0">
              <a:buNone/>
              <a:defRPr sz="4675"/>
            </a:lvl5pPr>
            <a:lvl6pPr marL="5346065" indent="0">
              <a:buNone/>
              <a:defRPr sz="4675"/>
            </a:lvl6pPr>
            <a:lvl7pPr marL="6414770" indent="0">
              <a:buNone/>
              <a:defRPr sz="4675"/>
            </a:lvl7pPr>
            <a:lvl8pPr marL="7484110" indent="0">
              <a:buNone/>
              <a:defRPr sz="4675"/>
            </a:lvl8pPr>
            <a:lvl9pPr marL="8553450" indent="0">
              <a:buNone/>
              <a:defRPr sz="467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0"/>
            </a:lvl1pPr>
            <a:lvl2pPr marL="1069340" indent="0">
              <a:buNone/>
              <a:defRPr sz="3275"/>
            </a:lvl2pPr>
            <a:lvl3pPr marL="2138045" indent="0">
              <a:buNone/>
              <a:defRPr sz="2805"/>
            </a:lvl3pPr>
            <a:lvl4pPr marL="3207385" indent="0">
              <a:buNone/>
              <a:defRPr sz="2340"/>
            </a:lvl4pPr>
            <a:lvl5pPr marL="4276725" indent="0">
              <a:buNone/>
              <a:defRPr sz="2340"/>
            </a:lvl5pPr>
            <a:lvl6pPr marL="5346065" indent="0">
              <a:buNone/>
              <a:defRPr sz="2340"/>
            </a:lvl6pPr>
            <a:lvl7pPr marL="6414770" indent="0">
              <a:buNone/>
              <a:defRPr sz="2340"/>
            </a:lvl7pPr>
            <a:lvl8pPr marL="7484110" indent="0">
              <a:buNone/>
              <a:defRPr sz="2340"/>
            </a:lvl8pPr>
            <a:lvl9pPr marL="8553450" indent="0">
              <a:buNone/>
              <a:defRPr sz="234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B953-D46D-4D2E-9843-C4483CF37FBB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F8B1-6973-470E-AB28-235CA0F474B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1611882"/>
            <a:ext cx="18443377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8059374"/>
            <a:ext cx="18443377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C0B953-D46D-4D2E-9843-C4483CF37FBB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60644"/>
            <a:ext cx="721697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FCDF8B1-6973-470E-AB28-235CA0F474B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138045" rtl="0" eaLnBrk="1" latinLnBrk="0" hangingPunct="1">
        <a:lnSpc>
          <a:spcPct val="90000"/>
        </a:lnSpc>
        <a:spcBef>
          <a:spcPct val="0"/>
        </a:spcBef>
        <a:buNone/>
        <a:defRPr sz="102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670" indent="-534670" algn="l" defTabSz="2138045" rtl="0" eaLnBrk="1" latinLnBrk="0" hangingPunct="1">
        <a:lnSpc>
          <a:spcPct val="90000"/>
        </a:lnSpc>
        <a:spcBef>
          <a:spcPts val="2340"/>
        </a:spcBef>
        <a:buFont typeface="Arial" panose="020B0604020202020204" pitchFamily="34" charset="0"/>
        <a:buChar char="•"/>
        <a:defRPr sz="6550" kern="1200">
          <a:solidFill>
            <a:schemeClr val="tx1"/>
          </a:solidFill>
          <a:latin typeface="+mn-lt"/>
          <a:ea typeface="+mn-ea"/>
          <a:cs typeface="+mn-cs"/>
        </a:defRPr>
      </a:lvl1pPr>
      <a:lvl2pPr marL="1604010" indent="-534670" algn="l" defTabSz="213804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5610" kern="1200">
          <a:solidFill>
            <a:schemeClr val="tx1"/>
          </a:solidFill>
          <a:latin typeface="+mn-lt"/>
          <a:ea typeface="+mn-ea"/>
          <a:cs typeface="+mn-cs"/>
        </a:defRPr>
      </a:lvl2pPr>
      <a:lvl3pPr marL="2672715" indent="-534670" algn="l" defTabSz="213804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4675" kern="1200">
          <a:solidFill>
            <a:schemeClr val="tx1"/>
          </a:solidFill>
          <a:latin typeface="+mn-lt"/>
          <a:ea typeface="+mn-ea"/>
          <a:cs typeface="+mn-cs"/>
        </a:defRPr>
      </a:lvl3pPr>
      <a:lvl4pPr marL="3742055" indent="-534670" algn="l" defTabSz="213804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4pPr>
      <a:lvl5pPr marL="4811395" indent="-534670" algn="l" defTabSz="213804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5pPr>
      <a:lvl6pPr marL="5880100" indent="-534670" algn="l" defTabSz="213804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6pPr>
      <a:lvl7pPr marL="6949440" indent="-534670" algn="l" defTabSz="213804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7pPr>
      <a:lvl8pPr marL="8018780" indent="-534670" algn="l" defTabSz="213804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8pPr>
      <a:lvl9pPr marL="9088120" indent="-534670" algn="l" defTabSz="2138045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045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1pPr>
      <a:lvl2pPr marL="1069340" algn="l" defTabSz="2138045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2pPr>
      <a:lvl3pPr marL="2138045" algn="l" defTabSz="2138045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3pPr>
      <a:lvl4pPr marL="3207385" algn="l" defTabSz="2138045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4pPr>
      <a:lvl5pPr marL="4276725" algn="l" defTabSz="2138045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5pPr>
      <a:lvl6pPr marL="5346065" algn="l" defTabSz="2138045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6pPr>
      <a:lvl7pPr marL="6414770" algn="l" defTabSz="2138045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7pPr>
      <a:lvl8pPr marL="7484110" algn="l" defTabSz="2138045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8pPr>
      <a:lvl9pPr marL="8553450" algn="l" defTabSz="2138045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jpeg"/><Relationship Id="rId7" Type="http://schemas.openxmlformats.org/officeDocument/2006/relationships/hyperlink" Target="mailto:-12.6@1" TargetMode="External"/><Relationship Id="rId6" Type="http://schemas.openxmlformats.org/officeDocument/2006/relationships/hyperlink" Target="mailto:-49.4@10" TargetMode="External"/><Relationship Id="rId5" Type="http://schemas.openxmlformats.org/officeDocument/2006/relationships/hyperlink" Target="mailto:126.9@50" TargetMode="External"/><Relationship Id="rId4" Type="http://schemas.openxmlformats.org/officeDocument/2006/relationships/hyperlink" Target="mailto:51@9.8" TargetMode="External"/><Relationship Id="rId3" Type="http://schemas.openxmlformats.org/officeDocument/2006/relationships/hyperlink" Target="mailto:50@9.8" TargetMode="External"/><Relationship Id="rId22" Type="http://schemas.openxmlformats.org/officeDocument/2006/relationships/slideLayout" Target="../slideLayouts/slideLayout1.xml"/><Relationship Id="rId21" Type="http://schemas.openxmlformats.org/officeDocument/2006/relationships/image" Target="../media/image15.png"/><Relationship Id="rId20" Type="http://schemas.openxmlformats.org/officeDocument/2006/relationships/image" Target="../media/image14.png"/><Relationship Id="rId2" Type="http://schemas.openxmlformats.org/officeDocument/2006/relationships/tags" Target="../tags/tag1.xml"/><Relationship Id="rId19" Type="http://schemas.openxmlformats.org/officeDocument/2006/relationships/image" Target="../media/image13.emf"/><Relationship Id="rId18" Type="http://schemas.openxmlformats.org/officeDocument/2006/relationships/image" Target="../media/image12.emf"/><Relationship Id="rId17" Type="http://schemas.openxmlformats.org/officeDocument/2006/relationships/image" Target="../media/image11.png"/><Relationship Id="rId16" Type="http://schemas.openxmlformats.org/officeDocument/2006/relationships/image" Target="../media/image10.emf"/><Relationship Id="rId15" Type="http://schemas.openxmlformats.org/officeDocument/2006/relationships/image" Target="../media/image9.png"/><Relationship Id="rId14" Type="http://schemas.openxmlformats.org/officeDocument/2006/relationships/image" Target="../media/image8.png"/><Relationship Id="rId13" Type="http://schemas.openxmlformats.org/officeDocument/2006/relationships/image" Target="../media/image7.png"/><Relationship Id="rId12" Type="http://schemas.openxmlformats.org/officeDocument/2006/relationships/image" Target="../media/image6.jpeg"/><Relationship Id="rId11" Type="http://schemas.openxmlformats.org/officeDocument/2006/relationships/image" Target="../media/image5.png"/><Relationship Id="rId10" Type="http://schemas.openxmlformats.org/officeDocument/2006/relationships/image" Target="../media/image4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圆角矩形 44"/>
          <p:cNvSpPr/>
          <p:nvPr/>
        </p:nvSpPr>
        <p:spPr>
          <a:xfrm>
            <a:off x="1009015" y="14535150"/>
            <a:ext cx="5553075" cy="2410460"/>
          </a:xfrm>
          <a:prstGeom prst="roundRect">
            <a:avLst>
              <a:gd name="adj" fmla="val 13198"/>
            </a:avLst>
          </a:prstGeom>
          <a:solidFill>
            <a:srgbClr val="F6F6F6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5" name="图片 14" descr="Simulated PSR(2)"/>
          <p:cNvPicPr>
            <a:picLocks noChangeAspect="1"/>
          </p:cNvPicPr>
          <p:nvPr/>
        </p:nvPicPr>
        <p:blipFill>
          <a:blip r:embed="rId1"/>
          <a:srcRect l="4985" t="3476" r="10518" b="5400"/>
          <a:stretch>
            <a:fillRect/>
          </a:stretch>
        </p:blipFill>
        <p:spPr>
          <a:xfrm>
            <a:off x="11353800" y="7576185"/>
            <a:ext cx="4973955" cy="38735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64565" y="899360"/>
            <a:ext cx="1665922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spc="300" dirty="0">
                <a:solidFill>
                  <a:srgbClr val="0039C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Full on-Chip LDO Regulator with self-adapting compensation networks for Front-end Readout Circuit</a:t>
            </a:r>
            <a:endParaRPr lang="en-US" altLang="zh-CN" sz="4400" b="1" spc="300" dirty="0">
              <a:solidFill>
                <a:srgbClr val="0039C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5180" y="2804795"/>
            <a:ext cx="16202025" cy="1460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Roboto" panose="02000000000000000000" pitchFamily="2" charset="0"/>
                <a:cs typeface="Times New Roman" panose="02020603050405020304" charset="0"/>
              </a:rPr>
              <a:t>Xiayu Wang</a:t>
            </a:r>
            <a:r>
              <a:rPr lang="en-US" altLang="zh-CN" sz="2800" b="1" baseline="30000" dirty="0">
                <a:solidFill>
                  <a:schemeClr val="tx1"/>
                </a:solidFill>
                <a:latin typeface="Times New Roman" panose="02020603050405020304" charset="0"/>
                <a:ea typeface="Roboto" panose="02000000000000000000" pitchFamily="2" charset="0"/>
                <a:cs typeface="Times New Roman" panose="02020603050405020304" charset="0"/>
              </a:rPr>
              <a:t>1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Roboto" panose="02000000000000000000" pitchFamily="2" charset="0"/>
                <a:cs typeface="Times New Roman" panose="02020603050405020304" charset="0"/>
              </a:rPr>
              <a:t>, Jia Wang</a:t>
            </a:r>
            <a:r>
              <a:rPr lang="en-US" altLang="zh-CN" sz="2800" b="1" baseline="30000" dirty="0">
                <a:solidFill>
                  <a:schemeClr val="tx1"/>
                </a:solidFill>
                <a:latin typeface="Times New Roman" panose="02020603050405020304" charset="0"/>
                <a:ea typeface="Roboto" panose="02000000000000000000" pitchFamily="2" charset="0"/>
                <a:cs typeface="Times New Roman" panose="02020603050405020304" charset="0"/>
              </a:rPr>
              <a:t>2*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ea typeface="Roboto" panose="02000000000000000000" pitchFamily="2" charset="0"/>
                <a:cs typeface="Times New Roman" panose="02020603050405020304" charset="0"/>
              </a:rPr>
              <a:t>, Yongcai Hu</a:t>
            </a:r>
            <a:r>
              <a:rPr lang="en-US" altLang="zh-CN" sz="2800" b="1" baseline="30000" dirty="0">
                <a:solidFill>
                  <a:schemeClr val="tx1"/>
                </a:solidFill>
                <a:latin typeface="Times New Roman" panose="02020603050405020304" charset="0"/>
                <a:ea typeface="Roboto" panose="02000000000000000000" pitchFamily="2" charset="0"/>
                <a:cs typeface="Times New Roman" panose="02020603050405020304" charset="0"/>
              </a:rPr>
              <a:t>1</a:t>
            </a:r>
            <a:endParaRPr lang="en-US" altLang="zh-CN" sz="2400" b="1" dirty="0">
              <a:solidFill>
                <a:schemeClr val="tx1"/>
              </a:solidFill>
              <a:latin typeface="Times New Roman" panose="02020603050405020304" charset="0"/>
              <a:ea typeface="Roboto" panose="02000000000000000000" pitchFamily="2" charset="0"/>
              <a:cs typeface="Times New Roman" panose="02020603050405020304" charset="0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2800" dirty="0">
                <a:solidFill>
                  <a:schemeClr val="tx1"/>
                </a:solidFill>
                <a:latin typeface="Times New Roman" panose="02020603050405020304" charset="0"/>
                <a:ea typeface="Roboto" panose="02000000000000000000" pitchFamily="2" charset="0"/>
                <a:cs typeface="Times New Roman" panose="02020603050405020304" charset="0"/>
              </a:rPr>
              <a:t>1. School of Computer Science, Northwestern Polytechnical University, Xi’an, China</a:t>
            </a:r>
            <a:endParaRPr lang="en-US" altLang="zh-CN" sz="2800" dirty="0">
              <a:solidFill>
                <a:schemeClr val="tx1"/>
              </a:solidFill>
              <a:latin typeface="Times New Roman" panose="02020603050405020304" charset="0"/>
              <a:ea typeface="Roboto" panose="02000000000000000000" pitchFamily="2" charset="0"/>
              <a:cs typeface="Times New Roman" panose="02020603050405020304" charset="0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2800" dirty="0">
                <a:solidFill>
                  <a:schemeClr val="tx1"/>
                </a:solidFill>
                <a:latin typeface="Times New Roman" panose="02020603050405020304" charset="0"/>
                <a:ea typeface="Roboto" panose="02000000000000000000" pitchFamily="2" charset="0"/>
                <a:cs typeface="Times New Roman" panose="02020603050405020304" charset="0"/>
              </a:rPr>
              <a:t>2. School of Integrated Circuit and Microelectronics, </a:t>
            </a:r>
            <a:r>
              <a:rPr lang="en-US" altLang="zh-CN" sz="2800" dirty="0">
                <a:latin typeface="Times New Roman" panose="02020603050405020304" charset="0"/>
                <a:ea typeface="Roboto" panose="02000000000000000000" pitchFamily="2" charset="0"/>
                <a:cs typeface="Times New Roman" panose="02020603050405020304" charset="0"/>
                <a:sym typeface="+mn-ea"/>
              </a:rPr>
              <a:t>Northwestern Polytechnical University, Xi’an, China</a:t>
            </a:r>
            <a:endParaRPr lang="zh-CN" altLang="en-US" sz="2800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05815" y="4578351"/>
            <a:ext cx="9575800" cy="731518"/>
          </a:xfrm>
          <a:prstGeom prst="rect">
            <a:avLst/>
          </a:prstGeom>
          <a:solidFill>
            <a:srgbClr val="0039C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Times New Roman" panose="02020603050405020304" charset="0"/>
              <a:ea typeface="Roboto" panose="02000000000000000000" pitchFamily="2" charset="0"/>
              <a:cs typeface="Times New Roman" panose="0202060305040502030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97505" y="4613276"/>
            <a:ext cx="5507990" cy="7092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charset="0"/>
                <a:ea typeface="Roboto" panose="02000000000000000000" pitchFamily="2" charset="0"/>
                <a:cs typeface="Times New Roman" panose="02020603050405020304" charset="0"/>
              </a:rPr>
              <a:t>DESIGN MOTIVATION</a:t>
            </a:r>
            <a:endParaRPr lang="en-US" sz="3600" b="1" dirty="0">
              <a:solidFill>
                <a:schemeClr val="bg1"/>
              </a:solidFill>
              <a:latin typeface="Times New Roman" panose="02020603050405020304" charset="0"/>
              <a:ea typeface="Roboto" panose="02000000000000000000" pitchFamily="2" charset="0"/>
              <a:cs typeface="Times New Roman" panose="0202060305040502030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87038" y="9992796"/>
            <a:ext cx="9105347" cy="2461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 algn="just" fontAlgn="auto">
              <a:spcAft>
                <a:spcPts val="600"/>
              </a:spcAft>
            </a:pPr>
            <a:r>
              <a:rPr lang="en-US" altLang="zh-CN" sz="2400" dirty="0">
                <a:latin typeface="Times New Roman" panose="02020603050405020304" charset="0"/>
                <a:ea typeface="Roboto" panose="02000000000000000000" pitchFamily="2" charset="0"/>
                <a:cs typeface="Times New Roman" panose="02020603050405020304" charset="0"/>
              </a:rPr>
              <a:t>To provide a stable and clean supply voltage for front-end readout electronics, a low-dropout (LDO) regulator must meet several key requirements: </a:t>
            </a:r>
            <a:endParaRPr lang="en-US" altLang="zh-CN" sz="2400" dirty="0">
              <a:latin typeface="Times New Roman" panose="02020603050405020304" charset="0"/>
              <a:ea typeface="Roboto" panose="02000000000000000000" pitchFamily="2" charset="0"/>
              <a:cs typeface="Times New Roman" panose="02020603050405020304" charset="0"/>
            </a:endParaRPr>
          </a:p>
          <a:p>
            <a:pPr indent="0" algn="just" fontAlgn="auto">
              <a:spcAft>
                <a:spcPts val="600"/>
              </a:spcAft>
            </a:pPr>
            <a:r>
              <a:rPr lang="en-US" altLang="zh-CN" sz="2400" dirty="0">
                <a:latin typeface="Times New Roman" panose="02020603050405020304" charset="0"/>
                <a:ea typeface="Roboto" panose="02000000000000000000" pitchFamily="2" charset="0"/>
                <a:cs typeface="Times New Roman" panose="02020603050405020304" charset="0"/>
              </a:rPr>
              <a:t>1) Capacitor-less output, which eliminates the need for a large off-chip capacitor, is advantageous for compact size. </a:t>
            </a:r>
            <a:endParaRPr lang="en-US" altLang="zh-CN" sz="2400" dirty="0">
              <a:latin typeface="Times New Roman" panose="02020603050405020304" charset="0"/>
              <a:ea typeface="Roboto" panose="02000000000000000000" pitchFamily="2" charset="0"/>
              <a:cs typeface="Times New Roman" panose="02020603050405020304" charset="0"/>
            </a:endParaRPr>
          </a:p>
          <a:p>
            <a:pPr indent="0" algn="just" fontAlgn="auto">
              <a:spcAft>
                <a:spcPts val="600"/>
              </a:spcAft>
            </a:pPr>
            <a:r>
              <a:rPr lang="en-US" altLang="zh-CN" sz="2400" dirty="0">
                <a:latin typeface="Times New Roman" panose="02020603050405020304" charset="0"/>
                <a:ea typeface="Roboto" panose="02000000000000000000" pitchFamily="2" charset="0"/>
                <a:cs typeface="Times New Roman" panose="02020603050405020304" charset="0"/>
              </a:rPr>
              <a:t>2) Stable operation over a wide load current (I</a:t>
            </a:r>
            <a:r>
              <a:rPr lang="en-US" altLang="zh-CN" sz="2400" baseline="-25000" dirty="0">
                <a:latin typeface="Times New Roman" panose="02020603050405020304" charset="0"/>
                <a:ea typeface="Roboto" panose="02000000000000000000" pitchFamily="2" charset="0"/>
                <a:cs typeface="Times New Roman" panose="02020603050405020304" charset="0"/>
              </a:rPr>
              <a:t>L</a:t>
            </a:r>
            <a:r>
              <a:rPr lang="en-US" altLang="zh-CN" sz="2400" dirty="0">
                <a:latin typeface="Times New Roman" panose="02020603050405020304" charset="0"/>
                <a:ea typeface="Roboto" panose="02000000000000000000" pitchFamily="2" charset="0"/>
                <a:cs typeface="Times New Roman" panose="02020603050405020304" charset="0"/>
              </a:rPr>
              <a:t>) range. </a:t>
            </a:r>
            <a:endParaRPr lang="en-US" altLang="zh-CN" sz="2400" dirty="0">
              <a:latin typeface="Times New Roman" panose="02020603050405020304" charset="0"/>
              <a:ea typeface="Roboto" panose="02000000000000000000" pitchFamily="2" charset="0"/>
              <a:cs typeface="Times New Roman" panose="02020603050405020304" charset="0"/>
            </a:endParaRPr>
          </a:p>
        </p:txBody>
      </p:sp>
      <p:graphicFrame>
        <p:nvGraphicFramePr>
          <p:cNvPr id="90" name="Content Placeholder 4"/>
          <p:cNvGraphicFramePr/>
          <p:nvPr>
            <p:custDataLst>
              <p:tags r:id="rId2"/>
            </p:custDataLst>
          </p:nvPr>
        </p:nvGraphicFramePr>
        <p:xfrm>
          <a:off x="11478895" y="24300815"/>
          <a:ext cx="8859520" cy="34740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39745"/>
                <a:gridCol w="1163955"/>
                <a:gridCol w="1163955"/>
                <a:gridCol w="1163955"/>
                <a:gridCol w="1163955"/>
                <a:gridCol w="1163955"/>
              </a:tblGrid>
              <a:tr h="297180">
                <a:tc>
                  <a:txBody>
                    <a:bodyPr/>
                    <a:lstStyle/>
                    <a:p>
                      <a:pPr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 cap="small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[1]</a:t>
                      </a:r>
                      <a:endParaRPr lang="en-US" altLang="zh-CN" sz="1400" b="1" cap="small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[2]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[3]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[4]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This Work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Technology (nm)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180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28</a:t>
                      </a:r>
                      <a:endParaRPr lang="en-US" altLang="zh-CN" sz="1400" b="1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180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180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180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6545"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 </a:t>
                      </a:r>
                      <a:r>
                        <a:rPr lang="en-US" altLang="zh-CN" sz="1400" b="1" dirty="0" err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I</a:t>
                      </a:r>
                      <a:r>
                        <a:rPr lang="en-US" altLang="zh-CN" sz="1400" b="1" baseline="-25000" dirty="0" err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out,max</a:t>
                      </a:r>
                      <a:r>
                        <a:rPr lang="en-US" altLang="zh-CN" sz="1400" b="1" baseline="-25000" dirty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 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(mA)</a:t>
                      </a:r>
                      <a:endParaRPr lang="en-US" altLang="zh-CN" sz="1400" b="1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200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10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50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200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200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7815"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Dropout Voltage (mV)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30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200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268.9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200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70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5910"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Line Regulation (mV/V)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0.346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1.71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3.484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/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4.09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Load Regulation (mV/A)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9.5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219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476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50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77.3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94030"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Undershoot ΔV</a:t>
                      </a:r>
                      <a:r>
                        <a:rPr lang="en-US" altLang="zh-CN" sz="1400" b="1" baseline="-250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out </a:t>
                      </a: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(mV)@ΔI</a:t>
                      </a:r>
                      <a:r>
                        <a:rPr lang="en-US" altLang="zh-CN" sz="1400" b="1" baseline="-250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load </a:t>
                      </a: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(mA)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/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  <a:hlinkClick r:id="rId3" action="ppaction://hlinkfile"/>
                        </a:rPr>
                        <a:t>50@9.8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  <a:hlinkClick r:id="rId3" action="ppaction://hlinkfile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152@50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210@190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230@150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205"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Overshoot ΔV</a:t>
                      </a:r>
                      <a:r>
                        <a:rPr lang="en-US" altLang="zh-CN" sz="1400" b="1" baseline="-250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out </a:t>
                      </a: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(mV)@ΔI</a:t>
                      </a:r>
                      <a:r>
                        <a:rPr lang="en-US" altLang="zh-CN" sz="1400" b="1" baseline="-250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load </a:t>
                      </a: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(mA)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/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  <a:hlinkClick r:id="rId4" action="ppaction://hlinkfile"/>
                        </a:rPr>
                        <a:t>51@9.8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  <a:hlinkClick r:id="rId4" action="ppaction://hlinkfile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  <a:hlinkClick r:id="rId5" action="ppaction://hlinkfile"/>
                        </a:rPr>
                        <a:t>126.9@50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  <a:hlinkClick r:id="rId5" action="ppaction://hlinkfile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270@190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226@150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PSR (dB)@Frequency (Hz)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-47@100</a:t>
                      </a:r>
                      <a:endParaRPr lang="en-US" altLang="zh-CN" sz="1400" b="1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  <a:p>
                      <a:pPr indent="0" algn="ctr" fontAlgn="auto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-37@100 k</a:t>
                      </a:r>
                      <a:endParaRPr lang="en-US" altLang="zh-CN" sz="1400" b="1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-36@1 M</a:t>
                      </a:r>
                      <a:endParaRPr lang="en-US" altLang="zh-CN" sz="1400" b="1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  <a:hlinkClick r:id="rId6" action="ppaction://hlinkfile"/>
                        </a:rPr>
                        <a:t>-49.4@10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 k</a:t>
                      </a:r>
                      <a:endParaRPr lang="en-US" altLang="zh-CN" sz="1400" b="1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  <a:p>
                      <a:pPr indent="0" algn="ctr" fontAlgn="auto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  <a:hlinkClick r:id="rId7" action="ppaction://hlinkfile"/>
                        </a:rPr>
                        <a:t>-12.6@1</a:t>
                      </a: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 M</a:t>
                      </a:r>
                      <a:endParaRPr lang="en-US" altLang="zh-CN" sz="1400" b="1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/</a:t>
                      </a:r>
                      <a:endParaRPr lang="en-US" altLang="zh-CN" sz="1400" b="1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-48@100</a:t>
                      </a:r>
                      <a:endParaRPr lang="en-US" altLang="zh-CN" sz="1400" b="1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  <a:p>
                      <a:pPr indent="0" algn="ctr" fontAlgn="auto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-21@ 1M</a:t>
                      </a:r>
                      <a:endParaRPr lang="en-US" altLang="zh-CN" sz="1400" b="1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Active Area(mm</a:t>
                      </a:r>
                      <a:r>
                        <a:rPr lang="en-US" altLang="zh-CN" sz="1400" b="1" baseline="300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2</a:t>
                      </a: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)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0.18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0.012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0.17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0.148</a:t>
                      </a:r>
                      <a:endParaRPr lang="en-US" altLang="zh-CN" sz="1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1" dirty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Times New Roman" panose="02020603050405020304" charset="0"/>
                        </a:rPr>
                        <a:t>0.0317</a:t>
                      </a:r>
                      <a:endParaRPr lang="en-US" altLang="zh-CN" sz="1400" b="1" dirty="0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3" name="Straight Connector 2"/>
          <p:cNvCxnSpPr/>
          <p:nvPr/>
        </p:nvCxnSpPr>
        <p:spPr>
          <a:xfrm>
            <a:off x="749776" y="2611161"/>
            <a:ext cx="16743204" cy="55422"/>
          </a:xfrm>
          <a:prstGeom prst="line">
            <a:avLst/>
          </a:prstGeom>
          <a:ln w="101600" cmpd="sng">
            <a:gradFill>
              <a:gsLst>
                <a:gs pos="0">
                  <a:srgbClr val="0039CA"/>
                </a:gs>
                <a:gs pos="100000">
                  <a:srgbClr val="6591FF"/>
                </a:gs>
                <a:gs pos="31000">
                  <a:srgbClr val="0046F6"/>
                </a:gs>
                <a:gs pos="72000">
                  <a:srgbClr val="2D69FF"/>
                </a:gs>
              </a:gsLst>
              <a:lin ang="0" scaled="0"/>
            </a:gra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/>
          <p:nvPr/>
        </p:nvPicPr>
        <p:blipFill>
          <a:blip r:embed="rId8"/>
          <a:srcRect l="16366" t="11748" r="16191" b="12563"/>
          <a:stretch>
            <a:fillRect/>
          </a:stretch>
        </p:blipFill>
        <p:spPr>
          <a:xfrm>
            <a:off x="18326312" y="798236"/>
            <a:ext cx="2153708" cy="181292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692150" y="29667200"/>
            <a:ext cx="20095845" cy="4000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25th IEEE Real Time Conference - ICISE, Elba, Italy</a:t>
            </a:r>
            <a:endParaRPr lang="en-US" altLang="zh-CN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4" name="Rectangle 21"/>
          <p:cNvSpPr/>
          <p:nvPr/>
        </p:nvSpPr>
        <p:spPr>
          <a:xfrm>
            <a:off x="805180" y="12860681"/>
            <a:ext cx="9577070" cy="901065"/>
          </a:xfrm>
          <a:prstGeom prst="rect">
            <a:avLst/>
          </a:prstGeom>
          <a:solidFill>
            <a:srgbClr val="0039C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1400">
              <a:latin typeface="Times New Roman" panose="02020603050405020304" charset="0"/>
              <a:ea typeface="Roboto" panose="02000000000000000000" pitchFamily="2" charset="0"/>
              <a:cs typeface="Times New Roman" panose="02020603050405020304" charset="0"/>
            </a:endParaRPr>
          </a:p>
        </p:txBody>
      </p:sp>
      <p:sp>
        <p:nvSpPr>
          <p:cNvPr id="16" name="TextBox 22"/>
          <p:cNvSpPr txBox="1"/>
          <p:nvPr/>
        </p:nvSpPr>
        <p:spPr>
          <a:xfrm>
            <a:off x="2820670" y="12954661"/>
            <a:ext cx="5507990" cy="7092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charset="0"/>
                <a:ea typeface="Roboto" panose="02000000000000000000" pitchFamily="2" charset="0"/>
                <a:cs typeface="Times New Roman" panose="02020603050405020304" charset="0"/>
              </a:rPr>
              <a:t>CIRCUIT DESIGN</a:t>
            </a:r>
            <a:endParaRPr lang="en-US" sz="3600" b="1" dirty="0">
              <a:solidFill>
                <a:schemeClr val="bg1"/>
              </a:solidFill>
              <a:latin typeface="Times New Roman" panose="02020603050405020304" charset="0"/>
              <a:ea typeface="Roboto" panose="02000000000000000000" pitchFamily="2" charset="0"/>
              <a:cs typeface="Times New Roman" panose="02020603050405020304" charset="0"/>
            </a:endParaRPr>
          </a:p>
        </p:txBody>
      </p:sp>
      <p:sp>
        <p:nvSpPr>
          <p:cNvPr id="17" name="Rectangle 21"/>
          <p:cNvSpPr/>
          <p:nvPr/>
        </p:nvSpPr>
        <p:spPr>
          <a:xfrm>
            <a:off x="11094085" y="11680825"/>
            <a:ext cx="9577070" cy="901065"/>
          </a:xfrm>
          <a:prstGeom prst="rect">
            <a:avLst/>
          </a:prstGeom>
          <a:solidFill>
            <a:srgbClr val="0039C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1400">
              <a:latin typeface="Times New Roman" panose="02020603050405020304" charset="0"/>
              <a:ea typeface="Roboto" panose="02000000000000000000" pitchFamily="2" charset="0"/>
              <a:cs typeface="Times New Roman" panose="02020603050405020304" charset="0"/>
            </a:endParaRPr>
          </a:p>
        </p:txBody>
      </p:sp>
      <p:sp>
        <p:nvSpPr>
          <p:cNvPr id="18" name="TextBox 22"/>
          <p:cNvSpPr txBox="1"/>
          <p:nvPr/>
        </p:nvSpPr>
        <p:spPr>
          <a:xfrm>
            <a:off x="11130280" y="11774805"/>
            <a:ext cx="9540240" cy="7092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Times New Roman" panose="02020603050405020304" charset="0"/>
                <a:ea typeface="Roboto" panose="02000000000000000000" pitchFamily="2" charset="0"/>
                <a:cs typeface="Times New Roman" panose="02020603050405020304" charset="0"/>
              </a:rPr>
              <a:t>LAYOUT AND TEST RESULTS</a:t>
            </a:r>
            <a:endParaRPr lang="en-US" altLang="zh-CN" sz="3600" b="1" dirty="0">
              <a:solidFill>
                <a:schemeClr val="bg1"/>
              </a:solidFill>
              <a:latin typeface="Times New Roman" panose="02020603050405020304" charset="0"/>
              <a:ea typeface="Roboto" panose="02000000000000000000" pitchFamily="2" charset="0"/>
              <a:cs typeface="Times New Roman" panose="02020603050405020304" charset="0"/>
            </a:endParaRPr>
          </a:p>
          <a:p>
            <a:pPr algn="ctr"/>
            <a:endParaRPr lang="en-US" altLang="zh-CN" sz="3600" b="1" dirty="0">
              <a:solidFill>
                <a:schemeClr val="bg1"/>
              </a:solidFill>
              <a:latin typeface="Times New Roman" panose="02020603050405020304" charset="0"/>
              <a:ea typeface="Roboto" panose="02000000000000000000" pitchFamily="2" charset="0"/>
              <a:cs typeface="Times New Roman" panose="02020603050405020304" charset="0"/>
            </a:endParaRPr>
          </a:p>
        </p:txBody>
      </p:sp>
      <p:sp>
        <p:nvSpPr>
          <p:cNvPr id="27" name="Rectangle 21"/>
          <p:cNvSpPr/>
          <p:nvPr/>
        </p:nvSpPr>
        <p:spPr>
          <a:xfrm>
            <a:off x="11080750" y="22832060"/>
            <a:ext cx="9577070" cy="901065"/>
          </a:xfrm>
          <a:prstGeom prst="rect">
            <a:avLst/>
          </a:prstGeom>
          <a:solidFill>
            <a:srgbClr val="0039C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1400">
              <a:latin typeface="Times New Roman" panose="02020603050405020304" charset="0"/>
              <a:ea typeface="Roboto" panose="02000000000000000000" pitchFamily="2" charset="0"/>
              <a:cs typeface="Times New Roman" panose="02020603050405020304" charset="0"/>
            </a:endParaRPr>
          </a:p>
        </p:txBody>
      </p:sp>
      <p:sp>
        <p:nvSpPr>
          <p:cNvPr id="29" name="TextBox 22"/>
          <p:cNvSpPr txBox="1"/>
          <p:nvPr/>
        </p:nvSpPr>
        <p:spPr>
          <a:xfrm>
            <a:off x="11129645" y="22926040"/>
            <a:ext cx="9528175" cy="7092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charset="0"/>
                <a:ea typeface="Roboto" panose="02000000000000000000" pitchFamily="2" charset="0"/>
                <a:cs typeface="Times New Roman" panose="02020603050405020304" charset="0"/>
              </a:rPr>
              <a:t>CONCLUSION AND COMPARISION</a:t>
            </a:r>
            <a:endParaRPr lang="en-US" sz="3600" b="1" dirty="0">
              <a:solidFill>
                <a:schemeClr val="bg1"/>
              </a:solidFill>
              <a:latin typeface="Times New Roman" panose="02020603050405020304" charset="0"/>
              <a:ea typeface="Roboto" panose="02000000000000000000" pitchFamily="2" charset="0"/>
              <a:cs typeface="Times New Roman" panose="0202060305040502030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39470" y="4578350"/>
            <a:ext cx="9542145" cy="8002905"/>
          </a:xfrm>
          <a:prstGeom prst="rect">
            <a:avLst/>
          </a:prstGeom>
          <a:solidFill>
            <a:srgbClr val="000000">
              <a:alpha val="0"/>
            </a:srgbClr>
          </a:solidFill>
          <a:ln w="101600">
            <a:solidFill>
              <a:srgbClr val="0039CA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1" name="矩形 30"/>
          <p:cNvSpPr/>
          <p:nvPr/>
        </p:nvSpPr>
        <p:spPr>
          <a:xfrm>
            <a:off x="11093450" y="22832060"/>
            <a:ext cx="9576435" cy="6647815"/>
          </a:xfrm>
          <a:prstGeom prst="rect">
            <a:avLst/>
          </a:prstGeom>
          <a:solidFill>
            <a:srgbClr val="000000">
              <a:alpha val="0"/>
            </a:srgbClr>
          </a:solidFill>
          <a:ln w="101600">
            <a:solidFill>
              <a:srgbClr val="0039CA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39CA"/>
              </a:solidFill>
            </a:endParaRPr>
          </a:p>
        </p:txBody>
      </p:sp>
      <p:pic>
        <p:nvPicPr>
          <p:cNvPr id="34" name="图片 33" descr="Measured transient response under different conditions(2)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303760" y="19195415"/>
            <a:ext cx="7391400" cy="3310255"/>
          </a:xfrm>
          <a:prstGeom prst="rect">
            <a:avLst/>
          </a:prstGeom>
        </p:spPr>
      </p:pic>
      <p:pic>
        <p:nvPicPr>
          <p:cNvPr id="38" name="图片 37" descr="Measured PSR(2)"/>
          <p:cNvPicPr>
            <a:picLocks noChangeAspect="1"/>
          </p:cNvPicPr>
          <p:nvPr/>
        </p:nvPicPr>
        <p:blipFill>
          <a:blip r:embed="rId10"/>
          <a:srcRect l="6067" r="7522"/>
          <a:stretch>
            <a:fillRect/>
          </a:stretch>
        </p:blipFill>
        <p:spPr>
          <a:xfrm>
            <a:off x="16076295" y="15664180"/>
            <a:ext cx="4403725" cy="3020060"/>
          </a:xfrm>
          <a:prstGeom prst="rect">
            <a:avLst/>
          </a:prstGeom>
        </p:spPr>
      </p:pic>
      <p:pic>
        <p:nvPicPr>
          <p:cNvPr id="39" name="图片 38" descr="Layout of LDO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774170" y="13195935"/>
            <a:ext cx="4385945" cy="1424305"/>
          </a:xfrm>
          <a:prstGeom prst="rect">
            <a:avLst/>
          </a:prstGeom>
        </p:spPr>
      </p:pic>
      <p:grpSp>
        <p:nvGrpSpPr>
          <p:cNvPr id="48" name="组合 47"/>
          <p:cNvGrpSpPr/>
          <p:nvPr/>
        </p:nvGrpSpPr>
        <p:grpSpPr>
          <a:xfrm>
            <a:off x="11353800" y="15222220"/>
            <a:ext cx="4585335" cy="3491230"/>
            <a:chOff x="17636" y="16304"/>
            <a:chExt cx="7221" cy="5498"/>
          </a:xfrm>
        </p:grpSpPr>
        <p:pic>
          <p:nvPicPr>
            <p:cNvPr id="37" name="图片 36" descr="Measured line and load regulation(2)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7636" y="16304"/>
              <a:ext cx="7221" cy="5498"/>
            </a:xfrm>
            <a:prstGeom prst="rect">
              <a:avLst/>
            </a:prstGeom>
          </p:spPr>
        </p:pic>
        <p:sp>
          <p:nvSpPr>
            <p:cNvPr id="46" name="文本框 45"/>
            <p:cNvSpPr txBox="1"/>
            <p:nvPr/>
          </p:nvSpPr>
          <p:spPr>
            <a:xfrm>
              <a:off x="19964" y="19421"/>
              <a:ext cx="2779" cy="6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altLang="zh-CN" sz="2000" b="1">
                  <a:latin typeface="Times New Roman" panose="02020603050405020304" charset="0"/>
                  <a:cs typeface="Times New Roman" panose="02020603050405020304" charset="0"/>
                  <a:sym typeface="+mn-ea"/>
                </a:rPr>
                <a:t>77.5 mV/A </a:t>
              </a:r>
              <a:endParaRPr lang="en-US" altLang="zh-CN" sz="2000" b="1">
                <a:latin typeface="Times New Roman" panose="02020603050405020304" charset="0"/>
                <a:cs typeface="Times New Roman" panose="02020603050405020304" charset="0"/>
                <a:sym typeface="+mn-ea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21164" y="17700"/>
              <a:ext cx="2981" cy="6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/>
              <a:r>
                <a:rPr lang="en-US" altLang="zh-CN" sz="2000" b="1">
                  <a:latin typeface="Times New Roman" panose="02020603050405020304" charset="0"/>
                  <a:cs typeface="Times New Roman" panose="02020603050405020304" charset="0"/>
                  <a:sym typeface="+mn-ea"/>
                </a:rPr>
                <a:t>2.67 mV/V</a:t>
              </a:r>
              <a:endParaRPr lang="en-US" altLang="zh-CN" sz="2000" b="1">
                <a:latin typeface="Times New Roman" panose="02020603050405020304" charset="0"/>
                <a:cs typeface="Times New Roman" panose="02020603050405020304" charset="0"/>
                <a:sym typeface="+mn-ea"/>
              </a:endParaRP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11353799" y="14763115"/>
            <a:ext cx="4770755" cy="4578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 algn="just">
              <a:buFont typeface="Wingdings" panose="05000000000000000000" charset="0"/>
              <a:buChar char="n"/>
            </a:pPr>
            <a:r>
              <a:rPr lang="en-US" altLang="zh-CN" sz="2800" b="1" dirty="0">
                <a:solidFill>
                  <a:srgbClr val="0039CA"/>
                </a:solidFill>
                <a:latin typeface="Times New Roman" panose="02020603050405020304" charset="0"/>
                <a:cs typeface="Times New Roman" panose="02020603050405020304" charset="0"/>
              </a:rPr>
              <a:t> Line and Load Regulation</a:t>
            </a:r>
            <a:endParaRPr lang="en-US" altLang="zh-CN" sz="2800" b="1" dirty="0">
              <a:solidFill>
                <a:srgbClr val="0039CA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6177895" y="14763115"/>
            <a:ext cx="2817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charset="0"/>
              <a:buChar char="n"/>
            </a:pPr>
            <a:r>
              <a:rPr lang="en-US" altLang="zh-CN" sz="2800" b="1" dirty="0">
                <a:solidFill>
                  <a:srgbClr val="0039CA"/>
                </a:solidFill>
                <a:latin typeface="Times New Roman" panose="02020603050405020304" charset="0"/>
                <a:cs typeface="Times New Roman" panose="02020603050405020304" charset="0"/>
              </a:rPr>
              <a:t> PSR</a:t>
            </a:r>
            <a:endParaRPr lang="en-US" altLang="zh-CN" sz="2800" b="1" dirty="0">
              <a:solidFill>
                <a:srgbClr val="0039CA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1353800" y="18645505"/>
            <a:ext cx="4770755" cy="4578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 algn="just">
              <a:buFont typeface="Wingdings" panose="05000000000000000000" charset="0"/>
              <a:buChar char="n"/>
            </a:pPr>
            <a:r>
              <a:rPr lang="en-US" altLang="zh-CN" sz="2800" b="1" dirty="0">
                <a:solidFill>
                  <a:srgbClr val="0039CA"/>
                </a:solidFill>
                <a:latin typeface="Times New Roman" panose="02020603050405020304" charset="0"/>
                <a:cs typeface="Times New Roman" panose="02020603050405020304" charset="0"/>
              </a:rPr>
              <a:t> Load Transient Response</a:t>
            </a:r>
            <a:endParaRPr lang="en-US" altLang="zh-CN" sz="2800" b="1" dirty="0">
              <a:solidFill>
                <a:srgbClr val="0039CA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1353800" y="12677776"/>
            <a:ext cx="22402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charset="0"/>
              <a:buChar char="n"/>
            </a:pPr>
            <a:r>
              <a:rPr lang="en-US" altLang="zh-CN" sz="2800" b="1" dirty="0">
                <a:solidFill>
                  <a:srgbClr val="0039CA"/>
                </a:solidFill>
                <a:latin typeface="Times New Roman" panose="02020603050405020304" charset="0"/>
                <a:cs typeface="Times New Roman" panose="02020603050405020304" charset="0"/>
              </a:rPr>
              <a:t> Layout</a:t>
            </a:r>
            <a:endParaRPr lang="en-US" altLang="zh-CN" sz="2800" b="1" dirty="0">
              <a:solidFill>
                <a:srgbClr val="0039CA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964565" y="22748875"/>
            <a:ext cx="4813935" cy="4953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 algn="just">
              <a:buFont typeface="Wingdings" panose="05000000000000000000" charset="0"/>
              <a:buChar char="n"/>
            </a:pPr>
            <a:r>
              <a:rPr lang="en-US" altLang="zh-CN" sz="2800" b="1" dirty="0">
                <a:solidFill>
                  <a:srgbClr val="0039CA"/>
                </a:solidFill>
                <a:latin typeface="Times New Roman" panose="02020603050405020304" charset="0"/>
                <a:cs typeface="Times New Roman" panose="02020603050405020304" charset="0"/>
              </a:rPr>
              <a:t> Circuit </a:t>
            </a:r>
            <a:r>
              <a:rPr lang="en-US" altLang="zh-CN" sz="2800" b="1" dirty="0">
                <a:solidFill>
                  <a:srgbClr val="0039CA"/>
                </a:solidFill>
                <a:latin typeface="Times New Roman" panose="02020603050405020304" charset="0"/>
                <a:cs typeface="Times New Roman" panose="02020603050405020304" charset="0"/>
              </a:rPr>
              <a:t>Implementation</a:t>
            </a:r>
            <a:endParaRPr lang="en-US" altLang="zh-CN" sz="2800" b="1" dirty="0">
              <a:solidFill>
                <a:srgbClr val="0039CA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6327120" y="17354550"/>
            <a:ext cx="1165860" cy="7677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en-US" altLang="zh-CN" sz="20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-46dB</a:t>
            </a:r>
            <a:endParaRPr lang="en-US" altLang="zh-CN" sz="2000" b="1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ctr"/>
            <a:r>
              <a:rPr lang="en-US" altLang="zh-CN" sz="20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@100Hz </a:t>
            </a:r>
            <a:endParaRPr lang="en-US" altLang="zh-CN" sz="2000" b="1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8396585" y="16563340"/>
            <a:ext cx="1217930" cy="7550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en-US" altLang="zh-CN" sz="20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-21dB</a:t>
            </a:r>
            <a:endParaRPr lang="en-US" altLang="zh-CN" sz="2000" b="1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ctr"/>
            <a:r>
              <a:rPr lang="en-US" altLang="zh-CN" sz="20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@1MHz </a:t>
            </a:r>
            <a:endParaRPr lang="en-US" altLang="zh-CN" sz="2000" b="1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pic>
        <p:nvPicPr>
          <p:cNvPr id="57" name="图片 56" descr="Structure of compensation circuit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08065" y="18657500"/>
            <a:ext cx="3890962" cy="1927052"/>
          </a:xfrm>
          <a:prstGeom prst="rect">
            <a:avLst/>
          </a:prstGeom>
        </p:spPr>
      </p:pic>
      <p:pic>
        <p:nvPicPr>
          <p:cNvPr id="58" name="图片 57" descr="Output impedance of the pass transistor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92200" y="17721580"/>
            <a:ext cx="4686300" cy="2979420"/>
          </a:xfrm>
          <a:prstGeom prst="rect">
            <a:avLst/>
          </a:prstGeom>
        </p:spPr>
      </p:pic>
      <p:sp>
        <p:nvSpPr>
          <p:cNvPr id="60" name="矩形 59"/>
          <p:cNvSpPr/>
          <p:nvPr/>
        </p:nvSpPr>
        <p:spPr>
          <a:xfrm>
            <a:off x="11093450" y="11680825"/>
            <a:ext cx="9576435" cy="10928350"/>
          </a:xfrm>
          <a:prstGeom prst="rect">
            <a:avLst/>
          </a:prstGeom>
          <a:solidFill>
            <a:srgbClr val="000000">
              <a:alpha val="0"/>
            </a:srgbClr>
          </a:solidFill>
          <a:ln w="101600">
            <a:solidFill>
              <a:srgbClr val="0039CA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文本框 63"/>
          <p:cNvSpPr txBox="1"/>
          <p:nvPr/>
        </p:nvSpPr>
        <p:spPr>
          <a:xfrm>
            <a:off x="964565" y="13883640"/>
            <a:ext cx="5620385" cy="485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 algn="just">
              <a:buFont typeface="Wingdings" panose="05000000000000000000" charset="0"/>
              <a:buChar char="n"/>
            </a:pPr>
            <a:r>
              <a:rPr lang="en-US" altLang="zh-CN" sz="2800" b="1" u="sng" dirty="0">
                <a:solidFill>
                  <a:srgbClr val="0039CA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zh-CN" sz="2800" b="1" dirty="0">
                <a:solidFill>
                  <a:srgbClr val="0039CA"/>
                </a:solidFill>
                <a:latin typeface="Times New Roman" panose="02020603050405020304" charset="0"/>
                <a:cs typeface="Times New Roman" panose="02020603050405020304" charset="0"/>
              </a:rPr>
              <a:t>Structue of the proposed </a:t>
            </a:r>
            <a:r>
              <a:rPr lang="en-US" altLang="zh-CN" sz="2800" b="1" dirty="0">
                <a:solidFill>
                  <a:srgbClr val="0039CA"/>
                </a:solidFill>
                <a:latin typeface="Times New Roman" panose="02020603050405020304" charset="0"/>
                <a:cs typeface="Times New Roman" panose="02020603050405020304" charset="0"/>
              </a:rPr>
              <a:t>LDO</a:t>
            </a:r>
            <a:endParaRPr lang="en-US" altLang="zh-CN" sz="2800" b="1" dirty="0">
              <a:solidFill>
                <a:srgbClr val="0039CA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6" name="文本框 65"/>
              <p:cNvSpPr txBox="1"/>
              <p:nvPr/>
            </p:nvSpPr>
            <p:spPr>
              <a:xfrm>
                <a:off x="1086485" y="25879425"/>
                <a:ext cx="9119870" cy="35077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0" algn="just" fontAlgn="auto">
                  <a:buFont typeface="Wingdings" panose="05000000000000000000" charset="0"/>
                  <a:buNone/>
                </a:pPr>
                <a:r>
                  <a:rPr lang="en-US" altLang="zh-CN" sz="2400" dirty="0">
                    <a:latin typeface="Times New Roman" panose="02020603050405020304" charset="0"/>
                    <a:cs typeface="Times New Roman" panose="02020603050405020304" charset="0"/>
                  </a:rPr>
                  <a:t>The transistor-level implementation of the proposed LDO is shown </a:t>
                </a:r>
                <a:r>
                  <a:rPr lang="en-US" altLang="zh-CN" sz="2400" dirty="0">
                    <a:latin typeface="Times New Roman" panose="02020603050405020304" charset="0"/>
                    <a:cs typeface="Times New Roman" panose="02020603050405020304" charset="0"/>
                  </a:rPr>
                  <a:t>above. The inserted zero is given as:</a:t>
                </a:r>
                <a:endParaRPr lang="en-US" altLang="zh-CN" sz="2400" dirty="0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indent="0" algn="ctr" fontAlgn="auto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𝑍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𝑧</m:t>
                          </m:r>
                        </m:sub>
                      </m:sSub>
                      <m:r>
                        <a:rPr lang="en-US" altLang="zh-CN" sz="2400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{</m:t>
                          </m:r>
                          <m:sSub>
                            <m:sSubPr>
                              <m:ctrlP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𝑀</m:t>
                              </m:r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12</m:t>
                              </m:r>
                            </m:sub>
                          </m:s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||[</m:t>
                          </m:r>
                          <m:sSub>
                            <m:sSubPr>
                              <m:ctrlP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+(</m:t>
                          </m:r>
                          <m:sSub>
                            <m:sSubPr>
                              <m:ctrlP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𝑀</m:t>
                              </m:r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13</m:t>
                              </m:r>
                            </m:sub>
                          </m:s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||</m:t>
                          </m:r>
                          <m:sSub>
                            <m:sSubPr>
                              <m:ctrlP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)]}</m:t>
                          </m:r>
                        </m:den>
                      </m:f>
                    </m:oMath>
                  </m:oMathPara>
                </a14:m>
                <a:endParaRPr lang="en-US" altLang="zh-CN" sz="2400" i="1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 indent="0" algn="just" fontAlgn="auto">
                  <a:buFont typeface="Wingdings" panose="05000000000000000000" charset="0"/>
                  <a:buNone/>
                </a:pPr>
                <a:r>
                  <a:rPr lang="en-US" altLang="zh-CN" sz="2400" dirty="0">
                    <a:latin typeface="Times New Roman" panose="02020603050405020304" charset="0"/>
                    <a:cs typeface="Times New Roman" panose="02020603050405020304" charset="0"/>
                  </a:rPr>
                  <a:t>It varies with P</a:t>
                </a:r>
                <a:r>
                  <a:rPr lang="en-US" altLang="zh-CN" sz="2400" baseline="-25000" dirty="0">
                    <a:latin typeface="Times New Roman" panose="02020603050405020304" charset="0"/>
                    <a:cs typeface="Times New Roman" panose="02020603050405020304" charset="0"/>
                  </a:rPr>
                  <a:t>OUT</a:t>
                </a:r>
                <a:r>
                  <a:rPr lang="en-US" altLang="zh-CN" sz="2400" dirty="0">
                    <a:latin typeface="Times New Roman" panose="02020603050405020304" charset="0"/>
                    <a:cs typeface="Times New Roman" panose="02020603050405020304" charset="0"/>
                  </a:rPr>
                  <a:t>, ensuring sufficient phase margin over the entire </a:t>
                </a:r>
                <a:r>
                  <a:rPr lang="en-US" altLang="zh-CN" sz="2400" i="1" dirty="0">
                    <a:latin typeface="Times New Roman" panose="02020603050405020304" charset="0"/>
                    <a:cs typeface="Times New Roman" panose="02020603050405020304" charset="0"/>
                  </a:rPr>
                  <a:t>I</a:t>
                </a:r>
                <a:r>
                  <a:rPr lang="en-US" altLang="zh-CN" sz="2400" i="1" baseline="-25000" dirty="0">
                    <a:latin typeface="Times New Roman" panose="02020603050405020304" charset="0"/>
                    <a:cs typeface="Times New Roman" panose="02020603050405020304" charset="0"/>
                  </a:rPr>
                  <a:t>L</a:t>
                </a:r>
                <a:r>
                  <a:rPr lang="en-US" altLang="zh-CN" sz="2400" dirty="0">
                    <a:latin typeface="Times New Roman" panose="02020603050405020304" charset="0"/>
                    <a:cs typeface="Times New Roman" panose="02020603050405020304" charset="0"/>
                  </a:rPr>
                  <a:t> range. Furthermore, a feedforward ripple cancellation path is integrated to improve the mid-to-high frequency power supply rejection (PSR) of the converter. </a:t>
                </a:r>
                <a:r>
                  <a:rPr lang="en-US" altLang="zh-CN" sz="2400" kern="100" dirty="0">
                    <a:effectLst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The phase margin is 65.7</a:t>
                </a:r>
                <a:r>
                  <a:rPr lang="zh-CN" altLang="en-US" sz="2400" kern="100" dirty="0">
                    <a:effectLst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°</a:t>
                </a:r>
                <a:r>
                  <a:rPr lang="en-US" altLang="zh-CN" sz="2400" kern="100" dirty="0">
                    <a:effectLst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at a load current of 100 mA, and 89.8° at 200 mA. The minimum observed phase margin is 53.4</a:t>
                </a:r>
                <a:r>
                  <a:rPr lang="zh-CN" altLang="en-US" sz="2400" kern="100" dirty="0">
                    <a:effectLst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°</a:t>
                </a:r>
                <a:r>
                  <a:rPr lang="en-US" altLang="zh-CN" sz="2400" kern="100" dirty="0">
                    <a:effectLst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,</a:t>
                </a:r>
                <a:endParaRPr lang="en-US" altLang="zh-CN" sz="2400" kern="100" dirty="0">
                  <a:effectLst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  <a:sym typeface="+mn-ea"/>
                </a:endParaRPr>
              </a:p>
            </p:txBody>
          </p:sp>
        </mc:Choice>
        <mc:Fallback>
          <p:sp>
            <p:nvSpPr>
              <p:cNvPr id="66" name="文本框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6485" y="25879425"/>
                <a:ext cx="9119870" cy="3507740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文本框 67"/>
          <p:cNvSpPr txBox="1"/>
          <p:nvPr/>
        </p:nvSpPr>
        <p:spPr>
          <a:xfrm>
            <a:off x="1087120" y="20791170"/>
            <a:ext cx="9119235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fontAlgn="auto">
              <a:buFont typeface="Wingdings" panose="05000000000000000000" charset="0"/>
              <a:buChar char="l"/>
            </a:pPr>
            <a:r>
              <a:rPr lang="en-US" altLang="zh-CN" sz="2400" dirty="0">
                <a:latin typeface="Times New Roman" panose="02020603050405020304" charset="0"/>
                <a:cs typeface="Times New Roman" panose="02020603050405020304" charset="0"/>
              </a:rPr>
              <a:t>Since </a:t>
            </a:r>
            <a:r>
              <a:rPr lang="en-US" altLang="zh-CN" sz="2400" i="1" dirty="0">
                <a:latin typeface="Times New Roman" panose="02020603050405020304" charset="0"/>
                <a:cs typeface="Times New Roman" panose="02020603050405020304" charset="0"/>
              </a:rPr>
              <a:t>P</a:t>
            </a:r>
            <a:r>
              <a:rPr lang="en-US" altLang="zh-CN" sz="2400" i="1" baseline="-25000" dirty="0">
                <a:latin typeface="Times New Roman" panose="02020603050405020304" charset="0"/>
                <a:cs typeface="Times New Roman" panose="02020603050405020304" charset="0"/>
              </a:rPr>
              <a:t>OUT</a:t>
            </a:r>
            <a:r>
              <a:rPr lang="en-US" altLang="zh-CN" sz="2400" dirty="0">
                <a:latin typeface="Times New Roman" panose="02020603050405020304" charset="0"/>
                <a:cs typeface="Times New Roman" panose="02020603050405020304" charset="0"/>
              </a:rPr>
              <a:t> varies </a:t>
            </a:r>
            <a:r>
              <a:rPr lang="en-US" altLang="zh-CN" sz="2400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widely</a:t>
            </a:r>
            <a:r>
              <a:rPr lang="en-US" altLang="zh-CN" sz="2400" dirty="0">
                <a:latin typeface="Times New Roman" panose="02020603050405020304" charset="0"/>
                <a:cs typeface="Times New Roman" panose="02020603050405020304" charset="0"/>
              </a:rPr>
              <a:t> with </a:t>
            </a:r>
            <a:r>
              <a:rPr lang="en-US" altLang="zh-CN" sz="2400" i="1" dirty="0">
                <a:latin typeface="Times New Roman" panose="02020603050405020304" charset="0"/>
                <a:cs typeface="Times New Roman" panose="02020603050405020304" charset="0"/>
              </a:rPr>
              <a:t>I</a:t>
            </a:r>
            <a:r>
              <a:rPr lang="en-US" altLang="zh-CN" sz="2400" i="1" baseline="-25000" dirty="0">
                <a:latin typeface="Times New Roman" panose="02020603050405020304" charset="0"/>
                <a:cs typeface="Times New Roman" panose="02020603050405020304" charset="0"/>
              </a:rPr>
              <a:t>L</a:t>
            </a:r>
            <a:r>
              <a:rPr lang="en-US" altLang="zh-CN" sz="2400" dirty="0">
                <a:latin typeface="Times New Roman" panose="02020603050405020304" charset="0"/>
                <a:cs typeface="Times New Roman" panose="02020603050405020304" charset="0"/>
              </a:rPr>
              <a:t>, fixed zero compensation is insufficient to satisfy stability requirements across a wide </a:t>
            </a:r>
            <a:r>
              <a:rPr lang="en-US" altLang="zh-CN" sz="2400" i="1" dirty="0">
                <a:latin typeface="Times New Roman" panose="02020603050405020304" charset="0"/>
                <a:cs typeface="Times New Roman" panose="02020603050405020304" charset="0"/>
              </a:rPr>
              <a:t>I</a:t>
            </a:r>
            <a:r>
              <a:rPr lang="en-US" altLang="zh-CN" sz="2400" i="1" baseline="-25000" dirty="0">
                <a:latin typeface="Times New Roman" panose="02020603050405020304" charset="0"/>
                <a:cs typeface="Times New Roman" panose="02020603050405020304" charset="0"/>
              </a:rPr>
              <a:t>L</a:t>
            </a:r>
            <a:r>
              <a:rPr lang="en-US" altLang="zh-CN" sz="2400" dirty="0">
                <a:latin typeface="Times New Roman" panose="02020603050405020304" charset="0"/>
                <a:cs typeface="Times New Roman" panose="02020603050405020304" charset="0"/>
              </a:rPr>
              <a:t> range. </a:t>
            </a:r>
            <a:endParaRPr lang="en-US" altLang="zh-CN" sz="2400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342900" indent="-342900" algn="just" fontAlgn="auto">
              <a:buFont typeface="Wingdings" panose="05000000000000000000" charset="0"/>
              <a:buChar char="l"/>
            </a:pPr>
            <a:r>
              <a:rPr lang="en-US" altLang="zh-CN" sz="2400" dirty="0">
                <a:latin typeface="Times New Roman" panose="02020603050405020304" charset="0"/>
                <a:cs typeface="Times New Roman" panose="02020603050405020304" charset="0"/>
              </a:rPr>
              <a:t>Depending on the MOSFET's operating region (sub-threshld, saturation and linear), the compensation circuit is configured into three corresponding topologies to track </a:t>
            </a:r>
            <a:r>
              <a:rPr lang="en-US" altLang="zh-CN" sz="2400" i="1" dirty="0">
                <a:latin typeface="Times New Roman" panose="02020603050405020304" charset="0"/>
                <a:cs typeface="Times New Roman" panose="02020603050405020304" charset="0"/>
              </a:rPr>
              <a:t>P</a:t>
            </a:r>
            <a:r>
              <a:rPr lang="en-US" altLang="zh-CN" sz="2400" i="1" baseline="-25000" dirty="0">
                <a:latin typeface="Times New Roman" panose="02020603050405020304" charset="0"/>
                <a:cs typeface="Times New Roman" panose="02020603050405020304" charset="0"/>
              </a:rPr>
              <a:t>OUT</a:t>
            </a:r>
            <a:r>
              <a:rPr lang="en-US" altLang="zh-CN" sz="2400" dirty="0">
                <a:latin typeface="Times New Roman" panose="02020603050405020304" charset="0"/>
                <a:cs typeface="Times New Roman" panose="02020603050405020304" charset="0"/>
              </a:rPr>
              <a:t> better.</a:t>
            </a:r>
            <a:endParaRPr lang="en-US" altLang="zh-CN" sz="24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6"/>
          <a:srcRect l="208" r="64606"/>
          <a:stretch>
            <a:fillRect/>
          </a:stretch>
        </p:blipFill>
        <p:spPr>
          <a:xfrm>
            <a:off x="2919577" y="5514975"/>
            <a:ext cx="5834686" cy="4323515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839470" y="12860655"/>
            <a:ext cx="9575800" cy="16618585"/>
          </a:xfrm>
          <a:prstGeom prst="rect">
            <a:avLst/>
          </a:prstGeom>
          <a:solidFill>
            <a:srgbClr val="000000">
              <a:alpha val="0"/>
            </a:srgbClr>
          </a:solidFill>
          <a:ln w="101600">
            <a:solidFill>
              <a:srgbClr val="0039CA"/>
            </a:solidFill>
          </a:ln>
          <a:effectLst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1093450" y="4558030"/>
            <a:ext cx="9576435" cy="6891655"/>
          </a:xfrm>
          <a:prstGeom prst="rect">
            <a:avLst/>
          </a:prstGeom>
          <a:solidFill>
            <a:srgbClr val="000000">
              <a:alpha val="0"/>
            </a:srgbClr>
          </a:solidFill>
          <a:ln w="101600">
            <a:solidFill>
              <a:srgbClr val="0039CA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1353800" y="4629785"/>
            <a:ext cx="910463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400" kern="100" dirty="0">
                <a:effectLst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which remains within acceptable limits.</a:t>
            </a:r>
            <a:endParaRPr lang="zh-CN" altLang="en-US" sz="24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096240" y="12750165"/>
            <a:ext cx="60032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Times New Roman" panose="02020603050405020304" charset="0"/>
                <a:cs typeface="Times New Roman" panose="02020603050405020304" charset="0"/>
              </a:rPr>
              <a:t>Technology:  180nm CMOS  Area: 120×265 um</a:t>
            </a:r>
            <a:r>
              <a:rPr lang="en-US" altLang="zh-CN" sz="2000" b="1" baseline="30000" dirty="0">
                <a:latin typeface="Times New Roman" panose="02020603050405020304" charset="0"/>
                <a:cs typeface="Times New Roman" panose="02020603050405020304" charset="0"/>
              </a:rPr>
              <a:t>2</a:t>
            </a:r>
            <a:endParaRPr lang="en-US" altLang="zh-CN" sz="2000" b="1" baseline="300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471900" y="8321040"/>
            <a:ext cx="3940175" cy="2384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 fontAlgn="auto"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en-US" altLang="zh-CN" sz="2400" b="1" dirty="0">
                <a:latin typeface="Times New Roman" panose="02020603050405020304" charset="0"/>
                <a:cs typeface="Times New Roman" panose="02020603050405020304" charset="0"/>
              </a:rPr>
              <a:t>PSR improvement</a:t>
            </a:r>
            <a:endParaRPr lang="zh-CN" altLang="en-US" sz="2400" b="1" dirty="0">
              <a:latin typeface="Times New Roman" panose="02020603050405020304" charset="0"/>
              <a:cs typeface="Times New Roman" panose="02020603050405020304" charset="0"/>
            </a:endParaRPr>
          </a:p>
          <a:p>
            <a:pPr algn="just"/>
            <a:r>
              <a:rPr lang="zh-CN" altLang="en-US" sz="2400" dirty="0">
                <a:latin typeface="Times New Roman" panose="02020603050405020304" charset="0"/>
                <a:cs typeface="Times New Roman" panose="02020603050405020304" charset="0"/>
              </a:rPr>
              <a:t>At a light load (10 </a:t>
            </a:r>
            <a:r>
              <a:rPr lang="en-US" altLang="zh-CN" sz="2400" dirty="0">
                <a:latin typeface="Times New Roman" panose="02020603050405020304" charset="0"/>
                <a:cs typeface="Times New Roman" panose="02020603050405020304" charset="0"/>
              </a:rPr>
              <a:t>μ</a:t>
            </a:r>
            <a:r>
              <a:rPr lang="zh-CN" altLang="en-US" sz="2400" dirty="0">
                <a:latin typeface="Times New Roman" panose="02020603050405020304" charset="0"/>
                <a:cs typeface="Times New Roman" panose="02020603050405020304" charset="0"/>
              </a:rPr>
              <a:t>A), the PSR at 1 MHz improves from -27 dB to -35.5 dB, while at a heavy load (200 mA), it improves from 0 dB to -15 dB.</a:t>
            </a:r>
            <a:endParaRPr lang="zh-CN" altLang="en-US" sz="24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2105640" y="5036185"/>
            <a:ext cx="7589520" cy="2642870"/>
          </a:xfrm>
          <a:prstGeom prst="rect">
            <a:avLst/>
          </a:prstGeom>
          <a:effectLst/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32510" y="23382605"/>
            <a:ext cx="9182100" cy="2496820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064260" y="14605635"/>
            <a:ext cx="5497195" cy="2185670"/>
          </a:xfrm>
          <a:prstGeom prst="rect">
            <a:avLst/>
          </a:prstGeom>
        </p:spPr>
      </p:pic>
      <p:sp>
        <p:nvSpPr>
          <p:cNvPr id="42" name="文本框 41"/>
          <p:cNvSpPr txBox="1"/>
          <p:nvPr/>
        </p:nvSpPr>
        <p:spPr>
          <a:xfrm>
            <a:off x="6631940" y="14455140"/>
            <a:ext cx="3607435" cy="20440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algn="just" fontAlgn="auto"/>
            <a:r>
              <a:rPr lang="en-US" altLang="zh-CN" sz="2400">
                <a:latin typeface="Times New Roman" panose="02020603050405020304" charset="0"/>
                <a:cs typeface="Times New Roman" panose="02020603050405020304" charset="0"/>
              </a:rPr>
              <a:t>Four poles exist in the loop, with two located below the UGF that directly impact stability. The two main poles are given as:</a:t>
            </a:r>
            <a:endParaRPr lang="en-US" altLang="zh-CN" sz="2400">
              <a:latin typeface="Times New Roman" panose="02020603050405020304" charset="0"/>
              <a:cs typeface="Times New Roman" panose="02020603050405020304" charset="0"/>
            </a:endParaRPr>
          </a:p>
          <a:p>
            <a:pPr indent="0" algn="just" fontAlgn="auto"/>
            <a:endParaRPr lang="en-US" altLang="zh-CN" sz="2400" i="1">
              <a:latin typeface="Cambria Math" panose="02040503050406030204" charset="0"/>
              <a:cs typeface="Cambria Math" panose="0204050305040603020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文本框 42"/>
              <p:cNvSpPr txBox="1"/>
              <p:nvPr/>
            </p:nvSpPr>
            <p:spPr>
              <a:xfrm>
                <a:off x="5588000" y="16313150"/>
                <a:ext cx="4626610" cy="1699895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p>
                <a:pPr indent="0" algn="just" fontAlgn="auto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𝐸𝐴</m:t>
                          </m:r>
                        </m:sub>
                      </m:sSub>
                      <m:r>
                        <a:rPr lang="en-US" altLang="zh-CN" sz="2400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𝐸𝐴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𝐺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altLang="zh-CN" sz="2400" i="1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 indent="0" algn="just" fontAlgn="auto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𝑂𝑈𝑇</m:t>
                          </m:r>
                        </m:sub>
                      </m:sSub>
                      <m:r>
                        <a:rPr lang="en-US" altLang="zh-CN" sz="2400" i="1">
                          <a:latin typeface="Cambria Math" panose="02040503050406030204" charset="0"/>
                          <a:ea typeface="MS Mincho" charset="0"/>
                          <a:cs typeface="Cambria Math" panose="02040503050406030204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r>
                            <a:rPr lang="en-US" altLang="zh-CN" sz="2400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400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2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𝜋</m:t>
                          </m:r>
                          <m:r>
                            <a:rPr lang="en-US" altLang="zh-CN" sz="2400" i="1">
                              <a:latin typeface="Cambria Math" panose="02040503050406030204" charset="0"/>
                              <a:ea typeface="MS Mincho" charset="0"/>
                              <a:cs typeface="Cambria Math" panose="02040503050406030204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2400" i="1">
                                      <a:latin typeface="Cambria Math" panose="02040503050406030204" charset="0"/>
                                      <a:cs typeface="Cambria Math" panose="02040503050406030204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altLang="zh-CN" sz="2400" i="1">
                                          <a:latin typeface="Cambria Math" panose="02040503050406030204" charset="0"/>
                                          <a:cs typeface="Cambria Math" panose="0204050305040603020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400" i="1">
                                          <a:latin typeface="Cambria Math" panose="02040503050406030204" charset="0"/>
                                          <a:cs typeface="Cambria Math" panose="02040503050406030204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altLang="zh-CN" sz="2400" i="1">
                                          <a:latin typeface="Cambria Math" panose="02040503050406030204" charset="0"/>
                                          <a:cs typeface="Cambria Math" panose="02040503050406030204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altLang="zh-CN" sz="2400" i="1">
                                      <a:latin typeface="Cambria Math" panose="02040503050406030204" charset="0"/>
                                      <a:cs typeface="Cambria Math" panose="02040503050406030204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altLang="zh-CN" sz="2400" i="1">
                                          <a:latin typeface="Cambria Math" panose="02040503050406030204" charset="0"/>
                                          <a:cs typeface="Cambria Math" panose="0204050305040603020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400" i="1">
                                          <a:latin typeface="Cambria Math" panose="02040503050406030204" charset="0"/>
                                          <a:cs typeface="Cambria Math" panose="02040503050406030204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altLang="zh-CN" sz="2400" i="1">
                                          <a:latin typeface="Cambria Math" panose="02040503050406030204" charset="0"/>
                                          <a:cs typeface="Cambria Math" panose="02040503050406030204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US" altLang="zh-CN" sz="2400" i="1">
                                      <a:latin typeface="Cambria Math" panose="02040503050406030204" charset="0"/>
                                      <a:cs typeface="Cambria Math" panose="02040503050406030204" charset="0"/>
                                    </a:rPr>
                                    <m:t>)</m:t>
                                  </m:r>
                                  <m:r>
                                    <a:rPr lang="en-US" altLang="zh-CN" sz="2400" i="1">
                                      <a:latin typeface="Cambria Math" panose="02040503050406030204" charset="0"/>
                                      <a:cs typeface="Cambria Math" panose="02040503050406030204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altLang="zh-CN" sz="2400" i="1">
                                      <a:latin typeface="Cambria Math" panose="02040503050406030204" charset="0"/>
                                      <a:cs typeface="Cambria Math" panose="02040503050406030204" charset="0"/>
                                    </a:rPr>
                                    <m:t>𝑜</m:t>
                                  </m:r>
                                  <m:r>
                                    <a:rPr lang="en-US" altLang="zh-CN" sz="2400" i="1">
                                      <a:latin typeface="Cambria Math" panose="02040503050406030204" charset="0"/>
                                      <a:cs typeface="Cambria Math" panose="02040503050406030204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altLang="zh-CN" sz="2400" i="1">
                                          <a:latin typeface="Cambria Math" panose="02040503050406030204" charset="0"/>
                                          <a:cs typeface="Cambria Math" panose="0204050305040603020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400" i="1">
                                          <a:latin typeface="Cambria Math" panose="02040503050406030204" charset="0"/>
                                          <a:cs typeface="Cambria Math" panose="02040503050406030204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altLang="zh-CN" sz="2400" i="1">
                                          <a:latin typeface="Cambria Math" panose="02040503050406030204" charset="0"/>
                                          <a:cs typeface="Cambria Math" panose="02040503050406030204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||</m:t>
                              </m:r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altLang="zh-CN" sz="24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]</m:t>
                          </m:r>
                          <m:sSub>
                            <m:sSubPr>
                              <m:ctrlP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altLang="zh-CN" sz="2400" i="1">
                  <a:latin typeface="Cambria Math" panose="02040503050406030204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43" name="文本框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8000" y="16313150"/>
                <a:ext cx="4626610" cy="1699895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组合 5"/>
          <p:cNvGrpSpPr/>
          <p:nvPr/>
        </p:nvGrpSpPr>
        <p:grpSpPr>
          <a:xfrm>
            <a:off x="16993870" y="2945130"/>
            <a:ext cx="3663950" cy="1179830"/>
            <a:chOff x="26783" y="4994"/>
            <a:chExt cx="5770" cy="1858"/>
          </a:xfrm>
        </p:grpSpPr>
        <p:sp>
          <p:nvSpPr>
            <p:cNvPr id="163" name="文本框 162"/>
            <p:cNvSpPr txBox="1"/>
            <p:nvPr/>
          </p:nvSpPr>
          <p:spPr>
            <a:xfrm>
              <a:off x="26783" y="4994"/>
              <a:ext cx="5770" cy="1859"/>
            </a:xfrm>
            <a:prstGeom prst="rect">
              <a:avLst/>
            </a:prstGeom>
            <a:noFill/>
            <a:ln w="19050">
              <a:solidFill>
                <a:srgbClr val="0039CA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zh-CN" sz="2000" b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charset="0"/>
                  <a:cs typeface="Times New Roman" panose="02020603050405020304" charset="0"/>
                </a:rPr>
                <a:t>xiayuwang@mail.nwpu.edu.cn</a:t>
              </a:r>
              <a:endPara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endParaRPr>
            </a:p>
            <a:p>
              <a:pPr algn="ctr"/>
              <a:r>
                <a:rPr lang="en-US" altLang="zh-CN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charset="0"/>
                  <a:cs typeface="Times New Roman" panose="02020603050405020304" charset="0"/>
                </a:rPr>
                <a:t>jwang@nwpu.edu.cn</a:t>
              </a:r>
              <a:endPara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sp>
          <p:nvSpPr>
            <p:cNvPr id="5" name="Freeform 30"/>
            <p:cNvSpPr>
              <a:spLocks noEditPoints="1"/>
            </p:cNvSpPr>
            <p:nvPr/>
          </p:nvSpPr>
          <p:spPr bwMode="auto">
            <a:xfrm>
              <a:off x="29298" y="6122"/>
              <a:ext cx="801" cy="595"/>
            </a:xfrm>
            <a:custGeom>
              <a:avLst/>
              <a:gdLst>
                <a:gd name="T0" fmla="*/ 124 w 128"/>
                <a:gd name="T1" fmla="*/ 0 h 96"/>
                <a:gd name="T2" fmla="*/ 4 w 128"/>
                <a:gd name="T3" fmla="*/ 0 h 96"/>
                <a:gd name="T4" fmla="*/ 64 w 128"/>
                <a:gd name="T5" fmla="*/ 48 h 96"/>
                <a:gd name="T6" fmla="*/ 124 w 128"/>
                <a:gd name="T7" fmla="*/ 0 h 96"/>
                <a:gd name="T8" fmla="*/ 0 w 128"/>
                <a:gd name="T9" fmla="*/ 7 h 96"/>
                <a:gd name="T10" fmla="*/ 0 w 128"/>
                <a:gd name="T11" fmla="*/ 87 h 96"/>
                <a:gd name="T12" fmla="*/ 0 w 128"/>
                <a:gd name="T13" fmla="*/ 89 h 96"/>
                <a:gd name="T14" fmla="*/ 45 w 128"/>
                <a:gd name="T15" fmla="*/ 44 h 96"/>
                <a:gd name="T16" fmla="*/ 0 w 128"/>
                <a:gd name="T17" fmla="*/ 7 h 96"/>
                <a:gd name="T18" fmla="*/ 84 w 128"/>
                <a:gd name="T19" fmla="*/ 44 h 96"/>
                <a:gd name="T20" fmla="*/ 128 w 128"/>
                <a:gd name="T21" fmla="*/ 89 h 96"/>
                <a:gd name="T22" fmla="*/ 128 w 128"/>
                <a:gd name="T23" fmla="*/ 87 h 96"/>
                <a:gd name="T24" fmla="*/ 128 w 128"/>
                <a:gd name="T25" fmla="*/ 7 h 96"/>
                <a:gd name="T26" fmla="*/ 84 w 128"/>
                <a:gd name="T27" fmla="*/ 44 h 96"/>
                <a:gd name="T28" fmla="*/ 64 w 128"/>
                <a:gd name="T29" fmla="*/ 60 h 96"/>
                <a:gd name="T30" fmla="*/ 51 w 128"/>
                <a:gd name="T31" fmla="*/ 49 h 96"/>
                <a:gd name="T32" fmla="*/ 4 w 128"/>
                <a:gd name="T33" fmla="*/ 96 h 96"/>
                <a:gd name="T34" fmla="*/ 122 w 128"/>
                <a:gd name="T35" fmla="*/ 96 h 96"/>
                <a:gd name="T36" fmla="*/ 77 w 128"/>
                <a:gd name="T37" fmla="*/ 49 h 96"/>
                <a:gd name="T38" fmla="*/ 64 w 128"/>
                <a:gd name="T39" fmla="*/ 6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8" h="96">
                  <a:moveTo>
                    <a:pt x="12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4" y="48"/>
                    <a:pt x="64" y="48"/>
                    <a:pt x="64" y="48"/>
                  </a:cubicBezTo>
                  <a:lnTo>
                    <a:pt x="124" y="0"/>
                  </a:lnTo>
                  <a:close/>
                  <a:moveTo>
                    <a:pt x="0" y="7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0" y="88"/>
                    <a:pt x="0" y="88"/>
                    <a:pt x="0" y="89"/>
                  </a:cubicBezTo>
                  <a:cubicBezTo>
                    <a:pt x="45" y="44"/>
                    <a:pt x="45" y="44"/>
                    <a:pt x="45" y="44"/>
                  </a:cubicBezTo>
                  <a:lnTo>
                    <a:pt x="0" y="7"/>
                  </a:lnTo>
                  <a:close/>
                  <a:moveTo>
                    <a:pt x="84" y="44"/>
                  </a:moveTo>
                  <a:cubicBezTo>
                    <a:pt x="128" y="89"/>
                    <a:pt x="128" y="89"/>
                    <a:pt x="128" y="89"/>
                  </a:cubicBezTo>
                  <a:cubicBezTo>
                    <a:pt x="128" y="88"/>
                    <a:pt x="128" y="88"/>
                    <a:pt x="128" y="87"/>
                  </a:cubicBezTo>
                  <a:cubicBezTo>
                    <a:pt x="128" y="7"/>
                    <a:pt x="128" y="7"/>
                    <a:pt x="128" y="7"/>
                  </a:cubicBezTo>
                  <a:lnTo>
                    <a:pt x="84" y="44"/>
                  </a:lnTo>
                  <a:close/>
                  <a:moveTo>
                    <a:pt x="64" y="60"/>
                  </a:moveTo>
                  <a:cubicBezTo>
                    <a:pt x="51" y="49"/>
                    <a:pt x="51" y="49"/>
                    <a:pt x="51" y="49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122" y="96"/>
                    <a:pt x="122" y="96"/>
                    <a:pt x="122" y="96"/>
                  </a:cubicBezTo>
                  <a:cubicBezTo>
                    <a:pt x="77" y="49"/>
                    <a:pt x="77" y="49"/>
                    <a:pt x="77" y="49"/>
                  </a:cubicBezTo>
                  <a:lnTo>
                    <a:pt x="64" y="60"/>
                  </a:lnTo>
                  <a:close/>
                </a:path>
              </a:pathLst>
            </a:custGeom>
            <a:solidFill>
              <a:srgbClr val="0039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1384915" y="23834090"/>
            <a:ext cx="90271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000">
                <a:latin typeface="Times New Roman" panose="02020603050405020304" charset="0"/>
                <a:cs typeface="Times New Roman" panose="02020603050405020304" charset="0"/>
              </a:rPr>
              <a:t>Table I. Performance summary and comparison with state-of-the-art designs.</a:t>
            </a:r>
            <a:endParaRPr lang="en-US" altLang="zh-CN" sz="20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1318875" y="27856815"/>
            <a:ext cx="9149080" cy="14884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algn="just" fontAlgn="auto">
              <a:lnSpc>
                <a:spcPts val="1400"/>
              </a:lnSpc>
            </a:pPr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[1]M. Kim and S. Cho, ”An Output-Capacitorless Analog LDO Featuring Frequency Compensation of Four-Stage Amplifier,”        in IEEE Transactions on Circuits and Systems I: Regular Papers, vol. 70, no. 2, pp. 642-654, Feb. 2023.</a:t>
            </a:r>
            <a:endParaRPr lang="en-US" altLang="zh-CN" sz="1400">
              <a:latin typeface="Times New Roman" panose="02020603050405020304" charset="0"/>
              <a:cs typeface="Times New Roman" panose="02020603050405020304" charset="0"/>
            </a:endParaRPr>
          </a:p>
          <a:p>
            <a:pPr indent="0" algn="just" fontAlgn="auto">
              <a:lnSpc>
                <a:spcPts val="1400"/>
              </a:lnSpc>
            </a:pPr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[2] J.-G. Lee and H.-S. Kim, ”A Fully Integrated, Domino-Like-Buffered LDO Regulator With High Power-Supply Rejection Across the Full Frequency Spectrum,” in IEEE Journal of Solid-State Circuits, vol. 59, no. 12, pp. 4088-4100, Dec. 2024.</a:t>
            </a:r>
            <a:endParaRPr lang="en-US" altLang="zh-CN" sz="1400">
              <a:latin typeface="Times New Roman" panose="02020603050405020304" charset="0"/>
              <a:cs typeface="Times New Roman" panose="02020603050405020304" charset="0"/>
            </a:endParaRPr>
          </a:p>
          <a:p>
            <a:pPr indent="0" algn="just" fontAlgn="auto">
              <a:lnSpc>
                <a:spcPts val="1400"/>
              </a:lnSpc>
            </a:pPr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[3] P. Li, X. Zhao, X. Zhang et al., ”General Performance Enhancement for Capacitor-Less Low-Dropout Regulator Using Local Positive-Feedback Technique,” in IEEE Transactions on Power Electronics, vol. 40, no. 1, pp. 1498-1507, Jan. 2025.</a:t>
            </a:r>
            <a:endParaRPr lang="en-US" altLang="zh-CN" sz="1400">
              <a:latin typeface="Times New Roman" panose="02020603050405020304" charset="0"/>
              <a:cs typeface="Times New Roman" panose="02020603050405020304" charset="0"/>
            </a:endParaRPr>
          </a:p>
          <a:p>
            <a:pPr indent="0" algn="just" fontAlgn="auto">
              <a:lnSpc>
                <a:spcPts val="1400"/>
              </a:lnSpc>
            </a:pPr>
            <a:r>
              <a:rPr lang="en-US" altLang="zh-CN" sz="1400">
                <a:latin typeface="Times New Roman" panose="02020603050405020304" charset="0"/>
                <a:cs typeface="Times New Roman" panose="02020603050405020304" charset="0"/>
              </a:rPr>
              <a:t>[4] M.-S. Kim, J.-H. Kim, S. Jeong et al., ”A Wide Load Range Output Capacitor-Less LDO With Load Tracking Zero Compensation for IoT Applications,” in IEEE Transactions on Industrial Electronics, vol. 73, no. 1, pp. 1499-1504, Jan. 2026.</a:t>
            </a:r>
            <a:endParaRPr lang="en-US" altLang="zh-CN" sz="1400">
              <a:latin typeface="Times New Roman" panose="02020603050405020304" charset="0"/>
              <a:cs typeface="Times New Roman" panose="02020603050405020304" charset="0"/>
            </a:endParaRPr>
          </a:p>
          <a:p>
            <a:pPr indent="0" algn="just" fontAlgn="auto">
              <a:lnSpc>
                <a:spcPts val="1400"/>
              </a:lnSpc>
            </a:pPr>
            <a:endParaRPr lang="en-US" altLang="zh-CN" sz="14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1"/>
          <a:srcRect l="7657" t="10136" r="6741" b="10377"/>
          <a:stretch>
            <a:fillRect/>
          </a:stretch>
        </p:blipFill>
        <p:spPr>
          <a:xfrm rot="10800000">
            <a:off x="17536160" y="13326110"/>
            <a:ext cx="2716530" cy="1373505"/>
          </a:xfrm>
          <a:prstGeom prst="rect">
            <a:avLst/>
          </a:prstGeom>
        </p:spPr>
      </p:pic>
      <p:cxnSp>
        <p:nvCxnSpPr>
          <p:cNvPr id="35" name="直接箭头连接符 34"/>
          <p:cNvCxnSpPr/>
          <p:nvPr/>
        </p:nvCxnSpPr>
        <p:spPr>
          <a:xfrm flipH="1" flipV="1">
            <a:off x="16025495" y="13421995"/>
            <a:ext cx="1762760" cy="3835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 flipH="1">
            <a:off x="16021050" y="14313535"/>
            <a:ext cx="1783715" cy="32385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17858105" y="13828395"/>
            <a:ext cx="168910" cy="52197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TABLE_ENDDRAG_ORIGIN_RECT" val="683*289"/>
  <p:tag name="TABLE_ENDDRAG_RECT" val="908*2006*683*290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3698</Words>
  <Application>WPS 演示</Application>
  <PresentationFormat>自定义</PresentationFormat>
  <Paragraphs>195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9" baseType="lpstr">
      <vt:lpstr>Arial</vt:lpstr>
      <vt:lpstr>宋体</vt:lpstr>
      <vt:lpstr>Wingdings</vt:lpstr>
      <vt:lpstr>Roboto</vt:lpstr>
      <vt:lpstr>Times New Roman</vt:lpstr>
      <vt:lpstr>Wingdings</vt:lpstr>
      <vt:lpstr>Cambria Math</vt:lpstr>
      <vt:lpstr>MS Mincho</vt:lpstr>
      <vt:lpstr>Segoe Print</vt:lpstr>
      <vt:lpstr>Aptos</vt:lpstr>
      <vt:lpstr>Segoe UI</vt:lpstr>
      <vt:lpstr>等线</vt:lpstr>
      <vt:lpstr>微软雅黑</vt:lpstr>
      <vt:lpstr>Arial Unicode MS</vt:lpstr>
      <vt:lpstr>Aptos Display</vt:lpstr>
      <vt:lpstr>Segoe UI Variable Display</vt:lpstr>
      <vt:lpstr>Calibri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Sean Wu</dc:creator>
  <cp:lastModifiedBy>王夏雨</cp:lastModifiedBy>
  <cp:revision>127</cp:revision>
  <dcterms:created xsi:type="dcterms:W3CDTF">2024-07-08T07:49:00Z</dcterms:created>
  <dcterms:modified xsi:type="dcterms:W3CDTF">2026-05-20T09:21:32Z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44EEE21766494A15A4AAC9840F07E4CA_12</vt:lpwstr>
  </property>
  <property fmtid="{D5CDD505-2E9C-101B-9397-08002B2CF9AE}" pid="3" name="KSOProductBuildVer">
    <vt:lpwstr>2052-12.1.0.24034</vt:lpwstr>
  </property>
</Properties>
</file>