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7" r:id="rId1"/>
  </p:sldMasterIdLst>
  <p:notesMasterIdLst>
    <p:notesMasterId r:id="rId35"/>
  </p:notesMasterIdLst>
  <p:handoutMasterIdLst>
    <p:handoutMasterId r:id="rId36"/>
  </p:handoutMasterIdLst>
  <p:sldIdLst>
    <p:sldId id="361" r:id="rId2"/>
    <p:sldId id="442" r:id="rId3"/>
    <p:sldId id="463" r:id="rId4"/>
    <p:sldId id="464" r:id="rId5"/>
    <p:sldId id="390" r:id="rId6"/>
    <p:sldId id="447" r:id="rId7"/>
    <p:sldId id="445" r:id="rId8"/>
    <p:sldId id="446" r:id="rId9"/>
    <p:sldId id="444" r:id="rId10"/>
    <p:sldId id="448" r:id="rId11"/>
    <p:sldId id="450" r:id="rId12"/>
    <p:sldId id="452" r:id="rId13"/>
    <p:sldId id="449" r:id="rId14"/>
    <p:sldId id="453" r:id="rId15"/>
    <p:sldId id="454" r:id="rId16"/>
    <p:sldId id="455" r:id="rId17"/>
    <p:sldId id="451" r:id="rId18"/>
    <p:sldId id="401" r:id="rId19"/>
    <p:sldId id="458" r:id="rId20"/>
    <p:sldId id="459" r:id="rId21"/>
    <p:sldId id="456" r:id="rId22"/>
    <p:sldId id="461" r:id="rId23"/>
    <p:sldId id="462" r:id="rId24"/>
    <p:sldId id="460" r:id="rId25"/>
    <p:sldId id="466" r:id="rId26"/>
    <p:sldId id="467" r:id="rId27"/>
    <p:sldId id="471" r:id="rId28"/>
    <p:sldId id="472" r:id="rId29"/>
    <p:sldId id="386" r:id="rId30"/>
    <p:sldId id="384" r:id="rId31"/>
    <p:sldId id="412" r:id="rId32"/>
    <p:sldId id="470" r:id="rId33"/>
    <p:sldId id="388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CB33CB"/>
    <a:srgbClr val="2F972F"/>
    <a:srgbClr val="FF0000"/>
    <a:srgbClr val="0000FF"/>
    <a:srgbClr val="FFCCCC"/>
    <a:srgbClr val="F0F0F0"/>
    <a:srgbClr val="CBCCF5"/>
    <a:srgbClr val="E7E7FA"/>
    <a:srgbClr val="EBE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50" autoAdjust="0"/>
    <p:restoredTop sz="94693" autoAdjust="0"/>
  </p:normalViewPr>
  <p:slideViewPr>
    <p:cSldViewPr showGuides="1">
      <p:cViewPr varScale="1">
        <p:scale>
          <a:sx n="140" d="100"/>
          <a:sy n="140" d="100"/>
        </p:scale>
        <p:origin x="920" y="18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26.05.26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26.05.26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3.emf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3.emf"/><Relationship Id="rId4" Type="http://schemas.openxmlformats.org/officeDocument/2006/relationships/image" Target="../media/image2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0.png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7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emf"/><Relationship Id="rId5" Type="http://schemas.openxmlformats.org/officeDocument/2006/relationships/image" Target="../media/image370.png"/><Relationship Id="rId4" Type="http://schemas.openxmlformats.org/officeDocument/2006/relationships/image" Target="../media/image3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2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freepngimg.com/png/11420-coming-soon-png-file" TargetMode="External"/><Relationship Id="rId5" Type="http://schemas.openxmlformats.org/officeDocument/2006/relationships/image" Target="../media/image60.png"/><Relationship Id="rId4" Type="http://schemas.openxmlformats.org/officeDocument/2006/relationships/hyperlink" Target="https://openclipart.org/detail/118507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9B63F-3871-43B7-541C-011432ED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895D9-A80E-97A3-E05E-3518928E8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9388"/>
            <a:ext cx="5796706" cy="3142092"/>
          </a:xfrm>
        </p:spPr>
        <p:txBody>
          <a:bodyPr/>
          <a:lstStyle/>
          <a:p>
            <a:r>
              <a:rPr lang="en-US" sz="36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FPGA-Based</a:t>
            </a:r>
            <a:r>
              <a:rPr lang="en-US" sz="3600" noProof="0" dirty="0"/>
              <a:t> Autonomous Data Logging </a:t>
            </a:r>
            <a:r>
              <a:rPr lang="en-US" sz="36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br>
              <a:rPr lang="en-US" sz="36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6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Real-Time Beam Monitor Signal Processing </a:t>
            </a:r>
            <a:r>
              <a:rPr lang="en-US" sz="3600" noProof="0" dirty="0"/>
              <a:t>in</a:t>
            </a:r>
            <a:br>
              <a:rPr lang="en-US" sz="3600" noProof="0" dirty="0"/>
            </a:br>
            <a:r>
              <a:rPr lang="en-US" sz="3600" noProof="0" dirty="0"/>
              <a:t>Proton Therapy</a:t>
            </a:r>
            <a:endParaRPr lang="en-GB" sz="3600" noProof="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2594F4C-5118-C0D5-664E-C2D1314B29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Christian Groh – Michael Eichin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B378EF3-293D-D203-6246-79D15F18E0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RealTime2026, 29 May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F9F00-1B39-E0E2-759C-30C5B67C262D}"/>
              </a:ext>
            </a:extLst>
          </p:cNvPr>
          <p:cNvSpPr txBox="1"/>
          <p:nvPr/>
        </p:nvSpPr>
        <p:spPr>
          <a:xfrm>
            <a:off x="3048501" y="3244334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8E0506C-C62A-ED24-5647-3BD33FC4A6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00056" y="476672"/>
            <a:ext cx="4114808" cy="411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19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7FF8D9-42AF-0C36-864E-2D8FB587C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52EBE-F44B-BA5D-A8DD-3461EBB4B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9D5A2-0A6C-FF19-0C12-05C2CA6D5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5A9EF5-D1ED-61ED-F8A3-4D931567AA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Beamline (transmission) variations</a:t>
            </a:r>
          </a:p>
        </p:txBody>
      </p:sp>
    </p:spTree>
    <p:extLst>
      <p:ext uri="{BB962C8B-B14F-4D97-AF65-F5344CB8AC3E}">
        <p14:creationId xmlns:p14="http://schemas.microsoft.com/office/powerpoint/2010/main" val="102958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6D5C85-BF3B-A6C9-D3EA-9908DDFE2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01E2C97-6FAC-CE5A-3E55-C8113796E3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036" y="2009885"/>
                <a:ext cx="5904731" cy="4083411"/>
              </a:xfrm>
            </p:spPr>
            <p:txBody>
              <a:bodyPr/>
              <a:lstStyle/>
              <a:p>
                <a:r>
                  <a:rPr lang="en-US" dirty="0"/>
                  <a:t>Transmission is the ratio of: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: Proton current at coupling point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: Proton current at accelerator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Large variations in transmission from day to day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Small variations in transmission during a day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200 MeV: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1.5% &lt; </m:t>
                        </m:r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 3.0%</m:t>
                    </m:r>
                  </m:oMath>
                </a14:m>
                <a:endParaRPr lang="en-US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Control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is important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01E2C97-6FAC-CE5A-3E55-C8113796E3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036" y="2009885"/>
                <a:ext cx="5904731" cy="4083411"/>
              </a:xfrm>
              <a:blipFill>
                <a:blip r:embed="rId2"/>
                <a:stretch>
                  <a:fillRect l="-2575" t="-185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1726E2-9073-360F-75CB-02E1EFE42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2B6F37-F3C6-C213-9311-8EE9D641F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1176F3-4E0E-1A74-1E39-5E0665FED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A420A1-B7A5-7D17-231F-01449E3CCA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4072" y="1496494"/>
            <a:ext cx="4675642" cy="44744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663FCE-D400-684E-4F9A-519BF8DE9713}"/>
                  </a:ext>
                </a:extLst>
              </p:cNvPr>
              <p:cNvSpPr txBox="1"/>
              <p:nvPr/>
            </p:nvSpPr>
            <p:spPr>
              <a:xfrm>
                <a:off x="1127448" y="3285634"/>
                <a:ext cx="999546" cy="8082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90000" tIns="90000" rIns="90000" bIns="90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663FCE-D400-684E-4F9A-519BF8DE9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448" y="3285634"/>
                <a:ext cx="999546" cy="8082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0A7AF58-73BC-5F18-6EAE-9D16A988B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115" y="836611"/>
            <a:ext cx="5276850" cy="809625"/>
          </a:xfrm>
          <a:prstGeom prst="rect">
            <a:avLst/>
          </a:prstGeom>
        </p:spPr>
      </p:pic>
      <p:sp>
        <p:nvSpPr>
          <p:cNvPr id="14" name="Explosion: 14 Points 13">
            <a:extLst>
              <a:ext uri="{FF2B5EF4-FFF2-40B4-BE49-F238E27FC236}">
                <a16:creationId xmlns:a16="http://schemas.microsoft.com/office/drawing/2014/main" id="{0DBF4114-F348-B254-7ACF-E7326814CA6D}"/>
              </a:ext>
            </a:extLst>
          </p:cNvPr>
          <p:cNvSpPr/>
          <p:nvPr/>
        </p:nvSpPr>
        <p:spPr>
          <a:xfrm>
            <a:off x="697658" y="1063248"/>
            <a:ext cx="720000" cy="720000"/>
          </a:xfrm>
          <a:prstGeom prst="irregularSeal2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</p:spTree>
    <p:extLst>
      <p:ext uri="{BB962C8B-B14F-4D97-AF65-F5344CB8AC3E}">
        <p14:creationId xmlns:p14="http://schemas.microsoft.com/office/powerpoint/2010/main" val="279758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023 L 0.32825 0.00116 C 0.33672 -0.00417 0.33541 -0.00486 0.33802 -0.01852 C 0.33802 -0.03241 0.33828 -0.04445 0.33828 -0.05833 C 0.33984 -0.07431 0.34778 -0.07246 0.3513 -0.07801 C 0.36328 -0.07847 0.37278 -0.07708 0.38476 -0.07732 C 0.39583 -0.07616 0.39531 -0.06875 0.39883 -0.06181 C 0.39935 -0.05093 0.39674 -0.00093 0.39935 0.00856 " pathEditMode="relative" rAng="0" ptsTypes="AAAA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61" y="-344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53E7E-CFA3-C4CF-19BB-751F36720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4ED68FA-08AC-8DDB-BD9E-66F2B5006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Compensation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FA7C422-1523-D541-6424-12561947B1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Measure transmission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Generate </a:t>
                </a:r>
                <a:r>
                  <a:rPr lang="en-US" b="1" dirty="0"/>
                  <a:t>scaling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Accelarator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can be freely chosen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FA7C422-1523-D541-6424-12561947B1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765" t="-15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6FBA4-1B54-D29D-FB73-ACB857802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2D859-8F97-A905-28B2-7654C6263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4BBBAB-5E9D-A9C8-B0A2-E8E1CCFBA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29E161-D5C3-9798-DAF8-B3C44D7D63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4072" y="1496494"/>
            <a:ext cx="4675642" cy="44744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DCEBE8-6F45-7C4E-E89F-11985BAFB453}"/>
                  </a:ext>
                </a:extLst>
              </p:cNvPr>
              <p:cNvSpPr txBox="1"/>
              <p:nvPr/>
            </p:nvSpPr>
            <p:spPr>
              <a:xfrm>
                <a:off x="1343472" y="2708920"/>
                <a:ext cx="1531615" cy="4895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90000" tIns="90000" rIns="90000" bIns="90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2DCEBE8-6F45-7C4E-E89F-11985BAFB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2708920"/>
                <a:ext cx="1531615" cy="4895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CC58ADB-92E3-14F5-8D9B-61F8FA22DD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921" y="5241133"/>
            <a:ext cx="527685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559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AF3957-C19B-E8CA-86CB-3DAF62053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A94288-F04C-BCE2-336E-8A12C75E0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4DFB42-4A87-5D74-1290-DFF409C47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CBAC4F-5F0E-2628-002A-68740836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6EF401-2FE2-A231-6131-F5221C4335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Motivation for </a:t>
            </a:r>
            <a:r>
              <a:rPr lang="en-GB" b="1" i="1" dirty="0"/>
              <a:t>autonomous</a:t>
            </a:r>
            <a:r>
              <a:rPr lang="en-GB" dirty="0"/>
              <a:t> logging</a:t>
            </a:r>
          </a:p>
        </p:txBody>
      </p:sp>
    </p:spTree>
    <p:extLst>
      <p:ext uri="{BB962C8B-B14F-4D97-AF65-F5344CB8AC3E}">
        <p14:creationId xmlns:p14="http://schemas.microsoft.com/office/powerpoint/2010/main" val="501678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F07F77-D3EB-F813-4913-EDE09761FA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9856" y="1484784"/>
            <a:ext cx="7254534" cy="410445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CB3085E-03CF-97B8-293A-7EF0A4CD0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Site Setup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CA8985C-29EB-8637-6113-A7DFA98B7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896619" cy="4644616"/>
          </a:xfrm>
        </p:spPr>
        <p:txBody>
          <a:bodyPr/>
          <a:lstStyle/>
          <a:p>
            <a:r>
              <a:rPr lang="en-US" b="1" dirty="0"/>
              <a:t>Gantry 1 and 2 are fully controlled by PSI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Energy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Position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Beam-current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on/off</a:t>
            </a:r>
          </a:p>
          <a:p>
            <a:r>
              <a:rPr lang="en-US" b="1" dirty="0"/>
              <a:t>Gantry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Commercial system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dirty="0"/>
              <a:t>Responsible for treatment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dirty="0"/>
              <a:t>Decides on parameters (energy, </a:t>
            </a:r>
            <a:r>
              <a:rPr lang="en-US" b="1" i="1" dirty="0"/>
              <a:t>current</a:t>
            </a:r>
            <a:r>
              <a:rPr lang="en-US" dirty="0"/>
              <a:t>, …)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dirty="0"/>
              <a:t>Must verify treatment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Needs access to PSI beam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C82951-BEB1-9880-E676-22DE676D1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EBE517-56A4-3372-7E79-16C048F25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63655-4FF6-B3D9-5E02-9DA78629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CB7316D-3148-1026-DDB3-1554AC3B3585}"/>
              </a:ext>
            </a:extLst>
          </p:cNvPr>
          <p:cNvCxnSpPr>
            <a:cxnSpLocks/>
          </p:cNvCxnSpPr>
          <p:nvPr/>
        </p:nvCxnSpPr>
        <p:spPr>
          <a:xfrm flipH="1">
            <a:off x="8112224" y="0"/>
            <a:ext cx="3744416" cy="6858000"/>
          </a:xfrm>
          <a:prstGeom prst="line">
            <a:avLst/>
          </a:prstGeom>
          <a:ln w="38100" cap="rnd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B17DBE-4164-2E6F-AE43-E44EEECF1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48328" y="5301208"/>
            <a:ext cx="1961389" cy="61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BF479C-0236-F283-C8D9-2B30AB939C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737" y="5085184"/>
            <a:ext cx="1980000" cy="81520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ED1BA53-50DE-5860-6870-B58B7F671793}"/>
              </a:ext>
            </a:extLst>
          </p:cNvPr>
          <p:cNvSpPr/>
          <p:nvPr/>
        </p:nvSpPr>
        <p:spPr>
          <a:xfrm>
            <a:off x="9120336" y="2708920"/>
            <a:ext cx="93610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coupling point</a:t>
            </a:r>
            <a:endParaRPr lang="en-GB" sz="1200" dirty="0" err="1">
              <a:solidFill>
                <a:schemeClr val="tx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CBF4A9-9E29-6610-28C3-C3BB635A6F30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9588388" y="3068960"/>
            <a:ext cx="224889" cy="5760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173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7AF83-1BCB-A04F-9BF8-FBC51B80F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2C0836-829F-076A-99E0-0836FF1A8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Gantry 3 Setup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DE9F5C4-6DBD-CDF3-8B5C-8A558D19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9" y="1376773"/>
            <a:ext cx="576064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G3 system delegates energy and beam-current changes to PSI IOC  (</a:t>
            </a:r>
            <a:r>
              <a:rPr lang="en-US" b="1" i="1" dirty="0" err="1"/>
              <a:t>TcsAdapter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is interface to beamline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receives commands from G3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Consolas" panose="020B0609020204030204" pitchFamily="49" charset="0"/>
              </a:rPr>
              <a:t>Open/</a:t>
            </a:r>
            <a:r>
              <a:rPr lang="en-US" b="1" dirty="0" err="1">
                <a:latin typeface="Consolas" panose="020B0609020204030204" pitchFamily="49" charset="0"/>
              </a:rPr>
              <a:t>CloseBeamStoppers</a:t>
            </a:r>
            <a:endParaRPr lang="en-US" b="1" dirty="0">
              <a:latin typeface="Consolas" panose="020B0609020204030204" pitchFamily="49" charset="0"/>
            </a:endParaRP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b="1" dirty="0" err="1">
                <a:latin typeface="Consolas" panose="020B0609020204030204" pitchFamily="49" charset="0"/>
              </a:rPr>
              <a:t>SetBeamEnergy</a:t>
            </a:r>
            <a:endParaRPr lang="en-US" b="1" dirty="0">
              <a:latin typeface="Consolas" panose="020B0609020204030204" pitchFamily="49" charset="0"/>
            </a:endParaRP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US" b="1" dirty="0" err="1">
                <a:latin typeface="Consolas" panose="020B0609020204030204" pitchFamily="49" charset="0"/>
              </a:rPr>
              <a:t>SetBeamCurrent</a:t>
            </a:r>
            <a:endParaRPr lang="en-US" b="1" dirty="0">
              <a:latin typeface="Consolas" panose="020B06090202040302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Commands must be executed as fast as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</a:t>
            </a:r>
            <a:r>
              <a:rPr lang="en-US" b="1" i="1" dirty="0"/>
              <a:t>unaware</a:t>
            </a:r>
            <a:r>
              <a:rPr lang="en-US" dirty="0"/>
              <a:t> of spot position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</a:t>
            </a:r>
            <a:r>
              <a:rPr lang="en-US" b="1" i="1" dirty="0"/>
              <a:t>unaware</a:t>
            </a:r>
            <a:r>
              <a:rPr lang="en-US" dirty="0"/>
              <a:t> of beam on/off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5523ED-060C-DD48-99B1-AAAB1C5A9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15914E-8131-36C6-EC7F-E06EE5C39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B5EA1-558E-B0C8-9AE4-5F3A5916E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7C4CA6-07D6-333A-8597-277ECD90B70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10"/>
          <a:stretch>
            <a:fillRect/>
          </a:stretch>
        </p:blipFill>
        <p:spPr>
          <a:xfrm>
            <a:off x="6168008" y="0"/>
            <a:ext cx="4320480" cy="68579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372137-F8F3-1170-0CD6-A0327C1BE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995485"/>
            <a:ext cx="52768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820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1C6C1-FFB4-E04D-4CFD-4F08EA743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3D905C7-9702-E86B-6DB4-006E500FC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Gantry 3 Setup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2626BF2-120D-09D3-9740-9099FB517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9" y="1376773"/>
            <a:ext cx="5760640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must </a:t>
            </a:r>
            <a:r>
              <a:rPr lang="en-US" b="1" dirty="0"/>
              <a:t>measure</a:t>
            </a:r>
            <a:r>
              <a:rPr lang="en-US" dirty="0"/>
              <a:t> transmission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must </a:t>
            </a:r>
            <a:r>
              <a:rPr lang="en-US" b="1" dirty="0"/>
              <a:t>scale</a:t>
            </a:r>
            <a:r>
              <a:rPr lang="en-US" dirty="0"/>
              <a:t> beam currents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TcsAdapter</a:t>
            </a:r>
            <a:r>
              <a:rPr lang="en-US" dirty="0"/>
              <a:t> must </a:t>
            </a:r>
            <a:r>
              <a:rPr lang="en-US" b="1" dirty="0"/>
              <a:t>not</a:t>
            </a:r>
            <a:r>
              <a:rPr lang="en-US" dirty="0"/>
              <a:t> negatively </a:t>
            </a:r>
            <a:r>
              <a:rPr lang="en-US" b="1" dirty="0"/>
              <a:t>interfere</a:t>
            </a:r>
            <a:r>
              <a:rPr lang="en-US" dirty="0"/>
              <a:t> with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Solution: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Autonomously log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Process during idle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10202-E84D-2192-E424-BD5C6E314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23553-98CC-A84E-0465-3CC17119E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51FBD-DD30-1E60-FCF5-69A33E876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A155D3-D408-1733-996B-E1475EAFD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10"/>
          <a:stretch>
            <a:fillRect/>
          </a:stretch>
        </p:blipFill>
        <p:spPr>
          <a:xfrm>
            <a:off x="6168008" y="0"/>
            <a:ext cx="4320480" cy="6857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B75B54-2AA7-AFB4-8323-375EBB82E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59" y="4364039"/>
            <a:ext cx="52768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388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69373-137A-0DDE-490E-7956CD619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6FF52-61B9-EE7A-DD9D-6EE4D0AEC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51123F-C344-8AD7-BAA4-98778CF4C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312ECF-FF0F-46DC-DBED-D59C4A552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6400405-E31F-D898-3FF6-28768BAA69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Technical Details of </a:t>
            </a:r>
          </a:p>
          <a:p>
            <a:r>
              <a:rPr lang="en-GB" dirty="0"/>
              <a:t>Autonomous Logging</a:t>
            </a:r>
          </a:p>
        </p:txBody>
      </p:sp>
    </p:spTree>
    <p:extLst>
      <p:ext uri="{BB962C8B-B14F-4D97-AF65-F5344CB8AC3E}">
        <p14:creationId xmlns:p14="http://schemas.microsoft.com/office/powerpoint/2010/main" val="139525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2F1B6-3A2A-E43F-5FF4-17CA09535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0F5DFAC-A0D2-DB7A-2741-6467AC11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30">
                <a:extLst>
                  <a:ext uri="{FF2B5EF4-FFF2-40B4-BE49-F238E27FC236}">
                    <a16:creationId xmlns:a16="http://schemas.microsoft.com/office/drawing/2014/main" id="{C3D71F5C-29BB-D6CC-8B35-04A567FBDB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6" y="1376773"/>
                <a:ext cx="4731239" cy="4644616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IOC:</a:t>
                </a:r>
                <a:r>
                  <a:rPr lang="en-US" dirty="0"/>
                  <a:t> 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VME – MVME8105 with VxWorks BSP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hosts </a:t>
                </a:r>
                <a:r>
                  <a:rPr lang="en-US" b="1" i="1" dirty="0" err="1"/>
                  <a:t>TcsAdapter</a:t>
                </a:r>
                <a:r>
                  <a:rPr lang="en-US" b="1" i="1" dirty="0"/>
                  <a:t> software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FPGA: 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XMC board from Alpha Data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AMD Kintex </a:t>
                </a:r>
                <a:r>
                  <a:rPr lang="en-US" dirty="0" err="1"/>
                  <a:t>Ultrascale</a:t>
                </a:r>
                <a:r>
                  <a:rPr lang="en-US" dirty="0"/>
                  <a:t> FPGA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Sits on IOC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implements </a:t>
                </a:r>
                <a:r>
                  <a:rPr lang="en-US" b="1" i="1" dirty="0"/>
                  <a:t>autonomous logging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DSE:</a:t>
                </a:r>
                <a:r>
                  <a:rPr lang="en-US" dirty="0"/>
                  <a:t> (detector specific electronics)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PSI development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AMD Kintex-7 FPGA 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Sits along beamline </a:t>
                </a:r>
                <a:br>
                  <a:rPr lang="en-US" dirty="0"/>
                </a:br>
                <a:r>
                  <a:rPr lang="en-US" dirty="0"/>
                  <a:t>near detectors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Sends detector data </a:t>
                </a:r>
                <a:br>
                  <a:rPr lang="en-US" dirty="0"/>
                </a:br>
                <a:r>
                  <a:rPr lang="en-US" dirty="0"/>
                  <a:t>every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de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31" name="Content Placeholder 30">
                <a:extLst>
                  <a:ext uri="{FF2B5EF4-FFF2-40B4-BE49-F238E27FC236}">
                    <a16:creationId xmlns:a16="http://schemas.microsoft.com/office/drawing/2014/main" id="{C3D71F5C-29BB-D6CC-8B35-04A567FBDB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6" y="1376773"/>
                <a:ext cx="4731239" cy="4644616"/>
              </a:xfrm>
              <a:blipFill>
                <a:blip r:embed="rId2"/>
                <a:stretch>
                  <a:fillRect l="-2448" t="-10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6C6072-CA28-2DEA-8236-8D2C7709C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C1B79-71E4-CE66-040D-5EC3932BF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6D81EF-7942-5331-C9E5-E43B0849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D1FB2ABD-4FF0-4BD5-55A2-D118C07F79C2}"/>
              </a:ext>
            </a:extLst>
          </p:cNvPr>
          <p:cNvCxnSpPr>
            <a:cxnSpLocks/>
            <a:stCxn id="8" idx="3"/>
            <a:endCxn id="25" idx="4"/>
          </p:cNvCxnSpPr>
          <p:nvPr/>
        </p:nvCxnSpPr>
        <p:spPr>
          <a:xfrm flipV="1">
            <a:off x="8887997" y="2616854"/>
            <a:ext cx="323811" cy="299774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0A6B70A7-5109-AF33-9F7F-2FD73F04B680}"/>
              </a:ext>
            </a:extLst>
          </p:cNvPr>
          <p:cNvCxnSpPr>
            <a:cxnSpLocks/>
            <a:stCxn id="9" idx="3"/>
            <a:endCxn id="27" idx="4"/>
          </p:cNvCxnSpPr>
          <p:nvPr/>
        </p:nvCxnSpPr>
        <p:spPr>
          <a:xfrm rot="10800000">
            <a:off x="9830000" y="2616854"/>
            <a:ext cx="496854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AC512A0B-0B19-B841-6859-EC2C94966E37}"/>
              </a:ext>
            </a:extLst>
          </p:cNvPr>
          <p:cNvCxnSpPr>
            <a:cxnSpLocks/>
            <a:stCxn id="10" idx="3"/>
            <a:endCxn id="26" idx="4"/>
          </p:cNvCxnSpPr>
          <p:nvPr/>
        </p:nvCxnSpPr>
        <p:spPr>
          <a:xfrm rot="10800000">
            <a:off x="9520905" y="2616854"/>
            <a:ext cx="1179083" cy="114702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DF95F2-E4A6-08D9-B705-C3EF0BB56C64}"/>
              </a:ext>
            </a:extLst>
          </p:cNvPr>
          <p:cNvGrpSpPr/>
          <p:nvPr/>
        </p:nvGrpSpPr>
        <p:grpSpPr>
          <a:xfrm>
            <a:off x="7962746" y="4954435"/>
            <a:ext cx="1867253" cy="1166428"/>
            <a:chOff x="551384" y="3070152"/>
            <a:chExt cx="1867253" cy="1166428"/>
          </a:xfrm>
        </p:grpSpPr>
        <p:pic>
          <p:nvPicPr>
            <p:cNvPr id="8" name="Picture 7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FC5B5277-C831-B985-CD9C-F88CBEFE6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384" y="3224041"/>
              <a:ext cx="925251" cy="101253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C7658CD-5306-2967-BD4A-33D812EDBDB6}"/>
                </a:ext>
              </a:extLst>
            </p:cNvPr>
            <p:cNvSpPr txBox="1"/>
            <p:nvPr/>
          </p:nvSpPr>
          <p:spPr>
            <a:xfrm>
              <a:off x="1338517" y="3070152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CH1</a:t>
              </a:r>
              <a:endParaRPr lang="de-CH" sz="2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99AA595-3393-4F0A-76B1-E8D2F4B94F18}"/>
              </a:ext>
            </a:extLst>
          </p:cNvPr>
          <p:cNvGrpSpPr/>
          <p:nvPr/>
        </p:nvGrpSpPr>
        <p:grpSpPr>
          <a:xfrm>
            <a:off x="10326854" y="4227083"/>
            <a:ext cx="1587138" cy="1146630"/>
            <a:chOff x="9665877" y="2805983"/>
            <a:chExt cx="1587138" cy="1146630"/>
          </a:xfrm>
        </p:grpSpPr>
        <p:pic>
          <p:nvPicPr>
            <p:cNvPr id="9" name="Picture 8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C6AA1865-124A-9E8B-8EFF-C22800F49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665877" y="2940074"/>
              <a:ext cx="840873" cy="101253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347F26-3446-7C1A-E3F5-8D9476E4EBA2}"/>
                </a:ext>
              </a:extLst>
            </p:cNvPr>
            <p:cNvSpPr txBox="1"/>
            <p:nvPr/>
          </p:nvSpPr>
          <p:spPr>
            <a:xfrm>
              <a:off x="10172895" y="2805983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CH3+4</a:t>
              </a:r>
              <a:endParaRPr lang="de-CH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15F8E0A-8B51-8EB3-A25E-A1CCD44BDB75}"/>
              </a:ext>
            </a:extLst>
          </p:cNvPr>
          <p:cNvGrpSpPr/>
          <p:nvPr/>
        </p:nvGrpSpPr>
        <p:grpSpPr>
          <a:xfrm>
            <a:off x="10699987" y="3108765"/>
            <a:ext cx="1587138" cy="1161386"/>
            <a:chOff x="8609586" y="3497479"/>
            <a:chExt cx="1587138" cy="1161386"/>
          </a:xfrm>
        </p:grpSpPr>
        <p:pic>
          <p:nvPicPr>
            <p:cNvPr id="10" name="Picture 9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EF4678A7-3E34-523D-2057-BA642F0D1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09586" y="3646326"/>
              <a:ext cx="840873" cy="101253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4D7A73-5132-08A0-7CBC-FE99F6B1F39B}"/>
                </a:ext>
              </a:extLst>
            </p:cNvPr>
            <p:cNvSpPr txBox="1"/>
            <p:nvPr/>
          </p:nvSpPr>
          <p:spPr>
            <a:xfrm>
              <a:off x="9116604" y="3497479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CH2</a:t>
              </a:r>
              <a:endParaRPr lang="de-CH" sz="20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B580A6C-7CA2-4257-86F5-2464730FE015}"/>
              </a:ext>
            </a:extLst>
          </p:cNvPr>
          <p:cNvGrpSpPr/>
          <p:nvPr/>
        </p:nvGrpSpPr>
        <p:grpSpPr>
          <a:xfrm>
            <a:off x="5951984" y="56714"/>
            <a:ext cx="5963174" cy="2940952"/>
            <a:chOff x="2655625" y="478559"/>
            <a:chExt cx="5963174" cy="2940952"/>
          </a:xfrm>
        </p:grpSpPr>
        <p:pic>
          <p:nvPicPr>
            <p:cNvPr id="5" name="Picture 4" descr="A close-up of a circuit board&#10;&#10;AI-generated content may be incorrect.">
              <a:extLst>
                <a:ext uri="{FF2B5EF4-FFF2-40B4-BE49-F238E27FC236}">
                  <a16:creationId xmlns:a16="http://schemas.microsoft.com/office/drawing/2014/main" id="{400061BA-AA7E-251E-2B45-8B7969AFC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625" y="478559"/>
              <a:ext cx="5963174" cy="2940952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446C577-5C89-5BD5-EE05-4C0953D8E1C8}"/>
                </a:ext>
              </a:extLst>
            </p:cNvPr>
            <p:cNvSpPr/>
            <p:nvPr/>
          </p:nvSpPr>
          <p:spPr>
            <a:xfrm>
              <a:off x="5502696" y="629372"/>
              <a:ext cx="1574651" cy="1946125"/>
            </a:xfrm>
            <a:custGeom>
              <a:avLst/>
              <a:gdLst>
                <a:gd name="connsiteX0" fmla="*/ 0 w 1584176"/>
                <a:gd name="connsiteY0" fmla="*/ 0 h 1919932"/>
                <a:gd name="connsiteX1" fmla="*/ 1584176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0 w 1584176"/>
                <a:gd name="connsiteY0" fmla="*/ 0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83762 w 1584176"/>
                <a:gd name="connsiteY0" fmla="*/ 48862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83762 w 1584176"/>
                <a:gd name="connsiteY4" fmla="*/ 48862 h 1919932"/>
                <a:gd name="connsiteX0" fmla="*/ 83762 w 1636564"/>
                <a:gd name="connsiteY0" fmla="*/ 48862 h 1919932"/>
                <a:gd name="connsiteX1" fmla="*/ 1179327 w 1636564"/>
                <a:gd name="connsiteY1" fmla="*/ 0 h 1919932"/>
                <a:gd name="connsiteX2" fmla="*/ 1636564 w 1636564"/>
                <a:gd name="connsiteY2" fmla="*/ 1915170 h 1919932"/>
                <a:gd name="connsiteX3" fmla="*/ 0 w 1636564"/>
                <a:gd name="connsiteY3" fmla="*/ 1919932 h 1919932"/>
                <a:gd name="connsiteX4" fmla="*/ 83762 w 1636564"/>
                <a:gd name="connsiteY4" fmla="*/ 48862 h 1919932"/>
                <a:gd name="connsiteX0" fmla="*/ 83762 w 1629420"/>
                <a:gd name="connsiteY0" fmla="*/ 48862 h 1938983"/>
                <a:gd name="connsiteX1" fmla="*/ 1179327 w 1629420"/>
                <a:gd name="connsiteY1" fmla="*/ 0 h 1938983"/>
                <a:gd name="connsiteX2" fmla="*/ 1629420 w 1629420"/>
                <a:gd name="connsiteY2" fmla="*/ 1938983 h 1938983"/>
                <a:gd name="connsiteX3" fmla="*/ 0 w 1629420"/>
                <a:gd name="connsiteY3" fmla="*/ 1919932 h 1938983"/>
                <a:gd name="connsiteX4" fmla="*/ 83762 w 1629420"/>
                <a:gd name="connsiteY4" fmla="*/ 48862 h 1938983"/>
                <a:gd name="connsiteX0" fmla="*/ 83762 w 1629420"/>
                <a:gd name="connsiteY0" fmla="*/ 51243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83762 w 1629420"/>
                <a:gd name="connsiteY4" fmla="*/ 51243 h 1941364"/>
                <a:gd name="connsiteX0" fmla="*/ 69474 w 1629420"/>
                <a:gd name="connsiteY0" fmla="*/ 36956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69474 w 1629420"/>
                <a:gd name="connsiteY4" fmla="*/ 36956 h 1941364"/>
                <a:gd name="connsiteX0" fmla="*/ 12324 w 1572270"/>
                <a:gd name="connsiteY0" fmla="*/ 36956 h 1974700"/>
                <a:gd name="connsiteX1" fmla="*/ 1145989 w 1572270"/>
                <a:gd name="connsiteY1" fmla="*/ 0 h 1974700"/>
                <a:gd name="connsiteX2" fmla="*/ 1572270 w 1572270"/>
                <a:gd name="connsiteY2" fmla="*/ 1941364 h 1974700"/>
                <a:gd name="connsiteX3" fmla="*/ 0 w 1572270"/>
                <a:gd name="connsiteY3" fmla="*/ 1974700 h 1974700"/>
                <a:gd name="connsiteX4" fmla="*/ 12324 w 1572270"/>
                <a:gd name="connsiteY4" fmla="*/ 36956 h 1974700"/>
                <a:gd name="connsiteX0" fmla="*/ 12324 w 1572270"/>
                <a:gd name="connsiteY0" fmla="*/ 36956 h 1941364"/>
                <a:gd name="connsiteX1" fmla="*/ 1145989 w 1572270"/>
                <a:gd name="connsiteY1" fmla="*/ 0 h 1941364"/>
                <a:gd name="connsiteX2" fmla="*/ 1572270 w 1572270"/>
                <a:gd name="connsiteY2" fmla="*/ 1941364 h 1941364"/>
                <a:gd name="connsiteX3" fmla="*/ 0 w 1572270"/>
                <a:gd name="connsiteY3" fmla="*/ 1934219 h 1941364"/>
                <a:gd name="connsiteX4" fmla="*/ 12324 w 1572270"/>
                <a:gd name="connsiteY4" fmla="*/ 36956 h 1941364"/>
                <a:gd name="connsiteX0" fmla="*/ 14705 w 1574651"/>
                <a:gd name="connsiteY0" fmla="*/ 36956 h 1946125"/>
                <a:gd name="connsiteX1" fmla="*/ 1148370 w 1574651"/>
                <a:gd name="connsiteY1" fmla="*/ 0 h 1946125"/>
                <a:gd name="connsiteX2" fmla="*/ 1574651 w 1574651"/>
                <a:gd name="connsiteY2" fmla="*/ 1941364 h 1946125"/>
                <a:gd name="connsiteX3" fmla="*/ 0 w 1574651"/>
                <a:gd name="connsiteY3" fmla="*/ 1946125 h 1946125"/>
                <a:gd name="connsiteX4" fmla="*/ 14705 w 1574651"/>
                <a:gd name="connsiteY4" fmla="*/ 36956 h 19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651" h="1946125">
                  <a:moveTo>
                    <a:pt x="14705" y="36956"/>
                  </a:moveTo>
                  <a:lnTo>
                    <a:pt x="1148370" y="0"/>
                  </a:lnTo>
                  <a:lnTo>
                    <a:pt x="1574651" y="1941364"/>
                  </a:lnTo>
                  <a:lnTo>
                    <a:pt x="0" y="1946125"/>
                  </a:lnTo>
                  <a:lnTo>
                    <a:pt x="14705" y="36956"/>
                  </a:lnTo>
                  <a:close/>
                </a:path>
              </a:pathLst>
            </a:custGeom>
            <a:noFill/>
            <a:ln w="63500" cap="rnd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555D066-6B50-19F9-5CF6-AAE19E881511}"/>
                </a:ext>
              </a:extLst>
            </p:cNvPr>
            <p:cNvGrpSpPr/>
            <p:nvPr/>
          </p:nvGrpSpPr>
          <p:grpSpPr>
            <a:xfrm>
              <a:off x="5879976" y="2959872"/>
              <a:ext cx="998234" cy="78827"/>
              <a:chOff x="5879976" y="2959872"/>
              <a:chExt cx="998234" cy="78827"/>
            </a:xfrm>
          </p:grpSpPr>
          <p:sp>
            <p:nvSpPr>
              <p:cNvPr id="25" name="Flowchart: Connector 24">
                <a:extLst>
                  <a:ext uri="{FF2B5EF4-FFF2-40B4-BE49-F238E27FC236}">
                    <a16:creationId xmlns:a16="http://schemas.microsoft.com/office/drawing/2014/main" id="{1D547EE5-4880-7C16-C47B-A8F2D8DB4D6A}"/>
                  </a:ext>
                </a:extLst>
              </p:cNvPr>
              <p:cNvSpPr/>
              <p:nvPr/>
            </p:nvSpPr>
            <p:spPr>
              <a:xfrm>
                <a:off x="5879976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6" name="Flowchart: Connector 25">
                <a:extLst>
                  <a:ext uri="{FF2B5EF4-FFF2-40B4-BE49-F238E27FC236}">
                    <a16:creationId xmlns:a16="http://schemas.microsoft.com/office/drawing/2014/main" id="{B8B108D8-51A7-6F58-FC53-30CCA2CF3D6E}"/>
                  </a:ext>
                </a:extLst>
              </p:cNvPr>
              <p:cNvSpPr/>
              <p:nvPr/>
            </p:nvSpPr>
            <p:spPr>
              <a:xfrm>
                <a:off x="6189072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7" name="Flowchart: Connector 26">
                <a:extLst>
                  <a:ext uri="{FF2B5EF4-FFF2-40B4-BE49-F238E27FC236}">
                    <a16:creationId xmlns:a16="http://schemas.microsoft.com/office/drawing/2014/main" id="{66311F99-0A87-81EA-DDFF-7A2ED79F9D94}"/>
                  </a:ext>
                </a:extLst>
              </p:cNvPr>
              <p:cNvSpPr/>
              <p:nvPr/>
            </p:nvSpPr>
            <p:spPr>
              <a:xfrm>
                <a:off x="6498168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8" name="Flowchart: Connector 27">
                <a:extLst>
                  <a:ext uri="{FF2B5EF4-FFF2-40B4-BE49-F238E27FC236}">
                    <a16:creationId xmlns:a16="http://schemas.microsoft.com/office/drawing/2014/main" id="{3A044AC9-3B1F-F5D8-16BF-E01CAD06E147}"/>
                  </a:ext>
                </a:extLst>
              </p:cNvPr>
              <p:cNvSpPr/>
              <p:nvPr/>
            </p:nvSpPr>
            <p:spPr>
              <a:xfrm>
                <a:off x="6807265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</p:grp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186CE7DB-6F5E-DB26-3C63-44607A282A90}"/>
              </a:ext>
            </a:extLst>
          </p:cNvPr>
          <p:cNvCxnSpPr>
            <a:cxnSpLocks/>
            <a:stCxn id="9" idx="3"/>
            <a:endCxn id="28" idx="4"/>
          </p:cNvCxnSpPr>
          <p:nvPr/>
        </p:nvCxnSpPr>
        <p:spPr>
          <a:xfrm rot="10800000">
            <a:off x="10139098" y="2616854"/>
            <a:ext cx="187757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3B3820D5-00A3-94EE-FA0C-C7BF3135C12C}"/>
              </a:ext>
            </a:extLst>
          </p:cNvPr>
          <p:cNvSpPr/>
          <p:nvPr/>
        </p:nvSpPr>
        <p:spPr>
          <a:xfrm>
            <a:off x="8871631" y="5528331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66E2483-D2F9-3EF5-5FD8-6DF780555837}"/>
              </a:ext>
            </a:extLst>
          </p:cNvPr>
          <p:cNvSpPr/>
          <p:nvPr/>
        </p:nvSpPr>
        <p:spPr>
          <a:xfrm>
            <a:off x="10232976" y="478546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33441AA-D956-23FD-301C-5CA096C8BF94}"/>
              </a:ext>
            </a:extLst>
          </p:cNvPr>
          <p:cNvSpPr/>
          <p:nvPr/>
        </p:nvSpPr>
        <p:spPr>
          <a:xfrm>
            <a:off x="10232976" y="4768602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1446E9F-D83E-2B51-0808-4F2ADB22FE43}"/>
              </a:ext>
            </a:extLst>
          </p:cNvPr>
          <p:cNvSpPr/>
          <p:nvPr/>
        </p:nvSpPr>
        <p:spPr>
          <a:xfrm>
            <a:off x="10586464" y="3652148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8E091BB-C1F9-FE89-0CF9-C1A0531499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5892" y="2910948"/>
            <a:ext cx="5448300" cy="348615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BCD90BB-E9EE-07E6-0F6F-9E510C0ECC86}"/>
              </a:ext>
            </a:extLst>
          </p:cNvPr>
          <p:cNvCxnSpPr>
            <a:cxnSpLocks/>
            <a:stCxn id="59" idx="0"/>
            <a:endCxn id="10" idx="2"/>
          </p:cNvCxnSpPr>
          <p:nvPr/>
        </p:nvCxnSpPr>
        <p:spPr>
          <a:xfrm flipH="1" flipV="1">
            <a:off x="11120423" y="4270151"/>
            <a:ext cx="302179" cy="151736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2D91B82-13ED-2044-58B8-754DA086B96E}"/>
              </a:ext>
            </a:extLst>
          </p:cNvPr>
          <p:cNvCxnSpPr>
            <a:cxnSpLocks/>
            <a:stCxn id="8" idx="2"/>
            <a:endCxn id="59" idx="1"/>
          </p:cNvCxnSpPr>
          <p:nvPr/>
        </p:nvCxnSpPr>
        <p:spPr>
          <a:xfrm flipV="1">
            <a:off x="8425372" y="6050155"/>
            <a:ext cx="2346102" cy="7070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E9B8DBD-0E73-7BF2-FE0C-C3B3F9259ACA}"/>
              </a:ext>
            </a:extLst>
          </p:cNvPr>
          <p:cNvCxnSpPr>
            <a:cxnSpLocks/>
            <a:stCxn id="9" idx="2"/>
            <a:endCxn id="59" idx="0"/>
          </p:cNvCxnSpPr>
          <p:nvPr/>
        </p:nvCxnSpPr>
        <p:spPr>
          <a:xfrm>
            <a:off x="10747290" y="5373713"/>
            <a:ext cx="675312" cy="413806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3796DFE7-AD91-5E63-796B-8A29073398F6}"/>
              </a:ext>
            </a:extLst>
          </p:cNvPr>
          <p:cNvSpPr/>
          <p:nvPr/>
        </p:nvSpPr>
        <p:spPr>
          <a:xfrm>
            <a:off x="10771474" y="5787519"/>
            <a:ext cx="1302255" cy="525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DSEs</a:t>
            </a:r>
            <a:endParaRPr lang="en-GB" sz="2000" dirty="0" err="1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6F92B25-F8DA-9866-4156-CECB8DB7DEC9}"/>
              </a:ext>
            </a:extLst>
          </p:cNvPr>
          <p:cNvSpPr/>
          <p:nvPr/>
        </p:nvSpPr>
        <p:spPr>
          <a:xfrm>
            <a:off x="5822718" y="5401065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4E00863-5920-ABC3-4E90-5A8649C18DD7}"/>
              </a:ext>
            </a:extLst>
          </p:cNvPr>
          <p:cNvSpPr/>
          <p:nvPr/>
        </p:nvSpPr>
        <p:spPr>
          <a:xfrm>
            <a:off x="5822718" y="3796050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0F3DC60-0260-1C02-370A-F4018F1BA3C6}"/>
              </a:ext>
            </a:extLst>
          </p:cNvPr>
          <p:cNvSpPr/>
          <p:nvPr/>
        </p:nvSpPr>
        <p:spPr>
          <a:xfrm>
            <a:off x="5820423" y="4337562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4D6B054-025F-4D5E-39F6-1D8DD5DC5235}"/>
              </a:ext>
            </a:extLst>
          </p:cNvPr>
          <p:cNvSpPr/>
          <p:nvPr/>
        </p:nvSpPr>
        <p:spPr>
          <a:xfrm>
            <a:off x="5810352" y="4870147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70513E7-9711-8FBE-8E21-0B76B057331B}"/>
              </a:ext>
            </a:extLst>
          </p:cNvPr>
          <p:cNvSpPr/>
          <p:nvPr/>
        </p:nvSpPr>
        <p:spPr>
          <a:xfrm>
            <a:off x="4168717" y="4666935"/>
            <a:ext cx="593160" cy="1631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</p:spTree>
    <p:extLst>
      <p:ext uri="{BB962C8B-B14F-4D97-AF65-F5344CB8AC3E}">
        <p14:creationId xmlns:p14="http://schemas.microsoft.com/office/powerpoint/2010/main" val="139059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0.02291 -0.00139 C 0.03099 -0.14074 0.01354 -0.17291 0.02161 -0.31203 C 0.02161 -0.3118 0.01927 -0.43148 0.01927 -0.431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215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7.40741E-7 L -0.03802 0.0037 C -0.02995 -0.13565 -0.0444 -0.04097 -0.03633 -0.18009 C -0.03633 -0.17986 -0.03568 -0.32454 -0.03568 -0.3243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-160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33333E-6 C 0.00743 -0.00046 -0.02174 0.00301 -0.01406 0.00255 C -0.00598 -0.1368 -0.02343 -0.04398 -0.01536 -0.18287 C -0.01536 -0.18264 -0.01549 -0.32083 -0.01549 -0.320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-1590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0023 L -0.02591 0.00116 C -0.07331 -0.05579 -0.10286 0.1 -0.09466 -0.03889 C -0.09466 -0.03866 -0.09544 -0.15301 -0.09544 -0.15278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5" y="-65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-0.03698 0.00139 C -0.03698 -0.03379 -0.03698 -0.06921 -0.03672 -0.10393 C -0.03672 -0.10393 -0.08802 -0.10347 -0.08802 -0.10324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1" y="-513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093 C -0.00873 -0.00047 -0.01472 -0.0007 -0.02331 3.33333E-6 L -0.02344 0.05023 C -0.02344 0.05046 -0.08776 0.05139 -0.08776 0.05162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8" y="26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C -0.02891 -0.00046 -0.05964 -0.00116 -0.08829 -0.0011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4" y="-6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85185E-6 L -0.02213 0.00139 C -0.02213 -0.01644 -0.02187 -0.03403 -0.02187 -0.05162 C -0.02187 -0.05139 -0.0875 -0.05301 -0.0875 -0.05278 " pathEditMode="relative" rAng="0" ptsTypes="AAAA">
                                      <p:cBhvr>
                                        <p:cTn id="2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-25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11111E-6 L 0.00039 0.155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  <p:bldP spid="39" grpId="0" animBg="1"/>
      <p:bldP spid="71" grpId="0" animBg="1"/>
      <p:bldP spid="72" grpId="0" animBg="1"/>
      <p:bldP spid="73" grpId="0" animBg="1"/>
      <p:bldP spid="74" grpId="0" animBg="1"/>
      <p:bldP spid="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4D0EF-E322-4EE1-CCA4-36405D2DC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FA4A784-1FF9-E03E-3846-4D8FADE44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Logging</a:t>
            </a:r>
            <a:endParaRPr lang="en-GB" dirty="0"/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9E41ED25-2C02-9228-177D-32037CFCB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naïve:</a:t>
            </a:r>
            <a:r>
              <a:rPr lang="en-US" dirty="0"/>
              <a:t> log all incoming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Example below: </a:t>
            </a:r>
          </a:p>
          <a:p>
            <a:pPr marL="717138" lvl="2" indent="-285750">
              <a:buFont typeface="Arial" panose="020B0604020202020204" pitchFamily="34" charset="0"/>
              <a:buChar char="•"/>
            </a:pPr>
            <a:r>
              <a:rPr lang="en-US" dirty="0"/>
              <a:t>10’000 data points recorded</a:t>
            </a:r>
          </a:p>
          <a:p>
            <a:pPr marL="717138" lvl="2" indent="-285750">
              <a:buFont typeface="Arial" panose="020B0604020202020204" pitchFamily="34" charset="0"/>
              <a:buChar char="•"/>
            </a:pPr>
            <a:r>
              <a:rPr lang="en-US" dirty="0"/>
              <a:t>4’300 useless (beam was off)</a:t>
            </a:r>
          </a:p>
          <a:p>
            <a:pPr marL="213138" indent="-285750">
              <a:buFont typeface="Arial" panose="020B0604020202020204" pitchFamily="34" charset="0"/>
              <a:buChar char="•"/>
            </a:pPr>
            <a:r>
              <a:rPr lang="en-US" dirty="0"/>
              <a:t>Only 4MB available; 16 Bytes per sample</a:t>
            </a:r>
          </a:p>
          <a:p>
            <a:pPr marL="213138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13138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A66952-41EC-26CE-2C68-679EAAC2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E1F4A4-02C8-48E9-D69B-31A6C3801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AFC15-4D61-594D-B00B-898E579A6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DDAA59EB-469B-590B-3374-9BE95842D34F}"/>
              </a:ext>
            </a:extLst>
          </p:cNvPr>
          <p:cNvCxnSpPr>
            <a:cxnSpLocks/>
            <a:stCxn id="8" idx="3"/>
            <a:endCxn id="25" idx="4"/>
          </p:cNvCxnSpPr>
          <p:nvPr/>
        </p:nvCxnSpPr>
        <p:spPr>
          <a:xfrm flipV="1">
            <a:off x="8887997" y="2616854"/>
            <a:ext cx="323811" cy="299774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F3384DD-A050-5139-183B-5B16D9186391}"/>
              </a:ext>
            </a:extLst>
          </p:cNvPr>
          <p:cNvCxnSpPr>
            <a:cxnSpLocks/>
            <a:stCxn id="9" idx="3"/>
            <a:endCxn id="27" idx="4"/>
          </p:cNvCxnSpPr>
          <p:nvPr/>
        </p:nvCxnSpPr>
        <p:spPr>
          <a:xfrm rot="10800000">
            <a:off x="9830000" y="2616854"/>
            <a:ext cx="496854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5590D51E-400D-6641-0724-7156D92BFD81}"/>
              </a:ext>
            </a:extLst>
          </p:cNvPr>
          <p:cNvCxnSpPr>
            <a:cxnSpLocks/>
            <a:stCxn id="10" idx="3"/>
            <a:endCxn id="26" idx="4"/>
          </p:cNvCxnSpPr>
          <p:nvPr/>
        </p:nvCxnSpPr>
        <p:spPr>
          <a:xfrm rot="10800000">
            <a:off x="9520905" y="2616854"/>
            <a:ext cx="1179083" cy="114702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97C3B4-4416-48B8-78E1-C5062E76513C}"/>
              </a:ext>
            </a:extLst>
          </p:cNvPr>
          <p:cNvGrpSpPr/>
          <p:nvPr/>
        </p:nvGrpSpPr>
        <p:grpSpPr>
          <a:xfrm>
            <a:off x="7962746" y="4954435"/>
            <a:ext cx="1867253" cy="1166428"/>
            <a:chOff x="551384" y="3070152"/>
            <a:chExt cx="1867253" cy="1166428"/>
          </a:xfrm>
        </p:grpSpPr>
        <p:pic>
          <p:nvPicPr>
            <p:cNvPr id="8" name="Picture 7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491564FB-207A-62E8-22B3-693A86426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384" y="3224041"/>
              <a:ext cx="925251" cy="101253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EBB9834-9A7C-0177-5D77-8FC89E958AAD}"/>
                </a:ext>
              </a:extLst>
            </p:cNvPr>
            <p:cNvSpPr txBox="1"/>
            <p:nvPr/>
          </p:nvSpPr>
          <p:spPr>
            <a:xfrm>
              <a:off x="1338517" y="3070152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CH1</a:t>
              </a:r>
              <a:endParaRPr lang="de-CH" sz="2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736B7F4-50EC-DD6F-7C12-93704D1DF11B}"/>
              </a:ext>
            </a:extLst>
          </p:cNvPr>
          <p:cNvGrpSpPr/>
          <p:nvPr/>
        </p:nvGrpSpPr>
        <p:grpSpPr>
          <a:xfrm>
            <a:off x="10326854" y="4227083"/>
            <a:ext cx="1587138" cy="1146630"/>
            <a:chOff x="9665877" y="2805983"/>
            <a:chExt cx="1587138" cy="1146630"/>
          </a:xfrm>
        </p:grpSpPr>
        <p:pic>
          <p:nvPicPr>
            <p:cNvPr id="9" name="Picture 8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CA3AFA85-680C-18D1-AD65-81AFF0C4A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665877" y="2940074"/>
              <a:ext cx="840873" cy="101253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02FE0D-985D-0485-39C4-9BE95FAACFCC}"/>
                </a:ext>
              </a:extLst>
            </p:cNvPr>
            <p:cNvSpPr txBox="1"/>
            <p:nvPr/>
          </p:nvSpPr>
          <p:spPr>
            <a:xfrm>
              <a:off x="10172895" y="2805983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CH3+4</a:t>
              </a:r>
              <a:endParaRPr lang="de-CH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B76984-D545-ABF4-625E-D6F1ACAE5FC4}"/>
              </a:ext>
            </a:extLst>
          </p:cNvPr>
          <p:cNvGrpSpPr/>
          <p:nvPr/>
        </p:nvGrpSpPr>
        <p:grpSpPr>
          <a:xfrm>
            <a:off x="10699987" y="3108765"/>
            <a:ext cx="1587138" cy="1161386"/>
            <a:chOff x="8609586" y="3497479"/>
            <a:chExt cx="1587138" cy="1161386"/>
          </a:xfrm>
        </p:grpSpPr>
        <p:pic>
          <p:nvPicPr>
            <p:cNvPr id="10" name="Picture 9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9C4290B4-F538-7D3A-A166-505D45654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09586" y="3646326"/>
              <a:ext cx="840873" cy="101253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FDFDB3-547B-059F-AA17-46AA64B555B4}"/>
                </a:ext>
              </a:extLst>
            </p:cNvPr>
            <p:cNvSpPr txBox="1"/>
            <p:nvPr/>
          </p:nvSpPr>
          <p:spPr>
            <a:xfrm>
              <a:off x="9116604" y="3497479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CH2</a:t>
              </a:r>
              <a:endParaRPr lang="de-CH" sz="20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9765115-9A7D-23A4-F36E-DAB0078BFB58}"/>
              </a:ext>
            </a:extLst>
          </p:cNvPr>
          <p:cNvGrpSpPr/>
          <p:nvPr/>
        </p:nvGrpSpPr>
        <p:grpSpPr>
          <a:xfrm>
            <a:off x="5951984" y="56714"/>
            <a:ext cx="5963174" cy="2940952"/>
            <a:chOff x="2655625" y="478559"/>
            <a:chExt cx="5963174" cy="2940952"/>
          </a:xfrm>
        </p:grpSpPr>
        <p:pic>
          <p:nvPicPr>
            <p:cNvPr id="5" name="Picture 4" descr="A close-up of a circuit board&#10;&#10;AI-generated content may be incorrect.">
              <a:extLst>
                <a:ext uri="{FF2B5EF4-FFF2-40B4-BE49-F238E27FC236}">
                  <a16:creationId xmlns:a16="http://schemas.microsoft.com/office/drawing/2014/main" id="{3B03E680-E23B-FE0F-FE93-31A7994E3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625" y="478559"/>
              <a:ext cx="5963174" cy="2940952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6F191F6-CCFE-D826-1664-A3388999E362}"/>
                </a:ext>
              </a:extLst>
            </p:cNvPr>
            <p:cNvSpPr/>
            <p:nvPr/>
          </p:nvSpPr>
          <p:spPr>
            <a:xfrm>
              <a:off x="5502696" y="629372"/>
              <a:ext cx="1574651" cy="1946125"/>
            </a:xfrm>
            <a:custGeom>
              <a:avLst/>
              <a:gdLst>
                <a:gd name="connsiteX0" fmla="*/ 0 w 1584176"/>
                <a:gd name="connsiteY0" fmla="*/ 0 h 1919932"/>
                <a:gd name="connsiteX1" fmla="*/ 1584176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0 w 1584176"/>
                <a:gd name="connsiteY0" fmla="*/ 0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83762 w 1584176"/>
                <a:gd name="connsiteY0" fmla="*/ 48862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83762 w 1584176"/>
                <a:gd name="connsiteY4" fmla="*/ 48862 h 1919932"/>
                <a:gd name="connsiteX0" fmla="*/ 83762 w 1636564"/>
                <a:gd name="connsiteY0" fmla="*/ 48862 h 1919932"/>
                <a:gd name="connsiteX1" fmla="*/ 1179327 w 1636564"/>
                <a:gd name="connsiteY1" fmla="*/ 0 h 1919932"/>
                <a:gd name="connsiteX2" fmla="*/ 1636564 w 1636564"/>
                <a:gd name="connsiteY2" fmla="*/ 1915170 h 1919932"/>
                <a:gd name="connsiteX3" fmla="*/ 0 w 1636564"/>
                <a:gd name="connsiteY3" fmla="*/ 1919932 h 1919932"/>
                <a:gd name="connsiteX4" fmla="*/ 83762 w 1636564"/>
                <a:gd name="connsiteY4" fmla="*/ 48862 h 1919932"/>
                <a:gd name="connsiteX0" fmla="*/ 83762 w 1629420"/>
                <a:gd name="connsiteY0" fmla="*/ 48862 h 1938983"/>
                <a:gd name="connsiteX1" fmla="*/ 1179327 w 1629420"/>
                <a:gd name="connsiteY1" fmla="*/ 0 h 1938983"/>
                <a:gd name="connsiteX2" fmla="*/ 1629420 w 1629420"/>
                <a:gd name="connsiteY2" fmla="*/ 1938983 h 1938983"/>
                <a:gd name="connsiteX3" fmla="*/ 0 w 1629420"/>
                <a:gd name="connsiteY3" fmla="*/ 1919932 h 1938983"/>
                <a:gd name="connsiteX4" fmla="*/ 83762 w 1629420"/>
                <a:gd name="connsiteY4" fmla="*/ 48862 h 1938983"/>
                <a:gd name="connsiteX0" fmla="*/ 83762 w 1629420"/>
                <a:gd name="connsiteY0" fmla="*/ 51243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83762 w 1629420"/>
                <a:gd name="connsiteY4" fmla="*/ 51243 h 1941364"/>
                <a:gd name="connsiteX0" fmla="*/ 69474 w 1629420"/>
                <a:gd name="connsiteY0" fmla="*/ 36956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69474 w 1629420"/>
                <a:gd name="connsiteY4" fmla="*/ 36956 h 1941364"/>
                <a:gd name="connsiteX0" fmla="*/ 12324 w 1572270"/>
                <a:gd name="connsiteY0" fmla="*/ 36956 h 1974700"/>
                <a:gd name="connsiteX1" fmla="*/ 1145989 w 1572270"/>
                <a:gd name="connsiteY1" fmla="*/ 0 h 1974700"/>
                <a:gd name="connsiteX2" fmla="*/ 1572270 w 1572270"/>
                <a:gd name="connsiteY2" fmla="*/ 1941364 h 1974700"/>
                <a:gd name="connsiteX3" fmla="*/ 0 w 1572270"/>
                <a:gd name="connsiteY3" fmla="*/ 1974700 h 1974700"/>
                <a:gd name="connsiteX4" fmla="*/ 12324 w 1572270"/>
                <a:gd name="connsiteY4" fmla="*/ 36956 h 1974700"/>
                <a:gd name="connsiteX0" fmla="*/ 12324 w 1572270"/>
                <a:gd name="connsiteY0" fmla="*/ 36956 h 1941364"/>
                <a:gd name="connsiteX1" fmla="*/ 1145989 w 1572270"/>
                <a:gd name="connsiteY1" fmla="*/ 0 h 1941364"/>
                <a:gd name="connsiteX2" fmla="*/ 1572270 w 1572270"/>
                <a:gd name="connsiteY2" fmla="*/ 1941364 h 1941364"/>
                <a:gd name="connsiteX3" fmla="*/ 0 w 1572270"/>
                <a:gd name="connsiteY3" fmla="*/ 1934219 h 1941364"/>
                <a:gd name="connsiteX4" fmla="*/ 12324 w 1572270"/>
                <a:gd name="connsiteY4" fmla="*/ 36956 h 1941364"/>
                <a:gd name="connsiteX0" fmla="*/ 14705 w 1574651"/>
                <a:gd name="connsiteY0" fmla="*/ 36956 h 1946125"/>
                <a:gd name="connsiteX1" fmla="*/ 1148370 w 1574651"/>
                <a:gd name="connsiteY1" fmla="*/ 0 h 1946125"/>
                <a:gd name="connsiteX2" fmla="*/ 1574651 w 1574651"/>
                <a:gd name="connsiteY2" fmla="*/ 1941364 h 1946125"/>
                <a:gd name="connsiteX3" fmla="*/ 0 w 1574651"/>
                <a:gd name="connsiteY3" fmla="*/ 1946125 h 1946125"/>
                <a:gd name="connsiteX4" fmla="*/ 14705 w 1574651"/>
                <a:gd name="connsiteY4" fmla="*/ 36956 h 19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651" h="1946125">
                  <a:moveTo>
                    <a:pt x="14705" y="36956"/>
                  </a:moveTo>
                  <a:lnTo>
                    <a:pt x="1148370" y="0"/>
                  </a:lnTo>
                  <a:lnTo>
                    <a:pt x="1574651" y="1941364"/>
                  </a:lnTo>
                  <a:lnTo>
                    <a:pt x="0" y="1946125"/>
                  </a:lnTo>
                  <a:lnTo>
                    <a:pt x="14705" y="36956"/>
                  </a:lnTo>
                  <a:close/>
                </a:path>
              </a:pathLst>
            </a:custGeom>
            <a:noFill/>
            <a:ln w="63500" cap="rnd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976552C-E4F5-81FD-4851-2BF0DDC76DF3}"/>
                </a:ext>
              </a:extLst>
            </p:cNvPr>
            <p:cNvGrpSpPr/>
            <p:nvPr/>
          </p:nvGrpSpPr>
          <p:grpSpPr>
            <a:xfrm>
              <a:off x="5879976" y="2959872"/>
              <a:ext cx="998234" cy="78827"/>
              <a:chOff x="5879976" y="2959872"/>
              <a:chExt cx="998234" cy="78827"/>
            </a:xfrm>
          </p:grpSpPr>
          <p:sp>
            <p:nvSpPr>
              <p:cNvPr id="25" name="Flowchart: Connector 24">
                <a:extLst>
                  <a:ext uri="{FF2B5EF4-FFF2-40B4-BE49-F238E27FC236}">
                    <a16:creationId xmlns:a16="http://schemas.microsoft.com/office/drawing/2014/main" id="{8CC13576-2438-2F95-5E4C-ABE2005E4185}"/>
                  </a:ext>
                </a:extLst>
              </p:cNvPr>
              <p:cNvSpPr/>
              <p:nvPr/>
            </p:nvSpPr>
            <p:spPr>
              <a:xfrm>
                <a:off x="5879976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6" name="Flowchart: Connector 25">
                <a:extLst>
                  <a:ext uri="{FF2B5EF4-FFF2-40B4-BE49-F238E27FC236}">
                    <a16:creationId xmlns:a16="http://schemas.microsoft.com/office/drawing/2014/main" id="{C0D621EC-649E-4B6F-DC6A-E0BB655DEC14}"/>
                  </a:ext>
                </a:extLst>
              </p:cNvPr>
              <p:cNvSpPr/>
              <p:nvPr/>
            </p:nvSpPr>
            <p:spPr>
              <a:xfrm>
                <a:off x="6189072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7" name="Flowchart: Connector 26">
                <a:extLst>
                  <a:ext uri="{FF2B5EF4-FFF2-40B4-BE49-F238E27FC236}">
                    <a16:creationId xmlns:a16="http://schemas.microsoft.com/office/drawing/2014/main" id="{00B010F8-9E87-B3E8-875E-7E135C5C9D55}"/>
                  </a:ext>
                </a:extLst>
              </p:cNvPr>
              <p:cNvSpPr/>
              <p:nvPr/>
            </p:nvSpPr>
            <p:spPr>
              <a:xfrm>
                <a:off x="6498168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8" name="Flowchart: Connector 27">
                <a:extLst>
                  <a:ext uri="{FF2B5EF4-FFF2-40B4-BE49-F238E27FC236}">
                    <a16:creationId xmlns:a16="http://schemas.microsoft.com/office/drawing/2014/main" id="{9677BAFE-C3FF-7E07-1F87-C2C32B0D4D81}"/>
                  </a:ext>
                </a:extLst>
              </p:cNvPr>
              <p:cNvSpPr/>
              <p:nvPr/>
            </p:nvSpPr>
            <p:spPr>
              <a:xfrm>
                <a:off x="6807265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</p:grp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98D367B5-4CEA-7BEA-986A-51F5B8809AC0}"/>
              </a:ext>
            </a:extLst>
          </p:cNvPr>
          <p:cNvCxnSpPr>
            <a:cxnSpLocks/>
            <a:stCxn id="9" idx="3"/>
            <a:endCxn id="28" idx="4"/>
          </p:cNvCxnSpPr>
          <p:nvPr/>
        </p:nvCxnSpPr>
        <p:spPr>
          <a:xfrm rot="10800000">
            <a:off x="10139098" y="2616854"/>
            <a:ext cx="187757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F65E77AE-E46E-0747-952F-C5D5A8A77A6B}"/>
              </a:ext>
            </a:extLst>
          </p:cNvPr>
          <p:cNvSpPr/>
          <p:nvPr/>
        </p:nvSpPr>
        <p:spPr>
          <a:xfrm>
            <a:off x="8871631" y="5528331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28014BB-2B1F-48EF-89F7-C61751A9F411}"/>
              </a:ext>
            </a:extLst>
          </p:cNvPr>
          <p:cNvSpPr/>
          <p:nvPr/>
        </p:nvSpPr>
        <p:spPr>
          <a:xfrm>
            <a:off x="10232976" y="478546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471AC87-88D3-E0DA-ECAB-F0867863A94E}"/>
              </a:ext>
            </a:extLst>
          </p:cNvPr>
          <p:cNvSpPr/>
          <p:nvPr/>
        </p:nvSpPr>
        <p:spPr>
          <a:xfrm>
            <a:off x="10232976" y="4768602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BF396D7-12C8-D83F-5007-6E2A4AE42643}"/>
              </a:ext>
            </a:extLst>
          </p:cNvPr>
          <p:cNvSpPr/>
          <p:nvPr/>
        </p:nvSpPr>
        <p:spPr>
          <a:xfrm>
            <a:off x="10586464" y="3652148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2F86E75-F4D6-E818-2432-722D471CD005}"/>
              </a:ext>
            </a:extLst>
          </p:cNvPr>
          <p:cNvCxnSpPr>
            <a:cxnSpLocks/>
            <a:stCxn id="59" idx="0"/>
            <a:endCxn id="10" idx="2"/>
          </p:cNvCxnSpPr>
          <p:nvPr/>
        </p:nvCxnSpPr>
        <p:spPr>
          <a:xfrm flipH="1" flipV="1">
            <a:off x="11120423" y="4270151"/>
            <a:ext cx="302179" cy="151736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CB9E12F-99B6-8EF0-D8B2-5C811FB50924}"/>
              </a:ext>
            </a:extLst>
          </p:cNvPr>
          <p:cNvCxnSpPr>
            <a:cxnSpLocks/>
            <a:stCxn id="8" idx="2"/>
            <a:endCxn id="59" idx="1"/>
          </p:cNvCxnSpPr>
          <p:nvPr/>
        </p:nvCxnSpPr>
        <p:spPr>
          <a:xfrm flipV="1">
            <a:off x="8425372" y="6050155"/>
            <a:ext cx="2346102" cy="7070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F46B8E6-2691-5927-EA66-35F2D9AB9168}"/>
              </a:ext>
            </a:extLst>
          </p:cNvPr>
          <p:cNvCxnSpPr>
            <a:cxnSpLocks/>
            <a:stCxn id="9" idx="2"/>
            <a:endCxn id="59" idx="0"/>
          </p:cNvCxnSpPr>
          <p:nvPr/>
        </p:nvCxnSpPr>
        <p:spPr>
          <a:xfrm>
            <a:off x="10747290" y="5373713"/>
            <a:ext cx="675312" cy="413806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1B9824E-75EC-FB2A-42B9-455DE0A579EC}"/>
              </a:ext>
            </a:extLst>
          </p:cNvPr>
          <p:cNvSpPr/>
          <p:nvPr/>
        </p:nvSpPr>
        <p:spPr>
          <a:xfrm>
            <a:off x="10771474" y="5787519"/>
            <a:ext cx="1302255" cy="525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DSEs</a:t>
            </a:r>
            <a:endParaRPr lang="en-GB" sz="2000" dirty="0" err="1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AF63BA64-B0CC-4377-1815-2FEB55BA56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6" y="4056601"/>
            <a:ext cx="5590043" cy="1932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5877308-9A22-C31E-6D7E-7050E0EA40A6}"/>
                  </a:ext>
                </a:extLst>
              </p:cNvPr>
              <p:cNvSpPr txBox="1"/>
              <p:nvPr/>
            </p:nvSpPr>
            <p:spPr>
              <a:xfrm>
                <a:off x="997336" y="3403559"/>
                <a:ext cx="35038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≈2.6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5877308-9A22-C31E-6D7E-7050E0EA4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336" y="3403559"/>
                <a:ext cx="3503844" cy="369332"/>
              </a:xfrm>
              <a:prstGeom prst="rect">
                <a:avLst/>
              </a:prstGeom>
              <a:blipFill>
                <a:blip r:embed="rId6"/>
                <a:stretch>
                  <a:fillRect l="-1742" r="-1568" b="-31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591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0.02291 -0.00139 C 0.03099 -0.14074 0.01354 -0.17291 0.02161 -0.31203 C 0.02161 -0.3118 0.01927 -0.43148 0.01927 -0.431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215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7.40741E-7 L -0.03802 0.0037 C -0.02995 -0.13565 -0.0444 -0.04097 -0.03633 -0.18009 C -0.03633 -0.17986 -0.03568 -0.32454 -0.03568 -0.3243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-160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33333E-6 C 0.00743 -0.00046 -0.02174 0.00301 -0.01406 0.00255 C -0.00598 -0.1368 -0.02343 -0.04398 -0.01536 -0.18287 C -0.01536 -0.18264 -0.01549 -0.32083 -0.01549 -0.320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-1590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0023 L -0.02591 0.00116 C -0.07331 -0.05579 -0.10286 0.1 -0.09466 -0.03889 C -0.09466 -0.03866 -0.09544 -0.15301 -0.09544 -0.15278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5" y="-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762A22F-A704-1501-524F-27F4CFD58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4608587" cy="4644616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Proton Therapy @ PSI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Introduction Pencil Beam Scanning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Beamline variations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Motivation for </a:t>
            </a:r>
            <a:r>
              <a:rPr lang="en-US" b="1" i="1" dirty="0"/>
              <a:t>autonomous</a:t>
            </a:r>
            <a:r>
              <a:rPr lang="en-US" dirty="0"/>
              <a:t> logging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Technical Details of autonomous logging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dirty="0"/>
              <a:t>Results and performance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AC45E-1981-AE32-1558-1C9A7108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58964-6176-17FE-4846-CCB1D5622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5D0D1-40A4-DC6F-F8F9-D18013B0A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FE2EBD0-ADC4-CBCA-7381-44ED47D12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85EE99-058B-7BD9-0BD1-17A7372DFB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0583" y="1657350"/>
            <a:ext cx="4236252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761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565EBE-E952-6F6E-4BD4-7D2B919C4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D86614-9C39-5D5E-443D-9F6BDC3B3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Threshold Logging</a:t>
            </a:r>
            <a:endParaRPr lang="en-GB" dirty="0"/>
          </a:p>
        </p:txBody>
      </p:sp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3EAAA3F4-53B0-84FA-3EE0-56879FAB7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Threshold TH1:</a:t>
            </a:r>
            <a:r>
              <a:rPr lang="en-US" dirty="0"/>
              <a:t> start logging if CH1 &gt; TH1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Threshold TH2:</a:t>
            </a:r>
            <a:r>
              <a:rPr lang="en-US" dirty="0"/>
              <a:t> stop logging if CH1 &lt; TH2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TH2 &lt; TH1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Beam off periods are not recorded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0231E2-2818-F264-C7E5-2ADF224C0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766A2-BBE8-D292-6741-E5C03FDE5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3A148-1F46-49AE-FA15-E809CB56D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/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A011862-17F6-239B-AFAF-F3DF3D16FD30}"/>
              </a:ext>
            </a:extLst>
          </p:cNvPr>
          <p:cNvCxnSpPr>
            <a:cxnSpLocks/>
            <a:stCxn id="8" idx="3"/>
            <a:endCxn id="25" idx="4"/>
          </p:cNvCxnSpPr>
          <p:nvPr/>
        </p:nvCxnSpPr>
        <p:spPr>
          <a:xfrm flipV="1">
            <a:off x="8887997" y="2616854"/>
            <a:ext cx="323811" cy="299774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D49355AD-D74D-BDB3-8C3B-77EC0BE0C30C}"/>
              </a:ext>
            </a:extLst>
          </p:cNvPr>
          <p:cNvCxnSpPr>
            <a:cxnSpLocks/>
            <a:stCxn id="9" idx="3"/>
            <a:endCxn id="27" idx="4"/>
          </p:cNvCxnSpPr>
          <p:nvPr/>
        </p:nvCxnSpPr>
        <p:spPr>
          <a:xfrm rot="10800000">
            <a:off x="9830000" y="2616854"/>
            <a:ext cx="496854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BC86019-1E6B-A914-BD8E-6DE9C4BFE3DB}"/>
              </a:ext>
            </a:extLst>
          </p:cNvPr>
          <p:cNvCxnSpPr>
            <a:cxnSpLocks/>
            <a:stCxn id="10" idx="3"/>
            <a:endCxn id="26" idx="4"/>
          </p:cNvCxnSpPr>
          <p:nvPr/>
        </p:nvCxnSpPr>
        <p:spPr>
          <a:xfrm rot="10800000">
            <a:off x="9520905" y="2616854"/>
            <a:ext cx="1179083" cy="114702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397D7BA-7FEF-13CC-2997-DA103DE29F78}"/>
              </a:ext>
            </a:extLst>
          </p:cNvPr>
          <p:cNvGrpSpPr/>
          <p:nvPr/>
        </p:nvGrpSpPr>
        <p:grpSpPr>
          <a:xfrm>
            <a:off x="7962746" y="4954435"/>
            <a:ext cx="1867253" cy="1166428"/>
            <a:chOff x="551384" y="3070152"/>
            <a:chExt cx="1867253" cy="1166428"/>
          </a:xfrm>
        </p:grpSpPr>
        <p:pic>
          <p:nvPicPr>
            <p:cNvPr id="8" name="Picture 7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BD02D233-DDB4-E602-2B17-55608A9AF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384" y="3224041"/>
              <a:ext cx="925251" cy="101253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237945-382E-33D5-25C4-92DC395177E9}"/>
                </a:ext>
              </a:extLst>
            </p:cNvPr>
            <p:cNvSpPr txBox="1"/>
            <p:nvPr/>
          </p:nvSpPr>
          <p:spPr>
            <a:xfrm>
              <a:off x="1338517" y="3070152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CH1</a:t>
              </a:r>
              <a:endParaRPr lang="de-CH" sz="2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D28C3D-0485-31E2-E682-39937F172314}"/>
              </a:ext>
            </a:extLst>
          </p:cNvPr>
          <p:cNvGrpSpPr/>
          <p:nvPr/>
        </p:nvGrpSpPr>
        <p:grpSpPr>
          <a:xfrm>
            <a:off x="10326854" y="4227083"/>
            <a:ext cx="1587138" cy="1146630"/>
            <a:chOff x="9665877" y="2805983"/>
            <a:chExt cx="1587138" cy="1146630"/>
          </a:xfrm>
        </p:grpSpPr>
        <p:pic>
          <p:nvPicPr>
            <p:cNvPr id="9" name="Picture 8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259D94EE-4F92-8B30-97AA-6E63B7455B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665877" y="2940074"/>
              <a:ext cx="840873" cy="101253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E8F908-62AE-80F5-382D-D33E009B1151}"/>
                </a:ext>
              </a:extLst>
            </p:cNvPr>
            <p:cNvSpPr txBox="1"/>
            <p:nvPr/>
          </p:nvSpPr>
          <p:spPr>
            <a:xfrm>
              <a:off x="10172895" y="2805983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CH3+4</a:t>
              </a:r>
              <a:endParaRPr lang="de-CH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E3B5EE3-074F-39CB-E56C-600829911598}"/>
              </a:ext>
            </a:extLst>
          </p:cNvPr>
          <p:cNvGrpSpPr/>
          <p:nvPr/>
        </p:nvGrpSpPr>
        <p:grpSpPr>
          <a:xfrm>
            <a:off x="10699987" y="3108765"/>
            <a:ext cx="1587138" cy="1161386"/>
            <a:chOff x="8609586" y="3497479"/>
            <a:chExt cx="1587138" cy="1161386"/>
          </a:xfrm>
        </p:grpSpPr>
        <p:pic>
          <p:nvPicPr>
            <p:cNvPr id="10" name="Picture 9" descr="A close-up of a device&#10;&#10;AI-generated content may be incorrect.">
              <a:extLst>
                <a:ext uri="{FF2B5EF4-FFF2-40B4-BE49-F238E27FC236}">
                  <a16:creationId xmlns:a16="http://schemas.microsoft.com/office/drawing/2014/main" id="{2D4902D4-84EA-F086-6EEB-00B7B3DCC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09586" y="3646326"/>
              <a:ext cx="840873" cy="101253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A65E7A-DDE0-711E-36A4-569ECE77348E}"/>
                </a:ext>
              </a:extLst>
            </p:cNvPr>
            <p:cNvSpPr txBox="1"/>
            <p:nvPr/>
          </p:nvSpPr>
          <p:spPr>
            <a:xfrm>
              <a:off x="9116604" y="3497479"/>
              <a:ext cx="108012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/>
                <a:t>CH2</a:t>
              </a:r>
              <a:endParaRPr lang="de-CH" sz="20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67CDB0D-F3DF-5CD6-66D1-A5C1993B1EB5}"/>
              </a:ext>
            </a:extLst>
          </p:cNvPr>
          <p:cNvGrpSpPr/>
          <p:nvPr/>
        </p:nvGrpSpPr>
        <p:grpSpPr>
          <a:xfrm>
            <a:off x="5951984" y="56714"/>
            <a:ext cx="5963174" cy="2940952"/>
            <a:chOff x="2655625" y="478559"/>
            <a:chExt cx="5963174" cy="2940952"/>
          </a:xfrm>
        </p:grpSpPr>
        <p:pic>
          <p:nvPicPr>
            <p:cNvPr id="5" name="Picture 4" descr="A close-up of a circuit board&#10;&#10;AI-generated content may be incorrect.">
              <a:extLst>
                <a:ext uri="{FF2B5EF4-FFF2-40B4-BE49-F238E27FC236}">
                  <a16:creationId xmlns:a16="http://schemas.microsoft.com/office/drawing/2014/main" id="{8F521363-D55D-76F2-7191-337EC230B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5625" y="478559"/>
              <a:ext cx="5963174" cy="2940952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97494A4-EA62-030A-ECFB-CAC1B97B9652}"/>
                </a:ext>
              </a:extLst>
            </p:cNvPr>
            <p:cNvSpPr/>
            <p:nvPr/>
          </p:nvSpPr>
          <p:spPr>
            <a:xfrm>
              <a:off x="5502696" y="629372"/>
              <a:ext cx="1574651" cy="1946125"/>
            </a:xfrm>
            <a:custGeom>
              <a:avLst/>
              <a:gdLst>
                <a:gd name="connsiteX0" fmla="*/ 0 w 1584176"/>
                <a:gd name="connsiteY0" fmla="*/ 0 h 1919932"/>
                <a:gd name="connsiteX1" fmla="*/ 1584176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0 w 1584176"/>
                <a:gd name="connsiteY0" fmla="*/ 0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0 w 1584176"/>
                <a:gd name="connsiteY4" fmla="*/ 0 h 1919932"/>
                <a:gd name="connsiteX0" fmla="*/ 83762 w 1584176"/>
                <a:gd name="connsiteY0" fmla="*/ 48862 h 1919932"/>
                <a:gd name="connsiteX1" fmla="*/ 1179327 w 1584176"/>
                <a:gd name="connsiteY1" fmla="*/ 0 h 1919932"/>
                <a:gd name="connsiteX2" fmla="*/ 1584176 w 1584176"/>
                <a:gd name="connsiteY2" fmla="*/ 1919932 h 1919932"/>
                <a:gd name="connsiteX3" fmla="*/ 0 w 1584176"/>
                <a:gd name="connsiteY3" fmla="*/ 1919932 h 1919932"/>
                <a:gd name="connsiteX4" fmla="*/ 83762 w 1584176"/>
                <a:gd name="connsiteY4" fmla="*/ 48862 h 1919932"/>
                <a:gd name="connsiteX0" fmla="*/ 83762 w 1636564"/>
                <a:gd name="connsiteY0" fmla="*/ 48862 h 1919932"/>
                <a:gd name="connsiteX1" fmla="*/ 1179327 w 1636564"/>
                <a:gd name="connsiteY1" fmla="*/ 0 h 1919932"/>
                <a:gd name="connsiteX2" fmla="*/ 1636564 w 1636564"/>
                <a:gd name="connsiteY2" fmla="*/ 1915170 h 1919932"/>
                <a:gd name="connsiteX3" fmla="*/ 0 w 1636564"/>
                <a:gd name="connsiteY3" fmla="*/ 1919932 h 1919932"/>
                <a:gd name="connsiteX4" fmla="*/ 83762 w 1636564"/>
                <a:gd name="connsiteY4" fmla="*/ 48862 h 1919932"/>
                <a:gd name="connsiteX0" fmla="*/ 83762 w 1629420"/>
                <a:gd name="connsiteY0" fmla="*/ 48862 h 1938983"/>
                <a:gd name="connsiteX1" fmla="*/ 1179327 w 1629420"/>
                <a:gd name="connsiteY1" fmla="*/ 0 h 1938983"/>
                <a:gd name="connsiteX2" fmla="*/ 1629420 w 1629420"/>
                <a:gd name="connsiteY2" fmla="*/ 1938983 h 1938983"/>
                <a:gd name="connsiteX3" fmla="*/ 0 w 1629420"/>
                <a:gd name="connsiteY3" fmla="*/ 1919932 h 1938983"/>
                <a:gd name="connsiteX4" fmla="*/ 83762 w 1629420"/>
                <a:gd name="connsiteY4" fmla="*/ 48862 h 1938983"/>
                <a:gd name="connsiteX0" fmla="*/ 83762 w 1629420"/>
                <a:gd name="connsiteY0" fmla="*/ 51243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83762 w 1629420"/>
                <a:gd name="connsiteY4" fmla="*/ 51243 h 1941364"/>
                <a:gd name="connsiteX0" fmla="*/ 69474 w 1629420"/>
                <a:gd name="connsiteY0" fmla="*/ 36956 h 1941364"/>
                <a:gd name="connsiteX1" fmla="*/ 1203139 w 1629420"/>
                <a:gd name="connsiteY1" fmla="*/ 0 h 1941364"/>
                <a:gd name="connsiteX2" fmla="*/ 1629420 w 1629420"/>
                <a:gd name="connsiteY2" fmla="*/ 1941364 h 1941364"/>
                <a:gd name="connsiteX3" fmla="*/ 0 w 1629420"/>
                <a:gd name="connsiteY3" fmla="*/ 1922313 h 1941364"/>
                <a:gd name="connsiteX4" fmla="*/ 69474 w 1629420"/>
                <a:gd name="connsiteY4" fmla="*/ 36956 h 1941364"/>
                <a:gd name="connsiteX0" fmla="*/ 12324 w 1572270"/>
                <a:gd name="connsiteY0" fmla="*/ 36956 h 1974700"/>
                <a:gd name="connsiteX1" fmla="*/ 1145989 w 1572270"/>
                <a:gd name="connsiteY1" fmla="*/ 0 h 1974700"/>
                <a:gd name="connsiteX2" fmla="*/ 1572270 w 1572270"/>
                <a:gd name="connsiteY2" fmla="*/ 1941364 h 1974700"/>
                <a:gd name="connsiteX3" fmla="*/ 0 w 1572270"/>
                <a:gd name="connsiteY3" fmla="*/ 1974700 h 1974700"/>
                <a:gd name="connsiteX4" fmla="*/ 12324 w 1572270"/>
                <a:gd name="connsiteY4" fmla="*/ 36956 h 1974700"/>
                <a:gd name="connsiteX0" fmla="*/ 12324 w 1572270"/>
                <a:gd name="connsiteY0" fmla="*/ 36956 h 1941364"/>
                <a:gd name="connsiteX1" fmla="*/ 1145989 w 1572270"/>
                <a:gd name="connsiteY1" fmla="*/ 0 h 1941364"/>
                <a:gd name="connsiteX2" fmla="*/ 1572270 w 1572270"/>
                <a:gd name="connsiteY2" fmla="*/ 1941364 h 1941364"/>
                <a:gd name="connsiteX3" fmla="*/ 0 w 1572270"/>
                <a:gd name="connsiteY3" fmla="*/ 1934219 h 1941364"/>
                <a:gd name="connsiteX4" fmla="*/ 12324 w 1572270"/>
                <a:gd name="connsiteY4" fmla="*/ 36956 h 1941364"/>
                <a:gd name="connsiteX0" fmla="*/ 14705 w 1574651"/>
                <a:gd name="connsiteY0" fmla="*/ 36956 h 1946125"/>
                <a:gd name="connsiteX1" fmla="*/ 1148370 w 1574651"/>
                <a:gd name="connsiteY1" fmla="*/ 0 h 1946125"/>
                <a:gd name="connsiteX2" fmla="*/ 1574651 w 1574651"/>
                <a:gd name="connsiteY2" fmla="*/ 1941364 h 1946125"/>
                <a:gd name="connsiteX3" fmla="*/ 0 w 1574651"/>
                <a:gd name="connsiteY3" fmla="*/ 1946125 h 1946125"/>
                <a:gd name="connsiteX4" fmla="*/ 14705 w 1574651"/>
                <a:gd name="connsiteY4" fmla="*/ 36956 h 19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651" h="1946125">
                  <a:moveTo>
                    <a:pt x="14705" y="36956"/>
                  </a:moveTo>
                  <a:lnTo>
                    <a:pt x="1148370" y="0"/>
                  </a:lnTo>
                  <a:lnTo>
                    <a:pt x="1574651" y="1941364"/>
                  </a:lnTo>
                  <a:lnTo>
                    <a:pt x="0" y="1946125"/>
                  </a:lnTo>
                  <a:lnTo>
                    <a:pt x="14705" y="36956"/>
                  </a:lnTo>
                  <a:close/>
                </a:path>
              </a:pathLst>
            </a:custGeom>
            <a:noFill/>
            <a:ln w="63500" cap="rnd">
              <a:solidFill>
                <a:schemeClr val="accent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2000" dirty="0" err="1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16537D-AAFE-F700-1829-836FC58CD68C}"/>
                </a:ext>
              </a:extLst>
            </p:cNvPr>
            <p:cNvGrpSpPr/>
            <p:nvPr/>
          </p:nvGrpSpPr>
          <p:grpSpPr>
            <a:xfrm>
              <a:off x="5879976" y="2959872"/>
              <a:ext cx="998234" cy="78827"/>
              <a:chOff x="5879976" y="2959872"/>
              <a:chExt cx="998234" cy="78827"/>
            </a:xfrm>
          </p:grpSpPr>
          <p:sp>
            <p:nvSpPr>
              <p:cNvPr id="25" name="Flowchart: Connector 24">
                <a:extLst>
                  <a:ext uri="{FF2B5EF4-FFF2-40B4-BE49-F238E27FC236}">
                    <a16:creationId xmlns:a16="http://schemas.microsoft.com/office/drawing/2014/main" id="{7342CA0D-29B8-8FDD-2823-0CC0D3D28B6A}"/>
                  </a:ext>
                </a:extLst>
              </p:cNvPr>
              <p:cNvSpPr/>
              <p:nvPr/>
            </p:nvSpPr>
            <p:spPr>
              <a:xfrm>
                <a:off x="5879976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6" name="Flowchart: Connector 25">
                <a:extLst>
                  <a:ext uri="{FF2B5EF4-FFF2-40B4-BE49-F238E27FC236}">
                    <a16:creationId xmlns:a16="http://schemas.microsoft.com/office/drawing/2014/main" id="{29359B38-ECE4-D14D-053C-703DF13BD3E6}"/>
                  </a:ext>
                </a:extLst>
              </p:cNvPr>
              <p:cNvSpPr/>
              <p:nvPr/>
            </p:nvSpPr>
            <p:spPr>
              <a:xfrm>
                <a:off x="6189072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7" name="Flowchart: Connector 26">
                <a:extLst>
                  <a:ext uri="{FF2B5EF4-FFF2-40B4-BE49-F238E27FC236}">
                    <a16:creationId xmlns:a16="http://schemas.microsoft.com/office/drawing/2014/main" id="{D6136FEA-F24A-94DC-DB59-9A22EE4C9786}"/>
                  </a:ext>
                </a:extLst>
              </p:cNvPr>
              <p:cNvSpPr/>
              <p:nvPr/>
            </p:nvSpPr>
            <p:spPr>
              <a:xfrm>
                <a:off x="6498168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28" name="Flowchart: Connector 27">
                <a:extLst>
                  <a:ext uri="{FF2B5EF4-FFF2-40B4-BE49-F238E27FC236}">
                    <a16:creationId xmlns:a16="http://schemas.microsoft.com/office/drawing/2014/main" id="{DDB49307-C52D-6EBB-BAF3-FA8C5A8883DC}"/>
                  </a:ext>
                </a:extLst>
              </p:cNvPr>
              <p:cNvSpPr/>
              <p:nvPr/>
            </p:nvSpPr>
            <p:spPr>
              <a:xfrm>
                <a:off x="6807265" y="2959872"/>
                <a:ext cx="70945" cy="78827"/>
              </a:xfrm>
              <a:prstGeom prst="flowChart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</p:grp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7402083F-4893-5623-DA46-8A68C08C2ACC}"/>
              </a:ext>
            </a:extLst>
          </p:cNvPr>
          <p:cNvCxnSpPr>
            <a:cxnSpLocks/>
            <a:stCxn id="9" idx="3"/>
            <a:endCxn id="28" idx="4"/>
          </p:cNvCxnSpPr>
          <p:nvPr/>
        </p:nvCxnSpPr>
        <p:spPr>
          <a:xfrm rot="10800000">
            <a:off x="10139098" y="2616854"/>
            <a:ext cx="187757" cy="225059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6235F123-8115-9224-49E9-5E47937C735B}"/>
              </a:ext>
            </a:extLst>
          </p:cNvPr>
          <p:cNvSpPr/>
          <p:nvPr/>
        </p:nvSpPr>
        <p:spPr>
          <a:xfrm>
            <a:off x="8871631" y="5528331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6F16C72-45DF-A58C-56FD-F119A80BE6EC}"/>
              </a:ext>
            </a:extLst>
          </p:cNvPr>
          <p:cNvSpPr/>
          <p:nvPr/>
        </p:nvSpPr>
        <p:spPr>
          <a:xfrm>
            <a:off x="10232976" y="4785468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1E64B52-49E1-8888-A4B0-8E55C92DCCCE}"/>
              </a:ext>
            </a:extLst>
          </p:cNvPr>
          <p:cNvSpPr/>
          <p:nvPr/>
        </p:nvSpPr>
        <p:spPr>
          <a:xfrm>
            <a:off x="10232976" y="4768602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DEB9C05-95A6-45DB-BE07-A0BA1C2DEDCF}"/>
              </a:ext>
            </a:extLst>
          </p:cNvPr>
          <p:cNvSpPr/>
          <p:nvPr/>
        </p:nvSpPr>
        <p:spPr>
          <a:xfrm>
            <a:off x="10586464" y="3652148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err="1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D9F3D24-6710-10BE-FFC6-1F91FB7DF294}"/>
              </a:ext>
            </a:extLst>
          </p:cNvPr>
          <p:cNvCxnSpPr>
            <a:cxnSpLocks/>
            <a:stCxn id="59" idx="0"/>
            <a:endCxn id="10" idx="2"/>
          </p:cNvCxnSpPr>
          <p:nvPr/>
        </p:nvCxnSpPr>
        <p:spPr>
          <a:xfrm flipH="1" flipV="1">
            <a:off x="11120423" y="4270151"/>
            <a:ext cx="302179" cy="151736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4410FB8-9A32-6562-C429-107FA7514845}"/>
              </a:ext>
            </a:extLst>
          </p:cNvPr>
          <p:cNvCxnSpPr>
            <a:cxnSpLocks/>
            <a:stCxn id="8" idx="2"/>
            <a:endCxn id="59" idx="1"/>
          </p:cNvCxnSpPr>
          <p:nvPr/>
        </p:nvCxnSpPr>
        <p:spPr>
          <a:xfrm flipV="1">
            <a:off x="8425372" y="6050155"/>
            <a:ext cx="2346102" cy="70708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721650D-06A5-FE82-751A-A9B2D97978A1}"/>
              </a:ext>
            </a:extLst>
          </p:cNvPr>
          <p:cNvCxnSpPr>
            <a:cxnSpLocks/>
            <a:stCxn id="9" idx="2"/>
            <a:endCxn id="59" idx="0"/>
          </p:cNvCxnSpPr>
          <p:nvPr/>
        </p:nvCxnSpPr>
        <p:spPr>
          <a:xfrm>
            <a:off x="10747290" y="5373713"/>
            <a:ext cx="675312" cy="413806"/>
          </a:xfrm>
          <a:prstGeom prst="line">
            <a:avLst/>
          </a:prstGeom>
          <a:ln w="12700">
            <a:solidFill>
              <a:schemeClr val="bg1">
                <a:lumMod val="50000"/>
                <a:alpha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2496AF86-FDC4-7296-1759-12059FC992C9}"/>
              </a:ext>
            </a:extLst>
          </p:cNvPr>
          <p:cNvSpPr/>
          <p:nvPr/>
        </p:nvSpPr>
        <p:spPr>
          <a:xfrm>
            <a:off x="10771474" y="5787519"/>
            <a:ext cx="1302255" cy="525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DSEs</a:t>
            </a:r>
            <a:endParaRPr lang="en-GB" sz="2000" dirty="0" err="1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45DC8C-59B6-FE01-2E7F-BFFF4DB9B6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95" y="3901225"/>
            <a:ext cx="5590043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28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0.02291 -0.00139 C 0.03099 -0.14074 0.01354 -0.17291 0.02161 -0.31203 C 0.02161 -0.3118 0.01927 -0.43148 0.01927 -0.431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215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7.40741E-7 L -0.03802 0.0037 C -0.02995 -0.13565 -0.0444 -0.04097 -0.03633 -0.18009 C -0.03633 -0.17986 -0.03568 -0.32454 -0.03568 -0.3243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" y="-160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33333E-6 C 0.00743 -0.00046 -0.02174 0.00301 -0.01406 0.00255 C -0.00598 -0.1368 -0.02343 -0.04398 -0.01536 -0.18287 C -0.01536 -0.18264 -0.01549 -0.32083 -0.01549 -0.3206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-1590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0023 L -0.02591 0.00116 C -0.07331 -0.05579 -0.10286 0.1 -0.09466 -0.03889 C -0.09466 -0.03866 -0.09544 -0.15301 -0.09544 -0.15278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5" y="-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  <p:bldP spid="38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2F1B6-3A2A-E43F-5FF4-17CA09535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0F5DFAC-A0D2-DB7A-2741-6467AC114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Threshold Logging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70">
                <a:extLst>
                  <a:ext uri="{FF2B5EF4-FFF2-40B4-BE49-F238E27FC236}">
                    <a16:creationId xmlns:a16="http://schemas.microsoft.com/office/drawing/2014/main" id="{A3CCF59D-D3A1-B004-2246-B8E270619D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What is logged: 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timestamp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CH1, CH2, CH3, CH4</a:t>
                </a:r>
              </a:p>
              <a:p>
                <a:pPr marL="646113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var CH1, var CH2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Compression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de-CH" b="1" dirty="0"/>
                  <a:t>:</a:t>
                </a:r>
              </a:p>
              <a:p>
                <a:pPr marL="703263" lvl="2" indent="-342900">
                  <a:buFont typeface="Arial" panose="020B0604020202020204" pitchFamily="34" charset="0"/>
                  <a:buChar char="•"/>
                </a:pPr>
                <a:r>
                  <a:rPr lang="de-CH" dirty="0"/>
                  <a:t>Average </a:t>
                </a:r>
                <a:r>
                  <a:rPr lang="en-US" dirty="0"/>
                  <a:t>over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dirty="0"/>
                  <a:t>samples</a:t>
                </a:r>
              </a:p>
              <a:p>
                <a:pPr marL="703263" lvl="2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Variance (std. dev.) calculated for ch1 and ch2</a:t>
                </a:r>
              </a:p>
              <a:p>
                <a:pPr marL="703263" lvl="2" indent="-342900">
                  <a:buFont typeface="Arial" panose="020B0604020202020204" pitchFamily="34" charset="0"/>
                  <a:buChar char="•"/>
                </a:pPr>
                <a:r>
                  <a:rPr lang="de-CH" dirty="0" err="1"/>
                  <a:t>Longer</a:t>
                </a:r>
                <a:r>
                  <a:rPr lang="de-CH" dirty="0"/>
                  <a:t> logging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×2.6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de-CH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No cost to IOC</a:t>
                </a:r>
                <a:endParaRPr lang="de-CH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CH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1" name="Content Placeholder 70">
                <a:extLst>
                  <a:ext uri="{FF2B5EF4-FFF2-40B4-BE49-F238E27FC236}">
                    <a16:creationId xmlns:a16="http://schemas.microsoft.com/office/drawing/2014/main" id="{A3CCF59D-D3A1-B004-2246-B8E270619D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89" t="-10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6C6072-CA28-2DEA-8236-8D2C7709C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C1B79-71E4-CE66-040D-5EC3932BF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6D81EF-7942-5331-C9E5-E43B0849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08AF513-1C21-83F9-E79D-F4110EAB1E22}"/>
                  </a:ext>
                </a:extLst>
              </p:cNvPr>
              <p:cNvSpPr txBox="1"/>
              <p:nvPr/>
            </p:nvSpPr>
            <p:spPr>
              <a:xfrm>
                <a:off x="8351866" y="1327898"/>
                <a:ext cx="14318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08AF513-1C21-83F9-E79D-F4110EAB1E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866" y="1327898"/>
                <a:ext cx="1431867" cy="369332"/>
              </a:xfrm>
              <a:prstGeom prst="rect">
                <a:avLst/>
              </a:prstGeom>
              <a:blipFill>
                <a:blip r:embed="rId3"/>
                <a:stretch>
                  <a:fillRect l="-4681" r="-6809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73DA62-9298-E470-53D3-DA67934028DB}"/>
                  </a:ext>
                </a:extLst>
              </p:cNvPr>
              <p:cNvSpPr txBox="1"/>
              <p:nvPr/>
            </p:nvSpPr>
            <p:spPr>
              <a:xfrm>
                <a:off x="8311715" y="3110319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×16</m:t>
                    </m:r>
                  </m:oMath>
                </a14:m>
                <a:r>
                  <a:rPr lang="de-CH" dirty="0"/>
                  <a:t> byte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73DA62-9298-E470-53D3-DA6793402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1715" y="3110319"/>
                <a:ext cx="1512168" cy="369332"/>
              </a:xfrm>
              <a:prstGeom prst="rect">
                <a:avLst/>
              </a:prstGeom>
              <a:blipFill>
                <a:blip r:embed="rId4"/>
                <a:stretch>
                  <a:fillRect t="-6557" r="-2811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8D98A7-0D02-F67F-6D5F-6D3294413FF9}"/>
                  </a:ext>
                </a:extLst>
              </p:cNvPr>
              <p:cNvSpPr txBox="1"/>
              <p:nvPr/>
            </p:nvSpPr>
            <p:spPr>
              <a:xfrm>
                <a:off x="7315877" y="1891574"/>
                <a:ext cx="35038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18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≈2.6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de-CH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8D98A7-0D02-F67F-6D5F-6D3294413F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877" y="1891574"/>
                <a:ext cx="3503844" cy="369332"/>
              </a:xfrm>
              <a:prstGeom prst="rect">
                <a:avLst/>
              </a:prstGeom>
              <a:blipFill>
                <a:blip r:embed="rId5"/>
                <a:stretch>
                  <a:fillRect l="-1565" r="-1565" b="-31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0D2FE3B5-0766-2E2B-9BB7-2A4D79E42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8924" y="3676570"/>
            <a:ext cx="4857750" cy="136207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39EA1C8A-D187-8FA2-3142-7E10A8B7A41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20" y="4333529"/>
            <a:ext cx="5590043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89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65E0F-3E51-508D-43FA-6ECF23687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406F54-1347-E461-B31F-0BE61BD8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with IOC</a:t>
            </a:r>
            <a:endParaRPr lang="en-GB" dirty="0"/>
          </a:p>
        </p:txBody>
      </p:sp>
      <p:sp>
        <p:nvSpPr>
          <p:cNvPr id="71" name="Content Placeholder 70">
            <a:extLst>
              <a:ext uri="{FF2B5EF4-FFF2-40B4-BE49-F238E27FC236}">
                <a16:creationId xmlns:a16="http://schemas.microsoft.com/office/drawing/2014/main" id="{5A23F99B-204B-8762-3572-C43BD3D77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4752602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FPGA:</a:t>
            </a:r>
            <a:r>
              <a:rPr lang="en-US" dirty="0"/>
              <a:t> logs into RAM until full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IOC:</a:t>
            </a:r>
            <a:r>
              <a:rPr lang="en-US" dirty="0"/>
              <a:t> access logged data on commands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 err="1"/>
              <a:t>setBeamEnergy</a:t>
            </a:r>
            <a:endParaRPr lang="en-US" dirty="0"/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 err="1"/>
              <a:t>setBeamCurrent</a:t>
            </a:r>
            <a:endParaRPr lang="en-US" dirty="0"/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store it in </a:t>
            </a:r>
            <a:r>
              <a:rPr lang="en-US" b="1" dirty="0"/>
              <a:t>IOC memory </a:t>
            </a:r>
            <a:r>
              <a:rPr lang="en-US" dirty="0"/>
              <a:t>and reset FPGA logging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Should take less than160 </a:t>
            </a:r>
            <a:r>
              <a:rPr lang="en-US" dirty="0" err="1"/>
              <a:t>ms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12DC1D-28CD-FCB6-F643-15638F3FF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038CEE-B8F3-5C95-1896-CC47DA2E3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5F0B1-906C-636C-3E41-50AB4652A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5127CD-C1F6-581E-4903-FB171FEC4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657350"/>
            <a:ext cx="5905500" cy="3543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82D531-6640-0585-1199-EF2142BAC2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70"/>
          <a:stretch>
            <a:fillRect/>
          </a:stretch>
        </p:blipFill>
        <p:spPr>
          <a:xfrm>
            <a:off x="695325" y="3140968"/>
            <a:ext cx="322208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47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CA5B4-88C0-09B2-F253-BAC80572E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 Processing on IOC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54FF4-7D0E-AAA9-00EA-5C43D471F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CloseBeamStoppers</a:t>
            </a:r>
            <a:r>
              <a:rPr lang="en-US" b="1" dirty="0"/>
              <a:t> (&gt;4seconds)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Persist </a:t>
            </a:r>
            <a:r>
              <a:rPr lang="en-US" dirty="0"/>
              <a:t>logged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</a:t>
            </a:r>
            <a:r>
              <a:rPr lang="en-US" b="1" dirty="0"/>
              <a:t>statistics</a:t>
            </a:r>
            <a:r>
              <a:rPr lang="en-US" dirty="0"/>
              <a:t> from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Calculate </a:t>
            </a:r>
            <a:r>
              <a:rPr lang="en-US" b="1" dirty="0"/>
              <a:t>scaling factors</a:t>
            </a: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32C8D-D4EF-5879-D47E-D28B29B5C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3682B-5FB9-5F34-183E-E644370B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70649-7A79-3BA1-08E5-62A04E86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08EFB4-8E22-BDD2-CACD-47C93622374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31" y="1484784"/>
            <a:ext cx="5590043" cy="3761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0B5171-063D-0940-2B8D-80AE975BA6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31"/>
          <a:stretch>
            <a:fillRect/>
          </a:stretch>
        </p:blipFill>
        <p:spPr>
          <a:xfrm>
            <a:off x="692162" y="2564904"/>
            <a:ext cx="324694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61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3B2EA-5AFC-5005-1712-D59130F1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F75224-8F52-C043-E07F-7F1CCEC3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E5A6D-1D8B-81C2-DDA6-B9F945067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5B0DD-570C-6FFF-F54B-53F8F8C50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F9CEC8-8BAF-D4C3-2804-5968E432BC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Results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3083982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2DFEF-5CCC-AC20-2404-AEC9823CD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0D60C3A-0369-54BE-05B8-0281804036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376773"/>
                <a:ext cx="10873283" cy="2124235"/>
              </a:xfrm>
            </p:spPr>
            <p:txBody>
              <a:bodyPr numCol="2"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Coupling point current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=124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43 spots in this layer; 107989 samples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Spot durations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3 − 100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Rising and falling signal need to be removed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0D60C3A-0369-54BE-05B8-0281804036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376773"/>
                <a:ext cx="10873283" cy="2124235"/>
              </a:xfrm>
              <a:blipFill>
                <a:blip r:embed="rId2"/>
                <a:stretch>
                  <a:fillRect l="-1345" t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B91910-28F1-168E-26C7-7336DD98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F65A2-F68E-0E66-13D1-7CF3A1D1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DE4B7-8394-9D6E-B617-7ABA3EDDA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596590-251E-DE3A-8778-39933ABD0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Energy Layer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0F7A781-68FD-61DD-88DD-3D8A4DA0E3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2174" y="4005064"/>
            <a:ext cx="9247651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97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56AD1-79EB-BAAA-D074-6517EE40A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3E7E19-F8F0-9BC6-A2B6-FEE6E53D5B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376773"/>
                <a:ext cx="10873283" cy="1764195"/>
              </a:xfrm>
            </p:spPr>
            <p:txBody>
              <a:bodyPr numCol="2"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Coupling point current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=124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43 spots in this layer; 107989 samples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Spot durations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3 − 100 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Rising and falling signal need to be removed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Average and standard deviation are easy to calculate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This must be done per channel and per energy layer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3E7E19-F8F0-9BC6-A2B6-FEE6E53D5B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376773"/>
                <a:ext cx="10873283" cy="1764195"/>
              </a:xfrm>
              <a:blipFill>
                <a:blip r:embed="rId2"/>
                <a:stretch>
                  <a:fillRect l="-1345" t="-4498" r="-11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400DE-A1AE-134E-1A90-DDB9CFEE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F53AC-9C6D-D5BC-B800-BB1E76C24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A5D480-B12B-419E-D048-ABDD8868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FC9D07-A258-E407-8708-52E21495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numCol="3"/>
          <a:lstStyle/>
          <a:p>
            <a:r>
              <a:rPr lang="en-US" dirty="0"/>
              <a:t>Single Energy Layer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60BFEE-97EC-67EF-4D34-ADE32EE84B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2174" y="4005064"/>
            <a:ext cx="9247651" cy="193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37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21FBC-DF9F-A693-5450-F8DDFB590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32E263-D881-CDAD-DDEB-BA7BF223C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Readout from FPGA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BD404C-112D-E5F8-CA73-B5E393E54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2BAEA-39C8-C40E-4369-0E640695D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8AAF97-9315-7544-24AC-CB96A1E1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27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7D82943-02A7-75DB-27E4-1AFDE34334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177865"/>
                <a:ext cx="9793162" cy="1476163"/>
              </a:xfrm>
            </p:spPr>
            <p:txBody>
              <a:bodyPr numCol="2"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During </a:t>
                </a:r>
              </a:p>
              <a:p>
                <a:pPr marL="846900" lvl="2" indent="-342900">
                  <a:buFont typeface="Arial" panose="020B0604020202020204" pitchFamily="34" charset="0"/>
                  <a:buChar char="•"/>
                </a:pPr>
                <a:r>
                  <a:rPr lang="en-US" dirty="0" err="1"/>
                  <a:t>setBeamEnergy</a:t>
                </a:r>
                <a:endParaRPr lang="en-US" dirty="0"/>
              </a:p>
              <a:p>
                <a:pPr marL="846900" lvl="2" indent="-342900">
                  <a:buFont typeface="Arial" panose="020B0604020202020204" pitchFamily="34" charset="0"/>
                  <a:buChar char="•"/>
                </a:pPr>
                <a:r>
                  <a:rPr lang="en-US" dirty="0" err="1"/>
                  <a:t>setBeamCurrent</a:t>
                </a:r>
                <a:br>
                  <a:rPr lang="en-US" dirty="0"/>
                </a:br>
                <a:endParaRPr lang="en-US" dirty="0"/>
              </a:p>
              <a:p>
                <a:pPr marL="846900" lvl="2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Memory full in 3% of cases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Average read out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≪ 160 </m:t>
                    </m:r>
                    <m:r>
                      <a:rPr lang="en-US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i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Median read out time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7D82943-02A7-75DB-27E4-1AFDE34334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177865"/>
                <a:ext cx="9793162" cy="1476163"/>
              </a:xfrm>
              <a:blipFill>
                <a:blip r:embed="rId2"/>
                <a:stretch>
                  <a:fillRect l="-1493" t="-5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52062A9-407F-9444-0D8E-E6CF90FD3453}"/>
              </a:ext>
            </a:extLst>
          </p:cNvPr>
          <p:cNvSpPr txBox="1">
            <a:spLocks/>
          </p:cNvSpPr>
          <p:nvPr/>
        </p:nvSpPr>
        <p:spPr>
          <a:xfrm>
            <a:off x="4403774" y="1376773"/>
            <a:ext cx="4716561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DCCA99-83B0-D21D-DCBD-C2110C9677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33" y="2743153"/>
            <a:ext cx="10878334" cy="356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0874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EFA79-480D-27F9-5F92-7FD8361D6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0467E0E-48DB-42CB-1D54-6D048E18C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Calculate statistics on IOC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E75606-8B69-F985-2B49-717055FE2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68405C-C21E-CA78-6F27-8AB9EFB70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53ECB-6388-86FC-B6CE-92D5D091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28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49C92B4-C23F-958D-B9CE-BE186ADFC7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4" y="1177865"/>
                <a:ext cx="10513243" cy="1476163"/>
              </a:xfrm>
            </p:spPr>
            <p:txBody>
              <a:bodyPr numCol="2"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During </a:t>
                </a:r>
              </a:p>
              <a:p>
                <a:pPr marL="846900" lvl="2" indent="-342900">
                  <a:buFont typeface="Arial" panose="020B0604020202020204" pitchFamily="34" charset="0"/>
                  <a:buChar char="•"/>
                </a:pPr>
                <a:r>
                  <a:rPr lang="en-US" dirty="0" err="1"/>
                  <a:t>closeBeamStoppers</a:t>
                </a:r>
                <a:endParaRPr lang="en-US" dirty="0"/>
              </a:p>
              <a:p>
                <a:pPr marL="846900" lvl="2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We have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5 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2 million samples are processes on average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Average calc. time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519 </m:t>
                    </m:r>
                    <m:r>
                      <a:rPr lang="en-US" i="1" dirty="0" err="1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Median calc. time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433 </m:t>
                    </m:r>
                    <m:r>
                      <a:rPr lang="en-US" i="1" dirty="0" err="1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49C92B4-C23F-958D-B9CE-BE186ADFC7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4" y="1177865"/>
                <a:ext cx="10513243" cy="1476163"/>
              </a:xfrm>
              <a:blipFill>
                <a:blip r:embed="rId2"/>
                <a:stretch>
                  <a:fillRect l="-1391" t="-5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824ED11-CCDD-6EBF-231A-C08E38AA6504}"/>
              </a:ext>
            </a:extLst>
          </p:cNvPr>
          <p:cNvSpPr txBox="1">
            <a:spLocks/>
          </p:cNvSpPr>
          <p:nvPr/>
        </p:nvSpPr>
        <p:spPr>
          <a:xfrm>
            <a:off x="4403774" y="1376773"/>
            <a:ext cx="4716561" cy="46446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3E9B24-2716-9F07-674B-218723E872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833" y="2743652"/>
            <a:ext cx="10878334" cy="35651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150C2D-D5F2-6D9B-2122-28922913D46B}"/>
                  </a:ext>
                </a:extLst>
              </p:cNvPr>
              <p:cNvSpPr txBox="1"/>
              <p:nvPr/>
            </p:nvSpPr>
            <p:spPr>
              <a:xfrm>
                <a:off x="9311328" y="1762058"/>
                <a:ext cx="13749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5000 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𝑚𝑠</m:t>
                      </m:r>
                    </m:oMath>
                  </m:oMathPara>
                </a14:m>
                <a:endParaRPr lang="en-GB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150C2D-D5F2-6D9B-2122-28922913D4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1328" y="1762058"/>
                <a:ext cx="1374927" cy="307777"/>
              </a:xfrm>
              <a:prstGeom prst="rect">
                <a:avLst/>
              </a:prstGeom>
              <a:blipFill>
                <a:blip r:embed="rId4"/>
                <a:stretch>
                  <a:fillRect l="-3982" r="-1770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261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349BE-4F36-75E3-F21C-92D87FFFB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2BD5B-F474-F05F-229F-98096B9A0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dirty="0"/>
              <a:t>Application: Transmission Compensation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DF571-2B2C-A4DC-7F83-E845F9642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29.05.2026</a:t>
            </a:r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F8BFD-D6AB-CC6D-6CB4-A4D72DF6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RT2026        C. Groh - M. Eichin (Paul Scherrer Institute PSI)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849FA-E258-3334-8487-B56D70AE7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CE2AA-95C6-1E0C-53C9-44FA6C2F1555}"/>
              </a:ext>
            </a:extLst>
          </p:cNvPr>
          <p:cNvSpPr/>
          <p:nvPr/>
        </p:nvSpPr>
        <p:spPr>
          <a:xfrm>
            <a:off x="4583832" y="912420"/>
            <a:ext cx="3680685" cy="432048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Scaling active since 2025-10-13</a:t>
            </a:r>
            <a:endParaRPr lang="de-CH" sz="2000" dirty="0" err="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0148F2-74E8-C5C4-80B7-DF48B5B00F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589" y="1600196"/>
            <a:ext cx="10972822" cy="36576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D9DC6D-38BB-1918-AC3F-8B54839938DC}"/>
                  </a:ext>
                </a:extLst>
              </p:cNvPr>
              <p:cNvSpPr txBox="1"/>
              <p:nvPr/>
            </p:nvSpPr>
            <p:spPr>
              <a:xfrm>
                <a:off x="8408144" y="5709863"/>
                <a:ext cx="317426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binned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energies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D9DC6D-38BB-1918-AC3F-8B5483993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8144" y="5709863"/>
                <a:ext cx="3174267" cy="307777"/>
              </a:xfrm>
              <a:prstGeom prst="rect">
                <a:avLst/>
              </a:prstGeom>
              <a:blipFill>
                <a:blip r:embed="rId3"/>
                <a:stretch>
                  <a:fillRect l="-1536" r="-1344" b="-3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DE855F-3580-C791-7CC7-4A57D83D56EC}"/>
                  </a:ext>
                </a:extLst>
              </p:cNvPr>
              <p:cNvSpPr txBox="1"/>
              <p:nvPr/>
            </p:nvSpPr>
            <p:spPr>
              <a:xfrm>
                <a:off x="2999656" y="4005064"/>
                <a:ext cx="43441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avg</m:t>
                      </m:r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DE855F-3580-C791-7CC7-4A57D83D5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56" y="4005064"/>
                <a:ext cx="434414" cy="307777"/>
              </a:xfrm>
              <a:prstGeom prst="rect">
                <a:avLst/>
              </a:prstGeom>
              <a:blipFill>
                <a:blip r:embed="rId4"/>
                <a:stretch>
                  <a:fillRect l="-14085" r="-16901" b="-2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0A3E67-E57F-EF4A-5192-4DAA69785D72}"/>
                  </a:ext>
                </a:extLst>
              </p:cNvPr>
              <p:cNvSpPr txBox="1"/>
              <p:nvPr/>
            </p:nvSpPr>
            <p:spPr>
              <a:xfrm>
                <a:off x="1775520" y="2276872"/>
                <a:ext cx="58509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std</m:t>
                      </m:r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0A3E67-E57F-EF4A-5192-4DAA69785D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20" y="2276872"/>
                <a:ext cx="585097" cy="307777"/>
              </a:xfrm>
              <a:prstGeom prst="rect">
                <a:avLst/>
              </a:prstGeom>
              <a:blipFill>
                <a:blip r:embed="rId5"/>
                <a:stretch>
                  <a:fillRect l="-12500" r="-10417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B0E403-470A-6FDF-976A-E2EDBE093049}"/>
                  </a:ext>
                </a:extLst>
              </p:cNvPr>
              <p:cNvSpPr txBox="1"/>
              <p:nvPr/>
            </p:nvSpPr>
            <p:spPr>
              <a:xfrm>
                <a:off x="8904312" y="2996952"/>
                <a:ext cx="434414" cy="638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avg</m:t>
                          </m:r>
                        </m:den>
                      </m:f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9B0E403-470A-6FDF-976A-E2EDBE093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4312" y="2996952"/>
                <a:ext cx="434414" cy="6384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6EA3366-74EA-32D0-8593-653DE66BB597}"/>
              </a:ext>
            </a:extLst>
          </p:cNvPr>
          <p:cNvCxnSpPr/>
          <p:nvPr/>
        </p:nvCxnSpPr>
        <p:spPr>
          <a:xfrm>
            <a:off x="2423592" y="2430760"/>
            <a:ext cx="720080" cy="278160"/>
          </a:xfrm>
          <a:prstGeom prst="straightConnector1">
            <a:avLst/>
          </a:prstGeom>
          <a:ln w="38100">
            <a:solidFill>
              <a:srgbClr val="FF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DF9425-71DD-504B-22D4-CE7E3F99589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216863" y="3212976"/>
            <a:ext cx="0" cy="7920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0002968-8AB3-37D2-E61F-1A71D4A9DEBA}"/>
              </a:ext>
            </a:extLst>
          </p:cNvPr>
          <p:cNvSpPr/>
          <p:nvPr/>
        </p:nvSpPr>
        <p:spPr>
          <a:xfrm>
            <a:off x="263352" y="5337211"/>
            <a:ext cx="338437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~16’500 transmission curves</a:t>
            </a:r>
            <a:endParaRPr lang="de-CH" sz="2000" dirty="0" err="1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64EF51-5905-C509-48D8-48EF41032674}"/>
                  </a:ext>
                </a:extLst>
              </p:cNvPr>
              <p:cNvSpPr txBox="1"/>
              <p:nvPr/>
            </p:nvSpPr>
            <p:spPr>
              <a:xfrm>
                <a:off x="4767624" y="5545588"/>
                <a:ext cx="2940485" cy="636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downstream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current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requested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current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64EF51-5905-C509-48D8-48EF41032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624" y="5545588"/>
                <a:ext cx="2940485" cy="63632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4269B07C-63B8-1B12-F996-5CD237C4663D}"/>
              </a:ext>
            </a:extLst>
          </p:cNvPr>
          <p:cNvSpPr/>
          <p:nvPr/>
        </p:nvSpPr>
        <p:spPr>
          <a:xfrm>
            <a:off x="839416" y="912420"/>
            <a:ext cx="3680685" cy="432048"/>
          </a:xfrm>
          <a:prstGeom prst="rect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Logging active since 2025-04-29</a:t>
            </a:r>
            <a:endParaRPr lang="de-CH" sz="2000" dirty="0" err="1"/>
          </a:p>
        </p:txBody>
      </p:sp>
    </p:spTree>
    <p:extLst>
      <p:ext uri="{BB962C8B-B14F-4D97-AF65-F5344CB8AC3E}">
        <p14:creationId xmlns:p14="http://schemas.microsoft.com/office/powerpoint/2010/main" val="3553200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660D9-CAB1-D0B1-0361-97B0597B2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8EAFE2-6411-5B2A-DB4D-FB035E7EC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48190-E3DD-1E29-23A2-E4B845EA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049FB-ED30-D9B0-E245-ABFC490EA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44835A-9378-6883-5EE9-2147BAA1DD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009187" cy="4729302"/>
          </a:xfrm>
        </p:spPr>
        <p:txBody>
          <a:bodyPr/>
          <a:lstStyle/>
          <a:p>
            <a:r>
              <a:rPr lang="en-US" dirty="0"/>
              <a:t>Proton Therapy @ PSI</a:t>
            </a:r>
          </a:p>
        </p:txBody>
      </p:sp>
    </p:spTree>
    <p:extLst>
      <p:ext uri="{BB962C8B-B14F-4D97-AF65-F5344CB8AC3E}">
        <p14:creationId xmlns:p14="http://schemas.microsoft.com/office/powerpoint/2010/main" val="4265171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01CEB-E1CB-729D-E3DC-9BEEFFD70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5E5DC-2A18-A6D9-7207-7689CF04F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Energy Dependent Scaling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A4F6A-A790-0F19-952C-BE8EB461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29.05.2026</a:t>
            </a:r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BA2C1-8F39-B0E5-7362-9B74138E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RT2026        C. Groh - M. Eichin (Paul Scherrer Institute PSI)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8EC20-DB75-291A-E0E6-353F4ADE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30</a:t>
            </a:fld>
            <a:endParaRPr lang="de-CH" dirty="0"/>
          </a:p>
        </p:txBody>
      </p:sp>
      <p:pic>
        <p:nvPicPr>
          <p:cNvPr id="15" name="Picture 14" descr="A graph with a blue line&#10;&#10;AI-generated content may be incorrect.">
            <a:extLst>
              <a:ext uri="{FF2B5EF4-FFF2-40B4-BE49-F238E27FC236}">
                <a16:creationId xmlns:a16="http://schemas.microsoft.com/office/drawing/2014/main" id="{8EE742AF-6B07-1E2E-6E7F-333AEBD933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89" y="1600196"/>
            <a:ext cx="10972822" cy="365760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5B2D54-E7AE-B01A-5FAA-A99EB9DB425D}"/>
              </a:ext>
            </a:extLst>
          </p:cNvPr>
          <p:cNvSpPr/>
          <p:nvPr/>
        </p:nvSpPr>
        <p:spPr>
          <a:xfrm>
            <a:off x="263352" y="5337211"/>
            <a:ext cx="612068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113 references between 2025-10-13 and 2026-03-19</a:t>
            </a:r>
            <a:endParaRPr lang="de-CH" sz="20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332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00A21-D268-E35F-BBB6-D14EAC2B8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392D3E-BA5F-1497-71C5-1204D77A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Also Useful for …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D57082-950A-0A69-7983-644EA89F5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characterizing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debugging detectors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DE7C40-FF43-D6E9-8F39-74B75D3F6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B1A30-E6F4-1589-54D6-C7970F7CE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98B7A-20AF-F7D6-B07B-76D7EEEA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31</a:t>
            </a:fld>
            <a:endParaRPr lang="en-GB" noProof="0"/>
          </a:p>
        </p:txBody>
      </p:sp>
      <p:pic>
        <p:nvPicPr>
          <p:cNvPr id="34" name="Picture 33" descr="A graph of a graph showing a graph of a monitor&#10;&#10;AI-generated content may be incorrect.">
            <a:extLst>
              <a:ext uri="{FF2B5EF4-FFF2-40B4-BE49-F238E27FC236}">
                <a16:creationId xmlns:a16="http://schemas.microsoft.com/office/drawing/2014/main" id="{CF505F4B-B595-99CE-7FF5-EC5482B7C8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6" y="1795658"/>
            <a:ext cx="5590043" cy="193243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2F886E8-8536-E05C-E0B6-48B6D1DFF8FB}"/>
              </a:ext>
            </a:extLst>
          </p:cNvPr>
          <p:cNvGrpSpPr/>
          <p:nvPr/>
        </p:nvGrpSpPr>
        <p:grpSpPr>
          <a:xfrm>
            <a:off x="7508957" y="1628800"/>
            <a:ext cx="2169072" cy="1770655"/>
            <a:chOff x="8079345" y="1421563"/>
            <a:chExt cx="2169072" cy="1770655"/>
          </a:xfrm>
        </p:grpSpPr>
        <p:pic>
          <p:nvPicPr>
            <p:cNvPr id="37" name="Picture 36" descr="A close-up of several machines&#10;&#10;AI-generated content may be incorrect.">
              <a:extLst>
                <a:ext uri="{FF2B5EF4-FFF2-40B4-BE49-F238E27FC236}">
                  <a16:creationId xmlns:a16="http://schemas.microsoft.com/office/drawing/2014/main" id="{87038EF6-9026-3691-CFBF-B50A918D92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6240" y="1684064"/>
              <a:ext cx="1992177" cy="1508154"/>
            </a:xfrm>
            <a:prstGeom prst="rect">
              <a:avLst/>
            </a:prstGeom>
          </p:spPr>
        </p:pic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9E252CC-D5DD-62CE-6D09-1B88DA20CAB9}"/>
                </a:ext>
              </a:extLst>
            </p:cNvPr>
            <p:cNvCxnSpPr/>
            <p:nvPr/>
          </p:nvCxnSpPr>
          <p:spPr>
            <a:xfrm>
              <a:off x="8079345" y="1736874"/>
              <a:ext cx="405962" cy="287720"/>
            </a:xfrm>
            <a:prstGeom prst="straightConnector1">
              <a:avLst/>
            </a:prstGeom>
            <a:ln w="63500">
              <a:solidFill>
                <a:srgbClr val="1972B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3A5D621-06B5-B685-5AE9-85B05B48E117}"/>
                </a:ext>
              </a:extLst>
            </p:cNvPr>
            <p:cNvCxnSpPr/>
            <p:nvPr/>
          </p:nvCxnSpPr>
          <p:spPr>
            <a:xfrm flipH="1">
              <a:off x="9312996" y="1421563"/>
              <a:ext cx="756745" cy="713390"/>
            </a:xfrm>
            <a:prstGeom prst="straightConnector1">
              <a:avLst/>
            </a:prstGeom>
            <a:ln w="63500">
              <a:solidFill>
                <a:srgbClr val="D6272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11602F39-7D71-8C63-B3BC-29CCE6CAC3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56" y="4146979"/>
            <a:ext cx="5590043" cy="19324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AA8D3A-2D03-C9F6-E2FA-ADE2067727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4112" y="3782639"/>
            <a:ext cx="2987403" cy="20662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1216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F7B27-7CC5-9BC8-4ACE-4755D95FE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6092E83-EBAB-DCFF-3B22-958C903874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8733" y="332656"/>
            <a:ext cx="7254534" cy="410445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E6F401FC-2472-101D-F91D-2254FF27B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go …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99F905-0068-949D-788A-9F895C1C2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DC20C-1856-14BA-782F-294C72609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RT2026        C. Groh - M. Eichin (Paul Scherrer Institute PSI)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2C003D-3740-01DB-B8E5-D6E042DF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32</a:t>
            </a:fld>
            <a:endParaRPr lang="en-GB" noProof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6DB22BD-3FD2-B391-7AC2-96D259CAF5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4509120"/>
            <a:ext cx="10801349" cy="1512268"/>
          </a:xfrm>
        </p:spPr>
        <p:txBody>
          <a:bodyPr numCol="2"/>
          <a:lstStyle/>
          <a:p>
            <a:r>
              <a:rPr lang="en-US" b="1" dirty="0"/>
              <a:t>Logging: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G2 and G3 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O2 coming soon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Possible future applications: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current regulation on G2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UHDR on G2</a:t>
            </a:r>
            <a:endParaRPr lang="en-GB" dirty="0"/>
          </a:p>
        </p:txBody>
      </p:sp>
      <p:pic>
        <p:nvPicPr>
          <p:cNvPr id="11" name="Grafik 12">
            <a:extLst>
              <a:ext uri="{FF2B5EF4-FFF2-40B4-BE49-F238E27FC236}">
                <a16:creationId xmlns:a16="http://schemas.microsoft.com/office/drawing/2014/main" id="{12DE3172-318E-DF92-E44C-C83EA24F5B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727848" y="3573016"/>
            <a:ext cx="432048" cy="432048"/>
          </a:xfrm>
          <a:prstGeom prst="rect">
            <a:avLst/>
          </a:prstGeom>
        </p:spPr>
      </p:pic>
      <p:pic>
        <p:nvPicPr>
          <p:cNvPr id="12" name="Grafik 12">
            <a:extLst>
              <a:ext uri="{FF2B5EF4-FFF2-40B4-BE49-F238E27FC236}">
                <a16:creationId xmlns:a16="http://schemas.microsoft.com/office/drawing/2014/main" id="{9E4FB13E-7916-48D0-A2EB-76A6C5BA33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192344" y="1700808"/>
            <a:ext cx="432048" cy="432048"/>
          </a:xfrm>
          <a:prstGeom prst="rect">
            <a:avLst/>
          </a:prstGeom>
        </p:spPr>
      </p:pic>
      <p:pic>
        <p:nvPicPr>
          <p:cNvPr id="13" name="Grafik 17">
            <a:extLst>
              <a:ext uri="{FF2B5EF4-FFF2-40B4-BE49-F238E27FC236}">
                <a16:creationId xmlns:a16="http://schemas.microsoft.com/office/drawing/2014/main" id="{28F20EE7-E556-0464-C7E1-3BA8B38135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591944" y="2969198"/>
            <a:ext cx="1224136" cy="31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367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12F6A2-005A-8611-2B32-6456FB591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29.05.2026</a:t>
            </a:r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3D4A4E4-0109-076C-E148-59553C9B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RT2026        C. Groh - M. Eichin (Paul Scherrer Institute PSI)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D2F161-58E4-C46C-77D5-0AC495BCA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33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B92D963-65C5-93CB-4161-3F876AAA24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6241" y="677592"/>
            <a:ext cx="8964613" cy="5415704"/>
          </a:xfrm>
        </p:spPr>
        <p:txBody>
          <a:bodyPr/>
          <a:lstStyle/>
          <a:p>
            <a:r>
              <a:rPr lang="en-GB" sz="3600" noProof="0" dirty="0"/>
              <a:t>Thank you.</a:t>
            </a:r>
          </a:p>
          <a:p>
            <a:r>
              <a:rPr lang="en-GB" sz="3600" dirty="0"/>
              <a:t>Questions?</a:t>
            </a:r>
          </a:p>
          <a:p>
            <a:endParaRPr lang="en-GB" sz="1800" noProof="0" dirty="0"/>
          </a:p>
          <a:p>
            <a:r>
              <a:rPr lang="en-GB" sz="2000" b="1" i="1" dirty="0"/>
              <a:t>Project Team:</a:t>
            </a:r>
          </a:p>
          <a:p>
            <a:r>
              <a:rPr lang="en-GB" sz="2000" noProof="0" dirty="0"/>
              <a:t>    Michael Eichin – FPGA</a:t>
            </a:r>
          </a:p>
          <a:p>
            <a:r>
              <a:rPr lang="en-GB" sz="2000" noProof="0" dirty="0"/>
              <a:t>    Christian Groh – Software</a:t>
            </a:r>
          </a:p>
          <a:p>
            <a:r>
              <a:rPr lang="en-GB" sz="2000" b="1" i="1" dirty="0"/>
              <a:t>Machine Operation:</a:t>
            </a:r>
          </a:p>
          <a:p>
            <a:r>
              <a:rPr lang="en-GB" sz="2000" dirty="0"/>
              <a:t>    Vitaly Finogeshin</a:t>
            </a:r>
          </a:p>
          <a:p>
            <a:r>
              <a:rPr lang="en-GB" sz="2000" b="1" i="1" dirty="0"/>
              <a:t>Advisors:</a:t>
            </a:r>
          </a:p>
          <a:p>
            <a:r>
              <a:rPr lang="en-GB" sz="2000" noProof="0" dirty="0"/>
              <a:t>    David Meer</a:t>
            </a:r>
          </a:p>
          <a:p>
            <a:r>
              <a:rPr lang="en-GB" sz="2000" noProof="0" dirty="0"/>
              <a:t>    Urs </a:t>
            </a:r>
            <a:r>
              <a:rPr lang="en-GB" sz="2000" dirty="0"/>
              <a:t>Rechsteiner</a:t>
            </a:r>
          </a:p>
          <a:p>
            <a:r>
              <a:rPr lang="en-GB" sz="2000" noProof="0" dirty="0"/>
              <a:t>    Zema Chowdhuri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9D57F0-B70F-FC4D-17B6-1D026DC89E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8960" y="1451105"/>
            <a:ext cx="4114808" cy="411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4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CCC26-EB12-DE61-ED10-F2A95EAE8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52BB68-4E7F-C7D1-4A38-1A421B4DDD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8733" y="620688"/>
            <a:ext cx="7254534" cy="41044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7EBC9-0490-D694-BFE5-96F396602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B67F6-2107-D029-96E9-E119BA715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2CBE1-535F-7BEA-9FD0-7F25911A5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439D148-F28A-1651-1EAF-A8BD00A3C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Therapy @ PSI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0CC4633-1A5A-FDC0-14B4-CD38B171BB42}"/>
              </a:ext>
            </a:extLst>
          </p:cNvPr>
          <p:cNvSpPr txBox="1">
            <a:spLocks/>
          </p:cNvSpPr>
          <p:nvPr/>
        </p:nvSpPr>
        <p:spPr>
          <a:xfrm>
            <a:off x="-672752" y="7245424"/>
            <a:ext cx="10873208" cy="439476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b="1" dirty="0">
                <a:solidFill>
                  <a:srgbClr val="405583"/>
                </a:solidFill>
              </a:rPr>
              <a:t>PSI facility to treat tumour</a:t>
            </a:r>
            <a:br>
              <a:rPr lang="en-IE" b="1" dirty="0">
                <a:solidFill>
                  <a:srgbClr val="405583"/>
                </a:solidFill>
              </a:rPr>
            </a:br>
            <a:r>
              <a:rPr lang="en-IE" b="1" dirty="0">
                <a:solidFill>
                  <a:srgbClr val="405583"/>
                </a:solidFill>
              </a:rPr>
              <a:t>patients with protons</a:t>
            </a:r>
            <a:br>
              <a:rPr lang="en-IE" b="1" dirty="0">
                <a:solidFill>
                  <a:srgbClr val="405583"/>
                </a:solidFill>
              </a:rPr>
            </a:br>
            <a:endParaRPr lang="en-IE" dirty="0">
              <a:solidFill>
                <a:srgbClr val="405583"/>
              </a:solidFill>
            </a:endParaRPr>
          </a:p>
          <a:p>
            <a:r>
              <a:rPr lang="en-IE" sz="1600" dirty="0"/>
              <a:t>COMET 	 Superconducting accelerator. </a:t>
            </a:r>
            <a:br>
              <a:rPr lang="en-IE" sz="1600" dirty="0"/>
            </a:br>
            <a:r>
              <a:rPr lang="en-IE" sz="1600" dirty="0"/>
              <a:t>	One accelerator for </a:t>
            </a:r>
            <a:br>
              <a:rPr lang="en-IE" sz="1600" dirty="0"/>
            </a:br>
            <a:r>
              <a:rPr lang="en-IE" sz="1600" dirty="0"/>
              <a:t>	all treatment areas</a:t>
            </a:r>
            <a:br>
              <a:rPr lang="en-IE" sz="1600" dirty="0"/>
            </a:br>
            <a:endParaRPr lang="en-IE" sz="1600" dirty="0"/>
          </a:p>
          <a:p>
            <a:r>
              <a:rPr lang="en-IE" sz="1600" dirty="0"/>
              <a:t>Gantry1 	PSI development. </a:t>
            </a:r>
            <a:br>
              <a:rPr lang="en-IE" sz="1600" dirty="0"/>
            </a:br>
            <a:r>
              <a:rPr lang="en-IE" sz="1600" dirty="0"/>
              <a:t>	In operation since 1996. </a:t>
            </a:r>
            <a:br>
              <a:rPr lang="en-IE" sz="1600" dirty="0"/>
            </a:br>
            <a:r>
              <a:rPr lang="en-IE" sz="1600" dirty="0"/>
              <a:t>	Worldwide 1</a:t>
            </a:r>
            <a:r>
              <a:rPr lang="en-IE" sz="1600" baseline="30000" dirty="0"/>
              <a:t>st</a:t>
            </a:r>
            <a:r>
              <a:rPr lang="en-IE" sz="1600" dirty="0"/>
              <a:t> gantry with </a:t>
            </a:r>
            <a:br>
              <a:rPr lang="en-IE" sz="1600" dirty="0"/>
            </a:br>
            <a:r>
              <a:rPr lang="en-IE" sz="1600" dirty="0"/>
              <a:t>	spot scanning pencil beam </a:t>
            </a:r>
            <a:br>
              <a:rPr lang="en-IE" sz="1600" dirty="0"/>
            </a:br>
            <a:r>
              <a:rPr lang="en-IE" sz="1600" dirty="0"/>
              <a:t>	technology. </a:t>
            </a:r>
            <a:br>
              <a:rPr lang="en-IE" sz="1600" dirty="0"/>
            </a:br>
            <a:endParaRPr lang="en-IE" sz="1600" dirty="0"/>
          </a:p>
          <a:p>
            <a:r>
              <a:rPr lang="en-IE" sz="1600" dirty="0"/>
              <a:t>Gantry2	PSI development. Performance optimized Gantry design for continuous scanning technologies.</a:t>
            </a:r>
            <a:br>
              <a:rPr lang="en-IE" sz="1600" dirty="0"/>
            </a:br>
            <a:endParaRPr lang="en-IE" sz="1600" dirty="0"/>
          </a:p>
          <a:p>
            <a:r>
              <a:rPr lang="en-IE" sz="1600" dirty="0"/>
              <a:t>OPTIS2	PSI development. Horizontal fixed beamline based on scattering technology.</a:t>
            </a:r>
            <a:br>
              <a:rPr lang="en-IE" sz="1600" dirty="0"/>
            </a:br>
            <a:endParaRPr lang="en-IE" sz="1600" dirty="0"/>
          </a:p>
          <a:p>
            <a:r>
              <a:rPr lang="en-IE" sz="1600" dirty="0"/>
              <a:t>Gantry3	Commercial gantry from VARIAN Medical Systems. Based on raster scanning  technology</a:t>
            </a:r>
            <a:br>
              <a:rPr lang="en-IE" sz="1600" dirty="0"/>
            </a:br>
            <a:br>
              <a:rPr lang="en-IE" sz="1600" dirty="0"/>
            </a:br>
            <a:br>
              <a:rPr lang="en-IE" dirty="0"/>
            </a:br>
            <a:br>
              <a:rPr lang="en-IE" dirty="0"/>
            </a:br>
            <a:br>
              <a:rPr lang="en-IE" dirty="0"/>
            </a:br>
            <a:br>
              <a:rPr lang="en-IE" dirty="0"/>
            </a:br>
            <a:endParaRPr lang="en-IE" dirty="0"/>
          </a:p>
          <a:p>
            <a:br>
              <a:rPr lang="en-IE" dirty="0"/>
            </a:br>
            <a:endParaRPr lang="en-IE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A20D7F4-F41B-3293-8B35-57809D95AC2A}"/>
              </a:ext>
            </a:extLst>
          </p:cNvPr>
          <p:cNvSpPr txBox="1">
            <a:spLocks/>
          </p:cNvSpPr>
          <p:nvPr/>
        </p:nvSpPr>
        <p:spPr>
          <a:xfrm>
            <a:off x="263352" y="3767333"/>
            <a:ext cx="11881319" cy="276007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en-IE" b="1" dirty="0">
                <a:solidFill>
                  <a:srgbClr val="405583"/>
                </a:solidFill>
              </a:rPr>
            </a:br>
            <a:endParaRPr lang="en-IE" dirty="0">
              <a:solidFill>
                <a:srgbClr val="405583"/>
              </a:solidFill>
            </a:endParaRPr>
          </a:p>
          <a:p>
            <a:r>
              <a:rPr lang="en-IE" sz="1600" b="1" dirty="0"/>
              <a:t>COMET</a:t>
            </a:r>
            <a:r>
              <a:rPr lang="en-IE" sz="1600" dirty="0"/>
              <a:t> 	 	Superconducting accelerator. One accelerator for all treatment areas</a:t>
            </a:r>
          </a:p>
          <a:p>
            <a:r>
              <a:rPr lang="en-IE" sz="1600" b="1" dirty="0"/>
              <a:t>Gantry1</a:t>
            </a:r>
            <a:r>
              <a:rPr lang="en-IE" sz="1600" dirty="0"/>
              <a:t> 		PSI development. In operation since 1996. Worldwide 1</a:t>
            </a:r>
            <a:r>
              <a:rPr lang="en-IE" sz="1600" baseline="30000" dirty="0"/>
              <a:t>st</a:t>
            </a:r>
            <a:r>
              <a:rPr lang="en-IE" sz="1600" dirty="0"/>
              <a:t> gantry with spot scanning pencil beam technology.</a:t>
            </a:r>
          </a:p>
          <a:p>
            <a:r>
              <a:rPr lang="en-IE" sz="1600" b="1" dirty="0"/>
              <a:t>Gantry2</a:t>
            </a:r>
            <a:r>
              <a:rPr lang="en-IE" sz="1600" dirty="0"/>
              <a:t>		PSI development. Performance optimized Gantry design for continuous scanning technologies. 	</a:t>
            </a:r>
          </a:p>
          <a:p>
            <a:r>
              <a:rPr lang="en-IE" sz="1600" b="1" dirty="0"/>
              <a:t>OPTIS2</a:t>
            </a:r>
            <a:r>
              <a:rPr lang="en-IE" sz="1600" dirty="0"/>
              <a:t>		PSI development. Horizontal fixed beamline based on scattering technology	</a:t>
            </a:r>
          </a:p>
          <a:p>
            <a:r>
              <a:rPr lang="en-IE" sz="1600" b="1" dirty="0"/>
              <a:t>Gantry3</a:t>
            </a:r>
            <a:r>
              <a:rPr lang="en-IE" sz="1600" dirty="0"/>
              <a:t>		Commercial gantry from VARIAN Medical Systems. Based on raster scanning technology</a:t>
            </a:r>
            <a:br>
              <a:rPr lang="en-IE" sz="1600" dirty="0"/>
            </a:br>
            <a:br>
              <a:rPr lang="en-IE" sz="1600" dirty="0"/>
            </a:br>
            <a:br>
              <a:rPr lang="en-IE" dirty="0"/>
            </a:br>
            <a:br>
              <a:rPr lang="en-IE" dirty="0"/>
            </a:br>
            <a:br>
              <a:rPr lang="en-IE" dirty="0"/>
            </a:br>
            <a:br>
              <a:rPr lang="en-IE" dirty="0"/>
            </a:br>
            <a:endParaRPr lang="en-IE" dirty="0"/>
          </a:p>
          <a:p>
            <a:br>
              <a:rPr lang="en-IE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1060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E0C494E-ABA4-79C5-071C-EF71F488B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A6798-4158-548C-143F-A9C51D404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Therapy @ PSI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6AD300-CEF2-B833-6C16-AB2DCE3C9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29.05.2026</a:t>
            </a:r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4D1F00-65E7-A7B7-1DC9-9460DE41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RT2026        C. Groh - M. Eichin (Paul Scherrer Institute PSI)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DB854A-42CF-F451-EF1C-A50DC385E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355EF6C2-CF61-31A4-95E4-56F8AE9F8FE3}"/>
              </a:ext>
            </a:extLst>
          </p:cNvPr>
          <p:cNvSpPr txBox="1">
            <a:spLocks/>
          </p:cNvSpPr>
          <p:nvPr/>
        </p:nvSpPr>
        <p:spPr>
          <a:xfrm>
            <a:off x="656993" y="1104562"/>
            <a:ext cx="10801349" cy="4644616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CH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OPTIS2				  Gantry 2			     Gantry 3</a:t>
            </a:r>
          </a:p>
        </p:txBody>
      </p:sp>
      <p:pic>
        <p:nvPicPr>
          <p:cNvPr id="10" name="Grafik 5">
            <a:extLst>
              <a:ext uri="{FF2B5EF4-FFF2-40B4-BE49-F238E27FC236}">
                <a16:creationId xmlns:a16="http://schemas.microsoft.com/office/drawing/2014/main" id="{B7CB8F1D-8524-9C9D-3647-C1FBE85A5F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3" r="58"/>
          <a:stretch/>
        </p:blipFill>
        <p:spPr>
          <a:xfrm>
            <a:off x="8087582" y="1104562"/>
            <a:ext cx="3499847" cy="4104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3">
            <a:extLst>
              <a:ext uri="{FF2B5EF4-FFF2-40B4-BE49-F238E27FC236}">
                <a16:creationId xmlns:a16="http://schemas.microsoft.com/office/drawing/2014/main" id="{611C08AB-80DB-46FA-E426-63F8F6FB81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8" r="17522"/>
          <a:stretch/>
        </p:blipFill>
        <p:spPr>
          <a:xfrm>
            <a:off x="656993" y="1104562"/>
            <a:ext cx="3499847" cy="4104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nhaltsplatzhalter 12">
            <a:extLst>
              <a:ext uri="{FF2B5EF4-FFF2-40B4-BE49-F238E27FC236}">
                <a16:creationId xmlns:a16="http://schemas.microsoft.com/office/drawing/2014/main" id="{35E9807A-2FD3-3536-3C9C-3ACCA9612C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4" r="18192"/>
          <a:stretch/>
        </p:blipFill>
        <p:spPr>
          <a:xfrm>
            <a:off x="4346076" y="1088740"/>
            <a:ext cx="3499847" cy="4104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3582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47E34A-9113-9C78-D114-79A3BA3BB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D2A46-CB07-90D4-10B7-D7BFA9C9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CC7FF-A277-0D5B-7FE3-82531C7A8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121EBE-24B3-5BF4-93F3-5F73CD3C63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009187" cy="4729302"/>
          </a:xfrm>
        </p:spPr>
        <p:txBody>
          <a:bodyPr/>
          <a:lstStyle/>
          <a:p>
            <a:r>
              <a:rPr lang="en-US" dirty="0"/>
              <a:t>Pencil Beam Scanning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11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B0DC0D-D702-6C4A-9FCB-4A7261592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193409F-20CF-5BFC-CCA8-1D567AAFF5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958" y="-392"/>
            <a:ext cx="6984776" cy="50178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A9ADA-77B5-D85F-CF81-C52A8060EE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1376773"/>
                <a:ext cx="3888507" cy="4644616"/>
              </a:xfrm>
            </p:spPr>
            <p:txBody>
              <a:bodyPr/>
              <a:lstStyle/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Beam leaves the particle accelerator (</a:t>
                </a:r>
                <a:r>
                  <a:rPr lang="en-US" b="1" i="1" dirty="0"/>
                  <a:t>cyclotron</a:t>
                </a:r>
                <a:r>
                  <a:rPr lang="en-US" dirty="0"/>
                  <a:t>)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250 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dirty="0"/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Beam is </a:t>
                </a:r>
                <a:r>
                  <a:rPr lang="en-US" b="1" i="1" dirty="0"/>
                  <a:t>degraded</a:t>
                </a:r>
                <a:r>
                  <a:rPr lang="en-US" dirty="0"/>
                  <a:t> to specific energy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70−230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Transported through a </a:t>
                </a:r>
                <a:r>
                  <a:rPr lang="en-US" b="1" i="1" dirty="0"/>
                  <a:t>beamline</a:t>
                </a:r>
                <a:r>
                  <a:rPr lang="en-US" dirty="0"/>
                  <a:t> to a gantry – 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(50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Adapt setup for patient specific requirements on </a:t>
                </a:r>
                <a:r>
                  <a:rPr lang="en-US" b="1" i="1" dirty="0"/>
                  <a:t>gantry</a:t>
                </a: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Single </a:t>
                </a:r>
                <a:r>
                  <a:rPr lang="en-US" b="1" i="1" dirty="0"/>
                  <a:t>pencil beam </a:t>
                </a:r>
                <a:r>
                  <a:rPr lang="en-US" dirty="0"/>
                  <a:t>leaves nozzle towards patient</a:t>
                </a: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A9ADA-77B5-D85F-CF81-C52A8060EE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1376773"/>
                <a:ext cx="3888507" cy="4644616"/>
              </a:xfrm>
              <a:blipFill>
                <a:blip r:embed="rId3"/>
                <a:stretch>
                  <a:fillRect l="-3762" t="-1706" r="-3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1074D-9040-DB2F-5327-01BA8FFFF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0B2CF-E1ED-6A14-2155-EC9EACAC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2079F-33FE-3D1E-6072-C90FE32C5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191C6F-5330-F0B5-7686-6A81F6AF0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Therapy – Pencil Beam Scanning – Technology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50AB93-75EC-D957-833C-FBF0CA9DF4EF}"/>
              </a:ext>
            </a:extLst>
          </p:cNvPr>
          <p:cNvCxnSpPr>
            <a:cxnSpLocks/>
          </p:cNvCxnSpPr>
          <p:nvPr/>
        </p:nvCxnSpPr>
        <p:spPr>
          <a:xfrm flipV="1">
            <a:off x="4655840" y="1268760"/>
            <a:ext cx="648072" cy="488672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CDEF17-96DE-4DE9-6FB6-0AAF088E1C71}"/>
              </a:ext>
            </a:extLst>
          </p:cNvPr>
          <p:cNvCxnSpPr>
            <a:cxnSpLocks/>
          </p:cNvCxnSpPr>
          <p:nvPr/>
        </p:nvCxnSpPr>
        <p:spPr>
          <a:xfrm flipV="1">
            <a:off x="4655840" y="2276872"/>
            <a:ext cx="864096" cy="499862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896D52-1FE4-5FC2-3338-C0061420DE6D}"/>
              </a:ext>
            </a:extLst>
          </p:cNvPr>
          <p:cNvCxnSpPr>
            <a:cxnSpLocks/>
          </p:cNvCxnSpPr>
          <p:nvPr/>
        </p:nvCxnSpPr>
        <p:spPr>
          <a:xfrm flipV="1">
            <a:off x="4655840" y="3186470"/>
            <a:ext cx="1224136" cy="602570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A0E820-A65A-FC97-D4E2-1F778C4DFDB6}"/>
              </a:ext>
            </a:extLst>
          </p:cNvPr>
          <p:cNvCxnSpPr>
            <a:cxnSpLocks/>
          </p:cNvCxnSpPr>
          <p:nvPr/>
        </p:nvCxnSpPr>
        <p:spPr>
          <a:xfrm flipV="1">
            <a:off x="4655840" y="3349578"/>
            <a:ext cx="5472608" cy="1447574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>
            <a:extLst>
              <a:ext uri="{FF2B5EF4-FFF2-40B4-BE49-F238E27FC236}">
                <a16:creationId xmlns:a16="http://schemas.microsoft.com/office/drawing/2014/main" id="{962B1CD0-ACC7-9F6C-191B-E98B98CE4E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9" t="37824" r="29844" b="41139"/>
          <a:stretch/>
        </p:blipFill>
        <p:spPr bwMode="auto">
          <a:xfrm>
            <a:off x="5663952" y="5281477"/>
            <a:ext cx="3528391" cy="96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 Box 17">
            <a:extLst>
              <a:ext uri="{FF2B5EF4-FFF2-40B4-BE49-F238E27FC236}">
                <a16:creationId xmlns:a16="http://schemas.microsoft.com/office/drawing/2014/main" id="{F6C3AE40-1E86-AFED-4BC1-D1BFD88BC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4884" y="5909581"/>
            <a:ext cx="114935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10000"/>
              </a:lnSpc>
              <a:buClr>
                <a:schemeClr val="accent2"/>
              </a:buClr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1pPr>
            <a:lvl2pPr marL="742950" indent="-285750" eaLnBrk="0" hangingPunct="0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Lucida Grande" charset="0"/>
              <a:buChar char="•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2pPr>
            <a:lvl3pPr marL="1143000" indent="-228600" eaLnBrk="0" hangingPunct="0">
              <a:lnSpc>
                <a:spcPct val="110000"/>
              </a:lnSpc>
              <a:spcBef>
                <a:spcPts val="600"/>
              </a:spcBef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3pPr>
            <a:lvl4pPr marL="1600200" indent="-228600" eaLnBrk="0" hangingPunct="0">
              <a:lnSpc>
                <a:spcPct val="110000"/>
              </a:lnSpc>
              <a:spcBef>
                <a:spcPts val="600"/>
              </a:spcBef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4pPr>
            <a:lvl5pPr marL="2057400" indent="-228600" eaLnBrk="0" hangingPunct="0">
              <a:lnSpc>
                <a:spcPct val="110000"/>
              </a:lnSpc>
              <a:spcBef>
                <a:spcPts val="600"/>
              </a:spcBef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Font typeface="Arial Narrow" pitchFamily="34" charset="0"/>
              <a:buChar char="–"/>
              <a:defRPr sz="1700">
                <a:solidFill>
                  <a:schemeClr val="tx1"/>
                </a:solidFill>
                <a:latin typeface="Arial Narrow" pitchFamily="34" charset="0"/>
                <a:ea typeface="ヒラギノ角ゴ Pro W3" charset="-128"/>
              </a:defRPr>
            </a:lvl9pPr>
          </a:lstStyle>
          <a:p>
            <a:pPr>
              <a:lnSpc>
                <a:spcPct val="100000"/>
              </a:lnSpc>
              <a:buClrTx/>
            </a:pPr>
            <a:r>
              <a:rPr lang="en-US" altLang="de-DE" dirty="0">
                <a:solidFill>
                  <a:srgbClr val="FDCA00"/>
                </a:solidFill>
              </a:rPr>
              <a:t>3 mm sigma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271B132-774B-05DC-F1EA-BEEBEFC8DB9A}"/>
              </a:ext>
            </a:extLst>
          </p:cNvPr>
          <p:cNvCxnSpPr>
            <a:cxnSpLocks/>
          </p:cNvCxnSpPr>
          <p:nvPr/>
        </p:nvCxnSpPr>
        <p:spPr>
          <a:xfrm>
            <a:off x="4655840" y="5589240"/>
            <a:ext cx="792088" cy="144016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DEA823C-28BB-7AE6-588A-52619DDB4339}"/>
              </a:ext>
            </a:extLst>
          </p:cNvPr>
          <p:cNvCxnSpPr>
            <a:cxnSpLocks/>
          </p:cNvCxnSpPr>
          <p:nvPr/>
        </p:nvCxnSpPr>
        <p:spPr>
          <a:xfrm>
            <a:off x="11971295" y="2518788"/>
            <a:ext cx="144016" cy="257946"/>
          </a:xfrm>
          <a:prstGeom prst="straightConnector1">
            <a:avLst/>
          </a:prstGeom>
          <a:ln w="38100" cap="rnd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A3C8205-217E-9301-0C94-B6D31C2324C2}"/>
              </a:ext>
            </a:extLst>
          </p:cNvPr>
          <p:cNvCxnSpPr>
            <a:cxnSpLocks/>
          </p:cNvCxnSpPr>
          <p:nvPr/>
        </p:nvCxnSpPr>
        <p:spPr>
          <a:xfrm flipV="1">
            <a:off x="9192343" y="2852936"/>
            <a:ext cx="2850960" cy="2420480"/>
          </a:xfrm>
          <a:prstGeom prst="straightConnector1">
            <a:avLst/>
          </a:prstGeom>
          <a:ln w="38100" cap="rnd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F691BD65-F6FB-D158-B85B-65CBDD05B61D}"/>
              </a:ext>
            </a:extLst>
          </p:cNvPr>
          <p:cNvSpPr/>
          <p:nvPr/>
        </p:nvSpPr>
        <p:spPr>
          <a:xfrm>
            <a:off x="5485717" y="5093627"/>
            <a:ext cx="3888508" cy="1503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D. Meer</a:t>
            </a:r>
            <a:endParaRPr lang="en-GB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1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147C3-24D3-E341-CC1C-9A21B610E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C0D4CC-87BC-35FB-5BC1-96276B4EC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5976739" cy="46446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Deposit energy in a tumor by </a:t>
            </a:r>
            <a:r>
              <a:rPr lang="en-US" b="1" i="1" dirty="0"/>
              <a:t>scanning</a:t>
            </a:r>
            <a:r>
              <a:rPr lang="en-US" dirty="0"/>
              <a:t> its volume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Change </a:t>
            </a:r>
            <a:r>
              <a:rPr lang="en-US" b="1" i="1" dirty="0"/>
              <a:t>scanning magnet </a:t>
            </a:r>
            <a:r>
              <a:rPr lang="en-US" dirty="0"/>
              <a:t>currents for lateral positioning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Change </a:t>
            </a:r>
            <a:r>
              <a:rPr lang="en-US" b="1" i="1" dirty="0"/>
              <a:t>beam energy</a:t>
            </a:r>
            <a:r>
              <a:rPr lang="en-US" dirty="0"/>
              <a:t> for depth variations (degrader)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F25B6D-EB7E-1A98-734D-DDF7E3EF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3E61D3-FC17-EDF8-9275-38F369499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15DE54-FDEB-15B8-8092-BF4CA1FFD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25325C2-8D91-40E9-8487-7498E3B14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Therapy – Pencil Beam Scanning – Technology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CA36D95-A0EA-D5CA-44D0-7C2D79F4EF97}"/>
              </a:ext>
            </a:extLst>
          </p:cNvPr>
          <p:cNvGrpSpPr/>
          <p:nvPr/>
        </p:nvGrpSpPr>
        <p:grpSpPr>
          <a:xfrm>
            <a:off x="789080" y="3611401"/>
            <a:ext cx="3989104" cy="2401939"/>
            <a:chOff x="1089178" y="3683408"/>
            <a:chExt cx="3989104" cy="2401939"/>
          </a:xfrm>
        </p:grpSpPr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id="{5E654EED-F3D8-866F-6DC8-8F040EC822C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0" t="3624"/>
            <a:stretch>
              <a:fillRect/>
            </a:stretch>
          </p:blipFill>
          <p:spPr bwMode="auto">
            <a:xfrm>
              <a:off x="3441078" y="3688218"/>
              <a:ext cx="1637204" cy="2397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1006811-794C-B990-F104-89F4AA3341B1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" t="1028" r="719" b="2133"/>
            <a:stretch>
              <a:fillRect/>
            </a:stretch>
          </p:blipFill>
          <p:spPr bwMode="auto">
            <a:xfrm>
              <a:off x="1089178" y="3683408"/>
              <a:ext cx="1639081" cy="23971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Pfeil nach rechts 17">
              <a:extLst>
                <a:ext uri="{FF2B5EF4-FFF2-40B4-BE49-F238E27FC236}">
                  <a16:creationId xmlns:a16="http://schemas.microsoft.com/office/drawing/2014/main" id="{109EB9FD-A1A0-C4AF-EF78-F1ADD196140C}"/>
                </a:ext>
              </a:extLst>
            </p:cNvPr>
            <p:cNvSpPr/>
            <p:nvPr/>
          </p:nvSpPr>
          <p:spPr>
            <a:xfrm>
              <a:off x="2886070" y="4729059"/>
              <a:ext cx="311679" cy="208413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B0D1E49C-C27D-CB11-43A6-FD0131023357}"/>
              </a:ext>
            </a:extLst>
          </p:cNvPr>
          <p:cNvSpPr/>
          <p:nvPr/>
        </p:nvSpPr>
        <p:spPr>
          <a:xfrm>
            <a:off x="623392" y="3429000"/>
            <a:ext cx="4320480" cy="29035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n-US" sz="1600" dirty="0">
                <a:solidFill>
                  <a:schemeClr val="tx1"/>
                </a:solidFill>
              </a:rPr>
              <a:t>D. Meer</a:t>
            </a:r>
            <a:endParaRPr lang="en-GB" sz="1600" dirty="0" err="1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8E8AEA-6191-B806-538C-4514874BD038}"/>
              </a:ext>
            </a:extLst>
          </p:cNvPr>
          <p:cNvGrpSpPr/>
          <p:nvPr/>
        </p:nvGrpSpPr>
        <p:grpSpPr>
          <a:xfrm>
            <a:off x="5187201" y="4302297"/>
            <a:ext cx="6624736" cy="2028394"/>
            <a:chOff x="5015880" y="4365104"/>
            <a:chExt cx="6624736" cy="202839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C48F1F2-A81A-EA3B-EC22-7A70F4FE186B}"/>
                </a:ext>
              </a:extLst>
            </p:cNvPr>
            <p:cNvGrpSpPr/>
            <p:nvPr/>
          </p:nvGrpSpPr>
          <p:grpSpPr>
            <a:xfrm>
              <a:off x="5147526" y="4467626"/>
              <a:ext cx="6361444" cy="1648913"/>
              <a:chOff x="5129794" y="4467626"/>
              <a:chExt cx="6361444" cy="1648913"/>
            </a:xfrm>
          </p:grpSpPr>
          <p:pic>
            <p:nvPicPr>
              <p:cNvPr id="12" name="Picture 4">
                <a:extLst>
                  <a:ext uri="{FF2B5EF4-FFF2-40B4-BE49-F238E27FC236}">
                    <a16:creationId xmlns:a16="http://schemas.microsoft.com/office/drawing/2014/main" id="{D684F50B-3A00-0EED-7739-FC01E3C96D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4906" y="4467626"/>
                <a:ext cx="2058728" cy="1648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Text Box 6">
                <a:extLst>
                  <a:ext uri="{FF2B5EF4-FFF2-40B4-BE49-F238E27FC236}">
                    <a16:creationId xmlns:a16="http://schemas.microsoft.com/office/drawing/2014/main" id="{A2D7109C-B79F-F0A2-1A66-353A309189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29794" y="5743298"/>
                <a:ext cx="209404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571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714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286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4114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en-US" altLang="de-DE" sz="1800" dirty="0">
                    <a:solidFill>
                      <a:schemeClr val="accent5"/>
                    </a:solidFill>
                    <a:latin typeface="+mn-lt"/>
                  </a:rPr>
                  <a:t>Pencil beam</a:t>
                </a:r>
              </a:p>
            </p:txBody>
          </p:sp>
          <p:pic>
            <p:nvPicPr>
              <p:cNvPr id="14" name="Picture 5">
                <a:extLst>
                  <a:ext uri="{FF2B5EF4-FFF2-40B4-BE49-F238E27FC236}">
                    <a16:creationId xmlns:a16="http://schemas.microsoft.com/office/drawing/2014/main" id="{3B18236A-C504-05E8-80EE-347094FB8B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6532" y="4467626"/>
                <a:ext cx="2055663" cy="1648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7">
                <a:extLst>
                  <a:ext uri="{FF2B5EF4-FFF2-40B4-BE49-F238E27FC236}">
                    <a16:creationId xmlns:a16="http://schemas.microsoft.com/office/drawing/2014/main" id="{33979FD9-DF70-2CD4-E655-F1744705E45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95093" y="4467626"/>
                <a:ext cx="2096145" cy="16489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Text Box 8">
                <a:extLst>
                  <a:ext uri="{FF2B5EF4-FFF2-40B4-BE49-F238E27FC236}">
                    <a16:creationId xmlns:a16="http://schemas.microsoft.com/office/drawing/2014/main" id="{7C263449-E629-2D83-D349-BBDE8104F2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25144" y="5743298"/>
                <a:ext cx="197296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571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714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286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4114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en-US" altLang="de-DE" sz="1800" dirty="0">
                    <a:solidFill>
                      <a:schemeClr val="accent5"/>
                    </a:solidFill>
                    <a:latin typeface="+mn-lt"/>
                  </a:rPr>
                  <a:t>Depth scanning</a:t>
                </a:r>
              </a:p>
            </p:txBody>
          </p:sp>
          <p:sp>
            <p:nvSpPr>
              <p:cNvPr id="17" name="Rectangle 9">
                <a:extLst>
                  <a:ext uri="{FF2B5EF4-FFF2-40B4-BE49-F238E27FC236}">
                    <a16:creationId xmlns:a16="http://schemas.microsoft.com/office/drawing/2014/main" id="{775EDED5-4933-D439-E122-5935722D3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1826" y="5743298"/>
                <a:ext cx="2098010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b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571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7145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2860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4114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en-US" altLang="de-DE" sz="1800" dirty="0">
                    <a:solidFill>
                      <a:schemeClr val="accent5"/>
                    </a:solidFill>
                    <a:latin typeface="+mn-lt"/>
                  </a:rPr>
                  <a:t>Lateral scanning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D338B0C-E187-780F-3412-98FD909B6DE6}"/>
                </a:ext>
              </a:extLst>
            </p:cNvPr>
            <p:cNvSpPr/>
            <p:nvPr/>
          </p:nvSpPr>
          <p:spPr>
            <a:xfrm>
              <a:off x="5015880" y="4365104"/>
              <a:ext cx="6624736" cy="20283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r"/>
              <a:r>
                <a:rPr lang="en-US" sz="1600" dirty="0">
                  <a:solidFill>
                    <a:schemeClr val="tx1"/>
                  </a:solidFill>
                </a:rPr>
                <a:t>D. Meer</a:t>
              </a:r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483A52C4-02DD-4CFA-0BA1-24D76A4E1B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326" y="928716"/>
            <a:ext cx="4190964" cy="31432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 Box 6">
            <a:extLst>
              <a:ext uri="{FF2B5EF4-FFF2-40B4-BE49-F238E27FC236}">
                <a16:creationId xmlns:a16="http://schemas.microsoft.com/office/drawing/2014/main" id="{3DD5CBBD-A977-11B9-DACA-C5070D32B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2384" y="3645024"/>
            <a:ext cx="20940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r>
              <a:rPr lang="en-US" altLang="de-DE" sz="1800" dirty="0">
                <a:solidFill>
                  <a:schemeClr val="accent5"/>
                </a:solidFill>
                <a:latin typeface="+mn-lt"/>
              </a:rPr>
              <a:t>Gantry2</a:t>
            </a:r>
          </a:p>
        </p:txBody>
      </p:sp>
    </p:spTree>
    <p:extLst>
      <p:ext uri="{BB962C8B-B14F-4D97-AF65-F5344CB8AC3E}">
        <p14:creationId xmlns:p14="http://schemas.microsoft.com/office/powerpoint/2010/main" val="3009151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5A80E4-596B-9390-196D-490640DB6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Spot </a:t>
            </a:r>
            <a:r>
              <a:rPr lang="en-US" b="1" i="1" dirty="0"/>
              <a:t>scanning</a:t>
            </a:r>
            <a:r>
              <a:rPr lang="en-US" dirty="0"/>
              <a:t> inside energy layer orthogonal to beam direction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Scanning depth is modulated by </a:t>
            </a:r>
            <a:r>
              <a:rPr lang="en-US" b="1" i="1" dirty="0"/>
              <a:t>energy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i="1" dirty="0"/>
              <a:t>Beam current </a:t>
            </a:r>
            <a:r>
              <a:rPr lang="en-US" dirty="0"/>
              <a:t>has technical importance (detectors, treatment time)</a:t>
            </a:r>
            <a:endParaRPr lang="en-US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62EACA-BD87-84A3-7851-7D403790F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29.05.2026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04973-D22F-C9C5-D0D7-9F532C985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RT2026        C. Groh - M. Eichin (Paul Scherrer Institute PSI)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9A475-07E3-2BB8-233D-43A1B061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DE9F9C5-B1E9-A3A3-059D-A9E533CD9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Therapy – Pencil Beam Scanning – Summary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5A8B11-93AD-7B6E-6D8C-B54015D7E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825" y="2996952"/>
            <a:ext cx="66103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7323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VO-9722-769_0_PSI+Presentation+Content+Slide+(EN)</Template>
  <TotalTime>0</TotalTime>
  <Words>1662</Words>
  <Application>Microsoft Macintosh PowerPoint</Application>
  <PresentationFormat>Widescreen</PresentationFormat>
  <Paragraphs>349</Paragraphs>
  <Slides>33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Aptos</vt:lpstr>
      <vt:lpstr>Arial</vt:lpstr>
      <vt:lpstr>Cambria Math</vt:lpstr>
      <vt:lpstr>Consolas</vt:lpstr>
      <vt:lpstr>Benutzerdefiniertes Design</vt:lpstr>
      <vt:lpstr>FPGA-Based Autonomous Data Logging for Real-Time Beam Monitor Signal Processing in Proton Therapy</vt:lpstr>
      <vt:lpstr>Agenda</vt:lpstr>
      <vt:lpstr>PowerPoint Presentation</vt:lpstr>
      <vt:lpstr>Proton Therapy @ PSI</vt:lpstr>
      <vt:lpstr>Proton Therapy @ PSI</vt:lpstr>
      <vt:lpstr>PowerPoint Presentation</vt:lpstr>
      <vt:lpstr>Proton Therapy – Pencil Beam Scanning – Technology</vt:lpstr>
      <vt:lpstr>Proton Therapy – Pencil Beam Scanning – Technology</vt:lpstr>
      <vt:lpstr>Proton Therapy – Pencil Beam Scanning – Summary</vt:lpstr>
      <vt:lpstr>PowerPoint Presentation</vt:lpstr>
      <vt:lpstr>Transmission</vt:lpstr>
      <vt:lpstr>Transmission Compensation</vt:lpstr>
      <vt:lpstr>PowerPoint Presentation</vt:lpstr>
      <vt:lpstr>PSI Site Setup</vt:lpstr>
      <vt:lpstr>Gantry 3 Setup</vt:lpstr>
      <vt:lpstr>Gantry 3 Setup</vt:lpstr>
      <vt:lpstr>PowerPoint Presentation</vt:lpstr>
      <vt:lpstr>Hardware</vt:lpstr>
      <vt:lpstr>Naïve Logging</vt:lpstr>
      <vt:lpstr>Autonomous Threshold Logging</vt:lpstr>
      <vt:lpstr>Autonomous Threshold Logging</vt:lpstr>
      <vt:lpstr>Interaction with IOC</vt:lpstr>
      <vt:lpstr>Post Processing on IOC</vt:lpstr>
      <vt:lpstr>PowerPoint Presentation</vt:lpstr>
      <vt:lpstr>Single Energy Layer</vt:lpstr>
      <vt:lpstr>Single Energy Layer</vt:lpstr>
      <vt:lpstr>Memory Readout from FPGA</vt:lpstr>
      <vt:lpstr>Calculate statistics on IOC</vt:lpstr>
      <vt:lpstr>Application: Transmission Compensation</vt:lpstr>
      <vt:lpstr>Energy Dependent Scaling</vt:lpstr>
      <vt:lpstr>Also Useful for …</vt:lpstr>
      <vt:lpstr>Where to go 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/>
  <cp:lastModifiedBy/>
  <cp:revision>1</cp:revision>
  <dcterms:created xsi:type="dcterms:W3CDTF">2025-02-24T13:46:24Z</dcterms:created>
  <dcterms:modified xsi:type="dcterms:W3CDTF">2026-05-28T12:27:57Z</dcterms:modified>
</cp:coreProperties>
</file>