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62" r:id="rId3"/>
  </p:sldMasterIdLst>
  <p:notesMasterIdLst>
    <p:notesMasterId r:id="rId5"/>
  </p:notesMasterIdLst>
  <p:sldIdLst>
    <p:sldId id="256" r:id="rId4"/>
    <p:sldId id="568" r:id="rId6"/>
    <p:sldId id="554" r:id="rId7"/>
    <p:sldId id="571" r:id="rId8"/>
    <p:sldId id="572" r:id="rId9"/>
    <p:sldId id="560" r:id="rId10"/>
    <p:sldId id="574" r:id="rId11"/>
    <p:sldId id="576" r:id="rId12"/>
    <p:sldId id="567" r:id="rId13"/>
    <p:sldId id="561" r:id="rId14"/>
    <p:sldId id="577" r:id="rId15"/>
    <p:sldId id="566" r:id="rId16"/>
    <p:sldId id="563" r:id="rId17"/>
    <p:sldId id="562" r:id="rId18"/>
    <p:sldId id="575" r:id="rId19"/>
    <p:sldId id="573" r:id="rId20"/>
    <p:sldId id="564" r:id="rId21"/>
  </p:sldIdLst>
  <p:sldSz cx="12192000" cy="6858000"/>
  <p:notesSz cx="6858000" cy="9144000"/>
  <p:custDataLst>
    <p:tags r:id="rId26"/>
  </p:custDataLst>
  <p:defaultTextStyle>
    <a:defPPr>
      <a:defRPr lang="zh-CN" altLang="zh-CN"/>
    </a:defPPr>
    <a:lvl1pPr algn="l" rtl="0" fontAlgn="base">
      <a:spcBef>
        <a:spcPct val="0"/>
      </a:spcBef>
      <a:spcAft>
        <a:spcPct val="0"/>
      </a:spcAft>
      <a:defRPr kern="1200">
        <a:solidFill>
          <a:schemeClr val="tx1"/>
        </a:solidFill>
        <a:latin typeface="Arial" panose="020B0604020202090204" pitchFamily="34" charset="0"/>
        <a:ea typeface="宋体" pitchFamily="2" charset="-122"/>
        <a:cs typeface="宋体" pitchFamily="2" charset="-122"/>
      </a:defRPr>
    </a:lvl1pPr>
    <a:lvl2pPr marL="457200" algn="l" rtl="0" fontAlgn="base">
      <a:spcBef>
        <a:spcPct val="0"/>
      </a:spcBef>
      <a:spcAft>
        <a:spcPct val="0"/>
      </a:spcAft>
      <a:defRPr kern="1200">
        <a:solidFill>
          <a:schemeClr val="tx1"/>
        </a:solidFill>
        <a:latin typeface="Arial" panose="020B0604020202090204" pitchFamily="34" charset="0"/>
        <a:ea typeface="宋体" pitchFamily="2" charset="-122"/>
        <a:cs typeface="宋体" pitchFamily="2" charset="-122"/>
      </a:defRPr>
    </a:lvl2pPr>
    <a:lvl3pPr marL="914400" algn="l" rtl="0" fontAlgn="base">
      <a:spcBef>
        <a:spcPct val="0"/>
      </a:spcBef>
      <a:spcAft>
        <a:spcPct val="0"/>
      </a:spcAft>
      <a:defRPr kern="1200">
        <a:solidFill>
          <a:schemeClr val="tx1"/>
        </a:solidFill>
        <a:latin typeface="Arial" panose="020B0604020202090204" pitchFamily="34" charset="0"/>
        <a:ea typeface="宋体" pitchFamily="2" charset="-122"/>
        <a:cs typeface="宋体" pitchFamily="2" charset="-122"/>
      </a:defRPr>
    </a:lvl3pPr>
    <a:lvl4pPr marL="1371600" algn="l" rtl="0" fontAlgn="base">
      <a:spcBef>
        <a:spcPct val="0"/>
      </a:spcBef>
      <a:spcAft>
        <a:spcPct val="0"/>
      </a:spcAft>
      <a:defRPr kern="1200">
        <a:solidFill>
          <a:schemeClr val="tx1"/>
        </a:solidFill>
        <a:latin typeface="Arial" panose="020B0604020202090204" pitchFamily="34" charset="0"/>
        <a:ea typeface="宋体" pitchFamily="2" charset="-122"/>
        <a:cs typeface="宋体" pitchFamily="2" charset="-122"/>
      </a:defRPr>
    </a:lvl4pPr>
    <a:lvl5pPr marL="1828800" algn="l" rtl="0" fontAlgn="base">
      <a:spcBef>
        <a:spcPct val="0"/>
      </a:spcBef>
      <a:spcAft>
        <a:spcPct val="0"/>
      </a:spcAft>
      <a:defRPr kern="1200">
        <a:solidFill>
          <a:schemeClr val="tx1"/>
        </a:solidFill>
        <a:latin typeface="Arial" panose="020B0604020202090204" pitchFamily="34" charset="0"/>
        <a:ea typeface="宋体" pitchFamily="2" charset="-122"/>
        <a:cs typeface="宋体" pitchFamily="2" charset="-122"/>
      </a:defRPr>
    </a:lvl5pPr>
    <a:lvl6pPr marL="2286000" algn="l" defTabSz="457200" rtl="0" eaLnBrk="1" latinLnBrk="0" hangingPunct="1">
      <a:defRPr kern="1200">
        <a:solidFill>
          <a:schemeClr val="tx1"/>
        </a:solidFill>
        <a:latin typeface="Arial" panose="020B0604020202090204" pitchFamily="34" charset="0"/>
        <a:ea typeface="宋体" pitchFamily="2" charset="-122"/>
        <a:cs typeface="宋体" pitchFamily="2" charset="-122"/>
      </a:defRPr>
    </a:lvl6pPr>
    <a:lvl7pPr marL="2743200" algn="l" defTabSz="457200" rtl="0" eaLnBrk="1" latinLnBrk="0" hangingPunct="1">
      <a:defRPr kern="1200">
        <a:solidFill>
          <a:schemeClr val="tx1"/>
        </a:solidFill>
        <a:latin typeface="Arial" panose="020B0604020202090204" pitchFamily="34" charset="0"/>
        <a:ea typeface="宋体" pitchFamily="2" charset="-122"/>
        <a:cs typeface="宋体" pitchFamily="2" charset="-122"/>
      </a:defRPr>
    </a:lvl7pPr>
    <a:lvl8pPr marL="3200400" algn="l" defTabSz="457200" rtl="0" eaLnBrk="1" latinLnBrk="0" hangingPunct="1">
      <a:defRPr kern="1200">
        <a:solidFill>
          <a:schemeClr val="tx1"/>
        </a:solidFill>
        <a:latin typeface="Arial" panose="020B0604020202090204" pitchFamily="34" charset="0"/>
        <a:ea typeface="宋体" pitchFamily="2" charset="-122"/>
        <a:cs typeface="宋体" pitchFamily="2" charset="-122"/>
      </a:defRPr>
    </a:lvl8pPr>
    <a:lvl9pPr marL="3657600" algn="l" defTabSz="457200" rtl="0" eaLnBrk="1" latinLnBrk="0" hangingPunct="1">
      <a:defRPr kern="1200">
        <a:solidFill>
          <a:schemeClr val="tx1"/>
        </a:solidFill>
        <a:latin typeface="Arial" panose="020B0604020202090204" pitchFamily="34" charset="0"/>
        <a:ea typeface="宋体" pitchFamily="2" charset="-122"/>
        <a:cs typeface="宋体" pitchFamily="2" charset="-122"/>
      </a:defRPr>
    </a:lvl9pPr>
  </p:defaultTextStyle>
  <p:extLst>
    <p:ext uri="{EFAFB233-063F-42B5-8137-9DF3F51BA10A}">
      <p15:sldGuideLst xmlns:p15="http://schemas.microsoft.com/office/powerpoint/2012/main">
        <p15:guide id="1" orient="horz" pos="3384" userDrawn="1">
          <p15:clr>
            <a:srgbClr val="A4A3A4"/>
          </p15:clr>
        </p15:guide>
        <p15:guide id="2" pos="239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nDixin" initials="F"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FD3400"/>
    <a:srgbClr val="00FF03"/>
    <a:srgbClr val="FFFD04"/>
    <a:srgbClr val="0100FD"/>
    <a:srgbClr val="FF3300"/>
    <a:srgbClr val="222268"/>
    <a:srgbClr val="0000FF"/>
    <a:srgbClr val="D8D8EB"/>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2" autoAdjust="0"/>
    <p:restoredTop sz="86174" autoAdjust="0"/>
  </p:normalViewPr>
  <p:slideViewPr>
    <p:cSldViewPr showGuides="1">
      <p:cViewPr varScale="1">
        <p:scale>
          <a:sx n="98" d="100"/>
          <a:sy n="98" d="100"/>
        </p:scale>
        <p:origin x="1014" y="72"/>
      </p:cViewPr>
      <p:guideLst>
        <p:guide orient="horz" pos="3384"/>
        <p:guide pos="2395"/>
      </p:guideLst>
    </p:cSldViewPr>
  </p:slideViewPr>
  <p:outlineViewPr>
    <p:cViewPr>
      <p:scale>
        <a:sx n="33" d="100"/>
        <a:sy n="33" d="100"/>
      </p:scale>
      <p:origin x="72" y="486"/>
    </p:cViewPr>
  </p:outlin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gs" Target="tags/tag1.xml"/><Relationship Id="rId25" Type="http://schemas.openxmlformats.org/officeDocument/2006/relationships/commentAuthors" Target="commentAuthors.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numCol="1" rtlCol="0"/>
          <a:lstStyle>
            <a:lvl1pPr algn="l">
              <a:defRPr sz="1200">
                <a:latin typeface="Arial" panose="020B0604020202090204" pitchFamily="34" charset="0"/>
                <a:ea typeface="宋体" pitchFamily="2" charset="-122"/>
                <a:cs typeface="+mn-cs"/>
              </a:defRPr>
            </a:lvl1pPr>
          </a:lstStyle>
          <a:p>
            <a:pPr>
              <a:defRPr/>
            </a:pPr>
            <a:endParaRPr lang="zh-CN" altLang="zh-CN"/>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lstStyle>
            <a:lvl1pPr algn="r">
              <a:defRPr sz="1200"/>
            </a:lvl1pPr>
          </a:lstStyle>
          <a:p>
            <a:pPr>
              <a:defRPr/>
            </a:pPr>
            <a:fld id="{03438442-84F3-424E-A075-6E854FE60E08}" type="datetimeFigureOut">
              <a:rPr lang="zh-CN" altLang="zh-CN"/>
            </a:fld>
            <a:endParaRPr lang="zh-CN" altLang="zh-CN"/>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numCol="1" rtlCol="0" anchor="ctr"/>
          <a:lstStyle/>
          <a:p>
            <a:pPr lvl="0"/>
            <a:endParaRPr lang="zh-CN" altLang="zh-CN"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normAutofit/>
          </a:bodyPr>
          <a:lstStyle/>
          <a:p>
            <a:pPr lvl="0"/>
            <a:r>
              <a:rPr lang="zh-CN" altLang="zh-CN" noProof="0"/>
              <a:t>单击此处编辑母版文本样式</a:t>
            </a:r>
            <a:endParaRPr lang="zh-CN" altLang="zh-CN" noProof="0"/>
          </a:p>
          <a:p>
            <a:pPr lvl="1"/>
            <a:r>
              <a:rPr lang="zh-CN" altLang="zh-CN" noProof="0"/>
              <a:t>第二级</a:t>
            </a:r>
            <a:endParaRPr lang="zh-CN" altLang="zh-CN" noProof="0"/>
          </a:p>
          <a:p>
            <a:pPr lvl="2"/>
            <a:r>
              <a:rPr lang="zh-CN" altLang="zh-CN" noProof="0"/>
              <a:t>第三级</a:t>
            </a:r>
            <a:endParaRPr lang="zh-CN" altLang="zh-CN" noProof="0"/>
          </a:p>
          <a:p>
            <a:pPr lvl="3"/>
            <a:r>
              <a:rPr lang="zh-CN" altLang="zh-CN" noProof="0"/>
              <a:t>第四级</a:t>
            </a:r>
            <a:endParaRPr lang="zh-CN" altLang="zh-CN" noProof="0"/>
          </a:p>
          <a:p>
            <a:pPr lvl="4"/>
            <a:r>
              <a:rPr lang="zh-CN" altLang="zh-CN" noProof="0"/>
              <a:t>第五级</a:t>
            </a:r>
            <a:endParaRPr lang="zh-CN" altLang="zh-CN"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numCol="1" rtlCol="0" anchor="b"/>
          <a:lstStyle>
            <a:lvl1pPr algn="l">
              <a:defRPr sz="1200">
                <a:latin typeface="Arial" panose="020B0604020202090204" pitchFamily="34" charset="0"/>
                <a:ea typeface="宋体" pitchFamily="2" charset="-122"/>
                <a:cs typeface="+mn-cs"/>
              </a:defRPr>
            </a:lvl1pPr>
          </a:lstStyle>
          <a:p>
            <a:pPr>
              <a:defRPr/>
            </a:pPr>
            <a:endParaRPr lang="zh-CN" altLang="zh-CN"/>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pPr>
              <a:defRPr/>
            </a:pPr>
            <a:fld id="{F6083C37-2752-6E4C-B2EF-ADA0E0D8B390}" type="slidenum">
              <a:rPr lang="zh-CN" altLang="zh-CN"/>
            </a:fld>
            <a:endParaRPr lang="zh-CN"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宋体" pitchFamily="2" charset="-122"/>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r>
              <a:rPr lang="en-US" altLang="zh-CN" dirty="0"/>
              <a:t>good afternoon, everyone. My name is Yang, and I am from the Institute of Plasma Physics, Chinese Academy of Sciences.</a:t>
            </a:r>
            <a:endParaRPr lang="en-US" altLang="zh-CN" dirty="0"/>
          </a:p>
          <a:p>
            <a:endParaRPr lang="en-US" altLang="zh-CN" dirty="0"/>
          </a:p>
          <a:p>
            <a:r>
              <a:rPr lang="en-US" altLang="zh-CN" dirty="0"/>
              <a:t>  Today, I will talk about “A Real-Time Archiving Framework from EPICS to Time-Series Databases for Fusion Plant Data.”</a:t>
            </a:r>
            <a:endParaRPr lang="en-US" altLang="zh-CN" dirty="0"/>
          </a:p>
          <a:p>
            <a:endParaRPr lang="en-US" altLang="zh-CN" dirty="0"/>
          </a:p>
          <a:p>
            <a:r>
              <a:rPr lang="en-US" altLang="zh-CN" dirty="0"/>
              <a:t>  </a:t>
            </a:r>
            <a:endParaRPr lang="en-US" altLang="zh-CN" dirty="0"/>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r>
              <a:rPr lang="en-US" altLang="zh-CN" dirty="0"/>
              <a:t> In our system, EAST plant data is mapped into the treesl structure of IoTDB.</a:t>
            </a:r>
            <a:endParaRPr lang="en-US" altLang="zh-CN" dirty="0"/>
          </a:p>
          <a:p>
            <a:r>
              <a:rPr lang="en-US" altLang="zh-CN" dirty="0"/>
              <a:t>At the top level, each plant system, such as the cryogenic system, vacuum system, or quench detection system, is mapped to a storage group under the root node. At the middle level, devices in each system are mapped to IoTDB device nodes. In our current design, each device contains around 100 sensors. At t</a:t>
            </a:r>
            <a:r>
              <a:rPr lang="en-US" altLang="zh-CN" dirty="0"/>
              <a:t>he bottom level, each sensor is mapped to a measurement, which is the leaf node of the IoTDB tree structure.</a:t>
            </a:r>
            <a:endParaRPr lang="en-US" altLang="zh-CN" dirty="0"/>
          </a:p>
          <a:p>
            <a:r>
              <a:rPr lang="en-US" altLang="zh-CN" dirty="0"/>
              <a:t>This mapping preserves the physical organization of the EAST plant. More importantly, it improves efficiency: related sensors are stored under the same device, which enables more efficient Tablet writing, better compression, and faster range queries over multiple signals.</a:t>
            </a:r>
            <a:endParaRPr lang="en-US" altLang="zh-CN" dirty="0"/>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r>
              <a:rPr lang="en-US" altLang="zh-CN" dirty="0"/>
              <a:t> Finally, to evaluate the system, we conducted four groups of </a:t>
            </a:r>
            <a:r>
              <a:rPr lang="en-US" altLang="zh-CN" dirty="0"/>
              <a:t>test</a:t>
            </a:r>
            <a:endParaRPr lang="en-US" altLang="zh-CN" dirty="0"/>
          </a:p>
          <a:p>
            <a:endParaRPr lang="en-US" altLang="zh-CN" dirty="0"/>
          </a:p>
          <a:p>
            <a:r>
              <a:rPr lang="en-US" altLang="zh-CN" dirty="0"/>
              <a:t>First, we performed the ETRA performance test for data writing, including write throughput, CPU usage, memory usage, and archival completeness.</a:t>
            </a:r>
            <a:endParaRPr lang="en-US" altLang="zh-CN" dirty="0"/>
          </a:p>
          <a:p>
            <a:endParaRPr lang="en-US" altLang="zh-CN" dirty="0"/>
          </a:p>
          <a:p>
            <a:r>
              <a:rPr lang="en-US" altLang="zh-CN" dirty="0"/>
              <a:t>This is our write scalability test. We swept PV count and diferennt sampling </a:t>
            </a:r>
            <a:r>
              <a:rPr lang="en-US" altLang="zh-CN" dirty="0"/>
              <a:t>rate, ran each cell for five minutes, and measured CPU, memory, throughput,  and archival completeness. </a:t>
            </a:r>
            <a:endParaRPr lang="en-US" altLang="zh-CN" dirty="0"/>
          </a:p>
          <a:p>
            <a:r>
              <a:rPr lang="en-US" altLang="zh-CN" dirty="0"/>
              <a:t>ETRA scales smoothly: CPU stays below 70% even at one million points per second, memory stays under half a gigabyte, and crucially, no points are dropped in any cell — archival completeness is exactly 100 percent.</a:t>
            </a:r>
            <a:endParaRPr lang="en-US" altLang="zh-CN" dirty="0"/>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r>
              <a:rPr lang="en-US" altLang="zh-CN" dirty="0">
                <a:sym typeface="+mn-ea"/>
              </a:rPr>
              <a:t>Second, we evaluated the range query performance of ETRA under different data volumes and different numbers of queried PVs.</a:t>
            </a:r>
            <a:endParaRPr lang="en-US" altLang="zh-CN" dirty="0"/>
          </a:p>
          <a:p>
            <a:endParaRPr lang="en-US" altLang="zh-CN" dirty="0">
              <a:sym typeface="+mn-ea"/>
            </a:endParaRPr>
          </a:p>
          <a:p>
            <a:r>
              <a:rPr lang="en-US" altLang="zh-CN" dirty="0">
                <a:sym typeface="+mn-ea"/>
              </a:rPr>
              <a:t>This is our query benchmark on 600 real cryogenic PVs. The left heatmap shows p95 latency, the right shows query throughput in points per second. </a:t>
            </a:r>
            <a:endParaRPr lang="en-US" altLang="zh-CN" dirty="0"/>
          </a:p>
          <a:p>
            <a:r>
              <a:rPr lang="en-US" altLang="zh-CN" dirty="0">
                <a:sym typeface="+mn-ea"/>
              </a:rPr>
              <a:t>ETRA delivers sub-second latency for moderate workloads and reaches up to about 16 million points per second for the largest query. </a:t>
            </a:r>
            <a:endParaRPr lang="en-US" altLang="zh-CN" dirty="0"/>
          </a:p>
          <a:p>
            <a:r>
              <a:rPr lang="en-US" altLang="zh-CN" dirty="0">
                <a:sym typeface="+mn-ea"/>
              </a:rPr>
              <a:t>The key reason is that IoTDB serves multi-device range queries natively, so increasing the number of PVs does not multiply the per-request overhead.</a:t>
            </a:r>
            <a:endParaRPr lang="en-US" altLang="zh-CN" dirty="0"/>
          </a:p>
          <a:p>
            <a:endParaRPr lang="zh-CN" altLang="zh-CN" dirty="0"/>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r>
              <a:rPr lang="en-US" altLang="zh-CN" dirty="0">
                <a:sym typeface="+mn-ea"/>
              </a:rPr>
              <a:t>Third, we conducted a comparative test between ETRA and the EPICS Archiver Appliance, focusing on query latency under matched returned data volumes.</a:t>
            </a:r>
            <a:endParaRPr lang="en-US" altLang="zh-CN" dirty="0"/>
          </a:p>
          <a:p>
            <a:endParaRPr lang="en-US" altLang="zh-CN" dirty="0"/>
          </a:p>
          <a:p>
            <a:r>
              <a:rPr lang="en-US" altLang="zh-CN" dirty="0"/>
              <a:t>Here we directly compare ETRA against AA on the same data volume per query. ETRA is consistently faster as soon as the query touches more than a handful of PVs. At 600 PVs, ETRA finishes in three seconds where AA takes more than thirty. </a:t>
            </a:r>
            <a:endParaRPr lang="en-US" altLang="zh-CN" dirty="0"/>
          </a:p>
          <a:p>
            <a:r>
              <a:rPr lang="en-US" altLang="zh-CN" dirty="0"/>
              <a:t>The reason is architectural: AA serves each PV through an independent HTTP retrieval, so multi-PV queries fan out and the slowest request determines the overall latency. ETRA, backed by IoTDB, executes a single distributed range query across all requested devices.</a:t>
            </a:r>
            <a:endParaRPr lang="en-US" altLang="zh-CN" dirty="0"/>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r>
              <a:rPr lang="en-US" altLang="zh-CN" dirty="0">
                <a:sym typeface="+mn-ea"/>
              </a:rPr>
              <a:t>Finally, we carried out an AINode test, using archived plant data for time-series forecasting and anomaly detection, to demonstrate the potential of integrated AI analysis on top of the archived data.</a:t>
            </a:r>
            <a:endParaRPr lang="en-US" altLang="zh-CN" dirty="0"/>
          </a:p>
          <a:p>
            <a:r>
              <a:rPr lang="en-US" altLang="zh-CN" dirty="0"/>
              <a:t>we can run AI models directly on top of it through AINode without </a:t>
            </a:r>
            <a:r>
              <a:rPr lang="en-US" altLang="zh-CN" dirty="0"/>
              <a:t>ETL. We tested two pretrained large time-series models — Timer-XL and Sundial — for multi-step forecasting on a real cryogenic temperature signal. We also evaluated classical one-step models and an anomaly detection algorithm called Stray.</a:t>
            </a:r>
            <a:endParaRPr lang="en-US" altLang="zh-CN" dirty="0"/>
          </a:p>
          <a:p>
            <a:endParaRPr lang="en-US" altLang="zh-CN" dirty="0"/>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r>
              <a:rPr lang="en-US" altLang="zh-CN" dirty="0">
                <a:sym typeface="+mn-ea"/>
              </a:rPr>
              <a:t>For the AINode experiment, we evaluated four types of AI-based time-series analysis.</a:t>
            </a:r>
            <a:endParaRPr lang="en-US" altLang="zh-CN" dirty="0">
              <a:sym typeface="+mn-ea"/>
            </a:endParaRPr>
          </a:p>
          <a:p>
            <a:r>
              <a:rPr lang="en-US" altLang="zh-CN" dirty="0">
                <a:sym typeface="+mn-ea"/>
              </a:rPr>
              <a:t>In panel (a), Timer-XL is used for multi-step forecasting. It captures the overall level of the signal, but over the 80-step prediction horizon, the forecast gradually drifts toward the mean.</a:t>
            </a:r>
            <a:endParaRPr lang="en-US" altLang="zh-CN" dirty="0">
              <a:sym typeface="+mn-ea"/>
            </a:endParaRPr>
          </a:p>
          <a:p>
            <a:r>
              <a:rPr lang="en-US" altLang="zh-CN" dirty="0">
                <a:sym typeface="+mn-ea"/>
              </a:rPr>
              <a:t>In panel (b), Sundial is also used for multi-step forecasting. Compared with Timer-XL, it follows the general trend more stably, while smoothing out some high-frequency fluctuations.</a:t>
            </a:r>
            <a:endParaRPr lang="en-US" altLang="zh-CN" dirty="0">
              <a:sym typeface="+mn-ea"/>
            </a:endParaRPr>
          </a:p>
          <a:p>
            <a:r>
              <a:rPr lang="en-US" altLang="zh-CN" dirty="0">
                <a:sym typeface="+mn-ea"/>
              </a:rPr>
              <a:t>In panel (c), we tested several classical one-step forecasting models, including the naive forecaster, exponential smoothing, Holt-Winters, and STL-based forecasting. Since this is a one-step-ahead task, the predictions are close to the ground truth.</a:t>
            </a:r>
            <a:endParaRPr lang="en-US" altLang="zh-CN" dirty="0">
              <a:sym typeface="+mn-ea"/>
            </a:endParaRPr>
          </a:p>
          <a:p>
            <a:r>
              <a:rPr lang="en-US" altLang="zh-CN" dirty="0">
                <a:sym typeface="+mn-ea"/>
              </a:rPr>
              <a:t>In panel (d), we apply Stray for anomaly detection. The detected points highlight abnormal excursions outside the normal operating range of the cryogenic signal, showing that the archived data can support not only forecasting, but also anomaly detection. </a:t>
            </a:r>
            <a:endParaRPr lang="en-US" altLang="zh-CN" dirty="0">
              <a:sym typeface="+mn-ea"/>
            </a:endParaRPr>
          </a:p>
          <a:p>
            <a:r>
              <a:rPr lang="en-US" altLang="zh-CN" dirty="0">
                <a:sym typeface="+mn-ea"/>
              </a:rPr>
              <a:t>The point of this test is not to compare model accuracy; it is to demonstrate that with ETRA, archived plant data is immediately consumable by modern AI workloads, with no additional ETL pipeline. </a:t>
            </a:r>
            <a:endParaRPr lang="en-US" altLang="zh-CN" dirty="0"/>
          </a:p>
          <a:p>
            <a:r>
              <a:rPr lang="en-US" altLang="zh-CN" dirty="0">
                <a:sym typeface="+mn-ea"/>
              </a:rPr>
              <a:t>Extract Transform Load</a:t>
            </a:r>
            <a:endParaRPr lang="en-US" altLang="zh-CN" dirty="0"/>
          </a:p>
          <a:p>
            <a:endParaRPr lang="en-US" altLang="zh-CN" dirty="0"/>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r>
              <a:rPr lang="en-US" altLang="zh-CN" dirty="0"/>
              <a:t>  To summarize, ETRA is a lightweight and high-throughput bridge from EPICS Channel Access to a time-series database. It connects real-time EPICS PV streams with TSDB-based storage through three decoupled modules: acquisition, aggregation, and persistence.</a:t>
            </a:r>
            <a:endParaRPr lang="en-US" altLang="zh-CN" dirty="0"/>
          </a:p>
          <a:p>
            <a:r>
              <a:rPr lang="en-US" altLang="zh-CN" dirty="0"/>
              <a:t>By leveraging the write, query, and distributed storage capabilities of the TSDB, ETRA achieves strong performance for EAST plant data archiving an</a:t>
            </a:r>
            <a:r>
              <a:rPr lang="en-US" altLang="zh-CN" dirty="0"/>
              <a:t>d  analysis. It also supports native AI workloads, such as forecasting and anomaly detection, through IoTDB AINode, without requiring extra data migration.</a:t>
            </a:r>
            <a:endParaRPr lang="en-US" altLang="zh-CN" dirty="0"/>
          </a:p>
          <a:p>
            <a:endParaRPr lang="en-US" altLang="zh-CN" dirty="0"/>
          </a:p>
          <a:p>
            <a:r>
              <a:rPr lang="en-US" altLang="zh-CN" dirty="0"/>
              <a:t>For future work, we plan to improve the system in three directions. First, we will develop an adaptive flush policy based on the update statistics of different PVs. Second, we will design time-series models that are more suitable for EAST plant data. Finally, we will validate the system on the full EAST  production workload.</a:t>
            </a:r>
            <a:endParaRPr lang="en-US" altLang="zh-CN" dirty="0"/>
          </a:p>
          <a:p>
            <a:r>
              <a:rPr lang="en-US" altLang="zh-CN" dirty="0"/>
              <a:t>  </a:t>
            </a:r>
            <a:endParaRPr lang="en-US" altLang="zh-CN" dirty="0"/>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r>
              <a:rPr lang="en-US" altLang="zh-CN" dirty="0"/>
              <a:t>Thank you for your attention.</a:t>
            </a:r>
            <a:endParaRPr lang="en-US" altLang="zh-CN" dirty="0"/>
          </a:p>
          <a:p>
            <a:endParaRPr lang="en-US" altLang="zh-CN" dirty="0"/>
          </a:p>
          <a:p>
            <a:r>
              <a:rPr lang="en-US" altLang="zh-CN" dirty="0"/>
              <a:t>That concludes my presentation. I would be happy to answer any questions.</a:t>
            </a:r>
            <a:endParaRPr lang="en-US" altLang="zh-CN" dirty="0"/>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r>
              <a:rPr lang="en-US" altLang="zh-CN" dirty="0">
                <a:sym typeface="+mn-ea"/>
              </a:rPr>
              <a:t>My presentation is organized into five parts: Introduction, Design of the Framework, System Implementation,Test, and Summary and Future Plan.</a:t>
            </a:r>
            <a:endParaRPr lang="zh-CN" altLang="zh-CN" dirty="0"/>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pPr marL="0" marR="0" lvl="0" indent="0" algn="l" defTabSz="914400" rtl="0" eaLnBrk="0" fontAlgn="base" latinLnBrk="0" hangingPunct="0">
              <a:lnSpc>
                <a:spcPct val="100000"/>
              </a:lnSpc>
              <a:spcBef>
                <a:spcPct val="30000"/>
              </a:spcBef>
              <a:spcAft>
                <a:spcPct val="0"/>
              </a:spcAft>
              <a:buClrTx/>
              <a:buSzTx/>
              <a:buFontTx/>
              <a:buNone/>
              <a:defRPr/>
            </a:pPr>
            <a:r>
              <a:rPr lang="en-US" altLang="zh-CN">
                <a:latin typeface="Color Emoji"/>
                <a:ea typeface="Color Emoji"/>
                <a:sym typeface="+mn-ea"/>
              </a:rPr>
              <a:t>cryogenics, power supplies, vacuum subsystems, and related engineering systems</a:t>
            </a:r>
            <a:endParaRPr lang="en-US" altLang="zh-CN" b="1" dirty="0">
              <a:solidFill>
                <a:srgbClr val="0070C0"/>
              </a:solidFill>
              <a:latin typeface="微软雅黑" panose="020B0503020204020204" charset="-122"/>
              <a:ea typeface="微软雅黑" panose="020B0503020204020204" charset="-122"/>
              <a:cs typeface="微软雅黑" panose="020B0503020204020204" charset="-122"/>
              <a:sym typeface="+mn-ea"/>
            </a:endParaRPr>
          </a:p>
          <a:p>
            <a:pPr marL="0" marR="0" lvl="0" indent="0" algn="l" defTabSz="914400" rtl="0" eaLnBrk="0" fontAlgn="base" latinLnBrk="0" hangingPunct="0">
              <a:lnSpc>
                <a:spcPct val="100000"/>
              </a:lnSpc>
              <a:spcBef>
                <a:spcPct val="30000"/>
              </a:spcBef>
              <a:spcAft>
                <a:spcPct val="0"/>
              </a:spcAft>
              <a:buClrTx/>
              <a:buSzTx/>
              <a:buFontTx/>
              <a:buNone/>
              <a:defRPr/>
            </a:pPr>
            <a:r>
              <a:rPr lang="en-US" altLang="zh-CN" b="1" dirty="0">
                <a:solidFill>
                  <a:srgbClr val="0070C0"/>
                </a:solidFill>
                <a:latin typeface="微软雅黑" panose="020B0503020204020204" charset="-122"/>
                <a:ea typeface="微软雅黑" panose="020B0503020204020204" charset="-122"/>
                <a:cs typeface="微软雅黑" panose="020B0503020204020204" charset="-122"/>
                <a:sym typeface="+mn-ea"/>
              </a:rPr>
              <a:t>In these environments,  EPICS has become a widely adopted framework for control and monitoring because it provides a standard Process Variable model, the Channel Access  communication protocol for efficient client--server data exchange, mature input/output controller support, and a rich ecosystem of client tools.</a:t>
            </a:r>
            <a:endParaRPr lang="en-US" altLang="zh-CN" b="1" i="0">
              <a:effectLst/>
              <a:latin typeface="Courier New" panose="02070409020205090404" pitchFamily="49" charset="0"/>
            </a:endParaRPr>
          </a:p>
          <a:p>
            <a:pPr marL="0" marR="0" lvl="0" indent="0" algn="l" defTabSz="914400" rtl="0" eaLnBrk="0" fontAlgn="base" latinLnBrk="0" hangingPunct="0">
              <a:lnSpc>
                <a:spcPct val="100000"/>
              </a:lnSpc>
              <a:spcBef>
                <a:spcPct val="30000"/>
              </a:spcBef>
              <a:spcAft>
                <a:spcPct val="0"/>
              </a:spcAft>
              <a:buClrTx/>
              <a:buSzTx/>
              <a:buFontTx/>
              <a:buNone/>
              <a:defRPr/>
            </a:pPr>
            <a:r>
              <a:rPr lang="en-US" altLang="zh-CN" b="1" i="0">
                <a:effectLst/>
                <a:latin typeface="Courier New" panose="02070409020205090404" pitchFamily="49" charset="0"/>
              </a:rPr>
              <a:t>and now EPICS Widely used in:xxxx    Large scientific facilities</a:t>
            </a:r>
            <a:endParaRPr lang="en-US" altLang="zh-CN" b="1" i="0">
              <a:effectLst/>
              <a:latin typeface="Courier New" panose="02070409020205090404" pitchFamily="49" charset="0"/>
            </a:endParaRPr>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r>
              <a:rPr lang="en-US" altLang="zh-CN" dirty="0"/>
              <a:t>However, as more equipment is instrumented and higher sampling rates are adopted in future tokamaks, the volume, velocity, and diversity of EAST plant data will continue to grow. This also raises stronger requirements for data archiving, querying, analysis, and AI integration.</a:t>
            </a:r>
            <a:endParaRPr lang="en-US" altLang="zh-CN" dirty="0"/>
          </a:p>
          <a:p>
            <a:r>
              <a:rPr lang="en-US" altLang="zh-CN" dirty="0"/>
              <a:t>Different fusion devices have developed different solutions according to their own requirements. ITER focuses on long-term storage, archiving EPICS PV data into pulse-sliced HDF5 files for traceability and offline analysis. KSTAR, on the other hand, emphasizes online capability, combining reflective memory and MDSplus to support millisecond-level real-time data sharing for plasma control. These examples show that varying data scales, access patterns, existing ecosystems, and engineering decisions across different devices naturally call for distinct solutions.</a:t>
            </a:r>
            <a:endParaRPr lang="en-US" altLang="zh-CN" dirty="0"/>
          </a:p>
          <a:p>
            <a:endParaRPr lang="en-US" altLang="zh-CN" dirty="0"/>
          </a:p>
          <a:p>
            <a:endParaRPr lang="en-US" altLang="zh-CN" dirty="0"/>
          </a:p>
          <a:p>
            <a:endParaRPr lang="en-US" altLang="zh-CN" dirty="0"/>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pPr marL="0" lvl="1"/>
            <a:r>
              <a:rPr lang="en-US" altLang="zh-CN" dirty="0">
                <a:sym typeface="+mn-ea"/>
              </a:rPr>
              <a:t>Therefore, we believe that future fusion devices will require two key capabilities: stronger large-scale query performance and a more integrated AI training platform.</a:t>
            </a:r>
            <a:endParaRPr lang="en-US" altLang="zh-CN" dirty="0">
              <a:sym typeface="+mn-ea"/>
            </a:endParaRPr>
          </a:p>
          <a:p>
            <a:pPr marL="0" lvl="1"/>
            <a:endParaRPr lang="en-US" altLang="zh-CN" dirty="0">
              <a:sym typeface="+mn-ea"/>
            </a:endParaRPr>
          </a:p>
          <a:p>
            <a:pPr marL="0" lvl="1"/>
            <a:r>
              <a:rPr lang="en-US" altLang="zh-CN" dirty="0">
                <a:sym typeface="+mn-ea"/>
              </a:rPr>
              <a:t>Fusion plant data naturally has the characteristics of time-series data. It is continuously generated by sensors and control systems, ordered by timestamp, and usually queried over time ranges across many signals. For this reason, we decided to introduce a time-series database into the EPICS data archiving workflow.</a:t>
            </a:r>
            <a:endParaRPr lang="en-US" altLang="zh-CN" dirty="0">
              <a:sym typeface="+mn-ea"/>
            </a:endParaRPr>
          </a:p>
          <a:p>
            <a:pPr marL="0" lvl="1"/>
            <a:r>
              <a:rPr lang="en-US" altLang="zh-CN" dirty="0">
                <a:sym typeface="+mn-ea"/>
              </a:rPr>
              <a:t>  </a:t>
            </a:r>
            <a:endParaRPr lang="en-US" altLang="zh-CN" dirty="0">
              <a:sym typeface="+mn-ea"/>
            </a:endParaRPr>
          </a:p>
          <a:p>
            <a:pPr marL="0" lvl="1"/>
            <a:r>
              <a:rPr lang="en-US" altLang="zh-CN" dirty="0">
                <a:sym typeface="+mn-ea"/>
              </a:rPr>
              <a:t>They natively support column-oriented storage, compression, down-sampling, range queries, and distributed clusters. T</a:t>
            </a:r>
            <a:r>
              <a:rPr lang="en-US" altLang="zh-CN" dirty="0">
                <a:sym typeface="+mn-ea"/>
              </a:rPr>
              <a:t>ime-series databases are purpose-built for high-throughput, time-ordered data. Representative systems include InfluxDB, TimescaleDB, and Apache IoTDB. A TSDB is a specialized database optimized for storing, indexing, compressing, and querying timestamped data at high write rates and large scale. Existing studies have demonstrated that TSDBs significantly outperform traditional relational databases in the storage and query of large-scale plant data, especially for high-frequency ingestion and time-range retrieval workloads.</a:t>
            </a:r>
            <a:endParaRPr lang="en-US" altLang="zh-CN" dirty="0"/>
          </a:p>
          <a:p>
            <a:pPr marL="0" lvl="1"/>
            <a:endParaRPr lang="en-US" altLang="zh-CN" dirty="0"/>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pPr marL="0" marR="0" lvl="0" indent="0" algn="l" defTabSz="914400" rtl="0" eaLnBrk="0" fontAlgn="base" latinLnBrk="0" hangingPunct="0">
              <a:lnSpc>
                <a:spcPct val="100000"/>
              </a:lnSpc>
              <a:spcBef>
                <a:spcPct val="30000"/>
              </a:spcBef>
              <a:spcAft>
                <a:spcPct val="0"/>
              </a:spcAft>
              <a:buClrTx/>
              <a:buSzTx/>
              <a:buFontTx/>
              <a:buNone/>
              <a:defRPr/>
            </a:pPr>
            <a:r>
              <a:rPr lang="en-US" altLang="zh-CN" dirty="0">
                <a:sym typeface="+mn-ea"/>
              </a:rPr>
              <a:t>In this work, we aim to develop a real-time archiving framework from EPICS to a time-series database, enabling continuous PV ingestion, efficient historical query, and AI applications.</a:t>
            </a:r>
            <a:endParaRPr lang="zh-CN" altLang="en-US" b="1" i="0">
              <a:effectLst/>
              <a:latin typeface="Courier New" panose="02070409020205090404" pitchFamily="49" charset="0"/>
            </a:endParaRPr>
          </a:p>
          <a:p>
            <a:pPr marL="0" marR="0" lvl="0" indent="0" algn="l" defTabSz="914400" rtl="0" eaLnBrk="0" fontAlgn="base" latinLnBrk="0" hangingPunct="0">
              <a:lnSpc>
                <a:spcPct val="100000"/>
              </a:lnSpc>
              <a:spcBef>
                <a:spcPct val="30000"/>
              </a:spcBef>
              <a:spcAft>
                <a:spcPct val="0"/>
              </a:spcAft>
              <a:buClrTx/>
              <a:buSzTx/>
              <a:buFontTx/>
              <a:buNone/>
              <a:defRPr/>
            </a:pPr>
            <a:r>
              <a:rPr lang="en-US" altLang="zh-CN" dirty="0">
                <a:sym typeface="+mn-ea"/>
              </a:rPr>
              <a:t>Among them we chose Apache IoTDB because of its tree path model, its Tablet batch insert API, and especiallyits AINode component, which lets us run forecasting and anomaly detection directly inside the database.</a:t>
            </a:r>
            <a:endParaRPr lang="en-US" altLang="zh-CN" dirty="0"/>
          </a:p>
          <a:p>
            <a:pPr marL="0" marR="0" lvl="0" indent="0" algn="l" defTabSz="914400" rtl="0" eaLnBrk="0" fontAlgn="base" latinLnBrk="0" hangingPunct="0">
              <a:lnSpc>
                <a:spcPct val="100000"/>
              </a:lnSpc>
              <a:spcBef>
                <a:spcPct val="30000"/>
              </a:spcBef>
              <a:spcAft>
                <a:spcPct val="0"/>
              </a:spcAft>
              <a:buClrTx/>
              <a:buSzTx/>
              <a:buFontTx/>
              <a:buNone/>
              <a:defRPr/>
            </a:pPr>
            <a:r>
              <a:rPr lang="en-US" altLang="zh-CN" b="1" i="0">
                <a:effectLst/>
                <a:latin typeface="Courier New" panose="02070409020205090404" pitchFamily="49" charset="0"/>
              </a:rPr>
              <a:t>The image on the right shows the difference between ETRA and traditional archiving methods for AI analysis.   Extraction Transformation Loading</a:t>
            </a:r>
            <a:endParaRPr lang="en-US" altLang="zh-CN" b="1" i="0">
              <a:effectLst/>
              <a:latin typeface="Courier New" panose="02070409020205090404" pitchFamily="49" charset="0"/>
            </a:endParaRPr>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pPr marL="0" marR="0" lvl="0" indent="0" algn="l" defTabSz="914400" rtl="0" eaLnBrk="0" fontAlgn="base" latinLnBrk="0" hangingPunct="0">
              <a:lnSpc>
                <a:spcPct val="100000"/>
              </a:lnSpc>
              <a:spcBef>
                <a:spcPct val="30000"/>
              </a:spcBef>
              <a:spcAft>
                <a:spcPct val="0"/>
              </a:spcAft>
              <a:buClrTx/>
              <a:buSzTx/>
              <a:buFontTx/>
              <a:buNone/>
              <a:defRPr/>
            </a:pPr>
            <a:r>
              <a:rPr lang="en-US" altLang="zh-CN" b="1" i="0">
                <a:effectLst/>
                <a:latin typeface="Courier New" panose="02070409020205090404" pitchFamily="49" charset="0"/>
              </a:rPr>
              <a:t>ETRA is designed as a three-module.</a:t>
            </a:r>
            <a:endParaRPr lang="en-US" altLang="zh-CN" b="1" i="0">
              <a:effectLst/>
              <a:latin typeface="Courier New" panose="02070409020205090404" pitchFamily="49" charset="0"/>
            </a:endParaRPr>
          </a:p>
          <a:p>
            <a:pPr marL="0" marR="0" lvl="0" indent="0" algn="l" defTabSz="914400" rtl="0" eaLnBrk="0" fontAlgn="base" latinLnBrk="0" hangingPunct="0">
              <a:lnSpc>
                <a:spcPct val="100000"/>
              </a:lnSpc>
              <a:spcBef>
                <a:spcPct val="30000"/>
              </a:spcBef>
              <a:spcAft>
                <a:spcPct val="0"/>
              </a:spcAft>
              <a:buClrTx/>
              <a:buSzTx/>
              <a:buFontTx/>
              <a:buNone/>
              <a:defRPr/>
            </a:pPr>
            <a:r>
              <a:rPr lang="en-US" altLang="zh-CN" b="1" i="0">
                <a:effectLst/>
                <a:latin typeface="Courier New" panose="02070409020205090404" pitchFamily="49" charset="0"/>
              </a:rPr>
              <a:t>First, the CA Acquisition Module communicates with EPICS through Channel Access. It uses preemptive callbacks, so whenever an IOC publishes a monitor update, the event is immediately captured and pushed into a dedicated channel for that PV.</a:t>
            </a:r>
            <a:endParaRPr lang="en-US" altLang="zh-CN" b="1" i="0">
              <a:effectLst/>
              <a:latin typeface="Courier New" panose="02070409020205090404" pitchFamily="49" charset="0"/>
            </a:endParaRPr>
          </a:p>
          <a:p>
            <a:pPr marL="0" marR="0" lvl="0" indent="0" algn="l" defTabSz="914400" rtl="0" eaLnBrk="0" fontAlgn="base" latinLnBrk="0" hangingPunct="0">
              <a:lnSpc>
                <a:spcPct val="100000"/>
              </a:lnSpc>
              <a:spcBef>
                <a:spcPct val="30000"/>
              </a:spcBef>
              <a:spcAft>
                <a:spcPct val="0"/>
              </a:spcAft>
              <a:buClrTx/>
              <a:buSzTx/>
              <a:buFontTx/>
              <a:buNone/>
              <a:defRPr/>
            </a:pPr>
            <a:r>
              <a:rPr lang="en-US" altLang="zh-CN" b="1" i="0">
                <a:effectLst/>
                <a:latin typeface="Courier New" panose="02070409020205090404" pitchFamily="49" charset="0"/>
              </a:rPr>
              <a:t>Second, the Aggregation Module groups multiple PV channels together. It continuously drains these channels and triggers a flush either when the buffer reaches a predefined size, or when a fixed time interval expires. In this way, many small CA events are converted into larger batches.</a:t>
            </a:r>
            <a:endParaRPr lang="en-US" altLang="zh-CN" b="1" i="0">
              <a:effectLst/>
              <a:latin typeface="Courier New" panose="02070409020205090404" pitchFamily="49" charset="0"/>
            </a:endParaRPr>
          </a:p>
          <a:p>
            <a:pPr marL="0" marR="0" lvl="0" indent="0" algn="l" defTabSz="914400" rtl="0" eaLnBrk="0" fontAlgn="base" latinLnBrk="0" hangingPunct="0">
              <a:lnSpc>
                <a:spcPct val="100000"/>
              </a:lnSpc>
              <a:spcBef>
                <a:spcPct val="30000"/>
              </a:spcBef>
              <a:spcAft>
                <a:spcPct val="0"/>
              </a:spcAft>
              <a:buClrTx/>
              <a:buSzTx/>
              <a:buFontTx/>
              <a:buNone/>
              <a:defRPr/>
            </a:pPr>
            <a:endParaRPr lang="en-US" altLang="zh-CN" b="1" i="0">
              <a:effectLst/>
              <a:latin typeface="Courier New" panose="02070409020205090404" pitchFamily="49" charset="0"/>
            </a:endParaRPr>
          </a:p>
          <a:p>
            <a:pPr marL="0" marR="0" lvl="0" indent="0" algn="l" defTabSz="914400" rtl="0" eaLnBrk="0" fontAlgn="base" latinLnBrk="0" hangingPunct="0">
              <a:lnSpc>
                <a:spcPct val="100000"/>
              </a:lnSpc>
              <a:spcBef>
                <a:spcPct val="30000"/>
              </a:spcBef>
              <a:spcAft>
                <a:spcPct val="0"/>
              </a:spcAft>
              <a:buClrTx/>
              <a:buSzTx/>
              <a:buFontTx/>
              <a:buNone/>
              <a:defRPr/>
            </a:pPr>
            <a:r>
              <a:rPr lang="en-US" altLang="zh-CN" b="1" i="0">
                <a:effectLst/>
                <a:latin typeface="Courier New" panose="02070409020205090404" pitchFamily="49" charset="0"/>
              </a:rPr>
              <a:t>Finally, the Persistence Module maintains a session pool to the time-series database. Each aggregated batch is written as a Tablet, which is much more efficient than inserting points one by one.</a:t>
            </a:r>
            <a:endParaRPr lang="en-US" altLang="zh-CN" b="1" i="0">
              <a:effectLst/>
              <a:latin typeface="Courier New" panose="02070409020205090404" pitchFamily="49" charset="0"/>
            </a:endParaRPr>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r>
              <a:rPr lang="en-US" altLang="zh-CN" dirty="0"/>
              <a:t>This figure shows the end-to-end implementation of our system. At the bottom, the EPICS-based plant systems are the data source. In EAST, subsystems such as the general control system, vacuum system, cryogenic system, and other plant systems publish their signals as PVs through IOC servers. These PVs are transmitted through the EPICS Channel Access network protocol.</a:t>
            </a:r>
            <a:endParaRPr lang="en-US" altLang="zh-CN" dirty="0"/>
          </a:p>
          <a:p>
            <a:endParaRPr lang="en-US" altLang="zh-CN" dirty="0"/>
          </a:p>
          <a:p>
            <a:r>
              <a:rPr lang="en-US" altLang="zh-CN" dirty="0"/>
              <a:t>In the middle, the ETRA layer subscribes to these PVs and processes them through the three modules introduced before: CA Acquisition, Aggregation, and Persistence. The CA Acquisition module receives monitor events, the Aggregation module batches them, and the Persistence module writes them into the database.</a:t>
            </a:r>
            <a:endParaRPr lang="en-US" altLang="zh-CN" dirty="0"/>
          </a:p>
          <a:p>
            <a:endParaRPr lang="en-US" altLang="zh-CN" dirty="0"/>
          </a:p>
          <a:p>
            <a:r>
              <a:rPr lang="en-US" altLang="zh-CN" dirty="0"/>
              <a:t>Above that is the time-series database layer. We use an IoTDB cluster with hash-based data allocation and replication, so the archived data can be distributed across multiple nodes and queried efficiently. This layer also connects to AINode, which allows machine learning models to perform forecasting and anomaly detection directly on archived time-series data.</a:t>
            </a:r>
            <a:endParaRPr lang="en-US" altLang="zh-CN" dirty="0"/>
          </a:p>
          <a:p>
            <a:r>
              <a:rPr lang="en-US" altLang="zh-CN" dirty="0"/>
              <a:t>  </a:t>
            </a:r>
            <a:endParaRPr lang="en-US" altLang="zh-CN" dirty="0"/>
          </a:p>
          <a:p>
            <a:r>
              <a:rPr lang="en-US" altLang="zh-CN" dirty="0"/>
              <a:t>Finally, at the top is the client layer. Different clients, including data centers, desktops, laptops, mobile devices, and AI training platforms, can access the archived data for monitoring, analysis, and model training.</a:t>
            </a:r>
            <a:endParaRPr lang="en-US" altLang="zh-CN" dirty="0"/>
          </a:p>
          <a:p>
            <a:endParaRPr lang="en-US" altLang="zh-CN" dirty="0"/>
          </a:p>
          <a:p>
            <a:r>
              <a:rPr lang="en-US" altLang="zh-CN" dirty="0"/>
              <a:t>Overall, this architecture connects EPICS plant data with a time-series database and provides a unified path from real-time data acquisition to large-scale storage, query, and AI analysis.</a:t>
            </a:r>
            <a:endParaRPr lang="en-US" altLang="zh-CN" dirty="0"/>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numCol="1"/>
          <a:lstStyle/>
          <a:p>
            <a:r>
              <a:rPr lang="en-US" altLang="zh-CN" dirty="0"/>
              <a:t>This figure shows the logical design of our time-series database cluster.</a:t>
            </a:r>
            <a:endParaRPr lang="en-US" altLang="zh-CN" dirty="0"/>
          </a:p>
          <a:p>
            <a:endParaRPr lang="en-US" altLang="zh-CN" dirty="0"/>
          </a:p>
          <a:p>
            <a:r>
              <a:rPr lang="en-US" altLang="zh-CN" dirty="0"/>
              <a:t>In this design, the cluster consists of three servers. For metadata, each system’s metadata is replicated three times and stored across different servers. This means that information such as storage groups, devices, and measurement definitions can still be recovered even if one server fails.</a:t>
            </a:r>
            <a:endParaRPr lang="en-US" altLang="zh-CN" dirty="0"/>
          </a:p>
          <a:p>
            <a:endParaRPr lang="en-US" altLang="zh-CN" dirty="0"/>
          </a:p>
          <a:p>
            <a:r>
              <a:rPr lang="en-US" altLang="zh-CN" dirty="0"/>
              <a:t>For plant data, the EAST plant data is divided into three data groups and distributed across the servers. Each data group is also copied to another server according to the hash allocation strategy. In other words, every piece of plant data has a primary partition and a replica partition on different machines.</a:t>
            </a:r>
            <a:endParaRPr lang="en-US" altLang="zh-CN" dirty="0"/>
          </a:p>
          <a:p>
            <a:r>
              <a:rPr lang="en-US" altLang="zh-CN" dirty="0"/>
              <a:t>  </a:t>
            </a:r>
            <a:endParaRPr lang="en-US" altLang="zh-CN" dirty="0"/>
          </a:p>
          <a:p>
            <a:r>
              <a:rPr lang="en-US" altLang="zh-CN" dirty="0"/>
              <a:t>This design provides two benefits. First, it improves data safety, because both metadata and plant data have redundant copies. Second, it improves performance, because different data partitions can be written and queried in parallel across multiple servers. Therefore, the cluster can support both reliable long-term archiving and high-throughput query workloads.</a:t>
            </a:r>
            <a:endParaRPr lang="en-US" altLang="zh-CN" dirty="0"/>
          </a:p>
        </p:txBody>
      </p:sp>
      <p:sp>
        <p:nvSpPr>
          <p:cNvPr id="4" name="灯片编号占位符 3"/>
          <p:cNvSpPr>
            <a:spLocks noGrp="1"/>
          </p:cNvSpPr>
          <p:nvPr>
            <p:ph type="sldNum" sz="quarter" idx="10"/>
          </p:nvPr>
        </p:nvSpPr>
        <p:spPr/>
        <p:txBody>
          <a:bodyPr numCol="1"/>
          <a:lstStyle/>
          <a:p>
            <a:pPr>
              <a:defRPr/>
            </a:pPr>
            <a:fld id="{F6083C37-2752-6E4C-B2EF-ADA0E0D8B390}" type="slidenum">
              <a:rPr lang="zh-CN" altLang="zh-CN" smtClean="0"/>
            </a:fld>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8" name="Picture 4" descr="NM 2-2-2"/>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a:xfrm>
            <a:off x="0" y="6197600"/>
            <a:ext cx="1098551"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任意多边形 11"/>
          <p:cNvSpPr/>
          <p:nvPr userDrawn="1"/>
        </p:nvSpPr>
        <p:spPr>
          <a:xfrm>
            <a:off x="5842000" y="6294755"/>
            <a:ext cx="6350000" cy="54292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numCol="1"/>
          <a:lstStyle/>
          <a:p>
            <a:pPr>
              <a:defRPr/>
            </a:pPr>
            <a:endParaRPr lang="en-US">
              <a:latin typeface="+mn-lt"/>
              <a:ea typeface="+mn-ea"/>
              <a:cs typeface="+mn-cs"/>
            </a:endParaRPr>
          </a:p>
        </p:txBody>
      </p:sp>
      <p:sp>
        <p:nvSpPr>
          <p:cNvPr id="2" name="标题 1"/>
          <p:cNvSpPr>
            <a:spLocks noGrp="1"/>
          </p:cNvSpPr>
          <p:nvPr>
            <p:ph type="ctrTitle"/>
          </p:nvPr>
        </p:nvSpPr>
        <p:spPr>
          <a:xfrm>
            <a:off x="914400" y="2130425"/>
            <a:ext cx="10363200" cy="1470025"/>
          </a:xfrm>
        </p:spPr>
        <p:txBody>
          <a:bodyPr numCol="1"/>
          <a:lstStyle>
            <a:lvl1pPr>
              <a:defRPr sz="4800" b="1"/>
            </a:lvl1pPr>
          </a:lstStyle>
          <a:p>
            <a:r>
              <a:rPr lang="zh-CN" altLang="zh-CN"/>
              <a:t>单击此处编辑母版标题样式</a:t>
            </a:r>
            <a:endParaRPr lang="zh-CN" altLang="zh-CN" dirty="0"/>
          </a:p>
        </p:txBody>
      </p:sp>
      <p:sp>
        <p:nvSpPr>
          <p:cNvPr id="3" name="副标题 2"/>
          <p:cNvSpPr>
            <a:spLocks noGrp="1"/>
          </p:cNvSpPr>
          <p:nvPr>
            <p:ph type="subTitle" idx="1"/>
          </p:nvPr>
        </p:nvSpPr>
        <p:spPr>
          <a:xfrm>
            <a:off x="1828800" y="3886200"/>
            <a:ext cx="8534400" cy="1752600"/>
          </a:xfrm>
        </p:spPr>
        <p:txBody>
          <a:bodyPr numCol="1"/>
          <a:lstStyle>
            <a:lvl1pPr marL="0" indent="0" algn="ctr">
              <a:buNone/>
              <a:defRPr>
                <a:latin typeface="华文中宋" panose="02010600040101010101" pitchFamily="2" charset="-122"/>
                <a:ea typeface="华文中宋" panose="02010600040101010101" pitchFamily="2" charset="-122"/>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zh-CN"/>
              <a:t>单击此处编辑母版副标题样式</a:t>
            </a:r>
            <a:endParaRPr lang="zh-CN" altLang="zh-CN" dirty="0"/>
          </a:p>
        </p:txBody>
      </p:sp>
      <p:sp>
        <p:nvSpPr>
          <p:cNvPr id="6" name="Rectangle 6"/>
          <p:cNvSpPr>
            <a:spLocks noGrp="1" noChangeArrowheads="1"/>
          </p:cNvSpPr>
          <p:nvPr>
            <p:ph type="sldNum" sz="quarter" idx="12"/>
          </p:nvPr>
        </p:nvSpPr>
        <p:spPr/>
        <p:txBody>
          <a:bodyPr numCol="1"/>
          <a:lstStyle>
            <a:lvl1pPr>
              <a:defRPr/>
            </a:lvl1pPr>
          </a:lstStyle>
          <a:p>
            <a:pPr>
              <a:defRPr/>
            </a:pPr>
            <a:fld id="{FCD583E9-44E3-5445-AFFA-0237D94FC93E}" type="slidenum">
              <a:rPr lang="en-US" altLang="zh-CN"/>
            </a:fld>
            <a:endParaRPr lang="en-US" altLang="zh-CN"/>
          </a:p>
        </p:txBody>
      </p:sp>
      <p:grpSp>
        <p:nvGrpSpPr>
          <p:cNvPr id="1033" name="组合 1"/>
          <p:cNvGrpSpPr/>
          <p:nvPr userDrawn="1"/>
        </p:nvGrpSpPr>
        <p:grpSpPr>
          <a:xfrm>
            <a:off x="-19085" y="5953125"/>
            <a:ext cx="12244693" cy="672873"/>
            <a:chOff x="-33359" y="-41230"/>
            <a:chExt cx="9183555" cy="674456"/>
          </a:xfrm>
        </p:grpSpPr>
        <p:sp>
          <p:nvSpPr>
            <p:cNvPr id="14" name="任意多边形 13"/>
            <p:cNvSpPr/>
            <p:nvPr/>
          </p:nvSpPr>
          <p:spPr>
            <a:xfrm rot="21435692">
              <a:off x="-12854" y="-4123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numCol="1"/>
            <a:lstStyle/>
            <a:p>
              <a:pPr>
                <a:defRPr/>
              </a:pPr>
              <a:endParaRPr lang="en-US">
                <a:latin typeface="Arial" panose="020B0604020202090204" pitchFamily="34" charset="0"/>
                <a:ea typeface="宋体" pitchFamily="2" charset="-122"/>
                <a:cs typeface="+mn-cs"/>
              </a:endParaRPr>
            </a:p>
          </p:txBody>
        </p:sp>
        <p:sp>
          <p:nvSpPr>
            <p:cNvPr id="15" name="任意多边形 14"/>
            <p:cNvSpPr/>
            <p:nvPr/>
          </p:nvSpPr>
          <p:spPr>
            <a:xfrm rot="21435692">
              <a:off x="-33359" y="102874"/>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numCol="1"/>
            <a:lstStyle/>
            <a:p>
              <a:pPr>
                <a:defRPr/>
              </a:pPr>
              <a:endParaRPr lang="en-US">
                <a:latin typeface="Arial" panose="020B0604020202090204" pitchFamily="34" charset="0"/>
                <a:ea typeface="宋体" pitchFamily="2" charset="-122"/>
                <a:cs typeface="+mn-cs"/>
              </a:endParaRPr>
            </a:p>
          </p:txBody>
        </p:sp>
      </p:grpSp>
      <p:sp>
        <p:nvSpPr>
          <p:cNvPr id="19" name="TextBox 18"/>
          <p:cNvSpPr txBox="1"/>
          <p:nvPr userDrawn="1"/>
        </p:nvSpPr>
        <p:spPr>
          <a:xfrm>
            <a:off x="334645" y="6381750"/>
            <a:ext cx="2622550" cy="521970"/>
          </a:xfrm>
          <a:prstGeom prst="rect">
            <a:avLst/>
          </a:prstGeom>
          <a:noFill/>
        </p:spPr>
        <p:txBody>
          <a:bodyPr wrap="square" numCol="1">
            <a:spAutoFit/>
          </a:bodyPr>
          <a:lstStyle>
            <a:lvl1pPr eaLnBrk="0" hangingPunct="0">
              <a:defRPr>
                <a:solidFill>
                  <a:schemeClr val="tx1"/>
                </a:solidFill>
                <a:latin typeface="Arial" panose="020B0604020202090204" pitchFamily="34" charset="0"/>
                <a:ea typeface="宋体" pitchFamily="2" charset="-122"/>
                <a:cs typeface="宋体" pitchFamily="2" charset="-122"/>
              </a:defRPr>
            </a:lvl1pPr>
            <a:lvl2pPr marL="742950" indent="-285750" eaLnBrk="0" hangingPunct="0">
              <a:defRPr>
                <a:solidFill>
                  <a:schemeClr val="tx1"/>
                </a:solidFill>
                <a:latin typeface="Arial" panose="020B0604020202090204" pitchFamily="34" charset="0"/>
                <a:ea typeface="宋体" pitchFamily="2" charset="-122"/>
              </a:defRPr>
            </a:lvl2pPr>
            <a:lvl3pPr marL="1143000" indent="-228600" eaLnBrk="0" hangingPunct="0">
              <a:defRPr>
                <a:solidFill>
                  <a:schemeClr val="tx1"/>
                </a:solidFill>
                <a:latin typeface="Arial" panose="020B0604020202090204" pitchFamily="34" charset="0"/>
                <a:ea typeface="宋体" pitchFamily="2" charset="-122"/>
              </a:defRPr>
            </a:lvl3pPr>
            <a:lvl4pPr marL="1600200" indent="-228600" eaLnBrk="0" hangingPunct="0">
              <a:defRPr>
                <a:solidFill>
                  <a:schemeClr val="tx1"/>
                </a:solidFill>
                <a:latin typeface="Arial" panose="020B0604020202090204" pitchFamily="34" charset="0"/>
                <a:ea typeface="宋体" pitchFamily="2" charset="-122"/>
              </a:defRPr>
            </a:lvl4pPr>
            <a:lvl5pPr marL="2057400" indent="-228600" eaLnBrk="0" hangingPunct="0">
              <a:defRPr>
                <a:solidFill>
                  <a:schemeClr val="tx1"/>
                </a:solidFill>
                <a:latin typeface="Arial" panose="020B0604020202090204"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anose="020B0604020202090204"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anose="020B0604020202090204"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anose="020B0604020202090204"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anose="020B0604020202090204" pitchFamily="34" charset="0"/>
                <a:ea typeface="宋体" pitchFamily="2" charset="-122"/>
              </a:defRPr>
            </a:lvl9pPr>
          </a:lstStyle>
          <a:p>
            <a:pPr eaLnBrk="1" hangingPunct="1">
              <a:defRPr/>
            </a:pPr>
            <a:r>
              <a:rPr lang="en-US" altLang="zh-CN" sz="2800" dirty="0">
                <a:solidFill>
                  <a:schemeClr val="accent2"/>
                </a:solidFill>
                <a:latin typeface="Arial Black" panose="020B0A04020102020204" charset="0"/>
              </a:rPr>
              <a:t>    ASIPP                                       </a:t>
            </a:r>
            <a:endParaRPr lang="zh-CN" altLang="zh-CN" dirty="0">
              <a:solidFill>
                <a:schemeClr val="accent2"/>
              </a:solidFill>
              <a:latin typeface="Arial Black" panose="020B0A04020102020204" charset="0"/>
            </a:endParaRPr>
          </a:p>
        </p:txBody>
      </p:sp>
      <p:sp>
        <p:nvSpPr>
          <p:cNvPr id="10" name="文本框 9"/>
          <p:cNvSpPr txBox="1"/>
          <p:nvPr/>
        </p:nvSpPr>
        <p:spPr>
          <a:xfrm>
            <a:off x="7536180" y="6336030"/>
            <a:ext cx="1417955" cy="521970"/>
          </a:xfrm>
          <a:prstGeom prst="rect">
            <a:avLst/>
          </a:prstGeom>
          <a:noFill/>
        </p:spPr>
        <p:txBody>
          <a:bodyPr wrap="square" rtlCol="0" anchor="t">
            <a:spAutoFit/>
          </a:bodyPr>
          <a:p>
            <a:pPr eaLnBrk="1" hangingPunct="1">
              <a:defRPr/>
            </a:pPr>
            <a:r>
              <a:rPr lang="en-US" altLang="zh-CN" sz="2800" dirty="0">
                <a:solidFill>
                  <a:schemeClr val="accent2"/>
                </a:solidFill>
                <a:latin typeface="Arial Black" panose="020B0A04020102020204" charset="0"/>
                <a:sym typeface="+mn-ea"/>
              </a:rPr>
              <a:t>EAST</a:t>
            </a:r>
            <a:endParaRPr lang="en-US" altLang="zh-CN" sz="2800" dirty="0">
              <a:solidFill>
                <a:schemeClr val="accent2"/>
              </a:solidFill>
              <a:latin typeface="Arial Black" panose="020B0A04020102020204" charset="0"/>
              <a:sym typeface="+mn-e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numCol="1"/>
          <a:lstStyle/>
          <a:p>
            <a:r>
              <a:rPr lang="zh-CN" altLang="zh-CN"/>
              <a:t>单击此处编辑母版标题样式</a:t>
            </a:r>
            <a:endParaRPr lang="zh-CN" altLang="zh-CN"/>
          </a:p>
        </p:txBody>
      </p:sp>
      <p:sp>
        <p:nvSpPr>
          <p:cNvPr id="3" name="竖排文字占位符 2"/>
          <p:cNvSpPr>
            <a:spLocks noGrp="1"/>
          </p:cNvSpPr>
          <p:nvPr>
            <p:ph type="body" orient="vert" idx="1"/>
          </p:nvPr>
        </p:nvSpPr>
        <p:spPr/>
        <p:txBody>
          <a:bodyPr vert="eaVert" numCol="1"/>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4"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5"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numCol="1"/>
          <a:lstStyle>
            <a:lvl1pPr>
              <a:defRPr/>
            </a:lvl1pPr>
          </a:lstStyle>
          <a:p>
            <a:pPr>
              <a:defRPr/>
            </a:pPr>
            <a:fld id="{0291EE7D-4394-AF4A-A2AC-528355136420}" type="slidenum">
              <a:rPr lang="en-US" altLang="zh-CN"/>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numCol="1"/>
          <a:lstStyle/>
          <a:p>
            <a:r>
              <a:rPr lang="zh-CN" altLang="zh-CN"/>
              <a:t>单击此处编辑母版标题样式</a:t>
            </a:r>
            <a:endParaRPr lang="zh-CN" altLang="zh-CN"/>
          </a:p>
        </p:txBody>
      </p:sp>
      <p:sp>
        <p:nvSpPr>
          <p:cNvPr id="3" name="竖排文字占位符 2"/>
          <p:cNvSpPr>
            <a:spLocks noGrp="1"/>
          </p:cNvSpPr>
          <p:nvPr>
            <p:ph type="body" orient="vert" idx="1"/>
          </p:nvPr>
        </p:nvSpPr>
        <p:spPr>
          <a:xfrm>
            <a:off x="609600" y="274638"/>
            <a:ext cx="8026400" cy="5851525"/>
          </a:xfrm>
        </p:spPr>
        <p:txBody>
          <a:bodyPr vert="eaVert" numCol="1"/>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4"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5"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numCol="1"/>
          <a:lstStyle>
            <a:lvl1pPr>
              <a:defRPr/>
            </a:lvl1pPr>
          </a:lstStyle>
          <a:p>
            <a:pPr>
              <a:defRPr/>
            </a:pPr>
            <a:fld id="{1F93BEBD-8C39-5247-AB13-9A4B1707400F}" type="slidenum">
              <a:rPr lang="en-US" altLang="zh-CN"/>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numCol="1"/>
          <a:lstStyle/>
          <a:p>
            <a:r>
              <a:rPr lang="zh-CN" altLang="zh-CN"/>
              <a:t>单击此处编辑母版标题样式</a:t>
            </a:r>
            <a:endParaRPr lang="zh-CN" altLang="zh-CN"/>
          </a:p>
        </p:txBody>
      </p:sp>
      <p:sp>
        <p:nvSpPr>
          <p:cNvPr id="3" name="文本占位符 2"/>
          <p:cNvSpPr>
            <a:spLocks noGrp="1"/>
          </p:cNvSpPr>
          <p:nvPr>
            <p:ph type="body" sz="half" idx="1"/>
          </p:nvPr>
        </p:nvSpPr>
        <p:spPr>
          <a:xfrm>
            <a:off x="609600" y="1600200"/>
            <a:ext cx="5384800" cy="4525963"/>
          </a:xfrm>
        </p:spPr>
        <p:txBody>
          <a:bodyPr numCol="1"/>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4" name="内容占位符 3"/>
          <p:cNvSpPr>
            <a:spLocks noGrp="1"/>
          </p:cNvSpPr>
          <p:nvPr>
            <p:ph sz="half" idx="2"/>
          </p:nvPr>
        </p:nvSpPr>
        <p:spPr>
          <a:xfrm>
            <a:off x="6197600" y="1600200"/>
            <a:ext cx="5384800" cy="4525963"/>
          </a:xfrm>
        </p:spPr>
        <p:txBody>
          <a:bodyPr numCol="1"/>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5"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6"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numCol="1"/>
          <a:lstStyle>
            <a:lvl1pPr>
              <a:defRPr/>
            </a:lvl1pPr>
          </a:lstStyle>
          <a:p>
            <a:pPr>
              <a:defRPr/>
            </a:pPr>
            <a:fld id="{BCFE1F16-5B11-EA40-940F-DF974E61C420}" type="slidenum">
              <a:rPr lang="en-US" altLang="zh-CN"/>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609600" y="714375"/>
            <a:ext cx="10972800" cy="703263"/>
          </a:xfrm>
        </p:spPr>
        <p:txBody>
          <a:bodyPr numCol="1"/>
          <a:lstStyle/>
          <a:p>
            <a:r>
              <a:rPr lang="zh-CN" altLang="zh-CN"/>
              <a:t>单击此处编辑母版标题样式</a:t>
            </a:r>
            <a:endParaRPr lang="zh-CN" altLang="zh-CN"/>
          </a:p>
        </p:txBody>
      </p:sp>
      <p:sp>
        <p:nvSpPr>
          <p:cNvPr id="3" name="内容占位符 2"/>
          <p:cNvSpPr>
            <a:spLocks noGrp="1"/>
          </p:cNvSpPr>
          <p:nvPr>
            <p:ph sz="quarter" idx="1"/>
          </p:nvPr>
        </p:nvSpPr>
        <p:spPr>
          <a:xfrm>
            <a:off x="609600" y="1600200"/>
            <a:ext cx="5384800" cy="2185988"/>
          </a:xfrm>
        </p:spPr>
        <p:txBody>
          <a:bodyPr numCol="1"/>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4" name="内容占位符 3"/>
          <p:cNvSpPr>
            <a:spLocks noGrp="1"/>
          </p:cNvSpPr>
          <p:nvPr>
            <p:ph sz="quarter" idx="2"/>
          </p:nvPr>
        </p:nvSpPr>
        <p:spPr>
          <a:xfrm>
            <a:off x="6197600" y="1600200"/>
            <a:ext cx="5384800" cy="2185988"/>
          </a:xfrm>
        </p:spPr>
        <p:txBody>
          <a:bodyPr numCol="1"/>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5" name="内容占位符 4"/>
          <p:cNvSpPr>
            <a:spLocks noGrp="1"/>
          </p:cNvSpPr>
          <p:nvPr>
            <p:ph sz="quarter" idx="3"/>
          </p:nvPr>
        </p:nvSpPr>
        <p:spPr>
          <a:xfrm>
            <a:off x="609600" y="3938588"/>
            <a:ext cx="5384800" cy="2187575"/>
          </a:xfrm>
        </p:spPr>
        <p:txBody>
          <a:bodyPr numCol="1"/>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6" name="内容占位符 5"/>
          <p:cNvSpPr>
            <a:spLocks noGrp="1"/>
          </p:cNvSpPr>
          <p:nvPr>
            <p:ph sz="quarter" idx="4"/>
          </p:nvPr>
        </p:nvSpPr>
        <p:spPr>
          <a:xfrm>
            <a:off x="6197600" y="3938588"/>
            <a:ext cx="5384800" cy="2187575"/>
          </a:xfrm>
        </p:spPr>
        <p:txBody>
          <a:bodyPr numCol="1"/>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7"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8"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numCol="1"/>
          <a:lstStyle>
            <a:lvl1pPr>
              <a:defRPr/>
            </a:lvl1pPr>
          </a:lstStyle>
          <a:p>
            <a:pPr>
              <a:defRPr/>
            </a:pPr>
            <a:fld id="{F10EAC65-69E5-F54F-9120-D42CA9355AED}" type="slidenum">
              <a:rPr lang="en-US" altLang="zh-CN"/>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8" name="Picture 4" descr="NM 2-2-2"/>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a:xfrm>
            <a:off x="0" y="6197600"/>
            <a:ext cx="1098551"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任意多边形 11"/>
          <p:cNvSpPr/>
          <p:nvPr userDrawn="1"/>
        </p:nvSpPr>
        <p:spPr>
          <a:xfrm>
            <a:off x="5842000" y="6294755"/>
            <a:ext cx="6350000" cy="54292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numCol="1"/>
          <a:lstStyle/>
          <a:p>
            <a:pPr>
              <a:defRPr/>
            </a:pPr>
            <a:endParaRPr lang="en-US" sz="1800">
              <a:latin typeface="+mn-lt"/>
              <a:ea typeface="+mn-ea"/>
              <a:cs typeface="+mn-cs"/>
            </a:endParaRPr>
          </a:p>
        </p:txBody>
      </p:sp>
      <p:sp>
        <p:nvSpPr>
          <p:cNvPr id="2" name="标题 1"/>
          <p:cNvSpPr>
            <a:spLocks noGrp="1"/>
          </p:cNvSpPr>
          <p:nvPr>
            <p:ph type="ctrTitle"/>
          </p:nvPr>
        </p:nvSpPr>
        <p:spPr>
          <a:xfrm>
            <a:off x="914400" y="2130425"/>
            <a:ext cx="10363200" cy="1470025"/>
          </a:xfrm>
        </p:spPr>
        <p:txBody>
          <a:bodyPr numCol="1"/>
          <a:lstStyle>
            <a:lvl1pPr>
              <a:defRPr sz="4800" b="1"/>
            </a:lvl1pPr>
          </a:lstStyle>
          <a:p>
            <a:r>
              <a:rPr lang="zh-CN" altLang="zh-CN"/>
              <a:t>单击此处编辑母版标题样式</a:t>
            </a:r>
            <a:endParaRPr lang="zh-CN" altLang="zh-CN" dirty="0"/>
          </a:p>
        </p:txBody>
      </p:sp>
      <p:sp>
        <p:nvSpPr>
          <p:cNvPr id="3" name="副标题 2"/>
          <p:cNvSpPr>
            <a:spLocks noGrp="1"/>
          </p:cNvSpPr>
          <p:nvPr>
            <p:ph type="subTitle" idx="1"/>
          </p:nvPr>
        </p:nvSpPr>
        <p:spPr>
          <a:xfrm>
            <a:off x="1828800" y="3886200"/>
            <a:ext cx="8534400" cy="1752600"/>
          </a:xfrm>
        </p:spPr>
        <p:txBody>
          <a:bodyPr numCol="1"/>
          <a:lstStyle>
            <a:lvl1pPr marL="0" indent="0" algn="ctr">
              <a:buNone/>
              <a:defRPr>
                <a:latin typeface="华文中宋" panose="02010600040101010101" pitchFamily="2" charset="-122"/>
                <a:ea typeface="华文中宋" panose="02010600040101010101" pitchFamily="2" charset="-122"/>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zh-CN"/>
              <a:t>单击此处编辑母版副标题样式</a:t>
            </a:r>
            <a:endParaRPr lang="zh-CN" altLang="zh-CN" dirty="0"/>
          </a:p>
        </p:txBody>
      </p:sp>
      <p:sp>
        <p:nvSpPr>
          <p:cNvPr id="6" name="Rectangle 6"/>
          <p:cNvSpPr>
            <a:spLocks noGrp="1" noChangeArrowheads="1"/>
          </p:cNvSpPr>
          <p:nvPr>
            <p:ph type="sldNum" sz="quarter" idx="12"/>
          </p:nvPr>
        </p:nvSpPr>
        <p:spPr/>
        <p:txBody>
          <a:bodyPr numCol="1"/>
          <a:lstStyle>
            <a:lvl1pPr>
              <a:defRPr/>
            </a:lvl1pPr>
          </a:lstStyle>
          <a:p>
            <a:pPr>
              <a:defRPr/>
            </a:pPr>
            <a:fld id="{FCD583E9-44E3-5445-AFFA-0237D94FC93E}" type="slidenum">
              <a:rPr lang="en-US" altLang="zh-CN"/>
            </a:fld>
            <a:endParaRPr lang="en-US" altLang="zh-CN"/>
          </a:p>
        </p:txBody>
      </p:sp>
      <p:grpSp>
        <p:nvGrpSpPr>
          <p:cNvPr id="1033" name="组合 1"/>
          <p:cNvGrpSpPr/>
          <p:nvPr userDrawn="1"/>
        </p:nvGrpSpPr>
        <p:grpSpPr>
          <a:xfrm>
            <a:off x="-19085" y="5953125"/>
            <a:ext cx="12244693" cy="672873"/>
            <a:chOff x="-33359" y="-41230"/>
            <a:chExt cx="9183555" cy="674456"/>
          </a:xfrm>
        </p:grpSpPr>
        <p:sp>
          <p:nvSpPr>
            <p:cNvPr id="14" name="任意多边形 13"/>
            <p:cNvSpPr/>
            <p:nvPr/>
          </p:nvSpPr>
          <p:spPr>
            <a:xfrm rot="21435692">
              <a:off x="-12854" y="-4123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numCol="1"/>
            <a:lstStyle/>
            <a:p>
              <a:pPr>
                <a:defRPr/>
              </a:pPr>
              <a:endParaRPr lang="en-US" sz="1800">
                <a:latin typeface="Arial" panose="020B0604020202090204" pitchFamily="34" charset="0"/>
                <a:ea typeface="宋体" pitchFamily="2" charset="-122"/>
                <a:cs typeface="+mn-cs"/>
              </a:endParaRPr>
            </a:p>
          </p:txBody>
        </p:sp>
        <p:sp>
          <p:nvSpPr>
            <p:cNvPr id="15" name="任意多边形 14"/>
            <p:cNvSpPr/>
            <p:nvPr/>
          </p:nvSpPr>
          <p:spPr>
            <a:xfrm rot="21435692">
              <a:off x="-33359" y="102874"/>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numCol="1"/>
            <a:lstStyle/>
            <a:p>
              <a:pPr>
                <a:defRPr/>
              </a:pPr>
              <a:endParaRPr lang="en-US" sz="1800">
                <a:latin typeface="Arial" panose="020B0604020202090204" pitchFamily="34" charset="0"/>
                <a:ea typeface="宋体" pitchFamily="2" charset="-122"/>
                <a:cs typeface="+mn-cs"/>
              </a:endParaRPr>
            </a:p>
          </p:txBody>
        </p:sp>
      </p:grpSp>
      <p:sp>
        <p:nvSpPr>
          <p:cNvPr id="19" name="TextBox 18"/>
          <p:cNvSpPr txBox="1"/>
          <p:nvPr userDrawn="1"/>
        </p:nvSpPr>
        <p:spPr>
          <a:xfrm>
            <a:off x="334645" y="6381750"/>
            <a:ext cx="2622550" cy="521970"/>
          </a:xfrm>
          <a:prstGeom prst="rect">
            <a:avLst/>
          </a:prstGeom>
          <a:noFill/>
        </p:spPr>
        <p:txBody>
          <a:bodyPr wrap="square" numCol="1">
            <a:spAutoFit/>
          </a:bodyPr>
          <a:lstStyle>
            <a:lvl1pPr eaLnBrk="0" hangingPunct="0">
              <a:defRPr>
                <a:solidFill>
                  <a:schemeClr val="tx1"/>
                </a:solidFill>
                <a:latin typeface="Arial" panose="020B0604020202090204" pitchFamily="34" charset="0"/>
                <a:ea typeface="宋体" pitchFamily="2" charset="-122"/>
                <a:cs typeface="宋体" pitchFamily="2" charset="-122"/>
              </a:defRPr>
            </a:lvl1pPr>
            <a:lvl2pPr marL="742950" indent="-285750" eaLnBrk="0" hangingPunct="0">
              <a:defRPr>
                <a:solidFill>
                  <a:schemeClr val="tx1"/>
                </a:solidFill>
                <a:latin typeface="Arial" panose="020B0604020202090204" pitchFamily="34" charset="0"/>
                <a:ea typeface="宋体" pitchFamily="2" charset="-122"/>
              </a:defRPr>
            </a:lvl2pPr>
            <a:lvl3pPr marL="1143000" indent="-228600" eaLnBrk="0" hangingPunct="0">
              <a:defRPr>
                <a:solidFill>
                  <a:schemeClr val="tx1"/>
                </a:solidFill>
                <a:latin typeface="Arial" panose="020B0604020202090204" pitchFamily="34" charset="0"/>
                <a:ea typeface="宋体" pitchFamily="2" charset="-122"/>
              </a:defRPr>
            </a:lvl3pPr>
            <a:lvl4pPr marL="1600200" indent="-228600" eaLnBrk="0" hangingPunct="0">
              <a:defRPr>
                <a:solidFill>
                  <a:schemeClr val="tx1"/>
                </a:solidFill>
                <a:latin typeface="Arial" panose="020B0604020202090204" pitchFamily="34" charset="0"/>
                <a:ea typeface="宋体" pitchFamily="2" charset="-122"/>
              </a:defRPr>
            </a:lvl4pPr>
            <a:lvl5pPr marL="2057400" indent="-228600" eaLnBrk="0" hangingPunct="0">
              <a:defRPr>
                <a:solidFill>
                  <a:schemeClr val="tx1"/>
                </a:solidFill>
                <a:latin typeface="Arial" panose="020B0604020202090204"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anose="020B0604020202090204"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anose="020B0604020202090204"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anose="020B0604020202090204"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anose="020B0604020202090204" pitchFamily="34" charset="0"/>
                <a:ea typeface="宋体" pitchFamily="2" charset="-122"/>
              </a:defRPr>
            </a:lvl9pPr>
          </a:lstStyle>
          <a:p>
            <a:pPr eaLnBrk="1" hangingPunct="1">
              <a:defRPr/>
            </a:pPr>
            <a:r>
              <a:rPr lang="en-US" altLang="zh-CN" sz="2800" dirty="0">
                <a:solidFill>
                  <a:schemeClr val="accent2"/>
                </a:solidFill>
                <a:latin typeface="Arial Black" panose="020B0A04020102020204" charset="0"/>
              </a:rPr>
              <a:t>    ASIPP                                       </a:t>
            </a:r>
            <a:endParaRPr lang="zh-CN" altLang="zh-CN" sz="1800" dirty="0">
              <a:solidFill>
                <a:schemeClr val="accent2"/>
              </a:solidFill>
              <a:latin typeface="Arial Black" panose="020B0A04020102020204" charset="0"/>
            </a:endParaRPr>
          </a:p>
        </p:txBody>
      </p:sp>
      <p:sp>
        <p:nvSpPr>
          <p:cNvPr id="10" name="文本框 9"/>
          <p:cNvSpPr txBox="1"/>
          <p:nvPr/>
        </p:nvSpPr>
        <p:spPr>
          <a:xfrm>
            <a:off x="7536180" y="6336030"/>
            <a:ext cx="1417955" cy="521970"/>
          </a:xfrm>
          <a:prstGeom prst="rect">
            <a:avLst/>
          </a:prstGeom>
          <a:noFill/>
        </p:spPr>
        <p:txBody>
          <a:bodyPr wrap="square" rtlCol="0" anchor="t">
            <a:spAutoFit/>
          </a:bodyPr>
          <a:p>
            <a:pPr eaLnBrk="1" hangingPunct="1">
              <a:defRPr/>
            </a:pPr>
            <a:r>
              <a:rPr lang="en-US" altLang="zh-CN" sz="2800" dirty="0">
                <a:solidFill>
                  <a:schemeClr val="accent2"/>
                </a:solidFill>
                <a:latin typeface="Arial Black" panose="020B0A04020102020204" charset="0"/>
                <a:sym typeface="+mn-ea"/>
              </a:rPr>
              <a:t>EAST</a:t>
            </a:r>
            <a:endParaRPr lang="en-US" altLang="zh-CN" sz="2800" dirty="0">
              <a:solidFill>
                <a:schemeClr val="accent2"/>
              </a:solidFill>
              <a:latin typeface="Arial Black" panose="020B0A04020102020204" charset="0"/>
              <a:sym typeface="+mn-ea"/>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numCol="1"/>
          <a:lstStyle>
            <a:lvl1pPr>
              <a:spcBef>
                <a:spcPts val="400"/>
              </a:spcBef>
              <a:spcAft>
                <a:spcPts val="300"/>
              </a:spcAft>
              <a:defRPr b="1" baseline="0">
                <a:latin typeface="Century Gothic" panose="020B0502020202020204" pitchFamily="34" charset="0"/>
                <a:cs typeface="Verdana" panose="020B080403050404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dirty="0"/>
          </a:p>
        </p:txBody>
      </p:sp>
      <p:sp>
        <p:nvSpPr>
          <p:cNvPr id="5" name="Rectangle 6"/>
          <p:cNvSpPr>
            <a:spLocks noGrp="1" noChangeArrowheads="1"/>
          </p:cNvSpPr>
          <p:nvPr>
            <p:ph type="sldNum" sz="quarter" idx="10"/>
          </p:nvPr>
        </p:nvSpPr>
        <p:spPr>
          <a:xfrm>
            <a:off x="11601451" y="6381750"/>
            <a:ext cx="590549" cy="476250"/>
          </a:xfrm>
        </p:spPr>
        <p:txBody>
          <a:bodyPr numCol="1"/>
          <a:lstStyle>
            <a:lvl1pPr>
              <a:defRPr/>
            </a:lvl1pPr>
          </a:lstStyle>
          <a:p>
            <a:pPr>
              <a:defRPr/>
            </a:pPr>
            <a:fld id="{031D06F1-0282-A64A-AE15-C1C822BDAB7B}" type="slidenum">
              <a:rPr lang="en-US" altLang="zh-CN"/>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numCol="1" anchor="t"/>
          <a:lstStyle>
            <a:lvl1pPr algn="l">
              <a:defRPr sz="4000" b="1" cap="all"/>
            </a:lvl1pPr>
          </a:lstStyle>
          <a:p>
            <a:r>
              <a:rPr lang="zh-CN" altLang="zh-CN"/>
              <a:t>单击此处编辑母版标题样式</a:t>
            </a:r>
            <a:endParaRPr lang="zh-CN" altLang="zh-CN"/>
          </a:p>
        </p:txBody>
      </p:sp>
      <p:sp>
        <p:nvSpPr>
          <p:cNvPr id="3" name="文本占位符 2"/>
          <p:cNvSpPr>
            <a:spLocks noGrp="1"/>
          </p:cNvSpPr>
          <p:nvPr>
            <p:ph type="body" idx="1"/>
          </p:nvPr>
        </p:nvSpPr>
        <p:spPr>
          <a:xfrm>
            <a:off x="963084" y="2906713"/>
            <a:ext cx="10363200" cy="1500187"/>
          </a:xfrm>
        </p:spPr>
        <p:txBody>
          <a:bodyPr numCol="1"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zh-CN"/>
              <a:t>单击此处编辑母版文本样式</a:t>
            </a:r>
            <a:endParaRPr lang="zh-CN" altLang="zh-CN"/>
          </a:p>
        </p:txBody>
      </p:sp>
      <p:sp>
        <p:nvSpPr>
          <p:cNvPr id="4"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dirty="0"/>
          </a:p>
        </p:txBody>
      </p:sp>
      <p:sp>
        <p:nvSpPr>
          <p:cNvPr id="5"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numCol="1"/>
          <a:lstStyle>
            <a:lvl1pPr>
              <a:defRPr/>
            </a:lvl1pPr>
          </a:lstStyle>
          <a:p>
            <a:pPr>
              <a:defRPr/>
            </a:pPr>
            <a:fld id="{D3A55203-B858-FE4F-92B6-7CDD39693B3F}" type="slidenum">
              <a:rPr lang="en-US" altLang="zh-CN"/>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numCol="1"/>
          <a:lstStyle/>
          <a:p>
            <a:r>
              <a:rPr lang="zh-CN" altLang="zh-CN"/>
              <a:t>单击此处编辑母版标题样式</a:t>
            </a:r>
            <a:endParaRPr lang="zh-CN" altLang="zh-CN"/>
          </a:p>
        </p:txBody>
      </p:sp>
      <p:sp>
        <p:nvSpPr>
          <p:cNvPr id="3" name="内容占位符 2"/>
          <p:cNvSpPr>
            <a:spLocks noGrp="1"/>
          </p:cNvSpPr>
          <p:nvPr>
            <p:ph sz="half" idx="1"/>
          </p:nvPr>
        </p:nvSpPr>
        <p:spPr>
          <a:xfrm>
            <a:off x="609600" y="1600200"/>
            <a:ext cx="5384800" cy="4525963"/>
          </a:xfrm>
        </p:spPr>
        <p:txBody>
          <a:bodyPr numCol="1"/>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4" name="内容占位符 3"/>
          <p:cNvSpPr>
            <a:spLocks noGrp="1"/>
          </p:cNvSpPr>
          <p:nvPr>
            <p:ph sz="half" idx="2"/>
          </p:nvPr>
        </p:nvSpPr>
        <p:spPr>
          <a:xfrm>
            <a:off x="6197600" y="1600200"/>
            <a:ext cx="5384800" cy="4525963"/>
          </a:xfrm>
        </p:spPr>
        <p:txBody>
          <a:bodyPr numCol="1"/>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5"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6"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numCol="1"/>
          <a:lstStyle>
            <a:lvl1pPr>
              <a:defRPr/>
            </a:lvl1pPr>
          </a:lstStyle>
          <a:p>
            <a:pPr>
              <a:defRPr/>
            </a:pPr>
            <a:fld id="{F00054CE-A046-A245-963D-74AF8CEC0285}" type="slidenum">
              <a:rPr lang="en-US" altLang="zh-CN"/>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numCol="1"/>
          <a:lstStyle>
            <a:lvl1pPr>
              <a:defRPr/>
            </a:lvl1pPr>
          </a:lstStyle>
          <a:p>
            <a:r>
              <a:rPr lang="zh-CN" altLang="zh-CN"/>
              <a:t>单击此处编辑母版标题样式</a:t>
            </a:r>
            <a:endParaRPr lang="zh-CN" altLang="zh-CN"/>
          </a:p>
        </p:txBody>
      </p:sp>
      <p:sp>
        <p:nvSpPr>
          <p:cNvPr id="3" name="文本占位符 2"/>
          <p:cNvSpPr>
            <a:spLocks noGrp="1"/>
          </p:cNvSpPr>
          <p:nvPr>
            <p:ph type="body" idx="1"/>
          </p:nvPr>
        </p:nvSpPr>
        <p:spPr>
          <a:xfrm>
            <a:off x="609600" y="1535113"/>
            <a:ext cx="5386917" cy="639762"/>
          </a:xfrm>
        </p:spPr>
        <p:txBody>
          <a:bodyPr numCol="1"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zh-CN"/>
              <a:t>单击此处编辑母版文本样式</a:t>
            </a:r>
            <a:endParaRPr lang="zh-CN" altLang="zh-CN"/>
          </a:p>
        </p:txBody>
      </p:sp>
      <p:sp>
        <p:nvSpPr>
          <p:cNvPr id="4" name="内容占位符 3"/>
          <p:cNvSpPr>
            <a:spLocks noGrp="1"/>
          </p:cNvSpPr>
          <p:nvPr>
            <p:ph sz="half" idx="2"/>
          </p:nvPr>
        </p:nvSpPr>
        <p:spPr>
          <a:xfrm>
            <a:off x="609600" y="2174875"/>
            <a:ext cx="5386917" cy="3951288"/>
          </a:xfrm>
        </p:spPr>
        <p:txBody>
          <a:bodyPr numCol="1"/>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5" name="文本占位符 4"/>
          <p:cNvSpPr>
            <a:spLocks noGrp="1"/>
          </p:cNvSpPr>
          <p:nvPr>
            <p:ph type="body" sz="quarter" idx="3"/>
          </p:nvPr>
        </p:nvSpPr>
        <p:spPr>
          <a:xfrm>
            <a:off x="6193367" y="1535113"/>
            <a:ext cx="5389033" cy="639762"/>
          </a:xfrm>
        </p:spPr>
        <p:txBody>
          <a:bodyPr numCol="1"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zh-CN"/>
              <a:t>单击此处编辑母版文本样式</a:t>
            </a:r>
            <a:endParaRPr lang="zh-CN" altLang="zh-CN"/>
          </a:p>
        </p:txBody>
      </p:sp>
      <p:sp>
        <p:nvSpPr>
          <p:cNvPr id="6" name="内容占位符 5"/>
          <p:cNvSpPr>
            <a:spLocks noGrp="1"/>
          </p:cNvSpPr>
          <p:nvPr>
            <p:ph sz="quarter" idx="4"/>
          </p:nvPr>
        </p:nvSpPr>
        <p:spPr>
          <a:xfrm>
            <a:off x="6193367" y="2174875"/>
            <a:ext cx="5389033" cy="3951288"/>
          </a:xfrm>
        </p:spPr>
        <p:txBody>
          <a:bodyPr numCol="1"/>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7"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8"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numCol="1"/>
          <a:lstStyle>
            <a:lvl1pPr>
              <a:defRPr/>
            </a:lvl1pPr>
          </a:lstStyle>
          <a:p>
            <a:pPr>
              <a:defRPr/>
            </a:pPr>
            <a:fld id="{2928637B-F7DA-F44F-A4A3-DBEA992A9D8A}" type="slidenum">
              <a:rPr lang="en-US" altLang="zh-CN"/>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numCol="1"/>
          <a:lstStyle/>
          <a:p>
            <a:r>
              <a:rPr lang="zh-CN" altLang="zh-CN"/>
              <a:t>单击此处编辑母版标题样式</a:t>
            </a:r>
            <a:endParaRPr lang="zh-CN" altLang="zh-CN"/>
          </a:p>
        </p:txBody>
      </p:sp>
      <p:sp>
        <p:nvSpPr>
          <p:cNvPr id="3"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4"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numCol="1"/>
          <a:lstStyle>
            <a:lvl1pPr>
              <a:defRPr/>
            </a:lvl1pPr>
          </a:lstStyle>
          <a:p>
            <a:pPr>
              <a:defRPr/>
            </a:pPr>
            <a:fld id="{1F756B93-5189-634A-A68D-425BB9472505}" type="slidenum">
              <a:rPr lang="en-US" altLang="zh-CN"/>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numCol="1"/>
          <a:lstStyle>
            <a:lvl1pPr>
              <a:spcBef>
                <a:spcPts val="400"/>
              </a:spcBef>
              <a:spcAft>
                <a:spcPts val="300"/>
              </a:spcAft>
              <a:defRPr b="1" baseline="0">
                <a:latin typeface="Century Gothic" panose="020B0502020202020204" pitchFamily="34" charset="0"/>
                <a:cs typeface="Verdana" panose="020B080403050404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dirty="0"/>
          </a:p>
        </p:txBody>
      </p:sp>
      <p:sp>
        <p:nvSpPr>
          <p:cNvPr id="5" name="Rectangle 6"/>
          <p:cNvSpPr>
            <a:spLocks noGrp="1" noChangeArrowheads="1"/>
          </p:cNvSpPr>
          <p:nvPr>
            <p:ph type="sldNum" sz="quarter" idx="10"/>
          </p:nvPr>
        </p:nvSpPr>
        <p:spPr>
          <a:xfrm>
            <a:off x="11601451" y="6381750"/>
            <a:ext cx="590549" cy="476250"/>
          </a:xfrm>
        </p:spPr>
        <p:txBody>
          <a:bodyPr numCol="1"/>
          <a:lstStyle>
            <a:lvl1pPr>
              <a:defRPr/>
            </a:lvl1pPr>
          </a:lstStyle>
          <a:p>
            <a:pPr>
              <a:defRPr/>
            </a:pPr>
            <a:fld id="{031D06F1-0282-A64A-AE15-C1C822BDAB7B}" type="slidenum">
              <a:rPr lang="en-US" altLang="zh-CN"/>
            </a:fld>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3"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numCol="1"/>
          <a:lstStyle>
            <a:lvl1pPr>
              <a:defRPr/>
            </a:lvl1pPr>
          </a:lstStyle>
          <a:p>
            <a:pPr>
              <a:defRPr/>
            </a:pPr>
            <a:fld id="{30E5CD92-712C-644D-AA11-C84937388B29}" type="slidenum">
              <a:rPr lang="en-US" altLang="zh-CN"/>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1461" y="928670"/>
            <a:ext cx="4011084" cy="1162050"/>
          </a:xfrm>
        </p:spPr>
        <p:txBody>
          <a:bodyPr numCol="1" anchor="b"/>
          <a:lstStyle>
            <a:lvl1pPr algn="l">
              <a:defRPr sz="2000" b="1"/>
            </a:lvl1pPr>
          </a:lstStyle>
          <a:p>
            <a:r>
              <a:rPr lang="zh-CN" altLang="zh-CN"/>
              <a:t>单击此处编辑母版标题样式</a:t>
            </a:r>
            <a:endParaRPr lang="zh-CN" altLang="zh-CN" dirty="0"/>
          </a:p>
        </p:txBody>
      </p:sp>
      <p:sp>
        <p:nvSpPr>
          <p:cNvPr id="3" name="内容占位符 2"/>
          <p:cNvSpPr>
            <a:spLocks noGrp="1"/>
          </p:cNvSpPr>
          <p:nvPr>
            <p:ph idx="1"/>
          </p:nvPr>
        </p:nvSpPr>
        <p:spPr>
          <a:xfrm>
            <a:off x="4766733" y="857232"/>
            <a:ext cx="6568053" cy="5268931"/>
          </a:xfrm>
        </p:spPr>
        <p:txBody>
          <a:bodyPr numCol="1"/>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dirty="0"/>
          </a:p>
        </p:txBody>
      </p:sp>
      <p:sp>
        <p:nvSpPr>
          <p:cNvPr id="4" name="文本占位符 3"/>
          <p:cNvSpPr>
            <a:spLocks noGrp="1"/>
          </p:cNvSpPr>
          <p:nvPr>
            <p:ph type="body" sz="half" idx="2"/>
          </p:nvPr>
        </p:nvSpPr>
        <p:spPr>
          <a:xfrm>
            <a:off x="609600" y="2071678"/>
            <a:ext cx="4011084" cy="4054485"/>
          </a:xfrm>
        </p:spPr>
        <p:txBody>
          <a:bodyPr numCol="1"/>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zh-CN"/>
              <a:t>单击此处编辑母版文本样式</a:t>
            </a:r>
            <a:endParaRPr lang="zh-CN" altLang="zh-CN"/>
          </a:p>
        </p:txBody>
      </p:sp>
      <p:sp>
        <p:nvSpPr>
          <p:cNvPr id="5"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6"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numCol="1"/>
          <a:lstStyle>
            <a:lvl1pPr>
              <a:defRPr/>
            </a:lvl1pPr>
          </a:lstStyle>
          <a:p>
            <a:pPr>
              <a:defRPr/>
            </a:pPr>
            <a:fld id="{81D8157E-ECC5-6D40-8937-9BA8AA8B64FD}" type="slidenum">
              <a:rPr lang="en-US" altLang="zh-CN"/>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numCol="1" anchor="b"/>
          <a:lstStyle>
            <a:lvl1pPr algn="l">
              <a:defRPr sz="2000" b="1"/>
            </a:lvl1pPr>
          </a:lstStyle>
          <a:p>
            <a:r>
              <a:rPr lang="zh-CN" altLang="zh-CN"/>
              <a:t>单击此处编辑母版标题样式</a:t>
            </a:r>
            <a:endParaRPr lang="zh-CN" altLang="zh-CN"/>
          </a:p>
        </p:txBody>
      </p:sp>
      <p:sp>
        <p:nvSpPr>
          <p:cNvPr id="3" name="图片占位符 2"/>
          <p:cNvSpPr>
            <a:spLocks noGrp="1"/>
          </p:cNvSpPr>
          <p:nvPr>
            <p:ph type="pic" idx="1" hasCustomPrompt="1"/>
          </p:nvPr>
        </p:nvSpPr>
        <p:spPr>
          <a:xfrm>
            <a:off x="2389717" y="612775"/>
            <a:ext cx="7315200" cy="4114800"/>
          </a:xfrm>
        </p:spPr>
        <p:txBody>
          <a:bodyPr numCol="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zh-CN" noProof="0"/>
              <a:t>将图片拖动到占位符，或单击添加图标</a:t>
            </a:r>
            <a:endParaRPr lang="zh-CN" altLang="zh-CN" noProof="0"/>
          </a:p>
        </p:txBody>
      </p:sp>
      <p:sp>
        <p:nvSpPr>
          <p:cNvPr id="4" name="文本占位符 3"/>
          <p:cNvSpPr>
            <a:spLocks noGrp="1"/>
          </p:cNvSpPr>
          <p:nvPr>
            <p:ph type="body" sz="half" idx="2"/>
          </p:nvPr>
        </p:nvSpPr>
        <p:spPr>
          <a:xfrm>
            <a:off x="2389717" y="5367338"/>
            <a:ext cx="7315200" cy="804862"/>
          </a:xfrm>
        </p:spPr>
        <p:txBody>
          <a:bodyPr numCol="1"/>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zh-CN"/>
              <a:t>单击此处编辑母版文本样式</a:t>
            </a:r>
            <a:endParaRPr lang="zh-CN" altLang="zh-CN"/>
          </a:p>
        </p:txBody>
      </p:sp>
      <p:sp>
        <p:nvSpPr>
          <p:cNvPr id="5"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6"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numCol="1"/>
          <a:lstStyle>
            <a:lvl1pPr>
              <a:defRPr/>
            </a:lvl1pPr>
          </a:lstStyle>
          <a:p>
            <a:pPr>
              <a:defRPr/>
            </a:pPr>
            <a:fld id="{50ADD18E-CE29-F342-A163-DC53AAFE0103}" type="slidenum">
              <a:rPr lang="en-US" altLang="zh-CN"/>
            </a:fld>
            <a:endParaRPr lang="en-US"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numCol="1"/>
          <a:lstStyle/>
          <a:p>
            <a:r>
              <a:rPr lang="zh-CN" altLang="zh-CN"/>
              <a:t>单击此处编辑母版标题样式</a:t>
            </a:r>
            <a:endParaRPr lang="zh-CN" altLang="zh-CN"/>
          </a:p>
        </p:txBody>
      </p:sp>
      <p:sp>
        <p:nvSpPr>
          <p:cNvPr id="3" name="竖排文字占位符 2"/>
          <p:cNvSpPr>
            <a:spLocks noGrp="1"/>
          </p:cNvSpPr>
          <p:nvPr>
            <p:ph type="body" orient="vert" idx="1"/>
          </p:nvPr>
        </p:nvSpPr>
        <p:spPr/>
        <p:txBody>
          <a:bodyPr vert="eaVert" numCol="1"/>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4"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5"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numCol="1"/>
          <a:lstStyle>
            <a:lvl1pPr>
              <a:defRPr/>
            </a:lvl1pPr>
          </a:lstStyle>
          <a:p>
            <a:pPr>
              <a:defRPr/>
            </a:pPr>
            <a:fld id="{0291EE7D-4394-AF4A-A2AC-528355136420}" type="slidenum">
              <a:rPr lang="en-US" altLang="zh-CN"/>
            </a:fld>
            <a:endParaRPr lang="en-US" altLang="zh-C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numCol="1"/>
          <a:lstStyle/>
          <a:p>
            <a:r>
              <a:rPr lang="zh-CN" altLang="zh-CN"/>
              <a:t>单击此处编辑母版标题样式</a:t>
            </a:r>
            <a:endParaRPr lang="zh-CN" altLang="zh-CN"/>
          </a:p>
        </p:txBody>
      </p:sp>
      <p:sp>
        <p:nvSpPr>
          <p:cNvPr id="3" name="竖排文字占位符 2"/>
          <p:cNvSpPr>
            <a:spLocks noGrp="1"/>
          </p:cNvSpPr>
          <p:nvPr>
            <p:ph type="body" orient="vert" idx="1"/>
          </p:nvPr>
        </p:nvSpPr>
        <p:spPr>
          <a:xfrm>
            <a:off x="609600" y="274638"/>
            <a:ext cx="8026400" cy="5851525"/>
          </a:xfrm>
        </p:spPr>
        <p:txBody>
          <a:bodyPr vert="eaVert" numCol="1"/>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4"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5"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numCol="1"/>
          <a:lstStyle>
            <a:lvl1pPr>
              <a:defRPr/>
            </a:lvl1pPr>
          </a:lstStyle>
          <a:p>
            <a:pPr>
              <a:defRPr/>
            </a:pPr>
            <a:fld id="{1F93BEBD-8C39-5247-AB13-9A4B1707400F}" type="slidenum">
              <a:rPr lang="en-US" altLang="zh-CN"/>
            </a:fld>
            <a:endParaRPr lang="en-US" altLang="zh-CN"/>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numCol="1"/>
          <a:lstStyle/>
          <a:p>
            <a:r>
              <a:rPr lang="zh-CN" altLang="zh-CN"/>
              <a:t>单击此处编辑母版标题样式</a:t>
            </a:r>
            <a:endParaRPr lang="zh-CN" altLang="zh-CN"/>
          </a:p>
        </p:txBody>
      </p:sp>
      <p:sp>
        <p:nvSpPr>
          <p:cNvPr id="3" name="文本占位符 2"/>
          <p:cNvSpPr>
            <a:spLocks noGrp="1"/>
          </p:cNvSpPr>
          <p:nvPr>
            <p:ph type="body" sz="half" idx="1"/>
          </p:nvPr>
        </p:nvSpPr>
        <p:spPr>
          <a:xfrm>
            <a:off x="609600" y="1600200"/>
            <a:ext cx="5384800" cy="4525963"/>
          </a:xfrm>
        </p:spPr>
        <p:txBody>
          <a:bodyPr numCol="1"/>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4" name="内容占位符 3"/>
          <p:cNvSpPr>
            <a:spLocks noGrp="1"/>
          </p:cNvSpPr>
          <p:nvPr>
            <p:ph sz="half" idx="2"/>
          </p:nvPr>
        </p:nvSpPr>
        <p:spPr>
          <a:xfrm>
            <a:off x="6197600" y="1600200"/>
            <a:ext cx="5384800" cy="4525963"/>
          </a:xfrm>
        </p:spPr>
        <p:txBody>
          <a:bodyPr numCol="1"/>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5"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6"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numCol="1"/>
          <a:lstStyle>
            <a:lvl1pPr>
              <a:defRPr/>
            </a:lvl1pPr>
          </a:lstStyle>
          <a:p>
            <a:pPr>
              <a:defRPr/>
            </a:pPr>
            <a:fld id="{BCFE1F16-5B11-EA40-940F-DF974E61C420}" type="slidenum">
              <a:rPr lang="en-US" altLang="zh-CN"/>
            </a:fld>
            <a:endParaRPr lang="en-US" altLang="zh-CN"/>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609600" y="714375"/>
            <a:ext cx="10972800" cy="703263"/>
          </a:xfrm>
        </p:spPr>
        <p:txBody>
          <a:bodyPr numCol="1"/>
          <a:lstStyle/>
          <a:p>
            <a:r>
              <a:rPr lang="zh-CN" altLang="zh-CN"/>
              <a:t>单击此处编辑母版标题样式</a:t>
            </a:r>
            <a:endParaRPr lang="zh-CN" altLang="zh-CN"/>
          </a:p>
        </p:txBody>
      </p:sp>
      <p:sp>
        <p:nvSpPr>
          <p:cNvPr id="3" name="内容占位符 2"/>
          <p:cNvSpPr>
            <a:spLocks noGrp="1"/>
          </p:cNvSpPr>
          <p:nvPr>
            <p:ph sz="quarter" idx="1"/>
          </p:nvPr>
        </p:nvSpPr>
        <p:spPr>
          <a:xfrm>
            <a:off x="609600" y="1600200"/>
            <a:ext cx="5384800" cy="2185988"/>
          </a:xfrm>
        </p:spPr>
        <p:txBody>
          <a:bodyPr numCol="1"/>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4" name="内容占位符 3"/>
          <p:cNvSpPr>
            <a:spLocks noGrp="1"/>
          </p:cNvSpPr>
          <p:nvPr>
            <p:ph sz="quarter" idx="2"/>
          </p:nvPr>
        </p:nvSpPr>
        <p:spPr>
          <a:xfrm>
            <a:off x="6197600" y="1600200"/>
            <a:ext cx="5384800" cy="2185988"/>
          </a:xfrm>
        </p:spPr>
        <p:txBody>
          <a:bodyPr numCol="1"/>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5" name="内容占位符 4"/>
          <p:cNvSpPr>
            <a:spLocks noGrp="1"/>
          </p:cNvSpPr>
          <p:nvPr>
            <p:ph sz="quarter" idx="3"/>
          </p:nvPr>
        </p:nvSpPr>
        <p:spPr>
          <a:xfrm>
            <a:off x="609600" y="3938588"/>
            <a:ext cx="5384800" cy="2187575"/>
          </a:xfrm>
        </p:spPr>
        <p:txBody>
          <a:bodyPr numCol="1"/>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6" name="内容占位符 5"/>
          <p:cNvSpPr>
            <a:spLocks noGrp="1"/>
          </p:cNvSpPr>
          <p:nvPr>
            <p:ph sz="quarter" idx="4"/>
          </p:nvPr>
        </p:nvSpPr>
        <p:spPr>
          <a:xfrm>
            <a:off x="6197600" y="3938588"/>
            <a:ext cx="5384800" cy="2187575"/>
          </a:xfrm>
        </p:spPr>
        <p:txBody>
          <a:bodyPr numCol="1"/>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7"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8"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numCol="1"/>
          <a:lstStyle>
            <a:lvl1pPr>
              <a:defRPr/>
            </a:lvl1pPr>
          </a:lstStyle>
          <a:p>
            <a:pPr>
              <a:defRPr/>
            </a:pPr>
            <a:fld id="{F10EAC65-69E5-F54F-9120-D42CA9355AED}" type="slidenum">
              <a:rPr lang="en-US" altLang="zh-CN"/>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numCol="1" anchor="t"/>
          <a:lstStyle>
            <a:lvl1pPr algn="l">
              <a:defRPr sz="4000" b="1" cap="all"/>
            </a:lvl1pPr>
          </a:lstStyle>
          <a:p>
            <a:r>
              <a:rPr lang="zh-CN" altLang="zh-CN"/>
              <a:t>单击此处编辑母版标题样式</a:t>
            </a:r>
            <a:endParaRPr lang="zh-CN" altLang="zh-CN"/>
          </a:p>
        </p:txBody>
      </p:sp>
      <p:sp>
        <p:nvSpPr>
          <p:cNvPr id="3" name="文本占位符 2"/>
          <p:cNvSpPr>
            <a:spLocks noGrp="1"/>
          </p:cNvSpPr>
          <p:nvPr>
            <p:ph type="body" idx="1"/>
          </p:nvPr>
        </p:nvSpPr>
        <p:spPr>
          <a:xfrm>
            <a:off x="963084" y="2906713"/>
            <a:ext cx="10363200" cy="1500187"/>
          </a:xfrm>
        </p:spPr>
        <p:txBody>
          <a:bodyPr numCol="1"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zh-CN"/>
              <a:t>单击此处编辑母版文本样式</a:t>
            </a:r>
            <a:endParaRPr lang="zh-CN" altLang="zh-CN"/>
          </a:p>
        </p:txBody>
      </p:sp>
      <p:sp>
        <p:nvSpPr>
          <p:cNvPr id="4"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dirty="0"/>
          </a:p>
        </p:txBody>
      </p:sp>
      <p:sp>
        <p:nvSpPr>
          <p:cNvPr id="5"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numCol="1"/>
          <a:lstStyle>
            <a:lvl1pPr>
              <a:defRPr/>
            </a:lvl1pPr>
          </a:lstStyle>
          <a:p>
            <a:pPr>
              <a:defRPr/>
            </a:pPr>
            <a:fld id="{D3A55203-B858-FE4F-92B6-7CDD39693B3F}" type="slidenum">
              <a:rPr lang="en-US" altLang="zh-CN"/>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numCol="1"/>
          <a:lstStyle/>
          <a:p>
            <a:r>
              <a:rPr lang="zh-CN" altLang="zh-CN"/>
              <a:t>单击此处编辑母版标题样式</a:t>
            </a:r>
            <a:endParaRPr lang="zh-CN" altLang="zh-CN"/>
          </a:p>
        </p:txBody>
      </p:sp>
      <p:sp>
        <p:nvSpPr>
          <p:cNvPr id="3" name="内容占位符 2"/>
          <p:cNvSpPr>
            <a:spLocks noGrp="1"/>
          </p:cNvSpPr>
          <p:nvPr>
            <p:ph sz="half" idx="1"/>
          </p:nvPr>
        </p:nvSpPr>
        <p:spPr>
          <a:xfrm>
            <a:off x="609600" y="1600200"/>
            <a:ext cx="5384800" cy="4525963"/>
          </a:xfrm>
        </p:spPr>
        <p:txBody>
          <a:bodyPr numCol="1"/>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4" name="内容占位符 3"/>
          <p:cNvSpPr>
            <a:spLocks noGrp="1"/>
          </p:cNvSpPr>
          <p:nvPr>
            <p:ph sz="half" idx="2"/>
          </p:nvPr>
        </p:nvSpPr>
        <p:spPr>
          <a:xfrm>
            <a:off x="6197600" y="1600200"/>
            <a:ext cx="5384800" cy="4525963"/>
          </a:xfrm>
        </p:spPr>
        <p:txBody>
          <a:bodyPr numCol="1"/>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5"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6"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numCol="1"/>
          <a:lstStyle>
            <a:lvl1pPr>
              <a:defRPr/>
            </a:lvl1pPr>
          </a:lstStyle>
          <a:p>
            <a:pPr>
              <a:defRPr/>
            </a:pPr>
            <a:fld id="{F00054CE-A046-A245-963D-74AF8CEC0285}" type="slidenum">
              <a:rPr lang="en-US" altLang="zh-CN"/>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numCol="1"/>
          <a:lstStyle>
            <a:lvl1pPr>
              <a:defRPr/>
            </a:lvl1pPr>
          </a:lstStyle>
          <a:p>
            <a:r>
              <a:rPr lang="zh-CN" altLang="zh-CN"/>
              <a:t>单击此处编辑母版标题样式</a:t>
            </a:r>
            <a:endParaRPr lang="zh-CN" altLang="zh-CN"/>
          </a:p>
        </p:txBody>
      </p:sp>
      <p:sp>
        <p:nvSpPr>
          <p:cNvPr id="3" name="文本占位符 2"/>
          <p:cNvSpPr>
            <a:spLocks noGrp="1"/>
          </p:cNvSpPr>
          <p:nvPr>
            <p:ph type="body" idx="1"/>
          </p:nvPr>
        </p:nvSpPr>
        <p:spPr>
          <a:xfrm>
            <a:off x="609600" y="1535113"/>
            <a:ext cx="5386917" cy="639762"/>
          </a:xfrm>
        </p:spPr>
        <p:txBody>
          <a:bodyPr numCol="1"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zh-CN"/>
              <a:t>单击此处编辑母版文本样式</a:t>
            </a:r>
            <a:endParaRPr lang="zh-CN" altLang="zh-CN"/>
          </a:p>
        </p:txBody>
      </p:sp>
      <p:sp>
        <p:nvSpPr>
          <p:cNvPr id="4" name="内容占位符 3"/>
          <p:cNvSpPr>
            <a:spLocks noGrp="1"/>
          </p:cNvSpPr>
          <p:nvPr>
            <p:ph sz="half" idx="2"/>
          </p:nvPr>
        </p:nvSpPr>
        <p:spPr>
          <a:xfrm>
            <a:off x="609600" y="2174875"/>
            <a:ext cx="5386917" cy="3951288"/>
          </a:xfrm>
        </p:spPr>
        <p:txBody>
          <a:bodyPr numCol="1"/>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5" name="文本占位符 4"/>
          <p:cNvSpPr>
            <a:spLocks noGrp="1"/>
          </p:cNvSpPr>
          <p:nvPr>
            <p:ph type="body" sz="quarter" idx="3"/>
          </p:nvPr>
        </p:nvSpPr>
        <p:spPr>
          <a:xfrm>
            <a:off x="6193367" y="1535113"/>
            <a:ext cx="5389033" cy="639762"/>
          </a:xfrm>
        </p:spPr>
        <p:txBody>
          <a:bodyPr numCol="1"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zh-CN"/>
              <a:t>单击此处编辑母版文本样式</a:t>
            </a:r>
            <a:endParaRPr lang="zh-CN" altLang="zh-CN"/>
          </a:p>
        </p:txBody>
      </p:sp>
      <p:sp>
        <p:nvSpPr>
          <p:cNvPr id="6" name="内容占位符 5"/>
          <p:cNvSpPr>
            <a:spLocks noGrp="1"/>
          </p:cNvSpPr>
          <p:nvPr>
            <p:ph sz="quarter" idx="4"/>
          </p:nvPr>
        </p:nvSpPr>
        <p:spPr>
          <a:xfrm>
            <a:off x="6193367" y="2174875"/>
            <a:ext cx="5389033" cy="3951288"/>
          </a:xfrm>
        </p:spPr>
        <p:txBody>
          <a:bodyPr numCol="1"/>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a:p>
        </p:txBody>
      </p:sp>
      <p:sp>
        <p:nvSpPr>
          <p:cNvPr id="7"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8"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numCol="1"/>
          <a:lstStyle>
            <a:lvl1pPr>
              <a:defRPr/>
            </a:lvl1pPr>
          </a:lstStyle>
          <a:p>
            <a:pPr>
              <a:defRPr/>
            </a:pPr>
            <a:fld id="{2928637B-F7DA-F44F-A4A3-DBEA992A9D8A}" type="slidenum">
              <a:rPr lang="en-US" altLang="zh-CN"/>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numCol="1"/>
          <a:lstStyle/>
          <a:p>
            <a:r>
              <a:rPr lang="zh-CN" altLang="zh-CN"/>
              <a:t>单击此处编辑母版标题样式</a:t>
            </a:r>
            <a:endParaRPr lang="zh-CN" altLang="zh-CN"/>
          </a:p>
        </p:txBody>
      </p:sp>
      <p:sp>
        <p:nvSpPr>
          <p:cNvPr id="3"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4"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numCol="1"/>
          <a:lstStyle>
            <a:lvl1pPr>
              <a:defRPr/>
            </a:lvl1pPr>
          </a:lstStyle>
          <a:p>
            <a:pPr>
              <a:defRPr/>
            </a:pPr>
            <a:fld id="{1F756B93-5189-634A-A68D-425BB9472505}" type="slidenum">
              <a:rPr lang="en-US" altLang="zh-CN"/>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3"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numCol="1"/>
          <a:lstStyle>
            <a:lvl1pPr>
              <a:defRPr/>
            </a:lvl1pPr>
          </a:lstStyle>
          <a:p>
            <a:pPr>
              <a:defRPr/>
            </a:pPr>
            <a:fld id="{30E5CD92-712C-644D-AA11-C84937388B29}" type="slidenum">
              <a:rPr lang="en-US" altLang="zh-CN"/>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1461" y="928670"/>
            <a:ext cx="4011084" cy="1162050"/>
          </a:xfrm>
        </p:spPr>
        <p:txBody>
          <a:bodyPr numCol="1" anchor="b"/>
          <a:lstStyle>
            <a:lvl1pPr algn="l">
              <a:defRPr sz="2000" b="1"/>
            </a:lvl1pPr>
          </a:lstStyle>
          <a:p>
            <a:r>
              <a:rPr lang="zh-CN" altLang="zh-CN"/>
              <a:t>单击此处编辑母版标题样式</a:t>
            </a:r>
            <a:endParaRPr lang="zh-CN" altLang="zh-CN" dirty="0"/>
          </a:p>
        </p:txBody>
      </p:sp>
      <p:sp>
        <p:nvSpPr>
          <p:cNvPr id="3" name="内容占位符 2"/>
          <p:cNvSpPr>
            <a:spLocks noGrp="1"/>
          </p:cNvSpPr>
          <p:nvPr>
            <p:ph idx="1"/>
          </p:nvPr>
        </p:nvSpPr>
        <p:spPr>
          <a:xfrm>
            <a:off x="4766733" y="857232"/>
            <a:ext cx="6568053" cy="5268931"/>
          </a:xfrm>
        </p:spPr>
        <p:txBody>
          <a:bodyPr numCol="1"/>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zh-CN"/>
              <a:t>单击此处编辑母版文本样式</a:t>
            </a:r>
            <a:endParaRPr lang="zh-CN" altLang="zh-CN"/>
          </a:p>
          <a:p>
            <a:pPr lvl="1"/>
            <a:r>
              <a:rPr lang="zh-CN" altLang="zh-CN"/>
              <a:t>二级</a:t>
            </a:r>
            <a:endParaRPr lang="zh-CN" altLang="zh-CN"/>
          </a:p>
          <a:p>
            <a:pPr lvl="2"/>
            <a:r>
              <a:rPr lang="zh-CN" altLang="zh-CN"/>
              <a:t>三级</a:t>
            </a:r>
            <a:endParaRPr lang="zh-CN" altLang="zh-CN"/>
          </a:p>
          <a:p>
            <a:pPr lvl="3"/>
            <a:r>
              <a:rPr lang="zh-CN" altLang="zh-CN"/>
              <a:t>四级</a:t>
            </a:r>
            <a:endParaRPr lang="zh-CN" altLang="zh-CN"/>
          </a:p>
          <a:p>
            <a:pPr lvl="4"/>
            <a:r>
              <a:rPr lang="zh-CN" altLang="zh-CN"/>
              <a:t>五级</a:t>
            </a:r>
            <a:endParaRPr lang="zh-CN" altLang="zh-CN" dirty="0"/>
          </a:p>
        </p:txBody>
      </p:sp>
      <p:sp>
        <p:nvSpPr>
          <p:cNvPr id="4" name="文本占位符 3"/>
          <p:cNvSpPr>
            <a:spLocks noGrp="1"/>
          </p:cNvSpPr>
          <p:nvPr>
            <p:ph type="body" sz="half" idx="2"/>
          </p:nvPr>
        </p:nvSpPr>
        <p:spPr>
          <a:xfrm>
            <a:off x="609600" y="2071678"/>
            <a:ext cx="4011084" cy="4054485"/>
          </a:xfrm>
        </p:spPr>
        <p:txBody>
          <a:bodyPr numCol="1"/>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zh-CN"/>
              <a:t>单击此处编辑母版文本样式</a:t>
            </a:r>
            <a:endParaRPr lang="zh-CN" altLang="zh-CN"/>
          </a:p>
        </p:txBody>
      </p:sp>
      <p:sp>
        <p:nvSpPr>
          <p:cNvPr id="5"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6"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numCol="1"/>
          <a:lstStyle>
            <a:lvl1pPr>
              <a:defRPr/>
            </a:lvl1pPr>
          </a:lstStyle>
          <a:p>
            <a:pPr>
              <a:defRPr/>
            </a:pPr>
            <a:fld id="{81D8157E-ECC5-6D40-8937-9BA8AA8B64FD}" type="slidenum">
              <a:rPr lang="en-US" altLang="zh-CN"/>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numCol="1" anchor="b"/>
          <a:lstStyle>
            <a:lvl1pPr algn="l">
              <a:defRPr sz="2000" b="1"/>
            </a:lvl1pPr>
          </a:lstStyle>
          <a:p>
            <a:r>
              <a:rPr lang="zh-CN" altLang="zh-CN"/>
              <a:t>单击此处编辑母版标题样式</a:t>
            </a:r>
            <a:endParaRPr lang="zh-CN" altLang="zh-CN"/>
          </a:p>
        </p:txBody>
      </p:sp>
      <p:sp>
        <p:nvSpPr>
          <p:cNvPr id="3" name="图片占位符 2"/>
          <p:cNvSpPr>
            <a:spLocks noGrp="1"/>
          </p:cNvSpPr>
          <p:nvPr>
            <p:ph type="pic" idx="1" hasCustomPrompt="1"/>
          </p:nvPr>
        </p:nvSpPr>
        <p:spPr>
          <a:xfrm>
            <a:off x="2389717" y="612775"/>
            <a:ext cx="7315200" cy="4114800"/>
          </a:xfrm>
        </p:spPr>
        <p:txBody>
          <a:bodyPr numCol="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zh-CN" noProof="0"/>
              <a:t>将图片拖动到占位符，或单击添加图标</a:t>
            </a:r>
            <a:endParaRPr lang="zh-CN" altLang="zh-CN" noProof="0"/>
          </a:p>
        </p:txBody>
      </p:sp>
      <p:sp>
        <p:nvSpPr>
          <p:cNvPr id="4" name="文本占位符 3"/>
          <p:cNvSpPr>
            <a:spLocks noGrp="1"/>
          </p:cNvSpPr>
          <p:nvPr>
            <p:ph type="body" sz="half" idx="2"/>
          </p:nvPr>
        </p:nvSpPr>
        <p:spPr>
          <a:xfrm>
            <a:off x="2389717" y="5367338"/>
            <a:ext cx="7315200" cy="804862"/>
          </a:xfrm>
        </p:spPr>
        <p:txBody>
          <a:bodyPr numCol="1"/>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zh-CN"/>
              <a:t>单击此处编辑母版文本样式</a:t>
            </a:r>
            <a:endParaRPr lang="zh-CN" altLang="zh-CN"/>
          </a:p>
        </p:txBody>
      </p:sp>
      <p:sp>
        <p:nvSpPr>
          <p:cNvPr id="5" name="Rectangle 4"/>
          <p:cNvSpPr>
            <a:spLocks noGrp="1" noChangeArrowheads="1"/>
          </p:cNvSpPr>
          <p:nvPr>
            <p:ph type="dt" sz="half" idx="10"/>
          </p:nvPr>
        </p:nvSpPr>
        <p:spPr>
          <a:xfrm>
            <a:off x="609600" y="6294438"/>
            <a:ext cx="2844800" cy="476250"/>
          </a:xfrm>
          <a:prstGeom prst="rect">
            <a:avLst/>
          </a:prstGeom>
        </p:spPr>
        <p:txBody>
          <a:bodyPr numCol="1"/>
          <a:lstStyle>
            <a:lvl1pPr>
              <a:defRPr/>
            </a:lvl1pPr>
          </a:lstStyle>
          <a:p>
            <a:pPr>
              <a:defRPr/>
            </a:pPr>
            <a:endParaRPr lang="en-US" altLang="zh-CN"/>
          </a:p>
        </p:txBody>
      </p:sp>
      <p:sp>
        <p:nvSpPr>
          <p:cNvPr id="6" name="Rectangle 5"/>
          <p:cNvSpPr>
            <a:spLocks noGrp="1" noChangeArrowheads="1"/>
          </p:cNvSpPr>
          <p:nvPr>
            <p:ph type="ftr" sz="quarter" idx="11"/>
          </p:nvPr>
        </p:nvSpPr>
        <p:spPr/>
        <p:txBody>
          <a:bodyPr numCol="1"/>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numCol="1"/>
          <a:lstStyle>
            <a:lvl1pPr>
              <a:defRPr/>
            </a:lvl1pPr>
          </a:lstStyle>
          <a:p>
            <a:pPr>
              <a:defRPr/>
            </a:pPr>
            <a:fld id="{50ADD18E-CE29-F342-A163-DC53AAFE0103}" type="slidenum">
              <a:rPr lang="en-US" altLang="zh-CN"/>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4" Type="http://schemas.openxmlformats.org/officeDocument/2006/relationships/theme" Target="../theme/theme2.xml"/><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a:xfrm>
            <a:off x="527051" y="908050"/>
            <a:ext cx="11137900"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a:t>单击此处编辑母版文本样式</a:t>
            </a:r>
            <a:endParaRPr lang="zh-CN" altLang="zh-CN"/>
          </a:p>
          <a:p>
            <a:pPr lvl="1"/>
            <a:r>
              <a:rPr lang="zh-CN" altLang="zh-CN"/>
              <a:t>第二级</a:t>
            </a:r>
            <a:endParaRPr lang="zh-CN" altLang="zh-CN"/>
          </a:p>
          <a:p>
            <a:pPr lvl="2"/>
            <a:r>
              <a:rPr lang="zh-CN" altLang="zh-CN"/>
              <a:t>第三级</a:t>
            </a:r>
            <a:endParaRPr lang="zh-CN" altLang="zh-CN"/>
          </a:p>
          <a:p>
            <a:pPr lvl="3"/>
            <a:r>
              <a:rPr lang="zh-CN" altLang="zh-CN"/>
              <a:t>第四级</a:t>
            </a:r>
            <a:endParaRPr lang="zh-CN" altLang="zh-CN"/>
          </a:p>
          <a:p>
            <a:pPr lvl="4"/>
            <a:r>
              <a:rPr lang="zh-CN" altLang="zh-CN"/>
              <a:t>第五级</a:t>
            </a:r>
            <a:endParaRPr lang="zh-CN" altLang="zh-CN"/>
          </a:p>
        </p:txBody>
      </p:sp>
      <p:sp>
        <p:nvSpPr>
          <p:cNvPr id="1029" name="Rectangle 5"/>
          <p:cNvSpPr>
            <a:spLocks noGrp="1" noChangeArrowheads="1"/>
          </p:cNvSpPr>
          <p:nvPr>
            <p:ph type="ftr" sz="quarter" idx="3"/>
          </p:nvPr>
        </p:nvSpPr>
        <p:spPr>
          <a:xfrm>
            <a:off x="4165600" y="6294438"/>
            <a:ext cx="3860800" cy="476250"/>
          </a:xfrm>
          <a:prstGeom prst="rect">
            <a:avLst/>
          </a:prstGeom>
          <a:noFill/>
          <a:ln w="9525">
            <a:noFill/>
            <a:miter lim="800000"/>
          </a:ln>
          <a:effectLst/>
        </p:spPr>
        <p:txBody>
          <a:bodyPr vert="horz" wrap="square" lIns="91440" tIns="45720" rIns="91440" bIns="45720" numCol="1" anchor="t" anchorCtr="0" compatLnSpc="1"/>
          <a:lstStyle>
            <a:lvl1pPr algn="ctr">
              <a:defRPr sz="1400">
                <a:latin typeface="Arial" panose="020B0604020202090204" pitchFamily="34" charset="0"/>
                <a:ea typeface="宋体" pitchFamily="2" charset="-122"/>
                <a:cs typeface="+mn-cs"/>
              </a:defRPr>
            </a:lvl1pPr>
          </a:lstStyle>
          <a:p>
            <a:pPr>
              <a:defRPr/>
            </a:pPr>
            <a:endParaRPr lang="en-US" altLang="zh-CN"/>
          </a:p>
        </p:txBody>
      </p:sp>
      <p:sp>
        <p:nvSpPr>
          <p:cNvPr id="1030" name="Rectangle 6"/>
          <p:cNvSpPr>
            <a:spLocks noGrp="1" noChangeArrowheads="1"/>
          </p:cNvSpPr>
          <p:nvPr>
            <p:ph type="sldNum" sz="quarter" idx="4"/>
          </p:nvPr>
        </p:nvSpPr>
        <p:spPr>
          <a:xfrm>
            <a:off x="8737600" y="6294438"/>
            <a:ext cx="2844800" cy="476250"/>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a:defRPr/>
            </a:pPr>
            <a:fld id="{699B9F0C-414C-1540-ABA9-DBDBEDAD4DD7}" type="slidenum">
              <a:rPr lang="en-US" altLang="zh-CN"/>
            </a:fld>
            <a:endParaRPr lang="en-US" altLang="zh-CN"/>
          </a:p>
        </p:txBody>
      </p:sp>
      <p:sp>
        <p:nvSpPr>
          <p:cNvPr id="3" name="Rectangle 2"/>
          <p:cNvSpPr>
            <a:spLocks noGrp="1" noChangeArrowheads="1"/>
          </p:cNvSpPr>
          <p:nvPr>
            <p:ph type="title"/>
          </p:nvPr>
        </p:nvSpPr>
        <p:spPr>
          <a:xfrm>
            <a:off x="0" y="0"/>
            <a:ext cx="12192000" cy="892175"/>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p>
            <a:pPr lvl="0"/>
            <a:r>
              <a:rPr lang="zh-CN" altLang="zh-CN" dirty="0"/>
              <a:t>单击此处编辑母版标题样式</a:t>
            </a:r>
            <a:endParaRPr lang="zh-CN"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p:titleStyle>
    <p:bodyStyle>
      <a:lvl1pPr marL="342900" indent="-342900" algn="l" rtl="0" eaLnBrk="1" fontAlgn="base" hangingPunct="1">
        <a:spcBef>
          <a:spcPct val="20000"/>
        </a:spcBef>
        <a:spcAft>
          <a:spcPct val="0"/>
        </a:spcAft>
        <a:buChar char="•"/>
        <a:defRPr kumimoji="1" sz="2400">
          <a:solidFill>
            <a:schemeClr val="tx1"/>
          </a:solidFill>
          <a:latin typeface="华文中宋" panose="02010600040101010101" pitchFamily="2" charset="-122"/>
          <a:ea typeface="华文中宋" panose="02010600040101010101" pitchFamily="2" charset="-122"/>
          <a:cs typeface="华文中宋" panose="02010600040101010101" pitchFamily="2" charset="-122"/>
        </a:defRPr>
      </a:lvl1pPr>
      <a:lvl2pPr marL="742950" indent="-285750" algn="l" rtl="0" eaLnBrk="1" fontAlgn="base" hangingPunct="1">
        <a:spcBef>
          <a:spcPct val="20000"/>
        </a:spcBef>
        <a:spcAft>
          <a:spcPct val="0"/>
        </a:spcAft>
        <a:buChar char="–"/>
        <a:defRPr kumimoji="1" sz="2000">
          <a:solidFill>
            <a:schemeClr val="tx1"/>
          </a:solidFill>
          <a:latin typeface="华文中宋" panose="02010600040101010101" pitchFamily="2" charset="-122"/>
          <a:ea typeface="华文中宋" panose="02010600040101010101" pitchFamily="2" charset="-122"/>
          <a:cs typeface="华文中宋" panose="02010600040101010101" pitchFamily="2" charset="-122"/>
        </a:defRPr>
      </a:lvl2pPr>
      <a:lvl3pPr marL="1143000" indent="-228600" algn="l" rtl="0" eaLnBrk="1" fontAlgn="base" hangingPunct="1">
        <a:spcBef>
          <a:spcPct val="20000"/>
        </a:spcBef>
        <a:spcAft>
          <a:spcPct val="0"/>
        </a:spcAft>
        <a:buChar char="•"/>
        <a:defRPr kumimoji="1">
          <a:solidFill>
            <a:schemeClr val="tx1"/>
          </a:solidFill>
          <a:latin typeface="华文中宋" panose="02010600040101010101" pitchFamily="2" charset="-122"/>
          <a:ea typeface="华文中宋" panose="02010600040101010101" pitchFamily="2" charset="-122"/>
          <a:cs typeface="华文中宋" panose="02010600040101010101" pitchFamily="2" charset="-122"/>
        </a:defRPr>
      </a:lvl3pPr>
      <a:lvl4pPr marL="1600200" indent="-228600" algn="l" rtl="0" eaLnBrk="1" fontAlgn="base" hangingPunct="1">
        <a:spcBef>
          <a:spcPct val="20000"/>
        </a:spcBef>
        <a:spcAft>
          <a:spcPct val="0"/>
        </a:spcAft>
        <a:buChar char="–"/>
        <a:defRPr kumimoji="1" sz="1600">
          <a:solidFill>
            <a:schemeClr val="tx1"/>
          </a:solidFill>
          <a:latin typeface="华文中宋" panose="02010600040101010101" pitchFamily="2" charset="-122"/>
          <a:ea typeface="华文中宋" panose="02010600040101010101" pitchFamily="2" charset="-122"/>
          <a:cs typeface="华文中宋" panose="02010600040101010101" pitchFamily="2" charset="-122"/>
        </a:defRPr>
      </a:lvl4pPr>
      <a:lvl5pPr marL="2057400" indent="-228600" algn="l" rtl="0" eaLnBrk="1" fontAlgn="base" hangingPunct="1">
        <a:spcBef>
          <a:spcPct val="20000"/>
        </a:spcBef>
        <a:spcAft>
          <a:spcPct val="0"/>
        </a:spcAft>
        <a:buChar char="»"/>
        <a:defRPr kumimoji="1" sz="1400">
          <a:solidFill>
            <a:schemeClr val="tx1"/>
          </a:solidFill>
          <a:latin typeface="华文中宋" panose="02010600040101010101" pitchFamily="2" charset="-122"/>
          <a:ea typeface="华文中宋" panose="02010600040101010101" pitchFamily="2" charset="-122"/>
          <a:cs typeface="华文中宋" panose="02010600040101010101" pitchFamily="2" charset="-122"/>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lt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a:xfrm>
            <a:off x="527051" y="908050"/>
            <a:ext cx="11137900"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a:t>单击此处编辑母版文本样式</a:t>
            </a:r>
            <a:endParaRPr lang="zh-CN" altLang="zh-CN"/>
          </a:p>
          <a:p>
            <a:pPr lvl="1"/>
            <a:r>
              <a:rPr lang="zh-CN" altLang="zh-CN"/>
              <a:t>第二级</a:t>
            </a:r>
            <a:endParaRPr lang="zh-CN" altLang="zh-CN"/>
          </a:p>
          <a:p>
            <a:pPr lvl="2"/>
            <a:r>
              <a:rPr lang="zh-CN" altLang="zh-CN"/>
              <a:t>第三级</a:t>
            </a:r>
            <a:endParaRPr lang="zh-CN" altLang="zh-CN"/>
          </a:p>
          <a:p>
            <a:pPr lvl="3"/>
            <a:r>
              <a:rPr lang="zh-CN" altLang="zh-CN"/>
              <a:t>第四级</a:t>
            </a:r>
            <a:endParaRPr lang="zh-CN" altLang="zh-CN"/>
          </a:p>
          <a:p>
            <a:pPr lvl="4"/>
            <a:r>
              <a:rPr lang="zh-CN" altLang="zh-CN"/>
              <a:t>第五级</a:t>
            </a:r>
            <a:endParaRPr lang="zh-CN" altLang="zh-CN"/>
          </a:p>
        </p:txBody>
      </p:sp>
      <p:sp>
        <p:nvSpPr>
          <p:cNvPr id="1029" name="Rectangle 5"/>
          <p:cNvSpPr>
            <a:spLocks noGrp="1" noChangeArrowheads="1"/>
          </p:cNvSpPr>
          <p:nvPr>
            <p:ph type="ftr" sz="quarter" idx="3"/>
          </p:nvPr>
        </p:nvSpPr>
        <p:spPr>
          <a:xfrm>
            <a:off x="4165600" y="6294438"/>
            <a:ext cx="3860800" cy="476250"/>
          </a:xfrm>
          <a:prstGeom prst="rect">
            <a:avLst/>
          </a:prstGeom>
          <a:noFill/>
          <a:ln w="9525">
            <a:noFill/>
            <a:miter lim="800000"/>
          </a:ln>
          <a:effectLst/>
        </p:spPr>
        <p:txBody>
          <a:bodyPr vert="horz" wrap="square" lIns="91440" tIns="45720" rIns="91440" bIns="45720" numCol="1" anchor="t" anchorCtr="0" compatLnSpc="1"/>
          <a:lstStyle>
            <a:lvl1pPr algn="ctr">
              <a:defRPr sz="1400">
                <a:latin typeface="Arial" panose="020B0604020202090204" pitchFamily="34" charset="0"/>
                <a:ea typeface="宋体" pitchFamily="2" charset="-122"/>
                <a:cs typeface="+mn-cs"/>
              </a:defRPr>
            </a:lvl1pPr>
          </a:lstStyle>
          <a:p>
            <a:pPr>
              <a:defRPr/>
            </a:pPr>
            <a:endParaRPr lang="en-US" altLang="zh-CN"/>
          </a:p>
        </p:txBody>
      </p:sp>
      <p:sp>
        <p:nvSpPr>
          <p:cNvPr id="1030" name="Rectangle 6"/>
          <p:cNvSpPr>
            <a:spLocks noGrp="1" noChangeArrowheads="1"/>
          </p:cNvSpPr>
          <p:nvPr>
            <p:ph type="sldNum" sz="quarter" idx="4"/>
          </p:nvPr>
        </p:nvSpPr>
        <p:spPr>
          <a:xfrm>
            <a:off x="8737600" y="6294438"/>
            <a:ext cx="2844800" cy="476250"/>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a:defRPr/>
            </a:pPr>
            <a:fld id="{699B9F0C-414C-1540-ABA9-DBDBEDAD4DD7}" type="slidenum">
              <a:rPr lang="en-US" altLang="zh-CN"/>
            </a:fld>
            <a:endParaRPr lang="en-US" altLang="zh-CN"/>
          </a:p>
        </p:txBody>
      </p:sp>
      <p:sp>
        <p:nvSpPr>
          <p:cNvPr id="3" name="Rectangle 2"/>
          <p:cNvSpPr>
            <a:spLocks noGrp="1" noChangeArrowheads="1"/>
          </p:cNvSpPr>
          <p:nvPr>
            <p:ph type="title"/>
          </p:nvPr>
        </p:nvSpPr>
        <p:spPr>
          <a:xfrm>
            <a:off x="0" y="0"/>
            <a:ext cx="12192000" cy="892175"/>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p>
            <a:pPr lvl="0"/>
            <a:r>
              <a:rPr lang="zh-CN" altLang="zh-CN" dirty="0"/>
              <a:t>单击此处编辑母版标题样式</a:t>
            </a:r>
            <a:endParaRPr lang="zh-CN" altLang="zh-CN" dirty="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hf hdr="0" ftr="0" dt="0"/>
  <p:txStyles>
    <p:title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p:titleStyle>
    <p:bodyStyle>
      <a:lvl1pPr marL="342900" indent="-342900" algn="l" rtl="0" eaLnBrk="1" fontAlgn="base" hangingPunct="1">
        <a:spcBef>
          <a:spcPct val="20000"/>
        </a:spcBef>
        <a:spcAft>
          <a:spcPct val="0"/>
        </a:spcAft>
        <a:buChar char="•"/>
        <a:defRPr kumimoji="1" sz="2400">
          <a:solidFill>
            <a:schemeClr val="tx1"/>
          </a:solidFill>
          <a:latin typeface="华文中宋" panose="02010600040101010101" pitchFamily="2" charset="-122"/>
          <a:ea typeface="华文中宋" panose="02010600040101010101" pitchFamily="2" charset="-122"/>
          <a:cs typeface="华文中宋" panose="02010600040101010101" pitchFamily="2" charset="-122"/>
        </a:defRPr>
      </a:lvl1pPr>
      <a:lvl2pPr marL="742950" indent="-285750" algn="l" rtl="0" eaLnBrk="1" fontAlgn="base" hangingPunct="1">
        <a:spcBef>
          <a:spcPct val="20000"/>
        </a:spcBef>
        <a:spcAft>
          <a:spcPct val="0"/>
        </a:spcAft>
        <a:buChar char="–"/>
        <a:defRPr kumimoji="1" sz="2000">
          <a:solidFill>
            <a:schemeClr val="tx1"/>
          </a:solidFill>
          <a:latin typeface="华文中宋" panose="02010600040101010101" pitchFamily="2" charset="-122"/>
          <a:ea typeface="华文中宋" panose="02010600040101010101" pitchFamily="2" charset="-122"/>
          <a:cs typeface="华文中宋" panose="02010600040101010101" pitchFamily="2" charset="-122"/>
        </a:defRPr>
      </a:lvl2pPr>
      <a:lvl3pPr marL="1143000" indent="-228600" algn="l" rtl="0" eaLnBrk="1" fontAlgn="base" hangingPunct="1">
        <a:spcBef>
          <a:spcPct val="20000"/>
        </a:spcBef>
        <a:spcAft>
          <a:spcPct val="0"/>
        </a:spcAft>
        <a:buChar char="•"/>
        <a:defRPr kumimoji="1">
          <a:solidFill>
            <a:schemeClr val="tx1"/>
          </a:solidFill>
          <a:latin typeface="华文中宋" panose="02010600040101010101" pitchFamily="2" charset="-122"/>
          <a:ea typeface="华文中宋" panose="02010600040101010101" pitchFamily="2" charset="-122"/>
          <a:cs typeface="华文中宋" panose="02010600040101010101" pitchFamily="2" charset="-122"/>
        </a:defRPr>
      </a:lvl3pPr>
      <a:lvl4pPr marL="1600200" indent="-228600" algn="l" rtl="0" eaLnBrk="1" fontAlgn="base" hangingPunct="1">
        <a:spcBef>
          <a:spcPct val="20000"/>
        </a:spcBef>
        <a:spcAft>
          <a:spcPct val="0"/>
        </a:spcAft>
        <a:buChar char="–"/>
        <a:defRPr kumimoji="1" sz="1600">
          <a:solidFill>
            <a:schemeClr val="tx1"/>
          </a:solidFill>
          <a:latin typeface="华文中宋" panose="02010600040101010101" pitchFamily="2" charset="-122"/>
          <a:ea typeface="华文中宋" panose="02010600040101010101" pitchFamily="2" charset="-122"/>
          <a:cs typeface="华文中宋" panose="02010600040101010101" pitchFamily="2" charset="-122"/>
        </a:defRPr>
      </a:lvl4pPr>
      <a:lvl5pPr marL="2057400" indent="-228600" algn="l" rtl="0" eaLnBrk="1" fontAlgn="base" hangingPunct="1">
        <a:spcBef>
          <a:spcPct val="20000"/>
        </a:spcBef>
        <a:spcAft>
          <a:spcPct val="0"/>
        </a:spcAft>
        <a:buChar char="»"/>
        <a:defRPr kumimoji="1" sz="1400">
          <a:solidFill>
            <a:schemeClr val="tx1"/>
          </a:solidFill>
          <a:latin typeface="华文中宋" panose="02010600040101010101" pitchFamily="2" charset="-122"/>
          <a:ea typeface="华文中宋" panose="02010600040101010101" pitchFamily="2" charset="-122"/>
          <a:cs typeface="华文中宋" panose="02010600040101010101" pitchFamily="2" charset="-122"/>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lt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4.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0" y="1701165"/>
            <a:ext cx="12192000" cy="2095500"/>
          </a:xfrm>
        </p:spPr>
        <p:txBody>
          <a:bodyPr numCol="1"/>
          <a:lstStyle/>
          <a:p>
            <a:r>
              <a:rPr lang="en-US" altLang="zh-CN" sz="4400" b="0" dirty="0">
                <a:solidFill>
                  <a:schemeClr val="bg1"/>
                </a:solidFill>
                <a:latin typeface="Arial" panose="020B0604020202090204" pitchFamily="34" charset="0"/>
                <a:cs typeface="Arial" panose="020B0604020202090204" pitchFamily="34" charset="0"/>
                <a:sym typeface="+mn-ea"/>
              </a:rPr>
              <a:t>A Real-Time Archiving Framework from EPICS to Time-Series Databases for Fusion Plant Data</a:t>
            </a:r>
            <a:r>
              <a:rPr lang="en-US" altLang="zh-CN" sz="4400" b="0">
                <a:solidFill>
                  <a:schemeClr val="bg1"/>
                </a:solidFill>
                <a:latin typeface="微软雅黑" panose="020B0503020204020204" charset="-122"/>
                <a:ea typeface="微软雅黑" panose="020B0503020204020204" charset="-122"/>
                <a:cs typeface="微软雅黑" panose="020B0503020204020204" charset="-122"/>
                <a:sym typeface="+mn-ea"/>
              </a:rPr>
              <a:t>  </a:t>
            </a:r>
            <a:endParaRPr lang="en-US" altLang="zh-CN" sz="4400" b="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5" name="文本框 4"/>
          <p:cNvSpPr txBox="1"/>
          <p:nvPr/>
        </p:nvSpPr>
        <p:spPr>
          <a:xfrm>
            <a:off x="47625" y="4437380"/>
            <a:ext cx="9303385" cy="1553210"/>
          </a:xfrm>
          <a:prstGeom prst="rect">
            <a:avLst/>
          </a:prstGeom>
        </p:spPr>
        <p:txBody>
          <a:bodyPr wrap="square">
            <a:spAutoFit/>
          </a:bodyPr>
          <a:p>
            <a:pPr marL="0" indent="0" eaLnBrk="1" latinLnBrk="0" hangingPunct="1">
              <a:spcBef>
                <a:spcPts val="300"/>
              </a:spcBef>
              <a:spcAft>
                <a:spcPts val="300"/>
              </a:spcAft>
            </a:pPr>
            <a:r>
              <a:rPr lang="en-US" altLang="zh-CN" sz="2000" dirty="0">
                <a:solidFill>
                  <a:srgbClr val="002060"/>
                </a:solidFill>
                <a:latin typeface="微软雅黑" panose="020B0503020204020204" charset="-122"/>
                <a:ea typeface="微软雅黑" panose="020B0503020204020204" charset="-122"/>
                <a:cs typeface="微软雅黑" panose="020B0503020204020204" charset="-122"/>
                <a:sym typeface="+mn-ea"/>
              </a:rPr>
              <a:t>Guang Yang,      </a:t>
            </a:r>
            <a:endParaRPr lang="en-US" altLang="zh-CN" sz="2000" dirty="0">
              <a:solidFill>
                <a:srgbClr val="002060"/>
              </a:solidFill>
              <a:latin typeface="微软雅黑" panose="020B0503020204020204" charset="-122"/>
              <a:ea typeface="微软雅黑" panose="020B0503020204020204" charset="-122"/>
              <a:cs typeface="微软雅黑" panose="020B0503020204020204" charset="-122"/>
              <a:sym typeface="+mn-ea"/>
            </a:endParaRPr>
          </a:p>
          <a:p>
            <a:pPr marL="0" indent="0" eaLnBrk="1" latinLnBrk="0" hangingPunct="1">
              <a:spcBef>
                <a:spcPts val="300"/>
              </a:spcBef>
              <a:spcAft>
                <a:spcPts val="300"/>
              </a:spcAft>
            </a:pPr>
            <a:r>
              <a:rPr lang="en-US" altLang="zh-CN" sz="2000" dirty="0">
                <a:solidFill>
                  <a:srgbClr val="002060"/>
                </a:solidFill>
                <a:latin typeface="微软雅黑" panose="020B0503020204020204" charset="-122"/>
                <a:ea typeface="微软雅黑" panose="020B0503020204020204" charset="-122"/>
                <a:cs typeface="微软雅黑" panose="020B0503020204020204" charset="-122"/>
                <a:sym typeface="+mn-ea"/>
              </a:rPr>
              <a:t>guangyang@mail.ustc.edu.cn</a:t>
            </a:r>
            <a:endParaRPr lang="en-US" altLang="zh-CN" sz="2000">
              <a:solidFill>
                <a:srgbClr val="002060"/>
              </a:solidFill>
              <a:latin typeface="Helvetica"/>
              <a:ea typeface="Helvetica"/>
            </a:endParaRPr>
          </a:p>
          <a:p>
            <a:pPr marL="0" indent="0" eaLnBrk="1" latinLnBrk="0" hangingPunct="1">
              <a:spcBef>
                <a:spcPts val="300"/>
              </a:spcBef>
              <a:spcAft>
                <a:spcPts val="300"/>
              </a:spcAft>
            </a:pPr>
            <a:r>
              <a:rPr lang="en-US" altLang="zh-CN" sz="2000">
                <a:solidFill>
                  <a:srgbClr val="002060"/>
                </a:solidFill>
                <a:latin typeface="Helvetica"/>
                <a:ea typeface="Helvetica"/>
              </a:rPr>
              <a:t>25</a:t>
            </a:r>
            <a:r>
              <a:rPr lang="en-US" altLang="zh-CN" sz="2000" baseline="30000">
                <a:solidFill>
                  <a:srgbClr val="002060"/>
                </a:solidFill>
                <a:latin typeface="Helvetica"/>
                <a:ea typeface="Helvetica"/>
              </a:rPr>
              <a:t>th</a:t>
            </a:r>
            <a:r>
              <a:rPr lang="en-US" altLang="zh-CN" sz="2000">
                <a:solidFill>
                  <a:srgbClr val="002060"/>
                </a:solidFill>
                <a:latin typeface="Helvetica"/>
                <a:ea typeface="Helvetica"/>
              </a:rPr>
              <a:t> IEEE Real Time Conference - La Biodola, Elba, Italy</a:t>
            </a:r>
            <a:endParaRPr lang="en-US" altLang="zh-CN" sz="2000">
              <a:solidFill>
                <a:srgbClr val="002060"/>
              </a:solidFill>
              <a:latin typeface="Helvetica"/>
              <a:ea typeface="Helvetica"/>
            </a:endParaRPr>
          </a:p>
          <a:p>
            <a:pPr marL="0" indent="0" eaLnBrk="1" latinLnBrk="0" hangingPunct="1">
              <a:spcBef>
                <a:spcPts val="300"/>
              </a:spcBef>
              <a:spcAft>
                <a:spcPts val="300"/>
              </a:spcAft>
            </a:pPr>
            <a:r>
              <a:rPr lang="en-US" sz="2000" dirty="0">
                <a:solidFill>
                  <a:srgbClr val="002060"/>
                </a:solidFill>
                <a:sym typeface="+mn-ea"/>
              </a:rPr>
              <a:t>25-29 May, 2026</a:t>
            </a:r>
            <a:endParaRPr lang="en-US" altLang="zh-CN" sz="2000" dirty="0">
              <a:solidFill>
                <a:srgbClr val="002060"/>
              </a:solidFill>
              <a:latin typeface="Helvetica"/>
              <a:ea typeface="Helvetica"/>
              <a:sym typeface="+mn-ea"/>
            </a:endParaRPr>
          </a:p>
        </p:txBody>
      </p:sp>
      <p:pic>
        <p:nvPicPr>
          <p:cNvPr id="6" name="图片 5" descr="5c26eab44aca5c1147c57d2cbe018fb1"/>
          <p:cNvPicPr>
            <a:picLocks noChangeAspect="1"/>
          </p:cNvPicPr>
          <p:nvPr userDrawn="1"/>
        </p:nvPicPr>
        <p:blipFill>
          <a:blip r:embed="rId1"/>
          <a:stretch>
            <a:fillRect/>
          </a:stretch>
        </p:blipFill>
        <p:spPr>
          <a:xfrm>
            <a:off x="10920730" y="-635"/>
            <a:ext cx="1241425" cy="124142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0" y="0"/>
            <a:ext cx="12192000" cy="703580"/>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a:lstStyle>
          <a:p>
            <a:r>
              <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rPr>
              <a:t>Implementation of the system</a:t>
            </a:r>
            <a:endPar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endParaRPr>
          </a:p>
        </p:txBody>
      </p:sp>
      <p:sp>
        <p:nvSpPr>
          <p:cNvPr id="6" name="文本框 5"/>
          <p:cNvSpPr txBox="1"/>
          <p:nvPr/>
        </p:nvSpPr>
        <p:spPr>
          <a:xfrm>
            <a:off x="0" y="6539865"/>
            <a:ext cx="9276080" cy="306705"/>
          </a:xfrm>
          <a:prstGeom prst="rect">
            <a:avLst/>
          </a:prstGeom>
          <a:noFill/>
        </p:spPr>
        <p:txBody>
          <a:bodyPr wrap="square" rtlCol="0" anchor="t">
            <a:spAutoFit/>
          </a:bodyPr>
          <a:p>
            <a:pPr marL="0" indent="0" eaLnBrk="1" latinLnBrk="0" hangingPunct="1"/>
            <a:r>
              <a:rPr lang="en-US" altLang="zh-CN" sz="1400">
                <a:solidFill>
                  <a:schemeClr val="bg1">
                    <a:lumMod val="65000"/>
                  </a:schemeClr>
                </a:solidFill>
                <a:ea typeface="Helvetica"/>
                <a:cs typeface="Arial" panose="020B0604020202090204" pitchFamily="34" charset="0"/>
                <a:sym typeface="+mn-ea"/>
              </a:rPr>
              <a:t>25</a:t>
            </a:r>
            <a:r>
              <a:rPr lang="en-US" altLang="zh-CN" sz="1400" baseline="30000">
                <a:solidFill>
                  <a:schemeClr val="bg1">
                    <a:lumMod val="65000"/>
                  </a:schemeClr>
                </a:solidFill>
                <a:ea typeface="Helvetica"/>
                <a:cs typeface="Arial" panose="020B0604020202090204" pitchFamily="34" charset="0"/>
                <a:sym typeface="+mn-ea"/>
              </a:rPr>
              <a:t>th</a:t>
            </a:r>
            <a:r>
              <a:rPr lang="en-US" altLang="zh-CN" sz="1400">
                <a:solidFill>
                  <a:schemeClr val="bg1">
                    <a:lumMod val="65000"/>
                  </a:schemeClr>
                </a:solidFill>
                <a:ea typeface="Helvetica"/>
                <a:cs typeface="Arial" panose="020B0604020202090204" pitchFamily="34" charset="0"/>
                <a:sym typeface="+mn-ea"/>
              </a:rPr>
              <a:t> IEEE Real Time Conference - La Biodola, Elba, Italy, </a:t>
            </a:r>
            <a:r>
              <a:rPr lang="en-US" sz="1400" dirty="0">
                <a:solidFill>
                  <a:schemeClr val="bg1">
                    <a:lumMod val="65000"/>
                  </a:schemeClr>
                </a:solidFill>
                <a:cs typeface="Arial" panose="020B0604020202090204" pitchFamily="34" charset="0"/>
                <a:sym typeface="+mn-ea"/>
              </a:rPr>
              <a:t>25-29 May, 2026</a:t>
            </a:r>
            <a:endParaRPr lang="en-US" altLang="en-US" sz="1400" dirty="0">
              <a:solidFill>
                <a:schemeClr val="bg1">
                  <a:lumMod val="65000"/>
                </a:schemeClr>
              </a:solidFill>
              <a:cs typeface="Arial" panose="020B0604020202090204" pitchFamily="34" charset="0"/>
              <a:sym typeface="+mn-ea"/>
            </a:endParaRPr>
          </a:p>
        </p:txBody>
      </p:sp>
      <p:pic>
        <p:nvPicPr>
          <p:cNvPr id="29" name="图片 28"/>
          <p:cNvPicPr>
            <a:picLocks noChangeAspect="1"/>
          </p:cNvPicPr>
          <p:nvPr/>
        </p:nvPicPr>
        <p:blipFill>
          <a:blip r:embed="rId1"/>
          <a:stretch>
            <a:fillRect/>
          </a:stretch>
        </p:blipFill>
        <p:spPr>
          <a:xfrm>
            <a:off x="180340" y="1690370"/>
            <a:ext cx="6489065" cy="2805430"/>
          </a:xfrm>
          <a:prstGeom prst="rect">
            <a:avLst/>
          </a:prstGeom>
        </p:spPr>
      </p:pic>
      <p:cxnSp>
        <p:nvCxnSpPr>
          <p:cNvPr id="3" name="直接连接符 2"/>
          <p:cNvCxnSpPr/>
          <p:nvPr/>
        </p:nvCxnSpPr>
        <p:spPr>
          <a:xfrm>
            <a:off x="0" y="1196975"/>
            <a:ext cx="12192000"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9" name="文本框 8"/>
          <p:cNvSpPr txBox="1"/>
          <p:nvPr/>
        </p:nvSpPr>
        <p:spPr>
          <a:xfrm>
            <a:off x="46990" y="764540"/>
            <a:ext cx="9011285" cy="368300"/>
          </a:xfrm>
          <a:prstGeom prst="rect">
            <a:avLst/>
          </a:prstGeom>
          <a:noFill/>
        </p:spPr>
        <p:txBody>
          <a:bodyPr wrap="square" rtlCol="0">
            <a:spAutoFit/>
          </a:bodyPr>
          <a:p>
            <a:r>
              <a:rPr lang="en-US" altLang="zh-CN">
                <a:cs typeface="Arial" panose="020B0604020202090204" pitchFamily="34" charset="0"/>
              </a:rPr>
              <a:t>Data mapping</a:t>
            </a:r>
            <a:endParaRPr lang="en-US" altLang="zh-CN">
              <a:cs typeface="Arial" panose="020B0604020202090204" pitchFamily="34" charset="0"/>
            </a:endParaRPr>
          </a:p>
        </p:txBody>
      </p:sp>
      <p:sp>
        <p:nvSpPr>
          <p:cNvPr id="5" name="文本框 4"/>
          <p:cNvSpPr txBox="1"/>
          <p:nvPr/>
        </p:nvSpPr>
        <p:spPr>
          <a:xfrm>
            <a:off x="1196340" y="4940935"/>
            <a:ext cx="4457065" cy="337185"/>
          </a:xfrm>
          <a:prstGeom prst="rect">
            <a:avLst/>
          </a:prstGeom>
          <a:noFill/>
        </p:spPr>
        <p:txBody>
          <a:bodyPr wrap="square" rtlCol="0">
            <a:spAutoFit/>
          </a:bodyPr>
          <a:p>
            <a:r>
              <a:rPr lang="en-US" altLang="zh-CN" sz="1600">
                <a:cs typeface="Arial" panose="020B0604020202090204" pitchFamily="34" charset="0"/>
              </a:rPr>
              <a:t>Data mapping From EAST Plant data to IoTDB</a:t>
            </a:r>
            <a:endParaRPr lang="en-US" altLang="zh-CN" sz="1600">
              <a:cs typeface="Arial" panose="020B0604020202090204" pitchFamily="34" charset="0"/>
            </a:endParaRPr>
          </a:p>
        </p:txBody>
      </p:sp>
      <p:sp>
        <p:nvSpPr>
          <p:cNvPr id="10" name="文本框 9"/>
          <p:cNvSpPr txBox="1"/>
          <p:nvPr/>
        </p:nvSpPr>
        <p:spPr>
          <a:xfrm>
            <a:off x="6816090" y="1690370"/>
            <a:ext cx="5222875" cy="4154170"/>
          </a:xfrm>
          <a:prstGeom prst="rect">
            <a:avLst/>
          </a:prstGeom>
        </p:spPr>
        <p:txBody>
          <a:bodyPr wrap="square">
            <a:spAutoFit/>
          </a:bodyPr>
          <a:p>
            <a:pPr marL="0" indent="0" eaLnBrk="1" latinLnBrk="0" hangingPunct="1">
              <a:lnSpc>
                <a:spcPct val="150000"/>
              </a:lnSpc>
            </a:pPr>
            <a:r>
              <a:rPr lang="en-US" altLang="zh-CN" sz="1600">
                <a:solidFill>
                  <a:srgbClr val="000000"/>
                </a:solidFill>
                <a:ea typeface="Color Emoji"/>
                <a:cs typeface="Arial" panose="020B0604020202090204" pitchFamily="34" charset="0"/>
                <a:sym typeface="+mn-ea"/>
              </a:rPr>
              <a:t>- System: The system in the EAST plant corresponds to the storage group level in IoTDB, </a:t>
            </a:r>
            <a:r>
              <a:rPr lang="en-US" altLang="zh-CN" sz="1600" b="0" i="0">
                <a:solidFill>
                  <a:srgbClr val="000000"/>
                </a:solidFill>
                <a:ea typeface="Color Emoji"/>
                <a:cs typeface="Arial" panose="020B0604020202090204" pitchFamily="34" charset="0"/>
              </a:rPr>
              <a:t>which is the first level under the root node.</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a:solidFill>
                  <a:srgbClr val="000000"/>
                </a:solidFill>
                <a:ea typeface="Color Emoji"/>
                <a:cs typeface="Arial" panose="020B0604020202090204" pitchFamily="34" charset="0"/>
                <a:sym typeface="+mn-ea"/>
              </a:rPr>
              <a:t>- Device: </a:t>
            </a:r>
            <a:r>
              <a:rPr lang="en-US" altLang="zh-CN" sz="1600" b="0" i="0">
                <a:solidFill>
                  <a:srgbClr val="000000"/>
                </a:solidFill>
                <a:ea typeface="Color Emoji"/>
                <a:cs typeface="Arial" panose="020B0604020202090204" pitchFamily="34" charset="0"/>
              </a:rPr>
              <a:t>The devices in the EAST plant corresponds to the </a:t>
            </a:r>
            <a:r>
              <a:rPr lang="en-US" altLang="zh-CN" sz="1600" b="0" i="0">
                <a:solidFill>
                  <a:srgbClr val="000000"/>
                </a:solidFill>
                <a:ea typeface="Color Emoji"/>
                <a:cs typeface="Arial" panose="020B0604020202090204" pitchFamily="34" charset="0"/>
              </a:rPr>
              <a:t>device level in IoTDB, each device contains 100 sensor (IoTDB measurement).</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a:t>
            </a:r>
            <a:r>
              <a:rPr lang="en-US" altLang="zh-CN" sz="1600" b="0" i="0">
                <a:solidFill>
                  <a:srgbClr val="000000"/>
                </a:solidFill>
                <a:ea typeface="Color Emoji"/>
                <a:cs typeface="Arial" panose="020B0604020202090204" pitchFamily="34" charset="0"/>
              </a:rPr>
              <a:t>Sersor : In the EAST plant data, sensors correspond to measurements level in IoTDB, which are the leaves of the tree structure.</a:t>
            </a:r>
            <a:endParaRPr lang="en-US" altLang="zh-CN" sz="1600" b="0" i="0">
              <a:solidFill>
                <a:srgbClr val="000000"/>
              </a:solidFill>
              <a:ea typeface="Color Emoji"/>
              <a:cs typeface="Arial" panose="020B060402020209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0" y="0"/>
            <a:ext cx="12192000" cy="703580"/>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a:lstStyle>
          <a:p>
            <a:r>
              <a:rPr lang="en-US" altLang="zh-CN" kern="0" dirty="0">
                <a:latin typeface="Arial" panose="020B0604020202090204" pitchFamily="34" charset="0"/>
                <a:ea typeface="微软雅黑" panose="020B0503020204020204" charset="-122"/>
                <a:cs typeface="Arial" panose="020B0604020202090204" pitchFamily="34" charset="0"/>
                <a:sym typeface="+mn-ea"/>
              </a:rPr>
              <a:t>Test</a:t>
            </a:r>
            <a:endParaRPr lang="en-US" altLang="zh-CN" kern="0" dirty="0">
              <a:solidFill>
                <a:schemeClr val="bg1"/>
              </a:solidFill>
              <a:latin typeface="微软雅黑" panose="020B0503020204020204" charset="-122"/>
              <a:ea typeface="微软雅黑" panose="020B0503020204020204" charset="-122"/>
              <a:cs typeface="Times New Roman" panose="02020503050405090304" pitchFamily="18" charset="0"/>
              <a:sym typeface="+mn-ea"/>
            </a:endParaRPr>
          </a:p>
        </p:txBody>
      </p:sp>
      <p:pic>
        <p:nvPicPr>
          <p:cNvPr id="5" name="图片 4" descr="f1"/>
          <p:cNvPicPr>
            <a:picLocks noChangeAspect="1"/>
          </p:cNvPicPr>
          <p:nvPr/>
        </p:nvPicPr>
        <p:blipFill>
          <a:blip r:embed="rId1"/>
          <a:stretch>
            <a:fillRect/>
          </a:stretch>
        </p:blipFill>
        <p:spPr>
          <a:xfrm>
            <a:off x="119380" y="2132965"/>
            <a:ext cx="5730875" cy="4101465"/>
          </a:xfrm>
          <a:prstGeom prst="rect">
            <a:avLst/>
          </a:prstGeom>
        </p:spPr>
      </p:pic>
      <p:sp>
        <p:nvSpPr>
          <p:cNvPr id="8" name="文本框 7"/>
          <p:cNvSpPr txBox="1"/>
          <p:nvPr/>
        </p:nvSpPr>
        <p:spPr>
          <a:xfrm>
            <a:off x="0" y="6539865"/>
            <a:ext cx="9276080" cy="306705"/>
          </a:xfrm>
          <a:prstGeom prst="rect">
            <a:avLst/>
          </a:prstGeom>
          <a:noFill/>
        </p:spPr>
        <p:txBody>
          <a:bodyPr wrap="square" rtlCol="0" anchor="t">
            <a:spAutoFit/>
          </a:bodyPr>
          <a:p>
            <a:pPr marL="0" indent="0" eaLnBrk="1" latinLnBrk="0" hangingPunct="1"/>
            <a:r>
              <a:rPr lang="en-US" altLang="zh-CN" sz="1400">
                <a:solidFill>
                  <a:schemeClr val="bg1">
                    <a:lumMod val="65000"/>
                  </a:schemeClr>
                </a:solidFill>
                <a:ea typeface="Helvetica"/>
                <a:cs typeface="Arial" panose="020B0604020202090204" pitchFamily="34" charset="0"/>
                <a:sym typeface="+mn-ea"/>
              </a:rPr>
              <a:t>25</a:t>
            </a:r>
            <a:r>
              <a:rPr lang="en-US" altLang="zh-CN" sz="1400" baseline="30000">
                <a:solidFill>
                  <a:schemeClr val="bg1">
                    <a:lumMod val="65000"/>
                  </a:schemeClr>
                </a:solidFill>
                <a:ea typeface="Helvetica"/>
                <a:cs typeface="Arial" panose="020B0604020202090204" pitchFamily="34" charset="0"/>
                <a:sym typeface="+mn-ea"/>
              </a:rPr>
              <a:t>th</a:t>
            </a:r>
            <a:r>
              <a:rPr lang="en-US" altLang="zh-CN" sz="1400">
                <a:solidFill>
                  <a:schemeClr val="bg1">
                    <a:lumMod val="65000"/>
                  </a:schemeClr>
                </a:solidFill>
                <a:ea typeface="Helvetica"/>
                <a:cs typeface="Arial" panose="020B0604020202090204" pitchFamily="34" charset="0"/>
                <a:sym typeface="+mn-ea"/>
              </a:rPr>
              <a:t> IEEE Real Time Conference - La Biodola, Elba, Italy, </a:t>
            </a:r>
            <a:r>
              <a:rPr lang="en-US" sz="1400" dirty="0">
                <a:solidFill>
                  <a:schemeClr val="bg1">
                    <a:lumMod val="65000"/>
                  </a:schemeClr>
                </a:solidFill>
                <a:cs typeface="Arial" panose="020B0604020202090204" pitchFamily="34" charset="0"/>
                <a:sym typeface="+mn-ea"/>
              </a:rPr>
              <a:t>25-29 May, 2026</a:t>
            </a:r>
            <a:endParaRPr lang="en-US" altLang="en-US" sz="1400" dirty="0">
              <a:solidFill>
                <a:schemeClr val="bg1">
                  <a:lumMod val="65000"/>
                </a:schemeClr>
              </a:solidFill>
              <a:cs typeface="Arial" panose="020B0604020202090204" pitchFamily="34" charset="0"/>
              <a:sym typeface="+mn-ea"/>
            </a:endParaRPr>
          </a:p>
        </p:txBody>
      </p:sp>
      <p:cxnSp>
        <p:nvCxnSpPr>
          <p:cNvPr id="12" name="直接连接符 11"/>
          <p:cNvCxnSpPr/>
          <p:nvPr/>
        </p:nvCxnSpPr>
        <p:spPr>
          <a:xfrm>
            <a:off x="0" y="1196975"/>
            <a:ext cx="12192000"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9" name="文本框 8"/>
          <p:cNvSpPr txBox="1"/>
          <p:nvPr/>
        </p:nvSpPr>
        <p:spPr>
          <a:xfrm>
            <a:off x="46990" y="764540"/>
            <a:ext cx="9011285" cy="368300"/>
          </a:xfrm>
          <a:prstGeom prst="rect">
            <a:avLst/>
          </a:prstGeom>
          <a:noFill/>
        </p:spPr>
        <p:txBody>
          <a:bodyPr wrap="square" rtlCol="0">
            <a:spAutoFit/>
          </a:bodyPr>
          <a:p>
            <a:r>
              <a:rPr lang="en-US" altLang="zh-CN">
                <a:cs typeface="Arial" panose="020B0604020202090204" pitchFamily="34" charset="0"/>
              </a:rPr>
              <a:t>ETRA Performance Test (Write Throughput, CPU, Memory, Completeness)</a:t>
            </a:r>
            <a:endParaRPr lang="en-US" altLang="zh-CN">
              <a:cs typeface="Arial" panose="020B0604020202090204" pitchFamily="34" charset="0"/>
            </a:endParaRPr>
          </a:p>
        </p:txBody>
      </p:sp>
      <p:sp>
        <p:nvSpPr>
          <p:cNvPr id="4" name="文本框 3"/>
          <p:cNvSpPr txBox="1"/>
          <p:nvPr/>
        </p:nvSpPr>
        <p:spPr>
          <a:xfrm>
            <a:off x="47625" y="1484630"/>
            <a:ext cx="7348220" cy="368300"/>
          </a:xfrm>
          <a:prstGeom prst="rect">
            <a:avLst/>
          </a:prstGeom>
          <a:noFill/>
        </p:spPr>
        <p:txBody>
          <a:bodyPr wrap="square" rtlCol="0" anchor="t">
            <a:spAutoFit/>
          </a:bodyPr>
          <a:p>
            <a:pPr algn="l"/>
            <a:r>
              <a:rPr lang="en-US" altLang="zh-CN">
                <a:cs typeface="Arial" panose="020B0604020202090204" pitchFamily="34" charset="0"/>
                <a:sym typeface="+mn-ea"/>
              </a:rPr>
              <a:t>Test Data: EAST cryogenic system and vacuum system plant data.</a:t>
            </a:r>
            <a:endParaRPr lang="en-US" altLang="zh-CN">
              <a:cs typeface="Arial" panose="020B0604020202090204" pitchFamily="34" charset="0"/>
              <a:sym typeface="+mn-ea"/>
            </a:endParaRPr>
          </a:p>
        </p:txBody>
      </p:sp>
      <p:sp>
        <p:nvSpPr>
          <p:cNvPr id="6" name="文本框 5"/>
          <p:cNvSpPr txBox="1"/>
          <p:nvPr/>
        </p:nvSpPr>
        <p:spPr>
          <a:xfrm>
            <a:off x="6096000" y="3038475"/>
            <a:ext cx="5761990" cy="2676525"/>
          </a:xfrm>
          <a:prstGeom prst="rect">
            <a:avLst/>
          </a:prstGeom>
        </p:spPr>
        <p:txBody>
          <a:bodyPr wrap="square">
            <a:spAutoFit/>
          </a:bodyPr>
          <a:p>
            <a:pPr marL="0" indent="0" eaLnBrk="1" latinLnBrk="0" hangingPunct="1">
              <a:lnSpc>
                <a:spcPct val="150000"/>
              </a:lnSpc>
            </a:pPr>
            <a:r>
              <a:rPr lang="en-US" altLang="zh-CN" sz="1600" b="0" i="0">
                <a:solidFill>
                  <a:srgbClr val="000000"/>
                </a:solidFill>
                <a:ea typeface="Color Emoji"/>
                <a:cs typeface="Arial" panose="020B0604020202090204" pitchFamily="34" charset="0"/>
              </a:rPr>
              <a:t> - Matrix: PVs ∈ {10k, 50k, 100k} × frequency ∈ {1, 5, 10 Hz} for 300 s. </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(a) CPU usage stays under ~70% even at 100k PV × 10 Hz. - (b) Memory usage linear with PV count, ≤ ~500 MB. </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(c) Write throughput: up to ~1 M points/s at 100k × 10 Hz. </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(d) Archival completeness = 100% across all 9 cells — zero point loss.</a:t>
            </a:r>
            <a:endParaRPr lang="en-US" altLang="zh-CN" sz="1600" b="0" i="0">
              <a:solidFill>
                <a:srgbClr val="000000"/>
              </a:solidFill>
              <a:ea typeface="Color Emoji"/>
              <a:cs typeface="Arial" panose="020B060402020209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0" y="0"/>
            <a:ext cx="12192000" cy="703580"/>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a:lstStyle>
          <a:p>
            <a:r>
              <a:rPr lang="en-US" altLang="zh-CN" kern="0" dirty="0">
                <a:latin typeface="Arial" panose="020B0604020202090204" pitchFamily="34" charset="0"/>
                <a:ea typeface="微软雅黑" panose="020B0503020204020204" charset="-122"/>
                <a:cs typeface="Arial" panose="020B0604020202090204" pitchFamily="34" charset="0"/>
                <a:sym typeface="+mn-ea"/>
              </a:rPr>
              <a:t>Test</a:t>
            </a:r>
            <a:endParaRPr lang="en-US" altLang="zh-CN" kern="0" dirty="0">
              <a:latin typeface="Arial" panose="020B0604020202090204" pitchFamily="34" charset="0"/>
              <a:ea typeface="微软雅黑" panose="020B0503020204020204" charset="-122"/>
              <a:cs typeface="Arial" panose="020B0604020202090204" pitchFamily="34" charset="0"/>
              <a:sym typeface="+mn-ea"/>
            </a:endParaRPr>
          </a:p>
        </p:txBody>
      </p:sp>
      <p:pic>
        <p:nvPicPr>
          <p:cNvPr id="6" name="图片 5" descr="e5_query_heatmap"/>
          <p:cNvPicPr>
            <a:picLocks noChangeAspect="1"/>
          </p:cNvPicPr>
          <p:nvPr/>
        </p:nvPicPr>
        <p:blipFill>
          <a:blip r:embed="rId1"/>
          <a:stretch>
            <a:fillRect/>
          </a:stretch>
        </p:blipFill>
        <p:spPr>
          <a:xfrm>
            <a:off x="4583430" y="1412875"/>
            <a:ext cx="7237730" cy="3131820"/>
          </a:xfrm>
          <a:prstGeom prst="rect">
            <a:avLst/>
          </a:prstGeom>
        </p:spPr>
      </p:pic>
      <p:sp>
        <p:nvSpPr>
          <p:cNvPr id="8" name="文本框 7"/>
          <p:cNvSpPr txBox="1"/>
          <p:nvPr/>
        </p:nvSpPr>
        <p:spPr>
          <a:xfrm>
            <a:off x="0" y="6539865"/>
            <a:ext cx="9276080" cy="306705"/>
          </a:xfrm>
          <a:prstGeom prst="rect">
            <a:avLst/>
          </a:prstGeom>
          <a:noFill/>
        </p:spPr>
        <p:txBody>
          <a:bodyPr wrap="square" rtlCol="0" anchor="t">
            <a:spAutoFit/>
          </a:bodyPr>
          <a:p>
            <a:pPr marL="0" indent="0" eaLnBrk="1" latinLnBrk="0" hangingPunct="1"/>
            <a:r>
              <a:rPr lang="en-US" altLang="zh-CN" sz="1400">
                <a:solidFill>
                  <a:schemeClr val="bg1">
                    <a:lumMod val="65000"/>
                  </a:schemeClr>
                </a:solidFill>
                <a:ea typeface="Helvetica"/>
                <a:cs typeface="Arial" panose="020B0604020202090204" pitchFamily="34" charset="0"/>
                <a:sym typeface="+mn-ea"/>
              </a:rPr>
              <a:t>25</a:t>
            </a:r>
            <a:r>
              <a:rPr lang="en-US" altLang="zh-CN" sz="1400" baseline="30000">
                <a:solidFill>
                  <a:schemeClr val="bg1">
                    <a:lumMod val="65000"/>
                  </a:schemeClr>
                </a:solidFill>
                <a:ea typeface="Helvetica"/>
                <a:cs typeface="Arial" panose="020B0604020202090204" pitchFamily="34" charset="0"/>
                <a:sym typeface="+mn-ea"/>
              </a:rPr>
              <a:t>th</a:t>
            </a:r>
            <a:r>
              <a:rPr lang="en-US" altLang="zh-CN" sz="1400">
                <a:solidFill>
                  <a:schemeClr val="bg1">
                    <a:lumMod val="65000"/>
                  </a:schemeClr>
                </a:solidFill>
                <a:ea typeface="Helvetica"/>
                <a:cs typeface="Arial" panose="020B0604020202090204" pitchFamily="34" charset="0"/>
                <a:sym typeface="+mn-ea"/>
              </a:rPr>
              <a:t> IEEE Real Time Conference - La Biodola, Elba, Italy, </a:t>
            </a:r>
            <a:r>
              <a:rPr lang="en-US" sz="1400" dirty="0">
                <a:solidFill>
                  <a:schemeClr val="bg1">
                    <a:lumMod val="65000"/>
                  </a:schemeClr>
                </a:solidFill>
                <a:cs typeface="Arial" panose="020B0604020202090204" pitchFamily="34" charset="0"/>
                <a:sym typeface="+mn-ea"/>
              </a:rPr>
              <a:t>25-29 May, 2026</a:t>
            </a:r>
            <a:endParaRPr lang="en-US" altLang="en-US" sz="1400" dirty="0">
              <a:solidFill>
                <a:schemeClr val="bg1">
                  <a:lumMod val="65000"/>
                </a:schemeClr>
              </a:solidFill>
              <a:cs typeface="Arial" panose="020B0604020202090204" pitchFamily="34" charset="0"/>
              <a:sym typeface="+mn-ea"/>
            </a:endParaRPr>
          </a:p>
        </p:txBody>
      </p:sp>
      <p:cxnSp>
        <p:nvCxnSpPr>
          <p:cNvPr id="12" name="直接连接符 11"/>
          <p:cNvCxnSpPr/>
          <p:nvPr/>
        </p:nvCxnSpPr>
        <p:spPr>
          <a:xfrm>
            <a:off x="0" y="1196975"/>
            <a:ext cx="12192000"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4" name="文本框 3"/>
          <p:cNvSpPr txBox="1"/>
          <p:nvPr/>
        </p:nvSpPr>
        <p:spPr>
          <a:xfrm>
            <a:off x="191135" y="1917065"/>
            <a:ext cx="4161155" cy="1761490"/>
          </a:xfrm>
          <a:prstGeom prst="rect">
            <a:avLst/>
          </a:prstGeom>
          <a:noFill/>
        </p:spPr>
        <p:txBody>
          <a:bodyPr wrap="square" rtlCol="0" anchor="t">
            <a:noAutofit/>
          </a:bodyPr>
          <a:p>
            <a:pPr marL="0" indent="0" algn="l" eaLnBrk="1" latinLnBrk="0" hangingPunct="1">
              <a:lnSpc>
                <a:spcPct val="150000"/>
              </a:lnSpc>
            </a:pPr>
            <a:r>
              <a:rPr lang="en-US" altLang="zh-CN">
                <a:sym typeface="+mn-ea"/>
              </a:rPr>
              <a:t>Test Data: </a:t>
            </a:r>
            <a:endParaRPr lang="en-US" altLang="zh-CN">
              <a:sym typeface="+mn-ea"/>
            </a:endParaRPr>
          </a:p>
          <a:p>
            <a:pPr marL="0" indent="0" algn="l" eaLnBrk="1" latinLnBrk="0" hangingPunct="1">
              <a:lnSpc>
                <a:spcPct val="150000"/>
              </a:lnSpc>
            </a:pPr>
            <a:endParaRPr lang="en-US" altLang="zh-CN">
              <a:sym typeface="+mn-ea"/>
            </a:endParaRPr>
          </a:p>
          <a:p>
            <a:pPr marL="0" indent="0" algn="l" eaLnBrk="1" latinLnBrk="0" hangingPunct="1">
              <a:lnSpc>
                <a:spcPct val="150000"/>
              </a:lnSpc>
            </a:pPr>
            <a:r>
              <a:rPr lang="en-US" altLang="zh-CN">
                <a:sym typeface="+mn-ea"/>
              </a:rPr>
              <a:t>EAST cryogenic system and vacuum system plant data.</a:t>
            </a:r>
            <a:endParaRPr lang="en-US" altLang="zh-CN">
              <a:sym typeface="+mn-ea"/>
            </a:endParaRPr>
          </a:p>
        </p:txBody>
      </p:sp>
      <p:sp>
        <p:nvSpPr>
          <p:cNvPr id="3" name="文本框 2"/>
          <p:cNvSpPr txBox="1"/>
          <p:nvPr/>
        </p:nvSpPr>
        <p:spPr>
          <a:xfrm>
            <a:off x="46990" y="765175"/>
            <a:ext cx="7237730" cy="368300"/>
          </a:xfrm>
          <a:prstGeom prst="rect">
            <a:avLst/>
          </a:prstGeom>
          <a:noFill/>
        </p:spPr>
        <p:txBody>
          <a:bodyPr wrap="square" rtlCol="0">
            <a:spAutoFit/>
          </a:bodyPr>
          <a:p>
            <a:r>
              <a:rPr lang="en-US" altLang="zh-CN">
                <a:sym typeface="+mn-ea"/>
              </a:rPr>
              <a:t>ETRA Performance Test</a:t>
            </a:r>
            <a:r>
              <a:rPr lang="en-US" altLang="zh-CN"/>
              <a:t> (Range Query Performance)</a:t>
            </a:r>
            <a:endParaRPr lang="en-US" altLang="zh-CN"/>
          </a:p>
        </p:txBody>
      </p:sp>
      <p:sp>
        <p:nvSpPr>
          <p:cNvPr id="5" name="文本框 4"/>
          <p:cNvSpPr txBox="1"/>
          <p:nvPr/>
        </p:nvSpPr>
        <p:spPr>
          <a:xfrm>
            <a:off x="263525" y="4544695"/>
            <a:ext cx="9189085" cy="1991995"/>
          </a:xfrm>
          <a:prstGeom prst="rect">
            <a:avLst/>
          </a:prstGeom>
        </p:spPr>
        <p:txBody>
          <a:bodyPr>
            <a:noAutofit/>
          </a:bodyPr>
          <a:p>
            <a:pPr marL="0" indent="0" eaLnBrk="1" latinLnBrk="0" hangingPunct="1">
              <a:lnSpc>
                <a:spcPct val="150000"/>
              </a:lnSpc>
            </a:pPr>
            <a:r>
              <a:rPr lang="en-US" altLang="zh-CN" sz="1600" b="0" i="0">
                <a:solidFill>
                  <a:srgbClr val="000000"/>
                </a:solidFill>
                <a:latin typeface="Color Emoji"/>
                <a:ea typeface="Color Emoji"/>
              </a:rPr>
              <a:t> </a:t>
            </a:r>
            <a:r>
              <a:rPr lang="en-US" altLang="zh-CN" sz="1600" b="0" i="0">
                <a:solidFill>
                  <a:srgbClr val="000000"/>
                </a:solidFill>
                <a:ea typeface="Color Emoji"/>
                <a:cs typeface="Arial" panose="020B0604020202090204" pitchFamily="34" charset="0"/>
              </a:rPr>
              <a:t>- Workload: 600 cryogenic PVs, real EAST archive.</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 Matrix: returned rows per query ∈ {1k, 10k, 100k, 1M} × PV scope ∈ {1…600}.</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 (a) p95 latency: scales smoothly from 23 ms (1 PV, 1k rows) to 267 s (600 PV, 1M rows).</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 (b) Throughput: peaks at ~15.9 M points/s for 600 PV × 1M rows. </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 Multi-PV range queries scale near-linearly without per-PV fan-out cost.</a:t>
            </a:r>
            <a:endParaRPr lang="en-US" altLang="zh-CN" sz="1600" b="0" i="0">
              <a:solidFill>
                <a:srgbClr val="000000"/>
              </a:solidFill>
              <a:ea typeface="Color Emoji"/>
              <a:cs typeface="Arial" panose="020B060402020209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0" y="0"/>
            <a:ext cx="12192000" cy="703580"/>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a:lstStyle>
          <a:p>
            <a:r>
              <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rPr>
              <a:t>Test</a:t>
            </a:r>
            <a:endPar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endParaRPr>
          </a:p>
        </p:txBody>
      </p:sp>
      <p:pic>
        <p:nvPicPr>
          <p:cNvPr id="6" name="图片 5" descr="aa_etra_query_matched_rows_p95"/>
          <p:cNvPicPr>
            <a:picLocks noChangeAspect="1"/>
          </p:cNvPicPr>
          <p:nvPr/>
        </p:nvPicPr>
        <p:blipFill>
          <a:blip r:embed="rId1"/>
          <a:stretch>
            <a:fillRect/>
          </a:stretch>
        </p:blipFill>
        <p:spPr>
          <a:xfrm>
            <a:off x="191135" y="1701165"/>
            <a:ext cx="10901680" cy="3331210"/>
          </a:xfrm>
          <a:prstGeom prst="rect">
            <a:avLst/>
          </a:prstGeom>
        </p:spPr>
      </p:pic>
      <p:sp>
        <p:nvSpPr>
          <p:cNvPr id="2" name="文本框 1"/>
          <p:cNvSpPr txBox="1"/>
          <p:nvPr/>
        </p:nvSpPr>
        <p:spPr>
          <a:xfrm>
            <a:off x="119380" y="1350645"/>
            <a:ext cx="7580630" cy="368300"/>
          </a:xfrm>
          <a:prstGeom prst="rect">
            <a:avLst/>
          </a:prstGeom>
          <a:noFill/>
        </p:spPr>
        <p:txBody>
          <a:bodyPr wrap="square" rtlCol="0">
            <a:spAutoFit/>
          </a:bodyPr>
          <a:p>
            <a:r>
              <a:rPr lang="en-US" altLang="zh-CN"/>
              <a:t>Query performence test compare </a:t>
            </a:r>
            <a:r>
              <a:rPr lang="en-US" altLang="zh-CN"/>
              <a:t>with EPICS Archiver Appliance</a:t>
            </a:r>
            <a:endParaRPr lang="en-US" altLang="zh-CN"/>
          </a:p>
        </p:txBody>
      </p:sp>
      <p:sp>
        <p:nvSpPr>
          <p:cNvPr id="8" name="文本框 7"/>
          <p:cNvSpPr txBox="1"/>
          <p:nvPr/>
        </p:nvSpPr>
        <p:spPr>
          <a:xfrm>
            <a:off x="0" y="6539865"/>
            <a:ext cx="9276080" cy="306705"/>
          </a:xfrm>
          <a:prstGeom prst="rect">
            <a:avLst/>
          </a:prstGeom>
          <a:noFill/>
        </p:spPr>
        <p:txBody>
          <a:bodyPr wrap="square" rtlCol="0" anchor="t">
            <a:spAutoFit/>
          </a:bodyPr>
          <a:p>
            <a:pPr marL="0" indent="0" eaLnBrk="1" latinLnBrk="0" hangingPunct="1"/>
            <a:r>
              <a:rPr lang="en-US" altLang="zh-CN" sz="1400">
                <a:solidFill>
                  <a:schemeClr val="bg1">
                    <a:lumMod val="65000"/>
                  </a:schemeClr>
                </a:solidFill>
                <a:ea typeface="Helvetica"/>
                <a:cs typeface="Arial" panose="020B0604020202090204" pitchFamily="34" charset="0"/>
                <a:sym typeface="+mn-ea"/>
              </a:rPr>
              <a:t>25</a:t>
            </a:r>
            <a:r>
              <a:rPr lang="en-US" altLang="zh-CN" sz="1400" baseline="30000">
                <a:solidFill>
                  <a:schemeClr val="bg1">
                    <a:lumMod val="65000"/>
                  </a:schemeClr>
                </a:solidFill>
                <a:ea typeface="Helvetica"/>
                <a:cs typeface="Arial" panose="020B0604020202090204" pitchFamily="34" charset="0"/>
                <a:sym typeface="+mn-ea"/>
              </a:rPr>
              <a:t>th</a:t>
            </a:r>
            <a:r>
              <a:rPr lang="en-US" altLang="zh-CN" sz="1400">
                <a:solidFill>
                  <a:schemeClr val="bg1">
                    <a:lumMod val="65000"/>
                  </a:schemeClr>
                </a:solidFill>
                <a:ea typeface="Helvetica"/>
                <a:cs typeface="Arial" panose="020B0604020202090204" pitchFamily="34" charset="0"/>
                <a:sym typeface="+mn-ea"/>
              </a:rPr>
              <a:t> IEEE Real Time Conference - La Biodola, Elba, Italy, </a:t>
            </a:r>
            <a:r>
              <a:rPr lang="en-US" sz="1400" dirty="0">
                <a:solidFill>
                  <a:schemeClr val="bg1">
                    <a:lumMod val="65000"/>
                  </a:schemeClr>
                </a:solidFill>
                <a:cs typeface="Arial" panose="020B0604020202090204" pitchFamily="34" charset="0"/>
                <a:sym typeface="+mn-ea"/>
              </a:rPr>
              <a:t>25-29 May, 2026</a:t>
            </a:r>
            <a:endParaRPr lang="en-US" altLang="en-US" sz="1400" dirty="0">
              <a:solidFill>
                <a:schemeClr val="bg1">
                  <a:lumMod val="65000"/>
                </a:schemeClr>
              </a:solidFill>
              <a:cs typeface="Arial" panose="020B0604020202090204" pitchFamily="34" charset="0"/>
              <a:sym typeface="+mn-ea"/>
            </a:endParaRPr>
          </a:p>
        </p:txBody>
      </p:sp>
      <p:sp>
        <p:nvSpPr>
          <p:cNvPr id="9" name="文本框 8"/>
          <p:cNvSpPr txBox="1"/>
          <p:nvPr/>
        </p:nvSpPr>
        <p:spPr>
          <a:xfrm>
            <a:off x="46990" y="764540"/>
            <a:ext cx="5319395" cy="368300"/>
          </a:xfrm>
          <a:prstGeom prst="rect">
            <a:avLst/>
          </a:prstGeom>
          <a:noFill/>
        </p:spPr>
        <p:txBody>
          <a:bodyPr wrap="square" rtlCol="0">
            <a:spAutoFit/>
          </a:bodyPr>
          <a:p>
            <a:r>
              <a:rPr lang="en-US" altLang="zh-CN"/>
              <a:t>Comparative Test</a:t>
            </a:r>
            <a:endParaRPr lang="en-US" altLang="zh-CN"/>
          </a:p>
        </p:txBody>
      </p:sp>
      <p:cxnSp>
        <p:nvCxnSpPr>
          <p:cNvPr id="12" name="直接连接符 11"/>
          <p:cNvCxnSpPr/>
          <p:nvPr/>
        </p:nvCxnSpPr>
        <p:spPr>
          <a:xfrm>
            <a:off x="0" y="1196975"/>
            <a:ext cx="12192000"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3" name="文本框 2"/>
          <p:cNvSpPr txBox="1"/>
          <p:nvPr/>
        </p:nvSpPr>
        <p:spPr>
          <a:xfrm>
            <a:off x="335280" y="4971415"/>
            <a:ext cx="10384155" cy="1568450"/>
          </a:xfrm>
          <a:prstGeom prst="rect">
            <a:avLst/>
          </a:prstGeom>
        </p:spPr>
        <p:txBody>
          <a:bodyPr wrap="square">
            <a:spAutoFit/>
          </a:bodyPr>
          <a:p>
            <a:pPr marL="0" indent="0" eaLnBrk="1" latinLnBrk="0" hangingPunct="1">
              <a:lnSpc>
                <a:spcPct val="150000"/>
              </a:lnSpc>
            </a:pPr>
            <a:r>
              <a:rPr lang="en-US" altLang="zh-CN" sz="1600" b="0" i="0">
                <a:solidFill>
                  <a:srgbClr val="000000"/>
                </a:solidFill>
                <a:ea typeface="Color Emoji"/>
                <a:cs typeface="Arial" panose="020B0604020202090204" pitchFamily="34" charset="0"/>
              </a:rPr>
              <a:t>- Matched returned data volume: 1k and 10k rows per PV, 1–600 PV scopes. </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(a) ETRA p95 latency: 23 ms – 3.0 s. </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(b) AA p95 latency: 73 ms – 32.4 s.</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(c) Latency ratio: AA is up to 16.6× slower at 600 PV × 1k rows; up to 10.8× slower at 600 PV × 10k rows.</a:t>
            </a:r>
            <a:r>
              <a:rPr lang="en-US" altLang="zh-CN" sz="1600" b="0" i="0">
                <a:solidFill>
                  <a:srgbClr val="000000"/>
                </a:solidFill>
                <a:latin typeface="Color Emoji"/>
                <a:ea typeface="Color Emoji"/>
              </a:rPr>
              <a:t> </a:t>
            </a:r>
            <a:endParaRPr lang="en-US" altLang="zh-CN" sz="1600" b="0" i="0">
              <a:solidFill>
                <a:srgbClr val="000000"/>
              </a:solidFill>
              <a:latin typeface="Color Emoji"/>
              <a:ea typeface="Color Emoj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0" y="0"/>
            <a:ext cx="12192000" cy="703580"/>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a:lstStyle>
          <a:p>
            <a:r>
              <a:rPr lang="en-US" altLang="zh-CN" kern="0" dirty="0">
                <a:latin typeface="Arial" panose="020B0604020202090204" pitchFamily="34" charset="0"/>
                <a:ea typeface="微软雅黑" panose="020B0503020204020204" charset="-122"/>
                <a:cs typeface="Arial" panose="020B0604020202090204" pitchFamily="34" charset="0"/>
                <a:sym typeface="+mn-ea"/>
              </a:rPr>
              <a:t>Test</a:t>
            </a:r>
            <a:endPar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endParaRPr>
          </a:p>
        </p:txBody>
      </p:sp>
      <p:sp>
        <p:nvSpPr>
          <p:cNvPr id="11" name="文本框 10"/>
          <p:cNvSpPr txBox="1"/>
          <p:nvPr/>
        </p:nvSpPr>
        <p:spPr>
          <a:xfrm>
            <a:off x="2351405" y="1522730"/>
            <a:ext cx="9369425" cy="1940560"/>
          </a:xfrm>
          <a:prstGeom prst="rect">
            <a:avLst/>
          </a:prstGeom>
          <a:noFill/>
        </p:spPr>
        <p:txBody>
          <a:bodyPr wrap="square" rtlCol="0">
            <a:noAutofit/>
          </a:bodyPr>
          <a:p>
            <a:r>
              <a:rPr lang="en-US" altLang="zh-CN">
                <a:sym typeface="+mn-ea"/>
              </a:rPr>
              <a:t>Multi-step forecasting: </a:t>
            </a:r>
            <a:r>
              <a:rPr lang="en-US" altLang="zh-CN"/>
              <a:t>Timer-XL, Sundial.</a:t>
            </a:r>
            <a:endParaRPr lang="en-US" altLang="zh-CN"/>
          </a:p>
          <a:p>
            <a:endParaRPr lang="en-US" altLang="zh-CN"/>
          </a:p>
          <a:p>
            <a:r>
              <a:rPr lang="en-US" altLang="zh-CN"/>
              <a:t>One-step forecasting:  navie_forecaster, exponential_smoothing, holtwinters, stl_forecaster</a:t>
            </a:r>
            <a:endParaRPr lang="en-US" altLang="zh-CN"/>
          </a:p>
          <a:p>
            <a:endParaRPr lang="en-US" altLang="zh-CN"/>
          </a:p>
          <a:p>
            <a:r>
              <a:rPr lang="en-US" altLang="zh-CN"/>
              <a:t> Anomaly detection:   stray</a:t>
            </a:r>
            <a:endParaRPr lang="en-US" altLang="zh-CN"/>
          </a:p>
        </p:txBody>
      </p:sp>
      <p:cxnSp>
        <p:nvCxnSpPr>
          <p:cNvPr id="12" name="直接连接符 11"/>
          <p:cNvCxnSpPr/>
          <p:nvPr/>
        </p:nvCxnSpPr>
        <p:spPr>
          <a:xfrm>
            <a:off x="0" y="1196975"/>
            <a:ext cx="12192000"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15" name="文本框 14"/>
          <p:cNvSpPr txBox="1"/>
          <p:nvPr/>
        </p:nvSpPr>
        <p:spPr>
          <a:xfrm>
            <a:off x="0" y="6539865"/>
            <a:ext cx="9276080" cy="306705"/>
          </a:xfrm>
          <a:prstGeom prst="rect">
            <a:avLst/>
          </a:prstGeom>
          <a:noFill/>
        </p:spPr>
        <p:txBody>
          <a:bodyPr wrap="square" rtlCol="0" anchor="t">
            <a:spAutoFit/>
          </a:bodyPr>
          <a:p>
            <a:pPr marL="0" indent="0" eaLnBrk="1" latinLnBrk="0" hangingPunct="1"/>
            <a:r>
              <a:rPr lang="en-US" altLang="zh-CN" sz="1400">
                <a:solidFill>
                  <a:schemeClr val="bg1">
                    <a:lumMod val="65000"/>
                  </a:schemeClr>
                </a:solidFill>
                <a:ea typeface="Helvetica"/>
                <a:cs typeface="Arial" panose="020B0604020202090204" pitchFamily="34" charset="0"/>
                <a:sym typeface="+mn-ea"/>
              </a:rPr>
              <a:t>25</a:t>
            </a:r>
            <a:r>
              <a:rPr lang="en-US" altLang="zh-CN" sz="1400" baseline="30000">
                <a:solidFill>
                  <a:schemeClr val="bg1">
                    <a:lumMod val="65000"/>
                  </a:schemeClr>
                </a:solidFill>
                <a:ea typeface="Helvetica"/>
                <a:cs typeface="Arial" panose="020B0604020202090204" pitchFamily="34" charset="0"/>
                <a:sym typeface="+mn-ea"/>
              </a:rPr>
              <a:t>th</a:t>
            </a:r>
            <a:r>
              <a:rPr lang="en-US" altLang="zh-CN" sz="1400">
                <a:solidFill>
                  <a:schemeClr val="bg1">
                    <a:lumMod val="65000"/>
                  </a:schemeClr>
                </a:solidFill>
                <a:ea typeface="Helvetica"/>
                <a:cs typeface="Arial" panose="020B0604020202090204" pitchFamily="34" charset="0"/>
                <a:sym typeface="+mn-ea"/>
              </a:rPr>
              <a:t> IEEE Real Time Conference - La Biodola, Elba, Italy, </a:t>
            </a:r>
            <a:r>
              <a:rPr lang="en-US" sz="1400" dirty="0">
                <a:solidFill>
                  <a:schemeClr val="bg1">
                    <a:lumMod val="65000"/>
                  </a:schemeClr>
                </a:solidFill>
                <a:cs typeface="Arial" panose="020B0604020202090204" pitchFamily="34" charset="0"/>
                <a:sym typeface="+mn-ea"/>
              </a:rPr>
              <a:t>25-29 May, 2026</a:t>
            </a:r>
            <a:endParaRPr lang="en-US" altLang="en-US" sz="1400" dirty="0">
              <a:solidFill>
                <a:schemeClr val="bg1">
                  <a:lumMod val="65000"/>
                </a:schemeClr>
              </a:solidFill>
              <a:cs typeface="Arial" panose="020B0604020202090204" pitchFamily="34" charset="0"/>
              <a:sym typeface="+mn-ea"/>
            </a:endParaRPr>
          </a:p>
        </p:txBody>
      </p:sp>
      <p:sp>
        <p:nvSpPr>
          <p:cNvPr id="16" name="文本框 15"/>
          <p:cNvSpPr txBox="1"/>
          <p:nvPr/>
        </p:nvSpPr>
        <p:spPr>
          <a:xfrm>
            <a:off x="47625" y="764540"/>
            <a:ext cx="6096000" cy="368300"/>
          </a:xfrm>
          <a:prstGeom prst="rect">
            <a:avLst/>
          </a:prstGeom>
          <a:noFill/>
        </p:spPr>
        <p:txBody>
          <a:bodyPr wrap="square" rtlCol="0" anchor="t">
            <a:spAutoFit/>
          </a:bodyPr>
          <a:p>
            <a:pPr algn="l"/>
            <a:r>
              <a:rPr lang="en-US" altLang="zh-CN">
                <a:sym typeface="+mn-ea"/>
              </a:rPr>
              <a:t>AI Node Train Test</a:t>
            </a:r>
            <a:endParaRPr lang="en-US" altLang="zh-CN">
              <a:sym typeface="+mn-ea"/>
            </a:endParaRPr>
          </a:p>
        </p:txBody>
      </p:sp>
      <p:sp>
        <p:nvSpPr>
          <p:cNvPr id="18" name="文本框 17"/>
          <p:cNvSpPr txBox="1"/>
          <p:nvPr/>
        </p:nvSpPr>
        <p:spPr>
          <a:xfrm>
            <a:off x="-24765" y="2216150"/>
            <a:ext cx="2113915" cy="368300"/>
          </a:xfrm>
          <a:prstGeom prst="rect">
            <a:avLst/>
          </a:prstGeom>
          <a:noFill/>
        </p:spPr>
        <p:txBody>
          <a:bodyPr wrap="square" rtlCol="0" anchor="t">
            <a:spAutoFit/>
          </a:bodyPr>
          <a:p>
            <a:pPr algn="l"/>
            <a:r>
              <a:rPr lang="en-US" altLang="zh-CN">
                <a:sym typeface="+mn-ea"/>
              </a:rPr>
              <a:t>Timeseries-Model</a:t>
            </a:r>
            <a:endParaRPr lang="en-US" altLang="zh-CN">
              <a:sym typeface="+mn-ea"/>
            </a:endParaRPr>
          </a:p>
        </p:txBody>
      </p:sp>
      <p:sp>
        <p:nvSpPr>
          <p:cNvPr id="5" name="文本框 4"/>
          <p:cNvSpPr txBox="1"/>
          <p:nvPr/>
        </p:nvSpPr>
        <p:spPr>
          <a:xfrm>
            <a:off x="335280" y="3500755"/>
            <a:ext cx="1288415" cy="368300"/>
          </a:xfrm>
          <a:prstGeom prst="rect">
            <a:avLst/>
          </a:prstGeom>
          <a:noFill/>
        </p:spPr>
        <p:txBody>
          <a:bodyPr wrap="square" rtlCol="0" anchor="t">
            <a:spAutoFit/>
          </a:bodyPr>
          <a:p>
            <a:pPr algn="l"/>
            <a:r>
              <a:rPr lang="en-US" altLang="zh-CN">
                <a:sym typeface="+mn-ea"/>
              </a:rPr>
              <a:t>Test Data</a:t>
            </a:r>
            <a:endParaRPr lang="en-US" altLang="zh-CN">
              <a:sym typeface="+mn-ea"/>
            </a:endParaRPr>
          </a:p>
        </p:txBody>
      </p:sp>
      <p:cxnSp>
        <p:nvCxnSpPr>
          <p:cNvPr id="8" name="直接连接符 7"/>
          <p:cNvCxnSpPr/>
          <p:nvPr/>
        </p:nvCxnSpPr>
        <p:spPr>
          <a:xfrm>
            <a:off x="-24765" y="4004945"/>
            <a:ext cx="12192000"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9" name="文本框 8"/>
          <p:cNvSpPr txBox="1"/>
          <p:nvPr/>
        </p:nvSpPr>
        <p:spPr>
          <a:xfrm>
            <a:off x="2384425" y="3496310"/>
            <a:ext cx="6891655" cy="368300"/>
          </a:xfrm>
          <a:prstGeom prst="rect">
            <a:avLst/>
          </a:prstGeom>
          <a:noFill/>
        </p:spPr>
        <p:txBody>
          <a:bodyPr wrap="square" rtlCol="0" anchor="t">
            <a:spAutoFit/>
          </a:bodyPr>
          <a:p>
            <a:r>
              <a:rPr lang="en-US" altLang="zh-CN">
                <a:sym typeface="+mn-ea"/>
              </a:rPr>
              <a:t>EAST Plant Data, Cryogenic system, TI2226, 10000 Timestamp.</a:t>
            </a:r>
            <a:endParaRPr lang="en-US" altLang="zh-CN">
              <a:sym typeface="+mn-ea"/>
            </a:endParaRPr>
          </a:p>
        </p:txBody>
      </p:sp>
      <p:sp>
        <p:nvSpPr>
          <p:cNvPr id="10" name="右大括号 9"/>
          <p:cNvSpPr/>
          <p:nvPr/>
        </p:nvSpPr>
        <p:spPr>
          <a:xfrm rot="10800000">
            <a:off x="2063750" y="1711325"/>
            <a:ext cx="193040" cy="1373505"/>
          </a:xfrm>
          <a:prstGeom prst="rightBrace">
            <a:avLst>
              <a:gd name="adj1" fmla="val 550000"/>
              <a:gd name="adj2" fmla="val 49253"/>
            </a:avLst>
          </a:prstGeom>
          <a:ln>
            <a:solidFill>
              <a:srgbClr val="010102"/>
            </a:solidFill>
          </a:ln>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7" name="文本框 16"/>
          <p:cNvSpPr txBox="1"/>
          <p:nvPr/>
        </p:nvSpPr>
        <p:spPr>
          <a:xfrm>
            <a:off x="47625" y="5733415"/>
            <a:ext cx="12061825" cy="829945"/>
          </a:xfrm>
          <a:prstGeom prst="rect">
            <a:avLst/>
          </a:prstGeom>
        </p:spPr>
        <p:txBody>
          <a:bodyPr wrap="square">
            <a:spAutoFit/>
          </a:bodyPr>
          <a:p>
            <a:pPr marL="0" indent="0" algn="just"/>
            <a:r>
              <a:rPr lang="en-US" altLang="zh-CN" sz="1200" b="0" i="0">
                <a:solidFill>
                  <a:schemeClr val="tx1"/>
                </a:solidFill>
                <a:ea typeface="Inter"/>
                <a:cs typeface="Arial" panose="020B0604020202090204" pitchFamily="34" charset="0"/>
              </a:rPr>
              <a:t>[1] Timer- Generative Pre-trained Transformers Are Large Time Series Models, Yong Liu, Haoran Zhang, Chenyu Li, Xiangdong Huang, Jianmin Wang, Mingsheng Long.</a:t>
            </a:r>
            <a:endParaRPr lang="en-US" altLang="zh-CN" sz="1200" b="0" i="0">
              <a:solidFill>
                <a:schemeClr val="tx1"/>
              </a:solidFill>
              <a:ea typeface="Inter"/>
              <a:cs typeface="Arial" panose="020B0604020202090204" pitchFamily="34" charset="0"/>
            </a:endParaRPr>
          </a:p>
          <a:p>
            <a:pPr marL="0" indent="0" algn="just"/>
            <a:r>
              <a:rPr lang="en-US" altLang="zh-CN" sz="1200" b="0" i="0">
                <a:solidFill>
                  <a:schemeClr val="tx1"/>
                </a:solidFill>
                <a:ea typeface="Inter"/>
                <a:cs typeface="Arial" panose="020B0604020202090204" pitchFamily="34" charset="0"/>
              </a:rPr>
              <a:t>[2] TIMER-XL- LONG-CONTEXT TRANSFORMERS FOR UNIFIED TIME SERIES FORECASTING ,Yong Liu, Guo Qin, Xiangdong Huang, Jianmin Wang, Mingsheng Long.</a:t>
            </a:r>
            <a:endParaRPr lang="en-US" altLang="zh-CN" sz="1200" b="0" i="0">
              <a:solidFill>
                <a:schemeClr val="tx1"/>
              </a:solidFill>
              <a:ea typeface="Inter"/>
              <a:cs typeface="Arial" panose="020B0604020202090204" pitchFamily="34" charset="0"/>
            </a:endParaRPr>
          </a:p>
          <a:p>
            <a:pPr marL="0" indent="0" algn="just"/>
            <a:r>
              <a:rPr lang="en-US" altLang="zh-CN" sz="1200" b="0" i="0">
                <a:solidFill>
                  <a:schemeClr val="tx1"/>
                </a:solidFill>
                <a:ea typeface="Inter"/>
                <a:cs typeface="Arial" panose="020B0604020202090204" pitchFamily="34" charset="0"/>
              </a:rPr>
              <a:t>[3] Sundial- A Family of Highly Capable Time Series Foundation Models, Yong Liu, Guo Qin, Zhiyuan Shi, Zhi Chen, Caiyin Yang, Xiangdong Huang, Jianmin Wang, Mingsheng Long, ICML 2025 spotlight.</a:t>
            </a:r>
            <a:endParaRPr lang="en-US" altLang="zh-CN" sz="1200" b="0" i="0">
              <a:solidFill>
                <a:schemeClr val="tx1"/>
              </a:solidFill>
              <a:ea typeface="Inter"/>
              <a:cs typeface="Arial" panose="020B0604020202090204" pitchFamily="34" charset="0"/>
            </a:endParaRPr>
          </a:p>
        </p:txBody>
      </p:sp>
      <p:sp>
        <p:nvSpPr>
          <p:cNvPr id="23" name="文本框 22"/>
          <p:cNvSpPr txBox="1"/>
          <p:nvPr/>
        </p:nvSpPr>
        <p:spPr>
          <a:xfrm>
            <a:off x="180975" y="5008880"/>
            <a:ext cx="2170430" cy="368300"/>
          </a:xfrm>
          <a:prstGeom prst="rect">
            <a:avLst/>
          </a:prstGeom>
          <a:noFill/>
        </p:spPr>
        <p:txBody>
          <a:bodyPr wrap="square" rtlCol="0" anchor="t">
            <a:spAutoFit/>
          </a:bodyPr>
          <a:p>
            <a:pPr algn="l"/>
            <a:r>
              <a:rPr lang="en-US" altLang="zh-CN">
                <a:sym typeface="+mn-ea"/>
              </a:rPr>
              <a:t>Method of testing</a:t>
            </a:r>
            <a:endParaRPr lang="en-US" altLang="zh-CN">
              <a:sym typeface="+mn-ea"/>
            </a:endParaRPr>
          </a:p>
        </p:txBody>
      </p:sp>
      <p:pic>
        <p:nvPicPr>
          <p:cNvPr id="3" name="图片 2"/>
          <p:cNvPicPr>
            <a:picLocks noChangeAspect="1"/>
          </p:cNvPicPr>
          <p:nvPr/>
        </p:nvPicPr>
        <p:blipFill>
          <a:blip r:embed="rId1"/>
          <a:srcRect t="47920" b="44"/>
          <a:stretch>
            <a:fillRect/>
          </a:stretch>
        </p:blipFill>
        <p:spPr>
          <a:xfrm>
            <a:off x="2632710" y="4174490"/>
            <a:ext cx="7555230" cy="156464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0" y="0"/>
            <a:ext cx="12192000" cy="703580"/>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a:lstStyle>
          <a:p>
            <a:r>
              <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rPr>
              <a:t>Test</a:t>
            </a:r>
            <a:endPar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endParaRPr>
          </a:p>
        </p:txBody>
      </p:sp>
      <p:pic>
        <p:nvPicPr>
          <p:cNvPr id="4" name="图片 3" descr="ainode_combined"/>
          <p:cNvPicPr>
            <a:picLocks noChangeAspect="1"/>
          </p:cNvPicPr>
          <p:nvPr/>
        </p:nvPicPr>
        <p:blipFill>
          <a:blip r:embed="rId1"/>
          <a:srcRect b="50021"/>
          <a:stretch>
            <a:fillRect/>
          </a:stretch>
        </p:blipFill>
        <p:spPr>
          <a:xfrm>
            <a:off x="263525" y="1261110"/>
            <a:ext cx="4972050" cy="3575050"/>
          </a:xfrm>
          <a:prstGeom prst="rect">
            <a:avLst/>
          </a:prstGeom>
        </p:spPr>
      </p:pic>
      <p:pic>
        <p:nvPicPr>
          <p:cNvPr id="2" name="图片 1" descr="ainode_combined"/>
          <p:cNvPicPr>
            <a:picLocks noChangeAspect="1"/>
          </p:cNvPicPr>
          <p:nvPr/>
        </p:nvPicPr>
        <p:blipFill>
          <a:blip r:embed="rId1"/>
          <a:srcRect t="49979"/>
          <a:stretch>
            <a:fillRect/>
          </a:stretch>
        </p:blipFill>
        <p:spPr>
          <a:xfrm>
            <a:off x="6311900" y="1222375"/>
            <a:ext cx="5033010" cy="3621405"/>
          </a:xfrm>
          <a:prstGeom prst="rect">
            <a:avLst/>
          </a:prstGeom>
        </p:spPr>
      </p:pic>
      <p:cxnSp>
        <p:nvCxnSpPr>
          <p:cNvPr id="12" name="直接连接符 11"/>
          <p:cNvCxnSpPr/>
          <p:nvPr/>
        </p:nvCxnSpPr>
        <p:spPr>
          <a:xfrm>
            <a:off x="0" y="1196975"/>
            <a:ext cx="12192000"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16" name="文本框 15"/>
          <p:cNvSpPr txBox="1"/>
          <p:nvPr/>
        </p:nvSpPr>
        <p:spPr>
          <a:xfrm>
            <a:off x="47625" y="764540"/>
            <a:ext cx="6096000" cy="368300"/>
          </a:xfrm>
          <a:prstGeom prst="rect">
            <a:avLst/>
          </a:prstGeom>
          <a:noFill/>
        </p:spPr>
        <p:txBody>
          <a:bodyPr wrap="square" rtlCol="0" anchor="t">
            <a:spAutoFit/>
          </a:bodyPr>
          <a:p>
            <a:pPr algn="l"/>
            <a:r>
              <a:rPr lang="en-US" altLang="zh-CN" sz="1800">
                <a:sym typeface="+mn-ea"/>
              </a:rPr>
              <a:t>AI Node Train Test</a:t>
            </a:r>
            <a:endParaRPr lang="en-US" altLang="zh-CN" sz="1800">
              <a:sym typeface="+mn-ea"/>
            </a:endParaRPr>
          </a:p>
        </p:txBody>
      </p:sp>
      <p:sp>
        <p:nvSpPr>
          <p:cNvPr id="3" name="文本框 2"/>
          <p:cNvSpPr txBox="1"/>
          <p:nvPr/>
        </p:nvSpPr>
        <p:spPr>
          <a:xfrm>
            <a:off x="223520" y="4869180"/>
            <a:ext cx="11745595" cy="1753235"/>
          </a:xfrm>
          <a:prstGeom prst="rect">
            <a:avLst/>
          </a:prstGeom>
          <a:noFill/>
        </p:spPr>
        <p:txBody>
          <a:bodyPr wrap="square" rtlCol="0" anchor="t">
            <a:spAutoFit/>
          </a:bodyPr>
          <a:p>
            <a:pPr marL="0" indent="0" eaLnBrk="1" latinLnBrk="0" hangingPunct="1">
              <a:lnSpc>
                <a:spcPct val="150000"/>
              </a:lnSpc>
            </a:pPr>
            <a:r>
              <a:rPr lang="en-US" altLang="zh-CN">
                <a:solidFill>
                  <a:srgbClr val="000000"/>
                </a:solidFill>
                <a:latin typeface="Color Emoji"/>
                <a:ea typeface="Color Emoji"/>
                <a:sym typeface="+mn-ea"/>
              </a:rPr>
              <a:t>- (a) </a:t>
            </a:r>
            <a:r>
              <a:rPr lang="en-US" altLang="zh-CN" dirty="0">
                <a:sym typeface="+mn-ea"/>
              </a:rPr>
              <a:t>Timer-XL multi-step forecast: drifts toward mean over 80-step horizon.</a:t>
            </a:r>
            <a:endParaRPr lang="en-US" altLang="zh-CN" dirty="0"/>
          </a:p>
          <a:p>
            <a:pPr marL="0" indent="0" eaLnBrk="1" latinLnBrk="0" hangingPunct="1">
              <a:lnSpc>
                <a:spcPct val="150000"/>
              </a:lnSpc>
            </a:pPr>
            <a:r>
              <a:rPr lang="en-US" altLang="zh-CN">
                <a:solidFill>
                  <a:srgbClr val="000000"/>
                </a:solidFill>
                <a:latin typeface="Color Emoji"/>
                <a:ea typeface="Color Emoji"/>
                <a:sym typeface="+mn-ea"/>
              </a:rPr>
              <a:t>- (b) </a:t>
            </a:r>
            <a:r>
              <a:rPr lang="en-US" altLang="zh-CN" dirty="0">
                <a:sym typeface="+mn-ea"/>
              </a:rPr>
              <a:t>Sundial multi-step forecast: tracks trend, smooths high-frequency noise.</a:t>
            </a:r>
            <a:endParaRPr lang="en-US" altLang="zh-CN" dirty="0"/>
          </a:p>
          <a:p>
            <a:pPr marL="0" indent="0" eaLnBrk="1" latinLnBrk="0" hangingPunct="1">
              <a:lnSpc>
                <a:spcPct val="150000"/>
              </a:lnSpc>
            </a:pPr>
            <a:r>
              <a:rPr lang="en-US" altLang="zh-CN">
                <a:solidFill>
                  <a:srgbClr val="000000"/>
                </a:solidFill>
                <a:latin typeface="Color Emoji"/>
                <a:ea typeface="Color Emoji"/>
                <a:sym typeface="+mn-ea"/>
              </a:rPr>
              <a:t>- (c) </a:t>
            </a:r>
            <a:r>
              <a:rPr lang="en-US" altLang="zh-CN" dirty="0">
                <a:sym typeface="+mn-ea"/>
              </a:rPr>
              <a:t>Classical one-step models (naive, exp-smoothing, Holt-Winters, STL): all converge near ground truth.</a:t>
            </a:r>
            <a:endParaRPr lang="en-US" altLang="zh-CN" dirty="0"/>
          </a:p>
          <a:p>
            <a:pPr marL="0" indent="0" eaLnBrk="1" latinLnBrk="0" hangingPunct="1">
              <a:lnSpc>
                <a:spcPct val="150000"/>
              </a:lnSpc>
            </a:pPr>
            <a:r>
              <a:rPr lang="en-US" altLang="zh-CN">
                <a:solidFill>
                  <a:srgbClr val="000000"/>
                </a:solidFill>
                <a:latin typeface="Color Emoji"/>
                <a:ea typeface="Color Emoji"/>
                <a:sym typeface="+mn-ea"/>
              </a:rPr>
              <a:t>- (d) </a:t>
            </a:r>
            <a:r>
              <a:rPr lang="en-US" altLang="zh-CN" dirty="0">
                <a:sym typeface="+mn-ea"/>
              </a:rPr>
              <a:t>Stray anomaly detection: identifies excursions outside normal cryogenic operating band.</a:t>
            </a:r>
            <a:endParaRPr lang="en-US" altLang="zh-CN" dirty="0">
              <a:sym typeface="+mn-ea"/>
            </a:endParaRPr>
          </a:p>
        </p:txBody>
      </p:sp>
      <p:sp>
        <p:nvSpPr>
          <p:cNvPr id="8" name="文本框 7"/>
          <p:cNvSpPr txBox="1"/>
          <p:nvPr/>
        </p:nvSpPr>
        <p:spPr>
          <a:xfrm>
            <a:off x="0" y="6539865"/>
            <a:ext cx="9276080" cy="306705"/>
          </a:xfrm>
          <a:prstGeom prst="rect">
            <a:avLst/>
          </a:prstGeom>
          <a:noFill/>
        </p:spPr>
        <p:txBody>
          <a:bodyPr wrap="square" rtlCol="0" anchor="t">
            <a:spAutoFit/>
          </a:bodyPr>
          <a:p>
            <a:pPr marL="0" indent="0" eaLnBrk="1" latinLnBrk="0" hangingPunct="1"/>
            <a:r>
              <a:rPr lang="en-US" altLang="zh-CN" sz="1400">
                <a:solidFill>
                  <a:schemeClr val="bg1">
                    <a:lumMod val="65000"/>
                  </a:schemeClr>
                </a:solidFill>
                <a:ea typeface="Helvetica"/>
                <a:cs typeface="Arial" panose="020B0604020202090204" pitchFamily="34" charset="0"/>
                <a:sym typeface="+mn-ea"/>
              </a:rPr>
              <a:t>25</a:t>
            </a:r>
            <a:r>
              <a:rPr lang="en-US" altLang="zh-CN" sz="1400" baseline="30000">
                <a:solidFill>
                  <a:schemeClr val="bg1">
                    <a:lumMod val="65000"/>
                  </a:schemeClr>
                </a:solidFill>
                <a:ea typeface="Helvetica"/>
                <a:cs typeface="Arial" panose="020B0604020202090204" pitchFamily="34" charset="0"/>
                <a:sym typeface="+mn-ea"/>
              </a:rPr>
              <a:t>th</a:t>
            </a:r>
            <a:r>
              <a:rPr lang="en-US" altLang="zh-CN" sz="1400">
                <a:solidFill>
                  <a:schemeClr val="bg1">
                    <a:lumMod val="65000"/>
                  </a:schemeClr>
                </a:solidFill>
                <a:ea typeface="Helvetica"/>
                <a:cs typeface="Arial" panose="020B0604020202090204" pitchFamily="34" charset="0"/>
                <a:sym typeface="+mn-ea"/>
              </a:rPr>
              <a:t> IEEE Real Time Conference - La Biodola, Elba, Italy, </a:t>
            </a:r>
            <a:r>
              <a:rPr lang="en-US" sz="1400" dirty="0">
                <a:solidFill>
                  <a:schemeClr val="bg1">
                    <a:lumMod val="65000"/>
                  </a:schemeClr>
                </a:solidFill>
                <a:cs typeface="Arial" panose="020B0604020202090204" pitchFamily="34" charset="0"/>
                <a:sym typeface="+mn-ea"/>
              </a:rPr>
              <a:t>25-29 May, 2026</a:t>
            </a:r>
            <a:endParaRPr lang="en-US" altLang="en-US" sz="1400" dirty="0">
              <a:solidFill>
                <a:schemeClr val="bg1">
                  <a:lumMod val="65000"/>
                </a:schemeClr>
              </a:solidFill>
              <a:cs typeface="Arial" panose="020B0604020202090204" pitchFamily="34" charset="0"/>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0" y="0"/>
            <a:ext cx="12192000" cy="703580"/>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a:lstStyle>
          <a:p>
            <a:r>
              <a:rPr lang="en-US" altLang="zh-CN" kern="0" dirty="0">
                <a:solidFill>
                  <a:schemeClr val="bg1"/>
                </a:solidFill>
                <a:latin typeface="微软雅黑" panose="020B0503020204020204" charset="-122"/>
                <a:ea typeface="微软雅黑" panose="020B0503020204020204" charset="-122"/>
                <a:cs typeface="Times New Roman" panose="02020503050405090304" pitchFamily="18" charset="0"/>
                <a:sym typeface="+mn-ea"/>
              </a:rPr>
              <a:t>Summary and plan</a:t>
            </a:r>
            <a:endParaRPr lang="en-US" altLang="zh-CN" kern="0" dirty="0">
              <a:solidFill>
                <a:schemeClr val="bg1"/>
              </a:solidFill>
              <a:latin typeface="微软雅黑" panose="020B0503020204020204" charset="-122"/>
              <a:ea typeface="微软雅黑" panose="020B0503020204020204" charset="-122"/>
              <a:cs typeface="Times New Roman" panose="02020503050405090304" pitchFamily="18" charset="0"/>
              <a:sym typeface="+mn-ea"/>
            </a:endParaRPr>
          </a:p>
        </p:txBody>
      </p:sp>
      <p:sp>
        <p:nvSpPr>
          <p:cNvPr id="8" name="文本框 7"/>
          <p:cNvSpPr txBox="1"/>
          <p:nvPr/>
        </p:nvSpPr>
        <p:spPr>
          <a:xfrm>
            <a:off x="0" y="6539865"/>
            <a:ext cx="9276080" cy="306705"/>
          </a:xfrm>
          <a:prstGeom prst="rect">
            <a:avLst/>
          </a:prstGeom>
          <a:noFill/>
        </p:spPr>
        <p:txBody>
          <a:bodyPr wrap="square" rtlCol="0" anchor="t">
            <a:spAutoFit/>
          </a:bodyPr>
          <a:p>
            <a:pPr marL="0" indent="0" eaLnBrk="1" latinLnBrk="0" hangingPunct="1"/>
            <a:r>
              <a:rPr lang="en-US" altLang="zh-CN" sz="1400">
                <a:solidFill>
                  <a:schemeClr val="bg1">
                    <a:lumMod val="65000"/>
                  </a:schemeClr>
                </a:solidFill>
                <a:ea typeface="Helvetica"/>
                <a:cs typeface="Arial" panose="020B0604020202090204" pitchFamily="34" charset="0"/>
                <a:sym typeface="+mn-ea"/>
              </a:rPr>
              <a:t>25</a:t>
            </a:r>
            <a:r>
              <a:rPr lang="en-US" altLang="zh-CN" sz="1400" baseline="30000">
                <a:solidFill>
                  <a:schemeClr val="bg1">
                    <a:lumMod val="65000"/>
                  </a:schemeClr>
                </a:solidFill>
                <a:ea typeface="Helvetica"/>
                <a:cs typeface="Arial" panose="020B0604020202090204" pitchFamily="34" charset="0"/>
                <a:sym typeface="+mn-ea"/>
              </a:rPr>
              <a:t>th</a:t>
            </a:r>
            <a:r>
              <a:rPr lang="en-US" altLang="zh-CN" sz="1400">
                <a:solidFill>
                  <a:schemeClr val="bg1">
                    <a:lumMod val="65000"/>
                  </a:schemeClr>
                </a:solidFill>
                <a:ea typeface="Helvetica"/>
                <a:cs typeface="Arial" panose="020B0604020202090204" pitchFamily="34" charset="0"/>
                <a:sym typeface="+mn-ea"/>
              </a:rPr>
              <a:t> IEEE Real Time Conference - La Biodola, Elba, Italy, </a:t>
            </a:r>
            <a:r>
              <a:rPr lang="en-US" sz="1400" dirty="0">
                <a:solidFill>
                  <a:schemeClr val="bg1">
                    <a:lumMod val="65000"/>
                  </a:schemeClr>
                </a:solidFill>
                <a:cs typeface="Arial" panose="020B0604020202090204" pitchFamily="34" charset="0"/>
                <a:sym typeface="+mn-ea"/>
              </a:rPr>
              <a:t>25-29 May, 2026</a:t>
            </a:r>
            <a:endParaRPr lang="en-US" altLang="en-US" sz="1400" dirty="0">
              <a:solidFill>
                <a:schemeClr val="bg1">
                  <a:lumMod val="65000"/>
                </a:schemeClr>
              </a:solidFill>
              <a:cs typeface="Arial" panose="020B0604020202090204" pitchFamily="34" charset="0"/>
              <a:sym typeface="+mn-ea"/>
            </a:endParaRPr>
          </a:p>
        </p:txBody>
      </p:sp>
      <p:sp>
        <p:nvSpPr>
          <p:cNvPr id="2" name="文本框 1"/>
          <p:cNvSpPr txBox="1"/>
          <p:nvPr/>
        </p:nvSpPr>
        <p:spPr>
          <a:xfrm>
            <a:off x="263525" y="1479550"/>
            <a:ext cx="10925175" cy="4846320"/>
          </a:xfrm>
          <a:prstGeom prst="rect">
            <a:avLst/>
          </a:prstGeom>
        </p:spPr>
        <p:txBody>
          <a:bodyPr wrap="square">
            <a:spAutoFit/>
          </a:bodyPr>
          <a:p>
            <a:pPr marL="0" indent="0" eaLnBrk="1" latinLnBrk="0" hangingPunct="1">
              <a:lnSpc>
                <a:spcPct val="150000"/>
              </a:lnSpc>
            </a:pPr>
            <a:r>
              <a:rPr lang="en-US" altLang="zh-CN" sz="2000" b="0" i="0">
                <a:solidFill>
                  <a:srgbClr val="000000"/>
                </a:solidFill>
                <a:ea typeface="Color Emoji"/>
                <a:cs typeface="Arial" panose="020B0604020202090204" pitchFamily="34" charset="0"/>
              </a:rPr>
              <a:t> Summary: </a:t>
            </a:r>
            <a:endParaRPr lang="en-US" altLang="zh-CN" sz="20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800" b="0" i="0">
                <a:solidFill>
                  <a:srgbClr val="000000"/>
                </a:solidFill>
                <a:ea typeface="Color Emoji"/>
                <a:cs typeface="Arial" panose="020B0604020202090204" pitchFamily="34" charset="0"/>
              </a:rPr>
              <a:t>- ETRA bridges EPICS Channel Access and a Timeseries Database.</a:t>
            </a:r>
            <a:endParaRPr lang="en-US" altLang="zh-CN" sz="18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800" b="0" i="0">
                <a:solidFill>
                  <a:srgbClr val="000000"/>
                </a:solidFill>
                <a:ea typeface="Color Emoji"/>
                <a:cs typeface="Arial" panose="020B0604020202090204" pitchFamily="34" charset="0"/>
              </a:rPr>
              <a:t>- By leveraging the large-scale query capability of TSDBs, ETRA achieves strong performance for EAST plant data archiving and analysis. </a:t>
            </a:r>
            <a:endParaRPr lang="en-US" altLang="zh-CN" sz="18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800" b="0" i="0">
                <a:solidFill>
                  <a:srgbClr val="000000"/>
                </a:solidFill>
                <a:ea typeface="Color Emoji"/>
                <a:cs typeface="Arial" panose="020B0604020202090204" pitchFamily="34" charset="0"/>
              </a:rPr>
              <a:t>- Native AI workloads (forecasting, anomaly detection) supported via IoTDB AINode. </a:t>
            </a:r>
            <a:endParaRPr lang="en-US" altLang="zh-CN" sz="1800" b="0" i="0">
              <a:solidFill>
                <a:srgbClr val="000000"/>
              </a:solidFill>
              <a:ea typeface="Color Emoji"/>
              <a:cs typeface="Arial" panose="020B0604020202090204" pitchFamily="34" charset="0"/>
            </a:endParaRPr>
          </a:p>
          <a:p>
            <a:pPr marL="0" indent="0" eaLnBrk="1" latinLnBrk="0" hangingPunct="1">
              <a:lnSpc>
                <a:spcPct val="150000"/>
              </a:lnSpc>
            </a:pPr>
            <a:endParaRPr lang="en-US" altLang="zh-CN" sz="2000" b="0" i="0">
              <a:solidFill>
                <a:srgbClr val="000000"/>
              </a:solidFill>
              <a:ea typeface="Color Emoji"/>
              <a:cs typeface="Arial" panose="020B0604020202090204" pitchFamily="34" charset="0"/>
            </a:endParaRPr>
          </a:p>
          <a:p>
            <a:pPr marL="0" indent="0" eaLnBrk="1" latinLnBrk="0" hangingPunct="1">
              <a:lnSpc>
                <a:spcPct val="150000"/>
              </a:lnSpc>
            </a:pPr>
            <a:endParaRPr lang="en-US" altLang="zh-CN" sz="20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2000" b="0" i="0">
                <a:solidFill>
                  <a:srgbClr val="000000"/>
                </a:solidFill>
                <a:ea typeface="Color Emoji"/>
                <a:cs typeface="Arial" panose="020B0604020202090204" pitchFamily="34" charset="0"/>
              </a:rPr>
              <a:t>Future work: </a:t>
            </a:r>
            <a:endParaRPr lang="en-US" altLang="zh-CN" sz="20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800" b="0" i="0">
                <a:solidFill>
                  <a:srgbClr val="000000"/>
                </a:solidFill>
                <a:ea typeface="Color Emoji"/>
                <a:cs typeface="Arial" panose="020B0604020202090204" pitchFamily="34" charset="0"/>
              </a:rPr>
              <a:t>- Adaptive flush policy based on PV update statistics. </a:t>
            </a:r>
            <a:endParaRPr lang="en-US" altLang="zh-CN" sz="18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800" b="0" i="0">
                <a:solidFill>
                  <a:srgbClr val="000000"/>
                </a:solidFill>
                <a:ea typeface="Color Emoji"/>
                <a:cs typeface="Arial" panose="020B0604020202090204" pitchFamily="34" charset="0"/>
              </a:rPr>
              <a:t>- Design time series models more suitable for EAST plant data.</a:t>
            </a:r>
            <a:endParaRPr lang="en-US" altLang="zh-CN" sz="18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800" b="0" i="0">
                <a:solidFill>
                  <a:srgbClr val="000000"/>
                </a:solidFill>
                <a:ea typeface="Color Emoji"/>
                <a:cs typeface="Arial" panose="020B0604020202090204" pitchFamily="34" charset="0"/>
              </a:rPr>
              <a:t>- Deployment validation on full EAST production workload.</a:t>
            </a:r>
            <a:endParaRPr lang="en-US" altLang="zh-CN" sz="1800" b="0" i="0">
              <a:solidFill>
                <a:srgbClr val="000000"/>
              </a:solidFill>
              <a:ea typeface="Color Emoji"/>
              <a:cs typeface="Arial" panose="020B0604020202090204" pitchFamily="34" charset="0"/>
            </a:endParaRPr>
          </a:p>
        </p:txBody>
      </p:sp>
      <p:cxnSp>
        <p:nvCxnSpPr>
          <p:cNvPr id="3" name="直接连接符 2"/>
          <p:cNvCxnSpPr/>
          <p:nvPr/>
        </p:nvCxnSpPr>
        <p:spPr>
          <a:xfrm>
            <a:off x="0" y="1196975"/>
            <a:ext cx="12192000"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16" name="文本框 15"/>
          <p:cNvSpPr txBox="1"/>
          <p:nvPr/>
        </p:nvSpPr>
        <p:spPr>
          <a:xfrm>
            <a:off x="47625" y="764540"/>
            <a:ext cx="6096000" cy="368300"/>
          </a:xfrm>
          <a:prstGeom prst="rect">
            <a:avLst/>
          </a:prstGeom>
          <a:noFill/>
        </p:spPr>
        <p:txBody>
          <a:bodyPr wrap="square" rtlCol="0" anchor="t">
            <a:spAutoFit/>
          </a:bodyPr>
          <a:p>
            <a:pPr algn="l"/>
            <a:r>
              <a:rPr lang="en-US" altLang="zh-CN">
                <a:sym typeface="+mn-ea"/>
              </a:rPr>
              <a:t>Summary and Future work</a:t>
            </a:r>
            <a:endParaRPr lang="en-US" altLang="zh-CN">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0" y="1971675"/>
            <a:ext cx="12192000" cy="2095500"/>
          </a:xfrm>
        </p:spPr>
        <p:txBody>
          <a:bodyPr numCol="1"/>
          <a:lstStyle/>
          <a:p>
            <a:r>
              <a:rPr lang="en-US" altLang="zh-CN" sz="4400" b="0" dirty="0">
                <a:solidFill>
                  <a:schemeClr val="bg1"/>
                </a:solidFill>
                <a:latin typeface="Arial" panose="020B0604020202090204" pitchFamily="34" charset="0"/>
                <a:cs typeface="Arial" panose="020B0604020202090204" pitchFamily="34" charset="0"/>
                <a:sym typeface="+mn-ea"/>
              </a:rPr>
              <a:t>Thank you for your attention !</a:t>
            </a:r>
            <a:endParaRPr lang="en-US" altLang="zh-CN" sz="4400" b="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5" name="文本框 4"/>
          <p:cNvSpPr txBox="1"/>
          <p:nvPr/>
        </p:nvSpPr>
        <p:spPr>
          <a:xfrm>
            <a:off x="46990" y="4797425"/>
            <a:ext cx="9303385" cy="1322070"/>
          </a:xfrm>
          <a:prstGeom prst="rect">
            <a:avLst/>
          </a:prstGeom>
        </p:spPr>
        <p:txBody>
          <a:bodyPr wrap="square">
            <a:spAutoFit/>
          </a:bodyPr>
          <a:p>
            <a:pPr marL="0" indent="0" eaLnBrk="1" latinLnBrk="0" hangingPunct="1"/>
            <a:r>
              <a:rPr lang="en-US" altLang="zh-CN" sz="2000" dirty="0">
                <a:solidFill>
                  <a:srgbClr val="002060"/>
                </a:solidFill>
                <a:latin typeface="微软雅黑" panose="020B0503020204020204" charset="-122"/>
                <a:ea typeface="微软雅黑" panose="020B0503020204020204" charset="-122"/>
                <a:cs typeface="微软雅黑" panose="020B0503020204020204" charset="-122"/>
                <a:sym typeface="+mn-ea"/>
              </a:rPr>
              <a:t>Guang Yang,      </a:t>
            </a:r>
            <a:endParaRPr lang="en-US" altLang="zh-CN" sz="2000" dirty="0">
              <a:solidFill>
                <a:srgbClr val="002060"/>
              </a:solidFill>
              <a:latin typeface="微软雅黑" panose="020B0503020204020204" charset="-122"/>
              <a:ea typeface="微软雅黑" panose="020B0503020204020204" charset="-122"/>
              <a:cs typeface="微软雅黑" panose="020B0503020204020204" charset="-122"/>
              <a:sym typeface="+mn-ea"/>
            </a:endParaRPr>
          </a:p>
          <a:p>
            <a:pPr marL="0" indent="0" eaLnBrk="1" latinLnBrk="0" hangingPunct="1"/>
            <a:r>
              <a:rPr lang="en-US" altLang="zh-CN" sz="2000" dirty="0">
                <a:solidFill>
                  <a:srgbClr val="002060"/>
                </a:solidFill>
                <a:latin typeface="微软雅黑" panose="020B0503020204020204" charset="-122"/>
                <a:ea typeface="微软雅黑" panose="020B0503020204020204" charset="-122"/>
                <a:cs typeface="微软雅黑" panose="020B0503020204020204" charset="-122"/>
                <a:sym typeface="+mn-ea"/>
              </a:rPr>
              <a:t>guangyang@mail.ustc.edu.cn</a:t>
            </a:r>
            <a:endParaRPr lang="en-US" altLang="zh-CN" sz="2000">
              <a:solidFill>
                <a:srgbClr val="002060"/>
              </a:solidFill>
              <a:latin typeface="Helvetica"/>
              <a:ea typeface="Helvetica"/>
            </a:endParaRPr>
          </a:p>
          <a:p>
            <a:pPr marL="0" indent="0" eaLnBrk="1" latinLnBrk="0" hangingPunct="1"/>
            <a:r>
              <a:rPr lang="en-US" altLang="zh-CN" sz="2000">
                <a:solidFill>
                  <a:srgbClr val="002060"/>
                </a:solidFill>
                <a:latin typeface="Helvetica"/>
                <a:ea typeface="Helvetica"/>
              </a:rPr>
              <a:t>25</a:t>
            </a:r>
            <a:r>
              <a:rPr lang="en-US" altLang="zh-CN" sz="2000" baseline="30000">
                <a:solidFill>
                  <a:srgbClr val="002060"/>
                </a:solidFill>
                <a:latin typeface="Helvetica"/>
                <a:ea typeface="Helvetica"/>
              </a:rPr>
              <a:t>th</a:t>
            </a:r>
            <a:r>
              <a:rPr lang="en-US" altLang="zh-CN" sz="2000">
                <a:solidFill>
                  <a:srgbClr val="002060"/>
                </a:solidFill>
                <a:latin typeface="Helvetica"/>
                <a:ea typeface="Helvetica"/>
              </a:rPr>
              <a:t> IEEE Real Time Conference - La Biodola, Elba, Italy</a:t>
            </a:r>
            <a:endParaRPr lang="en-US" altLang="zh-CN" sz="2000">
              <a:solidFill>
                <a:srgbClr val="002060"/>
              </a:solidFill>
              <a:latin typeface="Helvetica"/>
              <a:ea typeface="Helvetica"/>
            </a:endParaRPr>
          </a:p>
          <a:p>
            <a:pPr marL="0" indent="0" eaLnBrk="1" latinLnBrk="0" hangingPunct="1"/>
            <a:r>
              <a:rPr lang="en-US" sz="2000" dirty="0">
                <a:solidFill>
                  <a:srgbClr val="002060"/>
                </a:solidFill>
                <a:sym typeface="+mn-ea"/>
              </a:rPr>
              <a:t>May 25-29, 2026</a:t>
            </a:r>
            <a:endParaRPr lang="en-US" altLang="zh-CN" sz="2000" dirty="0">
              <a:solidFill>
                <a:srgbClr val="002060"/>
              </a:solidFill>
              <a:latin typeface="Helvetica"/>
              <a:ea typeface="Helvetica"/>
              <a:sym typeface="+mn-ea"/>
            </a:endParaRPr>
          </a:p>
        </p:txBody>
      </p:sp>
      <p:pic>
        <p:nvPicPr>
          <p:cNvPr id="6" name="图片 5" descr="5c26eab44aca5c1147c57d2cbe018fb1"/>
          <p:cNvPicPr>
            <a:picLocks noChangeAspect="1"/>
          </p:cNvPicPr>
          <p:nvPr userDrawn="1"/>
        </p:nvPicPr>
        <p:blipFill>
          <a:blip r:embed="rId1"/>
          <a:stretch>
            <a:fillRect/>
          </a:stretch>
        </p:blipFill>
        <p:spPr>
          <a:xfrm>
            <a:off x="10920730" y="-635"/>
            <a:ext cx="1241425" cy="124142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5c26eab44aca5c1147c57d2cbe018fb1"/>
          <p:cNvPicPr>
            <a:picLocks noChangeAspect="1"/>
          </p:cNvPicPr>
          <p:nvPr userDrawn="1"/>
        </p:nvPicPr>
        <p:blipFill>
          <a:blip r:embed="rId1"/>
          <a:stretch>
            <a:fillRect/>
          </a:stretch>
        </p:blipFill>
        <p:spPr>
          <a:xfrm>
            <a:off x="10950575" y="5616575"/>
            <a:ext cx="1241425" cy="1241425"/>
          </a:xfrm>
          <a:prstGeom prst="rect">
            <a:avLst/>
          </a:prstGeom>
        </p:spPr>
      </p:pic>
      <p:sp>
        <p:nvSpPr>
          <p:cNvPr id="4" name="标题 1"/>
          <p:cNvSpPr>
            <a:spLocks noGrp="1"/>
          </p:cNvSpPr>
          <p:nvPr/>
        </p:nvSpPr>
        <p:spPr>
          <a:xfrm>
            <a:off x="0" y="0"/>
            <a:ext cx="12192000" cy="703580"/>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a:lstStyle>
          <a:p>
            <a:pPr marL="0" indent="0" algn="ctr" eaLnBrk="1" latinLnBrk="0" hangingPunct="1">
              <a:lnSpc>
                <a:spcPct val="150000"/>
              </a:lnSpc>
              <a:spcBef>
                <a:spcPts val="1000"/>
              </a:spcBef>
              <a:spcAft>
                <a:spcPts val="1000"/>
              </a:spcAft>
              <a:buNone/>
            </a:pPr>
            <a:r>
              <a:rPr lang="en-US" altLang="zh-CN" b="0" dirty="0">
                <a:solidFill>
                  <a:schemeClr val="bg1"/>
                </a:solidFill>
                <a:latin typeface="Arial" panose="020B0604020202090204" pitchFamily="34" charset="0"/>
                <a:ea typeface="微软雅黑" panose="020B0503020204020204" charset="-122"/>
                <a:cs typeface="Arial" panose="020B0604020202090204" pitchFamily="34" charset="0"/>
                <a:sym typeface="+mn-ea"/>
              </a:rPr>
              <a:t>outline</a:t>
            </a:r>
            <a:endParaRPr lang="en-US" altLang="zh-CN" b="0" kern="0" dirty="0">
              <a:solidFill>
                <a:schemeClr val="bg1"/>
              </a:solidFill>
              <a:latin typeface="Arial" panose="020B0604020202090204" pitchFamily="34" charset="0"/>
              <a:ea typeface="微软雅黑" panose="020B0503020204020204" charset="-122"/>
              <a:cs typeface="Arial" panose="020B0604020202090204" pitchFamily="34" charset="0"/>
              <a:sym typeface="+mn-ea"/>
            </a:endParaRPr>
          </a:p>
        </p:txBody>
      </p:sp>
      <p:sp>
        <p:nvSpPr>
          <p:cNvPr id="74" name="副标题 1"/>
          <p:cNvSpPr txBox="1"/>
          <p:nvPr/>
        </p:nvSpPr>
        <p:spPr>
          <a:xfrm>
            <a:off x="3143885" y="1485265"/>
            <a:ext cx="6767830" cy="3540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marL="342900" indent="-342900" algn="l" rtl="0" eaLnBrk="1" fontAlgn="base" hangingPunct="1">
              <a:spcBef>
                <a:spcPts val="400"/>
              </a:spcBef>
              <a:spcAft>
                <a:spcPts val="300"/>
              </a:spcAft>
              <a:buChar char="•"/>
              <a:defRPr kumimoji="1" sz="2400" b="1" baseline="0">
                <a:solidFill>
                  <a:schemeClr val="tx1"/>
                </a:solidFill>
                <a:latin typeface="Century Gothic" panose="020B0502020202020204" pitchFamily="34" charset="0"/>
                <a:ea typeface="华文中宋" panose="02010600040101010101" pitchFamily="2" charset="-122"/>
                <a:cs typeface="Verdana" panose="020B0804030504040204" pitchFamily="34" charset="0"/>
              </a:defRPr>
            </a:lvl1pPr>
            <a:lvl2pPr marL="742950" indent="-285750" algn="l" rtl="0" eaLnBrk="1" fontAlgn="base" hangingPunct="1">
              <a:spcBef>
                <a:spcPct val="20000"/>
              </a:spcBef>
              <a:spcAft>
                <a:spcPct val="0"/>
              </a:spcAft>
              <a:buChar char="–"/>
              <a:defRPr kumimoji="1" sz="2000">
                <a:solidFill>
                  <a:schemeClr val="tx1"/>
                </a:solidFill>
                <a:latin typeface="Century Gothic" panose="020B0502020202020204" pitchFamily="34" charset="0"/>
                <a:ea typeface="华文中宋" panose="02010600040101010101" pitchFamily="2" charset="-122"/>
                <a:cs typeface="华文中宋" panose="02010600040101010101" pitchFamily="2" charset="-122"/>
              </a:defRPr>
            </a:lvl2pPr>
            <a:lvl3pPr marL="1143000" indent="-228600" algn="l" rtl="0" eaLnBrk="1" fontAlgn="base" hangingPunct="1">
              <a:spcBef>
                <a:spcPct val="20000"/>
              </a:spcBef>
              <a:spcAft>
                <a:spcPct val="0"/>
              </a:spcAft>
              <a:buChar char="•"/>
              <a:defRPr kumimoji="1">
                <a:solidFill>
                  <a:schemeClr val="tx1"/>
                </a:solidFill>
                <a:latin typeface="Century Gothic" panose="020B0502020202020204" pitchFamily="34" charset="0"/>
                <a:ea typeface="华文中宋" panose="02010600040101010101" pitchFamily="2" charset="-122"/>
                <a:cs typeface="华文中宋" panose="02010600040101010101" pitchFamily="2" charset="-122"/>
              </a:defRPr>
            </a:lvl3pPr>
            <a:lvl4pPr marL="1600200" indent="-228600" algn="l" rtl="0" eaLnBrk="1" fontAlgn="base" hangingPunct="1">
              <a:spcBef>
                <a:spcPct val="20000"/>
              </a:spcBef>
              <a:spcAft>
                <a:spcPct val="0"/>
              </a:spcAft>
              <a:buChar char="–"/>
              <a:defRPr kumimoji="1" sz="1600">
                <a:solidFill>
                  <a:schemeClr val="tx1"/>
                </a:solidFill>
                <a:latin typeface="Century Gothic" panose="020B0502020202020204" pitchFamily="34" charset="0"/>
                <a:ea typeface="华文中宋" panose="02010600040101010101" pitchFamily="2" charset="-122"/>
                <a:cs typeface="华文中宋" panose="02010600040101010101" pitchFamily="2" charset="-122"/>
              </a:defRPr>
            </a:lvl4pPr>
            <a:lvl5pPr marL="2057400" indent="-228600" algn="l" rtl="0" eaLnBrk="1" fontAlgn="base" hangingPunct="1">
              <a:spcBef>
                <a:spcPct val="20000"/>
              </a:spcBef>
              <a:spcAft>
                <a:spcPct val="0"/>
              </a:spcAft>
              <a:buChar char="»"/>
              <a:defRPr kumimoji="1" sz="1400">
                <a:solidFill>
                  <a:schemeClr val="tx1"/>
                </a:solidFill>
                <a:latin typeface="Century Gothic" panose="020B0502020202020204" pitchFamily="34" charset="0"/>
                <a:ea typeface="华文中宋" panose="02010600040101010101" pitchFamily="2" charset="-122"/>
                <a:cs typeface="华文中宋" panose="02010600040101010101" pitchFamily="2" charset="-122"/>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indent="0">
              <a:lnSpc>
                <a:spcPct val="150000"/>
              </a:lnSpc>
              <a:buFont typeface="Wingdings" panose="05000000000000000000" pitchFamily="2" charset="2"/>
              <a:buNone/>
            </a:pPr>
            <a:r>
              <a:rPr lang="en-US" altLang="zh-CN" sz="2800" kern="0" dirty="0">
                <a:solidFill>
                  <a:schemeClr val="tx1"/>
                </a:solidFill>
                <a:latin typeface="Arial" panose="020B0604020202090204" pitchFamily="34" charset="0"/>
                <a:ea typeface="微软雅黑" panose="020B0503020204020204" charset="-122"/>
                <a:cs typeface="Arial" panose="020B0604020202090204" pitchFamily="34" charset="0"/>
              </a:rPr>
              <a:t>1.        Introduction</a:t>
            </a:r>
            <a:r>
              <a:rPr lang="en-US" altLang="zh-CN" sz="2800" kern="0" dirty="0">
                <a:solidFill>
                  <a:srgbClr val="0070C0"/>
                </a:solidFill>
                <a:latin typeface="Arial" panose="020B0604020202090204" pitchFamily="34" charset="0"/>
                <a:ea typeface="微软雅黑" panose="020B0503020204020204" charset="-122"/>
                <a:cs typeface="Arial" panose="020B0604020202090204" pitchFamily="34" charset="0"/>
              </a:rPr>
              <a:t>	       </a:t>
            </a:r>
            <a:endParaRPr lang="en-US" altLang="zh-CN" sz="2800" kern="0" dirty="0">
              <a:solidFill>
                <a:srgbClr val="0070C0"/>
              </a:solidFill>
              <a:latin typeface="Arial" panose="020B0604020202090204" pitchFamily="34" charset="0"/>
              <a:ea typeface="微软雅黑" panose="020B0503020204020204" charset="-122"/>
              <a:cs typeface="Arial" panose="020B0604020202090204" pitchFamily="34" charset="0"/>
            </a:endParaRPr>
          </a:p>
          <a:p>
            <a:pPr marL="0" indent="0">
              <a:lnSpc>
                <a:spcPct val="150000"/>
              </a:lnSpc>
              <a:buFont typeface="Wingdings" panose="05000000000000000000" pitchFamily="2" charset="2"/>
              <a:buNone/>
            </a:pPr>
            <a:r>
              <a:rPr lang="en-US" altLang="zh-CN" sz="2800" kern="0" dirty="0">
                <a:solidFill>
                  <a:schemeClr val="tx1"/>
                </a:solidFill>
                <a:latin typeface="Arial" panose="020B0604020202090204" pitchFamily="34" charset="0"/>
                <a:ea typeface="微软雅黑" panose="020B0503020204020204" charset="-122"/>
                <a:cs typeface="Arial" panose="020B0604020202090204" pitchFamily="34" charset="0"/>
              </a:rPr>
              <a:t>2.        Design of the framework</a:t>
            </a:r>
            <a:endParaRPr lang="en-US" altLang="zh-CN" sz="2800" kern="0" dirty="0">
              <a:solidFill>
                <a:schemeClr val="tx1"/>
              </a:solidFill>
              <a:latin typeface="Arial" panose="020B0604020202090204" pitchFamily="34" charset="0"/>
              <a:ea typeface="微软雅黑" panose="020B0503020204020204" charset="-122"/>
              <a:cs typeface="Arial" panose="020B0604020202090204" pitchFamily="34" charset="0"/>
            </a:endParaRPr>
          </a:p>
          <a:p>
            <a:pPr marL="0" indent="0">
              <a:lnSpc>
                <a:spcPct val="150000"/>
              </a:lnSpc>
              <a:buFont typeface="Wingdings" panose="05000000000000000000" pitchFamily="2" charset="2"/>
              <a:buNone/>
            </a:pPr>
            <a:r>
              <a:rPr lang="en-US" altLang="zh-CN" sz="2800" kern="0" dirty="0">
                <a:solidFill>
                  <a:schemeClr val="tx1"/>
                </a:solidFill>
                <a:latin typeface="Arial" panose="020B0604020202090204" pitchFamily="34" charset="0"/>
                <a:ea typeface="微软雅黑" panose="020B0503020204020204" charset="-122"/>
                <a:cs typeface="Arial" panose="020B0604020202090204" pitchFamily="34" charset="0"/>
              </a:rPr>
              <a:t>3.        Implementation of the system </a:t>
            </a:r>
            <a:endParaRPr lang="en-US" altLang="zh-CN" sz="2800" kern="0" dirty="0">
              <a:solidFill>
                <a:schemeClr val="tx1"/>
              </a:solidFill>
              <a:latin typeface="Arial" panose="020B0604020202090204" pitchFamily="34" charset="0"/>
              <a:ea typeface="微软雅黑" panose="020B0503020204020204" charset="-122"/>
              <a:cs typeface="Arial" panose="020B0604020202090204" pitchFamily="34" charset="0"/>
            </a:endParaRPr>
          </a:p>
          <a:p>
            <a:pPr marL="0" indent="0">
              <a:lnSpc>
                <a:spcPct val="150000"/>
              </a:lnSpc>
              <a:buFont typeface="Wingdings" panose="05000000000000000000" pitchFamily="2" charset="2"/>
              <a:buNone/>
            </a:pPr>
            <a:r>
              <a:rPr lang="en-US" altLang="zh-CN" sz="2800" kern="0" dirty="0">
                <a:solidFill>
                  <a:schemeClr val="tx1"/>
                </a:solidFill>
                <a:latin typeface="Arial" panose="020B0604020202090204" pitchFamily="34" charset="0"/>
                <a:ea typeface="微软雅黑" panose="020B0503020204020204" charset="-122"/>
                <a:cs typeface="Arial" panose="020B0604020202090204" pitchFamily="34" charset="0"/>
                <a:sym typeface="+mn-ea"/>
              </a:rPr>
              <a:t>4.        </a:t>
            </a:r>
            <a:r>
              <a:rPr lang="en-US" altLang="zh-CN" sz="2800" kern="0" dirty="0">
                <a:solidFill>
                  <a:schemeClr val="tx1"/>
                </a:solidFill>
                <a:latin typeface="Arial" panose="020B0604020202090204" pitchFamily="34" charset="0"/>
                <a:ea typeface="微软雅黑" panose="020B0503020204020204" charset="-122"/>
                <a:cs typeface="Arial" panose="020B0604020202090204" pitchFamily="34" charset="0"/>
                <a:sym typeface="+mn-ea"/>
              </a:rPr>
              <a:t>Test</a:t>
            </a:r>
            <a:endParaRPr lang="en-US" altLang="zh-CN" sz="2800" kern="0" dirty="0">
              <a:solidFill>
                <a:schemeClr val="tx1"/>
              </a:solidFill>
              <a:latin typeface="Arial" panose="020B0604020202090204" pitchFamily="34" charset="0"/>
              <a:ea typeface="微软雅黑" panose="020B0503020204020204" charset="-122"/>
              <a:cs typeface="Arial" panose="020B0604020202090204" pitchFamily="34" charset="0"/>
              <a:sym typeface="+mn-ea"/>
            </a:endParaRPr>
          </a:p>
          <a:p>
            <a:pPr marL="0" indent="0">
              <a:lnSpc>
                <a:spcPct val="150000"/>
              </a:lnSpc>
              <a:buFont typeface="Wingdings" panose="05000000000000000000" pitchFamily="2" charset="2"/>
              <a:buNone/>
            </a:pPr>
            <a:r>
              <a:rPr lang="en-US" altLang="zh-CN" sz="2800" kern="0" dirty="0">
                <a:solidFill>
                  <a:schemeClr val="tx1"/>
                </a:solidFill>
                <a:latin typeface="Arial" panose="020B0604020202090204" pitchFamily="34" charset="0"/>
                <a:ea typeface="微软雅黑" panose="020B0503020204020204" charset="-122"/>
                <a:cs typeface="Arial" panose="020B0604020202090204" pitchFamily="34" charset="0"/>
                <a:sym typeface="+mn-ea"/>
              </a:rPr>
              <a:t>5.        Summary and plan</a:t>
            </a:r>
            <a:endParaRPr lang="en-US" altLang="zh-CN" sz="2800" kern="0" dirty="0">
              <a:solidFill>
                <a:schemeClr val="tx1"/>
              </a:solidFill>
              <a:latin typeface="Arial" panose="020B0604020202090204" pitchFamily="34" charset="0"/>
              <a:ea typeface="微软雅黑" panose="020B0503020204020204" charset="-122"/>
              <a:cs typeface="Arial" panose="020B0604020202090204" pitchFamily="34" charset="0"/>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2712085" y="125095"/>
            <a:ext cx="6603365" cy="703580"/>
          </a:xfrm>
          <a:noFill/>
        </p:spPr>
        <p:txBody>
          <a:bodyPr numCol="1"/>
          <a:lstStyle/>
          <a:p>
            <a:r>
              <a:rPr lang="zh-CN" altLang="en-US">
                <a:latin typeface="微软雅黑 Light" panose="020B0502040204020203" pitchFamily="34" charset="-122"/>
                <a:ea typeface="微软雅黑 Light" panose="020B0502040204020203" pitchFamily="34" charset="-122"/>
                <a:cs typeface="Times New Roman" panose="02020503050405090304" pitchFamily="18" charset="0"/>
              </a:rPr>
              <a:t>工程数据</a:t>
            </a:r>
            <a:endParaRPr lang="zh-CN" altLang="en-US">
              <a:latin typeface="微软雅黑 Light" panose="020B0502040204020203" pitchFamily="34" charset="-122"/>
              <a:ea typeface="微软雅黑 Light" panose="020B0502040204020203" pitchFamily="34" charset="-122"/>
              <a:cs typeface="Times New Roman" panose="02020503050405090304" pitchFamily="18" charset="0"/>
            </a:endParaRPr>
          </a:p>
        </p:txBody>
      </p:sp>
      <p:pic>
        <p:nvPicPr>
          <p:cNvPr id="3" name="图片 2"/>
          <p:cNvPicPr>
            <a:picLocks noChangeAspect="1"/>
          </p:cNvPicPr>
          <p:nvPr/>
        </p:nvPicPr>
        <p:blipFill>
          <a:blip r:embed="rId1"/>
          <a:stretch>
            <a:fillRect/>
          </a:stretch>
        </p:blipFill>
        <p:spPr>
          <a:xfrm>
            <a:off x="479425" y="1918335"/>
            <a:ext cx="6277610" cy="3900170"/>
          </a:xfrm>
          <a:prstGeom prst="rect">
            <a:avLst/>
          </a:prstGeom>
        </p:spPr>
      </p:pic>
      <p:sp>
        <p:nvSpPr>
          <p:cNvPr id="4" name="标题 1"/>
          <p:cNvSpPr>
            <a:spLocks noGrp="1"/>
          </p:cNvSpPr>
          <p:nvPr/>
        </p:nvSpPr>
        <p:spPr>
          <a:xfrm>
            <a:off x="0" y="0"/>
            <a:ext cx="12192000" cy="703580"/>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a:lstStyle>
          <a:p>
            <a:pPr marL="0" indent="0" algn="ctr" eaLnBrk="1" latinLnBrk="0" hangingPunct="1">
              <a:lnSpc>
                <a:spcPct val="150000"/>
              </a:lnSpc>
              <a:spcBef>
                <a:spcPts val="1000"/>
              </a:spcBef>
              <a:spcAft>
                <a:spcPts val="1000"/>
              </a:spcAft>
              <a:buNone/>
            </a:pPr>
            <a:r>
              <a:rPr lang="en-US" altLang="zh-CN" b="0" dirty="0">
                <a:solidFill>
                  <a:schemeClr val="bg1"/>
                </a:solidFill>
                <a:latin typeface="Arial" panose="020B0604020202090204" pitchFamily="34" charset="0"/>
                <a:ea typeface="微软雅黑" panose="020B0503020204020204" charset="-122"/>
                <a:cs typeface="Arial" panose="020B0604020202090204" pitchFamily="34" charset="0"/>
                <a:sym typeface="+mn-ea"/>
              </a:rPr>
              <a:t>Introduction</a:t>
            </a:r>
            <a:endParaRPr lang="en-US" altLang="zh-CN" b="0" kern="0" dirty="0">
              <a:solidFill>
                <a:schemeClr val="bg1"/>
              </a:solidFill>
              <a:latin typeface="Arial" panose="020B0604020202090204" pitchFamily="34" charset="0"/>
              <a:ea typeface="微软雅黑" panose="020B0503020204020204" charset="-122"/>
              <a:cs typeface="Arial" panose="020B0604020202090204" pitchFamily="34" charset="0"/>
              <a:sym typeface="+mn-ea"/>
            </a:endParaRPr>
          </a:p>
        </p:txBody>
      </p:sp>
      <p:sp>
        <p:nvSpPr>
          <p:cNvPr id="6" name="文本框 5"/>
          <p:cNvSpPr txBox="1"/>
          <p:nvPr/>
        </p:nvSpPr>
        <p:spPr>
          <a:xfrm>
            <a:off x="0" y="6539865"/>
            <a:ext cx="9276080" cy="306705"/>
          </a:xfrm>
          <a:prstGeom prst="rect">
            <a:avLst/>
          </a:prstGeom>
          <a:noFill/>
        </p:spPr>
        <p:txBody>
          <a:bodyPr wrap="square" rtlCol="0" anchor="t">
            <a:spAutoFit/>
          </a:bodyPr>
          <a:p>
            <a:pPr marL="0" indent="0" eaLnBrk="1" latinLnBrk="0" hangingPunct="1"/>
            <a:r>
              <a:rPr lang="en-US" altLang="zh-CN" sz="1400">
                <a:solidFill>
                  <a:schemeClr val="bg1">
                    <a:lumMod val="65000"/>
                  </a:schemeClr>
                </a:solidFill>
                <a:ea typeface="Helvetica"/>
                <a:cs typeface="Arial" panose="020B0604020202090204" pitchFamily="34" charset="0"/>
                <a:sym typeface="+mn-ea"/>
              </a:rPr>
              <a:t>25</a:t>
            </a:r>
            <a:r>
              <a:rPr lang="en-US" altLang="zh-CN" sz="1400" baseline="30000">
                <a:solidFill>
                  <a:schemeClr val="bg1">
                    <a:lumMod val="65000"/>
                  </a:schemeClr>
                </a:solidFill>
                <a:ea typeface="Helvetica"/>
                <a:cs typeface="Arial" panose="020B0604020202090204" pitchFamily="34" charset="0"/>
                <a:sym typeface="+mn-ea"/>
              </a:rPr>
              <a:t>th</a:t>
            </a:r>
            <a:r>
              <a:rPr lang="en-US" altLang="zh-CN" sz="1400">
                <a:solidFill>
                  <a:schemeClr val="bg1">
                    <a:lumMod val="65000"/>
                  </a:schemeClr>
                </a:solidFill>
                <a:ea typeface="Helvetica"/>
                <a:cs typeface="Arial" panose="020B0604020202090204" pitchFamily="34" charset="0"/>
                <a:sym typeface="+mn-ea"/>
              </a:rPr>
              <a:t> IEEE Real Time Conference - La Biodola, Elba, Italy, </a:t>
            </a:r>
            <a:r>
              <a:rPr lang="en-US" sz="1400" dirty="0">
                <a:solidFill>
                  <a:schemeClr val="bg1">
                    <a:lumMod val="65000"/>
                  </a:schemeClr>
                </a:solidFill>
                <a:cs typeface="Arial" panose="020B0604020202090204" pitchFamily="34" charset="0"/>
                <a:sym typeface="+mn-ea"/>
              </a:rPr>
              <a:t>25-29 May, 2026</a:t>
            </a:r>
            <a:endParaRPr lang="en-US" altLang="en-US" sz="1400" dirty="0">
              <a:solidFill>
                <a:schemeClr val="bg1">
                  <a:lumMod val="65000"/>
                </a:schemeClr>
              </a:solidFill>
              <a:cs typeface="Arial" panose="020B0604020202090204" pitchFamily="34" charset="0"/>
              <a:sym typeface="+mn-ea"/>
            </a:endParaRPr>
          </a:p>
        </p:txBody>
      </p:sp>
      <p:sp>
        <p:nvSpPr>
          <p:cNvPr id="5" name="文本框 4"/>
          <p:cNvSpPr txBox="1"/>
          <p:nvPr/>
        </p:nvSpPr>
        <p:spPr>
          <a:xfrm>
            <a:off x="47625" y="1280795"/>
            <a:ext cx="7573645" cy="645160"/>
          </a:xfrm>
          <a:prstGeom prst="rect">
            <a:avLst/>
          </a:prstGeom>
        </p:spPr>
        <p:txBody>
          <a:bodyPr wrap="square">
            <a:spAutoFit/>
          </a:bodyPr>
          <a:p>
            <a:pPr marL="0" indent="0"/>
            <a:r>
              <a:rPr lang="en-US" altLang="zh-CN" sz="1800" i="0">
                <a:solidFill>
                  <a:schemeClr val="tx1"/>
                </a:solidFill>
                <a:latin typeface="Color Emoji"/>
                <a:ea typeface="Color Emoji"/>
              </a:rPr>
              <a:t>EAST rely on large-scale distributed control systems to supervise subsystem with </a:t>
            </a:r>
            <a:r>
              <a:rPr lang="en-US" altLang="zh-CN" sz="1800" dirty="0">
                <a:solidFill>
                  <a:schemeClr val="tx1"/>
                </a:solidFill>
                <a:latin typeface="微软雅黑" panose="020B0503020204020204" charset="-122"/>
                <a:ea typeface="微软雅黑" panose="020B0503020204020204" charset="-122"/>
                <a:cs typeface="微软雅黑" panose="020B0503020204020204" charset="-122"/>
                <a:sym typeface="+mn-ea"/>
              </a:rPr>
              <a:t>the continuous growth of plant data.</a:t>
            </a:r>
            <a:r>
              <a:rPr lang="en-US" altLang="zh-CN" sz="1800" b="0" i="0">
                <a:solidFill>
                  <a:srgbClr val="000000"/>
                </a:solidFill>
                <a:latin typeface="Color Emoji"/>
                <a:ea typeface="Color Emoji"/>
              </a:rPr>
              <a:t> </a:t>
            </a:r>
            <a:endParaRPr lang="en-US" altLang="zh-CN" sz="1800" b="0" i="0">
              <a:solidFill>
                <a:srgbClr val="000000"/>
              </a:solidFill>
              <a:latin typeface="Color Emoji"/>
              <a:ea typeface="Color Emoji"/>
            </a:endParaRPr>
          </a:p>
        </p:txBody>
      </p:sp>
      <p:grpSp>
        <p:nvGrpSpPr>
          <p:cNvPr id="8" name="组合 7"/>
          <p:cNvGrpSpPr/>
          <p:nvPr/>
        </p:nvGrpSpPr>
        <p:grpSpPr>
          <a:xfrm>
            <a:off x="7737475" y="1565275"/>
            <a:ext cx="3593465" cy="4363085"/>
            <a:chOff x="1208" y="3245"/>
            <a:chExt cx="5116" cy="7026"/>
          </a:xfrm>
        </p:grpSpPr>
        <p:pic>
          <p:nvPicPr>
            <p:cNvPr id="9" name="图片 8"/>
            <p:cNvPicPr>
              <a:picLocks noChangeAspect="1"/>
            </p:cNvPicPr>
            <p:nvPr/>
          </p:nvPicPr>
          <p:blipFill>
            <a:blip r:embed="rId2"/>
            <a:stretch>
              <a:fillRect/>
            </a:stretch>
          </p:blipFill>
          <p:spPr>
            <a:xfrm>
              <a:off x="3930" y="3245"/>
              <a:ext cx="2386" cy="3562"/>
            </a:xfrm>
            <a:prstGeom prst="rect">
              <a:avLst/>
            </a:prstGeom>
          </p:spPr>
        </p:pic>
        <p:pic>
          <p:nvPicPr>
            <p:cNvPr id="10" name="图片 9"/>
            <p:cNvPicPr>
              <a:picLocks noChangeAspect="1"/>
            </p:cNvPicPr>
            <p:nvPr/>
          </p:nvPicPr>
          <p:blipFill>
            <a:blip r:embed="rId3"/>
            <a:stretch>
              <a:fillRect/>
            </a:stretch>
          </p:blipFill>
          <p:spPr>
            <a:xfrm>
              <a:off x="1208" y="6647"/>
              <a:ext cx="2418" cy="3512"/>
            </a:xfrm>
            <a:prstGeom prst="rect">
              <a:avLst/>
            </a:prstGeom>
          </p:spPr>
        </p:pic>
        <p:pic>
          <p:nvPicPr>
            <p:cNvPr id="11" name="图片 10"/>
            <p:cNvPicPr>
              <a:picLocks noChangeAspect="1"/>
            </p:cNvPicPr>
            <p:nvPr/>
          </p:nvPicPr>
          <p:blipFill>
            <a:blip r:embed="rId4"/>
            <a:stretch>
              <a:fillRect/>
            </a:stretch>
          </p:blipFill>
          <p:spPr>
            <a:xfrm>
              <a:off x="1209" y="3245"/>
              <a:ext cx="2625" cy="3362"/>
            </a:xfrm>
            <a:prstGeom prst="rect">
              <a:avLst/>
            </a:prstGeom>
          </p:spPr>
        </p:pic>
        <p:pic>
          <p:nvPicPr>
            <p:cNvPr id="12" name="图片 11"/>
            <p:cNvPicPr>
              <a:picLocks noChangeAspect="1"/>
            </p:cNvPicPr>
            <p:nvPr/>
          </p:nvPicPr>
          <p:blipFill>
            <a:blip r:embed="rId5"/>
            <a:stretch>
              <a:fillRect/>
            </a:stretch>
          </p:blipFill>
          <p:spPr>
            <a:xfrm>
              <a:off x="3884" y="6671"/>
              <a:ext cx="2441" cy="3600"/>
            </a:xfrm>
            <a:prstGeom prst="rect">
              <a:avLst/>
            </a:prstGeom>
          </p:spPr>
        </p:pic>
      </p:grpSp>
      <p:sp>
        <p:nvSpPr>
          <p:cNvPr id="13" name="文本框 12"/>
          <p:cNvSpPr txBox="1"/>
          <p:nvPr/>
        </p:nvSpPr>
        <p:spPr>
          <a:xfrm>
            <a:off x="7090410" y="5940425"/>
            <a:ext cx="5068570" cy="852805"/>
          </a:xfrm>
          <a:prstGeom prst="rect">
            <a:avLst/>
          </a:prstGeom>
        </p:spPr>
        <p:txBody>
          <a:bodyPr wrap="square">
            <a:noAutofit/>
          </a:bodyPr>
          <a:p>
            <a:r>
              <a:rPr lang="en-US" altLang="zh-CN" sz="1600">
                <a:cs typeface="Arial" panose="020B0604020202090204" pitchFamily="34" charset="0"/>
              </a:rPr>
              <a:t>EPICS</a:t>
            </a:r>
            <a:r>
              <a:rPr lang="en-US" altLang="zh-CN" sz="1600" b="1">
                <a:cs typeface="Arial" panose="020B0604020202090204" pitchFamily="34" charset="0"/>
              </a:rPr>
              <a:t> </a:t>
            </a:r>
            <a:r>
              <a:rPr lang="en-US" altLang="zh-CN" sz="1600">
                <a:cs typeface="Arial" panose="020B0604020202090204" pitchFamily="34" charset="0"/>
              </a:rPr>
              <a:t>Widely used in: EAST, </a:t>
            </a:r>
            <a:r>
              <a:rPr kumimoji="1" lang="en-US" altLang="zh-CN" sz="1600" dirty="0">
                <a:ea typeface="微软雅黑" panose="020B0503020204020204" charset="-122"/>
                <a:cs typeface="Arial" panose="020B0604020202090204" pitchFamily="34" charset="0"/>
                <a:sym typeface="+mn-ea"/>
              </a:rPr>
              <a:t>ITER, KSTAR, China Spallation Neutron Source (</a:t>
            </a:r>
            <a:r>
              <a:rPr kumimoji="1" lang="en-GB" altLang="zh-CN" sz="1600" dirty="0">
                <a:ea typeface="微软雅黑" panose="020B0503020204020204" charset="-122"/>
                <a:cs typeface="Arial" panose="020B0604020202090204" pitchFamily="34" charset="0"/>
                <a:sym typeface="+mn-ea"/>
              </a:rPr>
              <a:t>CSNS</a:t>
            </a:r>
            <a:r>
              <a:rPr kumimoji="1" lang="en-US" altLang="en-GB" sz="1600" dirty="0">
                <a:ea typeface="微软雅黑" panose="020B0503020204020204" charset="-122"/>
                <a:cs typeface="Arial" panose="020B0604020202090204" pitchFamily="34" charset="0"/>
                <a:sym typeface="+mn-ea"/>
              </a:rPr>
              <a:t>), </a:t>
            </a:r>
            <a:r>
              <a:rPr kumimoji="1" lang="en-GB" altLang="zh-CN" sz="1600" dirty="0">
                <a:ea typeface="微软雅黑" panose="020B0503020204020204" charset="-122"/>
                <a:cs typeface="Arial" panose="020B0604020202090204" pitchFamily="34" charset="0"/>
                <a:sym typeface="+mn-ea"/>
              </a:rPr>
              <a:t>Beijing Electron Positron Collider (BEPC-II)</a:t>
            </a:r>
            <a:r>
              <a:rPr kumimoji="1" lang="en-US" altLang="en-GB" sz="1600" dirty="0">
                <a:ea typeface="微软雅黑" panose="020B0503020204020204" charset="-122"/>
                <a:cs typeface="Arial" panose="020B0604020202090204" pitchFamily="34" charset="0"/>
                <a:sym typeface="+mn-ea"/>
              </a:rPr>
              <a:t>.</a:t>
            </a:r>
            <a:endParaRPr kumimoji="1" lang="en-US" altLang="en-GB" sz="1600" dirty="0">
              <a:ea typeface="微软雅黑" panose="020B0503020204020204" charset="-122"/>
              <a:cs typeface="Arial" panose="020B0604020202090204" pitchFamily="34" charset="0"/>
              <a:sym typeface="+mn-ea"/>
            </a:endParaRPr>
          </a:p>
        </p:txBody>
      </p:sp>
      <p:sp>
        <p:nvSpPr>
          <p:cNvPr id="14" name="文本框 13"/>
          <p:cNvSpPr txBox="1"/>
          <p:nvPr/>
        </p:nvSpPr>
        <p:spPr>
          <a:xfrm>
            <a:off x="47625" y="765175"/>
            <a:ext cx="6096000" cy="368300"/>
          </a:xfrm>
          <a:prstGeom prst="rect">
            <a:avLst/>
          </a:prstGeom>
          <a:noFill/>
        </p:spPr>
        <p:txBody>
          <a:bodyPr wrap="square" rtlCol="0" anchor="t">
            <a:spAutoFit/>
          </a:bodyPr>
          <a:p>
            <a:pPr marL="0" indent="0"/>
            <a:r>
              <a:rPr lang="en-US" altLang="zh-CN" sz="1800">
                <a:latin typeface="Color Emoji"/>
                <a:ea typeface="Color Emoji"/>
                <a:sym typeface="+mn-ea"/>
              </a:rPr>
              <a:t>Background</a:t>
            </a:r>
            <a:endParaRPr lang="en-US" altLang="zh-CN" sz="1800">
              <a:latin typeface="Color Emoji"/>
              <a:ea typeface="Color Emoji"/>
              <a:sym typeface="+mn-ea"/>
            </a:endParaRPr>
          </a:p>
        </p:txBody>
      </p:sp>
      <p:cxnSp>
        <p:nvCxnSpPr>
          <p:cNvPr id="15" name="直接连接符 14"/>
          <p:cNvCxnSpPr/>
          <p:nvPr/>
        </p:nvCxnSpPr>
        <p:spPr>
          <a:xfrm>
            <a:off x="0" y="1196975"/>
            <a:ext cx="12192000"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16" name="文本框 15"/>
          <p:cNvSpPr txBox="1"/>
          <p:nvPr/>
        </p:nvSpPr>
        <p:spPr>
          <a:xfrm>
            <a:off x="2423795" y="5877560"/>
            <a:ext cx="2656840" cy="337185"/>
          </a:xfrm>
          <a:prstGeom prst="rect">
            <a:avLst/>
          </a:prstGeom>
          <a:noFill/>
        </p:spPr>
        <p:txBody>
          <a:bodyPr wrap="square" rtlCol="0">
            <a:spAutoFit/>
          </a:bodyPr>
          <a:p>
            <a:r>
              <a:rPr lang="en-US" altLang="zh-CN" sz="1600">
                <a:cs typeface="Arial" panose="020B0604020202090204" pitchFamily="34" charset="0"/>
              </a:rPr>
              <a:t>EAST Plant Data System</a:t>
            </a:r>
            <a:endParaRPr lang="en-US" altLang="zh-CN" sz="1600">
              <a:cs typeface="Arial" panose="020B0604020202090204" pitchFamily="34" charset="0"/>
            </a:endParaRPr>
          </a:p>
        </p:txBody>
      </p:sp>
      <p:sp>
        <p:nvSpPr>
          <p:cNvPr id="7" name="文本框 6"/>
          <p:cNvSpPr txBox="1"/>
          <p:nvPr/>
        </p:nvSpPr>
        <p:spPr>
          <a:xfrm>
            <a:off x="8904605" y="1260475"/>
            <a:ext cx="3254375" cy="306705"/>
          </a:xfrm>
          <a:prstGeom prst="rect">
            <a:avLst/>
          </a:prstGeom>
          <a:noFill/>
        </p:spPr>
        <p:txBody>
          <a:bodyPr wrap="square" rtlCol="0" anchor="t">
            <a:spAutoFit/>
          </a:bodyPr>
          <a:p>
            <a:r>
              <a:rPr lang="en-US" altLang="zh-CN" sz="1400"/>
              <a:t>Image from: https://epics-controls.org</a:t>
            </a:r>
            <a:endParaRPr lang="zh-CN" altLang="en-US" sz="1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635" y="6539230"/>
            <a:ext cx="9276080" cy="306705"/>
          </a:xfrm>
          <a:prstGeom prst="rect">
            <a:avLst/>
          </a:prstGeom>
          <a:noFill/>
        </p:spPr>
        <p:txBody>
          <a:bodyPr wrap="square" rtlCol="0" anchor="t">
            <a:spAutoFit/>
          </a:bodyPr>
          <a:p>
            <a:pPr marL="0" indent="0" eaLnBrk="1" latinLnBrk="0" hangingPunct="1"/>
            <a:r>
              <a:rPr lang="en-US" altLang="zh-CN" sz="1400">
                <a:solidFill>
                  <a:schemeClr val="bg1">
                    <a:lumMod val="65000"/>
                  </a:schemeClr>
                </a:solidFill>
                <a:ea typeface="Helvetica"/>
                <a:cs typeface="Arial" panose="020B0604020202090204" pitchFamily="34" charset="0"/>
                <a:sym typeface="+mn-ea"/>
              </a:rPr>
              <a:t>25</a:t>
            </a:r>
            <a:r>
              <a:rPr lang="en-US" altLang="zh-CN" sz="1400" baseline="30000">
                <a:solidFill>
                  <a:schemeClr val="bg1">
                    <a:lumMod val="65000"/>
                  </a:schemeClr>
                </a:solidFill>
                <a:ea typeface="Helvetica"/>
                <a:cs typeface="Arial" panose="020B0604020202090204" pitchFamily="34" charset="0"/>
                <a:sym typeface="+mn-ea"/>
              </a:rPr>
              <a:t>th</a:t>
            </a:r>
            <a:r>
              <a:rPr lang="en-US" altLang="zh-CN" sz="1400">
                <a:solidFill>
                  <a:schemeClr val="bg1">
                    <a:lumMod val="65000"/>
                  </a:schemeClr>
                </a:solidFill>
                <a:ea typeface="Helvetica"/>
                <a:cs typeface="Arial" panose="020B0604020202090204" pitchFamily="34" charset="0"/>
                <a:sym typeface="+mn-ea"/>
              </a:rPr>
              <a:t> IEEE Real Time Conference - La Biodola, Elba, Italy, </a:t>
            </a:r>
            <a:r>
              <a:rPr lang="en-US" sz="1400" dirty="0">
                <a:solidFill>
                  <a:schemeClr val="bg1">
                    <a:lumMod val="65000"/>
                  </a:schemeClr>
                </a:solidFill>
                <a:cs typeface="Arial" panose="020B0604020202090204" pitchFamily="34" charset="0"/>
                <a:sym typeface="+mn-ea"/>
              </a:rPr>
              <a:t>25-29 May, 2026</a:t>
            </a:r>
            <a:endParaRPr lang="en-US" altLang="en-US" sz="1400" dirty="0">
              <a:solidFill>
                <a:schemeClr val="bg1">
                  <a:lumMod val="65000"/>
                </a:schemeClr>
              </a:solidFill>
              <a:cs typeface="Arial" panose="020B0604020202090204" pitchFamily="34" charset="0"/>
              <a:sym typeface="+mn-ea"/>
            </a:endParaRPr>
          </a:p>
        </p:txBody>
      </p:sp>
      <p:sp>
        <p:nvSpPr>
          <p:cNvPr id="6" name="文本框 5"/>
          <p:cNvSpPr txBox="1"/>
          <p:nvPr/>
        </p:nvSpPr>
        <p:spPr>
          <a:xfrm>
            <a:off x="119380" y="765175"/>
            <a:ext cx="5349240" cy="645160"/>
          </a:xfrm>
          <a:prstGeom prst="rect">
            <a:avLst/>
          </a:prstGeom>
        </p:spPr>
        <p:txBody>
          <a:bodyPr wrap="square">
            <a:spAutoFit/>
          </a:bodyPr>
          <a:p>
            <a:pPr marL="0" indent="0"/>
            <a:r>
              <a:rPr lang="en-US" altLang="zh-CN" sz="1800" b="0" i="0">
                <a:solidFill>
                  <a:srgbClr val="000000"/>
                </a:solidFill>
                <a:latin typeface="Color Emoji"/>
                <a:ea typeface="Color Emoji"/>
              </a:rPr>
              <a:t>Work Motivation and </a:t>
            </a:r>
            <a:r>
              <a:rPr lang="en-US" altLang="zh-CN" sz="1800">
                <a:solidFill>
                  <a:srgbClr val="000000"/>
                </a:solidFill>
                <a:latin typeface="Color Emoji"/>
                <a:ea typeface="Color Emoji"/>
                <a:sym typeface="+mn-ea"/>
              </a:rPr>
              <a:t>Existing Archivers</a:t>
            </a:r>
            <a:endParaRPr lang="en-US" altLang="zh-CN" sz="1800" b="0" i="0">
              <a:solidFill>
                <a:srgbClr val="000000"/>
              </a:solidFill>
              <a:latin typeface="Color Emoji"/>
              <a:ea typeface="Color Emoji"/>
            </a:endParaRPr>
          </a:p>
          <a:p>
            <a:pPr marL="0" indent="0"/>
            <a:endParaRPr lang="en-US" altLang="zh-CN" sz="1800" b="0" i="0">
              <a:solidFill>
                <a:srgbClr val="000000"/>
              </a:solidFill>
              <a:latin typeface="Color Emoji"/>
              <a:ea typeface="Color Emoji"/>
            </a:endParaRPr>
          </a:p>
        </p:txBody>
      </p:sp>
      <p:cxnSp>
        <p:nvCxnSpPr>
          <p:cNvPr id="35" name="直接连接符 34"/>
          <p:cNvCxnSpPr/>
          <p:nvPr/>
        </p:nvCxnSpPr>
        <p:spPr>
          <a:xfrm>
            <a:off x="0" y="1189355"/>
            <a:ext cx="12192000"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7" name="文本框 6"/>
          <p:cNvSpPr txBox="1"/>
          <p:nvPr/>
        </p:nvSpPr>
        <p:spPr>
          <a:xfrm>
            <a:off x="119380" y="1341120"/>
            <a:ext cx="12047220" cy="645160"/>
          </a:xfrm>
          <a:prstGeom prst="rect">
            <a:avLst/>
          </a:prstGeom>
          <a:noFill/>
        </p:spPr>
        <p:txBody>
          <a:bodyPr wrap="square" rtlCol="0" anchor="t">
            <a:spAutoFit/>
          </a:bodyPr>
          <a:p>
            <a:pPr marL="0" indent="0" eaLnBrk="1" latinLnBrk="0" hangingPunct="1">
              <a:lnSpc>
                <a:spcPct val="100000"/>
              </a:lnSpc>
            </a:pPr>
            <a:r>
              <a:rPr lang="en-US" altLang="zh-CN" dirty="0">
                <a:sym typeface="+mn-ea"/>
              </a:rPr>
              <a:t>The volume, velocity, and diversity of EAST plant data will continue to grow as more equipment is instrumented and higher sampling rates are adopted in future tokamaks.</a:t>
            </a:r>
            <a:endParaRPr lang="en-US" altLang="zh-CN" dirty="0">
              <a:sym typeface="+mn-ea"/>
            </a:endParaRPr>
          </a:p>
        </p:txBody>
      </p:sp>
      <p:sp>
        <p:nvSpPr>
          <p:cNvPr id="11" name="标题 10"/>
          <p:cNvSpPr>
            <a:spLocks noGrp="1"/>
          </p:cNvSpPr>
          <p:nvPr>
            <p:ph type="title" idx="4294967295"/>
          </p:nvPr>
        </p:nvSpPr>
        <p:spPr>
          <a:xfrm>
            <a:off x="2712085" y="5715"/>
            <a:ext cx="6603365" cy="703580"/>
          </a:xfrm>
          <a:noFill/>
        </p:spPr>
        <p:txBody>
          <a:bodyPr numCol="1"/>
          <a:lstStyle/>
          <a:p>
            <a:r>
              <a:rPr lang="zh-CN" altLang="en-US">
                <a:latin typeface="微软雅黑 Light" panose="020B0502040204020203" pitchFamily="34" charset="-122"/>
                <a:ea typeface="微软雅黑 Light" panose="020B0502040204020203" pitchFamily="34" charset="-122"/>
                <a:cs typeface="Times New Roman" panose="02020503050405090304" pitchFamily="18" charset="0"/>
              </a:rPr>
              <a:t>工程数据</a:t>
            </a:r>
            <a:endParaRPr lang="zh-CN" altLang="en-US">
              <a:latin typeface="微软雅黑 Light" panose="020B0502040204020203" pitchFamily="34" charset="-122"/>
              <a:ea typeface="微软雅黑 Light" panose="020B0502040204020203" pitchFamily="34" charset="-122"/>
              <a:cs typeface="Times New Roman" panose="02020503050405090304" pitchFamily="18" charset="0"/>
            </a:endParaRPr>
          </a:p>
        </p:txBody>
      </p:sp>
      <p:sp>
        <p:nvSpPr>
          <p:cNvPr id="13" name="标题 1"/>
          <p:cNvSpPr>
            <a:spLocks noGrp="1"/>
          </p:cNvSpPr>
          <p:nvPr/>
        </p:nvSpPr>
        <p:spPr>
          <a:xfrm>
            <a:off x="0" y="0"/>
            <a:ext cx="12192000" cy="703580"/>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a:lstStyle>
          <a:p>
            <a:pPr marL="0" indent="0" algn="ctr" eaLnBrk="1" latinLnBrk="0" hangingPunct="1">
              <a:lnSpc>
                <a:spcPct val="150000"/>
              </a:lnSpc>
              <a:spcBef>
                <a:spcPts val="1000"/>
              </a:spcBef>
              <a:spcAft>
                <a:spcPts val="1000"/>
              </a:spcAft>
              <a:buNone/>
            </a:pPr>
            <a:r>
              <a:rPr lang="en-US" altLang="zh-CN" b="0" dirty="0">
                <a:solidFill>
                  <a:schemeClr val="bg1"/>
                </a:solidFill>
                <a:latin typeface="Arial" panose="020B0604020202090204" pitchFamily="34" charset="0"/>
                <a:ea typeface="微软雅黑" panose="020B0503020204020204" charset="-122"/>
                <a:cs typeface="Arial" panose="020B0604020202090204" pitchFamily="34" charset="0"/>
                <a:sym typeface="+mn-ea"/>
              </a:rPr>
              <a:t>Introduction</a:t>
            </a:r>
            <a:endParaRPr lang="en-US" altLang="zh-CN" b="0" kern="0" dirty="0">
              <a:solidFill>
                <a:schemeClr val="bg1"/>
              </a:solidFill>
              <a:latin typeface="Arial" panose="020B0604020202090204" pitchFamily="34" charset="0"/>
              <a:ea typeface="微软雅黑" panose="020B0503020204020204" charset="-122"/>
              <a:cs typeface="Arial" panose="020B0604020202090204" pitchFamily="34" charset="0"/>
              <a:sym typeface="+mn-ea"/>
            </a:endParaRPr>
          </a:p>
        </p:txBody>
      </p:sp>
      <p:sp>
        <p:nvSpPr>
          <p:cNvPr id="5" name="文本框 4"/>
          <p:cNvSpPr txBox="1"/>
          <p:nvPr/>
        </p:nvSpPr>
        <p:spPr>
          <a:xfrm>
            <a:off x="220980" y="2588895"/>
            <a:ext cx="885825" cy="368300"/>
          </a:xfrm>
          <a:prstGeom prst="rect">
            <a:avLst/>
          </a:prstGeom>
          <a:noFill/>
        </p:spPr>
        <p:txBody>
          <a:bodyPr wrap="square" rtlCol="0" anchor="t">
            <a:spAutoFit/>
          </a:bodyPr>
          <a:p>
            <a:r>
              <a:rPr lang="en-US" altLang="zh-CN" sz="1800" b="1">
                <a:latin typeface="Times New Roman" panose="02020503050405090304" pitchFamily="18" charset="0"/>
                <a:cs typeface="Times New Roman" panose="02020503050405090304" pitchFamily="18" charset="0"/>
                <a:sym typeface="+mn-ea"/>
              </a:rPr>
              <a:t>ITER</a:t>
            </a:r>
            <a:endParaRPr lang="en-US" altLang="zh-CN" sz="1800" b="1">
              <a:latin typeface="Times New Roman" panose="02020503050405090304" pitchFamily="18" charset="0"/>
              <a:cs typeface="Times New Roman" panose="02020503050405090304" pitchFamily="18" charset="0"/>
              <a:sym typeface="+mn-ea"/>
            </a:endParaRPr>
          </a:p>
        </p:txBody>
      </p:sp>
      <p:pic>
        <p:nvPicPr>
          <p:cNvPr id="18" name="图片 17"/>
          <p:cNvPicPr/>
          <p:nvPr/>
        </p:nvPicPr>
        <p:blipFill>
          <a:blip r:embed="rId1"/>
          <a:stretch>
            <a:fillRect/>
          </a:stretch>
        </p:blipFill>
        <p:spPr>
          <a:xfrm>
            <a:off x="608330" y="2226945"/>
            <a:ext cx="2304415" cy="1199515"/>
          </a:xfrm>
          <a:prstGeom prst="rect">
            <a:avLst/>
          </a:prstGeom>
        </p:spPr>
      </p:pic>
      <p:sp>
        <p:nvSpPr>
          <p:cNvPr id="16" name="文本框 15"/>
          <p:cNvSpPr txBox="1"/>
          <p:nvPr/>
        </p:nvSpPr>
        <p:spPr>
          <a:xfrm>
            <a:off x="209550" y="4027170"/>
            <a:ext cx="1067435" cy="368300"/>
          </a:xfrm>
          <a:prstGeom prst="rect">
            <a:avLst/>
          </a:prstGeom>
          <a:noFill/>
        </p:spPr>
        <p:txBody>
          <a:bodyPr wrap="square" rtlCol="0" anchor="t">
            <a:spAutoFit/>
          </a:bodyPr>
          <a:p>
            <a:r>
              <a:rPr lang="en-US" altLang="zh-CN" sz="1800" b="1">
                <a:latin typeface="Times New Roman" panose="02020503050405090304" pitchFamily="18" charset="0"/>
                <a:cs typeface="Times New Roman" panose="02020503050405090304" pitchFamily="18" charset="0"/>
                <a:sym typeface="+mn-ea"/>
              </a:rPr>
              <a:t>KSTAR</a:t>
            </a:r>
            <a:endParaRPr lang="en-US" altLang="zh-CN" sz="1800" b="1">
              <a:latin typeface="Times New Roman" panose="02020503050405090304" pitchFamily="18" charset="0"/>
              <a:cs typeface="Times New Roman" panose="02020503050405090304" pitchFamily="18" charset="0"/>
              <a:sym typeface="+mn-ea"/>
            </a:endParaRPr>
          </a:p>
        </p:txBody>
      </p:sp>
      <p:pic>
        <p:nvPicPr>
          <p:cNvPr id="19" name="图片 18" descr="asdddd"/>
          <p:cNvPicPr>
            <a:picLocks noChangeAspect="1"/>
          </p:cNvPicPr>
          <p:nvPr/>
        </p:nvPicPr>
        <p:blipFill>
          <a:blip r:embed="rId2"/>
          <a:stretch>
            <a:fillRect/>
          </a:stretch>
        </p:blipFill>
        <p:spPr>
          <a:xfrm>
            <a:off x="952500" y="3524250"/>
            <a:ext cx="1615440" cy="1497330"/>
          </a:xfrm>
          <a:prstGeom prst="rect">
            <a:avLst/>
          </a:prstGeom>
        </p:spPr>
      </p:pic>
      <p:pic>
        <p:nvPicPr>
          <p:cNvPr id="29" name="图片 28"/>
          <p:cNvPicPr>
            <a:picLocks noChangeAspect="1"/>
          </p:cNvPicPr>
          <p:nvPr/>
        </p:nvPicPr>
        <p:blipFill>
          <a:blip r:embed="rId3"/>
          <a:stretch>
            <a:fillRect/>
          </a:stretch>
        </p:blipFill>
        <p:spPr>
          <a:xfrm>
            <a:off x="7324725" y="2261235"/>
            <a:ext cx="4808220" cy="2439035"/>
          </a:xfrm>
          <a:prstGeom prst="rect">
            <a:avLst/>
          </a:prstGeom>
        </p:spPr>
      </p:pic>
      <p:pic>
        <p:nvPicPr>
          <p:cNvPr id="30" name="图片 29" descr="图片"/>
          <p:cNvPicPr>
            <a:picLocks noChangeAspect="1"/>
          </p:cNvPicPr>
          <p:nvPr/>
        </p:nvPicPr>
        <p:blipFill>
          <a:blip r:embed="rId4"/>
          <a:stretch>
            <a:fillRect/>
          </a:stretch>
        </p:blipFill>
        <p:spPr>
          <a:xfrm>
            <a:off x="3328035" y="2444750"/>
            <a:ext cx="3465830" cy="2183765"/>
          </a:xfrm>
          <a:prstGeom prst="rect">
            <a:avLst/>
          </a:prstGeom>
        </p:spPr>
      </p:pic>
      <p:sp>
        <p:nvSpPr>
          <p:cNvPr id="31" name="文本框 30"/>
          <p:cNvSpPr txBox="1"/>
          <p:nvPr/>
        </p:nvSpPr>
        <p:spPr>
          <a:xfrm>
            <a:off x="3317240" y="4628515"/>
            <a:ext cx="3484245" cy="337185"/>
          </a:xfrm>
          <a:prstGeom prst="rect">
            <a:avLst/>
          </a:prstGeom>
        </p:spPr>
        <p:txBody>
          <a:bodyPr wrap="square">
            <a:spAutoFit/>
          </a:bodyPr>
          <a:p>
            <a:r>
              <a:rPr lang="en-US" altLang="zh-CN" sz="1600">
                <a:solidFill>
                  <a:srgbClr val="000000"/>
                </a:solidFill>
                <a:latin typeface="Times New Roman" panose="02020503050405090304" pitchFamily="18" charset="0"/>
                <a:ea typeface="CharisSIL"/>
                <a:cs typeface="Times New Roman" panose="02020503050405090304" pitchFamily="18" charset="0"/>
              </a:rPr>
              <a:t>ITER Data archiver service architecture</a:t>
            </a:r>
            <a:endParaRPr lang="en-US" altLang="zh-CN" sz="1600">
              <a:solidFill>
                <a:srgbClr val="000000"/>
              </a:solidFill>
              <a:latin typeface="Times New Roman" panose="02020503050405090304" pitchFamily="18" charset="0"/>
              <a:ea typeface="CharisSIL"/>
              <a:cs typeface="Times New Roman" panose="02020503050405090304" pitchFamily="18" charset="0"/>
            </a:endParaRPr>
          </a:p>
        </p:txBody>
      </p:sp>
      <p:sp>
        <p:nvSpPr>
          <p:cNvPr id="36" name="文本框 35"/>
          <p:cNvSpPr txBox="1"/>
          <p:nvPr/>
        </p:nvSpPr>
        <p:spPr>
          <a:xfrm>
            <a:off x="8862060" y="4628515"/>
            <a:ext cx="1994535" cy="337185"/>
          </a:xfrm>
          <a:prstGeom prst="rect">
            <a:avLst/>
          </a:prstGeom>
        </p:spPr>
        <p:txBody>
          <a:bodyPr wrap="square">
            <a:spAutoFit/>
          </a:bodyPr>
          <a:p>
            <a:r>
              <a:rPr lang="en-US" altLang="zh-CN" sz="1600">
                <a:solidFill>
                  <a:srgbClr val="000000"/>
                </a:solidFill>
                <a:latin typeface="Times New Roman" panose="02020503050405090304" pitchFamily="18" charset="0"/>
                <a:ea typeface="CharisSIL"/>
                <a:cs typeface="Times New Roman" panose="02020503050405090304" pitchFamily="18" charset="0"/>
              </a:rPr>
              <a:t>KSTAR Data System</a:t>
            </a:r>
            <a:endParaRPr lang="en-US" altLang="zh-CN" sz="1600">
              <a:solidFill>
                <a:srgbClr val="000000"/>
              </a:solidFill>
              <a:latin typeface="Times New Roman" panose="02020503050405090304" pitchFamily="18" charset="0"/>
              <a:ea typeface="CharisSIL"/>
              <a:cs typeface="Times New Roman" panose="02020503050405090304" pitchFamily="18" charset="0"/>
            </a:endParaRPr>
          </a:p>
        </p:txBody>
      </p:sp>
      <p:sp>
        <p:nvSpPr>
          <p:cNvPr id="26" name="文本框 25"/>
          <p:cNvSpPr txBox="1"/>
          <p:nvPr/>
        </p:nvSpPr>
        <p:spPr>
          <a:xfrm>
            <a:off x="263525" y="5229225"/>
            <a:ext cx="11887835" cy="645160"/>
          </a:xfrm>
          <a:prstGeom prst="rect">
            <a:avLst/>
          </a:prstGeom>
          <a:noFill/>
        </p:spPr>
        <p:txBody>
          <a:bodyPr wrap="square" rtlCol="0" anchor="t">
            <a:spAutoFit/>
          </a:bodyPr>
          <a:p>
            <a:r>
              <a:rPr lang="en-US" altLang="zh-CN"/>
              <a:t>Varying data scales, access patterns, existing ecosystems, and engineering decisions across different devices call for distinct solutions.</a:t>
            </a:r>
            <a:endParaRPr lang="zh-CN" altLang="en-US"/>
          </a:p>
        </p:txBody>
      </p:sp>
      <p:sp>
        <p:nvSpPr>
          <p:cNvPr id="22" name="文本框 21"/>
          <p:cNvSpPr txBox="1"/>
          <p:nvPr/>
        </p:nvSpPr>
        <p:spPr>
          <a:xfrm>
            <a:off x="19685" y="5949315"/>
            <a:ext cx="11988165" cy="645160"/>
          </a:xfrm>
          <a:prstGeom prst="rect">
            <a:avLst/>
          </a:prstGeom>
        </p:spPr>
        <p:txBody>
          <a:bodyPr wrap="square">
            <a:spAutoFit/>
          </a:bodyPr>
          <a:p>
            <a:pPr marL="0" indent="0" eaLnBrk="1" latinLnBrk="0" hangingPunct="1">
              <a:spcBef>
                <a:spcPts val="0"/>
              </a:spcBef>
              <a:spcAft>
                <a:spcPts val="0"/>
              </a:spcAft>
            </a:pPr>
            <a:r>
              <a:rPr lang="en-US" altLang="zh-CN" sz="1200" b="0" i="0">
                <a:solidFill>
                  <a:srgbClr val="1F1F1F"/>
                </a:solidFill>
                <a:ea typeface="ElsevierGulliver"/>
                <a:cs typeface="Arial" panose="020B0604020202090204" pitchFamily="34" charset="0"/>
              </a:rPr>
              <a:t>[1]Castro et al., 2023 R. Castro, Y. Makushok, L. Abadie, B. Bauvir, A. Neto, J. Vega, Storing EPICS process variables in HDF5 files for ITER, Fusion Engineering and Design</a:t>
            </a:r>
            <a:endParaRPr lang="en-US" altLang="zh-CN" sz="1200" b="0" i="0">
              <a:solidFill>
                <a:srgbClr val="1F1F1F"/>
              </a:solidFill>
              <a:ea typeface="ElsevierGulliver"/>
              <a:cs typeface="Arial" panose="020B0604020202090204" pitchFamily="34" charset="0"/>
            </a:endParaRPr>
          </a:p>
          <a:p>
            <a:pPr marL="0" indent="0" eaLnBrk="1" latinLnBrk="0" hangingPunct="1">
              <a:spcBef>
                <a:spcPts val="0"/>
              </a:spcBef>
              <a:spcAft>
                <a:spcPts val="0"/>
              </a:spcAft>
            </a:pPr>
            <a:r>
              <a:rPr lang="en-US" altLang="zh-CN" sz="1200">
                <a:solidFill>
                  <a:srgbClr val="1F1F1F"/>
                </a:solidFill>
                <a:ea typeface="ElsevierGulliver"/>
                <a:cs typeface="Arial" panose="020B0604020202090204" pitchFamily="34" charset="0"/>
                <a:sym typeface="+mn-ea"/>
              </a:rPr>
              <a:t>[2]Tak et al., 2018 T. Tak, J. Hong, K. Park, W. Lee, T. Lee, H. Han, G. Kwon, J. Park, Conceptual design of new data integration and process system for KSTAR data scheduling, Fusion Engineering and Design.</a:t>
            </a:r>
            <a:endParaRPr lang="en-US" altLang="zh-CN" sz="1200" b="0" i="0">
              <a:solidFill>
                <a:srgbClr val="1F1F1F"/>
              </a:solidFill>
              <a:ea typeface="ElsevierGulliver"/>
              <a:cs typeface="Arial" panose="020B060402020209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idx="4294967295"/>
          </p:nvPr>
        </p:nvSpPr>
        <p:spPr>
          <a:xfrm>
            <a:off x="2712085" y="5715"/>
            <a:ext cx="6603365" cy="703580"/>
          </a:xfrm>
          <a:noFill/>
        </p:spPr>
        <p:txBody>
          <a:bodyPr numCol="1"/>
          <a:lstStyle/>
          <a:p>
            <a:r>
              <a:rPr lang="zh-CN" altLang="en-US">
                <a:latin typeface="微软雅黑 Light" panose="020B0502040204020203" pitchFamily="34" charset="-122"/>
                <a:ea typeface="微软雅黑 Light" panose="020B0502040204020203" pitchFamily="34" charset="-122"/>
                <a:cs typeface="Times New Roman" panose="02020503050405090304" pitchFamily="18" charset="0"/>
              </a:rPr>
              <a:t>工程数据</a:t>
            </a:r>
            <a:endParaRPr lang="zh-CN" altLang="en-US">
              <a:latin typeface="微软雅黑 Light" panose="020B0502040204020203" pitchFamily="34" charset="-122"/>
              <a:ea typeface="微软雅黑 Light" panose="020B0502040204020203" pitchFamily="34" charset="-122"/>
              <a:cs typeface="Times New Roman" panose="02020503050405090304" pitchFamily="18" charset="0"/>
            </a:endParaRPr>
          </a:p>
        </p:txBody>
      </p:sp>
      <p:sp>
        <p:nvSpPr>
          <p:cNvPr id="4" name="标题 1"/>
          <p:cNvSpPr>
            <a:spLocks noGrp="1"/>
          </p:cNvSpPr>
          <p:nvPr/>
        </p:nvSpPr>
        <p:spPr>
          <a:xfrm>
            <a:off x="0" y="0"/>
            <a:ext cx="12192000" cy="703580"/>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a:lstStyle>
          <a:p>
            <a:pPr marL="0" indent="0" algn="ctr" eaLnBrk="1" latinLnBrk="0" hangingPunct="1">
              <a:lnSpc>
                <a:spcPct val="150000"/>
              </a:lnSpc>
              <a:spcBef>
                <a:spcPts val="1000"/>
              </a:spcBef>
              <a:spcAft>
                <a:spcPts val="1000"/>
              </a:spcAft>
              <a:buNone/>
            </a:pPr>
            <a:r>
              <a:rPr lang="en-US" altLang="zh-CN" b="0" dirty="0">
                <a:solidFill>
                  <a:schemeClr val="bg1"/>
                </a:solidFill>
                <a:latin typeface="Arial" panose="020B0604020202090204" pitchFamily="34" charset="0"/>
                <a:ea typeface="微软雅黑" panose="020B0503020204020204" charset="-122"/>
                <a:cs typeface="Arial" panose="020B0604020202090204" pitchFamily="34" charset="0"/>
                <a:sym typeface="+mn-ea"/>
              </a:rPr>
              <a:t>Introduction</a:t>
            </a:r>
            <a:endParaRPr lang="en-US" altLang="zh-CN" b="0" kern="0" dirty="0">
              <a:solidFill>
                <a:schemeClr val="bg1"/>
              </a:solidFill>
              <a:latin typeface="Arial" panose="020B0604020202090204" pitchFamily="34" charset="0"/>
              <a:ea typeface="微软雅黑" panose="020B0503020204020204" charset="-122"/>
              <a:cs typeface="Arial" panose="020B0604020202090204" pitchFamily="34" charset="0"/>
              <a:sym typeface="+mn-ea"/>
            </a:endParaRPr>
          </a:p>
        </p:txBody>
      </p:sp>
      <p:sp>
        <p:nvSpPr>
          <p:cNvPr id="24" name="文本框 23"/>
          <p:cNvSpPr txBox="1"/>
          <p:nvPr/>
        </p:nvSpPr>
        <p:spPr>
          <a:xfrm>
            <a:off x="0" y="6539865"/>
            <a:ext cx="9276080" cy="306705"/>
          </a:xfrm>
          <a:prstGeom prst="rect">
            <a:avLst/>
          </a:prstGeom>
          <a:noFill/>
        </p:spPr>
        <p:txBody>
          <a:bodyPr wrap="square" rtlCol="0" anchor="t">
            <a:spAutoFit/>
          </a:bodyPr>
          <a:p>
            <a:pPr marL="0" indent="0" eaLnBrk="1" latinLnBrk="0" hangingPunct="1"/>
            <a:r>
              <a:rPr lang="en-US" altLang="zh-CN" sz="1400">
                <a:solidFill>
                  <a:schemeClr val="bg1">
                    <a:lumMod val="65000"/>
                  </a:schemeClr>
                </a:solidFill>
                <a:ea typeface="Helvetica"/>
                <a:cs typeface="Arial" panose="020B0604020202090204" pitchFamily="34" charset="0"/>
                <a:sym typeface="+mn-ea"/>
              </a:rPr>
              <a:t>25</a:t>
            </a:r>
            <a:r>
              <a:rPr lang="en-US" altLang="zh-CN" sz="1400" baseline="30000">
                <a:solidFill>
                  <a:schemeClr val="bg1">
                    <a:lumMod val="65000"/>
                  </a:schemeClr>
                </a:solidFill>
                <a:ea typeface="Helvetica"/>
                <a:cs typeface="Arial" panose="020B0604020202090204" pitchFamily="34" charset="0"/>
                <a:sym typeface="+mn-ea"/>
              </a:rPr>
              <a:t>th</a:t>
            </a:r>
            <a:r>
              <a:rPr lang="en-US" altLang="zh-CN" sz="1400">
                <a:solidFill>
                  <a:schemeClr val="bg1">
                    <a:lumMod val="65000"/>
                  </a:schemeClr>
                </a:solidFill>
                <a:ea typeface="Helvetica"/>
                <a:cs typeface="Arial" panose="020B0604020202090204" pitchFamily="34" charset="0"/>
                <a:sym typeface="+mn-ea"/>
              </a:rPr>
              <a:t> IEEE Real Time Conference - La Biodola, Elba, Italy, </a:t>
            </a:r>
            <a:r>
              <a:rPr lang="en-US" sz="1400" dirty="0">
                <a:solidFill>
                  <a:schemeClr val="bg1">
                    <a:lumMod val="65000"/>
                  </a:schemeClr>
                </a:solidFill>
                <a:cs typeface="Arial" panose="020B0604020202090204" pitchFamily="34" charset="0"/>
                <a:sym typeface="+mn-ea"/>
              </a:rPr>
              <a:t>25-29 May, 2026</a:t>
            </a:r>
            <a:endParaRPr lang="en-US" altLang="en-US" sz="1400" dirty="0">
              <a:solidFill>
                <a:schemeClr val="bg1">
                  <a:lumMod val="65000"/>
                </a:schemeClr>
              </a:solidFill>
              <a:cs typeface="Arial" panose="020B0604020202090204" pitchFamily="34" charset="0"/>
              <a:sym typeface="+mn-ea"/>
            </a:endParaRPr>
          </a:p>
        </p:txBody>
      </p:sp>
      <p:cxnSp>
        <p:nvCxnSpPr>
          <p:cNvPr id="35" name="直接连接符 34"/>
          <p:cNvCxnSpPr/>
          <p:nvPr/>
        </p:nvCxnSpPr>
        <p:spPr>
          <a:xfrm>
            <a:off x="0" y="1189355"/>
            <a:ext cx="12192000"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40" name="文本框 39"/>
          <p:cNvSpPr txBox="1"/>
          <p:nvPr/>
        </p:nvSpPr>
        <p:spPr>
          <a:xfrm>
            <a:off x="407670" y="1612900"/>
            <a:ext cx="3404235" cy="645160"/>
          </a:xfrm>
          <a:prstGeom prst="rect">
            <a:avLst/>
          </a:prstGeom>
          <a:noFill/>
        </p:spPr>
        <p:txBody>
          <a:bodyPr wrap="square" rtlCol="0" anchor="t">
            <a:spAutoFit/>
          </a:bodyPr>
          <a:p>
            <a:pPr marL="0" lvl="1" indent="0" eaLnBrk="1" latinLnBrk="0" hangingPunct="1">
              <a:lnSpc>
                <a:spcPct val="150000"/>
              </a:lnSpc>
            </a:pPr>
            <a:r>
              <a:rPr lang="en-US" altLang="zh-CN" sz="2400" dirty="0">
                <a:sym typeface="+mn-ea"/>
              </a:rPr>
              <a:t>Future fusion devices</a:t>
            </a:r>
            <a:endParaRPr lang="en-US" altLang="zh-CN" sz="2000" dirty="0">
              <a:sym typeface="+mn-ea"/>
            </a:endParaRPr>
          </a:p>
        </p:txBody>
      </p:sp>
      <p:sp>
        <p:nvSpPr>
          <p:cNvPr id="6" name="文本框 5"/>
          <p:cNvSpPr txBox="1"/>
          <p:nvPr/>
        </p:nvSpPr>
        <p:spPr>
          <a:xfrm>
            <a:off x="119380" y="765175"/>
            <a:ext cx="5349240" cy="645160"/>
          </a:xfrm>
          <a:prstGeom prst="rect">
            <a:avLst/>
          </a:prstGeom>
        </p:spPr>
        <p:txBody>
          <a:bodyPr wrap="square">
            <a:spAutoFit/>
          </a:bodyPr>
          <a:p>
            <a:pPr marL="0" indent="0"/>
            <a:r>
              <a:rPr lang="en-US" altLang="zh-CN" sz="1800" b="0" i="0">
                <a:solidFill>
                  <a:srgbClr val="000000"/>
                </a:solidFill>
                <a:latin typeface="Color Emoji"/>
                <a:ea typeface="Color Emoji"/>
              </a:rPr>
              <a:t>Work </a:t>
            </a:r>
            <a:r>
              <a:rPr lang="en-US" altLang="zh-CN" sz="1800" b="0" i="0">
                <a:solidFill>
                  <a:srgbClr val="000000"/>
                </a:solidFill>
                <a:latin typeface="Color Emoji"/>
                <a:ea typeface="Color Emoji"/>
              </a:rPr>
              <a:t>Target</a:t>
            </a:r>
            <a:r>
              <a:rPr lang="en-US" altLang="zh-CN" sz="1800" b="0" i="0">
                <a:solidFill>
                  <a:srgbClr val="000000"/>
                </a:solidFill>
                <a:latin typeface="Color Emoji"/>
                <a:ea typeface="Color Emoji"/>
              </a:rPr>
              <a:t>s</a:t>
            </a:r>
            <a:endParaRPr lang="en-US" altLang="zh-CN" sz="1800" b="0" i="0">
              <a:solidFill>
                <a:srgbClr val="000000"/>
              </a:solidFill>
              <a:latin typeface="Color Emoji"/>
              <a:ea typeface="Color Emoji"/>
            </a:endParaRPr>
          </a:p>
          <a:p>
            <a:pPr marL="0" indent="0"/>
            <a:endParaRPr lang="en-US" altLang="zh-CN" sz="1800" b="0" i="0">
              <a:solidFill>
                <a:srgbClr val="000000"/>
              </a:solidFill>
              <a:latin typeface="Color Emoji"/>
              <a:ea typeface="Color Emoji"/>
            </a:endParaRPr>
          </a:p>
        </p:txBody>
      </p:sp>
      <p:sp>
        <p:nvSpPr>
          <p:cNvPr id="7" name="文本框 6"/>
          <p:cNvSpPr txBox="1"/>
          <p:nvPr/>
        </p:nvSpPr>
        <p:spPr>
          <a:xfrm>
            <a:off x="4152265" y="4725670"/>
            <a:ext cx="7548880" cy="1760220"/>
          </a:xfrm>
          <a:prstGeom prst="rect">
            <a:avLst/>
          </a:prstGeom>
        </p:spPr>
        <p:txBody>
          <a:bodyPr wrap="square">
            <a:noAutofit/>
          </a:bodyPr>
          <a:p>
            <a:pPr marL="0" indent="0" eaLnBrk="1" latinLnBrk="0" hangingPunct="1">
              <a:lnSpc>
                <a:spcPct val="150000"/>
              </a:lnSpc>
            </a:pPr>
            <a:r>
              <a:rPr lang="en-US" altLang="zh-CN" sz="1800" b="0" i="0">
                <a:solidFill>
                  <a:srgbClr val="000000"/>
                </a:solidFill>
                <a:latin typeface="Color Emoji"/>
                <a:ea typeface="Color Emoji"/>
              </a:rPr>
              <a:t>- Purpose-built for high-throughput, time-ordered data. </a:t>
            </a:r>
            <a:endParaRPr lang="en-US" altLang="zh-CN" sz="1800" b="0" i="0">
              <a:solidFill>
                <a:srgbClr val="000000"/>
              </a:solidFill>
              <a:latin typeface="Color Emoji"/>
              <a:ea typeface="Color Emoji"/>
            </a:endParaRPr>
          </a:p>
          <a:p>
            <a:pPr marL="0" indent="0" eaLnBrk="1" latinLnBrk="0" hangingPunct="1">
              <a:lnSpc>
                <a:spcPct val="150000"/>
              </a:lnSpc>
            </a:pPr>
            <a:r>
              <a:rPr lang="en-US" altLang="zh-CN" sz="1800" b="0" i="0">
                <a:solidFill>
                  <a:srgbClr val="000000"/>
                </a:solidFill>
                <a:latin typeface="Color Emoji"/>
                <a:ea typeface="Color Emoji"/>
              </a:rPr>
              <a:t>- Native support for: column store, compression, down-sampling, range query, distributed clusters. </a:t>
            </a:r>
            <a:endParaRPr lang="en-US" altLang="zh-CN" sz="1800" b="0" i="0">
              <a:solidFill>
                <a:srgbClr val="000000"/>
              </a:solidFill>
              <a:latin typeface="Color Emoji"/>
              <a:ea typeface="Color Emoji"/>
            </a:endParaRPr>
          </a:p>
          <a:p>
            <a:pPr marL="0" indent="0" eaLnBrk="1" latinLnBrk="0" hangingPunct="1">
              <a:lnSpc>
                <a:spcPct val="150000"/>
              </a:lnSpc>
            </a:pPr>
            <a:r>
              <a:rPr lang="en-US" altLang="zh-CN" sz="1800" b="0" i="0">
                <a:solidFill>
                  <a:srgbClr val="000000"/>
                </a:solidFill>
                <a:latin typeface="Color Emoji"/>
                <a:ea typeface="Color Emoji"/>
              </a:rPr>
              <a:t>- Representative systems: InfluxDB, TimescaleDB, Apache IoTDB. </a:t>
            </a:r>
            <a:endParaRPr lang="en-US" altLang="zh-CN" sz="1800" b="0" i="0">
              <a:solidFill>
                <a:srgbClr val="000000"/>
              </a:solidFill>
              <a:latin typeface="Color Emoji"/>
              <a:ea typeface="Color Emoji"/>
            </a:endParaRPr>
          </a:p>
        </p:txBody>
      </p:sp>
      <p:sp>
        <p:nvSpPr>
          <p:cNvPr id="12" name="文本框 11"/>
          <p:cNvSpPr txBox="1"/>
          <p:nvPr/>
        </p:nvSpPr>
        <p:spPr>
          <a:xfrm>
            <a:off x="421005" y="5618480"/>
            <a:ext cx="3240405" cy="460375"/>
          </a:xfrm>
          <a:prstGeom prst="rect">
            <a:avLst/>
          </a:prstGeom>
        </p:spPr>
        <p:txBody>
          <a:bodyPr wrap="square">
            <a:spAutoFit/>
          </a:bodyPr>
          <a:p>
            <a:pPr>
              <a:spcAft>
                <a:spcPct val="60000"/>
              </a:spcAft>
            </a:pPr>
            <a:r>
              <a:rPr lang="en-US" altLang="zh-CN" sz="2400"/>
              <a:t>TimeSeries DataBase</a:t>
            </a:r>
            <a:endParaRPr lang="en-US" altLang="zh-CN" sz="2400"/>
          </a:p>
        </p:txBody>
      </p:sp>
      <p:sp>
        <p:nvSpPr>
          <p:cNvPr id="9" name="下箭头 8"/>
          <p:cNvSpPr/>
          <p:nvPr/>
        </p:nvSpPr>
        <p:spPr>
          <a:xfrm>
            <a:off x="1703705" y="2493010"/>
            <a:ext cx="485775" cy="586105"/>
          </a:xfrm>
          <a:prstGeom prst="downArrow">
            <a:avLst/>
          </a:prstGeom>
          <a:solidFill>
            <a:schemeClr val="tx1"/>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 name="文本框 9"/>
          <p:cNvSpPr txBox="1"/>
          <p:nvPr/>
        </p:nvSpPr>
        <p:spPr>
          <a:xfrm>
            <a:off x="3719830" y="1541145"/>
            <a:ext cx="6096000" cy="1014730"/>
          </a:xfrm>
          <a:prstGeom prst="rect">
            <a:avLst/>
          </a:prstGeom>
          <a:noFill/>
        </p:spPr>
        <p:txBody>
          <a:bodyPr wrap="square" rtlCol="0" anchor="t">
            <a:spAutoFit/>
          </a:bodyPr>
          <a:p>
            <a:pPr marL="0" lvl="1" indent="457200" eaLnBrk="1" latinLnBrk="0" hangingPunct="1">
              <a:lnSpc>
                <a:spcPct val="150000"/>
              </a:lnSpc>
            </a:pPr>
            <a:r>
              <a:rPr lang="en-US" altLang="zh-CN" sz="2000" dirty="0">
                <a:sym typeface="+mn-ea"/>
              </a:rPr>
              <a:t>- Stronger large-scale query performance </a:t>
            </a:r>
            <a:endParaRPr lang="en-US" altLang="zh-CN" sz="2000" dirty="0">
              <a:sym typeface="+mn-ea"/>
            </a:endParaRPr>
          </a:p>
          <a:p>
            <a:pPr marL="0" lvl="1" indent="457200" eaLnBrk="1" latinLnBrk="0" hangingPunct="1">
              <a:lnSpc>
                <a:spcPct val="150000"/>
              </a:lnSpc>
            </a:pPr>
            <a:r>
              <a:rPr lang="en-US" altLang="zh-CN" sz="2000" dirty="0">
                <a:sym typeface="+mn-ea"/>
              </a:rPr>
              <a:t>- Integrated AI training platform.</a:t>
            </a:r>
            <a:endParaRPr lang="en-US" altLang="zh-CN" sz="2000" dirty="0">
              <a:sym typeface="+mn-ea"/>
            </a:endParaRPr>
          </a:p>
        </p:txBody>
      </p:sp>
      <p:sp>
        <p:nvSpPr>
          <p:cNvPr id="14" name="下箭头 13"/>
          <p:cNvSpPr/>
          <p:nvPr/>
        </p:nvSpPr>
        <p:spPr>
          <a:xfrm>
            <a:off x="1703705" y="4516755"/>
            <a:ext cx="485775" cy="586105"/>
          </a:xfrm>
          <a:prstGeom prst="downArrow">
            <a:avLst/>
          </a:prstGeom>
          <a:solidFill>
            <a:schemeClr val="tx1"/>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5" name="文本框 14"/>
          <p:cNvSpPr txBox="1"/>
          <p:nvPr/>
        </p:nvSpPr>
        <p:spPr>
          <a:xfrm>
            <a:off x="588645" y="3429000"/>
            <a:ext cx="2773045" cy="645160"/>
          </a:xfrm>
          <a:prstGeom prst="rect">
            <a:avLst/>
          </a:prstGeom>
          <a:noFill/>
        </p:spPr>
        <p:txBody>
          <a:bodyPr wrap="square" rtlCol="0" anchor="t">
            <a:spAutoFit/>
          </a:bodyPr>
          <a:p>
            <a:pPr marL="0" lvl="1" indent="0" eaLnBrk="1" latinLnBrk="0" hangingPunct="1">
              <a:lnSpc>
                <a:spcPct val="150000"/>
              </a:lnSpc>
            </a:pPr>
            <a:r>
              <a:rPr lang="en-US" altLang="zh-CN" sz="2400" dirty="0">
                <a:sym typeface="+mn-ea"/>
              </a:rPr>
              <a:t>Fusion </a:t>
            </a:r>
            <a:r>
              <a:rPr lang="en-US" altLang="zh-CN" sz="2400" dirty="0">
                <a:sym typeface="+mn-ea"/>
              </a:rPr>
              <a:t>plant </a:t>
            </a:r>
            <a:r>
              <a:rPr lang="en-US" altLang="zh-CN" sz="2400" dirty="0">
                <a:sym typeface="+mn-ea"/>
              </a:rPr>
              <a:t>data</a:t>
            </a:r>
            <a:endParaRPr lang="en-US" altLang="zh-CN" sz="2400" dirty="0">
              <a:sym typeface="+mn-ea"/>
            </a:endParaRPr>
          </a:p>
        </p:txBody>
      </p:sp>
      <p:sp>
        <p:nvSpPr>
          <p:cNvPr id="20" name="文本框 19"/>
          <p:cNvSpPr txBox="1"/>
          <p:nvPr/>
        </p:nvSpPr>
        <p:spPr>
          <a:xfrm>
            <a:off x="4152265" y="3285490"/>
            <a:ext cx="6096000" cy="1014730"/>
          </a:xfrm>
          <a:prstGeom prst="rect">
            <a:avLst/>
          </a:prstGeom>
          <a:noFill/>
        </p:spPr>
        <p:txBody>
          <a:bodyPr wrap="square" rtlCol="0" anchor="t">
            <a:spAutoFit/>
          </a:bodyPr>
          <a:p>
            <a:pPr marL="0" indent="0" eaLnBrk="1" latinLnBrk="0" hangingPunct="1">
              <a:lnSpc>
                <a:spcPct val="150000"/>
              </a:lnSpc>
            </a:pPr>
            <a:r>
              <a:rPr lang="en-US" altLang="zh-CN" sz="2000" dirty="0">
                <a:sym typeface="+mn-ea"/>
              </a:rPr>
              <a:t>- Generated by sensors and control systems</a:t>
            </a:r>
            <a:endParaRPr lang="en-US" altLang="zh-CN" sz="2000" dirty="0">
              <a:sym typeface="+mn-ea"/>
            </a:endParaRPr>
          </a:p>
          <a:p>
            <a:pPr marL="0" indent="0" eaLnBrk="1" latinLnBrk="0" hangingPunct="1">
              <a:lnSpc>
                <a:spcPct val="150000"/>
              </a:lnSpc>
            </a:pPr>
            <a:r>
              <a:rPr lang="en-US" altLang="zh-CN" sz="2000" dirty="0">
                <a:sym typeface="+mn-ea"/>
              </a:rPr>
              <a:t>- Orderd by timestamp</a:t>
            </a:r>
            <a:endParaRPr lang="en-US" altLang="zh-CN" sz="2000" dirty="0">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6539865"/>
            <a:ext cx="9276080" cy="306705"/>
          </a:xfrm>
          <a:prstGeom prst="rect">
            <a:avLst/>
          </a:prstGeom>
          <a:noFill/>
        </p:spPr>
        <p:txBody>
          <a:bodyPr wrap="square" rtlCol="0" anchor="t">
            <a:spAutoFit/>
          </a:bodyPr>
          <a:p>
            <a:pPr marL="0" indent="0" eaLnBrk="1" latinLnBrk="0" hangingPunct="1"/>
            <a:r>
              <a:rPr lang="en-US" altLang="zh-CN" sz="1400">
                <a:solidFill>
                  <a:schemeClr val="bg1">
                    <a:lumMod val="65000"/>
                  </a:schemeClr>
                </a:solidFill>
                <a:ea typeface="Helvetica"/>
                <a:cs typeface="Arial" panose="020B0604020202090204" pitchFamily="34" charset="0"/>
                <a:sym typeface="+mn-ea"/>
              </a:rPr>
              <a:t>25</a:t>
            </a:r>
            <a:r>
              <a:rPr lang="en-US" altLang="zh-CN" sz="1400" baseline="30000">
                <a:solidFill>
                  <a:schemeClr val="bg1">
                    <a:lumMod val="65000"/>
                  </a:schemeClr>
                </a:solidFill>
                <a:ea typeface="Helvetica"/>
                <a:cs typeface="Arial" panose="020B0604020202090204" pitchFamily="34" charset="0"/>
                <a:sym typeface="+mn-ea"/>
              </a:rPr>
              <a:t>th</a:t>
            </a:r>
            <a:r>
              <a:rPr lang="en-US" altLang="zh-CN" sz="1400">
                <a:solidFill>
                  <a:schemeClr val="bg1">
                    <a:lumMod val="65000"/>
                  </a:schemeClr>
                </a:solidFill>
                <a:ea typeface="Helvetica"/>
                <a:cs typeface="Arial" panose="020B0604020202090204" pitchFamily="34" charset="0"/>
                <a:sym typeface="+mn-ea"/>
              </a:rPr>
              <a:t> IEEE Real Time Conference - La Biodola, Elba, Italy, </a:t>
            </a:r>
            <a:r>
              <a:rPr lang="en-US" sz="1400" dirty="0">
                <a:solidFill>
                  <a:schemeClr val="bg1">
                    <a:lumMod val="65000"/>
                  </a:schemeClr>
                </a:solidFill>
                <a:cs typeface="Arial" panose="020B0604020202090204" pitchFamily="34" charset="0"/>
                <a:sym typeface="+mn-ea"/>
              </a:rPr>
              <a:t>25-29 May, 2026</a:t>
            </a:r>
            <a:endParaRPr lang="en-US" altLang="en-US" sz="1400" dirty="0">
              <a:solidFill>
                <a:schemeClr val="bg1">
                  <a:lumMod val="65000"/>
                </a:schemeClr>
              </a:solidFill>
              <a:cs typeface="Arial" panose="020B0604020202090204" pitchFamily="34" charset="0"/>
              <a:sym typeface="+mn-ea"/>
            </a:endParaRPr>
          </a:p>
        </p:txBody>
      </p:sp>
      <p:cxnSp>
        <p:nvCxnSpPr>
          <p:cNvPr id="13" name="直接连接符 12"/>
          <p:cNvCxnSpPr/>
          <p:nvPr/>
        </p:nvCxnSpPr>
        <p:spPr>
          <a:xfrm>
            <a:off x="335915" y="3141345"/>
            <a:ext cx="3456305" cy="0"/>
          </a:xfrm>
          <a:prstGeom prst="line">
            <a:avLst/>
          </a:prstGeom>
          <a:ln w="63500">
            <a:solidFill>
              <a:schemeClr val="tx1"/>
            </a:solidFill>
          </a:ln>
        </p:spPr>
        <p:style>
          <a:lnRef idx="2">
            <a:schemeClr val="accent1"/>
          </a:lnRef>
          <a:fillRef idx="0">
            <a:srgbClr val="FFFFFF"/>
          </a:fillRef>
          <a:effectRef idx="0">
            <a:srgbClr val="FFFFFF"/>
          </a:effectRef>
          <a:fontRef idx="minor">
            <a:schemeClr val="tx1"/>
          </a:fontRef>
        </p:style>
      </p:cxnSp>
      <p:cxnSp>
        <p:nvCxnSpPr>
          <p:cNvPr id="14" name="直接连接符 13"/>
          <p:cNvCxnSpPr/>
          <p:nvPr/>
        </p:nvCxnSpPr>
        <p:spPr>
          <a:xfrm>
            <a:off x="695960" y="2709545"/>
            <a:ext cx="0" cy="443230"/>
          </a:xfrm>
          <a:prstGeom prst="line">
            <a:avLst/>
          </a:prstGeom>
          <a:ln w="25400">
            <a:solidFill>
              <a:schemeClr val="tx1"/>
            </a:solidFill>
          </a:ln>
        </p:spPr>
        <p:style>
          <a:lnRef idx="2">
            <a:schemeClr val="accent1"/>
          </a:lnRef>
          <a:fillRef idx="0">
            <a:srgbClr val="FFFFFF"/>
          </a:fillRef>
          <a:effectRef idx="0">
            <a:srgbClr val="FFFFFF"/>
          </a:effectRef>
          <a:fontRef idx="minor">
            <a:schemeClr val="tx1"/>
          </a:fontRef>
        </p:style>
      </p:cxnSp>
      <p:sp>
        <p:nvSpPr>
          <p:cNvPr id="15" name="矩形 14"/>
          <p:cNvSpPr/>
          <p:nvPr/>
        </p:nvSpPr>
        <p:spPr>
          <a:xfrm>
            <a:off x="335915" y="2053590"/>
            <a:ext cx="678180" cy="655955"/>
          </a:xfrm>
          <a:prstGeom prst="rect">
            <a:avLst/>
          </a:prstGeom>
          <a:solidFill>
            <a:srgbClr val="0100FD"/>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cxnSp>
        <p:nvCxnSpPr>
          <p:cNvPr id="16" name="直接连接符 15"/>
          <p:cNvCxnSpPr/>
          <p:nvPr/>
        </p:nvCxnSpPr>
        <p:spPr>
          <a:xfrm>
            <a:off x="1703705" y="2709545"/>
            <a:ext cx="0" cy="443230"/>
          </a:xfrm>
          <a:prstGeom prst="line">
            <a:avLst/>
          </a:prstGeom>
          <a:ln w="25400">
            <a:solidFill>
              <a:schemeClr val="tx1"/>
            </a:solidFill>
          </a:ln>
        </p:spPr>
        <p:style>
          <a:lnRef idx="2">
            <a:schemeClr val="accent1"/>
          </a:lnRef>
          <a:fillRef idx="0">
            <a:srgbClr val="FFFFFF"/>
          </a:fillRef>
          <a:effectRef idx="0">
            <a:srgbClr val="FFFFFF"/>
          </a:effectRef>
          <a:fontRef idx="minor">
            <a:schemeClr val="tx1"/>
          </a:fontRef>
        </p:style>
      </p:cxnSp>
      <p:sp>
        <p:nvSpPr>
          <p:cNvPr id="17" name="矩形 16"/>
          <p:cNvSpPr/>
          <p:nvPr/>
        </p:nvSpPr>
        <p:spPr>
          <a:xfrm>
            <a:off x="1343660" y="2053590"/>
            <a:ext cx="678180" cy="655955"/>
          </a:xfrm>
          <a:prstGeom prst="rect">
            <a:avLst/>
          </a:prstGeom>
          <a:solidFill>
            <a:srgbClr val="FFFD04"/>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cxnSp>
        <p:nvCxnSpPr>
          <p:cNvPr id="18" name="直接连接符 17"/>
          <p:cNvCxnSpPr/>
          <p:nvPr/>
        </p:nvCxnSpPr>
        <p:spPr>
          <a:xfrm rot="10800000">
            <a:off x="2423795" y="3129915"/>
            <a:ext cx="0" cy="443230"/>
          </a:xfrm>
          <a:prstGeom prst="line">
            <a:avLst/>
          </a:prstGeom>
          <a:ln w="25400">
            <a:solidFill>
              <a:schemeClr val="tx1"/>
            </a:solidFill>
          </a:ln>
        </p:spPr>
        <p:style>
          <a:lnRef idx="2">
            <a:schemeClr val="accent1"/>
          </a:lnRef>
          <a:fillRef idx="0">
            <a:srgbClr val="FFFFFF"/>
          </a:fillRef>
          <a:effectRef idx="0">
            <a:srgbClr val="FFFFFF"/>
          </a:effectRef>
          <a:fontRef idx="minor">
            <a:schemeClr val="tx1"/>
          </a:fontRef>
        </p:style>
      </p:cxnSp>
      <p:sp>
        <p:nvSpPr>
          <p:cNvPr id="19" name="矩形 18"/>
          <p:cNvSpPr/>
          <p:nvPr/>
        </p:nvSpPr>
        <p:spPr>
          <a:xfrm rot="10800000">
            <a:off x="2084705" y="3573145"/>
            <a:ext cx="678180" cy="655955"/>
          </a:xfrm>
          <a:prstGeom prst="rect">
            <a:avLst/>
          </a:prstGeom>
          <a:solidFill>
            <a:srgbClr val="00FF03"/>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cxnSp>
        <p:nvCxnSpPr>
          <p:cNvPr id="20" name="直接连接符 19"/>
          <p:cNvCxnSpPr/>
          <p:nvPr/>
        </p:nvCxnSpPr>
        <p:spPr>
          <a:xfrm rot="10800000">
            <a:off x="3411220" y="3129915"/>
            <a:ext cx="0" cy="443230"/>
          </a:xfrm>
          <a:prstGeom prst="line">
            <a:avLst/>
          </a:prstGeom>
          <a:ln w="25400">
            <a:solidFill>
              <a:schemeClr val="tx1"/>
            </a:solidFill>
          </a:ln>
        </p:spPr>
        <p:style>
          <a:lnRef idx="2">
            <a:schemeClr val="accent1"/>
          </a:lnRef>
          <a:fillRef idx="0">
            <a:srgbClr val="FFFFFF"/>
          </a:fillRef>
          <a:effectRef idx="0">
            <a:srgbClr val="FFFFFF"/>
          </a:effectRef>
          <a:fontRef idx="minor">
            <a:schemeClr val="tx1"/>
          </a:fontRef>
        </p:style>
      </p:cxnSp>
      <p:sp>
        <p:nvSpPr>
          <p:cNvPr id="21" name="矩形 20"/>
          <p:cNvSpPr/>
          <p:nvPr/>
        </p:nvSpPr>
        <p:spPr>
          <a:xfrm rot="10800000">
            <a:off x="3072130" y="3573145"/>
            <a:ext cx="678180" cy="655955"/>
          </a:xfrm>
          <a:prstGeom prst="rect">
            <a:avLst/>
          </a:prstGeom>
          <a:solidFill>
            <a:srgbClr val="FD3400"/>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cxnSp>
        <p:nvCxnSpPr>
          <p:cNvPr id="22" name="直接连接符 21"/>
          <p:cNvCxnSpPr/>
          <p:nvPr/>
        </p:nvCxnSpPr>
        <p:spPr>
          <a:xfrm>
            <a:off x="2855595" y="2709545"/>
            <a:ext cx="0" cy="443230"/>
          </a:xfrm>
          <a:prstGeom prst="line">
            <a:avLst/>
          </a:prstGeom>
          <a:ln w="25400">
            <a:solidFill>
              <a:schemeClr val="tx1"/>
            </a:solidFill>
          </a:ln>
        </p:spPr>
        <p:style>
          <a:lnRef idx="2">
            <a:schemeClr val="accent1"/>
          </a:lnRef>
          <a:fillRef idx="0">
            <a:srgbClr val="FFFFFF"/>
          </a:fillRef>
          <a:effectRef idx="0">
            <a:srgbClr val="FFFFFF"/>
          </a:effectRef>
          <a:fontRef idx="minor">
            <a:schemeClr val="tx1"/>
          </a:fontRef>
        </p:style>
      </p:cxnSp>
      <p:sp>
        <p:nvSpPr>
          <p:cNvPr id="23" name="矩形 22"/>
          <p:cNvSpPr/>
          <p:nvPr/>
        </p:nvSpPr>
        <p:spPr>
          <a:xfrm>
            <a:off x="2495550" y="2053590"/>
            <a:ext cx="678180" cy="655955"/>
          </a:xfrm>
          <a:prstGeom prst="rect">
            <a:avLst/>
          </a:prstGeom>
          <a:solidFill>
            <a:schemeClr val="bg1">
              <a:lumMod val="85000"/>
            </a:schemeClr>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7" name="文本框 26"/>
          <p:cNvSpPr txBox="1"/>
          <p:nvPr/>
        </p:nvSpPr>
        <p:spPr>
          <a:xfrm>
            <a:off x="3071495" y="1405890"/>
            <a:ext cx="2252980" cy="337185"/>
          </a:xfrm>
          <a:prstGeom prst="rect">
            <a:avLst/>
          </a:prstGeom>
          <a:noFill/>
        </p:spPr>
        <p:txBody>
          <a:bodyPr wrap="square" rtlCol="0" anchor="t">
            <a:spAutoFit/>
          </a:bodyPr>
          <a:p>
            <a:r>
              <a:rPr lang="en-US" altLang="zh-CN" sz="1600">
                <a:sym typeface="+mn-ea"/>
              </a:rPr>
              <a:t>Timeseries Database</a:t>
            </a:r>
            <a:endParaRPr lang="en-US" altLang="zh-CN" sz="1600">
              <a:sym typeface="+mn-ea"/>
            </a:endParaRPr>
          </a:p>
        </p:txBody>
      </p:sp>
      <p:cxnSp>
        <p:nvCxnSpPr>
          <p:cNvPr id="28" name="直接箭头连接符 27"/>
          <p:cNvCxnSpPr/>
          <p:nvPr/>
        </p:nvCxnSpPr>
        <p:spPr>
          <a:xfrm flipH="1">
            <a:off x="3287395" y="1772920"/>
            <a:ext cx="432435" cy="431800"/>
          </a:xfrm>
          <a:prstGeom prst="straightConnector1">
            <a:avLst/>
          </a:prstGeom>
          <a:ln w="19050">
            <a:solidFill>
              <a:srgbClr val="D9D9D9"/>
            </a:solidFill>
            <a:tailEnd type="stealth" w="lg" len="lg"/>
          </a:ln>
        </p:spPr>
        <p:style>
          <a:lnRef idx="2">
            <a:schemeClr val="accent1"/>
          </a:lnRef>
          <a:fillRef idx="0">
            <a:srgbClr val="FFFFFF"/>
          </a:fillRef>
          <a:effectRef idx="0">
            <a:srgbClr val="FFFFFF"/>
          </a:effectRef>
          <a:fontRef idx="minor">
            <a:schemeClr val="tx1"/>
          </a:fontRef>
        </p:style>
      </p:cxnSp>
      <p:sp>
        <p:nvSpPr>
          <p:cNvPr id="29" name="文本框 28"/>
          <p:cNvSpPr txBox="1"/>
          <p:nvPr/>
        </p:nvSpPr>
        <p:spPr>
          <a:xfrm>
            <a:off x="4151630" y="3429000"/>
            <a:ext cx="1779270" cy="583565"/>
          </a:xfrm>
          <a:prstGeom prst="rect">
            <a:avLst/>
          </a:prstGeom>
          <a:noFill/>
        </p:spPr>
        <p:txBody>
          <a:bodyPr wrap="square" rtlCol="0" anchor="t">
            <a:spAutoFit/>
          </a:bodyPr>
          <a:p>
            <a:r>
              <a:rPr lang="en-US" altLang="zh-CN" sz="1600">
                <a:sym typeface="+mn-ea"/>
              </a:rPr>
              <a:t>Channel Access </a:t>
            </a:r>
            <a:endParaRPr lang="en-US" altLang="zh-CN" sz="1600">
              <a:sym typeface="+mn-ea"/>
            </a:endParaRPr>
          </a:p>
          <a:p>
            <a:r>
              <a:rPr lang="en-US" altLang="zh-CN" sz="1600">
                <a:sym typeface="+mn-ea"/>
              </a:rPr>
              <a:t>Network Protocol</a:t>
            </a:r>
            <a:endParaRPr lang="en-US" altLang="zh-CN" sz="1600">
              <a:sym typeface="+mn-ea"/>
            </a:endParaRPr>
          </a:p>
        </p:txBody>
      </p:sp>
      <p:cxnSp>
        <p:nvCxnSpPr>
          <p:cNvPr id="30" name="直接箭头连接符 29"/>
          <p:cNvCxnSpPr>
            <a:stCxn id="29" idx="1"/>
          </p:cNvCxnSpPr>
          <p:nvPr/>
        </p:nvCxnSpPr>
        <p:spPr>
          <a:xfrm flipH="1" flipV="1">
            <a:off x="3863975" y="3284855"/>
            <a:ext cx="287655" cy="436245"/>
          </a:xfrm>
          <a:prstGeom prst="straightConnector1">
            <a:avLst/>
          </a:prstGeom>
          <a:ln w="19050">
            <a:solidFill>
              <a:srgbClr val="D9D9D9"/>
            </a:solidFill>
            <a:tailEnd type="stealth" w="lg" len="lg"/>
          </a:ln>
        </p:spPr>
        <p:style>
          <a:lnRef idx="2">
            <a:schemeClr val="accent1"/>
          </a:lnRef>
          <a:fillRef idx="0">
            <a:srgbClr val="FFFFFF"/>
          </a:fillRef>
          <a:effectRef idx="0">
            <a:srgbClr val="FFFFFF"/>
          </a:effectRef>
          <a:fontRef idx="minor">
            <a:schemeClr val="tx1"/>
          </a:fontRef>
        </p:style>
      </p:cxnSp>
      <p:pic>
        <p:nvPicPr>
          <p:cNvPr id="3" name="图片 2"/>
          <p:cNvPicPr/>
          <p:nvPr/>
        </p:nvPicPr>
        <p:blipFill>
          <a:blip r:embed="rId1"/>
          <a:stretch>
            <a:fillRect/>
          </a:stretch>
        </p:blipFill>
        <p:spPr>
          <a:xfrm>
            <a:off x="6238875" y="1671955"/>
            <a:ext cx="5670550" cy="2386965"/>
          </a:xfrm>
          <a:prstGeom prst="rect">
            <a:avLst/>
          </a:prstGeom>
        </p:spPr>
      </p:pic>
      <p:sp>
        <p:nvSpPr>
          <p:cNvPr id="8" name="标题 1"/>
          <p:cNvSpPr>
            <a:spLocks noGrp="1"/>
          </p:cNvSpPr>
          <p:nvPr/>
        </p:nvSpPr>
        <p:spPr>
          <a:xfrm>
            <a:off x="0" y="0"/>
            <a:ext cx="12192000" cy="703580"/>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a:lstStyle>
          <a:p>
            <a:r>
              <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rPr>
              <a:t>Design of the </a:t>
            </a:r>
            <a:r>
              <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rPr>
              <a:t>framework</a:t>
            </a:r>
            <a:endPar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endParaRPr>
          </a:p>
        </p:txBody>
      </p:sp>
      <p:sp>
        <p:nvSpPr>
          <p:cNvPr id="2" name="文本框 1"/>
          <p:cNvSpPr txBox="1"/>
          <p:nvPr/>
        </p:nvSpPr>
        <p:spPr>
          <a:xfrm>
            <a:off x="119380" y="765175"/>
            <a:ext cx="5133975" cy="368300"/>
          </a:xfrm>
          <a:prstGeom prst="rect">
            <a:avLst/>
          </a:prstGeom>
        </p:spPr>
        <p:txBody>
          <a:bodyPr wrap="square">
            <a:spAutoFit/>
          </a:bodyPr>
          <a:p>
            <a:pPr marL="0" indent="0"/>
            <a:r>
              <a:rPr lang="en-US" altLang="zh-CN" sz="1800" b="0" i="0">
                <a:solidFill>
                  <a:srgbClr val="000000"/>
                </a:solidFill>
                <a:latin typeface="Color Emoji"/>
                <a:ea typeface="Color Emoji"/>
              </a:rPr>
              <a:t>From EPICS to Timeseries Database</a:t>
            </a:r>
            <a:endParaRPr lang="en-US" altLang="zh-CN" sz="1800" b="0" i="0">
              <a:solidFill>
                <a:srgbClr val="000000"/>
              </a:solidFill>
              <a:latin typeface="Color Emoji"/>
              <a:ea typeface="Color Emoji"/>
            </a:endParaRPr>
          </a:p>
        </p:txBody>
      </p:sp>
      <p:cxnSp>
        <p:nvCxnSpPr>
          <p:cNvPr id="35" name="直接连接符 34"/>
          <p:cNvCxnSpPr/>
          <p:nvPr/>
        </p:nvCxnSpPr>
        <p:spPr>
          <a:xfrm>
            <a:off x="0" y="1189355"/>
            <a:ext cx="12192000"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4" name="文本框 3"/>
          <p:cNvSpPr txBox="1"/>
          <p:nvPr/>
        </p:nvSpPr>
        <p:spPr>
          <a:xfrm>
            <a:off x="191135" y="4456430"/>
            <a:ext cx="10567670" cy="1568450"/>
          </a:xfrm>
          <a:prstGeom prst="rect">
            <a:avLst/>
          </a:prstGeom>
        </p:spPr>
        <p:txBody>
          <a:bodyPr wrap="square">
            <a:spAutoFit/>
          </a:bodyPr>
          <a:p>
            <a:pPr marL="0" indent="0" eaLnBrk="1" latinLnBrk="0" hangingPunct="1">
              <a:lnSpc>
                <a:spcPct val="150000"/>
              </a:lnSpc>
            </a:pPr>
            <a:r>
              <a:rPr lang="en-US" altLang="zh-CN" sz="1600" b="0" i="0">
                <a:solidFill>
                  <a:srgbClr val="000000"/>
                </a:solidFill>
                <a:ea typeface="Color Emoji"/>
                <a:cs typeface="Arial" panose="020B0604020202090204" pitchFamily="34" charset="0"/>
              </a:rPr>
              <a:t>- EPICS side: PVs, distributed IOCs, Channel Access network. </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TSDB side: column-oriented, multi-device range queries, AI integration. </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Gap: Channel Access is event-driven; TSDB is batch-oriented. </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Need a bridge that converts CA monitor events into batched Tablet writes — efficiently, reliably, and at scale.</a:t>
            </a:r>
            <a:endParaRPr lang="en-US" altLang="zh-CN" sz="1600" b="0" i="0">
              <a:solidFill>
                <a:srgbClr val="000000"/>
              </a:solidFill>
              <a:ea typeface="Color Emoji"/>
              <a:cs typeface="Arial" panose="020B0604020202090204" pitchFamily="34" charset="0"/>
            </a:endParaRPr>
          </a:p>
        </p:txBody>
      </p:sp>
      <p:sp>
        <p:nvSpPr>
          <p:cNvPr id="7" name="文本框 6"/>
          <p:cNvSpPr txBox="1"/>
          <p:nvPr/>
        </p:nvSpPr>
        <p:spPr>
          <a:xfrm>
            <a:off x="119380" y="6252210"/>
            <a:ext cx="11842115" cy="275590"/>
          </a:xfrm>
          <a:prstGeom prst="rect">
            <a:avLst/>
          </a:prstGeom>
          <a:noFill/>
        </p:spPr>
        <p:txBody>
          <a:bodyPr wrap="square" rtlCol="0" anchor="t">
            <a:spAutoFit/>
          </a:bodyPr>
          <a:p>
            <a:r>
              <a:rPr lang="en-US" altLang="zh-CN" sz="1200"/>
              <a:t>C. Wang, X. Huang, J. Qiao et al., “Apache IoTDB: Time-series database for internet of things,” Proceedings of the VLDB Endowment, vol. 13, no. 12, pp. 2901–2904, 2020</a:t>
            </a:r>
            <a:endParaRPr lang="zh-CN" altLang="en-US" sz="1200"/>
          </a:p>
        </p:txBody>
      </p:sp>
      <p:sp>
        <p:nvSpPr>
          <p:cNvPr id="9" name="文本框 8"/>
          <p:cNvSpPr txBox="1"/>
          <p:nvPr/>
        </p:nvSpPr>
        <p:spPr>
          <a:xfrm>
            <a:off x="3802380" y="2348865"/>
            <a:ext cx="2252980" cy="509905"/>
          </a:xfrm>
          <a:prstGeom prst="rect">
            <a:avLst/>
          </a:prstGeom>
          <a:noFill/>
        </p:spPr>
        <p:txBody>
          <a:bodyPr wrap="square" rtlCol="0" anchor="t">
            <a:noAutofit/>
          </a:bodyPr>
          <a:p>
            <a:r>
              <a:rPr lang="en-US" altLang="zh-CN" sz="1600">
                <a:sym typeface="+mn-ea"/>
              </a:rPr>
              <a:t>EPICS to Timeseries </a:t>
            </a:r>
            <a:endParaRPr lang="en-US" altLang="zh-CN" sz="1600">
              <a:sym typeface="+mn-ea"/>
            </a:endParaRPr>
          </a:p>
          <a:p>
            <a:r>
              <a:rPr lang="en-US" altLang="zh-CN" sz="1600">
                <a:sym typeface="+mn-ea"/>
              </a:rPr>
              <a:t>Database</a:t>
            </a:r>
            <a:endParaRPr lang="en-US" altLang="zh-CN" sz="1600">
              <a:sym typeface="+mn-ea"/>
            </a:endParaRPr>
          </a:p>
        </p:txBody>
      </p:sp>
      <p:cxnSp>
        <p:nvCxnSpPr>
          <p:cNvPr id="10" name="直接箭头连接符 9"/>
          <p:cNvCxnSpPr>
            <a:stCxn id="9" idx="1"/>
          </p:cNvCxnSpPr>
          <p:nvPr/>
        </p:nvCxnSpPr>
        <p:spPr>
          <a:xfrm flipH="1">
            <a:off x="2938145" y="2604135"/>
            <a:ext cx="864235" cy="361315"/>
          </a:xfrm>
          <a:prstGeom prst="straightConnector1">
            <a:avLst/>
          </a:prstGeom>
          <a:ln w="19050">
            <a:solidFill>
              <a:srgbClr val="D9D9D9"/>
            </a:solidFill>
            <a:tailEnd type="stealth" w="lg" len="lg"/>
          </a:ln>
        </p:spPr>
        <p:style>
          <a:lnRef idx="2">
            <a:schemeClr val="accent1"/>
          </a:lnRef>
          <a:fillRef idx="0">
            <a:srgbClr val="FFFFFF"/>
          </a:fillRef>
          <a:effectRef idx="0">
            <a:srgbClr val="FFFFFF"/>
          </a:effectRef>
          <a:fontRef idx="minor">
            <a:schemeClr val="tx1"/>
          </a:fontRef>
        </p:style>
      </p:cxnSp>
      <p:sp>
        <p:nvSpPr>
          <p:cNvPr id="11" name="文本框 10"/>
          <p:cNvSpPr txBox="1"/>
          <p:nvPr/>
        </p:nvSpPr>
        <p:spPr>
          <a:xfrm>
            <a:off x="8040370" y="4089400"/>
            <a:ext cx="2951480" cy="337185"/>
          </a:xfrm>
          <a:prstGeom prst="rect">
            <a:avLst/>
          </a:prstGeom>
          <a:noFill/>
        </p:spPr>
        <p:txBody>
          <a:bodyPr wrap="square" rtlCol="0" anchor="t">
            <a:spAutoFit/>
          </a:bodyPr>
          <a:p>
            <a:r>
              <a:rPr lang="en-US" altLang="zh-CN" sz="1600">
                <a:solidFill>
                  <a:srgbClr val="000000"/>
                </a:solidFill>
                <a:latin typeface="Color Emoji"/>
                <a:ea typeface="Color Emoji"/>
                <a:sym typeface="+mn-ea"/>
              </a:rPr>
              <a:t>IoTDB AI Node platform</a:t>
            </a:r>
            <a:endParaRPr lang="en-US" altLang="zh-CN" sz="1600">
              <a:solidFill>
                <a:srgbClr val="000000"/>
              </a:solidFill>
              <a:latin typeface="Color Emoji"/>
              <a:ea typeface="Color Emoji"/>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6539865"/>
            <a:ext cx="9276080" cy="306705"/>
          </a:xfrm>
          <a:prstGeom prst="rect">
            <a:avLst/>
          </a:prstGeom>
          <a:noFill/>
        </p:spPr>
        <p:txBody>
          <a:bodyPr wrap="square" rtlCol="0" anchor="t">
            <a:spAutoFit/>
          </a:bodyPr>
          <a:p>
            <a:pPr marL="0" indent="0" eaLnBrk="1" latinLnBrk="0" hangingPunct="1"/>
            <a:r>
              <a:rPr lang="en-US" altLang="zh-CN" sz="1400">
                <a:solidFill>
                  <a:schemeClr val="bg1">
                    <a:lumMod val="65000"/>
                  </a:schemeClr>
                </a:solidFill>
                <a:ea typeface="Helvetica"/>
                <a:cs typeface="Arial" panose="020B0604020202090204" pitchFamily="34" charset="0"/>
                <a:sym typeface="+mn-ea"/>
              </a:rPr>
              <a:t>25</a:t>
            </a:r>
            <a:r>
              <a:rPr lang="en-US" altLang="zh-CN" sz="1400" baseline="30000">
                <a:solidFill>
                  <a:schemeClr val="bg1">
                    <a:lumMod val="65000"/>
                  </a:schemeClr>
                </a:solidFill>
                <a:ea typeface="Helvetica"/>
                <a:cs typeface="Arial" panose="020B0604020202090204" pitchFamily="34" charset="0"/>
                <a:sym typeface="+mn-ea"/>
              </a:rPr>
              <a:t>th</a:t>
            </a:r>
            <a:r>
              <a:rPr lang="en-US" altLang="zh-CN" sz="1400">
                <a:solidFill>
                  <a:schemeClr val="bg1">
                    <a:lumMod val="65000"/>
                  </a:schemeClr>
                </a:solidFill>
                <a:ea typeface="Helvetica"/>
                <a:cs typeface="Arial" panose="020B0604020202090204" pitchFamily="34" charset="0"/>
                <a:sym typeface="+mn-ea"/>
              </a:rPr>
              <a:t> IEEE Real Time Conference - La Biodola, Elba, Italy, </a:t>
            </a:r>
            <a:r>
              <a:rPr lang="en-US" sz="1400" dirty="0">
                <a:solidFill>
                  <a:schemeClr val="bg1">
                    <a:lumMod val="65000"/>
                  </a:schemeClr>
                </a:solidFill>
                <a:cs typeface="Arial" panose="020B0604020202090204" pitchFamily="34" charset="0"/>
                <a:sym typeface="+mn-ea"/>
              </a:rPr>
              <a:t>25-29 May, 2026</a:t>
            </a:r>
            <a:endParaRPr lang="en-US" altLang="en-US" sz="1400" dirty="0">
              <a:solidFill>
                <a:schemeClr val="bg1">
                  <a:lumMod val="65000"/>
                </a:schemeClr>
              </a:solidFill>
              <a:cs typeface="Arial" panose="020B0604020202090204" pitchFamily="34" charset="0"/>
              <a:sym typeface="+mn-ea"/>
            </a:endParaRPr>
          </a:p>
        </p:txBody>
      </p:sp>
      <p:sp>
        <p:nvSpPr>
          <p:cNvPr id="8" name="标题 1"/>
          <p:cNvSpPr>
            <a:spLocks noGrp="1"/>
          </p:cNvSpPr>
          <p:nvPr/>
        </p:nvSpPr>
        <p:spPr>
          <a:xfrm>
            <a:off x="0" y="0"/>
            <a:ext cx="12192000" cy="703580"/>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a:lstStyle>
          <a:p>
            <a:r>
              <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rPr>
              <a:t>Design of the </a:t>
            </a:r>
            <a:r>
              <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rPr>
              <a:t>framework</a:t>
            </a:r>
            <a:endPar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endParaRPr>
          </a:p>
        </p:txBody>
      </p:sp>
      <p:pic>
        <p:nvPicPr>
          <p:cNvPr id="2" name="图片 1"/>
          <p:cNvPicPr>
            <a:picLocks noChangeAspect="1"/>
          </p:cNvPicPr>
          <p:nvPr/>
        </p:nvPicPr>
        <p:blipFill>
          <a:blip r:embed="rId1"/>
          <a:stretch>
            <a:fillRect/>
          </a:stretch>
        </p:blipFill>
        <p:spPr>
          <a:xfrm>
            <a:off x="767715" y="1412875"/>
            <a:ext cx="9698355" cy="3039745"/>
          </a:xfrm>
          <a:prstGeom prst="rect">
            <a:avLst/>
          </a:prstGeom>
        </p:spPr>
      </p:pic>
      <p:cxnSp>
        <p:nvCxnSpPr>
          <p:cNvPr id="12" name="直接连接符 11"/>
          <p:cNvCxnSpPr/>
          <p:nvPr/>
        </p:nvCxnSpPr>
        <p:spPr>
          <a:xfrm>
            <a:off x="0" y="1196975"/>
            <a:ext cx="12192000"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9" name="文本框 8"/>
          <p:cNvSpPr txBox="1"/>
          <p:nvPr/>
        </p:nvSpPr>
        <p:spPr>
          <a:xfrm>
            <a:off x="46990" y="764540"/>
            <a:ext cx="9011285" cy="368300"/>
          </a:xfrm>
          <a:prstGeom prst="rect">
            <a:avLst/>
          </a:prstGeom>
          <a:noFill/>
        </p:spPr>
        <p:txBody>
          <a:bodyPr wrap="square" rtlCol="0">
            <a:spAutoFit/>
          </a:bodyPr>
          <a:p>
            <a:r>
              <a:rPr lang="en-US" altLang="zh-CN">
                <a:cs typeface="Arial" panose="020B0604020202090204" pitchFamily="34" charset="0"/>
              </a:rPr>
              <a:t>EPICS To Timeseries Database Architecture (ETRA)</a:t>
            </a:r>
            <a:endParaRPr lang="en-US" altLang="zh-CN">
              <a:cs typeface="Arial" panose="020B0604020202090204" pitchFamily="34" charset="0"/>
            </a:endParaRPr>
          </a:p>
        </p:txBody>
      </p:sp>
      <p:sp>
        <p:nvSpPr>
          <p:cNvPr id="3" name="文本框 2"/>
          <p:cNvSpPr txBox="1"/>
          <p:nvPr/>
        </p:nvSpPr>
        <p:spPr>
          <a:xfrm>
            <a:off x="263525" y="4668520"/>
            <a:ext cx="10549890" cy="1568450"/>
          </a:xfrm>
          <a:prstGeom prst="rect">
            <a:avLst/>
          </a:prstGeom>
        </p:spPr>
        <p:txBody>
          <a:bodyPr wrap="square">
            <a:spAutoFit/>
          </a:bodyPr>
          <a:p>
            <a:pPr marL="0" indent="0" eaLnBrk="1" latinLnBrk="0" hangingPunct="1">
              <a:lnSpc>
                <a:spcPct val="150000"/>
              </a:lnSpc>
            </a:pPr>
            <a:r>
              <a:rPr lang="en-US" altLang="zh-CN" sz="1600" b="0" i="0">
                <a:solidFill>
                  <a:srgbClr val="000000"/>
                </a:solidFill>
                <a:latin typeface="Color Emoji"/>
                <a:ea typeface="Color Emoji"/>
              </a:rPr>
              <a:t>- CA Acquisition Module — libca preemptive callback dispatcher; one event channel per PV. </a:t>
            </a:r>
            <a:endParaRPr lang="en-US" altLang="zh-CN" sz="1600" b="0" i="0">
              <a:solidFill>
                <a:srgbClr val="000000"/>
              </a:solidFill>
              <a:latin typeface="Color Emoji"/>
              <a:ea typeface="Color Emoji"/>
            </a:endParaRPr>
          </a:p>
          <a:p>
            <a:pPr marL="0" indent="0" eaLnBrk="1" latinLnBrk="0" hangingPunct="1">
              <a:lnSpc>
                <a:spcPct val="150000"/>
              </a:lnSpc>
            </a:pPr>
            <a:r>
              <a:rPr lang="en-US" altLang="zh-CN" sz="1600" b="0" i="0">
                <a:solidFill>
                  <a:srgbClr val="000000"/>
                </a:solidFill>
                <a:latin typeface="Color Emoji"/>
                <a:ea typeface="Color Emoji"/>
              </a:rPr>
              <a:t>- Aggregation Module — PVs partitioned into G groups; flush trigger by size or time. </a:t>
            </a:r>
            <a:endParaRPr lang="en-US" altLang="zh-CN" sz="1600" b="0" i="0">
              <a:solidFill>
                <a:srgbClr val="000000"/>
              </a:solidFill>
              <a:latin typeface="Color Emoji"/>
              <a:ea typeface="Color Emoji"/>
            </a:endParaRPr>
          </a:p>
          <a:p>
            <a:pPr marL="0" indent="0" eaLnBrk="1" latinLnBrk="0" hangingPunct="1">
              <a:lnSpc>
                <a:spcPct val="150000"/>
              </a:lnSpc>
            </a:pPr>
            <a:r>
              <a:rPr lang="en-US" altLang="zh-CN" sz="1600" b="0" i="0">
                <a:solidFill>
                  <a:srgbClr val="000000"/>
                </a:solidFill>
                <a:latin typeface="Color Emoji"/>
                <a:ea typeface="Color Emoji"/>
              </a:rPr>
              <a:t>- Persistence Module — Session pool of c connections; batched Tablet write. </a:t>
            </a:r>
            <a:endParaRPr lang="en-US" altLang="zh-CN" sz="1600" b="0" i="0">
              <a:solidFill>
                <a:srgbClr val="000000"/>
              </a:solidFill>
              <a:latin typeface="Color Emoji"/>
              <a:ea typeface="Color Emoji"/>
            </a:endParaRPr>
          </a:p>
          <a:p>
            <a:pPr marL="0" indent="0" eaLnBrk="1" latinLnBrk="0" hangingPunct="1">
              <a:lnSpc>
                <a:spcPct val="150000"/>
              </a:lnSpc>
            </a:pPr>
            <a:r>
              <a:rPr lang="en-US" altLang="zh-CN" sz="1600" b="0" i="0">
                <a:solidFill>
                  <a:srgbClr val="000000"/>
                </a:solidFill>
                <a:latin typeface="Color Emoji"/>
                <a:ea typeface="Color Emoji"/>
              </a:rPr>
              <a:t>- Pipeline: event → channel → aggregator → Tablet → </a:t>
            </a:r>
            <a:r>
              <a:rPr lang="en-US" altLang="zh-CN" sz="1600" b="0" i="0">
                <a:solidFill>
                  <a:srgbClr val="000000"/>
                </a:solidFill>
                <a:latin typeface="Color Emoji"/>
                <a:ea typeface="Color Emoji"/>
              </a:rPr>
              <a:t>TSDB.</a:t>
            </a:r>
            <a:endParaRPr lang="en-US" altLang="zh-CN" sz="1600" b="0" i="0">
              <a:solidFill>
                <a:srgbClr val="000000"/>
              </a:solidFill>
              <a:latin typeface="Color Emoji"/>
              <a:ea typeface="Color Emoj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0" y="0"/>
            <a:ext cx="12192000" cy="703580"/>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a:lstStyle>
          <a:p>
            <a:r>
              <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rPr>
              <a:t>Implementation of the system</a:t>
            </a:r>
            <a:endPar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endParaRPr>
          </a:p>
        </p:txBody>
      </p:sp>
      <p:pic>
        <p:nvPicPr>
          <p:cNvPr id="2" name="图片 1" descr="architecture"/>
          <p:cNvPicPr>
            <a:picLocks noChangeAspect="1"/>
          </p:cNvPicPr>
          <p:nvPr/>
        </p:nvPicPr>
        <p:blipFill>
          <a:blip r:embed="rId1"/>
          <a:stretch>
            <a:fillRect/>
          </a:stretch>
        </p:blipFill>
        <p:spPr>
          <a:xfrm>
            <a:off x="47625" y="1557020"/>
            <a:ext cx="6552565" cy="4184015"/>
          </a:xfrm>
          <a:prstGeom prst="rect">
            <a:avLst/>
          </a:prstGeom>
        </p:spPr>
      </p:pic>
      <p:sp>
        <p:nvSpPr>
          <p:cNvPr id="4" name="文本框 3"/>
          <p:cNvSpPr txBox="1"/>
          <p:nvPr/>
        </p:nvSpPr>
        <p:spPr>
          <a:xfrm>
            <a:off x="6600190" y="1557020"/>
            <a:ext cx="5437505" cy="4523105"/>
          </a:xfrm>
          <a:prstGeom prst="rect">
            <a:avLst/>
          </a:prstGeom>
        </p:spPr>
        <p:txBody>
          <a:bodyPr wrap="square">
            <a:spAutoFit/>
          </a:bodyPr>
          <a:p>
            <a:pPr marL="0" indent="0" eaLnBrk="1" latinLnBrk="0" hangingPunct="1">
              <a:lnSpc>
                <a:spcPct val="150000"/>
              </a:lnSpc>
            </a:pPr>
            <a:r>
              <a:rPr lang="en-US" altLang="zh-CN" sz="1600" b="0" i="0">
                <a:solidFill>
                  <a:srgbClr val="000000"/>
                </a:solidFill>
                <a:ea typeface="Color Emoji"/>
                <a:cs typeface="Arial" panose="020B0604020202090204" pitchFamily="34" charset="0"/>
              </a:rPr>
              <a:t>- EPICS plant systems: EAST tokamak, vacuum, cryogenic, general control; IOC servers; </a:t>
            </a:r>
            <a:r>
              <a:rPr lang="en-US" altLang="zh-CN" sz="1600">
                <a:solidFill>
                  <a:srgbClr val="000000"/>
                </a:solidFill>
                <a:ea typeface="Color Emoji"/>
                <a:cs typeface="Arial" panose="020B0604020202090204" pitchFamily="34" charset="0"/>
                <a:sym typeface="+mn-ea"/>
              </a:rPr>
              <a:t>PVs published via EPICS Channel Access Network Protocol.</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ETRA layer: CA Acquisition, Aggregation, Persistence modules. </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TSDB layer: IoTDB cluster with hash allocation and replication; AINode for ML inference. </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Client layer: data center, desktop, mobile, AI training platform.</a:t>
            </a:r>
            <a:endParaRPr lang="en-US" altLang="zh-CN" sz="1600" b="0" i="0">
              <a:solidFill>
                <a:srgbClr val="000000"/>
              </a:solidFill>
              <a:ea typeface="Color Emoji"/>
              <a:cs typeface="Arial" panose="020B0604020202090204" pitchFamily="34" charset="0"/>
            </a:endParaRPr>
          </a:p>
        </p:txBody>
      </p:sp>
      <p:cxnSp>
        <p:nvCxnSpPr>
          <p:cNvPr id="12" name="直接连接符 11"/>
          <p:cNvCxnSpPr/>
          <p:nvPr/>
        </p:nvCxnSpPr>
        <p:spPr>
          <a:xfrm>
            <a:off x="0" y="1196975"/>
            <a:ext cx="12192000"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9" name="文本框 8"/>
          <p:cNvSpPr txBox="1"/>
          <p:nvPr/>
        </p:nvSpPr>
        <p:spPr>
          <a:xfrm>
            <a:off x="46990" y="764540"/>
            <a:ext cx="9011285" cy="368300"/>
          </a:xfrm>
          <a:prstGeom prst="rect">
            <a:avLst/>
          </a:prstGeom>
          <a:noFill/>
        </p:spPr>
        <p:txBody>
          <a:bodyPr wrap="square" rtlCol="0">
            <a:spAutoFit/>
          </a:bodyPr>
          <a:p>
            <a:r>
              <a:rPr lang="en-US" altLang="zh-CN">
                <a:cs typeface="Arial" panose="020B0604020202090204" pitchFamily="34" charset="0"/>
              </a:rPr>
              <a:t>The EAST Plant system based on ETRA</a:t>
            </a:r>
            <a:endParaRPr lang="en-US" altLang="zh-CN">
              <a:cs typeface="Arial" panose="020B0604020202090204" pitchFamily="34" charset="0"/>
            </a:endParaRPr>
          </a:p>
        </p:txBody>
      </p:sp>
      <p:sp>
        <p:nvSpPr>
          <p:cNvPr id="6" name="文本框 5"/>
          <p:cNvSpPr txBox="1"/>
          <p:nvPr/>
        </p:nvSpPr>
        <p:spPr>
          <a:xfrm>
            <a:off x="0" y="6539865"/>
            <a:ext cx="9276080" cy="306705"/>
          </a:xfrm>
          <a:prstGeom prst="rect">
            <a:avLst/>
          </a:prstGeom>
          <a:noFill/>
        </p:spPr>
        <p:txBody>
          <a:bodyPr wrap="square" rtlCol="0" anchor="t">
            <a:spAutoFit/>
          </a:bodyPr>
          <a:p>
            <a:pPr marL="0" indent="0" eaLnBrk="1" latinLnBrk="0" hangingPunct="1"/>
            <a:r>
              <a:rPr lang="en-US" altLang="zh-CN" sz="1400">
                <a:solidFill>
                  <a:schemeClr val="bg1">
                    <a:lumMod val="65000"/>
                  </a:schemeClr>
                </a:solidFill>
                <a:ea typeface="Helvetica"/>
                <a:cs typeface="Arial" panose="020B0604020202090204" pitchFamily="34" charset="0"/>
                <a:sym typeface="+mn-ea"/>
              </a:rPr>
              <a:t>25</a:t>
            </a:r>
            <a:r>
              <a:rPr lang="en-US" altLang="zh-CN" sz="1400" baseline="30000">
                <a:solidFill>
                  <a:schemeClr val="bg1">
                    <a:lumMod val="65000"/>
                  </a:schemeClr>
                </a:solidFill>
                <a:ea typeface="Helvetica"/>
                <a:cs typeface="Arial" panose="020B0604020202090204" pitchFamily="34" charset="0"/>
                <a:sym typeface="+mn-ea"/>
              </a:rPr>
              <a:t>th</a:t>
            </a:r>
            <a:r>
              <a:rPr lang="en-US" altLang="zh-CN" sz="1400">
                <a:solidFill>
                  <a:schemeClr val="bg1">
                    <a:lumMod val="65000"/>
                  </a:schemeClr>
                </a:solidFill>
                <a:ea typeface="Helvetica"/>
                <a:cs typeface="Arial" panose="020B0604020202090204" pitchFamily="34" charset="0"/>
                <a:sym typeface="+mn-ea"/>
              </a:rPr>
              <a:t> IEEE Real Time Conference - La Biodola, Elba, Italy, </a:t>
            </a:r>
            <a:r>
              <a:rPr lang="en-US" sz="1400" dirty="0">
                <a:solidFill>
                  <a:schemeClr val="bg1">
                    <a:lumMod val="65000"/>
                  </a:schemeClr>
                </a:solidFill>
                <a:cs typeface="Arial" panose="020B0604020202090204" pitchFamily="34" charset="0"/>
                <a:sym typeface="+mn-ea"/>
              </a:rPr>
              <a:t>25-29 May, 2026</a:t>
            </a:r>
            <a:endParaRPr lang="en-US" altLang="en-US" sz="1400" dirty="0">
              <a:solidFill>
                <a:schemeClr val="bg1">
                  <a:lumMod val="65000"/>
                </a:schemeClr>
              </a:solidFill>
              <a:cs typeface="Arial" panose="020B0604020202090204" pitchFamily="34" charset="0"/>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nvSpPr>
        <p:spPr>
          <a:xfrm>
            <a:off x="0" y="0"/>
            <a:ext cx="12192000" cy="703580"/>
          </a:xfrm>
          <a:prstGeom prst="rect">
            <a:avLst/>
          </a:prstGeom>
          <a:solidFill>
            <a:schemeClr val="accent6">
              <a:lumMod val="75000"/>
            </a:schemeClr>
          </a:solidFill>
          <a:ln w="9525">
            <a:noFill/>
            <a:miter lim="800000"/>
          </a:ln>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1pPr>
            <a:lvl2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2pPr>
            <a:lvl3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3pPr>
            <a:lvl4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4pPr>
            <a:lvl5pPr algn="ctr" rtl="0" eaLnBrk="1" fontAlgn="base" hangingPunct="1">
              <a:spcBef>
                <a:spcPct val="0"/>
              </a:spcBef>
              <a:spcAft>
                <a:spcPct val="0"/>
              </a:spcAft>
              <a:defRPr sz="3200" b="1">
                <a:solidFill>
                  <a:schemeClr val="bg1"/>
                </a:solidFill>
                <a:latin typeface="Arial Black" panose="020B0A04020102020204" charset="0"/>
                <a:ea typeface="黑体" panose="02010609060101010101" pitchFamily="49" charset="-122"/>
                <a:cs typeface="黑体" panose="02010609060101010101" pitchFamily="49" charset="-122"/>
              </a:defRPr>
            </a:lvl5pPr>
            <a:lvl6pPr marL="4572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anose="020B0604020202090204" pitchFamily="34" charset="0"/>
                <a:ea typeface="宋体" pitchFamily="2" charset="-122"/>
              </a:defRPr>
            </a:lvl9pPr>
          </a:lstStyle>
          <a:p>
            <a:r>
              <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rPr>
              <a:t>Implementation of the system</a:t>
            </a:r>
            <a:endParaRPr lang="en-US" altLang="zh-CN" kern="0" dirty="0">
              <a:solidFill>
                <a:schemeClr val="bg1"/>
              </a:solidFill>
              <a:latin typeface="Arial" panose="020B0604020202090204" pitchFamily="34" charset="0"/>
              <a:ea typeface="微软雅黑" panose="020B0503020204020204" charset="-122"/>
              <a:cs typeface="Arial" panose="020B0604020202090204" pitchFamily="34" charset="0"/>
              <a:sym typeface="+mn-ea"/>
            </a:endParaRPr>
          </a:p>
        </p:txBody>
      </p:sp>
      <p:sp>
        <p:nvSpPr>
          <p:cNvPr id="6" name="文本框 5"/>
          <p:cNvSpPr txBox="1"/>
          <p:nvPr/>
        </p:nvSpPr>
        <p:spPr>
          <a:xfrm>
            <a:off x="0" y="6539865"/>
            <a:ext cx="9276080" cy="306705"/>
          </a:xfrm>
          <a:prstGeom prst="rect">
            <a:avLst/>
          </a:prstGeom>
          <a:noFill/>
        </p:spPr>
        <p:txBody>
          <a:bodyPr wrap="square" rtlCol="0" anchor="t">
            <a:spAutoFit/>
          </a:bodyPr>
          <a:p>
            <a:pPr marL="0" indent="0" eaLnBrk="1" latinLnBrk="0" hangingPunct="1"/>
            <a:r>
              <a:rPr lang="en-US" altLang="zh-CN" sz="1400">
                <a:solidFill>
                  <a:schemeClr val="bg1">
                    <a:lumMod val="65000"/>
                  </a:schemeClr>
                </a:solidFill>
                <a:ea typeface="Helvetica"/>
                <a:cs typeface="Arial" panose="020B0604020202090204" pitchFamily="34" charset="0"/>
                <a:sym typeface="+mn-ea"/>
              </a:rPr>
              <a:t>25</a:t>
            </a:r>
            <a:r>
              <a:rPr lang="en-US" altLang="zh-CN" sz="1400" baseline="30000">
                <a:solidFill>
                  <a:schemeClr val="bg1">
                    <a:lumMod val="65000"/>
                  </a:schemeClr>
                </a:solidFill>
                <a:ea typeface="Helvetica"/>
                <a:cs typeface="Arial" panose="020B0604020202090204" pitchFamily="34" charset="0"/>
                <a:sym typeface="+mn-ea"/>
              </a:rPr>
              <a:t>th</a:t>
            </a:r>
            <a:r>
              <a:rPr lang="en-US" altLang="zh-CN" sz="1400">
                <a:solidFill>
                  <a:schemeClr val="bg1">
                    <a:lumMod val="65000"/>
                  </a:schemeClr>
                </a:solidFill>
                <a:ea typeface="Helvetica"/>
                <a:cs typeface="Arial" panose="020B0604020202090204" pitchFamily="34" charset="0"/>
                <a:sym typeface="+mn-ea"/>
              </a:rPr>
              <a:t> IEEE Real Time Conference - La Biodola, Elba, Italy, </a:t>
            </a:r>
            <a:r>
              <a:rPr lang="en-US" sz="1400" dirty="0">
                <a:solidFill>
                  <a:schemeClr val="bg1">
                    <a:lumMod val="65000"/>
                  </a:schemeClr>
                </a:solidFill>
                <a:cs typeface="Arial" panose="020B0604020202090204" pitchFamily="34" charset="0"/>
                <a:sym typeface="+mn-ea"/>
              </a:rPr>
              <a:t>25-29 May, 2026</a:t>
            </a:r>
            <a:endParaRPr lang="en-US" altLang="en-US" sz="1400" dirty="0">
              <a:solidFill>
                <a:schemeClr val="bg1">
                  <a:lumMod val="65000"/>
                </a:schemeClr>
              </a:solidFill>
              <a:cs typeface="Arial" panose="020B0604020202090204" pitchFamily="34" charset="0"/>
              <a:sym typeface="+mn-ea"/>
            </a:endParaRPr>
          </a:p>
        </p:txBody>
      </p:sp>
      <p:pic>
        <p:nvPicPr>
          <p:cNvPr id="2" name="图片 1"/>
          <p:cNvPicPr>
            <a:picLocks noChangeAspect="1"/>
          </p:cNvPicPr>
          <p:nvPr/>
        </p:nvPicPr>
        <p:blipFill>
          <a:blip r:embed="rId1"/>
          <a:stretch>
            <a:fillRect/>
          </a:stretch>
        </p:blipFill>
        <p:spPr>
          <a:xfrm>
            <a:off x="335280" y="1586865"/>
            <a:ext cx="6594475" cy="3684270"/>
          </a:xfrm>
          <a:prstGeom prst="rect">
            <a:avLst/>
          </a:prstGeom>
        </p:spPr>
      </p:pic>
      <p:cxnSp>
        <p:nvCxnSpPr>
          <p:cNvPr id="3" name="直接连接符 2"/>
          <p:cNvCxnSpPr/>
          <p:nvPr/>
        </p:nvCxnSpPr>
        <p:spPr>
          <a:xfrm>
            <a:off x="0" y="1196975"/>
            <a:ext cx="12192000"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9" name="文本框 8"/>
          <p:cNvSpPr txBox="1"/>
          <p:nvPr/>
        </p:nvSpPr>
        <p:spPr>
          <a:xfrm>
            <a:off x="46990" y="764540"/>
            <a:ext cx="9011285" cy="368300"/>
          </a:xfrm>
          <a:prstGeom prst="rect">
            <a:avLst/>
          </a:prstGeom>
          <a:noFill/>
        </p:spPr>
        <p:txBody>
          <a:bodyPr wrap="square" rtlCol="0">
            <a:spAutoFit/>
          </a:bodyPr>
          <a:p>
            <a:r>
              <a:rPr lang="en-US" altLang="zh-CN">
                <a:cs typeface="Arial" panose="020B0604020202090204" pitchFamily="34" charset="0"/>
              </a:rPr>
              <a:t>The EAST distribute data cluster based on IoTDB </a:t>
            </a:r>
            <a:endParaRPr lang="en-US" altLang="zh-CN">
              <a:cs typeface="Arial" panose="020B0604020202090204" pitchFamily="34" charset="0"/>
            </a:endParaRPr>
          </a:p>
        </p:txBody>
      </p:sp>
      <p:sp>
        <p:nvSpPr>
          <p:cNvPr id="5" name="文本框 4"/>
          <p:cNvSpPr txBox="1"/>
          <p:nvPr/>
        </p:nvSpPr>
        <p:spPr>
          <a:xfrm>
            <a:off x="46990" y="6093460"/>
            <a:ext cx="11334750" cy="460375"/>
          </a:xfrm>
          <a:prstGeom prst="rect">
            <a:avLst/>
          </a:prstGeom>
          <a:noFill/>
        </p:spPr>
        <p:txBody>
          <a:bodyPr wrap="square" rtlCol="0" anchor="t">
            <a:spAutoFit/>
          </a:bodyPr>
          <a:p>
            <a:r>
              <a:rPr lang="en-US" altLang="zh-CN" sz="1200"/>
              <a:t>C. Wang, J. Qiao, X. Huang, Z. Song, X. Zhang, T. Z. J. Fu, R. Rui, J. Sun, and J. Wang, “Apache IoTDB: A time series database for IoT applications,” Proceedings of the ACM on Management of Data.</a:t>
            </a:r>
            <a:endParaRPr lang="zh-CN" altLang="en-US" sz="1200"/>
          </a:p>
        </p:txBody>
      </p:sp>
      <p:sp>
        <p:nvSpPr>
          <p:cNvPr id="10" name="文本框 9"/>
          <p:cNvSpPr txBox="1"/>
          <p:nvPr/>
        </p:nvSpPr>
        <p:spPr>
          <a:xfrm>
            <a:off x="6929755" y="1844675"/>
            <a:ext cx="5222875" cy="3415030"/>
          </a:xfrm>
          <a:prstGeom prst="rect">
            <a:avLst/>
          </a:prstGeom>
        </p:spPr>
        <p:txBody>
          <a:bodyPr wrap="square">
            <a:spAutoFit/>
          </a:bodyPr>
          <a:p>
            <a:pPr marL="0" indent="0" eaLnBrk="1" latinLnBrk="0" hangingPunct="1">
              <a:lnSpc>
                <a:spcPct val="150000"/>
              </a:lnSpc>
            </a:pPr>
            <a:r>
              <a:rPr lang="en-US" altLang="zh-CN" sz="1600" b="0" i="0">
                <a:solidFill>
                  <a:srgbClr val="000000"/>
                </a:solidFill>
                <a:ea typeface="Color Emoji"/>
                <a:cs typeface="Arial" panose="020B0604020202090204" pitchFamily="34" charset="0"/>
              </a:rPr>
              <a:t>- Metadata:</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Each system's metadata is kept in three copies across different servers.</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 Plant Data: </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Split the EAST plant data into three parts and store them on different servers.</a:t>
            </a:r>
            <a:endParaRPr lang="en-US" altLang="zh-CN" sz="1600" b="0" i="0">
              <a:solidFill>
                <a:srgbClr val="000000"/>
              </a:solidFill>
              <a:ea typeface="Color Emoji"/>
              <a:cs typeface="Arial" panose="020B0604020202090204" pitchFamily="34" charset="0"/>
            </a:endParaRPr>
          </a:p>
          <a:p>
            <a:pPr marL="0" indent="0" eaLnBrk="1" latinLnBrk="0" hangingPunct="1">
              <a:lnSpc>
                <a:spcPct val="150000"/>
              </a:lnSpc>
            </a:pPr>
            <a:r>
              <a:rPr lang="en-US" altLang="zh-CN" sz="1600" b="0" i="0">
                <a:solidFill>
                  <a:srgbClr val="000000"/>
                </a:solidFill>
                <a:ea typeface="Color Emoji"/>
                <a:cs typeface="Arial" panose="020B0604020202090204" pitchFamily="34" charset="0"/>
              </a:rPr>
              <a:t>Copy the EAST plant data, store it on different servers according to the principle of hash allocation.</a:t>
            </a:r>
            <a:endParaRPr lang="en-US" altLang="zh-CN" sz="1600" b="0" i="0">
              <a:solidFill>
                <a:srgbClr val="000000"/>
              </a:solidFill>
              <a:ea typeface="Color Emoji"/>
              <a:cs typeface="Arial" panose="020B0604020202090204" pitchFamily="34" charset="0"/>
            </a:endParaRPr>
          </a:p>
        </p:txBody>
      </p:sp>
      <p:sp>
        <p:nvSpPr>
          <p:cNvPr id="11" name="文本框 10"/>
          <p:cNvSpPr txBox="1"/>
          <p:nvPr/>
        </p:nvSpPr>
        <p:spPr>
          <a:xfrm>
            <a:off x="1487805" y="5373370"/>
            <a:ext cx="4037965" cy="337185"/>
          </a:xfrm>
          <a:prstGeom prst="rect">
            <a:avLst/>
          </a:prstGeom>
          <a:noFill/>
        </p:spPr>
        <p:txBody>
          <a:bodyPr wrap="square" rtlCol="0" anchor="t">
            <a:spAutoFit/>
          </a:bodyPr>
          <a:p>
            <a:r>
              <a:rPr lang="en-US" altLang="zh-CN" sz="1600">
                <a:cs typeface="Arial" panose="020B0604020202090204" pitchFamily="34" charset="0"/>
                <a:sym typeface="+mn-ea"/>
              </a:rPr>
              <a:t>Timeseries Database cluster Logic Design</a:t>
            </a:r>
            <a:endParaRPr lang="en-US" altLang="zh-CN" sz="1600">
              <a:cs typeface="Arial" panose="020B0604020202090204" pitchFamily="34" charset="0"/>
              <a:sym typeface="+mn-ea"/>
            </a:endParaRPr>
          </a:p>
        </p:txBody>
      </p:sp>
    </p:spTree>
  </p:cSld>
  <p:clrMapOvr>
    <a:masterClrMapping/>
  </p:clrMapOvr>
</p:sld>
</file>

<file path=ppt/tags/tag1.xml><?xml version="1.0" encoding="utf-8"?>
<p:tagLst xmlns:p="http://schemas.openxmlformats.org/presentationml/2006/main">
  <p:tag name="KSO_WPP_MARK_KEY" val="1a520217-dafc-4b5c-b6f3-a47e4b6f1849"/>
  <p:tag name="COMMONDATA" val="eyJoZGlkIjoiODA0NDUwODk3NjYxODhiYmY3YjFmMGY4MjEyOWY5MjAifQ=="/>
</p:tagLst>
</file>

<file path=ppt/theme/theme1.xml><?xml version="1.0" encoding="utf-8"?>
<a:theme xmlns:a="http://schemas.openxmlformats.org/drawingml/2006/main" name="EAST plasma control_tm2011">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沉稳">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lang="zh-CN" altLang="en-US"/>
        </a:defPPr>
      </a:lstStyle>
      <a:style>
        <a:lnRef idx="2">
          <a:schemeClr val="accent1">
            <a:lumMod val="75000"/>
          </a:schemeClr>
        </a:lnRef>
        <a:fillRef idx="1">
          <a:schemeClr val="accent1"/>
        </a:fillRef>
        <a:effectRef idx="0">
          <a:srgbClr val="FFFFFF"/>
        </a:effectRef>
        <a:fontRef idx="minor">
          <a:schemeClr val="lt1"/>
        </a:fontRef>
      </a:style>
    </a:sp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EAST plasma control_tm2011">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沉稳">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lang="zh-CN" altLang="en-US"/>
        </a:defPPr>
      </a:lstStyle>
      <a:style>
        <a:lnRef idx="2">
          <a:schemeClr val="accent1">
            <a:lumMod val="75000"/>
          </a:schemeClr>
        </a:lnRef>
        <a:fillRef idx="1">
          <a:schemeClr val="accent1"/>
        </a:fillRef>
        <a:effectRef idx="0">
          <a:srgbClr val="FFFFFF"/>
        </a:effectRef>
        <a:fontRef idx="minor">
          <a:schemeClr val="lt1"/>
        </a:fontRef>
      </a:style>
    </a:sp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8527</Words>
  <Application>WPS 文字</Application>
  <PresentationFormat>宽屏</PresentationFormat>
  <Paragraphs>260</Paragraphs>
  <Slides>17</Slides>
  <Notes>19</Notes>
  <HiddenSlides>0</HiddenSlides>
  <MMClips>0</MMClips>
  <ScaleCrop>false</ScaleCrop>
  <HeadingPairs>
    <vt:vector size="6" baseType="variant">
      <vt:variant>
        <vt:lpstr>已用的字体</vt:lpstr>
      </vt:variant>
      <vt:variant>
        <vt:i4>36</vt:i4>
      </vt:variant>
      <vt:variant>
        <vt:lpstr>主题</vt:lpstr>
      </vt:variant>
      <vt:variant>
        <vt:i4>2</vt:i4>
      </vt:variant>
      <vt:variant>
        <vt:lpstr>幻灯片标题</vt:lpstr>
      </vt:variant>
      <vt:variant>
        <vt:i4>17</vt:i4>
      </vt:variant>
    </vt:vector>
  </HeadingPairs>
  <TitlesOfParts>
    <vt:vector size="55" baseType="lpstr">
      <vt:lpstr>Arial</vt:lpstr>
      <vt:lpstr>宋体</vt:lpstr>
      <vt:lpstr>Wingdings</vt:lpstr>
      <vt:lpstr>汉仪书宋二KW</vt:lpstr>
      <vt:lpstr>Arial Black</vt:lpstr>
      <vt:lpstr>黑体</vt:lpstr>
      <vt:lpstr>汉仪中黑KW</vt:lpstr>
      <vt:lpstr>华文中宋</vt:lpstr>
      <vt:lpstr>Century Gothic</vt:lpstr>
      <vt:lpstr>苹方-简</vt:lpstr>
      <vt:lpstr>Verdana</vt:lpstr>
      <vt:lpstr>微软雅黑</vt:lpstr>
      <vt:lpstr>汉仪旗黑</vt:lpstr>
      <vt:lpstr>Helvetica</vt:lpstr>
      <vt:lpstr>微软雅黑 Light</vt:lpstr>
      <vt:lpstr>Times New Roman</vt:lpstr>
      <vt:lpstr>Color Emoji</vt:lpstr>
      <vt:lpstr>Thonburi</vt:lpstr>
      <vt:lpstr>Courier New</vt:lpstr>
      <vt:lpstr>CharisSIL</vt:lpstr>
      <vt:lpstr>ElsevierGulliver</vt:lpstr>
      <vt:lpstr>Inter</vt:lpstr>
      <vt:lpstr>宋体</vt:lpstr>
      <vt:lpstr>Arial Unicode MS</vt:lpstr>
      <vt:lpstr>Calibri</vt:lpstr>
      <vt:lpstr>Helvetica Neue</vt:lpstr>
      <vt:lpstr>CharisSIL</vt:lpstr>
      <vt:lpstr>Color Emoji</vt:lpstr>
      <vt:lpstr>ElsevierGulliver</vt:lpstr>
      <vt:lpstr>Helvetica</vt:lpstr>
      <vt:lpstr>Inter</vt:lpstr>
      <vt:lpstr>Wingdings</vt:lpstr>
      <vt:lpstr>微软雅黑</vt:lpstr>
      <vt:lpstr>微软雅黑 Light</vt:lpstr>
      <vt:lpstr>黑体</vt:lpstr>
      <vt:lpstr>宋体-简</vt:lpstr>
      <vt:lpstr>EAST plasma control_tm2011</vt:lpstr>
      <vt:lpstr>1_EAST plasma control_tm2011</vt:lpstr>
      <vt:lpstr>A Real-Time Archiving Framework from EPICS to Time-Series Databases for Fusion Plant Data  </vt:lpstr>
      <vt:lpstr>PowerPoint 演示文稿</vt:lpstr>
      <vt:lpstr>工程数据</vt:lpstr>
      <vt:lpstr>工程数据</vt:lpstr>
      <vt:lpstr>工程数据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 you for your attention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bjxiao</dc:creator>
  <cp:lastModifiedBy>杨光</cp:lastModifiedBy>
  <cp:revision>3050</cp:revision>
  <dcterms:created xsi:type="dcterms:W3CDTF">2026-05-29T09:31:44Z</dcterms:created>
  <dcterms:modified xsi:type="dcterms:W3CDTF">2026-05-29T09:31:44Z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2052-12.1.23540.23540</vt:lpwstr>
  </property>
  <property fmtid="{D5CDD505-2E9C-101B-9397-08002B2CF9AE}" pid="3" name="ICV">
    <vt:lpwstr>282E4770CC5609AAE72C786545FC22D0_43</vt:lpwstr>
  </property>
</Properties>
</file>