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6" r:id="rId5"/>
    <p:sldId id="259" r:id="rId6"/>
    <p:sldId id="269" r:id="rId7"/>
    <p:sldId id="260" r:id="rId8"/>
    <p:sldId id="261" r:id="rId9"/>
    <p:sldId id="268" r:id="rId10"/>
    <p:sldId id="262" r:id="rId11"/>
    <p:sldId id="267" r:id="rId12"/>
    <p:sldId id="263" r:id="rId13"/>
    <p:sldId id="264" r:id="rId14"/>
    <p:sldId id="265" r:id="rId15"/>
  </p:sldIdLst>
  <p:sldSz cx="18288000" cy="10287000"/>
  <p:notesSz cx="6858000" cy="9144000"/>
  <p:defaultTextStyle>
    <a:defPPr>
      <a:defRPr lang="en-US"/>
    </a:defPPr>
    <a:lvl1pPr marL="0" indent="0" algn="l" defTabSz="91440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indent="0" algn="l" defTabSz="91440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indent="0" algn="l" defTabSz="91440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indent="0" algn="l" defTabSz="91440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indent="0" algn="l" defTabSz="91440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indent="0" algn="l" defTabSz="91440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indent="0" algn="l" defTabSz="91440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indent="0" algn="l" defTabSz="91440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indent="0" algn="l" defTabSz="91440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B9E"/>
    <a:srgbClr val="F2A5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5038" autoAdjust="0"/>
  </p:normalViewPr>
  <p:slideViewPr>
    <p:cSldViewPr snapToGrid="0">
      <p:cViewPr varScale="1">
        <p:scale>
          <a:sx n="52" d="100"/>
          <a:sy n="52" d="100"/>
        </p:scale>
        <p:origin x="77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"/>
          <p:cNvSpPr>
            <a:spLocks noGrp="1"/>
          </p:cNvSpPr>
          <p:nvPr>
            <p:ph type="hdr" sz="quarter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Date Placeholder"/>
          <p:cNvSpPr>
            <a:spLocks noGrp="1"/>
          </p:cNvSpPr>
          <p:nvPr>
            <p:ph type="dt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" name="Slide Image Placeholder"/>
          <p:cNvSpPr>
            <a:spLocks noGrp="1" noRot="1" noChangeAspect="1"/>
          </p:cNvSpPr>
          <p:nvPr>
            <p:ph type="sldImg" idx="2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" name="Notes Placeholder"/>
          <p:cNvSpPr>
            <a:spLocks noGrp="1"/>
          </p:cNvSpPr>
          <p:nvPr>
            <p:ph type="body" sz="quarter" idx="3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Footer Placeholder"/>
          <p:cNvSpPr>
            <a:spLocks noGrp="1"/>
          </p:cNvSpPr>
          <p:nvPr>
            <p:ph type="ftr" sz="quarter" idx="4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/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249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075193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61688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lt"/>
          <a:cs typeface="+mj-lt"/>
        </a:defRPr>
      </a:lvl1pPr>
    </p:titleStyle>
    <p:bodyStyle>
      <a:lvl1pPr marL="228600" indent="-228600" algn="l">
        <a:lnSpc>
          <a:spcPct val="90000"/>
        </a:lnSpc>
        <a:spcBef>
          <a:spcPts val="1000"/>
        </a:spcBef>
        <a:buChar char="•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685800" indent="-228600" algn="l">
        <a:lnSpc>
          <a:spcPct val="90000"/>
        </a:lnSpc>
        <a:spcBef>
          <a:spcPts val="500"/>
        </a:spcBef>
        <a:buChar char="•"/>
        <a:defRPr sz="2400">
          <a:solidFill>
            <a:schemeClr val="tx1"/>
          </a:solidFill>
          <a:latin typeface="+mn-lt"/>
          <a:ea typeface="+mn-lt"/>
          <a:cs typeface="+mn-lt"/>
        </a:defRPr>
      </a:lvl2pPr>
      <a:lvl3pPr marL="1143000" indent="-228600" algn="l">
        <a:lnSpc>
          <a:spcPct val="90000"/>
        </a:lnSpc>
        <a:spcBef>
          <a:spcPts val="500"/>
        </a:spcBef>
        <a:buChar char="•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600200" indent="-228600" algn="l">
        <a:lnSpc>
          <a:spcPct val="90000"/>
        </a:lnSpc>
        <a:spcBef>
          <a:spcPts val="500"/>
        </a:spcBef>
        <a:buChar char="•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2057400" indent="-228600" algn="l">
        <a:lnSpc>
          <a:spcPct val="90000"/>
        </a:lnSpc>
        <a:spcBef>
          <a:spcPts val="500"/>
        </a:spcBef>
        <a:buChar char="•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2514600" indent="-228600" algn="l">
        <a:lnSpc>
          <a:spcPct val="90000"/>
        </a:lnSpc>
        <a:spcBef>
          <a:spcPts val="500"/>
        </a:spcBef>
        <a:buChar char="•"/>
        <a:defRPr sz="1800">
          <a:solidFill>
            <a:schemeClr val="tx1"/>
          </a:solidFill>
          <a:latin typeface="+mn-lt"/>
          <a:ea typeface="+mn-lt"/>
          <a:cs typeface="+mn-lt"/>
        </a:defRPr>
      </a:lvl6pPr>
      <a:lvl7pPr marL="2971800" indent="-228600" algn="l">
        <a:lnSpc>
          <a:spcPct val="90000"/>
        </a:lnSpc>
        <a:spcBef>
          <a:spcPts val="500"/>
        </a:spcBef>
        <a:buChar char="•"/>
        <a:defRPr sz="1800">
          <a:solidFill>
            <a:schemeClr val="tx1"/>
          </a:solidFill>
          <a:latin typeface="+mn-lt"/>
          <a:ea typeface="+mn-lt"/>
          <a:cs typeface="+mn-lt"/>
        </a:defRPr>
      </a:lvl7pPr>
      <a:lvl8pPr marL="3429000" indent="-228600" algn="l">
        <a:lnSpc>
          <a:spcPct val="90000"/>
        </a:lnSpc>
        <a:spcBef>
          <a:spcPts val="500"/>
        </a:spcBef>
        <a:buChar char="•"/>
        <a:defRPr sz="1800">
          <a:solidFill>
            <a:schemeClr val="tx1"/>
          </a:solidFill>
          <a:latin typeface="+mn-lt"/>
          <a:ea typeface="+mn-lt"/>
          <a:cs typeface="+mn-lt"/>
        </a:defRPr>
      </a:lvl8pPr>
      <a:lvl9pPr marL="3886200" indent="-228600" algn="l">
        <a:lnSpc>
          <a:spcPct val="90000"/>
        </a:lnSpc>
        <a:spcBef>
          <a:spcPts val="500"/>
        </a:spcBef>
        <a:buChar char="•"/>
        <a:defRPr sz="1800">
          <a:solidFill>
            <a:schemeClr val="tx1"/>
          </a:solidFill>
          <a:latin typeface="+mn-lt"/>
          <a:ea typeface="+mn-lt"/>
          <a:cs typeface="+mn-lt"/>
        </a:defRPr>
      </a:lvl9pPr>
    </p:bodyStyle>
    <p:otherStyle>
      <a:lvl1pPr marL="0" algn="l">
        <a:buNone/>
        <a:defRPr sz="1800">
          <a:solidFill>
            <a:schemeClr val="tx1"/>
          </a:solidFill>
          <a:latin typeface="+mn-lt"/>
          <a:ea typeface="+mn-lt"/>
          <a:cs typeface="+mn-lt"/>
        </a:defRPr>
      </a:lvl1pPr>
      <a:lvl2pPr marL="457200" algn="l">
        <a:buNone/>
        <a:defRPr sz="1800">
          <a:solidFill>
            <a:schemeClr val="tx1"/>
          </a:solidFill>
          <a:latin typeface="+mn-lt"/>
          <a:ea typeface="+mn-lt"/>
          <a:cs typeface="+mn-lt"/>
        </a:defRPr>
      </a:lvl2pPr>
      <a:lvl3pPr marL="914400" algn="l">
        <a:buNone/>
        <a:defRPr sz="1800">
          <a:solidFill>
            <a:schemeClr val="tx1"/>
          </a:solidFill>
          <a:latin typeface="+mn-lt"/>
          <a:ea typeface="+mn-lt"/>
          <a:cs typeface="+mn-lt"/>
        </a:defRPr>
      </a:lvl3pPr>
      <a:lvl4pPr marL="1371600" algn="l">
        <a:buNone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828800" algn="l">
        <a:buNone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2286000" algn="l">
        <a:buNone/>
        <a:defRPr sz="1800">
          <a:solidFill>
            <a:schemeClr val="tx1"/>
          </a:solidFill>
          <a:latin typeface="+mn-lt"/>
          <a:ea typeface="+mn-lt"/>
          <a:cs typeface="+mn-lt"/>
        </a:defRPr>
      </a:lvl6pPr>
      <a:lvl7pPr marL="2743200" algn="l">
        <a:buNone/>
        <a:defRPr sz="1800">
          <a:solidFill>
            <a:schemeClr val="tx1"/>
          </a:solidFill>
          <a:latin typeface="+mn-lt"/>
          <a:ea typeface="+mn-lt"/>
          <a:cs typeface="+mn-lt"/>
        </a:defRPr>
      </a:lvl7pPr>
      <a:lvl8pPr marL="3200400" algn="l">
        <a:buNone/>
        <a:defRPr sz="1800">
          <a:solidFill>
            <a:schemeClr val="tx1"/>
          </a:solidFill>
          <a:latin typeface="+mn-lt"/>
          <a:ea typeface="+mn-lt"/>
          <a:cs typeface="+mn-lt"/>
        </a:defRPr>
      </a:lvl8pPr>
      <a:lvl9pPr marL="3657600" algn="l">
        <a:buNone/>
        <a:defRPr sz="1800">
          <a:solidFill>
            <a:schemeClr val="tx1"/>
          </a:solidFill>
          <a:latin typeface="+mn-lt"/>
          <a:ea typeface="+mn-lt"/>
          <a:cs typeface="+mn-l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ackground">
            <a:extLst>
              <a:ext uri="{FF2B5EF4-FFF2-40B4-BE49-F238E27FC236}">
                <a16:creationId xmlns:a16="http://schemas.microsoft.com/office/drawing/2014/main" id="{21F54C17-A685-4A53-8905-C81FDC0C04D9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rgbClr val="0D1B2A"/>
          </a:solidFill>
          <a:ln w="0">
            <a:solidFill>
              <a:srgbClr val="0D1B2A"/>
            </a:solidFill>
            <a:prstDash val="solid"/>
          </a:ln>
        </p:spPr>
      </p:sp>
      <p:sp>
        <p:nvSpPr>
          <p:cNvPr id="2" name="cover-accent">
            <a:extLst>
              <a:ext uri="{FF2B5EF4-FFF2-40B4-BE49-F238E27FC236}">
                <a16:creationId xmlns:a16="http://schemas.microsoft.com/office/drawing/2014/main" id="{7BD9583B-47D7-46CC-A62E-F0ED389D8CED}"/>
              </a:ext>
            </a:extLst>
          </p:cNvPr>
          <p:cNvSpPr>
            <a:spLocks noGrp="1"/>
          </p:cNvSpPr>
          <p:nvPr/>
        </p:nvSpPr>
        <p:spPr>
          <a:xfrm>
            <a:off x="914400" y="1381125"/>
            <a:ext cx="2095500" cy="76200"/>
          </a:xfrm>
          <a:prstGeom prst="rect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3" name="cover-kicker">
            <a:extLst>
              <a:ext uri="{FF2B5EF4-FFF2-40B4-BE49-F238E27FC236}">
                <a16:creationId xmlns:a16="http://schemas.microsoft.com/office/drawing/2014/main" id="{584D29A0-AD4F-4ECA-9962-8C9619724EBB}"/>
              </a:ext>
            </a:extLst>
          </p:cNvPr>
          <p:cNvSpPr>
            <a:spLocks noGrp="1"/>
          </p:cNvSpPr>
          <p:nvPr/>
        </p:nvSpPr>
        <p:spPr>
          <a:xfrm>
            <a:off x="914400" y="914400"/>
            <a:ext cx="8763000" cy="323850"/>
          </a:xfrm>
          <a:prstGeom prst="rect">
            <a:avLst/>
          </a:prstGeom>
          <a:solidFill>
            <a:srgbClr val="0D1B2A"/>
          </a:solidFill>
          <a:ln w="0">
            <a:solidFill>
              <a:srgbClr val="0D1B2A"/>
            </a:solidFill>
            <a:prstDash val="solid"/>
          </a:ln>
        </p:spPr>
        <p:txBody>
          <a:bodyPr anchor="t"/>
          <a:lstStyle/>
          <a:p>
            <a:pPr algn="l">
              <a:defRPr sz="1650" b="0">
                <a:solidFill>
                  <a:srgbClr val="BFD3E3"/>
                </a:solidFill>
                <a:latin typeface="Aptos"/>
                <a:ea typeface="Aptos"/>
                <a:cs typeface="Aptos"/>
              </a:defRPr>
            </a:pPr>
            <a:r>
              <a:t>25th IEEE Real Time Conference | Oral presentation</a:t>
            </a:r>
          </a:p>
        </p:txBody>
      </p:sp>
      <p:sp>
        <p:nvSpPr>
          <p:cNvPr id="4" name="cover-title">
            <a:extLst>
              <a:ext uri="{FF2B5EF4-FFF2-40B4-BE49-F238E27FC236}">
                <a16:creationId xmlns:a16="http://schemas.microsoft.com/office/drawing/2014/main" id="{F385717C-A647-446A-A440-889904D408DB}"/>
              </a:ext>
            </a:extLst>
          </p:cNvPr>
          <p:cNvSpPr>
            <a:spLocks noGrp="1"/>
          </p:cNvSpPr>
          <p:nvPr/>
        </p:nvSpPr>
        <p:spPr>
          <a:xfrm>
            <a:off x="914400" y="2000250"/>
            <a:ext cx="15083780" cy="2714625"/>
          </a:xfrm>
          <a:prstGeom prst="rect">
            <a:avLst/>
          </a:prstGeom>
          <a:solidFill>
            <a:srgbClr val="0D1B2A"/>
          </a:solidFill>
          <a:ln w="0">
            <a:solidFill>
              <a:srgbClr val="0D1B2A"/>
            </a:solidFill>
            <a:prstDash val="solid"/>
          </a:ln>
        </p:spPr>
        <p:txBody>
          <a:bodyPr anchor="t"/>
          <a:lstStyle/>
          <a:p>
            <a:pPr algn="l">
              <a:defRPr sz="4650" b="1">
                <a:solidFill>
                  <a:srgbClr val="FFFFFF"/>
                </a:solidFill>
                <a:latin typeface="Aptos"/>
                <a:ea typeface="Aptos"/>
                <a:cs typeface="Aptos"/>
              </a:defRPr>
            </a:pPr>
            <a:r>
              <a:rPr lang="en-US" dirty="0"/>
              <a:t>Cost-effective and competitive alternative to the ITER time communication network for accurate time synchronization</a:t>
            </a:r>
          </a:p>
        </p:txBody>
      </p:sp>
      <p:sp>
        <p:nvSpPr>
          <p:cNvPr id="5" name="cover-subtitle">
            <a:extLst>
              <a:ext uri="{FF2B5EF4-FFF2-40B4-BE49-F238E27FC236}">
                <a16:creationId xmlns:a16="http://schemas.microsoft.com/office/drawing/2014/main" id="{5FB350C3-CAD1-49F8-A10E-0D848279FFE0}"/>
              </a:ext>
            </a:extLst>
          </p:cNvPr>
          <p:cNvSpPr>
            <a:spLocks noGrp="1"/>
          </p:cNvSpPr>
          <p:nvPr/>
        </p:nvSpPr>
        <p:spPr>
          <a:xfrm>
            <a:off x="952500" y="4953000"/>
            <a:ext cx="9334500" cy="666750"/>
          </a:xfrm>
          <a:prstGeom prst="rect">
            <a:avLst/>
          </a:prstGeom>
          <a:solidFill>
            <a:srgbClr val="0D1B2A"/>
          </a:solidFill>
          <a:ln w="0">
            <a:solidFill>
              <a:srgbClr val="0D1B2A"/>
            </a:solidFill>
            <a:prstDash val="solid"/>
          </a:ln>
        </p:spPr>
        <p:txBody>
          <a:bodyPr anchor="t"/>
          <a:lstStyle/>
          <a:p>
            <a:pPr algn="l">
              <a:defRPr sz="2250" b="0">
                <a:solidFill>
                  <a:srgbClr val="D5E4EF"/>
                </a:solidFill>
                <a:latin typeface="Aptos"/>
                <a:ea typeface="Aptos"/>
                <a:cs typeface="Aptos"/>
              </a:defRPr>
            </a:pPr>
            <a:r>
              <a:rPr dirty="0"/>
              <a:t>From the validated MITICA TCN to a compact </a:t>
            </a:r>
            <a:r>
              <a:rPr dirty="0" err="1"/>
              <a:t>Kria</a:t>
            </a:r>
            <a:r>
              <a:rPr dirty="0"/>
              <a:t>-based all-in-one prototype</a:t>
            </a:r>
          </a:p>
        </p:txBody>
      </p:sp>
      <p:sp>
        <p:nvSpPr>
          <p:cNvPr id="6" name="cover-authors">
            <a:extLst>
              <a:ext uri="{FF2B5EF4-FFF2-40B4-BE49-F238E27FC236}">
                <a16:creationId xmlns:a16="http://schemas.microsoft.com/office/drawing/2014/main" id="{FB8842EF-36EC-4F9C-9D66-98A333D47D69}"/>
              </a:ext>
            </a:extLst>
          </p:cNvPr>
          <p:cNvSpPr>
            <a:spLocks noGrp="1"/>
          </p:cNvSpPr>
          <p:nvPr/>
        </p:nvSpPr>
        <p:spPr>
          <a:xfrm>
            <a:off x="952500" y="7429500"/>
            <a:ext cx="10462752" cy="438150"/>
          </a:xfrm>
          <a:prstGeom prst="rect">
            <a:avLst/>
          </a:prstGeom>
          <a:solidFill>
            <a:srgbClr val="0D1B2A"/>
          </a:solidFill>
          <a:ln w="0">
            <a:solidFill>
              <a:srgbClr val="0D1B2A"/>
            </a:solidFill>
            <a:prstDash val="solid"/>
          </a:ln>
        </p:spPr>
        <p:txBody>
          <a:bodyPr anchor="t"/>
          <a:lstStyle/>
          <a:p>
            <a:pPr algn="l">
              <a:defRPr sz="1875" b="0">
                <a:solidFill>
                  <a:srgbClr val="D5E4EF"/>
                </a:solidFill>
                <a:latin typeface="Aptos"/>
                <a:ea typeface="Aptos"/>
                <a:cs typeface="Aptos"/>
              </a:defRPr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L. Trevisan, G. Manduchi, R. Cavazzana, A. Rigoni, M. Bevilacqua</a:t>
            </a:r>
            <a:r>
              <a:rPr dirty="0"/>
              <a:t> | </a:t>
            </a:r>
            <a:r>
              <a:rPr dirty="0" err="1"/>
              <a:t>Consorzio</a:t>
            </a:r>
            <a:r>
              <a:rPr dirty="0"/>
              <a:t> RFX</a:t>
            </a:r>
          </a:p>
        </p:txBody>
      </p:sp>
      <p:sp>
        <p:nvSpPr>
          <p:cNvPr id="7" name="cover-date">
            <a:extLst>
              <a:ext uri="{FF2B5EF4-FFF2-40B4-BE49-F238E27FC236}">
                <a16:creationId xmlns:a16="http://schemas.microsoft.com/office/drawing/2014/main" id="{CC37C7F0-AE0A-4399-89A9-3C5019F65B8B}"/>
              </a:ext>
            </a:extLst>
          </p:cNvPr>
          <p:cNvSpPr>
            <a:spLocks noGrp="1"/>
          </p:cNvSpPr>
          <p:nvPr/>
        </p:nvSpPr>
        <p:spPr>
          <a:xfrm>
            <a:off x="952500" y="7867650"/>
            <a:ext cx="7239000" cy="361950"/>
          </a:xfrm>
          <a:prstGeom prst="rect">
            <a:avLst/>
          </a:prstGeom>
          <a:solidFill>
            <a:srgbClr val="0D1B2A"/>
          </a:solidFill>
          <a:ln w="0">
            <a:solidFill>
              <a:srgbClr val="0D1B2A"/>
            </a:solidFill>
            <a:prstDash val="solid"/>
          </a:ln>
        </p:spPr>
        <p:txBody>
          <a:bodyPr anchor="t"/>
          <a:lstStyle/>
          <a:p>
            <a:pPr algn="l">
              <a:defRPr sz="1650" b="0">
                <a:solidFill>
                  <a:srgbClr val="AFC2D3"/>
                </a:solidFill>
                <a:latin typeface="Aptos"/>
                <a:ea typeface="Aptos"/>
                <a:cs typeface="Aptos"/>
              </a:defRPr>
            </a:pPr>
            <a:r>
              <a:t>La Biodola, Isola d'Elba | May 25-29, 2026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0AC8288-720C-4957-A12A-2F6FF98C3C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8180" y="0"/>
            <a:ext cx="2289820" cy="1159403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BF03C6B3-64AF-423D-B822-5CE0F343C6F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1605" y="0"/>
            <a:ext cx="2436575" cy="1159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86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ackground">
            <a:extLst>
              <a:ext uri="{FF2B5EF4-FFF2-40B4-BE49-F238E27FC236}">
                <a16:creationId xmlns:a16="http://schemas.microsoft.com/office/drawing/2014/main" id="{8EA74645-D54C-4568-AE30-8D0D8E15D87A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</p:sp>
      <p:sp>
        <p:nvSpPr>
          <p:cNvPr id="2" name="title-7">
            <a:extLst>
              <a:ext uri="{FF2B5EF4-FFF2-40B4-BE49-F238E27FC236}">
                <a16:creationId xmlns:a16="http://schemas.microsoft.com/office/drawing/2014/main" id="{47100B98-EAB7-4502-9D49-7EF27F92405E}"/>
              </a:ext>
            </a:extLst>
          </p:cNvPr>
          <p:cNvSpPr>
            <a:spLocks noGrp="1"/>
          </p:cNvSpPr>
          <p:nvPr/>
        </p:nvSpPr>
        <p:spPr>
          <a:xfrm>
            <a:off x="914400" y="666750"/>
            <a:ext cx="14025716" cy="781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36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dirty="0"/>
              <a:t>Test A: PPS from the PTP-synchronized internal clock</a:t>
            </a:r>
            <a:r>
              <a:rPr lang="it-IT" dirty="0"/>
              <a:t>, </a:t>
            </a:r>
            <a:r>
              <a:rPr lang="it-IT" dirty="0" err="1"/>
              <a:t>filtered</a:t>
            </a:r>
            <a:r>
              <a:rPr lang="it-IT" dirty="0"/>
              <a:t> data</a:t>
            </a:r>
            <a:endParaRPr dirty="0"/>
          </a:p>
        </p:txBody>
      </p:sp>
      <p:sp>
        <p:nvSpPr>
          <p:cNvPr id="3" name="title-line-7">
            <a:extLst>
              <a:ext uri="{FF2B5EF4-FFF2-40B4-BE49-F238E27FC236}">
                <a16:creationId xmlns:a16="http://schemas.microsoft.com/office/drawing/2014/main" id="{7174DD19-4F8A-42DE-8935-473A90D19898}"/>
              </a:ext>
            </a:extLst>
          </p:cNvPr>
          <p:cNvSpPr>
            <a:spLocks noGrp="1"/>
          </p:cNvSpPr>
          <p:nvPr/>
        </p:nvSpPr>
        <p:spPr>
          <a:xfrm>
            <a:off x="914400" y="1581150"/>
            <a:ext cx="1524000" cy="47625"/>
          </a:xfrm>
          <a:prstGeom prst="rect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4" name="subtitle-7">
            <a:extLst>
              <a:ext uri="{FF2B5EF4-FFF2-40B4-BE49-F238E27FC236}">
                <a16:creationId xmlns:a16="http://schemas.microsoft.com/office/drawing/2014/main" id="{3E8A5181-7EF4-454B-AAE1-D5D864A7FBC6}"/>
              </a:ext>
            </a:extLst>
          </p:cNvPr>
          <p:cNvSpPr>
            <a:spLocks noGrp="1"/>
          </p:cNvSpPr>
          <p:nvPr/>
        </p:nvSpPr>
        <p:spPr>
          <a:xfrm>
            <a:off x="914400" y="1771650"/>
            <a:ext cx="12573000" cy="5334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1800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Kria generates the PPS directly from its clock synchronized via PTP.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857250" y="2557463"/>
            <a:ext cx="10668000" cy="4267200"/>
          </a:xfrm>
          <a:prstGeom prst="rect">
            <a:avLst/>
          </a:prstGeom>
        </p:spPr>
      </p:pic>
      <p:sp>
        <p:nvSpPr>
          <p:cNvPr id="6" name="s7-k-value">
            <a:extLst>
              <a:ext uri="{FF2B5EF4-FFF2-40B4-BE49-F238E27FC236}">
                <a16:creationId xmlns:a16="http://schemas.microsoft.com/office/drawing/2014/main" id="{1D538F02-A0B8-4D2D-9D7E-E8872DE1E6FE}"/>
              </a:ext>
            </a:extLst>
          </p:cNvPr>
          <p:cNvSpPr>
            <a:spLocks noGrp="1"/>
          </p:cNvSpPr>
          <p:nvPr/>
        </p:nvSpPr>
        <p:spPr>
          <a:xfrm>
            <a:off x="12001500" y="2952750"/>
            <a:ext cx="2476500" cy="7239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4050" b="1">
                <a:solidFill>
                  <a:srgbClr val="009B9E"/>
                </a:solidFill>
                <a:latin typeface="Aptos"/>
                <a:ea typeface="Aptos"/>
                <a:cs typeface="Aptos"/>
              </a:defRPr>
            </a:pPr>
            <a:r>
              <a:rPr lang="en-GB" dirty="0">
                <a:solidFill>
                  <a:srgbClr val="F2A541"/>
                </a:solidFill>
              </a:rPr>
              <a:t>7</a:t>
            </a:r>
            <a:r>
              <a:rPr dirty="0">
                <a:solidFill>
                  <a:srgbClr val="F2A541"/>
                </a:solidFill>
              </a:rPr>
              <a:t>.7</a:t>
            </a:r>
            <a:r>
              <a:rPr lang="en-GB" dirty="0">
                <a:solidFill>
                  <a:srgbClr val="F2A541"/>
                </a:solidFill>
              </a:rPr>
              <a:t>26</a:t>
            </a:r>
            <a:r>
              <a:rPr dirty="0">
                <a:solidFill>
                  <a:srgbClr val="F2A541"/>
                </a:solidFill>
              </a:rPr>
              <a:t> ns</a:t>
            </a:r>
          </a:p>
        </p:txBody>
      </p:sp>
      <p:sp>
        <p:nvSpPr>
          <p:cNvPr id="7" name="s7-k-label">
            <a:extLst>
              <a:ext uri="{FF2B5EF4-FFF2-40B4-BE49-F238E27FC236}">
                <a16:creationId xmlns:a16="http://schemas.microsoft.com/office/drawing/2014/main" id="{9D6827C3-1D20-41D0-977B-AB4247B2EE20}"/>
              </a:ext>
            </a:extLst>
          </p:cNvPr>
          <p:cNvSpPr>
            <a:spLocks noGrp="1"/>
          </p:cNvSpPr>
          <p:nvPr/>
        </p:nvSpPr>
        <p:spPr>
          <a:xfrm>
            <a:off x="11906250" y="3657600"/>
            <a:ext cx="2667000" cy="400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1500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rPr lang="it-IT" dirty="0"/>
              <a:t>NI </a:t>
            </a:r>
            <a:r>
              <a:rPr lang="it-IT" dirty="0" err="1"/>
              <a:t>Filtered</a:t>
            </a:r>
            <a:r>
              <a:rPr dirty="0"/>
              <a:t> RMS</a:t>
            </a:r>
          </a:p>
        </p:txBody>
      </p:sp>
      <p:sp>
        <p:nvSpPr>
          <p:cNvPr id="8" name="s7-ni-value">
            <a:extLst>
              <a:ext uri="{FF2B5EF4-FFF2-40B4-BE49-F238E27FC236}">
                <a16:creationId xmlns:a16="http://schemas.microsoft.com/office/drawing/2014/main" id="{E9162B84-D211-4A32-8A3F-0B42E1774138}"/>
              </a:ext>
            </a:extLst>
          </p:cNvPr>
          <p:cNvSpPr>
            <a:spLocks noGrp="1"/>
          </p:cNvSpPr>
          <p:nvPr/>
        </p:nvSpPr>
        <p:spPr>
          <a:xfrm>
            <a:off x="14668500" y="2952750"/>
            <a:ext cx="2476500" cy="7239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4050" b="1">
                <a:solidFill>
                  <a:srgbClr val="F2A541"/>
                </a:solidFill>
                <a:latin typeface="Aptos"/>
                <a:ea typeface="Aptos"/>
                <a:cs typeface="Aptos"/>
              </a:defRPr>
            </a:pPr>
            <a:r>
              <a:rPr lang="it-IT" dirty="0">
                <a:solidFill>
                  <a:srgbClr val="009B9E"/>
                </a:solidFill>
              </a:rPr>
              <a:t>9</a:t>
            </a:r>
            <a:r>
              <a:rPr dirty="0">
                <a:solidFill>
                  <a:srgbClr val="009B9E"/>
                </a:solidFill>
              </a:rPr>
              <a:t>.7</a:t>
            </a:r>
            <a:r>
              <a:rPr lang="it-IT" dirty="0">
                <a:solidFill>
                  <a:srgbClr val="009B9E"/>
                </a:solidFill>
              </a:rPr>
              <a:t>38</a:t>
            </a:r>
            <a:r>
              <a:rPr dirty="0">
                <a:solidFill>
                  <a:srgbClr val="009B9E"/>
                </a:solidFill>
              </a:rPr>
              <a:t> ns</a:t>
            </a:r>
          </a:p>
        </p:txBody>
      </p:sp>
      <p:sp>
        <p:nvSpPr>
          <p:cNvPr id="9" name="s7-ni-label">
            <a:extLst>
              <a:ext uri="{FF2B5EF4-FFF2-40B4-BE49-F238E27FC236}">
                <a16:creationId xmlns:a16="http://schemas.microsoft.com/office/drawing/2014/main" id="{1FE29CCA-B304-4220-81F9-6A2CEA76FD3D}"/>
              </a:ext>
            </a:extLst>
          </p:cNvPr>
          <p:cNvSpPr>
            <a:spLocks noGrp="1"/>
          </p:cNvSpPr>
          <p:nvPr/>
        </p:nvSpPr>
        <p:spPr>
          <a:xfrm>
            <a:off x="14573250" y="3657600"/>
            <a:ext cx="2667000" cy="400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1500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rPr lang="it-IT" dirty="0" err="1"/>
              <a:t>Kria</a:t>
            </a:r>
            <a:r>
              <a:rPr lang="it-IT" dirty="0"/>
              <a:t> </a:t>
            </a:r>
            <a:r>
              <a:rPr dirty="0"/>
              <a:t>RMS</a:t>
            </a:r>
          </a:p>
        </p:txBody>
      </p:sp>
      <p:sp>
        <p:nvSpPr>
          <p:cNvPr id="10" name="s7-limit">
            <a:extLst>
              <a:ext uri="{FF2B5EF4-FFF2-40B4-BE49-F238E27FC236}">
                <a16:creationId xmlns:a16="http://schemas.microsoft.com/office/drawing/2014/main" id="{3CEAE347-9BFA-40D0-944B-31889FC76A12}"/>
              </a:ext>
            </a:extLst>
          </p:cNvPr>
          <p:cNvSpPr>
            <a:spLocks noGrp="1"/>
          </p:cNvSpPr>
          <p:nvPr/>
        </p:nvSpPr>
        <p:spPr>
          <a:xfrm>
            <a:off x="12192000" y="5476875"/>
            <a:ext cx="4762500" cy="5143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225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ITER requirement: RMS &lt; 50 ns</a:t>
            </a:r>
          </a:p>
        </p:txBody>
      </p:sp>
      <p:sp>
        <p:nvSpPr>
          <p:cNvPr id="11" name="s7-note">
            <a:extLst>
              <a:ext uri="{FF2B5EF4-FFF2-40B4-BE49-F238E27FC236}">
                <a16:creationId xmlns:a16="http://schemas.microsoft.com/office/drawing/2014/main" id="{E7B466E8-6BA4-4B8D-A809-A09C03E77958}"/>
              </a:ext>
            </a:extLst>
          </p:cNvPr>
          <p:cNvSpPr>
            <a:spLocks noGrp="1"/>
          </p:cNvSpPr>
          <p:nvPr/>
        </p:nvSpPr>
        <p:spPr>
          <a:xfrm>
            <a:off x="2952750" y="7524750"/>
            <a:ext cx="12382500" cy="5905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255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The direct PPS path is already compliant, but it leaves room for jitter reduction.</a:t>
            </a:r>
          </a:p>
        </p:txBody>
      </p:sp>
      <p:sp>
        <p:nvSpPr>
          <p:cNvPr id="12" name="footer-rule-7">
            <a:extLst>
              <a:ext uri="{FF2B5EF4-FFF2-40B4-BE49-F238E27FC236}">
                <a16:creationId xmlns:a16="http://schemas.microsoft.com/office/drawing/2014/main" id="{46E7333E-5E97-44BD-AEF0-71376F869A89}"/>
              </a:ext>
            </a:extLst>
          </p:cNvPr>
          <p:cNvSpPr>
            <a:spLocks noGrp="1"/>
          </p:cNvSpPr>
          <p:nvPr/>
        </p:nvSpPr>
        <p:spPr>
          <a:xfrm>
            <a:off x="914400" y="9639300"/>
            <a:ext cx="16459200" cy="19050"/>
          </a:xfrm>
          <a:prstGeom prst="rect">
            <a:avLst/>
          </a:prstGeom>
          <a:solidFill>
            <a:srgbClr val="D8E0E7"/>
          </a:solidFill>
          <a:ln w="0">
            <a:solidFill>
              <a:srgbClr val="D8E0E7"/>
            </a:solidFill>
            <a:prstDash val="solid"/>
          </a:ln>
        </p:spPr>
      </p:sp>
      <p:sp>
        <p:nvSpPr>
          <p:cNvPr id="13" name="footer-7">
            <a:extLst>
              <a:ext uri="{FF2B5EF4-FFF2-40B4-BE49-F238E27FC236}">
                <a16:creationId xmlns:a16="http://schemas.microsoft.com/office/drawing/2014/main" id="{A62AF70B-177D-46B4-92A6-3916B1972561}"/>
              </a:ext>
            </a:extLst>
          </p:cNvPr>
          <p:cNvSpPr>
            <a:spLocks noGrp="1"/>
          </p:cNvSpPr>
          <p:nvPr/>
        </p:nvSpPr>
        <p:spPr>
          <a:xfrm>
            <a:off x="914400" y="9753600"/>
            <a:ext cx="85725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RT2026 | La Biodola, Isola d'Elba | May 25-29, 2026</a:t>
            </a:r>
          </a:p>
        </p:txBody>
      </p:sp>
      <p:sp>
        <p:nvSpPr>
          <p:cNvPr id="14" name="page-7">
            <a:extLst>
              <a:ext uri="{FF2B5EF4-FFF2-40B4-BE49-F238E27FC236}">
                <a16:creationId xmlns:a16="http://schemas.microsoft.com/office/drawing/2014/main" id="{1D605894-C2E1-4C59-B860-AA904ACFE3A1}"/>
              </a:ext>
            </a:extLst>
          </p:cNvPr>
          <p:cNvSpPr>
            <a:spLocks noGrp="1"/>
          </p:cNvSpPr>
          <p:nvPr/>
        </p:nvSpPr>
        <p:spPr>
          <a:xfrm>
            <a:off x="16764000" y="9753600"/>
            <a:ext cx="6096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r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07</a:t>
            </a:r>
          </a:p>
        </p:txBody>
      </p:sp>
    </p:spTree>
    <p:extLst>
      <p:ext uri="{BB962C8B-B14F-4D97-AF65-F5344CB8AC3E}">
        <p14:creationId xmlns:p14="http://schemas.microsoft.com/office/powerpoint/2010/main" val="261092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-7">
            <a:extLst>
              <a:ext uri="{FF2B5EF4-FFF2-40B4-BE49-F238E27FC236}">
                <a16:creationId xmlns:a16="http://schemas.microsoft.com/office/drawing/2014/main" id="{5E17ADF7-A98F-4494-841D-F516D467D839}"/>
              </a:ext>
            </a:extLst>
          </p:cNvPr>
          <p:cNvSpPr>
            <a:spLocks noGrp="1"/>
          </p:cNvSpPr>
          <p:nvPr/>
        </p:nvSpPr>
        <p:spPr>
          <a:xfrm>
            <a:off x="914400" y="666750"/>
            <a:ext cx="11620500" cy="781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36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dirty="0"/>
              <a:t>Two </a:t>
            </a:r>
            <a:r>
              <a:rPr dirty="0" err="1"/>
              <a:t>Kria</a:t>
            </a:r>
            <a:r>
              <a:rPr dirty="0"/>
              <a:t> PPS generation paths</a:t>
            </a:r>
          </a:p>
        </p:txBody>
      </p:sp>
      <p:sp>
        <p:nvSpPr>
          <p:cNvPr id="3" name="title-line-7">
            <a:extLst>
              <a:ext uri="{FF2B5EF4-FFF2-40B4-BE49-F238E27FC236}">
                <a16:creationId xmlns:a16="http://schemas.microsoft.com/office/drawing/2014/main" id="{58BE94A1-EA90-4B63-A1E6-0469B83D3B14}"/>
              </a:ext>
            </a:extLst>
          </p:cNvPr>
          <p:cNvSpPr>
            <a:spLocks noGrp="1"/>
          </p:cNvSpPr>
          <p:nvPr/>
        </p:nvSpPr>
        <p:spPr>
          <a:xfrm>
            <a:off x="914400" y="1581150"/>
            <a:ext cx="1524000" cy="47625"/>
          </a:xfrm>
          <a:prstGeom prst="rect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4" name="subtitle-7">
            <a:extLst>
              <a:ext uri="{FF2B5EF4-FFF2-40B4-BE49-F238E27FC236}">
                <a16:creationId xmlns:a16="http://schemas.microsoft.com/office/drawing/2014/main" id="{920FEFF5-701A-4342-B589-11BFDE5A1160}"/>
              </a:ext>
            </a:extLst>
          </p:cNvPr>
          <p:cNvSpPr>
            <a:spLocks noGrp="1"/>
          </p:cNvSpPr>
          <p:nvPr/>
        </p:nvSpPr>
        <p:spPr>
          <a:xfrm>
            <a:off x="914400" y="1771650"/>
            <a:ext cx="12573000" cy="5334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1800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Both tests start from PTP synchronization; the difference is where the PPS is derived.</a:t>
            </a:r>
          </a:p>
        </p:txBody>
      </p:sp>
      <p:sp>
        <p:nvSpPr>
          <p:cNvPr id="5" name="s7a-title">
            <a:extLst>
              <a:ext uri="{FF2B5EF4-FFF2-40B4-BE49-F238E27FC236}">
                <a16:creationId xmlns:a16="http://schemas.microsoft.com/office/drawing/2014/main" id="{5080C52F-240B-4416-B606-D22FE5DF4CA1}"/>
              </a:ext>
            </a:extLst>
          </p:cNvPr>
          <p:cNvSpPr>
            <a:spLocks noGrp="1"/>
          </p:cNvSpPr>
          <p:nvPr/>
        </p:nvSpPr>
        <p:spPr>
          <a:xfrm>
            <a:off x="1619250" y="2857500"/>
            <a:ext cx="5715000" cy="400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2325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Test A: direct PPS path</a:t>
            </a:r>
          </a:p>
        </p:txBody>
      </p:sp>
      <p:sp>
        <p:nvSpPr>
          <p:cNvPr id="6" name="s7a-ptp-box">
            <a:extLst>
              <a:ext uri="{FF2B5EF4-FFF2-40B4-BE49-F238E27FC236}">
                <a16:creationId xmlns:a16="http://schemas.microsoft.com/office/drawing/2014/main" id="{808275AD-E977-4FE4-B229-30D2D8CD8C3F}"/>
              </a:ext>
            </a:extLst>
          </p:cNvPr>
          <p:cNvSpPr>
            <a:spLocks noGrp="1"/>
          </p:cNvSpPr>
          <p:nvPr/>
        </p:nvSpPr>
        <p:spPr>
          <a:xfrm>
            <a:off x="309563" y="3714750"/>
            <a:ext cx="2667000" cy="1095375"/>
          </a:xfrm>
          <a:prstGeom prst="roundRect">
            <a:avLst>
              <a:gd name="adj" fmla="val 6957"/>
            </a:avLst>
          </a:prstGeom>
          <a:solidFill>
            <a:srgbClr val="EDF2F7"/>
          </a:solidFill>
          <a:ln w="0">
            <a:solidFill>
              <a:srgbClr val="EDF2F7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dirty="0"/>
              <a:t>PTP-synchronized</a:t>
            </a:r>
          </a:p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dirty="0"/>
              <a:t>internal clock</a:t>
            </a:r>
          </a:p>
        </p:txBody>
      </p:sp>
      <p:sp>
        <p:nvSpPr>
          <p:cNvPr id="7" name="s7a-gen-box">
            <a:extLst>
              <a:ext uri="{FF2B5EF4-FFF2-40B4-BE49-F238E27FC236}">
                <a16:creationId xmlns:a16="http://schemas.microsoft.com/office/drawing/2014/main" id="{D5107D44-5D7E-4219-AF38-53E5313C872B}"/>
              </a:ext>
            </a:extLst>
          </p:cNvPr>
          <p:cNvSpPr>
            <a:spLocks noGrp="1"/>
          </p:cNvSpPr>
          <p:nvPr/>
        </p:nvSpPr>
        <p:spPr>
          <a:xfrm>
            <a:off x="3976688" y="3714750"/>
            <a:ext cx="2190750" cy="1095375"/>
          </a:xfrm>
          <a:prstGeom prst="roundRect">
            <a:avLst>
              <a:gd name="adj" fmla="val 6957"/>
            </a:avLst>
          </a:prstGeom>
          <a:solidFill>
            <a:srgbClr val="E9F6F6"/>
          </a:solidFill>
          <a:ln w="0">
            <a:solidFill>
              <a:srgbClr val="E9F6F6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PPS</a:t>
            </a:r>
          </a:p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generator</a:t>
            </a:r>
          </a:p>
        </p:txBody>
      </p:sp>
      <p:sp>
        <p:nvSpPr>
          <p:cNvPr id="8" name="s7a-out-box">
            <a:extLst>
              <a:ext uri="{FF2B5EF4-FFF2-40B4-BE49-F238E27FC236}">
                <a16:creationId xmlns:a16="http://schemas.microsoft.com/office/drawing/2014/main" id="{E7C5DDC5-2223-4EB5-BDFB-0969CA8548E6}"/>
              </a:ext>
            </a:extLst>
          </p:cNvPr>
          <p:cNvSpPr>
            <a:spLocks noGrp="1"/>
          </p:cNvSpPr>
          <p:nvPr/>
        </p:nvSpPr>
        <p:spPr>
          <a:xfrm>
            <a:off x="7333236" y="3859889"/>
            <a:ext cx="1238250" cy="809625"/>
          </a:xfrm>
          <a:prstGeom prst="roundRect">
            <a:avLst>
              <a:gd name="adj" fmla="val 9412"/>
            </a:avLst>
          </a:prstGeom>
          <a:solidFill>
            <a:srgbClr val="FFF4DE"/>
          </a:solidFill>
          <a:ln w="0">
            <a:solidFill>
              <a:srgbClr val="FFF4DE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PPS out</a:t>
            </a:r>
          </a:p>
        </p:txBody>
      </p:sp>
      <p:sp>
        <p:nvSpPr>
          <p:cNvPr id="9" name="s7a-a1">
            <a:extLst>
              <a:ext uri="{FF2B5EF4-FFF2-40B4-BE49-F238E27FC236}">
                <a16:creationId xmlns:a16="http://schemas.microsoft.com/office/drawing/2014/main" id="{40ACF42B-D087-48D7-8097-AEE39C89EFEB}"/>
              </a:ext>
            </a:extLst>
          </p:cNvPr>
          <p:cNvSpPr>
            <a:spLocks noGrp="1"/>
          </p:cNvSpPr>
          <p:nvPr/>
        </p:nvSpPr>
        <p:spPr>
          <a:xfrm>
            <a:off x="2976563" y="4152900"/>
            <a:ext cx="1000125" cy="228600"/>
          </a:xfrm>
          <a:prstGeom prst="rightArrow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10" name="s7a-a2">
            <a:extLst>
              <a:ext uri="{FF2B5EF4-FFF2-40B4-BE49-F238E27FC236}">
                <a16:creationId xmlns:a16="http://schemas.microsoft.com/office/drawing/2014/main" id="{CB89FA2A-BB67-4EE3-B705-71293E5100EE}"/>
              </a:ext>
            </a:extLst>
          </p:cNvPr>
          <p:cNvSpPr>
            <a:spLocks noGrp="1"/>
          </p:cNvSpPr>
          <p:nvPr/>
        </p:nvSpPr>
        <p:spPr>
          <a:xfrm>
            <a:off x="6219231" y="4152900"/>
            <a:ext cx="1087037" cy="228600"/>
          </a:xfrm>
          <a:prstGeom prst="rightArrow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14" name="s7b-title">
            <a:extLst>
              <a:ext uri="{FF2B5EF4-FFF2-40B4-BE49-F238E27FC236}">
                <a16:creationId xmlns:a16="http://schemas.microsoft.com/office/drawing/2014/main" id="{02BFE54F-068B-4BFE-B6A3-018BEC48DF5A}"/>
              </a:ext>
            </a:extLst>
          </p:cNvPr>
          <p:cNvSpPr>
            <a:spLocks noGrp="1"/>
          </p:cNvSpPr>
          <p:nvPr/>
        </p:nvSpPr>
        <p:spPr>
          <a:xfrm>
            <a:off x="10144125" y="2857500"/>
            <a:ext cx="5905500" cy="400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2325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Test B: 10 MHz digital PLL path</a:t>
            </a:r>
          </a:p>
        </p:txBody>
      </p:sp>
      <p:sp>
        <p:nvSpPr>
          <p:cNvPr id="15" name="s7b-ptp-box">
            <a:extLst>
              <a:ext uri="{FF2B5EF4-FFF2-40B4-BE49-F238E27FC236}">
                <a16:creationId xmlns:a16="http://schemas.microsoft.com/office/drawing/2014/main" id="{F9FF87C6-CC6C-49C5-9F7C-63CF1D3735FC}"/>
              </a:ext>
            </a:extLst>
          </p:cNvPr>
          <p:cNvSpPr>
            <a:spLocks noGrp="1"/>
          </p:cNvSpPr>
          <p:nvPr/>
        </p:nvSpPr>
        <p:spPr>
          <a:xfrm>
            <a:off x="9144000" y="3714750"/>
            <a:ext cx="2190750" cy="1095375"/>
          </a:xfrm>
          <a:prstGeom prst="roundRect">
            <a:avLst>
              <a:gd name="adj" fmla="val 6957"/>
            </a:avLst>
          </a:prstGeom>
          <a:solidFill>
            <a:srgbClr val="EDF2F7"/>
          </a:solidFill>
          <a:ln w="0">
            <a:solidFill>
              <a:srgbClr val="EDF2F7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PTP-synchronized</a:t>
            </a:r>
          </a:p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clock</a:t>
            </a:r>
          </a:p>
        </p:txBody>
      </p:sp>
      <p:sp>
        <p:nvSpPr>
          <p:cNvPr id="16" name="s7b-pll-box">
            <a:extLst>
              <a:ext uri="{FF2B5EF4-FFF2-40B4-BE49-F238E27FC236}">
                <a16:creationId xmlns:a16="http://schemas.microsoft.com/office/drawing/2014/main" id="{52906822-9348-49BC-82C9-B6EC227D4F8D}"/>
              </a:ext>
            </a:extLst>
          </p:cNvPr>
          <p:cNvSpPr>
            <a:spLocks noGrp="1"/>
          </p:cNvSpPr>
          <p:nvPr/>
        </p:nvSpPr>
        <p:spPr>
          <a:xfrm>
            <a:off x="11713973" y="3709797"/>
            <a:ext cx="2095500" cy="1095375"/>
          </a:xfrm>
          <a:prstGeom prst="roundRect">
            <a:avLst>
              <a:gd name="adj" fmla="val 6957"/>
            </a:avLst>
          </a:prstGeom>
          <a:solidFill>
            <a:schemeClr val="accent2"/>
          </a:solidFill>
          <a:ln w="0">
            <a:solidFill>
              <a:srgbClr val="E9F6F6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dirty="0"/>
              <a:t>Digital PLL</a:t>
            </a:r>
          </a:p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dirty="0"/>
              <a:t>10 MHz</a:t>
            </a:r>
          </a:p>
        </p:txBody>
      </p:sp>
      <p:sp>
        <p:nvSpPr>
          <p:cNvPr id="17" name="s7b-gen-box">
            <a:extLst>
              <a:ext uri="{FF2B5EF4-FFF2-40B4-BE49-F238E27FC236}">
                <a16:creationId xmlns:a16="http://schemas.microsoft.com/office/drawing/2014/main" id="{4B161719-855A-4985-B03E-4643187B38AB}"/>
              </a:ext>
            </a:extLst>
          </p:cNvPr>
          <p:cNvSpPr>
            <a:spLocks noGrp="1"/>
          </p:cNvSpPr>
          <p:nvPr/>
        </p:nvSpPr>
        <p:spPr>
          <a:xfrm>
            <a:off x="14161898" y="3717013"/>
            <a:ext cx="2190750" cy="1095375"/>
          </a:xfrm>
          <a:prstGeom prst="roundRect">
            <a:avLst>
              <a:gd name="adj" fmla="val 6957"/>
            </a:avLst>
          </a:prstGeom>
          <a:solidFill>
            <a:srgbClr val="E9F6F6"/>
          </a:solidFill>
          <a:ln w="0">
            <a:solidFill>
              <a:srgbClr val="E9F6F6"/>
            </a:solidFill>
            <a:prstDash val="solid"/>
          </a:ln>
        </p:spPr>
        <p:txBody>
          <a:bodyPr anchor="ctr"/>
          <a:lstStyle/>
          <a:p>
            <a:pPr algn="ctr"/>
            <a:r>
              <a:rPr b="1">
                <a:solidFill>
                  <a:srgbClr val="102033"/>
                </a:solidFill>
                <a:latin typeface="Aptos"/>
              </a:rPr>
              <a:t>PPS</a:t>
            </a:r>
          </a:p>
          <a:p>
            <a:pPr algn="ctr"/>
            <a:r>
              <a:rPr b="1">
                <a:solidFill>
                  <a:srgbClr val="102033"/>
                </a:solidFill>
                <a:latin typeface="Aptos"/>
              </a:rPr>
              <a:t>generator</a:t>
            </a:r>
          </a:p>
        </p:txBody>
      </p:sp>
      <p:sp>
        <p:nvSpPr>
          <p:cNvPr id="18" name="s7b-a1">
            <a:extLst>
              <a:ext uri="{FF2B5EF4-FFF2-40B4-BE49-F238E27FC236}">
                <a16:creationId xmlns:a16="http://schemas.microsoft.com/office/drawing/2014/main" id="{2140B9B2-76C0-4F7D-864B-D09C01C0DD3B}"/>
              </a:ext>
            </a:extLst>
          </p:cNvPr>
          <p:cNvSpPr>
            <a:spLocks noGrp="1"/>
          </p:cNvSpPr>
          <p:nvPr/>
        </p:nvSpPr>
        <p:spPr>
          <a:xfrm>
            <a:off x="11334751" y="4152900"/>
            <a:ext cx="381762" cy="228600"/>
          </a:xfrm>
          <a:prstGeom prst="rightArrow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19" name="s7b-a2">
            <a:extLst>
              <a:ext uri="{FF2B5EF4-FFF2-40B4-BE49-F238E27FC236}">
                <a16:creationId xmlns:a16="http://schemas.microsoft.com/office/drawing/2014/main" id="{4B833AC8-680C-48DB-AAAF-2150FF1B12B2}"/>
              </a:ext>
            </a:extLst>
          </p:cNvPr>
          <p:cNvSpPr>
            <a:spLocks noGrp="1"/>
          </p:cNvSpPr>
          <p:nvPr/>
        </p:nvSpPr>
        <p:spPr>
          <a:xfrm>
            <a:off x="13813219" y="4152900"/>
            <a:ext cx="348679" cy="228600"/>
          </a:xfrm>
          <a:prstGeom prst="rightArrow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23" name="s7-divider">
            <a:extLst>
              <a:ext uri="{FF2B5EF4-FFF2-40B4-BE49-F238E27FC236}">
                <a16:creationId xmlns:a16="http://schemas.microsoft.com/office/drawing/2014/main" id="{026EB33E-388E-4E90-B534-4DABC0ECE5A6}"/>
              </a:ext>
            </a:extLst>
          </p:cNvPr>
          <p:cNvSpPr>
            <a:spLocks noGrp="1"/>
          </p:cNvSpPr>
          <p:nvPr/>
        </p:nvSpPr>
        <p:spPr>
          <a:xfrm>
            <a:off x="8858250" y="2762250"/>
            <a:ext cx="28575" cy="5334000"/>
          </a:xfrm>
          <a:prstGeom prst="rect">
            <a:avLst/>
          </a:prstGeom>
          <a:solidFill>
            <a:srgbClr val="D8E0E7"/>
          </a:solidFill>
          <a:ln w="0">
            <a:solidFill>
              <a:srgbClr val="D8E0E7"/>
            </a:solidFill>
            <a:prstDash val="solid"/>
          </a:ln>
        </p:spPr>
      </p:sp>
      <p:sp>
        <p:nvSpPr>
          <p:cNvPr id="24" name="footer-rule-7">
            <a:extLst>
              <a:ext uri="{FF2B5EF4-FFF2-40B4-BE49-F238E27FC236}">
                <a16:creationId xmlns:a16="http://schemas.microsoft.com/office/drawing/2014/main" id="{5CDB6CF9-67B3-4C09-A21E-8BF0A05624CB}"/>
              </a:ext>
            </a:extLst>
          </p:cNvPr>
          <p:cNvSpPr>
            <a:spLocks noGrp="1"/>
          </p:cNvSpPr>
          <p:nvPr/>
        </p:nvSpPr>
        <p:spPr>
          <a:xfrm>
            <a:off x="914400" y="9639300"/>
            <a:ext cx="16459200" cy="19050"/>
          </a:xfrm>
          <a:prstGeom prst="rect">
            <a:avLst/>
          </a:prstGeom>
          <a:solidFill>
            <a:srgbClr val="D8E0E7"/>
          </a:solidFill>
          <a:ln w="0">
            <a:solidFill>
              <a:srgbClr val="D8E0E7"/>
            </a:solidFill>
            <a:prstDash val="solid"/>
          </a:ln>
        </p:spPr>
      </p:sp>
      <p:sp>
        <p:nvSpPr>
          <p:cNvPr id="25" name="footer-7">
            <a:extLst>
              <a:ext uri="{FF2B5EF4-FFF2-40B4-BE49-F238E27FC236}">
                <a16:creationId xmlns:a16="http://schemas.microsoft.com/office/drawing/2014/main" id="{2C3EA88B-10B0-450A-9F8C-9CBCB01515F7}"/>
              </a:ext>
            </a:extLst>
          </p:cNvPr>
          <p:cNvSpPr>
            <a:spLocks noGrp="1"/>
          </p:cNvSpPr>
          <p:nvPr/>
        </p:nvSpPr>
        <p:spPr>
          <a:xfrm>
            <a:off x="914400" y="9753600"/>
            <a:ext cx="85725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RT2026 | La Biodola, Isola d'Elba | May 25-29, 2026</a:t>
            </a:r>
          </a:p>
        </p:txBody>
      </p:sp>
      <p:sp>
        <p:nvSpPr>
          <p:cNvPr id="26" name="page-7">
            <a:extLst>
              <a:ext uri="{FF2B5EF4-FFF2-40B4-BE49-F238E27FC236}">
                <a16:creationId xmlns:a16="http://schemas.microsoft.com/office/drawing/2014/main" id="{581591CE-06E0-430C-A2E2-BE5EE6D3AB54}"/>
              </a:ext>
            </a:extLst>
          </p:cNvPr>
          <p:cNvSpPr>
            <a:spLocks noGrp="1"/>
          </p:cNvSpPr>
          <p:nvPr/>
        </p:nvSpPr>
        <p:spPr>
          <a:xfrm>
            <a:off x="16764000" y="9753600"/>
            <a:ext cx="6096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r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07</a:t>
            </a:r>
          </a:p>
        </p:txBody>
      </p:sp>
      <p:sp>
        <p:nvSpPr>
          <p:cNvPr id="28" name="s7a-out-box">
            <a:extLst>
              <a:ext uri="{FF2B5EF4-FFF2-40B4-BE49-F238E27FC236}">
                <a16:creationId xmlns:a16="http://schemas.microsoft.com/office/drawing/2014/main" id="{D818F99F-61DE-44C5-B644-A1061CCC17E6}"/>
              </a:ext>
            </a:extLst>
          </p:cNvPr>
          <p:cNvSpPr>
            <a:spLocks noGrp="1"/>
          </p:cNvSpPr>
          <p:nvPr/>
        </p:nvSpPr>
        <p:spPr>
          <a:xfrm>
            <a:off x="16871951" y="3847675"/>
            <a:ext cx="1238250" cy="809625"/>
          </a:xfrm>
          <a:prstGeom prst="roundRect">
            <a:avLst>
              <a:gd name="adj" fmla="val 9412"/>
            </a:avLst>
          </a:prstGeom>
          <a:solidFill>
            <a:srgbClr val="FFF4DE"/>
          </a:solidFill>
          <a:ln w="0">
            <a:solidFill>
              <a:srgbClr val="FFF4DE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PPS out</a:t>
            </a:r>
          </a:p>
        </p:txBody>
      </p:sp>
      <p:sp>
        <p:nvSpPr>
          <p:cNvPr id="29" name="s7b-a2">
            <a:extLst>
              <a:ext uri="{FF2B5EF4-FFF2-40B4-BE49-F238E27FC236}">
                <a16:creationId xmlns:a16="http://schemas.microsoft.com/office/drawing/2014/main" id="{FDD2CBC3-6FCC-407F-BBED-981E51FF7907}"/>
              </a:ext>
            </a:extLst>
          </p:cNvPr>
          <p:cNvSpPr>
            <a:spLocks noGrp="1"/>
          </p:cNvSpPr>
          <p:nvPr/>
        </p:nvSpPr>
        <p:spPr>
          <a:xfrm>
            <a:off x="16352648" y="4138187"/>
            <a:ext cx="519303" cy="228600"/>
          </a:xfrm>
          <a:prstGeom prst="rightArrow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27" name="s2-b2">
            <a:extLst>
              <a:ext uri="{FF2B5EF4-FFF2-40B4-BE49-F238E27FC236}">
                <a16:creationId xmlns:a16="http://schemas.microsoft.com/office/drawing/2014/main" id="{4E8640F8-50EB-4327-9F74-B1F486E84F81}"/>
              </a:ext>
            </a:extLst>
          </p:cNvPr>
          <p:cNvSpPr>
            <a:spLocks noGrp="1"/>
          </p:cNvSpPr>
          <p:nvPr/>
        </p:nvSpPr>
        <p:spPr>
          <a:xfrm>
            <a:off x="314325" y="5666173"/>
            <a:ext cx="8572500" cy="1203644"/>
          </a:xfrm>
          <a:prstGeom prst="rect">
            <a:avLst/>
          </a:prstGeom>
          <a:noFill/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marL="342900" indent="-342900">
              <a:buClr>
                <a:srgbClr val="009B9E"/>
              </a:buClr>
              <a:buSzPct val="150000"/>
              <a:buFont typeface="Courier New" panose="02070309020205020404" pitchFamily="49" charset="0"/>
              <a:buChar char="o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en-US" sz="2400" dirty="0"/>
              <a:t>The KRIA generates the PPS directly from the PTP Hardware Clock (PHC) </a:t>
            </a:r>
            <a:br>
              <a:rPr lang="en-US" sz="2400" dirty="0"/>
            </a:br>
            <a:endParaRPr lang="it-IT" sz="2400" dirty="0"/>
          </a:p>
          <a:p>
            <a:pPr algn="l">
              <a:buClr>
                <a:srgbClr val="009B9E"/>
              </a:buClr>
              <a:buSzPct val="200000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endParaRPr sz="2400" dirty="0"/>
          </a:p>
        </p:txBody>
      </p:sp>
      <p:sp>
        <p:nvSpPr>
          <p:cNvPr id="31" name="s2-b2">
            <a:extLst>
              <a:ext uri="{FF2B5EF4-FFF2-40B4-BE49-F238E27FC236}">
                <a16:creationId xmlns:a16="http://schemas.microsoft.com/office/drawing/2014/main" id="{E7485ECA-E9FB-47EE-8105-A344386A099E}"/>
              </a:ext>
            </a:extLst>
          </p:cNvPr>
          <p:cNvSpPr>
            <a:spLocks noGrp="1"/>
          </p:cNvSpPr>
          <p:nvPr/>
        </p:nvSpPr>
        <p:spPr>
          <a:xfrm>
            <a:off x="9020416" y="5666173"/>
            <a:ext cx="8572500" cy="2007842"/>
          </a:xfrm>
          <a:prstGeom prst="rect">
            <a:avLst/>
          </a:prstGeom>
          <a:noFill/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marL="342900" indent="-342900">
              <a:buClr>
                <a:srgbClr val="009B9E"/>
              </a:buClr>
              <a:buSzPct val="150000"/>
              <a:buFont typeface="Courier New" panose="02070309020205020404" pitchFamily="49" charset="0"/>
              <a:buChar char="o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en-US" sz="2400" dirty="0"/>
              <a:t>The KRIA links a 10MHz clock to the PTP Hardware Clock (PHC)</a:t>
            </a:r>
          </a:p>
          <a:p>
            <a:pPr marL="342900" indent="-342900">
              <a:buClr>
                <a:srgbClr val="009B9E"/>
              </a:buClr>
              <a:buSzPct val="150000"/>
              <a:buFont typeface="Courier New" panose="02070309020205020404" pitchFamily="49" charset="0"/>
              <a:buChar char="o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endParaRPr lang="en-US" sz="2400" dirty="0"/>
          </a:p>
          <a:p>
            <a:pPr marL="342900" indent="-342900">
              <a:buClr>
                <a:srgbClr val="009B9E"/>
              </a:buClr>
              <a:buSzPct val="150000"/>
              <a:buFont typeface="Courier New" panose="02070309020205020404" pitchFamily="49" charset="0"/>
              <a:buChar char="o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en-US" sz="2400" dirty="0"/>
              <a:t>The PPS is generated from the 10MHz clock</a:t>
            </a:r>
          </a:p>
          <a:p>
            <a:pPr marL="342900" indent="-342900">
              <a:buClr>
                <a:srgbClr val="009B9E"/>
              </a:buClr>
              <a:buSzPct val="150000"/>
              <a:buFont typeface="Courier New" panose="02070309020205020404" pitchFamily="49" charset="0"/>
              <a:buChar char="o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endParaRPr lang="en-US" sz="2400" dirty="0"/>
          </a:p>
          <a:p>
            <a:pPr marL="342900" indent="-342900">
              <a:buClr>
                <a:srgbClr val="009B9E"/>
              </a:buClr>
              <a:buSzPct val="150000"/>
              <a:buFont typeface="Courier New" panose="02070309020205020404" pitchFamily="49" charset="0"/>
              <a:buChar char="o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en-US" sz="2400" dirty="0"/>
              <a:t>The output triggers and clock are generated by the 10MHz clock</a:t>
            </a:r>
            <a:br>
              <a:rPr lang="en-US" sz="2400" dirty="0"/>
            </a:br>
            <a:endParaRPr lang="it-IT" sz="2400" dirty="0"/>
          </a:p>
          <a:p>
            <a:pPr algn="l">
              <a:buClr>
                <a:srgbClr val="009B9E"/>
              </a:buClr>
              <a:buSzPct val="200000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1426298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ackground">
            <a:extLst>
              <a:ext uri="{FF2B5EF4-FFF2-40B4-BE49-F238E27FC236}">
                <a16:creationId xmlns:a16="http://schemas.microsoft.com/office/drawing/2014/main" id="{8F865CB7-391D-4551-BE5E-AD7719D1FF25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</p:sp>
      <p:sp>
        <p:nvSpPr>
          <p:cNvPr id="2" name="title-8">
            <a:extLst>
              <a:ext uri="{FF2B5EF4-FFF2-40B4-BE49-F238E27FC236}">
                <a16:creationId xmlns:a16="http://schemas.microsoft.com/office/drawing/2014/main" id="{EC75B24C-5310-4D31-BD1D-70239774FC58}"/>
              </a:ext>
            </a:extLst>
          </p:cNvPr>
          <p:cNvSpPr>
            <a:spLocks noGrp="1"/>
          </p:cNvSpPr>
          <p:nvPr/>
        </p:nvSpPr>
        <p:spPr>
          <a:xfrm>
            <a:off x="914400" y="666750"/>
            <a:ext cx="11620500" cy="781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36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Test B: digital PLL to 10 MHz, then PPS generation</a:t>
            </a:r>
          </a:p>
        </p:txBody>
      </p:sp>
      <p:sp>
        <p:nvSpPr>
          <p:cNvPr id="3" name="title-line-8">
            <a:extLst>
              <a:ext uri="{FF2B5EF4-FFF2-40B4-BE49-F238E27FC236}">
                <a16:creationId xmlns:a16="http://schemas.microsoft.com/office/drawing/2014/main" id="{EB34544B-618D-4D2D-B239-1239FFED0178}"/>
              </a:ext>
            </a:extLst>
          </p:cNvPr>
          <p:cNvSpPr>
            <a:spLocks noGrp="1"/>
          </p:cNvSpPr>
          <p:nvPr/>
        </p:nvSpPr>
        <p:spPr>
          <a:xfrm>
            <a:off x="914400" y="1581150"/>
            <a:ext cx="1524000" cy="47625"/>
          </a:xfrm>
          <a:prstGeom prst="rect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4" name="subtitle-8">
            <a:extLst>
              <a:ext uri="{FF2B5EF4-FFF2-40B4-BE49-F238E27FC236}">
                <a16:creationId xmlns:a16="http://schemas.microsoft.com/office/drawing/2014/main" id="{84FFCC96-34B7-459D-A563-71B1596A5E81}"/>
              </a:ext>
            </a:extLst>
          </p:cNvPr>
          <p:cNvSpPr>
            <a:spLocks noGrp="1"/>
          </p:cNvSpPr>
          <p:nvPr/>
        </p:nvSpPr>
        <p:spPr>
          <a:xfrm>
            <a:off x="914400" y="1771650"/>
            <a:ext cx="12573000" cy="5334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1800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The PTP-synchronized clock feeds a digital PLL; the resulting 10 MHz clock generates the PPS.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857250" y="2557463"/>
            <a:ext cx="10668000" cy="4267200"/>
          </a:xfrm>
          <a:prstGeom prst="rect">
            <a:avLst/>
          </a:prstGeom>
        </p:spPr>
      </p:pic>
      <p:sp>
        <p:nvSpPr>
          <p:cNvPr id="6" name="s8-k-value">
            <a:extLst>
              <a:ext uri="{FF2B5EF4-FFF2-40B4-BE49-F238E27FC236}">
                <a16:creationId xmlns:a16="http://schemas.microsoft.com/office/drawing/2014/main" id="{DE26C2F1-39B7-40F3-8BBC-5827250F1045}"/>
              </a:ext>
            </a:extLst>
          </p:cNvPr>
          <p:cNvSpPr>
            <a:spLocks noGrp="1"/>
          </p:cNvSpPr>
          <p:nvPr/>
        </p:nvSpPr>
        <p:spPr>
          <a:xfrm>
            <a:off x="12001500" y="2952750"/>
            <a:ext cx="2476500" cy="7239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4050" b="1">
                <a:solidFill>
                  <a:srgbClr val="009B9E"/>
                </a:solidFill>
                <a:latin typeface="Aptos"/>
                <a:ea typeface="Aptos"/>
                <a:cs typeface="Aptos"/>
              </a:defRPr>
            </a:pPr>
            <a:r>
              <a:rPr lang="it-IT" dirty="0">
                <a:solidFill>
                  <a:srgbClr val="F2A541"/>
                </a:solidFill>
              </a:rPr>
              <a:t>8</a:t>
            </a:r>
            <a:r>
              <a:rPr dirty="0">
                <a:solidFill>
                  <a:srgbClr val="F2A541"/>
                </a:solidFill>
              </a:rPr>
              <a:t>.1</a:t>
            </a:r>
            <a:r>
              <a:rPr lang="it-IT" dirty="0">
                <a:solidFill>
                  <a:srgbClr val="F2A541"/>
                </a:solidFill>
              </a:rPr>
              <a:t>6</a:t>
            </a:r>
            <a:r>
              <a:rPr dirty="0">
                <a:solidFill>
                  <a:srgbClr val="F2A541"/>
                </a:solidFill>
              </a:rPr>
              <a:t>7 ns</a:t>
            </a:r>
          </a:p>
        </p:txBody>
      </p:sp>
      <p:sp>
        <p:nvSpPr>
          <p:cNvPr id="7" name="s8-k-label">
            <a:extLst>
              <a:ext uri="{FF2B5EF4-FFF2-40B4-BE49-F238E27FC236}">
                <a16:creationId xmlns:a16="http://schemas.microsoft.com/office/drawing/2014/main" id="{5DCD3E87-9329-4B2D-A15D-CD1780E158DC}"/>
              </a:ext>
            </a:extLst>
          </p:cNvPr>
          <p:cNvSpPr>
            <a:spLocks noGrp="1"/>
          </p:cNvSpPr>
          <p:nvPr/>
        </p:nvSpPr>
        <p:spPr>
          <a:xfrm>
            <a:off x="11906250" y="3657600"/>
            <a:ext cx="2667000" cy="400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1500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rPr lang="it-IT" dirty="0"/>
              <a:t>NI </a:t>
            </a:r>
            <a:r>
              <a:rPr lang="it-IT" dirty="0" err="1"/>
              <a:t>filtered</a:t>
            </a:r>
            <a:r>
              <a:rPr dirty="0"/>
              <a:t> RMS</a:t>
            </a:r>
          </a:p>
        </p:txBody>
      </p:sp>
      <p:sp>
        <p:nvSpPr>
          <p:cNvPr id="8" name="s8-ni-value">
            <a:extLst>
              <a:ext uri="{FF2B5EF4-FFF2-40B4-BE49-F238E27FC236}">
                <a16:creationId xmlns:a16="http://schemas.microsoft.com/office/drawing/2014/main" id="{428FDB49-D609-483A-844F-71648E090BDD}"/>
              </a:ext>
            </a:extLst>
          </p:cNvPr>
          <p:cNvSpPr>
            <a:spLocks noGrp="1"/>
          </p:cNvSpPr>
          <p:nvPr/>
        </p:nvSpPr>
        <p:spPr>
          <a:xfrm>
            <a:off x="14668500" y="2952750"/>
            <a:ext cx="2476500" cy="7239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4050" b="1">
                <a:solidFill>
                  <a:srgbClr val="F2A541"/>
                </a:solidFill>
                <a:latin typeface="Aptos"/>
                <a:ea typeface="Aptos"/>
                <a:cs typeface="Aptos"/>
              </a:defRPr>
            </a:pPr>
            <a:r>
              <a:rPr lang="it-IT" dirty="0">
                <a:solidFill>
                  <a:srgbClr val="009B9E"/>
                </a:solidFill>
              </a:rPr>
              <a:t>7</a:t>
            </a:r>
            <a:r>
              <a:rPr dirty="0">
                <a:solidFill>
                  <a:srgbClr val="009B9E"/>
                </a:solidFill>
              </a:rPr>
              <a:t>.1</a:t>
            </a:r>
            <a:r>
              <a:rPr lang="it-IT" dirty="0">
                <a:solidFill>
                  <a:srgbClr val="009B9E"/>
                </a:solidFill>
              </a:rPr>
              <a:t>7</a:t>
            </a:r>
            <a:r>
              <a:rPr dirty="0">
                <a:solidFill>
                  <a:srgbClr val="009B9E"/>
                </a:solidFill>
              </a:rPr>
              <a:t>7 ns</a:t>
            </a:r>
          </a:p>
        </p:txBody>
      </p:sp>
      <p:sp>
        <p:nvSpPr>
          <p:cNvPr id="9" name="s8-ni-label">
            <a:extLst>
              <a:ext uri="{FF2B5EF4-FFF2-40B4-BE49-F238E27FC236}">
                <a16:creationId xmlns:a16="http://schemas.microsoft.com/office/drawing/2014/main" id="{52F44982-031A-479E-B37C-C9531693C045}"/>
              </a:ext>
            </a:extLst>
          </p:cNvPr>
          <p:cNvSpPr>
            <a:spLocks noGrp="1"/>
          </p:cNvSpPr>
          <p:nvPr/>
        </p:nvSpPr>
        <p:spPr>
          <a:xfrm>
            <a:off x="14573250" y="3657600"/>
            <a:ext cx="2667000" cy="400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1500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rPr lang="it-IT" dirty="0" err="1"/>
              <a:t>Kria</a:t>
            </a:r>
            <a:r>
              <a:rPr dirty="0"/>
              <a:t>RMS</a:t>
            </a:r>
          </a:p>
        </p:txBody>
      </p:sp>
      <p:sp>
        <p:nvSpPr>
          <p:cNvPr id="10" name="s8-limit">
            <a:extLst>
              <a:ext uri="{FF2B5EF4-FFF2-40B4-BE49-F238E27FC236}">
                <a16:creationId xmlns:a16="http://schemas.microsoft.com/office/drawing/2014/main" id="{5644646B-EB47-4D4E-AF34-8C98623CA849}"/>
              </a:ext>
            </a:extLst>
          </p:cNvPr>
          <p:cNvSpPr>
            <a:spLocks noGrp="1"/>
          </p:cNvSpPr>
          <p:nvPr/>
        </p:nvSpPr>
        <p:spPr>
          <a:xfrm>
            <a:off x="12192000" y="5476875"/>
            <a:ext cx="4762500" cy="5143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225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ITER requirement: RMS &lt; 50 ns</a:t>
            </a:r>
          </a:p>
        </p:txBody>
      </p:sp>
      <p:sp>
        <p:nvSpPr>
          <p:cNvPr id="11" name="s8-note">
            <a:extLst>
              <a:ext uri="{FF2B5EF4-FFF2-40B4-BE49-F238E27FC236}">
                <a16:creationId xmlns:a16="http://schemas.microsoft.com/office/drawing/2014/main" id="{1B44B256-6C59-42D4-AD84-53C5A962F0AB}"/>
              </a:ext>
            </a:extLst>
          </p:cNvPr>
          <p:cNvSpPr>
            <a:spLocks noGrp="1"/>
          </p:cNvSpPr>
          <p:nvPr/>
        </p:nvSpPr>
        <p:spPr>
          <a:xfrm>
            <a:off x="2857500" y="7524750"/>
            <a:ext cx="12573000" cy="5905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255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The 10 MHz digital PLL path reduces variance and gives the best Kria result.</a:t>
            </a:r>
          </a:p>
        </p:txBody>
      </p:sp>
      <p:sp>
        <p:nvSpPr>
          <p:cNvPr id="12" name="footer-rule-8">
            <a:extLst>
              <a:ext uri="{FF2B5EF4-FFF2-40B4-BE49-F238E27FC236}">
                <a16:creationId xmlns:a16="http://schemas.microsoft.com/office/drawing/2014/main" id="{F7313347-11B3-4547-B3FD-B1FCA650544E}"/>
              </a:ext>
            </a:extLst>
          </p:cNvPr>
          <p:cNvSpPr>
            <a:spLocks noGrp="1"/>
          </p:cNvSpPr>
          <p:nvPr/>
        </p:nvSpPr>
        <p:spPr>
          <a:xfrm>
            <a:off x="914400" y="9639300"/>
            <a:ext cx="16459200" cy="19050"/>
          </a:xfrm>
          <a:prstGeom prst="rect">
            <a:avLst/>
          </a:prstGeom>
          <a:solidFill>
            <a:srgbClr val="D8E0E7"/>
          </a:solidFill>
          <a:ln w="0">
            <a:solidFill>
              <a:srgbClr val="D8E0E7"/>
            </a:solidFill>
            <a:prstDash val="solid"/>
          </a:ln>
        </p:spPr>
      </p:sp>
      <p:sp>
        <p:nvSpPr>
          <p:cNvPr id="13" name="footer-8">
            <a:extLst>
              <a:ext uri="{FF2B5EF4-FFF2-40B4-BE49-F238E27FC236}">
                <a16:creationId xmlns:a16="http://schemas.microsoft.com/office/drawing/2014/main" id="{E41DF798-2D7D-4CC1-98A1-DC7303C963DD}"/>
              </a:ext>
            </a:extLst>
          </p:cNvPr>
          <p:cNvSpPr>
            <a:spLocks noGrp="1"/>
          </p:cNvSpPr>
          <p:nvPr/>
        </p:nvSpPr>
        <p:spPr>
          <a:xfrm>
            <a:off x="914400" y="9753600"/>
            <a:ext cx="85725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RT2026 | La Biodola, Isola d'Elba | May 25-29, 2026</a:t>
            </a:r>
          </a:p>
        </p:txBody>
      </p:sp>
      <p:sp>
        <p:nvSpPr>
          <p:cNvPr id="14" name="page-8">
            <a:extLst>
              <a:ext uri="{FF2B5EF4-FFF2-40B4-BE49-F238E27FC236}">
                <a16:creationId xmlns:a16="http://schemas.microsoft.com/office/drawing/2014/main" id="{57F51A16-D4ED-46C3-AE4C-B3544CF597AC}"/>
              </a:ext>
            </a:extLst>
          </p:cNvPr>
          <p:cNvSpPr>
            <a:spLocks noGrp="1"/>
          </p:cNvSpPr>
          <p:nvPr/>
        </p:nvSpPr>
        <p:spPr>
          <a:xfrm>
            <a:off x="16764000" y="9753600"/>
            <a:ext cx="6096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r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08</a:t>
            </a:r>
          </a:p>
        </p:txBody>
      </p:sp>
    </p:spTree>
    <p:extLst>
      <p:ext uri="{BB962C8B-B14F-4D97-AF65-F5344CB8AC3E}">
        <p14:creationId xmlns:p14="http://schemas.microsoft.com/office/powerpoint/2010/main" val="1426640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ackground">
            <a:extLst>
              <a:ext uri="{FF2B5EF4-FFF2-40B4-BE49-F238E27FC236}">
                <a16:creationId xmlns:a16="http://schemas.microsoft.com/office/drawing/2014/main" id="{1B7972A3-2584-49FE-8F5A-AB235EE25901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</p:sp>
      <p:sp>
        <p:nvSpPr>
          <p:cNvPr id="2" name="title-9">
            <a:extLst>
              <a:ext uri="{FF2B5EF4-FFF2-40B4-BE49-F238E27FC236}">
                <a16:creationId xmlns:a16="http://schemas.microsoft.com/office/drawing/2014/main" id="{501B7ABE-CC59-4E1A-855A-46A5E42E8FD8}"/>
              </a:ext>
            </a:extLst>
          </p:cNvPr>
          <p:cNvSpPr>
            <a:spLocks noGrp="1"/>
          </p:cNvSpPr>
          <p:nvPr/>
        </p:nvSpPr>
        <p:spPr>
          <a:xfrm>
            <a:off x="914400" y="666750"/>
            <a:ext cx="11620500" cy="781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36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Cost and integration impact</a:t>
            </a:r>
          </a:p>
        </p:txBody>
      </p:sp>
      <p:sp>
        <p:nvSpPr>
          <p:cNvPr id="3" name="title-line-9">
            <a:extLst>
              <a:ext uri="{FF2B5EF4-FFF2-40B4-BE49-F238E27FC236}">
                <a16:creationId xmlns:a16="http://schemas.microsoft.com/office/drawing/2014/main" id="{77165E27-2795-4B32-9059-0C975323E193}"/>
              </a:ext>
            </a:extLst>
          </p:cNvPr>
          <p:cNvSpPr>
            <a:spLocks noGrp="1"/>
          </p:cNvSpPr>
          <p:nvPr/>
        </p:nvSpPr>
        <p:spPr>
          <a:xfrm>
            <a:off x="914400" y="1581150"/>
            <a:ext cx="1524000" cy="47625"/>
          </a:xfrm>
          <a:prstGeom prst="rect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4" name="subtitle-9">
            <a:extLst>
              <a:ext uri="{FF2B5EF4-FFF2-40B4-BE49-F238E27FC236}">
                <a16:creationId xmlns:a16="http://schemas.microsoft.com/office/drawing/2014/main" id="{CFF808A1-F694-421E-9148-1378124124CD}"/>
              </a:ext>
            </a:extLst>
          </p:cNvPr>
          <p:cNvSpPr>
            <a:spLocks noGrp="1"/>
          </p:cNvSpPr>
          <p:nvPr/>
        </p:nvSpPr>
        <p:spPr>
          <a:xfrm>
            <a:off x="914400" y="1771650"/>
            <a:ext cx="12573000" cy="5334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1800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rPr lang="en-US" dirty="0"/>
              <a:t>The </a:t>
            </a:r>
            <a:r>
              <a:rPr lang="en-US" dirty="0" err="1"/>
              <a:t>Kria</a:t>
            </a:r>
            <a:r>
              <a:rPr lang="en-US" dirty="0"/>
              <a:t> prototype statistics are comparable with the ITER timing nodes.</a:t>
            </a:r>
          </a:p>
        </p:txBody>
      </p:sp>
      <p:sp>
        <p:nvSpPr>
          <p:cNvPr id="5" name="s9-old-title">
            <a:extLst>
              <a:ext uri="{FF2B5EF4-FFF2-40B4-BE49-F238E27FC236}">
                <a16:creationId xmlns:a16="http://schemas.microsoft.com/office/drawing/2014/main" id="{AB94898A-91D1-44E4-8FB5-F1E2DA40480A}"/>
              </a:ext>
            </a:extLst>
          </p:cNvPr>
          <p:cNvSpPr>
            <a:spLocks noGrp="1"/>
          </p:cNvSpPr>
          <p:nvPr/>
        </p:nvSpPr>
        <p:spPr>
          <a:xfrm>
            <a:off x="1714500" y="2952750"/>
            <a:ext cx="4572000" cy="400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225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Reference node</a:t>
            </a:r>
          </a:p>
        </p:txBody>
      </p:sp>
      <p:sp>
        <p:nvSpPr>
          <p:cNvPr id="6" name="s9-new-title">
            <a:extLst>
              <a:ext uri="{FF2B5EF4-FFF2-40B4-BE49-F238E27FC236}">
                <a16:creationId xmlns:a16="http://schemas.microsoft.com/office/drawing/2014/main" id="{38674C78-D306-4A6B-96AF-32E8BE46CEF4}"/>
              </a:ext>
            </a:extLst>
          </p:cNvPr>
          <p:cNvSpPr>
            <a:spLocks noGrp="1"/>
          </p:cNvSpPr>
          <p:nvPr/>
        </p:nvSpPr>
        <p:spPr>
          <a:xfrm>
            <a:off x="10441858" y="3377688"/>
            <a:ext cx="4572000" cy="400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225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dirty="0" err="1"/>
              <a:t>Kria</a:t>
            </a:r>
            <a:r>
              <a:rPr dirty="0"/>
              <a:t> prototype</a:t>
            </a:r>
            <a:r>
              <a:rPr lang="it-IT" dirty="0"/>
              <a:t> board</a:t>
            </a:r>
            <a:endParaRPr dirty="0"/>
          </a:p>
        </p:txBody>
      </p:sp>
      <p:sp>
        <p:nvSpPr>
          <p:cNvPr id="7" name="s9-old1-box">
            <a:extLst>
              <a:ext uri="{FF2B5EF4-FFF2-40B4-BE49-F238E27FC236}">
                <a16:creationId xmlns:a16="http://schemas.microsoft.com/office/drawing/2014/main" id="{019DDD60-F1FB-4B32-91B7-D4F5B8A244B4}"/>
              </a:ext>
            </a:extLst>
          </p:cNvPr>
          <p:cNvSpPr>
            <a:spLocks noGrp="1"/>
          </p:cNvSpPr>
          <p:nvPr/>
        </p:nvSpPr>
        <p:spPr>
          <a:xfrm>
            <a:off x="2095500" y="3714750"/>
            <a:ext cx="3619500" cy="742950"/>
          </a:xfrm>
          <a:prstGeom prst="roundRect">
            <a:avLst>
              <a:gd name="adj" fmla="val 10256"/>
            </a:avLst>
          </a:prstGeom>
          <a:solidFill>
            <a:srgbClr val="EDF2F7"/>
          </a:solidFill>
          <a:ln w="0">
            <a:solidFill>
              <a:srgbClr val="EDF2F7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Server</a:t>
            </a:r>
          </a:p>
        </p:txBody>
      </p:sp>
      <p:sp>
        <p:nvSpPr>
          <p:cNvPr id="8" name="s9-old2-box">
            <a:extLst>
              <a:ext uri="{FF2B5EF4-FFF2-40B4-BE49-F238E27FC236}">
                <a16:creationId xmlns:a16="http://schemas.microsoft.com/office/drawing/2014/main" id="{A4FE0093-9708-43DB-B568-EA138C97A306}"/>
              </a:ext>
            </a:extLst>
          </p:cNvPr>
          <p:cNvSpPr>
            <a:spLocks noGrp="1"/>
          </p:cNvSpPr>
          <p:nvPr/>
        </p:nvSpPr>
        <p:spPr>
          <a:xfrm>
            <a:off x="2095500" y="4667250"/>
            <a:ext cx="3619500" cy="742950"/>
          </a:xfrm>
          <a:prstGeom prst="roundRect">
            <a:avLst>
              <a:gd name="adj" fmla="val 10256"/>
            </a:avLst>
          </a:prstGeom>
          <a:solidFill>
            <a:srgbClr val="EDF2F7"/>
          </a:solidFill>
          <a:ln w="0">
            <a:solidFill>
              <a:srgbClr val="EDF2F7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NI chassis</a:t>
            </a:r>
          </a:p>
        </p:txBody>
      </p:sp>
      <p:sp>
        <p:nvSpPr>
          <p:cNvPr id="9" name="s9-old3-box">
            <a:extLst>
              <a:ext uri="{FF2B5EF4-FFF2-40B4-BE49-F238E27FC236}">
                <a16:creationId xmlns:a16="http://schemas.microsoft.com/office/drawing/2014/main" id="{C7E242AF-8C27-47D7-99C0-FF779BFCD469}"/>
              </a:ext>
            </a:extLst>
          </p:cNvPr>
          <p:cNvSpPr>
            <a:spLocks noGrp="1"/>
          </p:cNvSpPr>
          <p:nvPr/>
        </p:nvSpPr>
        <p:spPr>
          <a:xfrm>
            <a:off x="2095500" y="5619750"/>
            <a:ext cx="3619500" cy="742950"/>
          </a:xfrm>
          <a:prstGeom prst="roundRect">
            <a:avLst>
              <a:gd name="adj" fmla="val 10256"/>
            </a:avLst>
          </a:prstGeom>
          <a:solidFill>
            <a:srgbClr val="FFF4DE"/>
          </a:solidFill>
          <a:ln w="0">
            <a:solidFill>
              <a:srgbClr val="FFF4DE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PXI-6683H</a:t>
            </a:r>
          </a:p>
        </p:txBody>
      </p:sp>
      <p:sp>
        <p:nvSpPr>
          <p:cNvPr id="10" name="s9-new1-box">
            <a:extLst>
              <a:ext uri="{FF2B5EF4-FFF2-40B4-BE49-F238E27FC236}">
                <a16:creationId xmlns:a16="http://schemas.microsoft.com/office/drawing/2014/main" id="{2D6B3C11-FDFF-4D00-B2DB-C699C922CD88}"/>
              </a:ext>
            </a:extLst>
          </p:cNvPr>
          <p:cNvSpPr>
            <a:spLocks noGrp="1"/>
          </p:cNvSpPr>
          <p:nvPr/>
        </p:nvSpPr>
        <p:spPr>
          <a:xfrm>
            <a:off x="10668000" y="4086225"/>
            <a:ext cx="4000500" cy="838200"/>
          </a:xfrm>
          <a:prstGeom prst="roundRect">
            <a:avLst>
              <a:gd name="adj" fmla="val 9091"/>
            </a:avLst>
          </a:prstGeom>
          <a:solidFill>
            <a:srgbClr val="E9F6F6"/>
          </a:solidFill>
          <a:ln w="0">
            <a:solidFill>
              <a:srgbClr val="E9F6F6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ARM/Linux PTP</a:t>
            </a:r>
          </a:p>
        </p:txBody>
      </p:sp>
      <p:sp>
        <p:nvSpPr>
          <p:cNvPr id="11" name="s9-new2-box">
            <a:extLst>
              <a:ext uri="{FF2B5EF4-FFF2-40B4-BE49-F238E27FC236}">
                <a16:creationId xmlns:a16="http://schemas.microsoft.com/office/drawing/2014/main" id="{CD15CF9C-B100-4E08-9F28-38D5D0E349FD}"/>
              </a:ext>
            </a:extLst>
          </p:cNvPr>
          <p:cNvSpPr>
            <a:spLocks noGrp="1"/>
          </p:cNvSpPr>
          <p:nvPr/>
        </p:nvSpPr>
        <p:spPr>
          <a:xfrm>
            <a:off x="10668000" y="5276850"/>
            <a:ext cx="4000500" cy="838200"/>
          </a:xfrm>
          <a:prstGeom prst="roundRect">
            <a:avLst>
              <a:gd name="adj" fmla="val 9091"/>
            </a:avLst>
          </a:prstGeom>
          <a:solidFill>
            <a:srgbClr val="FFF4DE"/>
          </a:solidFill>
          <a:ln w="0">
            <a:solidFill>
              <a:srgbClr val="FFF4DE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FPGA timing outputs</a:t>
            </a:r>
          </a:p>
        </p:txBody>
      </p:sp>
      <p:sp>
        <p:nvSpPr>
          <p:cNvPr id="12" name="s9-arrow">
            <a:extLst>
              <a:ext uri="{FF2B5EF4-FFF2-40B4-BE49-F238E27FC236}">
                <a16:creationId xmlns:a16="http://schemas.microsoft.com/office/drawing/2014/main" id="{E19C7A2F-26E2-4888-A889-7F0787847BDF}"/>
              </a:ext>
            </a:extLst>
          </p:cNvPr>
          <p:cNvSpPr>
            <a:spLocks noGrp="1"/>
          </p:cNvSpPr>
          <p:nvPr/>
        </p:nvSpPr>
        <p:spPr>
          <a:xfrm>
            <a:off x="6798945" y="4438650"/>
            <a:ext cx="2952750" cy="11430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2550" b="1">
                <a:solidFill>
                  <a:srgbClr val="009B9E"/>
                </a:solidFill>
                <a:latin typeface="Aptos"/>
                <a:ea typeface="Aptos"/>
                <a:cs typeface="Aptos"/>
              </a:defRPr>
            </a:pPr>
            <a:r>
              <a:rPr lang="en-US" dirty="0"/>
              <a:t>Simpler</a:t>
            </a:r>
            <a:r>
              <a:rPr lang="it-IT" dirty="0"/>
              <a:t> setup</a:t>
            </a:r>
            <a:endParaRPr dirty="0"/>
          </a:p>
          <a:p>
            <a:pPr algn="ctr">
              <a:defRPr sz="2550" b="1">
                <a:solidFill>
                  <a:srgbClr val="009B9E"/>
                </a:solidFill>
                <a:latin typeface="Aptos"/>
                <a:ea typeface="Aptos"/>
                <a:cs typeface="Aptos"/>
              </a:defRPr>
            </a:pPr>
            <a:r>
              <a:rPr dirty="0"/>
              <a:t>same timing target</a:t>
            </a:r>
          </a:p>
        </p:txBody>
      </p:sp>
      <p:sp>
        <p:nvSpPr>
          <p:cNvPr id="13" name="s9-line">
            <a:extLst>
              <a:ext uri="{FF2B5EF4-FFF2-40B4-BE49-F238E27FC236}">
                <a16:creationId xmlns:a16="http://schemas.microsoft.com/office/drawing/2014/main" id="{60CA094D-EBB2-443E-8309-BBEE62DAE16A}"/>
              </a:ext>
            </a:extLst>
          </p:cNvPr>
          <p:cNvSpPr>
            <a:spLocks noGrp="1"/>
          </p:cNvSpPr>
          <p:nvPr/>
        </p:nvSpPr>
        <p:spPr>
          <a:xfrm>
            <a:off x="6209348" y="5605462"/>
            <a:ext cx="4000500" cy="47625"/>
          </a:xfrm>
          <a:prstGeom prst="rect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15" name="footer-rule-9">
            <a:extLst>
              <a:ext uri="{FF2B5EF4-FFF2-40B4-BE49-F238E27FC236}">
                <a16:creationId xmlns:a16="http://schemas.microsoft.com/office/drawing/2014/main" id="{DF885DDF-BC00-4E5A-AD6F-9A858E93F0E9}"/>
              </a:ext>
            </a:extLst>
          </p:cNvPr>
          <p:cNvSpPr>
            <a:spLocks noGrp="1"/>
          </p:cNvSpPr>
          <p:nvPr/>
        </p:nvSpPr>
        <p:spPr>
          <a:xfrm>
            <a:off x="914400" y="9639300"/>
            <a:ext cx="16459200" cy="19050"/>
          </a:xfrm>
          <a:prstGeom prst="rect">
            <a:avLst/>
          </a:prstGeom>
          <a:solidFill>
            <a:srgbClr val="D8E0E7"/>
          </a:solidFill>
          <a:ln w="0">
            <a:solidFill>
              <a:srgbClr val="D8E0E7"/>
            </a:solidFill>
            <a:prstDash val="solid"/>
          </a:ln>
        </p:spPr>
      </p:sp>
      <p:sp>
        <p:nvSpPr>
          <p:cNvPr id="16" name="footer-9">
            <a:extLst>
              <a:ext uri="{FF2B5EF4-FFF2-40B4-BE49-F238E27FC236}">
                <a16:creationId xmlns:a16="http://schemas.microsoft.com/office/drawing/2014/main" id="{08B3A6EE-D3FC-4E08-92D1-F8BC708AEFC9}"/>
              </a:ext>
            </a:extLst>
          </p:cNvPr>
          <p:cNvSpPr>
            <a:spLocks noGrp="1"/>
          </p:cNvSpPr>
          <p:nvPr/>
        </p:nvSpPr>
        <p:spPr>
          <a:xfrm>
            <a:off x="914400" y="9753600"/>
            <a:ext cx="85725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RT2026 | La Biodola, Isola d'Elba | May 25-29, 2026</a:t>
            </a:r>
          </a:p>
        </p:txBody>
      </p:sp>
      <p:sp>
        <p:nvSpPr>
          <p:cNvPr id="17" name="page-9">
            <a:extLst>
              <a:ext uri="{FF2B5EF4-FFF2-40B4-BE49-F238E27FC236}">
                <a16:creationId xmlns:a16="http://schemas.microsoft.com/office/drawing/2014/main" id="{A163BB13-7E22-48EA-92ED-F90507F42CA0}"/>
              </a:ext>
            </a:extLst>
          </p:cNvPr>
          <p:cNvSpPr>
            <a:spLocks noGrp="1"/>
          </p:cNvSpPr>
          <p:nvPr/>
        </p:nvSpPr>
        <p:spPr>
          <a:xfrm>
            <a:off x="16764000" y="9753600"/>
            <a:ext cx="6096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r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09</a:t>
            </a:r>
          </a:p>
        </p:txBody>
      </p:sp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BA1CB3CF-F8DA-4927-916F-2A8E99FB60FF}"/>
              </a:ext>
            </a:extLst>
          </p:cNvPr>
          <p:cNvSpPr/>
          <p:nvPr/>
        </p:nvSpPr>
        <p:spPr>
          <a:xfrm>
            <a:off x="10441858" y="3834581"/>
            <a:ext cx="4572000" cy="2699569"/>
          </a:xfrm>
          <a:prstGeom prst="round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04030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ackground">
            <a:extLst>
              <a:ext uri="{FF2B5EF4-FFF2-40B4-BE49-F238E27FC236}">
                <a16:creationId xmlns:a16="http://schemas.microsoft.com/office/drawing/2014/main" id="{0FA8A464-43B1-47D5-B952-C814C5D23224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rgbClr val="0D1B2A"/>
          </a:solidFill>
          <a:ln w="0">
            <a:solidFill>
              <a:srgbClr val="0D1B2A"/>
            </a:solidFill>
            <a:prstDash val="solid"/>
          </a:ln>
        </p:spPr>
      </p:sp>
      <p:sp>
        <p:nvSpPr>
          <p:cNvPr id="2" name="s10-title">
            <a:extLst>
              <a:ext uri="{FF2B5EF4-FFF2-40B4-BE49-F238E27FC236}">
                <a16:creationId xmlns:a16="http://schemas.microsoft.com/office/drawing/2014/main" id="{DAD99CCB-6A19-4BE3-AFD6-4D84ABCA5BE7}"/>
              </a:ext>
            </a:extLst>
          </p:cNvPr>
          <p:cNvSpPr>
            <a:spLocks noGrp="1"/>
          </p:cNvSpPr>
          <p:nvPr/>
        </p:nvSpPr>
        <p:spPr>
          <a:xfrm>
            <a:off x="914400" y="781050"/>
            <a:ext cx="9334500" cy="666750"/>
          </a:xfrm>
          <a:prstGeom prst="rect">
            <a:avLst/>
          </a:prstGeom>
          <a:solidFill>
            <a:srgbClr val="0D1B2A"/>
          </a:solidFill>
          <a:ln w="0">
            <a:solidFill>
              <a:srgbClr val="0D1B2A"/>
            </a:solidFill>
            <a:prstDash val="solid"/>
          </a:ln>
        </p:spPr>
        <p:txBody>
          <a:bodyPr anchor="t"/>
          <a:lstStyle/>
          <a:p>
            <a:pPr algn="l">
              <a:defRPr sz="3900" b="1">
                <a:solidFill>
                  <a:srgbClr val="FFFFFF"/>
                </a:solidFill>
                <a:latin typeface="Aptos"/>
                <a:ea typeface="Aptos"/>
                <a:cs typeface="Aptos"/>
              </a:defRPr>
            </a:pPr>
            <a:r>
              <a:t>Conclusions and next steps</a:t>
            </a:r>
          </a:p>
        </p:txBody>
      </p:sp>
      <p:sp>
        <p:nvSpPr>
          <p:cNvPr id="3" name="s10-line">
            <a:extLst>
              <a:ext uri="{FF2B5EF4-FFF2-40B4-BE49-F238E27FC236}">
                <a16:creationId xmlns:a16="http://schemas.microsoft.com/office/drawing/2014/main" id="{6C4A922B-ACC1-454B-AC61-2DCDA63C6AD8}"/>
              </a:ext>
            </a:extLst>
          </p:cNvPr>
          <p:cNvSpPr>
            <a:spLocks noGrp="1"/>
          </p:cNvSpPr>
          <p:nvPr/>
        </p:nvSpPr>
        <p:spPr>
          <a:xfrm>
            <a:off x="914400" y="1619250"/>
            <a:ext cx="1809750" cy="57150"/>
          </a:xfrm>
          <a:prstGeom prst="rect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4" name="s10-t1">
            <a:extLst>
              <a:ext uri="{FF2B5EF4-FFF2-40B4-BE49-F238E27FC236}">
                <a16:creationId xmlns:a16="http://schemas.microsoft.com/office/drawing/2014/main" id="{6810320A-8B94-4D0E-846A-B2AC2CF629E1}"/>
              </a:ext>
            </a:extLst>
          </p:cNvPr>
          <p:cNvSpPr>
            <a:spLocks noGrp="1"/>
          </p:cNvSpPr>
          <p:nvPr/>
        </p:nvSpPr>
        <p:spPr>
          <a:xfrm>
            <a:off x="1524000" y="2714625"/>
            <a:ext cx="7239000" cy="523875"/>
          </a:xfrm>
          <a:prstGeom prst="rect">
            <a:avLst/>
          </a:prstGeom>
          <a:solidFill>
            <a:srgbClr val="0D1B2A"/>
          </a:solidFill>
          <a:ln w="0">
            <a:solidFill>
              <a:srgbClr val="0D1B2A"/>
            </a:solidFill>
            <a:prstDash val="solid"/>
          </a:ln>
        </p:spPr>
        <p:txBody>
          <a:bodyPr anchor="t"/>
          <a:lstStyle/>
          <a:p>
            <a:pPr algn="l">
              <a:defRPr sz="2700" b="1">
                <a:solidFill>
                  <a:srgbClr val="FFFFFF"/>
                </a:solidFill>
                <a:latin typeface="Aptos"/>
                <a:ea typeface="Aptos"/>
                <a:cs typeface="Aptos"/>
              </a:defRPr>
            </a:pPr>
            <a:r>
              <a:t>MITICA validated the ITER TCN path.</a:t>
            </a:r>
          </a:p>
        </p:txBody>
      </p:sp>
      <p:sp>
        <p:nvSpPr>
          <p:cNvPr id="5" name="s10-t2">
            <a:extLst>
              <a:ext uri="{FF2B5EF4-FFF2-40B4-BE49-F238E27FC236}">
                <a16:creationId xmlns:a16="http://schemas.microsoft.com/office/drawing/2014/main" id="{107E6521-D592-48B2-812B-29D6C623AAC5}"/>
              </a:ext>
            </a:extLst>
          </p:cNvPr>
          <p:cNvSpPr>
            <a:spLocks noGrp="1"/>
          </p:cNvSpPr>
          <p:nvPr/>
        </p:nvSpPr>
        <p:spPr>
          <a:xfrm>
            <a:off x="1524000" y="3762375"/>
            <a:ext cx="8763000" cy="523875"/>
          </a:xfrm>
          <a:prstGeom prst="rect">
            <a:avLst/>
          </a:prstGeom>
          <a:solidFill>
            <a:srgbClr val="0D1B2A"/>
          </a:solidFill>
          <a:ln w="0">
            <a:solidFill>
              <a:srgbClr val="0D1B2A"/>
            </a:solidFill>
            <a:prstDash val="solid"/>
          </a:ln>
        </p:spPr>
        <p:txBody>
          <a:bodyPr anchor="t"/>
          <a:lstStyle/>
          <a:p>
            <a:pPr algn="l">
              <a:defRPr sz="2700" b="1">
                <a:solidFill>
                  <a:srgbClr val="FFFFFF"/>
                </a:solidFill>
                <a:latin typeface="Aptos"/>
                <a:ea typeface="Aptos"/>
                <a:cs typeface="Aptos"/>
              </a:defRPr>
            </a:pPr>
            <a:r>
              <a:t>The 10 MHz digital PLL path gives the best Kria result.</a:t>
            </a:r>
          </a:p>
        </p:txBody>
      </p:sp>
      <p:sp>
        <p:nvSpPr>
          <p:cNvPr id="6" name="s10-t3">
            <a:extLst>
              <a:ext uri="{FF2B5EF4-FFF2-40B4-BE49-F238E27FC236}">
                <a16:creationId xmlns:a16="http://schemas.microsoft.com/office/drawing/2014/main" id="{A3838A54-7C6D-4117-ABF3-7AB1FE671922}"/>
              </a:ext>
            </a:extLst>
          </p:cNvPr>
          <p:cNvSpPr>
            <a:spLocks noGrp="1"/>
          </p:cNvSpPr>
          <p:nvPr/>
        </p:nvSpPr>
        <p:spPr>
          <a:xfrm>
            <a:off x="1524000" y="4810125"/>
            <a:ext cx="8382000" cy="523875"/>
          </a:xfrm>
          <a:prstGeom prst="rect">
            <a:avLst/>
          </a:prstGeom>
          <a:solidFill>
            <a:srgbClr val="0D1B2A"/>
          </a:solidFill>
          <a:ln w="0">
            <a:solidFill>
              <a:srgbClr val="0D1B2A"/>
            </a:solidFill>
            <a:prstDash val="solid"/>
          </a:ln>
        </p:spPr>
        <p:txBody>
          <a:bodyPr anchor="t"/>
          <a:lstStyle/>
          <a:p>
            <a:pPr algn="l">
              <a:defRPr sz="2700" b="1">
                <a:solidFill>
                  <a:srgbClr val="FFFFFF"/>
                </a:solidFill>
                <a:latin typeface="Aptos"/>
                <a:ea typeface="Aptos"/>
                <a:cs typeface="Aptos"/>
              </a:defRPr>
            </a:pPr>
            <a:r>
              <a:rPr dirty="0"/>
              <a:t>The next validation is API-level compatibility.</a:t>
            </a:r>
          </a:p>
        </p:txBody>
      </p:sp>
      <p:sp>
        <p:nvSpPr>
          <p:cNvPr id="7" name="s10-m1-value">
            <a:extLst>
              <a:ext uri="{FF2B5EF4-FFF2-40B4-BE49-F238E27FC236}">
                <a16:creationId xmlns:a16="http://schemas.microsoft.com/office/drawing/2014/main" id="{7D845235-7D02-43F6-B528-CF67CA88D296}"/>
              </a:ext>
            </a:extLst>
          </p:cNvPr>
          <p:cNvSpPr>
            <a:spLocks noGrp="1"/>
          </p:cNvSpPr>
          <p:nvPr/>
        </p:nvSpPr>
        <p:spPr>
          <a:xfrm>
            <a:off x="11239500" y="2952750"/>
            <a:ext cx="2476500" cy="7239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4050" b="1">
                <a:solidFill>
                  <a:srgbClr val="009B9E"/>
                </a:solidFill>
                <a:latin typeface="Aptos"/>
                <a:ea typeface="Aptos"/>
                <a:cs typeface="Aptos"/>
              </a:defRPr>
            </a:pPr>
            <a:r>
              <a:t>7.177 ns</a:t>
            </a:r>
          </a:p>
        </p:txBody>
      </p:sp>
      <p:sp>
        <p:nvSpPr>
          <p:cNvPr id="8" name="s10-m1-label">
            <a:extLst>
              <a:ext uri="{FF2B5EF4-FFF2-40B4-BE49-F238E27FC236}">
                <a16:creationId xmlns:a16="http://schemas.microsoft.com/office/drawing/2014/main" id="{AFBA252B-4AD1-4177-BB4D-DAB4C2F4F842}"/>
              </a:ext>
            </a:extLst>
          </p:cNvPr>
          <p:cNvSpPr>
            <a:spLocks noGrp="1"/>
          </p:cNvSpPr>
          <p:nvPr/>
        </p:nvSpPr>
        <p:spPr>
          <a:xfrm>
            <a:off x="11239500" y="3676650"/>
            <a:ext cx="2476500" cy="3810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1500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rPr lang="it-IT" dirty="0" err="1"/>
              <a:t>Kria</a:t>
            </a:r>
            <a:r>
              <a:rPr lang="it-IT" dirty="0"/>
              <a:t> </a:t>
            </a:r>
            <a:r>
              <a:rPr dirty="0"/>
              <a:t>PLL path RMS</a:t>
            </a:r>
          </a:p>
        </p:txBody>
      </p:sp>
      <p:sp>
        <p:nvSpPr>
          <p:cNvPr id="9" name="s10-m2-value">
            <a:extLst>
              <a:ext uri="{FF2B5EF4-FFF2-40B4-BE49-F238E27FC236}">
                <a16:creationId xmlns:a16="http://schemas.microsoft.com/office/drawing/2014/main" id="{A60FAE27-1484-4E5A-A5B7-1BD6FA192A11}"/>
              </a:ext>
            </a:extLst>
          </p:cNvPr>
          <p:cNvSpPr>
            <a:spLocks noGrp="1"/>
          </p:cNvSpPr>
          <p:nvPr/>
        </p:nvSpPr>
        <p:spPr>
          <a:xfrm>
            <a:off x="13906500" y="2952750"/>
            <a:ext cx="2476500" cy="7239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4050" b="1">
                <a:solidFill>
                  <a:srgbClr val="F2A541"/>
                </a:solidFill>
                <a:latin typeface="Aptos"/>
                <a:ea typeface="Aptos"/>
                <a:cs typeface="Aptos"/>
              </a:defRPr>
            </a:pPr>
            <a:r>
              <a:t>9.738 ns</a:t>
            </a:r>
          </a:p>
        </p:txBody>
      </p:sp>
      <p:sp>
        <p:nvSpPr>
          <p:cNvPr id="10" name="s10-m2-label">
            <a:extLst>
              <a:ext uri="{FF2B5EF4-FFF2-40B4-BE49-F238E27FC236}">
                <a16:creationId xmlns:a16="http://schemas.microsoft.com/office/drawing/2014/main" id="{67FA08E5-E78D-4F25-B346-37979BDC9FD9}"/>
              </a:ext>
            </a:extLst>
          </p:cNvPr>
          <p:cNvSpPr>
            <a:spLocks noGrp="1"/>
          </p:cNvSpPr>
          <p:nvPr/>
        </p:nvSpPr>
        <p:spPr>
          <a:xfrm>
            <a:off x="13906500" y="3676650"/>
            <a:ext cx="2476500" cy="3810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1500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rPr lang="it-IT" dirty="0" err="1"/>
              <a:t>Kria</a:t>
            </a:r>
            <a:r>
              <a:rPr lang="it-IT" dirty="0"/>
              <a:t> </a:t>
            </a:r>
            <a:r>
              <a:rPr dirty="0"/>
              <a:t>direct PPS RMS</a:t>
            </a:r>
          </a:p>
        </p:txBody>
      </p:sp>
      <p:sp>
        <p:nvSpPr>
          <p:cNvPr id="11" name="s10-next">
            <a:extLst>
              <a:ext uri="{FF2B5EF4-FFF2-40B4-BE49-F238E27FC236}">
                <a16:creationId xmlns:a16="http://schemas.microsoft.com/office/drawing/2014/main" id="{1A7039A2-0635-4441-89FF-03453360BB70}"/>
              </a:ext>
            </a:extLst>
          </p:cNvPr>
          <p:cNvSpPr>
            <a:spLocks noGrp="1"/>
          </p:cNvSpPr>
          <p:nvPr/>
        </p:nvSpPr>
        <p:spPr>
          <a:xfrm>
            <a:off x="1524000" y="6858000"/>
            <a:ext cx="12573000" cy="952500"/>
          </a:xfrm>
          <a:prstGeom prst="rect">
            <a:avLst/>
          </a:prstGeom>
          <a:solidFill>
            <a:srgbClr val="0D1B2A"/>
          </a:solidFill>
          <a:ln w="0">
            <a:solidFill>
              <a:srgbClr val="0D1B2A"/>
            </a:solidFill>
            <a:prstDash val="solid"/>
          </a:ln>
        </p:spPr>
        <p:txBody>
          <a:bodyPr anchor="t"/>
          <a:lstStyle/>
          <a:p>
            <a:pPr algn="l">
              <a:defRPr sz="2250" b="0">
                <a:solidFill>
                  <a:srgbClr val="D5E4EF"/>
                </a:solidFill>
                <a:latin typeface="Aptos"/>
                <a:ea typeface="Aptos"/>
                <a:cs typeface="Aptos"/>
              </a:defRPr>
            </a:pPr>
            <a:r>
              <a:rPr dirty="0"/>
              <a:t>Future work: expose the prototype through behavior compatible with ITER TCN APIs</a:t>
            </a:r>
            <a:r>
              <a:rPr lang="it-IT" dirty="0"/>
              <a:t> and</a:t>
            </a:r>
            <a:r>
              <a:rPr dirty="0"/>
              <a:t> extend test duration</a:t>
            </a:r>
            <a:r>
              <a:rPr lang="it-IT" dirty="0"/>
              <a:t>.</a:t>
            </a:r>
            <a:endParaRPr dirty="0"/>
          </a:p>
        </p:txBody>
      </p:sp>
      <p:sp>
        <p:nvSpPr>
          <p:cNvPr id="12" name="footer-rule-10">
            <a:extLst>
              <a:ext uri="{FF2B5EF4-FFF2-40B4-BE49-F238E27FC236}">
                <a16:creationId xmlns:a16="http://schemas.microsoft.com/office/drawing/2014/main" id="{8C757F7B-6DB0-4D6A-BC45-61CD0C9EE2BC}"/>
              </a:ext>
            </a:extLst>
          </p:cNvPr>
          <p:cNvSpPr>
            <a:spLocks noGrp="1"/>
          </p:cNvSpPr>
          <p:nvPr/>
        </p:nvSpPr>
        <p:spPr>
          <a:xfrm>
            <a:off x="914400" y="9639300"/>
            <a:ext cx="16459200" cy="19050"/>
          </a:xfrm>
          <a:prstGeom prst="rect">
            <a:avLst/>
          </a:prstGeom>
          <a:solidFill>
            <a:srgbClr val="2A4258"/>
          </a:solidFill>
          <a:ln w="0">
            <a:solidFill>
              <a:srgbClr val="2A4258"/>
            </a:solidFill>
            <a:prstDash val="solid"/>
          </a:ln>
        </p:spPr>
      </p:sp>
      <p:sp>
        <p:nvSpPr>
          <p:cNvPr id="13" name="footer-10">
            <a:extLst>
              <a:ext uri="{FF2B5EF4-FFF2-40B4-BE49-F238E27FC236}">
                <a16:creationId xmlns:a16="http://schemas.microsoft.com/office/drawing/2014/main" id="{67FBAC4F-961B-44F2-9BB8-1ADD7AC2C6CF}"/>
              </a:ext>
            </a:extLst>
          </p:cNvPr>
          <p:cNvSpPr>
            <a:spLocks noGrp="1"/>
          </p:cNvSpPr>
          <p:nvPr/>
        </p:nvSpPr>
        <p:spPr>
          <a:xfrm>
            <a:off x="914400" y="9753600"/>
            <a:ext cx="8572500" cy="285750"/>
          </a:xfrm>
          <a:prstGeom prst="rect">
            <a:avLst/>
          </a:prstGeom>
          <a:solidFill>
            <a:srgbClr val="0D1B2A"/>
          </a:solidFill>
          <a:ln w="0">
            <a:solidFill>
              <a:srgbClr val="0D1B2A"/>
            </a:solidFill>
            <a:prstDash val="solid"/>
          </a:ln>
        </p:spPr>
        <p:txBody>
          <a:bodyPr anchor="t"/>
          <a:lstStyle/>
          <a:p>
            <a:pPr algn="l">
              <a:defRPr sz="1275" b="0">
                <a:solidFill>
                  <a:srgbClr val="AFC2D3"/>
                </a:solidFill>
                <a:latin typeface="Aptos"/>
                <a:ea typeface="Aptos"/>
                <a:cs typeface="Aptos"/>
              </a:defRPr>
            </a:pPr>
            <a:r>
              <a:t>RT2026 | La Biodola, Isola d'Elba | May 25-29, 2026</a:t>
            </a:r>
          </a:p>
        </p:txBody>
      </p:sp>
      <p:sp>
        <p:nvSpPr>
          <p:cNvPr id="14" name="page-10">
            <a:extLst>
              <a:ext uri="{FF2B5EF4-FFF2-40B4-BE49-F238E27FC236}">
                <a16:creationId xmlns:a16="http://schemas.microsoft.com/office/drawing/2014/main" id="{D8E48A61-E5E7-476C-8717-A8F282C87AEC}"/>
              </a:ext>
            </a:extLst>
          </p:cNvPr>
          <p:cNvSpPr>
            <a:spLocks noGrp="1"/>
          </p:cNvSpPr>
          <p:nvPr/>
        </p:nvSpPr>
        <p:spPr>
          <a:xfrm>
            <a:off x="16764000" y="9753600"/>
            <a:ext cx="609600" cy="285750"/>
          </a:xfrm>
          <a:prstGeom prst="rect">
            <a:avLst/>
          </a:prstGeom>
          <a:solidFill>
            <a:srgbClr val="0D1B2A"/>
          </a:solidFill>
          <a:ln w="0">
            <a:solidFill>
              <a:srgbClr val="0D1B2A"/>
            </a:solidFill>
            <a:prstDash val="solid"/>
          </a:ln>
        </p:spPr>
        <p:txBody>
          <a:bodyPr anchor="t"/>
          <a:lstStyle/>
          <a:p>
            <a:pPr algn="r">
              <a:defRPr sz="1275" b="0">
                <a:solidFill>
                  <a:srgbClr val="AFC2D3"/>
                </a:solidFill>
                <a:latin typeface="Aptos"/>
                <a:ea typeface="Aptos"/>
                <a:cs typeface="Aptos"/>
              </a:defRPr>
            </a:pPr>
            <a:r>
              <a:t>10</a:t>
            </a:r>
          </a:p>
        </p:txBody>
      </p:sp>
      <p:sp>
        <p:nvSpPr>
          <p:cNvPr id="16" name="s10-t3">
            <a:extLst>
              <a:ext uri="{FF2B5EF4-FFF2-40B4-BE49-F238E27FC236}">
                <a16:creationId xmlns:a16="http://schemas.microsoft.com/office/drawing/2014/main" id="{6180160D-00FD-49AF-80C8-26E3795C7DB5}"/>
              </a:ext>
            </a:extLst>
          </p:cNvPr>
          <p:cNvSpPr>
            <a:spLocks noGrp="1"/>
          </p:cNvSpPr>
          <p:nvPr/>
        </p:nvSpPr>
        <p:spPr>
          <a:xfrm>
            <a:off x="1523999" y="5857875"/>
            <a:ext cx="11867535" cy="523875"/>
          </a:xfrm>
          <a:prstGeom prst="rect">
            <a:avLst/>
          </a:prstGeom>
          <a:solidFill>
            <a:srgbClr val="0D1B2A"/>
          </a:solidFill>
          <a:ln w="0">
            <a:solidFill>
              <a:srgbClr val="0D1B2A"/>
            </a:solidFill>
            <a:prstDash val="solid"/>
          </a:ln>
        </p:spPr>
        <p:txBody>
          <a:bodyPr anchor="t"/>
          <a:lstStyle/>
          <a:p>
            <a:pPr algn="l">
              <a:defRPr sz="2700" b="1">
                <a:solidFill>
                  <a:srgbClr val="FFFFFF"/>
                </a:solidFill>
                <a:latin typeface="Aptos"/>
                <a:ea typeface="Aptos"/>
                <a:cs typeface="Aptos"/>
              </a:defRPr>
            </a:pPr>
            <a:r>
              <a:rPr lang="it-IT" dirty="0"/>
              <a:t>ELAD </a:t>
            </a:r>
            <a:r>
              <a:rPr lang="it-IT" dirty="0" err="1"/>
              <a:t>will</a:t>
            </a:r>
            <a:r>
              <a:rPr lang="it-IT" dirty="0"/>
              <a:t> produce the </a:t>
            </a:r>
            <a:r>
              <a:rPr lang="it-IT" dirty="0" err="1"/>
              <a:t>final</a:t>
            </a:r>
            <a:r>
              <a:rPr lang="it-IT" dirty="0"/>
              <a:t> timing </a:t>
            </a:r>
            <a:r>
              <a:rPr lang="it-IT" dirty="0" err="1"/>
              <a:t>module</a:t>
            </a:r>
            <a:r>
              <a:rPr lang="it-IT" dirty="0"/>
              <a:t> with appropriate service </a:t>
            </a:r>
            <a:r>
              <a:rPr lang="it-IT" dirty="0" err="1"/>
              <a:t>contracts</a:t>
            </a:r>
            <a:r>
              <a:rPr lang="it-IT" dirty="0"/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77365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ackground">
            <a:extLst>
              <a:ext uri="{FF2B5EF4-FFF2-40B4-BE49-F238E27FC236}">
                <a16:creationId xmlns:a16="http://schemas.microsoft.com/office/drawing/2014/main" id="{E52E9C62-9E17-4B37-B616-BF418F3996C5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it-IT" dirty="0"/>
          </a:p>
        </p:txBody>
      </p:sp>
      <p:sp>
        <p:nvSpPr>
          <p:cNvPr id="2" name="title-2">
            <a:extLst>
              <a:ext uri="{FF2B5EF4-FFF2-40B4-BE49-F238E27FC236}">
                <a16:creationId xmlns:a16="http://schemas.microsoft.com/office/drawing/2014/main" id="{44D4C95C-2350-4402-B2B2-EF8C839A36C8}"/>
              </a:ext>
            </a:extLst>
          </p:cNvPr>
          <p:cNvSpPr>
            <a:spLocks noGrp="1"/>
          </p:cNvSpPr>
          <p:nvPr/>
        </p:nvSpPr>
        <p:spPr>
          <a:xfrm>
            <a:off x="914400" y="666750"/>
            <a:ext cx="11620500" cy="781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36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Why timing matters in ITER/NBTF</a:t>
            </a:r>
          </a:p>
        </p:txBody>
      </p:sp>
      <p:sp>
        <p:nvSpPr>
          <p:cNvPr id="3" name="title-line-2">
            <a:extLst>
              <a:ext uri="{FF2B5EF4-FFF2-40B4-BE49-F238E27FC236}">
                <a16:creationId xmlns:a16="http://schemas.microsoft.com/office/drawing/2014/main" id="{E3717A43-E72A-49C3-8F90-221C826CA0E3}"/>
              </a:ext>
            </a:extLst>
          </p:cNvPr>
          <p:cNvSpPr>
            <a:spLocks noGrp="1"/>
          </p:cNvSpPr>
          <p:nvPr/>
        </p:nvSpPr>
        <p:spPr>
          <a:xfrm>
            <a:off x="914400" y="1581150"/>
            <a:ext cx="1524000" cy="47625"/>
          </a:xfrm>
          <a:prstGeom prst="rect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4" name="subtitle-2">
            <a:extLst>
              <a:ext uri="{FF2B5EF4-FFF2-40B4-BE49-F238E27FC236}">
                <a16:creationId xmlns:a16="http://schemas.microsoft.com/office/drawing/2014/main" id="{230C7C2D-6136-4266-A55A-A49408DF0B36}"/>
              </a:ext>
            </a:extLst>
          </p:cNvPr>
          <p:cNvSpPr>
            <a:spLocks noGrp="1"/>
          </p:cNvSpPr>
          <p:nvPr/>
        </p:nvSpPr>
        <p:spPr>
          <a:xfrm>
            <a:off x="914400" y="1771650"/>
            <a:ext cx="12573000" cy="5334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1800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Distributed control and acquisition only work if every node agrees on time.</a:t>
            </a:r>
          </a:p>
        </p:txBody>
      </p:sp>
      <p:sp>
        <p:nvSpPr>
          <p:cNvPr id="10" name="s2-b1">
            <a:extLst>
              <a:ext uri="{FF2B5EF4-FFF2-40B4-BE49-F238E27FC236}">
                <a16:creationId xmlns:a16="http://schemas.microsoft.com/office/drawing/2014/main" id="{C5C4AB35-DE21-47CB-83DB-D1BB622236ED}"/>
              </a:ext>
            </a:extLst>
          </p:cNvPr>
          <p:cNvSpPr>
            <a:spLocks noGrp="1"/>
          </p:cNvSpPr>
          <p:nvPr/>
        </p:nvSpPr>
        <p:spPr>
          <a:xfrm>
            <a:off x="1809750" y="3238500"/>
            <a:ext cx="8191500" cy="5524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endParaRPr sz="2400" dirty="0"/>
          </a:p>
        </p:txBody>
      </p:sp>
      <p:sp>
        <p:nvSpPr>
          <p:cNvPr id="12" name="s2-b2">
            <a:extLst>
              <a:ext uri="{FF2B5EF4-FFF2-40B4-BE49-F238E27FC236}">
                <a16:creationId xmlns:a16="http://schemas.microsoft.com/office/drawing/2014/main" id="{7CAE4664-9A56-47D3-9E6B-D7DF08C8D216}"/>
              </a:ext>
            </a:extLst>
          </p:cNvPr>
          <p:cNvSpPr>
            <a:spLocks noGrp="1"/>
          </p:cNvSpPr>
          <p:nvPr/>
        </p:nvSpPr>
        <p:spPr>
          <a:xfrm>
            <a:off x="938213" y="2781300"/>
            <a:ext cx="8572500" cy="3040010"/>
          </a:xfrm>
          <a:prstGeom prst="rect">
            <a:avLst/>
          </a:prstGeom>
          <a:noFill/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marL="342900" indent="-342900">
              <a:buClr>
                <a:srgbClr val="009B9E"/>
              </a:buClr>
              <a:buSzPct val="150000"/>
              <a:buFont typeface="Courier New" panose="02070309020205020404" pitchFamily="49" charset="0"/>
              <a:buChar char="o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en-US" sz="2400" dirty="0"/>
              <a:t>Diagnostics and controls are geographically distributed across the facility.</a:t>
            </a:r>
            <a:br>
              <a:rPr lang="en-US" sz="2400" dirty="0"/>
            </a:br>
            <a:endParaRPr lang="it-IT" sz="2400" dirty="0"/>
          </a:p>
          <a:p>
            <a:pPr marL="342900" indent="-342900" algn="l">
              <a:buClr>
                <a:srgbClr val="009B9E"/>
              </a:buClr>
              <a:buSzPct val="150000"/>
              <a:buFont typeface="Courier New" panose="02070309020205020404" pitchFamily="49" charset="0"/>
              <a:buChar char="o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sz="2400" dirty="0"/>
              <a:t>Clock and trigger coherence are required for reproducible acquisition and event timing.</a:t>
            </a:r>
            <a:br>
              <a:rPr lang="it-IT" sz="2400" dirty="0"/>
            </a:br>
            <a:endParaRPr lang="it-IT" sz="2400" dirty="0"/>
          </a:p>
          <a:p>
            <a:pPr marL="342900" indent="-342900">
              <a:buClr>
                <a:srgbClr val="009B9E"/>
              </a:buClr>
              <a:buSzPct val="150000"/>
              <a:buFont typeface="Courier New" panose="02070309020205020404" pitchFamily="49" charset="0"/>
              <a:buChar char="o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en-US" sz="2400" dirty="0"/>
              <a:t>IEEE 1588/PTPv2 lets timing travel through the same network class used by the control system.</a:t>
            </a:r>
          </a:p>
          <a:p>
            <a:pPr marL="342900" indent="-342900" algn="l">
              <a:buClr>
                <a:srgbClr val="009B9E"/>
              </a:buClr>
              <a:buSzPct val="200000"/>
              <a:buFont typeface="Arial" panose="020B0604020202020204" pitchFamily="34" charset="0"/>
              <a:buChar char="•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endParaRPr sz="2400" dirty="0"/>
          </a:p>
        </p:txBody>
      </p:sp>
      <p:sp>
        <p:nvSpPr>
          <p:cNvPr id="15" name="s2-takeaway">
            <a:extLst>
              <a:ext uri="{FF2B5EF4-FFF2-40B4-BE49-F238E27FC236}">
                <a16:creationId xmlns:a16="http://schemas.microsoft.com/office/drawing/2014/main" id="{7E1FB5AC-5A10-42B6-8546-48C2522077AA}"/>
              </a:ext>
            </a:extLst>
          </p:cNvPr>
          <p:cNvSpPr>
            <a:spLocks noGrp="1"/>
          </p:cNvSpPr>
          <p:nvPr/>
        </p:nvSpPr>
        <p:spPr>
          <a:xfrm>
            <a:off x="1524000" y="6858000"/>
            <a:ext cx="12192000" cy="7620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27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dirty="0"/>
              <a:t>The </a:t>
            </a:r>
            <a:r>
              <a:rPr lang="it-IT" dirty="0"/>
              <a:t>Timing </a:t>
            </a:r>
            <a:r>
              <a:rPr lang="it-IT" dirty="0" err="1"/>
              <a:t>Communication</a:t>
            </a:r>
            <a:r>
              <a:rPr lang="it-IT" dirty="0"/>
              <a:t> Network (TCN)</a:t>
            </a:r>
            <a:r>
              <a:rPr dirty="0"/>
              <a:t> is not infrastructure decoration</a:t>
            </a:r>
            <a:r>
              <a:rPr lang="it-IT" dirty="0"/>
              <a:t>,</a:t>
            </a:r>
            <a:r>
              <a:rPr dirty="0"/>
              <a:t> it is</a:t>
            </a:r>
            <a:r>
              <a:rPr lang="it-IT" dirty="0"/>
              <a:t> a </a:t>
            </a:r>
            <a:r>
              <a:rPr lang="it-IT" dirty="0" err="1"/>
              <a:t>crucial</a:t>
            </a:r>
            <a:r>
              <a:rPr dirty="0"/>
              <a:t> part of the measurement chain.</a:t>
            </a:r>
          </a:p>
        </p:txBody>
      </p:sp>
      <p:sp>
        <p:nvSpPr>
          <p:cNvPr id="16" name="footer-rule-2">
            <a:extLst>
              <a:ext uri="{FF2B5EF4-FFF2-40B4-BE49-F238E27FC236}">
                <a16:creationId xmlns:a16="http://schemas.microsoft.com/office/drawing/2014/main" id="{F34391AC-DB25-4F49-A474-18278BB4FA1B}"/>
              </a:ext>
            </a:extLst>
          </p:cNvPr>
          <p:cNvSpPr>
            <a:spLocks noGrp="1"/>
          </p:cNvSpPr>
          <p:nvPr/>
        </p:nvSpPr>
        <p:spPr>
          <a:xfrm>
            <a:off x="914400" y="9639300"/>
            <a:ext cx="16459200" cy="19050"/>
          </a:xfrm>
          <a:prstGeom prst="rect">
            <a:avLst/>
          </a:prstGeom>
          <a:solidFill>
            <a:srgbClr val="D8E0E7"/>
          </a:solidFill>
          <a:ln w="0">
            <a:solidFill>
              <a:srgbClr val="D8E0E7"/>
            </a:solidFill>
            <a:prstDash val="solid"/>
          </a:ln>
        </p:spPr>
      </p:sp>
      <p:sp>
        <p:nvSpPr>
          <p:cNvPr id="17" name="footer-2">
            <a:extLst>
              <a:ext uri="{FF2B5EF4-FFF2-40B4-BE49-F238E27FC236}">
                <a16:creationId xmlns:a16="http://schemas.microsoft.com/office/drawing/2014/main" id="{A0FDDBFE-A4F4-49EE-9D26-B14775EFD281}"/>
              </a:ext>
            </a:extLst>
          </p:cNvPr>
          <p:cNvSpPr>
            <a:spLocks noGrp="1"/>
          </p:cNvSpPr>
          <p:nvPr/>
        </p:nvSpPr>
        <p:spPr>
          <a:xfrm>
            <a:off x="914400" y="9753600"/>
            <a:ext cx="85725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RT2026 | La Biodola, Isola d'Elba | May 25-29, 2026</a:t>
            </a:r>
          </a:p>
        </p:txBody>
      </p:sp>
      <p:sp>
        <p:nvSpPr>
          <p:cNvPr id="18" name="page-2">
            <a:extLst>
              <a:ext uri="{FF2B5EF4-FFF2-40B4-BE49-F238E27FC236}">
                <a16:creationId xmlns:a16="http://schemas.microsoft.com/office/drawing/2014/main" id="{7794DB95-E9B5-4745-86B4-E9F5CE5F16FF}"/>
              </a:ext>
            </a:extLst>
          </p:cNvPr>
          <p:cNvSpPr>
            <a:spLocks noGrp="1"/>
          </p:cNvSpPr>
          <p:nvPr/>
        </p:nvSpPr>
        <p:spPr>
          <a:xfrm>
            <a:off x="16764000" y="9753600"/>
            <a:ext cx="6096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r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02</a:t>
            </a:r>
          </a:p>
        </p:txBody>
      </p: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E951842C-385E-4D1D-9D02-C08BD0EB42B2}"/>
              </a:ext>
            </a:extLst>
          </p:cNvPr>
          <p:cNvGrpSpPr/>
          <p:nvPr/>
        </p:nvGrpSpPr>
        <p:grpSpPr>
          <a:xfrm>
            <a:off x="10448925" y="1477566"/>
            <a:ext cx="7772400" cy="3426619"/>
            <a:chOff x="10001250" y="247650"/>
            <a:chExt cx="7772400" cy="3426619"/>
          </a:xfrm>
        </p:grpSpPr>
        <p:pic>
          <p:nvPicPr>
            <p:cNvPr id="21" name="Elemento grafico 20">
              <a:extLst>
                <a:ext uri="{FF2B5EF4-FFF2-40B4-BE49-F238E27FC236}">
                  <a16:creationId xmlns:a16="http://schemas.microsoft.com/office/drawing/2014/main" id="{82C49D21-91B0-4BE1-AB70-667D009F3B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001250" y="247650"/>
              <a:ext cx="7772400" cy="3400425"/>
            </a:xfrm>
            <a:prstGeom prst="rect">
              <a:avLst/>
            </a:prstGeom>
          </p:spPr>
        </p:pic>
        <p:sp>
          <p:nvSpPr>
            <p:cNvPr id="22" name="Rettangolo 21">
              <a:extLst>
                <a:ext uri="{FF2B5EF4-FFF2-40B4-BE49-F238E27FC236}">
                  <a16:creationId xmlns:a16="http://schemas.microsoft.com/office/drawing/2014/main" id="{0E680B52-B6D2-4E49-8C5D-B0F8468C6F11}"/>
                </a:ext>
              </a:extLst>
            </p:cNvPr>
            <p:cNvSpPr/>
            <p:nvPr/>
          </p:nvSpPr>
          <p:spPr>
            <a:xfrm>
              <a:off x="10258424" y="3278982"/>
              <a:ext cx="7115175" cy="3952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754066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ackground">
            <a:extLst>
              <a:ext uri="{FF2B5EF4-FFF2-40B4-BE49-F238E27FC236}">
                <a16:creationId xmlns:a16="http://schemas.microsoft.com/office/drawing/2014/main" id="{FCCC6E59-D854-4137-B96A-9577A21DD5B9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</p:sp>
      <p:sp>
        <p:nvSpPr>
          <p:cNvPr id="2" name="title-3">
            <a:extLst>
              <a:ext uri="{FF2B5EF4-FFF2-40B4-BE49-F238E27FC236}">
                <a16:creationId xmlns:a16="http://schemas.microsoft.com/office/drawing/2014/main" id="{0E3ECA08-2ACF-4E75-90D6-4BE551C286B4}"/>
              </a:ext>
            </a:extLst>
          </p:cNvPr>
          <p:cNvSpPr>
            <a:spLocks noGrp="1"/>
          </p:cNvSpPr>
          <p:nvPr/>
        </p:nvSpPr>
        <p:spPr>
          <a:xfrm>
            <a:off x="914400" y="666750"/>
            <a:ext cx="11620500" cy="781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36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dirty="0"/>
              <a:t>Baseline: the MITICA TCN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dirty="0"/>
              <a:t> already validated</a:t>
            </a:r>
          </a:p>
        </p:txBody>
      </p:sp>
      <p:sp>
        <p:nvSpPr>
          <p:cNvPr id="3" name="title-line-3">
            <a:extLst>
              <a:ext uri="{FF2B5EF4-FFF2-40B4-BE49-F238E27FC236}">
                <a16:creationId xmlns:a16="http://schemas.microsoft.com/office/drawing/2014/main" id="{93E9BC99-17BB-408A-A766-B90AC1308730}"/>
              </a:ext>
            </a:extLst>
          </p:cNvPr>
          <p:cNvSpPr>
            <a:spLocks noGrp="1"/>
          </p:cNvSpPr>
          <p:nvPr/>
        </p:nvSpPr>
        <p:spPr>
          <a:xfrm>
            <a:off x="914400" y="1581150"/>
            <a:ext cx="1524000" cy="47625"/>
          </a:xfrm>
          <a:prstGeom prst="rect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4" name="subtitle-3">
            <a:extLst>
              <a:ext uri="{FF2B5EF4-FFF2-40B4-BE49-F238E27FC236}">
                <a16:creationId xmlns:a16="http://schemas.microsoft.com/office/drawing/2014/main" id="{777F4424-3FBA-493C-BD1B-1FD4C21C29CB}"/>
              </a:ext>
            </a:extLst>
          </p:cNvPr>
          <p:cNvSpPr>
            <a:spLocks noGrp="1"/>
          </p:cNvSpPr>
          <p:nvPr/>
        </p:nvSpPr>
        <p:spPr>
          <a:xfrm>
            <a:off x="914400" y="1771650"/>
            <a:ext cx="12573000" cy="5334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1800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The new prototype starts from a trusted reference, not from a blank page.</a:t>
            </a:r>
          </a:p>
        </p:txBody>
      </p:sp>
      <p:sp>
        <p:nvSpPr>
          <p:cNvPr id="5" name="s3-gmc-box">
            <a:extLst>
              <a:ext uri="{FF2B5EF4-FFF2-40B4-BE49-F238E27FC236}">
                <a16:creationId xmlns:a16="http://schemas.microsoft.com/office/drawing/2014/main" id="{52976B56-77CD-4455-8E0D-4424154A85AA}"/>
              </a:ext>
            </a:extLst>
          </p:cNvPr>
          <p:cNvSpPr>
            <a:spLocks noGrp="1"/>
          </p:cNvSpPr>
          <p:nvPr/>
        </p:nvSpPr>
        <p:spPr>
          <a:xfrm>
            <a:off x="1333500" y="3857625"/>
            <a:ext cx="2762250" cy="1047750"/>
          </a:xfrm>
          <a:prstGeom prst="roundRect">
            <a:avLst>
              <a:gd name="adj" fmla="val 7273"/>
            </a:avLst>
          </a:prstGeom>
          <a:solidFill>
            <a:srgbClr val="E9F6F6"/>
          </a:solidFill>
          <a:ln w="0">
            <a:solidFill>
              <a:srgbClr val="E9F6F6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it-IT" dirty="0" err="1"/>
              <a:t>Meinberg</a:t>
            </a:r>
            <a:r>
              <a:rPr lang="it-IT" dirty="0"/>
              <a:t> RX201</a:t>
            </a:r>
            <a:br>
              <a:rPr lang="it-IT" dirty="0"/>
            </a:br>
            <a:r>
              <a:rPr dirty="0"/>
              <a:t>PTP Grandmaster</a:t>
            </a:r>
          </a:p>
        </p:txBody>
      </p:sp>
      <p:sp>
        <p:nvSpPr>
          <p:cNvPr id="6" name="s3-sw1-box">
            <a:extLst>
              <a:ext uri="{FF2B5EF4-FFF2-40B4-BE49-F238E27FC236}">
                <a16:creationId xmlns:a16="http://schemas.microsoft.com/office/drawing/2014/main" id="{EB91160F-E75F-48EE-88E1-47762F11221B}"/>
              </a:ext>
            </a:extLst>
          </p:cNvPr>
          <p:cNvSpPr>
            <a:spLocks noGrp="1"/>
          </p:cNvSpPr>
          <p:nvPr/>
        </p:nvSpPr>
        <p:spPr>
          <a:xfrm>
            <a:off x="5715000" y="3048000"/>
            <a:ext cx="2571750" cy="952500"/>
          </a:xfrm>
          <a:prstGeom prst="roundRect">
            <a:avLst>
              <a:gd name="adj" fmla="val 8000"/>
            </a:avLst>
          </a:prstGeom>
          <a:solidFill>
            <a:srgbClr val="EDF2F7"/>
          </a:solidFill>
          <a:ln w="0">
            <a:solidFill>
              <a:srgbClr val="EDF2F7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it-IT" dirty="0" err="1"/>
              <a:t>Kyland</a:t>
            </a:r>
            <a:br>
              <a:rPr lang="it-IT" dirty="0"/>
            </a:br>
            <a:r>
              <a:rPr dirty="0"/>
              <a:t>PTP-aware switch</a:t>
            </a:r>
          </a:p>
        </p:txBody>
      </p:sp>
      <p:sp>
        <p:nvSpPr>
          <p:cNvPr id="7" name="s3-sw2-box">
            <a:extLst>
              <a:ext uri="{FF2B5EF4-FFF2-40B4-BE49-F238E27FC236}">
                <a16:creationId xmlns:a16="http://schemas.microsoft.com/office/drawing/2014/main" id="{8C18C3AA-53D1-4727-9049-13BA90490F11}"/>
              </a:ext>
            </a:extLst>
          </p:cNvPr>
          <p:cNvSpPr>
            <a:spLocks noGrp="1"/>
          </p:cNvSpPr>
          <p:nvPr/>
        </p:nvSpPr>
        <p:spPr>
          <a:xfrm>
            <a:off x="5715000" y="4762500"/>
            <a:ext cx="2571750" cy="952500"/>
          </a:xfrm>
          <a:prstGeom prst="roundRect">
            <a:avLst>
              <a:gd name="adj" fmla="val 8000"/>
            </a:avLst>
          </a:prstGeom>
          <a:solidFill>
            <a:srgbClr val="EDF2F7"/>
          </a:solidFill>
          <a:ln w="0">
            <a:solidFill>
              <a:srgbClr val="EDF2F7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it-IT" dirty="0" err="1"/>
              <a:t>Kyland</a:t>
            </a:r>
            <a:br>
              <a:rPr lang="it-IT" dirty="0"/>
            </a:br>
            <a:r>
              <a:rPr lang="it-IT" dirty="0"/>
              <a:t>PTP-</a:t>
            </a:r>
            <a:r>
              <a:rPr lang="it-IT" dirty="0" err="1"/>
              <a:t>aware</a:t>
            </a:r>
            <a:r>
              <a:rPr lang="it-IT" dirty="0"/>
              <a:t> switch</a:t>
            </a:r>
          </a:p>
        </p:txBody>
      </p:sp>
      <p:sp>
        <p:nvSpPr>
          <p:cNvPr id="8" name="s3-ni1-box">
            <a:extLst>
              <a:ext uri="{FF2B5EF4-FFF2-40B4-BE49-F238E27FC236}">
                <a16:creationId xmlns:a16="http://schemas.microsoft.com/office/drawing/2014/main" id="{2748C44D-8871-42B5-B300-84CB83A718EA}"/>
              </a:ext>
            </a:extLst>
          </p:cNvPr>
          <p:cNvSpPr>
            <a:spLocks noGrp="1"/>
          </p:cNvSpPr>
          <p:nvPr/>
        </p:nvSpPr>
        <p:spPr>
          <a:xfrm>
            <a:off x="10001250" y="3048000"/>
            <a:ext cx="2857500" cy="952500"/>
          </a:xfrm>
          <a:prstGeom prst="roundRect">
            <a:avLst>
              <a:gd name="adj" fmla="val 8000"/>
            </a:avLst>
          </a:prstGeom>
          <a:solidFill>
            <a:srgbClr val="FFF4DE"/>
          </a:solidFill>
          <a:ln w="0">
            <a:solidFill>
              <a:srgbClr val="FFF4DE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PXI-6683H node</a:t>
            </a:r>
          </a:p>
        </p:txBody>
      </p:sp>
      <p:sp>
        <p:nvSpPr>
          <p:cNvPr id="9" name="s3-ni2-box">
            <a:extLst>
              <a:ext uri="{FF2B5EF4-FFF2-40B4-BE49-F238E27FC236}">
                <a16:creationId xmlns:a16="http://schemas.microsoft.com/office/drawing/2014/main" id="{EC0DA7EC-8C21-4C23-83E1-7CF0E2F5B492}"/>
              </a:ext>
            </a:extLst>
          </p:cNvPr>
          <p:cNvSpPr>
            <a:spLocks noGrp="1"/>
          </p:cNvSpPr>
          <p:nvPr/>
        </p:nvSpPr>
        <p:spPr>
          <a:xfrm>
            <a:off x="10001250" y="4762500"/>
            <a:ext cx="2857500" cy="952500"/>
          </a:xfrm>
          <a:prstGeom prst="roundRect">
            <a:avLst>
              <a:gd name="adj" fmla="val 8000"/>
            </a:avLst>
          </a:prstGeom>
          <a:solidFill>
            <a:srgbClr val="FFF4DE"/>
          </a:solidFill>
          <a:ln w="0">
            <a:solidFill>
              <a:srgbClr val="FFF4DE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PXI-6683H node</a:t>
            </a:r>
          </a:p>
        </p:txBody>
      </p:sp>
      <p:sp>
        <p:nvSpPr>
          <p:cNvPr id="10" name="s3-scope-box">
            <a:extLst>
              <a:ext uri="{FF2B5EF4-FFF2-40B4-BE49-F238E27FC236}">
                <a16:creationId xmlns:a16="http://schemas.microsoft.com/office/drawing/2014/main" id="{1C508886-2DC8-4292-929F-37F4FAE18854}"/>
              </a:ext>
            </a:extLst>
          </p:cNvPr>
          <p:cNvSpPr>
            <a:spLocks noGrp="1"/>
          </p:cNvSpPr>
          <p:nvPr/>
        </p:nvSpPr>
        <p:spPr>
          <a:xfrm>
            <a:off x="13811250" y="3905250"/>
            <a:ext cx="2857500" cy="952500"/>
          </a:xfrm>
          <a:prstGeom prst="roundRect">
            <a:avLst>
              <a:gd name="adj" fmla="val 8000"/>
            </a:avLst>
          </a:prstGeom>
          <a:solidFill>
            <a:srgbClr val="EEF0F3"/>
          </a:solidFill>
          <a:ln w="0">
            <a:solidFill>
              <a:srgbClr val="EEF0F3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10 MHz measurement</a:t>
            </a:r>
          </a:p>
        </p:txBody>
      </p:sp>
      <p:sp>
        <p:nvSpPr>
          <p:cNvPr id="17" name="s3-note">
            <a:extLst>
              <a:ext uri="{FF2B5EF4-FFF2-40B4-BE49-F238E27FC236}">
                <a16:creationId xmlns:a16="http://schemas.microsoft.com/office/drawing/2014/main" id="{BBB8E059-01A1-41D6-BB9B-65A3F2990073}"/>
              </a:ext>
            </a:extLst>
          </p:cNvPr>
          <p:cNvSpPr>
            <a:spLocks noGrp="1"/>
          </p:cNvSpPr>
          <p:nvPr/>
        </p:nvSpPr>
        <p:spPr>
          <a:xfrm>
            <a:off x="1676400" y="7683219"/>
            <a:ext cx="13906500" cy="8763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2325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dirty="0"/>
              <a:t>Previous MITICA campaigns showed that the ITER architecture based on PTP-aware network equipment and NI timing modules satisfies the</a:t>
            </a:r>
            <a:r>
              <a:rPr lang="it-IT" dirty="0"/>
              <a:t> ITER</a:t>
            </a:r>
            <a:r>
              <a:rPr dirty="0"/>
              <a:t> RMS requirement.</a:t>
            </a:r>
            <a:r>
              <a:rPr lang="it-IT"/>
              <a:t> (&lt; 50ns)</a:t>
            </a:r>
            <a:endParaRPr dirty="0"/>
          </a:p>
        </p:txBody>
      </p:sp>
      <p:sp>
        <p:nvSpPr>
          <p:cNvPr id="18" name="footer-rule-3">
            <a:extLst>
              <a:ext uri="{FF2B5EF4-FFF2-40B4-BE49-F238E27FC236}">
                <a16:creationId xmlns:a16="http://schemas.microsoft.com/office/drawing/2014/main" id="{692A1939-1D5F-4AD6-9A7E-04E815C1CBB8}"/>
              </a:ext>
            </a:extLst>
          </p:cNvPr>
          <p:cNvSpPr>
            <a:spLocks noGrp="1"/>
          </p:cNvSpPr>
          <p:nvPr/>
        </p:nvSpPr>
        <p:spPr>
          <a:xfrm>
            <a:off x="914400" y="9639300"/>
            <a:ext cx="16459200" cy="19050"/>
          </a:xfrm>
          <a:prstGeom prst="rect">
            <a:avLst/>
          </a:prstGeom>
          <a:solidFill>
            <a:srgbClr val="D8E0E7"/>
          </a:solidFill>
          <a:ln w="0">
            <a:solidFill>
              <a:srgbClr val="D8E0E7"/>
            </a:solidFill>
            <a:prstDash val="solid"/>
          </a:ln>
        </p:spPr>
      </p:sp>
      <p:sp>
        <p:nvSpPr>
          <p:cNvPr id="19" name="footer-3">
            <a:extLst>
              <a:ext uri="{FF2B5EF4-FFF2-40B4-BE49-F238E27FC236}">
                <a16:creationId xmlns:a16="http://schemas.microsoft.com/office/drawing/2014/main" id="{FFE28CAF-724B-492A-BCF7-853A13B1DCD3}"/>
              </a:ext>
            </a:extLst>
          </p:cNvPr>
          <p:cNvSpPr>
            <a:spLocks noGrp="1"/>
          </p:cNvSpPr>
          <p:nvPr/>
        </p:nvSpPr>
        <p:spPr>
          <a:xfrm>
            <a:off x="914400" y="9753600"/>
            <a:ext cx="85725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RT2026 | La Biodola, Isola d'Elba | May 25-29, 2026</a:t>
            </a:r>
          </a:p>
        </p:txBody>
      </p:sp>
      <p:sp>
        <p:nvSpPr>
          <p:cNvPr id="20" name="page-3">
            <a:extLst>
              <a:ext uri="{FF2B5EF4-FFF2-40B4-BE49-F238E27FC236}">
                <a16:creationId xmlns:a16="http://schemas.microsoft.com/office/drawing/2014/main" id="{54879C1C-01EF-43EF-B571-D479AEF34A18}"/>
              </a:ext>
            </a:extLst>
          </p:cNvPr>
          <p:cNvSpPr>
            <a:spLocks noGrp="1"/>
          </p:cNvSpPr>
          <p:nvPr/>
        </p:nvSpPr>
        <p:spPr>
          <a:xfrm>
            <a:off x="16764000" y="9753600"/>
            <a:ext cx="6096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r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03</a:t>
            </a:r>
          </a:p>
        </p:txBody>
      </p:sp>
      <p:cxnSp>
        <p:nvCxnSpPr>
          <p:cNvPr id="23" name="Connettore a gomito 22">
            <a:extLst>
              <a:ext uri="{FF2B5EF4-FFF2-40B4-BE49-F238E27FC236}">
                <a16:creationId xmlns:a16="http://schemas.microsoft.com/office/drawing/2014/main" id="{9682BD4C-6CFD-4751-971E-7CB4BC3EFF12}"/>
              </a:ext>
            </a:extLst>
          </p:cNvPr>
          <p:cNvCxnSpPr>
            <a:stCxn id="5" idx="3"/>
          </p:cNvCxnSpPr>
          <p:nvPr/>
        </p:nvCxnSpPr>
        <p:spPr>
          <a:xfrm flipV="1">
            <a:off x="4095750" y="3524250"/>
            <a:ext cx="1619250" cy="857250"/>
          </a:xfrm>
          <a:prstGeom prst="bentConnector3">
            <a:avLst/>
          </a:prstGeom>
          <a:ln w="76200">
            <a:solidFill>
              <a:srgbClr val="009B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a gomito 23">
            <a:extLst>
              <a:ext uri="{FF2B5EF4-FFF2-40B4-BE49-F238E27FC236}">
                <a16:creationId xmlns:a16="http://schemas.microsoft.com/office/drawing/2014/main" id="{1C3FABAB-8556-45B3-A425-E6DE2B9211FE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>
            <a:off x="4095750" y="4381500"/>
            <a:ext cx="1619250" cy="857250"/>
          </a:xfrm>
          <a:prstGeom prst="bentConnector3">
            <a:avLst/>
          </a:prstGeom>
          <a:ln w="76200">
            <a:solidFill>
              <a:srgbClr val="009B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a gomito 26">
            <a:extLst>
              <a:ext uri="{FF2B5EF4-FFF2-40B4-BE49-F238E27FC236}">
                <a16:creationId xmlns:a16="http://schemas.microsoft.com/office/drawing/2014/main" id="{72C9DBD1-BB48-4E03-87D1-BABFDF1E448C}"/>
              </a:ext>
            </a:extLst>
          </p:cNvPr>
          <p:cNvCxnSpPr>
            <a:cxnSpLocks/>
            <a:stCxn id="8" idx="3"/>
            <a:endCxn id="10" idx="1"/>
          </p:cNvCxnSpPr>
          <p:nvPr/>
        </p:nvCxnSpPr>
        <p:spPr>
          <a:xfrm>
            <a:off x="12858750" y="3524250"/>
            <a:ext cx="952500" cy="857250"/>
          </a:xfrm>
          <a:prstGeom prst="bentConnector3">
            <a:avLst/>
          </a:prstGeom>
          <a:ln w="76200">
            <a:solidFill>
              <a:srgbClr val="009B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a gomito 29">
            <a:extLst>
              <a:ext uri="{FF2B5EF4-FFF2-40B4-BE49-F238E27FC236}">
                <a16:creationId xmlns:a16="http://schemas.microsoft.com/office/drawing/2014/main" id="{C836E155-6ACC-407F-9FAD-FC4F9A015595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 flipV="1">
            <a:off x="12858750" y="4381500"/>
            <a:ext cx="952500" cy="857250"/>
          </a:xfrm>
          <a:prstGeom prst="bentConnector3">
            <a:avLst/>
          </a:prstGeom>
          <a:ln w="76200">
            <a:solidFill>
              <a:srgbClr val="009B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>
            <a:extLst>
              <a:ext uri="{FF2B5EF4-FFF2-40B4-BE49-F238E27FC236}">
                <a16:creationId xmlns:a16="http://schemas.microsoft.com/office/drawing/2014/main" id="{10A9904A-71E6-4673-8DCD-36CF7CC8706C}"/>
              </a:ext>
            </a:extLst>
          </p:cNvPr>
          <p:cNvCxnSpPr>
            <a:stCxn id="6" idx="3"/>
            <a:endCxn id="8" idx="1"/>
          </p:cNvCxnSpPr>
          <p:nvPr/>
        </p:nvCxnSpPr>
        <p:spPr>
          <a:xfrm>
            <a:off x="8286750" y="3524250"/>
            <a:ext cx="1714500" cy="0"/>
          </a:xfrm>
          <a:prstGeom prst="straightConnector1">
            <a:avLst/>
          </a:prstGeom>
          <a:ln w="76200">
            <a:solidFill>
              <a:srgbClr val="009B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5399B597-EA1B-4797-BEEB-E2A50D6560DB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>
            <a:off x="8286750" y="5238750"/>
            <a:ext cx="1714500" cy="0"/>
          </a:xfrm>
          <a:prstGeom prst="straightConnector1">
            <a:avLst/>
          </a:prstGeom>
          <a:ln w="76200">
            <a:solidFill>
              <a:srgbClr val="009B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magine 11">
            <a:extLst>
              <a:ext uri="{FF2B5EF4-FFF2-40B4-BE49-F238E27FC236}">
                <a16:creationId xmlns:a16="http://schemas.microsoft.com/office/drawing/2014/main" id="{9EDE829C-568A-4785-B4D0-3803C0E404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9670" y="4840267"/>
            <a:ext cx="3096580" cy="733586"/>
          </a:xfrm>
          <a:prstGeom prst="rect">
            <a:avLst/>
          </a:prstGeom>
        </p:spPr>
      </p:pic>
      <p:pic>
        <p:nvPicPr>
          <p:cNvPr id="1028" name="Picture 4" descr="Switch PTP con Supporto IEEE 1588 Network - Sincron Sistemi">
            <a:extLst>
              <a:ext uri="{FF2B5EF4-FFF2-40B4-BE49-F238E27FC236}">
                <a16:creationId xmlns:a16="http://schemas.microsoft.com/office/drawing/2014/main" id="{07EDD284-C7BC-484A-8A7B-0C163178BA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172" y="5918693"/>
            <a:ext cx="657406" cy="111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PXI-6683H - NI">
            <a:extLst>
              <a:ext uri="{FF2B5EF4-FFF2-40B4-BE49-F238E27FC236}">
                <a16:creationId xmlns:a16="http://schemas.microsoft.com/office/drawing/2014/main" id="{125C97E2-A1AB-4867-B2AA-12437B21A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7774" y="5876498"/>
            <a:ext cx="1238910" cy="115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B1D35B59-85B3-4EC3-A79F-31677462CBBE}"/>
              </a:ext>
            </a:extLst>
          </p:cNvPr>
          <p:cNvSpPr txBox="1"/>
          <p:nvPr/>
        </p:nvSpPr>
        <p:spPr>
          <a:xfrm>
            <a:off x="1676400" y="8498678"/>
            <a:ext cx="91513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https://doi.org/10.1109/TNS.2023.3237003</a:t>
            </a:r>
          </a:p>
        </p:txBody>
      </p:sp>
    </p:spTree>
    <p:extLst>
      <p:ext uri="{BB962C8B-B14F-4D97-AF65-F5344CB8AC3E}">
        <p14:creationId xmlns:p14="http://schemas.microsoft.com/office/powerpoint/2010/main" val="638902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-3">
            <a:extLst>
              <a:ext uri="{FF2B5EF4-FFF2-40B4-BE49-F238E27FC236}">
                <a16:creationId xmlns:a16="http://schemas.microsoft.com/office/drawing/2014/main" id="{0E3ECA08-2ACF-4E75-90D6-4BE551C286B4}"/>
              </a:ext>
            </a:extLst>
          </p:cNvPr>
          <p:cNvSpPr>
            <a:spLocks noGrp="1"/>
          </p:cNvSpPr>
          <p:nvPr/>
        </p:nvSpPr>
        <p:spPr>
          <a:xfrm>
            <a:off x="914400" y="666750"/>
            <a:ext cx="11620500" cy="781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36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it-IT" dirty="0"/>
              <a:t>MITICA TCN </a:t>
            </a:r>
            <a:r>
              <a:rPr lang="it-IT" dirty="0" err="1"/>
              <a:t>Topology</a:t>
            </a:r>
            <a:endParaRPr dirty="0"/>
          </a:p>
        </p:txBody>
      </p:sp>
      <p:sp>
        <p:nvSpPr>
          <p:cNvPr id="3" name="title-line-3">
            <a:extLst>
              <a:ext uri="{FF2B5EF4-FFF2-40B4-BE49-F238E27FC236}">
                <a16:creationId xmlns:a16="http://schemas.microsoft.com/office/drawing/2014/main" id="{93E9BC99-17BB-408A-A766-B90AC1308730}"/>
              </a:ext>
            </a:extLst>
          </p:cNvPr>
          <p:cNvSpPr>
            <a:spLocks noGrp="1"/>
          </p:cNvSpPr>
          <p:nvPr/>
        </p:nvSpPr>
        <p:spPr>
          <a:xfrm>
            <a:off x="914400" y="1581150"/>
            <a:ext cx="1524000" cy="47625"/>
          </a:xfrm>
          <a:prstGeom prst="rect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18" name="footer-rule-3">
            <a:extLst>
              <a:ext uri="{FF2B5EF4-FFF2-40B4-BE49-F238E27FC236}">
                <a16:creationId xmlns:a16="http://schemas.microsoft.com/office/drawing/2014/main" id="{692A1939-1D5F-4AD6-9A7E-04E815C1CBB8}"/>
              </a:ext>
            </a:extLst>
          </p:cNvPr>
          <p:cNvSpPr>
            <a:spLocks noGrp="1"/>
          </p:cNvSpPr>
          <p:nvPr/>
        </p:nvSpPr>
        <p:spPr>
          <a:xfrm>
            <a:off x="914400" y="9639300"/>
            <a:ext cx="16459200" cy="19050"/>
          </a:xfrm>
          <a:prstGeom prst="rect">
            <a:avLst/>
          </a:prstGeom>
          <a:solidFill>
            <a:srgbClr val="D8E0E7"/>
          </a:solidFill>
          <a:ln w="0">
            <a:solidFill>
              <a:srgbClr val="D8E0E7"/>
            </a:solidFill>
            <a:prstDash val="solid"/>
          </a:ln>
        </p:spPr>
      </p:sp>
      <p:sp>
        <p:nvSpPr>
          <p:cNvPr id="19" name="footer-3">
            <a:extLst>
              <a:ext uri="{FF2B5EF4-FFF2-40B4-BE49-F238E27FC236}">
                <a16:creationId xmlns:a16="http://schemas.microsoft.com/office/drawing/2014/main" id="{FFE28CAF-724B-492A-BCF7-853A13B1DCD3}"/>
              </a:ext>
            </a:extLst>
          </p:cNvPr>
          <p:cNvSpPr>
            <a:spLocks noGrp="1"/>
          </p:cNvSpPr>
          <p:nvPr/>
        </p:nvSpPr>
        <p:spPr>
          <a:xfrm>
            <a:off x="914400" y="9753600"/>
            <a:ext cx="85725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RT2026 | La Biodola, Isola d'Elba | May 25-29, 2026</a:t>
            </a:r>
          </a:p>
        </p:txBody>
      </p:sp>
      <p:sp>
        <p:nvSpPr>
          <p:cNvPr id="20" name="page-3">
            <a:extLst>
              <a:ext uri="{FF2B5EF4-FFF2-40B4-BE49-F238E27FC236}">
                <a16:creationId xmlns:a16="http://schemas.microsoft.com/office/drawing/2014/main" id="{54879C1C-01EF-43EF-B571-D479AEF34A18}"/>
              </a:ext>
            </a:extLst>
          </p:cNvPr>
          <p:cNvSpPr>
            <a:spLocks noGrp="1"/>
          </p:cNvSpPr>
          <p:nvPr/>
        </p:nvSpPr>
        <p:spPr>
          <a:xfrm>
            <a:off x="16764000" y="9753600"/>
            <a:ext cx="6096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r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03</a:t>
            </a:r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435E6A03-9351-43BD-BD8E-9DE671127F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6281" y="2008609"/>
            <a:ext cx="9302456" cy="6102236"/>
          </a:xfrm>
          <a:prstGeom prst="rect">
            <a:avLst/>
          </a:prstGeom>
        </p:spPr>
      </p:pic>
      <p:sp>
        <p:nvSpPr>
          <p:cNvPr id="10" name="s2-b2">
            <a:extLst>
              <a:ext uri="{FF2B5EF4-FFF2-40B4-BE49-F238E27FC236}">
                <a16:creationId xmlns:a16="http://schemas.microsoft.com/office/drawing/2014/main" id="{07124E66-C2EF-4EE6-BC2C-7AEEC7947035}"/>
              </a:ext>
            </a:extLst>
          </p:cNvPr>
          <p:cNvSpPr>
            <a:spLocks noGrp="1"/>
          </p:cNvSpPr>
          <p:nvPr/>
        </p:nvSpPr>
        <p:spPr>
          <a:xfrm>
            <a:off x="554140" y="2860727"/>
            <a:ext cx="6170510" cy="4397999"/>
          </a:xfrm>
          <a:prstGeom prst="rect">
            <a:avLst/>
          </a:prstGeom>
          <a:noFill/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marL="342900" indent="-342900">
              <a:buClr>
                <a:srgbClr val="009B9E"/>
              </a:buClr>
              <a:buSzPct val="150000"/>
              <a:buFont typeface="Courier New" panose="02070309020205020404" pitchFamily="49" charset="0"/>
              <a:buChar char="o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en-US" sz="2400" dirty="0"/>
              <a:t>Distributed over 6 different buildings</a:t>
            </a:r>
            <a:br>
              <a:rPr lang="en-US" sz="2400" dirty="0"/>
            </a:br>
            <a:endParaRPr lang="en-US" sz="2400" dirty="0"/>
          </a:p>
          <a:p>
            <a:pPr marL="342900" indent="-342900">
              <a:buClr>
                <a:srgbClr val="009B9E"/>
              </a:buClr>
              <a:buSzPct val="150000"/>
              <a:buFont typeface="Courier New" panose="02070309020205020404" pitchFamily="49" charset="0"/>
              <a:buChar char="o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en-US" sz="2400" dirty="0"/>
              <a:t>Core layer: PTP Grand Master Clock connected via Ethernet TCP to 2 PTP switches</a:t>
            </a:r>
            <a:br>
              <a:rPr lang="en-US" sz="2400" dirty="0"/>
            </a:br>
            <a:endParaRPr lang="en-US" sz="2400" dirty="0"/>
          </a:p>
          <a:p>
            <a:pPr marL="342900" indent="-342900">
              <a:buClr>
                <a:srgbClr val="009B9E"/>
              </a:buClr>
              <a:buSzPct val="150000"/>
              <a:buFont typeface="Courier New" panose="02070309020205020404" pitchFamily="49" charset="0"/>
              <a:buChar char="o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en-US" sz="2400" dirty="0"/>
              <a:t>9 PTP boundary clock switches connected </a:t>
            </a:r>
            <a:r>
              <a:rPr lang="en-US" sz="2400" dirty="0" err="1"/>
              <a:t>va</a:t>
            </a:r>
            <a:r>
              <a:rPr lang="en-US" sz="2400" dirty="0"/>
              <a:t> fiber optics to guarantee the synchronization to the connected leaves</a:t>
            </a:r>
            <a:br>
              <a:rPr lang="en-US" sz="2400" dirty="0"/>
            </a:br>
            <a:endParaRPr lang="en-US" sz="2400" dirty="0"/>
          </a:p>
          <a:p>
            <a:pPr marL="342900" indent="-342900">
              <a:buClr>
                <a:srgbClr val="009B9E"/>
              </a:buClr>
              <a:buSzPct val="150000"/>
              <a:buFont typeface="Courier New" panose="02070309020205020404" pitchFamily="49" charset="0"/>
              <a:buChar char="o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en-US" sz="2400" dirty="0"/>
              <a:t>Segregated traffic though different VLANs</a:t>
            </a:r>
            <a:br>
              <a:rPr lang="en-US" sz="2400" dirty="0"/>
            </a:br>
            <a:endParaRPr lang="en-US" sz="2400" dirty="0"/>
          </a:p>
          <a:p>
            <a:pPr marL="342900" indent="-342900">
              <a:buClr>
                <a:srgbClr val="009B9E"/>
              </a:buClr>
              <a:buSzPct val="150000"/>
              <a:buFont typeface="Courier New" panose="02070309020205020404" pitchFamily="49" charset="0"/>
              <a:buChar char="o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en-US" sz="2400" dirty="0"/>
              <a:t>No redundancy</a:t>
            </a:r>
          </a:p>
          <a:p>
            <a:pPr>
              <a:buClr>
                <a:srgbClr val="009B9E"/>
              </a:buClr>
              <a:buSzPct val="200000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endParaRPr lang="en-US" sz="2400" dirty="0"/>
          </a:p>
          <a:p>
            <a:pPr marL="342900" indent="-342900" algn="l">
              <a:buClr>
                <a:srgbClr val="009B9E"/>
              </a:buClr>
              <a:buSzPct val="200000"/>
              <a:buFont typeface="Arial" panose="020B0604020202020204" pitchFamily="34" charset="0"/>
              <a:buChar char="•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3574194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-4">
            <a:extLst>
              <a:ext uri="{FF2B5EF4-FFF2-40B4-BE49-F238E27FC236}">
                <a16:creationId xmlns:a16="http://schemas.microsoft.com/office/drawing/2014/main" id="{578D61D6-89E6-44E8-9295-BCCABC138EB4}"/>
              </a:ext>
            </a:extLst>
          </p:cNvPr>
          <p:cNvSpPr>
            <a:spLocks noGrp="1"/>
          </p:cNvSpPr>
          <p:nvPr/>
        </p:nvSpPr>
        <p:spPr>
          <a:xfrm>
            <a:off x="914400" y="666750"/>
            <a:ext cx="11620500" cy="781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36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dirty="0"/>
              <a:t>The reference node works, but it is </a:t>
            </a:r>
            <a:r>
              <a:rPr lang="it-IT" dirty="0" err="1"/>
              <a:t>challenging</a:t>
            </a:r>
            <a:r>
              <a:rPr dirty="0"/>
              <a:t> to scale</a:t>
            </a:r>
          </a:p>
        </p:txBody>
      </p:sp>
      <p:sp>
        <p:nvSpPr>
          <p:cNvPr id="3" name="title-line-4">
            <a:extLst>
              <a:ext uri="{FF2B5EF4-FFF2-40B4-BE49-F238E27FC236}">
                <a16:creationId xmlns:a16="http://schemas.microsoft.com/office/drawing/2014/main" id="{E6A1FD2F-9C55-4528-9C34-A35F4DD3496D}"/>
              </a:ext>
            </a:extLst>
          </p:cNvPr>
          <p:cNvSpPr>
            <a:spLocks noGrp="1"/>
          </p:cNvSpPr>
          <p:nvPr/>
        </p:nvSpPr>
        <p:spPr>
          <a:xfrm>
            <a:off x="914400" y="1581150"/>
            <a:ext cx="1524000" cy="47625"/>
          </a:xfrm>
          <a:prstGeom prst="rect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4" name="subtitle-4">
            <a:extLst>
              <a:ext uri="{FF2B5EF4-FFF2-40B4-BE49-F238E27FC236}">
                <a16:creationId xmlns:a16="http://schemas.microsoft.com/office/drawing/2014/main" id="{3884916B-FA81-45DA-86CE-ACA898E8018C}"/>
              </a:ext>
            </a:extLst>
          </p:cNvPr>
          <p:cNvSpPr>
            <a:spLocks noGrp="1"/>
          </p:cNvSpPr>
          <p:nvPr/>
        </p:nvSpPr>
        <p:spPr>
          <a:xfrm>
            <a:off x="914400" y="1771650"/>
            <a:ext cx="12573000" cy="5334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1800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The question is whether the timing function can be compressed into one embedded platform.</a:t>
            </a:r>
          </a:p>
        </p:txBody>
      </p:sp>
      <p:sp>
        <p:nvSpPr>
          <p:cNvPr id="5" name="s4-left-title">
            <a:extLst>
              <a:ext uri="{FF2B5EF4-FFF2-40B4-BE49-F238E27FC236}">
                <a16:creationId xmlns:a16="http://schemas.microsoft.com/office/drawing/2014/main" id="{B8C11865-F39D-49EC-9B8D-ECF85B0627CF}"/>
              </a:ext>
            </a:extLst>
          </p:cNvPr>
          <p:cNvSpPr>
            <a:spLocks noGrp="1"/>
          </p:cNvSpPr>
          <p:nvPr/>
        </p:nvSpPr>
        <p:spPr>
          <a:xfrm>
            <a:off x="1476375" y="2762250"/>
            <a:ext cx="5238750" cy="400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225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dirty="0"/>
              <a:t>Standard ITER-like node</a:t>
            </a:r>
          </a:p>
        </p:txBody>
      </p:sp>
      <p:sp>
        <p:nvSpPr>
          <p:cNvPr id="6" name="s4-server-box">
            <a:extLst>
              <a:ext uri="{FF2B5EF4-FFF2-40B4-BE49-F238E27FC236}">
                <a16:creationId xmlns:a16="http://schemas.microsoft.com/office/drawing/2014/main" id="{1EED0760-E0CB-4B44-B0BB-C55EDB661975}"/>
              </a:ext>
            </a:extLst>
          </p:cNvPr>
          <p:cNvSpPr>
            <a:spLocks noGrp="1"/>
          </p:cNvSpPr>
          <p:nvPr/>
        </p:nvSpPr>
        <p:spPr>
          <a:xfrm>
            <a:off x="1714500" y="3524250"/>
            <a:ext cx="4000500" cy="819150"/>
          </a:xfrm>
          <a:prstGeom prst="roundRect">
            <a:avLst>
              <a:gd name="adj" fmla="val 9302"/>
            </a:avLst>
          </a:prstGeom>
          <a:solidFill>
            <a:srgbClr val="EDF2F7"/>
          </a:solidFill>
          <a:ln w="0">
            <a:solidFill>
              <a:srgbClr val="EDF2F7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CODAC server</a:t>
            </a:r>
          </a:p>
        </p:txBody>
      </p:sp>
      <p:sp>
        <p:nvSpPr>
          <p:cNvPr id="7" name="s4-chassis-box">
            <a:extLst>
              <a:ext uri="{FF2B5EF4-FFF2-40B4-BE49-F238E27FC236}">
                <a16:creationId xmlns:a16="http://schemas.microsoft.com/office/drawing/2014/main" id="{880C2DC2-443D-4C89-8510-4EF465C450B9}"/>
              </a:ext>
            </a:extLst>
          </p:cNvPr>
          <p:cNvSpPr>
            <a:spLocks noGrp="1"/>
          </p:cNvSpPr>
          <p:nvPr/>
        </p:nvSpPr>
        <p:spPr>
          <a:xfrm>
            <a:off x="1714500" y="4572000"/>
            <a:ext cx="4000500" cy="819150"/>
          </a:xfrm>
          <a:prstGeom prst="roundRect">
            <a:avLst>
              <a:gd name="adj" fmla="val 9302"/>
            </a:avLst>
          </a:prstGeom>
          <a:solidFill>
            <a:srgbClr val="EDF2F7"/>
          </a:solidFill>
          <a:ln w="0">
            <a:solidFill>
              <a:srgbClr val="EDF2F7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NI chassis</a:t>
            </a:r>
          </a:p>
        </p:txBody>
      </p:sp>
      <p:sp>
        <p:nvSpPr>
          <p:cNvPr id="8" name="s4-module-box">
            <a:extLst>
              <a:ext uri="{FF2B5EF4-FFF2-40B4-BE49-F238E27FC236}">
                <a16:creationId xmlns:a16="http://schemas.microsoft.com/office/drawing/2014/main" id="{CB864E99-8DF2-442C-B642-D433D96E8294}"/>
              </a:ext>
            </a:extLst>
          </p:cNvPr>
          <p:cNvSpPr>
            <a:spLocks noGrp="1"/>
          </p:cNvSpPr>
          <p:nvPr/>
        </p:nvSpPr>
        <p:spPr>
          <a:xfrm>
            <a:off x="1714500" y="5619750"/>
            <a:ext cx="4000500" cy="819150"/>
          </a:xfrm>
          <a:prstGeom prst="roundRect">
            <a:avLst>
              <a:gd name="adj" fmla="val 9302"/>
            </a:avLst>
          </a:prstGeom>
          <a:solidFill>
            <a:srgbClr val="FFF4DE"/>
          </a:solidFill>
          <a:ln w="0">
            <a:solidFill>
              <a:srgbClr val="FFF4DE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PXI-6683H module</a:t>
            </a:r>
          </a:p>
        </p:txBody>
      </p:sp>
      <p:sp>
        <p:nvSpPr>
          <p:cNvPr id="9" name="s4-cost">
            <a:extLst>
              <a:ext uri="{FF2B5EF4-FFF2-40B4-BE49-F238E27FC236}">
                <a16:creationId xmlns:a16="http://schemas.microsoft.com/office/drawing/2014/main" id="{243B9C71-14F3-48E1-9DCF-ACBB1D995AE1}"/>
              </a:ext>
            </a:extLst>
          </p:cNvPr>
          <p:cNvSpPr>
            <a:spLocks noGrp="1"/>
          </p:cNvSpPr>
          <p:nvPr/>
        </p:nvSpPr>
        <p:spPr>
          <a:xfrm>
            <a:off x="1285875" y="6858000"/>
            <a:ext cx="4953000" cy="8572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2100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rPr lang="it-IT" dirty="0"/>
              <a:t>High-end</a:t>
            </a:r>
            <a:r>
              <a:rPr dirty="0"/>
              <a:t> hardware, </a:t>
            </a:r>
            <a:r>
              <a:rPr lang="it-IT" dirty="0"/>
              <a:t>custom</a:t>
            </a:r>
            <a:r>
              <a:rPr dirty="0"/>
              <a:t> integration, high per-node cost</a:t>
            </a:r>
          </a:p>
        </p:txBody>
      </p:sp>
      <p:sp>
        <p:nvSpPr>
          <p:cNvPr id="10" name="s4-question">
            <a:extLst>
              <a:ext uri="{FF2B5EF4-FFF2-40B4-BE49-F238E27FC236}">
                <a16:creationId xmlns:a16="http://schemas.microsoft.com/office/drawing/2014/main" id="{5D438E01-A663-47DD-B922-0DFB47A67CBD}"/>
              </a:ext>
            </a:extLst>
          </p:cNvPr>
          <p:cNvSpPr>
            <a:spLocks noGrp="1"/>
          </p:cNvSpPr>
          <p:nvPr/>
        </p:nvSpPr>
        <p:spPr>
          <a:xfrm>
            <a:off x="10477500" y="3500437"/>
            <a:ext cx="7810500" cy="2095500"/>
          </a:xfrm>
          <a:prstGeom prst="rect">
            <a:avLst/>
          </a:prstGeom>
          <a:noFill/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33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dirty="0"/>
              <a:t>Can one FPGA-based board generate synchronized clocks and triggers while staying inside ITER-like PTP constraints?</a:t>
            </a:r>
          </a:p>
        </p:txBody>
      </p:sp>
      <p:sp>
        <p:nvSpPr>
          <p:cNvPr id="11" name="s4-qline">
            <a:extLst>
              <a:ext uri="{FF2B5EF4-FFF2-40B4-BE49-F238E27FC236}">
                <a16:creationId xmlns:a16="http://schemas.microsoft.com/office/drawing/2014/main" id="{198B3D1E-5147-46F8-9D80-05B6FC8A6B52}"/>
              </a:ext>
            </a:extLst>
          </p:cNvPr>
          <p:cNvSpPr>
            <a:spLocks noGrp="1"/>
          </p:cNvSpPr>
          <p:nvPr/>
        </p:nvSpPr>
        <p:spPr>
          <a:xfrm>
            <a:off x="10477500" y="5929312"/>
            <a:ext cx="2190750" cy="57150"/>
          </a:xfrm>
          <a:prstGeom prst="rect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12" name="s4-answer">
            <a:extLst>
              <a:ext uri="{FF2B5EF4-FFF2-40B4-BE49-F238E27FC236}">
                <a16:creationId xmlns:a16="http://schemas.microsoft.com/office/drawing/2014/main" id="{8FEACA70-9442-4B2B-B65D-B11D7CA8F9BF}"/>
              </a:ext>
            </a:extLst>
          </p:cNvPr>
          <p:cNvSpPr>
            <a:spLocks noGrp="1"/>
          </p:cNvSpPr>
          <p:nvPr/>
        </p:nvSpPr>
        <p:spPr>
          <a:xfrm>
            <a:off x="10477500" y="6310312"/>
            <a:ext cx="6667500" cy="4191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2100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rPr dirty="0"/>
              <a:t>This is the design target for the </a:t>
            </a:r>
            <a:r>
              <a:rPr dirty="0" err="1"/>
              <a:t>Kria</a:t>
            </a:r>
            <a:r>
              <a:rPr dirty="0"/>
              <a:t> prototype.</a:t>
            </a:r>
          </a:p>
        </p:txBody>
      </p:sp>
      <p:sp>
        <p:nvSpPr>
          <p:cNvPr id="13" name="footer-rule-4">
            <a:extLst>
              <a:ext uri="{FF2B5EF4-FFF2-40B4-BE49-F238E27FC236}">
                <a16:creationId xmlns:a16="http://schemas.microsoft.com/office/drawing/2014/main" id="{E4458F7B-3A87-4373-988A-841047E4FE33}"/>
              </a:ext>
            </a:extLst>
          </p:cNvPr>
          <p:cNvSpPr>
            <a:spLocks noGrp="1"/>
          </p:cNvSpPr>
          <p:nvPr/>
        </p:nvSpPr>
        <p:spPr>
          <a:xfrm>
            <a:off x="914400" y="9639300"/>
            <a:ext cx="16459200" cy="19050"/>
          </a:xfrm>
          <a:prstGeom prst="rect">
            <a:avLst/>
          </a:prstGeom>
          <a:solidFill>
            <a:srgbClr val="D8E0E7"/>
          </a:solidFill>
          <a:ln w="0">
            <a:solidFill>
              <a:srgbClr val="D8E0E7"/>
            </a:solidFill>
            <a:prstDash val="solid"/>
          </a:ln>
        </p:spPr>
      </p:sp>
      <p:sp>
        <p:nvSpPr>
          <p:cNvPr id="14" name="footer-4">
            <a:extLst>
              <a:ext uri="{FF2B5EF4-FFF2-40B4-BE49-F238E27FC236}">
                <a16:creationId xmlns:a16="http://schemas.microsoft.com/office/drawing/2014/main" id="{B03C2C03-0B8E-4910-969A-8CAAE71D799A}"/>
              </a:ext>
            </a:extLst>
          </p:cNvPr>
          <p:cNvSpPr>
            <a:spLocks noGrp="1"/>
          </p:cNvSpPr>
          <p:nvPr/>
        </p:nvSpPr>
        <p:spPr>
          <a:xfrm>
            <a:off x="914400" y="9753600"/>
            <a:ext cx="85725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RT2026 | La Biodola, Isola d'Elba | May 25-29, 2026</a:t>
            </a:r>
          </a:p>
        </p:txBody>
      </p:sp>
      <p:sp>
        <p:nvSpPr>
          <p:cNvPr id="15" name="page-4">
            <a:extLst>
              <a:ext uri="{FF2B5EF4-FFF2-40B4-BE49-F238E27FC236}">
                <a16:creationId xmlns:a16="http://schemas.microsoft.com/office/drawing/2014/main" id="{8A72B9AD-9870-4F4B-9974-AE1FC9C1B272}"/>
              </a:ext>
            </a:extLst>
          </p:cNvPr>
          <p:cNvSpPr>
            <a:spLocks noGrp="1"/>
          </p:cNvSpPr>
          <p:nvPr/>
        </p:nvSpPr>
        <p:spPr>
          <a:xfrm>
            <a:off x="16764000" y="9753600"/>
            <a:ext cx="6096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r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04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DF5FF6B1-D80E-4778-9B3F-F85151E818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8475" y="4184006"/>
            <a:ext cx="3048425" cy="1771897"/>
          </a:xfrm>
          <a:prstGeom prst="rect">
            <a:avLst/>
          </a:prstGeom>
        </p:spPr>
      </p:pic>
      <p:pic>
        <p:nvPicPr>
          <p:cNvPr id="1030" name="Picture 6" descr="stilizzato illustrazione di centralizzato server struttura per nube calcolo  65410628 Arte vettoriale a Vecteezy">
            <a:extLst>
              <a:ext uri="{FF2B5EF4-FFF2-40B4-BE49-F238E27FC236}">
                <a16:creationId xmlns:a16="http://schemas.microsoft.com/office/drawing/2014/main" id="{9C108248-0B33-4E84-B25D-0A6E80C89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124" y="2150419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XI-6683H - NI">
            <a:extLst>
              <a:ext uri="{FF2B5EF4-FFF2-40B4-BE49-F238E27FC236}">
                <a16:creationId xmlns:a16="http://schemas.microsoft.com/office/drawing/2014/main" id="{97CBDACB-0455-4CBD-87BD-E0ACB187D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786" y="6491288"/>
            <a:ext cx="2209800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03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-6">
            <a:extLst>
              <a:ext uri="{FF2B5EF4-FFF2-40B4-BE49-F238E27FC236}">
                <a16:creationId xmlns:a16="http://schemas.microsoft.com/office/drawing/2014/main" id="{76EB1A42-BEEF-454F-B822-ADCEACA82281}"/>
              </a:ext>
            </a:extLst>
          </p:cNvPr>
          <p:cNvSpPr>
            <a:spLocks noGrp="1"/>
          </p:cNvSpPr>
          <p:nvPr/>
        </p:nvSpPr>
        <p:spPr>
          <a:xfrm>
            <a:off x="914400" y="666750"/>
            <a:ext cx="11620500" cy="781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36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en-US" dirty="0" err="1"/>
              <a:t>Kria</a:t>
            </a:r>
            <a:r>
              <a:rPr lang="en-US" dirty="0"/>
              <a:t> KR260 all-in-one timing node</a:t>
            </a:r>
          </a:p>
        </p:txBody>
      </p:sp>
      <p:sp>
        <p:nvSpPr>
          <p:cNvPr id="3" name="title-line-6">
            <a:extLst>
              <a:ext uri="{FF2B5EF4-FFF2-40B4-BE49-F238E27FC236}">
                <a16:creationId xmlns:a16="http://schemas.microsoft.com/office/drawing/2014/main" id="{BB47B499-2D3C-4FB9-AAF7-C960E276293B}"/>
              </a:ext>
            </a:extLst>
          </p:cNvPr>
          <p:cNvSpPr>
            <a:spLocks noGrp="1"/>
          </p:cNvSpPr>
          <p:nvPr/>
        </p:nvSpPr>
        <p:spPr>
          <a:xfrm>
            <a:off x="914400" y="1581150"/>
            <a:ext cx="1524000" cy="47625"/>
          </a:xfrm>
          <a:prstGeom prst="rect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20" name="footer-rule-6">
            <a:extLst>
              <a:ext uri="{FF2B5EF4-FFF2-40B4-BE49-F238E27FC236}">
                <a16:creationId xmlns:a16="http://schemas.microsoft.com/office/drawing/2014/main" id="{02EFC520-5C39-4594-88CB-AE7E922B5BAE}"/>
              </a:ext>
            </a:extLst>
          </p:cNvPr>
          <p:cNvSpPr>
            <a:spLocks noGrp="1"/>
          </p:cNvSpPr>
          <p:nvPr/>
        </p:nvSpPr>
        <p:spPr>
          <a:xfrm>
            <a:off x="914400" y="9639300"/>
            <a:ext cx="16459200" cy="19050"/>
          </a:xfrm>
          <a:prstGeom prst="rect">
            <a:avLst/>
          </a:prstGeom>
          <a:solidFill>
            <a:srgbClr val="D8E0E7"/>
          </a:solidFill>
          <a:ln w="0">
            <a:solidFill>
              <a:srgbClr val="D8E0E7"/>
            </a:solidFill>
            <a:prstDash val="solid"/>
          </a:ln>
        </p:spPr>
      </p:sp>
      <p:sp>
        <p:nvSpPr>
          <p:cNvPr id="21" name="footer-6">
            <a:extLst>
              <a:ext uri="{FF2B5EF4-FFF2-40B4-BE49-F238E27FC236}">
                <a16:creationId xmlns:a16="http://schemas.microsoft.com/office/drawing/2014/main" id="{C23F122F-9CA3-4F0B-8E71-3697E0C069FF}"/>
              </a:ext>
            </a:extLst>
          </p:cNvPr>
          <p:cNvSpPr>
            <a:spLocks noGrp="1"/>
          </p:cNvSpPr>
          <p:nvPr/>
        </p:nvSpPr>
        <p:spPr>
          <a:xfrm>
            <a:off x="914400" y="9753600"/>
            <a:ext cx="85725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RT2026 | La Biodola, Isola d'Elba | May 25-29, 2026</a:t>
            </a:r>
          </a:p>
        </p:txBody>
      </p:sp>
      <p:sp>
        <p:nvSpPr>
          <p:cNvPr id="22" name="page-6">
            <a:extLst>
              <a:ext uri="{FF2B5EF4-FFF2-40B4-BE49-F238E27FC236}">
                <a16:creationId xmlns:a16="http://schemas.microsoft.com/office/drawing/2014/main" id="{BED2D8AA-438A-4BFF-9526-E2A01503BAD0}"/>
              </a:ext>
            </a:extLst>
          </p:cNvPr>
          <p:cNvSpPr>
            <a:spLocks noGrp="1"/>
          </p:cNvSpPr>
          <p:nvPr/>
        </p:nvSpPr>
        <p:spPr>
          <a:xfrm>
            <a:off x="16764000" y="9753600"/>
            <a:ext cx="6096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r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06</a:t>
            </a:r>
          </a:p>
        </p:txBody>
      </p:sp>
      <p:pic>
        <p:nvPicPr>
          <p:cNvPr id="25" name="Picture 2" descr="Kria KR260 Robotics Starter Kit">
            <a:extLst>
              <a:ext uri="{FF2B5EF4-FFF2-40B4-BE49-F238E27FC236}">
                <a16:creationId xmlns:a16="http://schemas.microsoft.com/office/drawing/2014/main" id="{87562BCE-1D8D-4F50-A04C-81ED7D6F8E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308" y="2797738"/>
            <a:ext cx="4691524" cy="4691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E031C13F-5C49-4A3D-8C0C-88BC8A60FA2A}"/>
              </a:ext>
            </a:extLst>
          </p:cNvPr>
          <p:cNvSpPr txBox="1"/>
          <p:nvPr/>
        </p:nvSpPr>
        <p:spPr>
          <a:xfrm>
            <a:off x="7462686" y="3250674"/>
            <a:ext cx="914400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9B9E"/>
              </a:buClr>
              <a:buSzPct val="150000"/>
              <a:buFont typeface="Courier New" panose="02070309020205020404" pitchFamily="49" charset="0"/>
              <a:buChar char="o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en-US" sz="2400" dirty="0"/>
              <a:t>Zynq™ </a:t>
            </a:r>
            <a:r>
              <a:rPr lang="en-US" sz="2400" dirty="0" err="1"/>
              <a:t>UltraScale</a:t>
            </a:r>
            <a:r>
              <a:rPr lang="en-US" sz="2400" dirty="0"/>
              <a:t>+™ </a:t>
            </a:r>
            <a:r>
              <a:rPr lang="en-US" sz="2400" dirty="0" err="1"/>
              <a:t>MPSoC</a:t>
            </a:r>
            <a:r>
              <a:rPr lang="en-US" sz="2400" dirty="0"/>
              <a:t> EV (XCK26)</a:t>
            </a:r>
            <a:br>
              <a:rPr lang="en-US" sz="2400" dirty="0"/>
            </a:br>
            <a:endParaRPr lang="en-US" sz="2400" dirty="0"/>
          </a:p>
          <a:p>
            <a:pPr marL="342900" indent="-342900">
              <a:buClr>
                <a:srgbClr val="009B9E"/>
              </a:buClr>
              <a:buSzPct val="150000"/>
              <a:buFont typeface="Courier New" panose="02070309020205020404" pitchFamily="49" charset="0"/>
              <a:buChar char="o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en-US" sz="2400" dirty="0"/>
              <a:t>256K logic cells, 1.2K DSP slices, 144 Block RAM, 64 </a:t>
            </a:r>
            <a:r>
              <a:rPr lang="en-US" sz="2400" dirty="0" err="1"/>
              <a:t>UltraRAM</a:t>
            </a:r>
            <a:br>
              <a:rPr lang="en-US" sz="2400" dirty="0"/>
            </a:br>
            <a:endParaRPr lang="en-US" sz="2400" dirty="0"/>
          </a:p>
          <a:p>
            <a:pPr marL="342900" indent="-342900">
              <a:buClr>
                <a:srgbClr val="009B9E"/>
              </a:buClr>
              <a:buSzPct val="150000"/>
              <a:buFont typeface="Courier New" panose="02070309020205020404" pitchFamily="49" charset="0"/>
              <a:buChar char="o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en-US" sz="2400" dirty="0"/>
              <a:t>4 GB DDR4 non-ECC + 512 Mb QSPI boot memory</a:t>
            </a:r>
            <a:br>
              <a:rPr lang="en-US" sz="2400" dirty="0"/>
            </a:br>
            <a:endParaRPr lang="en-US" sz="2400" dirty="0"/>
          </a:p>
          <a:p>
            <a:pPr marL="342900" indent="-342900">
              <a:buClr>
                <a:srgbClr val="009B9E"/>
              </a:buClr>
              <a:buSzPct val="150000"/>
              <a:buFont typeface="Courier New" panose="02070309020205020404" pitchFamily="49" charset="0"/>
              <a:buChar char="o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en-US" sz="2400" dirty="0"/>
              <a:t>4× Gigabit Ethernet + 1× 10G SFP+ for deterministic industrial networking</a:t>
            </a:r>
            <a:br>
              <a:rPr lang="en-US" sz="2400" dirty="0"/>
            </a:br>
            <a:endParaRPr lang="en-US" sz="2400" dirty="0"/>
          </a:p>
          <a:p>
            <a:pPr marL="342900" indent="-342900">
              <a:buClr>
                <a:srgbClr val="009B9E"/>
              </a:buClr>
              <a:buSzPct val="150000"/>
              <a:buFont typeface="Courier New" panose="02070309020205020404" pitchFamily="49" charset="0"/>
              <a:buChar char="o"/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en-US" sz="2400" dirty="0"/>
              <a:t>4× USB 3.0, DisplayPort 1.2a, SLVS-EC vision interface</a:t>
            </a:r>
          </a:p>
        </p:txBody>
      </p:sp>
    </p:spTree>
    <p:extLst>
      <p:ext uri="{BB962C8B-B14F-4D97-AF65-F5344CB8AC3E}">
        <p14:creationId xmlns:p14="http://schemas.microsoft.com/office/powerpoint/2010/main" val="1577801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ackground">
            <a:extLst>
              <a:ext uri="{FF2B5EF4-FFF2-40B4-BE49-F238E27FC236}">
                <a16:creationId xmlns:a16="http://schemas.microsoft.com/office/drawing/2014/main" id="{85207D05-258A-466F-B3A0-45BB52C8556B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</p:sp>
      <p:sp>
        <p:nvSpPr>
          <p:cNvPr id="2" name="title-5">
            <a:extLst>
              <a:ext uri="{FF2B5EF4-FFF2-40B4-BE49-F238E27FC236}">
                <a16:creationId xmlns:a16="http://schemas.microsoft.com/office/drawing/2014/main" id="{AD1D4B1C-9986-4208-8620-7B61E46B2ECE}"/>
              </a:ext>
            </a:extLst>
          </p:cNvPr>
          <p:cNvSpPr>
            <a:spLocks noGrp="1"/>
          </p:cNvSpPr>
          <p:nvPr/>
        </p:nvSpPr>
        <p:spPr>
          <a:xfrm>
            <a:off x="914400" y="666750"/>
            <a:ext cx="11620500" cy="781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36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dirty="0" err="1"/>
              <a:t>Kria</a:t>
            </a:r>
            <a:r>
              <a:rPr dirty="0"/>
              <a:t> KR260 all-in-one timing node</a:t>
            </a:r>
          </a:p>
        </p:txBody>
      </p:sp>
      <p:sp>
        <p:nvSpPr>
          <p:cNvPr id="3" name="title-line-5">
            <a:extLst>
              <a:ext uri="{FF2B5EF4-FFF2-40B4-BE49-F238E27FC236}">
                <a16:creationId xmlns:a16="http://schemas.microsoft.com/office/drawing/2014/main" id="{D935BFC1-46E2-4E11-849A-EE55C9A6EE51}"/>
              </a:ext>
            </a:extLst>
          </p:cNvPr>
          <p:cNvSpPr>
            <a:spLocks noGrp="1"/>
          </p:cNvSpPr>
          <p:nvPr/>
        </p:nvSpPr>
        <p:spPr>
          <a:xfrm>
            <a:off x="914400" y="1581150"/>
            <a:ext cx="1524000" cy="47625"/>
          </a:xfrm>
          <a:prstGeom prst="rect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4" name="subtitle-5">
            <a:extLst>
              <a:ext uri="{FF2B5EF4-FFF2-40B4-BE49-F238E27FC236}">
                <a16:creationId xmlns:a16="http://schemas.microsoft.com/office/drawing/2014/main" id="{D586373B-1A67-4CCF-889B-0409752BEEA8}"/>
              </a:ext>
            </a:extLst>
          </p:cNvPr>
          <p:cNvSpPr>
            <a:spLocks noGrp="1"/>
          </p:cNvSpPr>
          <p:nvPr/>
        </p:nvSpPr>
        <p:spPr>
          <a:xfrm>
            <a:off x="914400" y="1771650"/>
            <a:ext cx="12573000" cy="5334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1800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ARM/Linux handles PTP; FPGA fabric generates deterministic timing outputs.</a:t>
            </a:r>
          </a:p>
        </p:txBody>
      </p:sp>
      <p:sp>
        <p:nvSpPr>
          <p:cNvPr id="5" name="s5-ptp-box">
            <a:extLst>
              <a:ext uri="{FF2B5EF4-FFF2-40B4-BE49-F238E27FC236}">
                <a16:creationId xmlns:a16="http://schemas.microsoft.com/office/drawing/2014/main" id="{D2F8C69B-A0E3-46C3-968C-5A4C821B4F20}"/>
              </a:ext>
            </a:extLst>
          </p:cNvPr>
          <p:cNvSpPr>
            <a:spLocks noGrp="1"/>
          </p:cNvSpPr>
          <p:nvPr/>
        </p:nvSpPr>
        <p:spPr>
          <a:xfrm>
            <a:off x="1045409" y="4638675"/>
            <a:ext cx="2857500" cy="952500"/>
          </a:xfrm>
          <a:prstGeom prst="roundRect">
            <a:avLst>
              <a:gd name="adj" fmla="val 8000"/>
            </a:avLst>
          </a:prstGeom>
          <a:solidFill>
            <a:srgbClr val="E9F6F6"/>
          </a:solidFill>
          <a:ln w="0">
            <a:solidFill>
              <a:srgbClr val="E9F6F6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PTP network</a:t>
            </a:r>
          </a:p>
        </p:txBody>
      </p:sp>
      <p:sp>
        <p:nvSpPr>
          <p:cNvPr id="6" name="s5-arm-box">
            <a:extLst>
              <a:ext uri="{FF2B5EF4-FFF2-40B4-BE49-F238E27FC236}">
                <a16:creationId xmlns:a16="http://schemas.microsoft.com/office/drawing/2014/main" id="{97F844F9-46EF-4928-932B-D67339EDE2E7}"/>
              </a:ext>
            </a:extLst>
          </p:cNvPr>
          <p:cNvSpPr>
            <a:spLocks noGrp="1"/>
          </p:cNvSpPr>
          <p:nvPr/>
        </p:nvSpPr>
        <p:spPr>
          <a:xfrm>
            <a:off x="5426909" y="4352925"/>
            <a:ext cx="3048000" cy="1524000"/>
          </a:xfrm>
          <a:prstGeom prst="roundRect">
            <a:avLst>
              <a:gd name="adj" fmla="val 5000"/>
            </a:avLst>
          </a:prstGeom>
          <a:solidFill>
            <a:srgbClr val="EDF2F7"/>
          </a:solidFill>
          <a:ln w="0">
            <a:solidFill>
              <a:srgbClr val="EDF2F7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ARM / Linux</a:t>
            </a:r>
          </a:p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LinuxPTP</a:t>
            </a:r>
          </a:p>
        </p:txBody>
      </p:sp>
      <p:sp>
        <p:nvSpPr>
          <p:cNvPr id="7" name="s5-fpga-box">
            <a:extLst>
              <a:ext uri="{FF2B5EF4-FFF2-40B4-BE49-F238E27FC236}">
                <a16:creationId xmlns:a16="http://schemas.microsoft.com/office/drawing/2014/main" id="{F7E46038-590B-492F-B9C4-6C60EE85FEE4}"/>
              </a:ext>
            </a:extLst>
          </p:cNvPr>
          <p:cNvSpPr>
            <a:spLocks noGrp="1"/>
          </p:cNvSpPr>
          <p:nvPr/>
        </p:nvSpPr>
        <p:spPr>
          <a:xfrm>
            <a:off x="9903659" y="4352925"/>
            <a:ext cx="3048000" cy="1524000"/>
          </a:xfrm>
          <a:prstGeom prst="roundRect">
            <a:avLst>
              <a:gd name="adj" fmla="val 5000"/>
            </a:avLst>
          </a:prstGeom>
          <a:solidFill>
            <a:srgbClr val="FFF4DE"/>
          </a:solidFill>
          <a:ln w="0">
            <a:solidFill>
              <a:srgbClr val="FFF4DE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dirty="0"/>
              <a:t>FPGA fabric</a:t>
            </a:r>
          </a:p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en-GB" dirty="0"/>
              <a:t>Clock synchronization</a:t>
            </a:r>
            <a:r>
              <a:rPr dirty="0"/>
              <a:t> logic</a:t>
            </a:r>
          </a:p>
        </p:txBody>
      </p:sp>
      <p:sp>
        <p:nvSpPr>
          <p:cNvPr id="8" name="s5-out-box">
            <a:extLst>
              <a:ext uri="{FF2B5EF4-FFF2-40B4-BE49-F238E27FC236}">
                <a16:creationId xmlns:a16="http://schemas.microsoft.com/office/drawing/2014/main" id="{0D9CB4B2-C3E5-4A8C-92AB-F6CB4E771F31}"/>
              </a:ext>
            </a:extLst>
          </p:cNvPr>
          <p:cNvSpPr>
            <a:spLocks noGrp="1"/>
          </p:cNvSpPr>
          <p:nvPr/>
        </p:nvSpPr>
        <p:spPr>
          <a:xfrm>
            <a:off x="14189909" y="4638675"/>
            <a:ext cx="2667000" cy="952500"/>
          </a:xfrm>
          <a:prstGeom prst="roundRect">
            <a:avLst>
              <a:gd name="adj" fmla="val 8000"/>
            </a:avLst>
          </a:prstGeom>
          <a:solidFill>
            <a:srgbClr val="E9F6F6"/>
          </a:solidFill>
          <a:ln w="0">
            <a:solidFill>
              <a:srgbClr val="E9F6F6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it-IT" dirty="0" err="1"/>
              <a:t>Synchronized</a:t>
            </a:r>
            <a:r>
              <a:rPr lang="it-IT" dirty="0"/>
              <a:t> c</a:t>
            </a:r>
            <a:r>
              <a:rPr dirty="0"/>
              <a:t>lock</a:t>
            </a:r>
            <a:r>
              <a:rPr lang="it-IT" dirty="0"/>
              <a:t>s</a:t>
            </a:r>
            <a:r>
              <a:rPr dirty="0"/>
              <a:t> + trigger</a:t>
            </a:r>
            <a:r>
              <a:rPr lang="it-IT" dirty="0"/>
              <a:t>s </a:t>
            </a:r>
            <a:r>
              <a:rPr dirty="0"/>
              <a:t>outputs</a:t>
            </a:r>
          </a:p>
        </p:txBody>
      </p:sp>
      <p:sp>
        <p:nvSpPr>
          <p:cNvPr id="9" name="s5-a1">
            <a:extLst>
              <a:ext uri="{FF2B5EF4-FFF2-40B4-BE49-F238E27FC236}">
                <a16:creationId xmlns:a16="http://schemas.microsoft.com/office/drawing/2014/main" id="{10C4440D-5E2A-40D7-B002-209F3BB1128D}"/>
              </a:ext>
            </a:extLst>
          </p:cNvPr>
          <p:cNvSpPr>
            <a:spLocks noGrp="1"/>
          </p:cNvSpPr>
          <p:nvPr/>
        </p:nvSpPr>
        <p:spPr>
          <a:xfrm>
            <a:off x="3902909" y="5000625"/>
            <a:ext cx="1524000" cy="228600"/>
          </a:xfrm>
          <a:prstGeom prst="rightArrow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10" name="s5-a2">
            <a:extLst>
              <a:ext uri="{FF2B5EF4-FFF2-40B4-BE49-F238E27FC236}">
                <a16:creationId xmlns:a16="http://schemas.microsoft.com/office/drawing/2014/main" id="{52448C8D-5E64-4C0A-99CC-DA7FC9E0E36F}"/>
              </a:ext>
            </a:extLst>
          </p:cNvPr>
          <p:cNvSpPr>
            <a:spLocks noGrp="1"/>
          </p:cNvSpPr>
          <p:nvPr/>
        </p:nvSpPr>
        <p:spPr>
          <a:xfrm>
            <a:off x="8474909" y="5000625"/>
            <a:ext cx="1428750" cy="228600"/>
          </a:xfrm>
          <a:prstGeom prst="rightArrow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11" name="s5-a3">
            <a:extLst>
              <a:ext uri="{FF2B5EF4-FFF2-40B4-BE49-F238E27FC236}">
                <a16:creationId xmlns:a16="http://schemas.microsoft.com/office/drawing/2014/main" id="{DB01DD7A-099D-44DD-A740-B5F94C8BC430}"/>
              </a:ext>
            </a:extLst>
          </p:cNvPr>
          <p:cNvSpPr>
            <a:spLocks noGrp="1"/>
          </p:cNvSpPr>
          <p:nvPr/>
        </p:nvSpPr>
        <p:spPr>
          <a:xfrm>
            <a:off x="12951659" y="5000625"/>
            <a:ext cx="1238250" cy="228600"/>
          </a:xfrm>
          <a:prstGeom prst="rightArrow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12" name="s5-b1">
            <a:extLst>
              <a:ext uri="{FF2B5EF4-FFF2-40B4-BE49-F238E27FC236}">
                <a16:creationId xmlns:a16="http://schemas.microsoft.com/office/drawing/2014/main" id="{C7EAA0BC-C17D-4C7F-8EFE-9738BA48F3FF}"/>
              </a:ext>
            </a:extLst>
          </p:cNvPr>
          <p:cNvSpPr>
            <a:spLocks noGrp="1"/>
          </p:cNvSpPr>
          <p:nvPr/>
        </p:nvSpPr>
        <p:spPr>
          <a:xfrm>
            <a:off x="2381250" y="6572250"/>
            <a:ext cx="5715000" cy="400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PetaLinux environment tailored to the board</a:t>
            </a:r>
          </a:p>
        </p:txBody>
      </p:sp>
      <p:sp>
        <p:nvSpPr>
          <p:cNvPr id="13" name="s5-b2">
            <a:extLst>
              <a:ext uri="{FF2B5EF4-FFF2-40B4-BE49-F238E27FC236}">
                <a16:creationId xmlns:a16="http://schemas.microsoft.com/office/drawing/2014/main" id="{D30A75FA-9E06-4B85-A11C-5389243A7DA7}"/>
              </a:ext>
            </a:extLst>
          </p:cNvPr>
          <p:cNvSpPr>
            <a:spLocks noGrp="1"/>
          </p:cNvSpPr>
          <p:nvPr/>
        </p:nvSpPr>
        <p:spPr>
          <a:xfrm>
            <a:off x="2381250" y="7124700"/>
            <a:ext cx="6858000" cy="400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External clock lock and configurable FPGA outputs</a:t>
            </a:r>
          </a:p>
        </p:txBody>
      </p:sp>
      <p:sp>
        <p:nvSpPr>
          <p:cNvPr id="14" name="s5-b3">
            <a:extLst>
              <a:ext uri="{FF2B5EF4-FFF2-40B4-BE49-F238E27FC236}">
                <a16:creationId xmlns:a16="http://schemas.microsoft.com/office/drawing/2014/main" id="{3E4CE456-BC37-4C4D-AEF2-33BF339DC1FC}"/>
              </a:ext>
            </a:extLst>
          </p:cNvPr>
          <p:cNvSpPr>
            <a:spLocks noGrp="1"/>
          </p:cNvSpPr>
          <p:nvPr/>
        </p:nvSpPr>
        <p:spPr>
          <a:xfrm>
            <a:off x="2381250" y="7677150"/>
            <a:ext cx="6477000" cy="400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2025" b="0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Open software stack keeps the prototype tunable</a:t>
            </a:r>
          </a:p>
        </p:txBody>
      </p:sp>
      <p:sp>
        <p:nvSpPr>
          <p:cNvPr id="15" name="s5-tag">
            <a:extLst>
              <a:ext uri="{FF2B5EF4-FFF2-40B4-BE49-F238E27FC236}">
                <a16:creationId xmlns:a16="http://schemas.microsoft.com/office/drawing/2014/main" id="{5797FC43-D941-4173-8227-E7BC495D059A}"/>
              </a:ext>
            </a:extLst>
          </p:cNvPr>
          <p:cNvSpPr>
            <a:spLocks noGrp="1"/>
          </p:cNvSpPr>
          <p:nvPr/>
        </p:nvSpPr>
        <p:spPr>
          <a:xfrm>
            <a:off x="9620250" y="6858000"/>
            <a:ext cx="6191250" cy="8382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2550" b="1">
                <a:solidFill>
                  <a:srgbClr val="009B9E"/>
                </a:solidFill>
                <a:latin typeface="Aptos"/>
                <a:ea typeface="Aptos"/>
                <a:cs typeface="Aptos"/>
              </a:defRPr>
            </a:pPr>
            <a:r>
              <a:t>Goal: one compact node instead of server + chassis + timing module.</a:t>
            </a:r>
          </a:p>
        </p:txBody>
      </p:sp>
      <p:sp>
        <p:nvSpPr>
          <p:cNvPr id="16" name="footer-rule-5">
            <a:extLst>
              <a:ext uri="{FF2B5EF4-FFF2-40B4-BE49-F238E27FC236}">
                <a16:creationId xmlns:a16="http://schemas.microsoft.com/office/drawing/2014/main" id="{D3FCFB91-9C84-4149-B8F1-93F12B227CB6}"/>
              </a:ext>
            </a:extLst>
          </p:cNvPr>
          <p:cNvSpPr>
            <a:spLocks noGrp="1"/>
          </p:cNvSpPr>
          <p:nvPr/>
        </p:nvSpPr>
        <p:spPr>
          <a:xfrm>
            <a:off x="914400" y="9639300"/>
            <a:ext cx="16459200" cy="19050"/>
          </a:xfrm>
          <a:prstGeom prst="rect">
            <a:avLst/>
          </a:prstGeom>
          <a:solidFill>
            <a:srgbClr val="D8E0E7"/>
          </a:solidFill>
          <a:ln w="0">
            <a:solidFill>
              <a:srgbClr val="D8E0E7"/>
            </a:solidFill>
            <a:prstDash val="solid"/>
          </a:ln>
        </p:spPr>
      </p:sp>
      <p:sp>
        <p:nvSpPr>
          <p:cNvPr id="17" name="footer-5">
            <a:extLst>
              <a:ext uri="{FF2B5EF4-FFF2-40B4-BE49-F238E27FC236}">
                <a16:creationId xmlns:a16="http://schemas.microsoft.com/office/drawing/2014/main" id="{3DD22F73-14B3-45F4-8548-E8FA6C475E0D}"/>
              </a:ext>
            </a:extLst>
          </p:cNvPr>
          <p:cNvSpPr>
            <a:spLocks noGrp="1"/>
          </p:cNvSpPr>
          <p:nvPr/>
        </p:nvSpPr>
        <p:spPr>
          <a:xfrm>
            <a:off x="914400" y="9753600"/>
            <a:ext cx="85725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RT2026 | La Biodola, Isola d'Elba | May 25-29, 2026</a:t>
            </a:r>
          </a:p>
        </p:txBody>
      </p:sp>
      <p:sp>
        <p:nvSpPr>
          <p:cNvPr id="18" name="page-5">
            <a:extLst>
              <a:ext uri="{FF2B5EF4-FFF2-40B4-BE49-F238E27FC236}">
                <a16:creationId xmlns:a16="http://schemas.microsoft.com/office/drawing/2014/main" id="{F9C4438A-FDD3-46A4-ACF0-FF3C6E611D94}"/>
              </a:ext>
            </a:extLst>
          </p:cNvPr>
          <p:cNvSpPr>
            <a:spLocks noGrp="1"/>
          </p:cNvSpPr>
          <p:nvPr/>
        </p:nvSpPr>
        <p:spPr>
          <a:xfrm>
            <a:off x="16764000" y="9753600"/>
            <a:ext cx="6096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r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05</a:t>
            </a:r>
          </a:p>
        </p:txBody>
      </p:sp>
      <p:pic>
        <p:nvPicPr>
          <p:cNvPr id="2050" name="Picture 2" descr="Kria KR260 Robotics Starter Kit">
            <a:extLst>
              <a:ext uri="{FF2B5EF4-FFF2-40B4-BE49-F238E27FC236}">
                <a16:creationId xmlns:a16="http://schemas.microsoft.com/office/drawing/2014/main" id="{83B6573D-BF06-46E5-B318-E62B880D8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5033" y="47624"/>
            <a:ext cx="3476626" cy="347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759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background">
            <a:extLst>
              <a:ext uri="{FF2B5EF4-FFF2-40B4-BE49-F238E27FC236}">
                <a16:creationId xmlns:a16="http://schemas.microsoft.com/office/drawing/2014/main" id="{57A3401A-EA9C-4A83-94BE-070C708E1577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</p:sp>
      <p:sp>
        <p:nvSpPr>
          <p:cNvPr id="2" name="title-6">
            <a:extLst>
              <a:ext uri="{FF2B5EF4-FFF2-40B4-BE49-F238E27FC236}">
                <a16:creationId xmlns:a16="http://schemas.microsoft.com/office/drawing/2014/main" id="{76EB1A42-BEEF-454F-B822-ADCEACA82281}"/>
              </a:ext>
            </a:extLst>
          </p:cNvPr>
          <p:cNvSpPr>
            <a:spLocks noGrp="1"/>
          </p:cNvSpPr>
          <p:nvPr/>
        </p:nvSpPr>
        <p:spPr>
          <a:xfrm>
            <a:off x="914400" y="666750"/>
            <a:ext cx="11620500" cy="781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36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Test setup: PTP synchronization, PPS acquisition</a:t>
            </a:r>
          </a:p>
        </p:txBody>
      </p:sp>
      <p:sp>
        <p:nvSpPr>
          <p:cNvPr id="3" name="title-line-6">
            <a:extLst>
              <a:ext uri="{FF2B5EF4-FFF2-40B4-BE49-F238E27FC236}">
                <a16:creationId xmlns:a16="http://schemas.microsoft.com/office/drawing/2014/main" id="{BB47B499-2D3C-4FB9-AAF7-C960E276293B}"/>
              </a:ext>
            </a:extLst>
          </p:cNvPr>
          <p:cNvSpPr>
            <a:spLocks noGrp="1"/>
          </p:cNvSpPr>
          <p:nvPr/>
        </p:nvSpPr>
        <p:spPr>
          <a:xfrm>
            <a:off x="914400" y="1581150"/>
            <a:ext cx="1524000" cy="47625"/>
          </a:xfrm>
          <a:prstGeom prst="rect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4" name="subtitle-6">
            <a:extLst>
              <a:ext uri="{FF2B5EF4-FFF2-40B4-BE49-F238E27FC236}">
                <a16:creationId xmlns:a16="http://schemas.microsoft.com/office/drawing/2014/main" id="{F08EB229-DDD0-4CC8-AE0B-05D8FECD877D}"/>
              </a:ext>
            </a:extLst>
          </p:cNvPr>
          <p:cNvSpPr>
            <a:spLocks noGrp="1"/>
          </p:cNvSpPr>
          <p:nvPr/>
        </p:nvSpPr>
        <p:spPr>
          <a:xfrm>
            <a:off x="914400" y="1771650"/>
            <a:ext cx="12573000" cy="5334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1800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rPr dirty="0"/>
              <a:t>The Grandmaster Clock synchronizes both timing boards; </a:t>
            </a:r>
            <a:r>
              <a:rPr lang="it-IT"/>
              <a:t>CAEN</a:t>
            </a:r>
            <a:r>
              <a:t> measures their generated PPS outputs.</a:t>
            </a:r>
          </a:p>
        </p:txBody>
      </p:sp>
      <p:sp>
        <p:nvSpPr>
          <p:cNvPr id="5" name="s6-gmc-box">
            <a:extLst>
              <a:ext uri="{FF2B5EF4-FFF2-40B4-BE49-F238E27FC236}">
                <a16:creationId xmlns:a16="http://schemas.microsoft.com/office/drawing/2014/main" id="{1EA10B3C-9132-4118-98F7-498A249F91EF}"/>
              </a:ext>
            </a:extLst>
          </p:cNvPr>
          <p:cNvSpPr>
            <a:spLocks noGrp="1"/>
          </p:cNvSpPr>
          <p:nvPr/>
        </p:nvSpPr>
        <p:spPr>
          <a:xfrm>
            <a:off x="1047750" y="3829329"/>
            <a:ext cx="2476500" cy="1095375"/>
          </a:xfrm>
          <a:prstGeom prst="roundRect">
            <a:avLst>
              <a:gd name="adj" fmla="val 6957"/>
            </a:avLst>
          </a:prstGeom>
          <a:solidFill>
            <a:srgbClr val="E9F6F6"/>
          </a:solidFill>
          <a:ln w="0">
            <a:solidFill>
              <a:srgbClr val="E9F6F6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Grandmaster</a:t>
            </a:r>
          </a:p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clock</a:t>
            </a:r>
          </a:p>
        </p:txBody>
      </p:sp>
      <p:sp>
        <p:nvSpPr>
          <p:cNvPr id="6" name="s6-ptp-box">
            <a:extLst>
              <a:ext uri="{FF2B5EF4-FFF2-40B4-BE49-F238E27FC236}">
                <a16:creationId xmlns:a16="http://schemas.microsoft.com/office/drawing/2014/main" id="{C660F5D2-CF45-4DB2-B214-4A448A6B3A05}"/>
              </a:ext>
            </a:extLst>
          </p:cNvPr>
          <p:cNvSpPr>
            <a:spLocks noGrp="1"/>
          </p:cNvSpPr>
          <p:nvPr/>
        </p:nvSpPr>
        <p:spPr>
          <a:xfrm>
            <a:off x="4476750" y="3851634"/>
            <a:ext cx="2381250" cy="1095375"/>
          </a:xfrm>
          <a:prstGeom prst="roundRect">
            <a:avLst>
              <a:gd name="adj" fmla="val 6957"/>
            </a:avLst>
          </a:prstGeom>
          <a:solidFill>
            <a:srgbClr val="EDF2F7"/>
          </a:solidFill>
          <a:ln w="0">
            <a:solidFill>
              <a:srgbClr val="EDF2F7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PTP network</a:t>
            </a:r>
          </a:p>
        </p:txBody>
      </p:sp>
      <p:sp>
        <p:nvSpPr>
          <p:cNvPr id="7" name="s6-ni-box">
            <a:extLst>
              <a:ext uri="{FF2B5EF4-FFF2-40B4-BE49-F238E27FC236}">
                <a16:creationId xmlns:a16="http://schemas.microsoft.com/office/drawing/2014/main" id="{6509F8C6-D2C1-4289-A8CA-03971EF226E7}"/>
              </a:ext>
            </a:extLst>
          </p:cNvPr>
          <p:cNvSpPr>
            <a:spLocks noGrp="1"/>
          </p:cNvSpPr>
          <p:nvPr/>
        </p:nvSpPr>
        <p:spPr>
          <a:xfrm>
            <a:off x="8096250" y="3013434"/>
            <a:ext cx="2667000" cy="1095375"/>
          </a:xfrm>
          <a:prstGeom prst="roundRect">
            <a:avLst>
              <a:gd name="adj" fmla="val 6957"/>
            </a:avLst>
          </a:prstGeom>
          <a:solidFill>
            <a:srgbClr val="FFF4DE"/>
          </a:solidFill>
          <a:ln w="0">
            <a:solidFill>
              <a:srgbClr val="FFF4DE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NI PXI-6683H</a:t>
            </a:r>
          </a:p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PPS output</a:t>
            </a:r>
          </a:p>
        </p:txBody>
      </p:sp>
      <p:sp>
        <p:nvSpPr>
          <p:cNvPr id="8" name="s6-kria-box">
            <a:extLst>
              <a:ext uri="{FF2B5EF4-FFF2-40B4-BE49-F238E27FC236}">
                <a16:creationId xmlns:a16="http://schemas.microsoft.com/office/drawing/2014/main" id="{61EA2952-2F61-4D41-8655-8BBAB382EEF1}"/>
              </a:ext>
            </a:extLst>
          </p:cNvPr>
          <p:cNvSpPr>
            <a:spLocks noGrp="1"/>
          </p:cNvSpPr>
          <p:nvPr/>
        </p:nvSpPr>
        <p:spPr>
          <a:xfrm>
            <a:off x="8077200" y="4689834"/>
            <a:ext cx="2667000" cy="1095375"/>
          </a:xfrm>
          <a:prstGeom prst="roundRect">
            <a:avLst>
              <a:gd name="adj" fmla="val 6957"/>
            </a:avLst>
          </a:prstGeom>
          <a:solidFill>
            <a:srgbClr val="EDF2F7"/>
          </a:solidFill>
          <a:ln w="0">
            <a:solidFill>
              <a:srgbClr val="EDF2F7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dirty="0" err="1"/>
              <a:t>Kria</a:t>
            </a:r>
            <a:endParaRPr dirty="0"/>
          </a:p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dirty="0"/>
              <a:t>PPS output</a:t>
            </a:r>
          </a:p>
        </p:txBody>
      </p:sp>
      <p:sp>
        <p:nvSpPr>
          <p:cNvPr id="9" name="s6-dtacq-box">
            <a:extLst>
              <a:ext uri="{FF2B5EF4-FFF2-40B4-BE49-F238E27FC236}">
                <a16:creationId xmlns:a16="http://schemas.microsoft.com/office/drawing/2014/main" id="{8914DDFA-4ADA-448D-A521-008399A1B85A}"/>
              </a:ext>
            </a:extLst>
          </p:cNvPr>
          <p:cNvSpPr>
            <a:spLocks noGrp="1"/>
          </p:cNvSpPr>
          <p:nvPr/>
        </p:nvSpPr>
        <p:spPr>
          <a:xfrm>
            <a:off x="12315825" y="3804009"/>
            <a:ext cx="3238500" cy="1190625"/>
          </a:xfrm>
          <a:prstGeom prst="roundRect">
            <a:avLst>
              <a:gd name="adj" fmla="val 6400"/>
            </a:avLst>
          </a:prstGeom>
          <a:solidFill>
            <a:srgbClr val="E9F6F6"/>
          </a:solidFill>
          <a:ln w="0">
            <a:solidFill>
              <a:srgbClr val="E9F6F6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it-IT" dirty="0"/>
              <a:t>CAEN</a:t>
            </a:r>
            <a:endParaRPr dirty="0"/>
          </a:p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it-IT" dirty="0"/>
              <a:t>5GHz</a:t>
            </a:r>
            <a:r>
              <a:rPr dirty="0"/>
              <a:t> acquisition</a:t>
            </a:r>
          </a:p>
        </p:txBody>
      </p:sp>
      <p:sp>
        <p:nvSpPr>
          <p:cNvPr id="10" name="s6-edge-box">
            <a:extLst>
              <a:ext uri="{FF2B5EF4-FFF2-40B4-BE49-F238E27FC236}">
                <a16:creationId xmlns:a16="http://schemas.microsoft.com/office/drawing/2014/main" id="{B7D60D5C-C31A-46D0-831F-A92225CBF2C4}"/>
              </a:ext>
            </a:extLst>
          </p:cNvPr>
          <p:cNvSpPr>
            <a:spLocks noGrp="1"/>
          </p:cNvSpPr>
          <p:nvPr/>
        </p:nvSpPr>
        <p:spPr>
          <a:xfrm>
            <a:off x="12363450" y="6677025"/>
            <a:ext cx="3143250" cy="1095375"/>
          </a:xfrm>
          <a:prstGeom prst="roundRect">
            <a:avLst>
              <a:gd name="adj" fmla="val 6957"/>
            </a:avLst>
          </a:prstGeom>
          <a:solidFill>
            <a:srgbClr val="EEF0F3"/>
          </a:solidFill>
          <a:ln w="0">
            <a:solidFill>
              <a:srgbClr val="EEF0F3"/>
            </a:solidFill>
            <a:prstDash val="solid"/>
          </a:ln>
        </p:spPr>
        <p:txBody>
          <a:bodyPr anchor="ctr"/>
          <a:lstStyle/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Offset analysis</a:t>
            </a:r>
          </a:p>
          <a:p>
            <a:pPr algn="ctr">
              <a:defRPr sz="18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vs master channel</a:t>
            </a:r>
          </a:p>
        </p:txBody>
      </p:sp>
      <p:sp>
        <p:nvSpPr>
          <p:cNvPr id="17" name="s6-ptp-label">
            <a:extLst>
              <a:ext uri="{FF2B5EF4-FFF2-40B4-BE49-F238E27FC236}">
                <a16:creationId xmlns:a16="http://schemas.microsoft.com/office/drawing/2014/main" id="{5B620B32-5FDC-4081-80C8-4E5CB8278174}"/>
              </a:ext>
            </a:extLst>
          </p:cNvPr>
          <p:cNvSpPr>
            <a:spLocks noGrp="1"/>
          </p:cNvSpPr>
          <p:nvPr/>
        </p:nvSpPr>
        <p:spPr>
          <a:xfrm>
            <a:off x="3862388" y="4972329"/>
            <a:ext cx="3524250" cy="3810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1800" b="1">
                <a:solidFill>
                  <a:srgbClr val="009B9E"/>
                </a:solidFill>
                <a:latin typeface="Aptos"/>
                <a:ea typeface="Aptos"/>
                <a:cs typeface="Aptos"/>
              </a:defRPr>
            </a:pPr>
            <a:r>
              <a:rPr lang="it-IT" dirty="0"/>
              <a:t>TCN</a:t>
            </a:r>
            <a:endParaRPr dirty="0"/>
          </a:p>
        </p:txBody>
      </p:sp>
      <p:sp>
        <p:nvSpPr>
          <p:cNvPr id="20" name="footer-rule-6">
            <a:extLst>
              <a:ext uri="{FF2B5EF4-FFF2-40B4-BE49-F238E27FC236}">
                <a16:creationId xmlns:a16="http://schemas.microsoft.com/office/drawing/2014/main" id="{02EFC520-5C39-4594-88CB-AE7E922B5BAE}"/>
              </a:ext>
            </a:extLst>
          </p:cNvPr>
          <p:cNvSpPr>
            <a:spLocks noGrp="1"/>
          </p:cNvSpPr>
          <p:nvPr/>
        </p:nvSpPr>
        <p:spPr>
          <a:xfrm>
            <a:off x="914400" y="9639300"/>
            <a:ext cx="16459200" cy="19050"/>
          </a:xfrm>
          <a:prstGeom prst="rect">
            <a:avLst/>
          </a:prstGeom>
          <a:solidFill>
            <a:srgbClr val="D8E0E7"/>
          </a:solidFill>
          <a:ln w="0">
            <a:solidFill>
              <a:srgbClr val="D8E0E7"/>
            </a:solidFill>
            <a:prstDash val="solid"/>
          </a:ln>
        </p:spPr>
      </p:sp>
      <p:sp>
        <p:nvSpPr>
          <p:cNvPr id="21" name="footer-6">
            <a:extLst>
              <a:ext uri="{FF2B5EF4-FFF2-40B4-BE49-F238E27FC236}">
                <a16:creationId xmlns:a16="http://schemas.microsoft.com/office/drawing/2014/main" id="{C23F122F-9CA3-4F0B-8E71-3697E0C069FF}"/>
              </a:ext>
            </a:extLst>
          </p:cNvPr>
          <p:cNvSpPr>
            <a:spLocks noGrp="1"/>
          </p:cNvSpPr>
          <p:nvPr/>
        </p:nvSpPr>
        <p:spPr>
          <a:xfrm>
            <a:off x="914400" y="9753600"/>
            <a:ext cx="85725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RT2026 | La Biodola, Isola d'Elba | May 25-29, 2026</a:t>
            </a:r>
          </a:p>
        </p:txBody>
      </p:sp>
      <p:sp>
        <p:nvSpPr>
          <p:cNvPr id="22" name="page-6">
            <a:extLst>
              <a:ext uri="{FF2B5EF4-FFF2-40B4-BE49-F238E27FC236}">
                <a16:creationId xmlns:a16="http://schemas.microsoft.com/office/drawing/2014/main" id="{BED2D8AA-438A-4BFF-9526-E2A01503BAD0}"/>
              </a:ext>
            </a:extLst>
          </p:cNvPr>
          <p:cNvSpPr>
            <a:spLocks noGrp="1"/>
          </p:cNvSpPr>
          <p:nvPr/>
        </p:nvSpPr>
        <p:spPr>
          <a:xfrm>
            <a:off x="16764000" y="9753600"/>
            <a:ext cx="6096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r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06</a:t>
            </a:r>
          </a:p>
        </p:txBody>
      </p:sp>
      <p:cxnSp>
        <p:nvCxnSpPr>
          <p:cNvPr id="24" name="Connettore a gomito 23">
            <a:extLst>
              <a:ext uri="{FF2B5EF4-FFF2-40B4-BE49-F238E27FC236}">
                <a16:creationId xmlns:a16="http://schemas.microsoft.com/office/drawing/2014/main" id="{2072C5E4-A97B-48A0-A851-13D717EA6209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 flipV="1">
            <a:off x="6858000" y="3561122"/>
            <a:ext cx="1238250" cy="838200"/>
          </a:xfrm>
          <a:prstGeom prst="bentConnector3">
            <a:avLst/>
          </a:prstGeom>
          <a:ln w="76200">
            <a:solidFill>
              <a:srgbClr val="009B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a gomito 26">
            <a:extLst>
              <a:ext uri="{FF2B5EF4-FFF2-40B4-BE49-F238E27FC236}">
                <a16:creationId xmlns:a16="http://schemas.microsoft.com/office/drawing/2014/main" id="{2703FDD7-0159-411C-96E9-D2DD97FCE524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6858000" y="4399322"/>
            <a:ext cx="1219200" cy="838200"/>
          </a:xfrm>
          <a:prstGeom prst="bentConnector3">
            <a:avLst>
              <a:gd name="adj1" fmla="val 50000"/>
            </a:avLst>
          </a:prstGeom>
          <a:ln w="76200">
            <a:solidFill>
              <a:srgbClr val="009B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a gomito 29">
            <a:extLst>
              <a:ext uri="{FF2B5EF4-FFF2-40B4-BE49-F238E27FC236}">
                <a16:creationId xmlns:a16="http://schemas.microsoft.com/office/drawing/2014/main" id="{D1045EE1-A390-41AF-824D-8B209C66566C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>
            <a:off x="10763250" y="3561122"/>
            <a:ext cx="1552575" cy="838200"/>
          </a:xfrm>
          <a:prstGeom prst="bentConnector3">
            <a:avLst/>
          </a:prstGeom>
          <a:ln w="76200">
            <a:solidFill>
              <a:srgbClr val="009B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a gomito 32">
            <a:extLst>
              <a:ext uri="{FF2B5EF4-FFF2-40B4-BE49-F238E27FC236}">
                <a16:creationId xmlns:a16="http://schemas.microsoft.com/office/drawing/2014/main" id="{6DA37267-EA0A-4D4E-9118-E27C879E60B5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 flipV="1">
            <a:off x="10744200" y="4399322"/>
            <a:ext cx="1571625" cy="838200"/>
          </a:xfrm>
          <a:prstGeom prst="bentConnector3">
            <a:avLst/>
          </a:prstGeom>
          <a:ln w="76200">
            <a:solidFill>
              <a:srgbClr val="009B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B3FD5868-50CF-4EEA-ADFD-CB4CDF90B8E8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3524250" y="4377017"/>
            <a:ext cx="952500" cy="22305"/>
          </a:xfrm>
          <a:prstGeom prst="straightConnector1">
            <a:avLst/>
          </a:prstGeom>
          <a:ln w="76200">
            <a:solidFill>
              <a:srgbClr val="009B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>
            <a:extLst>
              <a:ext uri="{FF2B5EF4-FFF2-40B4-BE49-F238E27FC236}">
                <a16:creationId xmlns:a16="http://schemas.microsoft.com/office/drawing/2014/main" id="{1FCB2660-90DD-4F95-A2FC-B59D5AB7B37C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>
            <a:off x="13935075" y="4994634"/>
            <a:ext cx="0" cy="1682391"/>
          </a:xfrm>
          <a:prstGeom prst="straightConnector1">
            <a:avLst/>
          </a:prstGeom>
          <a:ln w="76200">
            <a:solidFill>
              <a:srgbClr val="009B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a gomito 24">
            <a:extLst>
              <a:ext uri="{FF2B5EF4-FFF2-40B4-BE49-F238E27FC236}">
                <a16:creationId xmlns:a16="http://schemas.microsoft.com/office/drawing/2014/main" id="{19B5D92C-BAE9-4C12-BD3D-262C58984E54}"/>
              </a:ext>
            </a:extLst>
          </p:cNvPr>
          <p:cNvCxnSpPr>
            <a:cxnSpLocks/>
            <a:stCxn id="5" idx="2"/>
            <a:endCxn id="9" idx="1"/>
          </p:cNvCxnSpPr>
          <p:nvPr/>
        </p:nvCxnSpPr>
        <p:spPr>
          <a:xfrm rot="5400000" flipH="1" flipV="1">
            <a:off x="7038221" y="-352900"/>
            <a:ext cx="525382" cy="10029825"/>
          </a:xfrm>
          <a:prstGeom prst="bentConnector4">
            <a:avLst>
              <a:gd name="adj1" fmla="val -276507"/>
              <a:gd name="adj2" fmla="val 92346"/>
            </a:avLst>
          </a:prstGeom>
          <a:ln w="76200">
            <a:solidFill>
              <a:srgbClr val="009B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s6-ptp-label">
            <a:extLst>
              <a:ext uri="{FF2B5EF4-FFF2-40B4-BE49-F238E27FC236}">
                <a16:creationId xmlns:a16="http://schemas.microsoft.com/office/drawing/2014/main" id="{5947F3FA-636A-4A4A-AA8B-FB59F34228D8}"/>
              </a:ext>
            </a:extLst>
          </p:cNvPr>
          <p:cNvSpPr>
            <a:spLocks noGrp="1"/>
          </p:cNvSpPr>
          <p:nvPr/>
        </p:nvSpPr>
        <p:spPr>
          <a:xfrm>
            <a:off x="4781705" y="6470749"/>
            <a:ext cx="3524250" cy="3810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1800" b="1">
                <a:solidFill>
                  <a:srgbClr val="009B9E"/>
                </a:solidFill>
                <a:latin typeface="Aptos"/>
                <a:ea typeface="Aptos"/>
                <a:cs typeface="Aptos"/>
              </a:defRPr>
            </a:pPr>
            <a:r>
              <a:rPr lang="it-IT" dirty="0"/>
              <a:t>PPS Output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03941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-7">
            <a:extLst>
              <a:ext uri="{FF2B5EF4-FFF2-40B4-BE49-F238E27FC236}">
                <a16:creationId xmlns:a16="http://schemas.microsoft.com/office/drawing/2014/main" id="{47100B98-EAB7-4502-9D49-7EF27F92405E}"/>
              </a:ext>
            </a:extLst>
          </p:cNvPr>
          <p:cNvSpPr>
            <a:spLocks noGrp="1"/>
          </p:cNvSpPr>
          <p:nvPr/>
        </p:nvSpPr>
        <p:spPr>
          <a:xfrm>
            <a:off x="914400" y="666750"/>
            <a:ext cx="13563600" cy="781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360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dirty="0"/>
              <a:t>Test A: PPS from the PTP-synchronized internal clock</a:t>
            </a:r>
            <a:r>
              <a:rPr lang="it-IT" dirty="0"/>
              <a:t>, </a:t>
            </a:r>
            <a:r>
              <a:rPr lang="it-IT" dirty="0" err="1"/>
              <a:t>raw</a:t>
            </a:r>
            <a:r>
              <a:rPr lang="it-IT" dirty="0"/>
              <a:t> data</a:t>
            </a:r>
            <a:endParaRPr dirty="0"/>
          </a:p>
        </p:txBody>
      </p:sp>
      <p:sp>
        <p:nvSpPr>
          <p:cNvPr id="3" name="title-line-7">
            <a:extLst>
              <a:ext uri="{FF2B5EF4-FFF2-40B4-BE49-F238E27FC236}">
                <a16:creationId xmlns:a16="http://schemas.microsoft.com/office/drawing/2014/main" id="{7174DD19-4F8A-42DE-8935-473A90D19898}"/>
              </a:ext>
            </a:extLst>
          </p:cNvPr>
          <p:cNvSpPr>
            <a:spLocks noGrp="1"/>
          </p:cNvSpPr>
          <p:nvPr/>
        </p:nvSpPr>
        <p:spPr>
          <a:xfrm>
            <a:off x="914400" y="1581150"/>
            <a:ext cx="1524000" cy="47625"/>
          </a:xfrm>
          <a:prstGeom prst="rect">
            <a:avLst/>
          </a:prstGeom>
          <a:solidFill>
            <a:srgbClr val="009B9E"/>
          </a:solidFill>
          <a:ln w="0">
            <a:solidFill>
              <a:srgbClr val="009B9E"/>
            </a:solidFill>
            <a:prstDash val="solid"/>
          </a:ln>
        </p:spPr>
      </p:sp>
      <p:sp>
        <p:nvSpPr>
          <p:cNvPr id="4" name="subtitle-7">
            <a:extLst>
              <a:ext uri="{FF2B5EF4-FFF2-40B4-BE49-F238E27FC236}">
                <a16:creationId xmlns:a16="http://schemas.microsoft.com/office/drawing/2014/main" id="{3E8A5181-7EF4-454B-AAE1-D5D864A7FBC6}"/>
              </a:ext>
            </a:extLst>
          </p:cNvPr>
          <p:cNvSpPr>
            <a:spLocks noGrp="1"/>
          </p:cNvSpPr>
          <p:nvPr/>
        </p:nvSpPr>
        <p:spPr>
          <a:xfrm>
            <a:off x="914400" y="1771650"/>
            <a:ext cx="12573000" cy="5334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1800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Kria generates the PPS directly from its clock synchronized via PTP.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7250" y="2557463"/>
            <a:ext cx="10667999" cy="4267200"/>
          </a:xfrm>
          <a:prstGeom prst="rect">
            <a:avLst/>
          </a:prstGeom>
        </p:spPr>
      </p:pic>
      <p:sp>
        <p:nvSpPr>
          <p:cNvPr id="10" name="s7-limit">
            <a:extLst>
              <a:ext uri="{FF2B5EF4-FFF2-40B4-BE49-F238E27FC236}">
                <a16:creationId xmlns:a16="http://schemas.microsoft.com/office/drawing/2014/main" id="{3CEAE347-9BFA-40D0-944B-31889FC76A12}"/>
              </a:ext>
            </a:extLst>
          </p:cNvPr>
          <p:cNvSpPr>
            <a:spLocks noGrp="1"/>
          </p:cNvSpPr>
          <p:nvPr/>
        </p:nvSpPr>
        <p:spPr>
          <a:xfrm>
            <a:off x="12192000" y="5476875"/>
            <a:ext cx="4762500" cy="5143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225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t>ITER requirement: RMS &lt; 50 ns</a:t>
            </a:r>
          </a:p>
        </p:txBody>
      </p:sp>
      <p:sp>
        <p:nvSpPr>
          <p:cNvPr id="11" name="s7-note">
            <a:extLst>
              <a:ext uri="{FF2B5EF4-FFF2-40B4-BE49-F238E27FC236}">
                <a16:creationId xmlns:a16="http://schemas.microsoft.com/office/drawing/2014/main" id="{E7B466E8-6BA4-4B8D-A809-A09C03E77958}"/>
              </a:ext>
            </a:extLst>
          </p:cNvPr>
          <p:cNvSpPr>
            <a:spLocks noGrp="1"/>
          </p:cNvSpPr>
          <p:nvPr/>
        </p:nvSpPr>
        <p:spPr>
          <a:xfrm>
            <a:off x="2952750" y="7524750"/>
            <a:ext cx="12382500" cy="5905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2550" b="1">
                <a:solidFill>
                  <a:srgbClr val="102033"/>
                </a:solidFill>
                <a:latin typeface="Aptos"/>
                <a:ea typeface="Aptos"/>
                <a:cs typeface="Aptos"/>
              </a:defRPr>
            </a:pPr>
            <a:r>
              <a:rPr lang="en-US" dirty="0"/>
              <a:t>PXI6683H synchronization presents groups of outliers that affect the statistics</a:t>
            </a:r>
          </a:p>
        </p:txBody>
      </p:sp>
      <p:sp>
        <p:nvSpPr>
          <p:cNvPr id="12" name="footer-rule-7">
            <a:extLst>
              <a:ext uri="{FF2B5EF4-FFF2-40B4-BE49-F238E27FC236}">
                <a16:creationId xmlns:a16="http://schemas.microsoft.com/office/drawing/2014/main" id="{46E7333E-5E97-44BD-AEF0-71376F869A89}"/>
              </a:ext>
            </a:extLst>
          </p:cNvPr>
          <p:cNvSpPr>
            <a:spLocks noGrp="1"/>
          </p:cNvSpPr>
          <p:nvPr/>
        </p:nvSpPr>
        <p:spPr>
          <a:xfrm>
            <a:off x="914400" y="9639300"/>
            <a:ext cx="16459200" cy="19050"/>
          </a:xfrm>
          <a:prstGeom prst="rect">
            <a:avLst/>
          </a:prstGeom>
          <a:solidFill>
            <a:srgbClr val="D8E0E7"/>
          </a:solidFill>
          <a:ln w="0">
            <a:solidFill>
              <a:srgbClr val="D8E0E7"/>
            </a:solidFill>
            <a:prstDash val="solid"/>
          </a:ln>
        </p:spPr>
      </p:sp>
      <p:sp>
        <p:nvSpPr>
          <p:cNvPr id="13" name="footer-7">
            <a:extLst>
              <a:ext uri="{FF2B5EF4-FFF2-40B4-BE49-F238E27FC236}">
                <a16:creationId xmlns:a16="http://schemas.microsoft.com/office/drawing/2014/main" id="{A62AF70B-177D-46B4-92A6-3916B1972561}"/>
              </a:ext>
            </a:extLst>
          </p:cNvPr>
          <p:cNvSpPr>
            <a:spLocks noGrp="1"/>
          </p:cNvSpPr>
          <p:nvPr/>
        </p:nvSpPr>
        <p:spPr>
          <a:xfrm>
            <a:off x="914400" y="9753600"/>
            <a:ext cx="85725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l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RT2026 | La Biodola, Isola d'Elba | May 25-29, 2026</a:t>
            </a:r>
          </a:p>
        </p:txBody>
      </p:sp>
      <p:sp>
        <p:nvSpPr>
          <p:cNvPr id="14" name="page-7">
            <a:extLst>
              <a:ext uri="{FF2B5EF4-FFF2-40B4-BE49-F238E27FC236}">
                <a16:creationId xmlns:a16="http://schemas.microsoft.com/office/drawing/2014/main" id="{1D605894-C2E1-4C59-B860-AA904ACFE3A1}"/>
              </a:ext>
            </a:extLst>
          </p:cNvPr>
          <p:cNvSpPr>
            <a:spLocks noGrp="1"/>
          </p:cNvSpPr>
          <p:nvPr/>
        </p:nvSpPr>
        <p:spPr>
          <a:xfrm>
            <a:off x="16764000" y="9753600"/>
            <a:ext cx="609600" cy="2857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r">
              <a:defRPr sz="1275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t>07</a:t>
            </a:r>
          </a:p>
        </p:txBody>
      </p:sp>
      <p:sp>
        <p:nvSpPr>
          <p:cNvPr id="16" name="s7-k-value">
            <a:extLst>
              <a:ext uri="{FF2B5EF4-FFF2-40B4-BE49-F238E27FC236}">
                <a16:creationId xmlns:a16="http://schemas.microsoft.com/office/drawing/2014/main" id="{8FE1E5FE-F9C0-473D-90AB-93368BF72CBE}"/>
              </a:ext>
            </a:extLst>
          </p:cNvPr>
          <p:cNvSpPr>
            <a:spLocks noGrp="1"/>
          </p:cNvSpPr>
          <p:nvPr/>
        </p:nvSpPr>
        <p:spPr>
          <a:xfrm>
            <a:off x="12001500" y="2952750"/>
            <a:ext cx="2476500" cy="7239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4050" b="1">
                <a:solidFill>
                  <a:srgbClr val="009B9E"/>
                </a:solidFill>
                <a:latin typeface="Aptos"/>
                <a:ea typeface="Aptos"/>
                <a:cs typeface="Aptos"/>
              </a:defRPr>
            </a:pPr>
            <a:r>
              <a:rPr lang="en-GB" dirty="0">
                <a:solidFill>
                  <a:srgbClr val="F2A541"/>
                </a:solidFill>
              </a:rPr>
              <a:t>9</a:t>
            </a:r>
            <a:r>
              <a:rPr dirty="0">
                <a:solidFill>
                  <a:srgbClr val="F2A541"/>
                </a:solidFill>
              </a:rPr>
              <a:t>.</a:t>
            </a:r>
            <a:r>
              <a:rPr lang="it-IT" dirty="0">
                <a:solidFill>
                  <a:srgbClr val="F2A541"/>
                </a:solidFill>
              </a:rPr>
              <a:t>1</a:t>
            </a:r>
            <a:r>
              <a:rPr lang="en-GB" dirty="0">
                <a:solidFill>
                  <a:srgbClr val="F2A541"/>
                </a:solidFill>
              </a:rPr>
              <a:t>89</a:t>
            </a:r>
            <a:r>
              <a:rPr dirty="0">
                <a:solidFill>
                  <a:srgbClr val="F2A541"/>
                </a:solidFill>
              </a:rPr>
              <a:t> ns</a:t>
            </a:r>
          </a:p>
        </p:txBody>
      </p:sp>
      <p:sp>
        <p:nvSpPr>
          <p:cNvPr id="17" name="s7-k-label">
            <a:extLst>
              <a:ext uri="{FF2B5EF4-FFF2-40B4-BE49-F238E27FC236}">
                <a16:creationId xmlns:a16="http://schemas.microsoft.com/office/drawing/2014/main" id="{3C066FF9-4D53-47E1-AD83-8183CD6C3D53}"/>
              </a:ext>
            </a:extLst>
          </p:cNvPr>
          <p:cNvSpPr>
            <a:spLocks noGrp="1"/>
          </p:cNvSpPr>
          <p:nvPr/>
        </p:nvSpPr>
        <p:spPr>
          <a:xfrm>
            <a:off x="11906250" y="3657600"/>
            <a:ext cx="2667000" cy="400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1500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rPr lang="it-IT" dirty="0"/>
              <a:t>NI </a:t>
            </a:r>
            <a:r>
              <a:rPr lang="it-IT" dirty="0" err="1"/>
              <a:t>Filtered</a:t>
            </a:r>
            <a:r>
              <a:rPr dirty="0"/>
              <a:t> RMS</a:t>
            </a:r>
          </a:p>
        </p:txBody>
      </p:sp>
      <p:sp>
        <p:nvSpPr>
          <p:cNvPr id="18" name="s7-ni-value">
            <a:extLst>
              <a:ext uri="{FF2B5EF4-FFF2-40B4-BE49-F238E27FC236}">
                <a16:creationId xmlns:a16="http://schemas.microsoft.com/office/drawing/2014/main" id="{FF8AA147-0A94-4922-9992-2353D6EA86EA}"/>
              </a:ext>
            </a:extLst>
          </p:cNvPr>
          <p:cNvSpPr>
            <a:spLocks noGrp="1"/>
          </p:cNvSpPr>
          <p:nvPr/>
        </p:nvSpPr>
        <p:spPr>
          <a:xfrm>
            <a:off x="14668500" y="2952750"/>
            <a:ext cx="2476500" cy="7239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4050" b="1">
                <a:solidFill>
                  <a:srgbClr val="F2A541"/>
                </a:solidFill>
                <a:latin typeface="Aptos"/>
                <a:ea typeface="Aptos"/>
                <a:cs typeface="Aptos"/>
              </a:defRPr>
            </a:pPr>
            <a:r>
              <a:rPr lang="it-IT" dirty="0">
                <a:solidFill>
                  <a:srgbClr val="009B9E"/>
                </a:solidFill>
              </a:rPr>
              <a:t>9</a:t>
            </a:r>
            <a:r>
              <a:rPr dirty="0">
                <a:solidFill>
                  <a:srgbClr val="009B9E"/>
                </a:solidFill>
              </a:rPr>
              <a:t>.7</a:t>
            </a:r>
            <a:r>
              <a:rPr lang="it-IT" dirty="0">
                <a:solidFill>
                  <a:srgbClr val="009B9E"/>
                </a:solidFill>
              </a:rPr>
              <a:t>38</a:t>
            </a:r>
            <a:r>
              <a:rPr dirty="0">
                <a:solidFill>
                  <a:srgbClr val="009B9E"/>
                </a:solidFill>
              </a:rPr>
              <a:t> ns</a:t>
            </a:r>
          </a:p>
        </p:txBody>
      </p:sp>
      <p:sp>
        <p:nvSpPr>
          <p:cNvPr id="19" name="s7-ni-label">
            <a:extLst>
              <a:ext uri="{FF2B5EF4-FFF2-40B4-BE49-F238E27FC236}">
                <a16:creationId xmlns:a16="http://schemas.microsoft.com/office/drawing/2014/main" id="{B24ABBF8-2A3D-4824-8496-907974A99FA9}"/>
              </a:ext>
            </a:extLst>
          </p:cNvPr>
          <p:cNvSpPr>
            <a:spLocks noGrp="1"/>
          </p:cNvSpPr>
          <p:nvPr/>
        </p:nvSpPr>
        <p:spPr>
          <a:xfrm>
            <a:off x="14573250" y="3657600"/>
            <a:ext cx="2667000" cy="400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1500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rPr lang="it-IT" dirty="0" err="1"/>
              <a:t>Kria</a:t>
            </a:r>
            <a:r>
              <a:rPr lang="it-IT" dirty="0"/>
              <a:t> </a:t>
            </a:r>
            <a:r>
              <a:rPr dirty="0"/>
              <a:t>RMS</a:t>
            </a:r>
          </a:p>
        </p:txBody>
      </p:sp>
      <p:sp>
        <p:nvSpPr>
          <p:cNvPr id="15" name="s7-k-value">
            <a:extLst>
              <a:ext uri="{FF2B5EF4-FFF2-40B4-BE49-F238E27FC236}">
                <a16:creationId xmlns:a16="http://schemas.microsoft.com/office/drawing/2014/main" id="{C201C176-AE19-4AE8-A080-B1BE922899E0}"/>
              </a:ext>
            </a:extLst>
          </p:cNvPr>
          <p:cNvSpPr>
            <a:spLocks noGrp="1"/>
          </p:cNvSpPr>
          <p:nvPr/>
        </p:nvSpPr>
        <p:spPr>
          <a:xfrm>
            <a:off x="12001500" y="4175838"/>
            <a:ext cx="2476500" cy="7239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4050" b="1">
                <a:solidFill>
                  <a:srgbClr val="009B9E"/>
                </a:solidFill>
                <a:latin typeface="Aptos"/>
                <a:ea typeface="Aptos"/>
                <a:cs typeface="Aptos"/>
              </a:defRPr>
            </a:pPr>
            <a:r>
              <a:rPr lang="en-GB" dirty="0">
                <a:solidFill>
                  <a:srgbClr val="F2A541"/>
                </a:solidFill>
              </a:rPr>
              <a:t>161</a:t>
            </a:r>
            <a:r>
              <a:rPr dirty="0">
                <a:solidFill>
                  <a:srgbClr val="F2A541"/>
                </a:solidFill>
              </a:rPr>
              <a:t> ns</a:t>
            </a:r>
          </a:p>
        </p:txBody>
      </p:sp>
      <p:sp>
        <p:nvSpPr>
          <p:cNvPr id="20" name="s7-k-label">
            <a:extLst>
              <a:ext uri="{FF2B5EF4-FFF2-40B4-BE49-F238E27FC236}">
                <a16:creationId xmlns:a16="http://schemas.microsoft.com/office/drawing/2014/main" id="{6553FC03-5DD3-4004-BC0D-2C98D9717D4D}"/>
              </a:ext>
            </a:extLst>
          </p:cNvPr>
          <p:cNvSpPr>
            <a:spLocks noGrp="1"/>
          </p:cNvSpPr>
          <p:nvPr/>
        </p:nvSpPr>
        <p:spPr>
          <a:xfrm>
            <a:off x="11906250" y="4880688"/>
            <a:ext cx="2667000" cy="400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1500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rPr lang="it-IT" dirty="0"/>
              <a:t>MAX delay</a:t>
            </a:r>
            <a:endParaRPr dirty="0"/>
          </a:p>
        </p:txBody>
      </p:sp>
      <p:sp>
        <p:nvSpPr>
          <p:cNvPr id="23" name="s7-ni-value">
            <a:extLst>
              <a:ext uri="{FF2B5EF4-FFF2-40B4-BE49-F238E27FC236}">
                <a16:creationId xmlns:a16="http://schemas.microsoft.com/office/drawing/2014/main" id="{28899D27-FE28-42BD-B6B9-CD0CE7FA4B82}"/>
              </a:ext>
            </a:extLst>
          </p:cNvPr>
          <p:cNvSpPr>
            <a:spLocks noGrp="1"/>
          </p:cNvSpPr>
          <p:nvPr/>
        </p:nvSpPr>
        <p:spPr>
          <a:xfrm>
            <a:off x="14668500" y="4175838"/>
            <a:ext cx="2476500" cy="7239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4050" b="1">
                <a:solidFill>
                  <a:srgbClr val="F2A541"/>
                </a:solidFill>
                <a:latin typeface="Aptos"/>
                <a:ea typeface="Aptos"/>
                <a:cs typeface="Aptos"/>
              </a:defRPr>
            </a:pPr>
            <a:r>
              <a:rPr lang="it-IT" dirty="0">
                <a:solidFill>
                  <a:srgbClr val="009B9E"/>
                </a:solidFill>
              </a:rPr>
              <a:t>62</a:t>
            </a:r>
            <a:r>
              <a:rPr dirty="0">
                <a:solidFill>
                  <a:srgbClr val="009B9E"/>
                </a:solidFill>
              </a:rPr>
              <a:t> ns</a:t>
            </a:r>
          </a:p>
        </p:txBody>
      </p:sp>
      <p:sp>
        <p:nvSpPr>
          <p:cNvPr id="24" name="s7-ni-label">
            <a:extLst>
              <a:ext uri="{FF2B5EF4-FFF2-40B4-BE49-F238E27FC236}">
                <a16:creationId xmlns:a16="http://schemas.microsoft.com/office/drawing/2014/main" id="{B16F7C53-DD04-46ED-B769-2EF74E77F9FD}"/>
              </a:ext>
            </a:extLst>
          </p:cNvPr>
          <p:cNvSpPr>
            <a:spLocks noGrp="1"/>
          </p:cNvSpPr>
          <p:nvPr/>
        </p:nvSpPr>
        <p:spPr>
          <a:xfrm>
            <a:off x="14573250" y="4880688"/>
            <a:ext cx="2667000" cy="400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anchor="t"/>
          <a:lstStyle/>
          <a:p>
            <a:pPr algn="ctr">
              <a:defRPr sz="1500" b="0">
                <a:solidFill>
                  <a:srgbClr val="5C6B7A"/>
                </a:solidFill>
                <a:latin typeface="Aptos"/>
                <a:ea typeface="Aptos"/>
                <a:cs typeface="Aptos"/>
              </a:defRPr>
            </a:pPr>
            <a:r>
              <a:rPr lang="it-IT" dirty="0"/>
              <a:t>MAX Delay</a:t>
            </a:r>
          </a:p>
        </p:txBody>
      </p:sp>
    </p:spTree>
    <p:extLst>
      <p:ext uri="{BB962C8B-B14F-4D97-AF65-F5344CB8AC3E}">
        <p14:creationId xmlns:p14="http://schemas.microsoft.com/office/powerpoint/2010/main" val="17885285"/>
      </p:ext>
    </p:extLst>
  </p:cSld>
  <p:clrMapOvr>
    <a:masterClrMapping/>
  </p:clrMapOvr>
</p:sld>
</file>

<file path=ppt/theme/theme1.xml><?xml version="1.0" encoding="utf-8"?>
<a:theme xmlns:a="http://schemas.openxmlformats.org/drawingml/2006/main" name="ChatGPT">
  <a:themeElements>
    <a:clrScheme name="ChatGPT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Calibri Light"/>
        <a:ea typeface="Calibri Light"/>
        <a:cs typeface="Calibri Light"/>
      </a:majorFont>
      <a:minorFont>
        <a:latin typeface="Calibri"/>
        <a:ea typeface="Calibri"/>
        <a:cs typeface="Calibri"/>
      </a:minorFont>
    </a:fontScheme>
    <a:fmtScheme name="ChatGPT">
      <a:fillStyleLst>
        <a:solidFill>
          <a:schemeClr val="phClr"/>
        </a:solidFill>
        <a:solidFill>
          <a:schemeClr val="dk1"/>
        </a:solidFill>
        <a:solidFill>
          <a:schemeClr val="accent1"/>
        </a:solidFill>
      </a:fillStyleLst>
      <a:lnStyleLst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>
              <a:srgbClr val="000000">
                <a:alpha val="16000"/>
              </a:srgbClr>
            </a:outerShdw>
          </a:effectLst>
        </a:effectStyle>
        <a:effectStyle>
          <a:effectLst>
            <a:outerShdw blurRad="19050" dist="9525" dir="5400000">
              <a:srgbClr val="000000">
                <a:alpha val="6000"/>
              </a:srgbClr>
            </a:outerShdw>
          </a:effectLst>
        </a:effectStyle>
        <a:effectStyle>
          <a:effectLst>
            <a:outerShdw blurRad="28575" dist="9525" dir="5400000">
              <a:srgbClr val="000000">
                <a:alpha val="8000"/>
              </a:srgbClr>
            </a:outerShdw>
          </a:effectLst>
        </a:effectStyle>
        <a:effectStyle>
          <a:effectLst>
            <a:outerShdw blurRad="57150" dist="19050" dir="5400000">
              <a:srgbClr val="000000">
                <a:alpha val="10000"/>
              </a:srgbClr>
            </a:outerShdw>
          </a:effectLst>
        </a:effectStyle>
        <a:effectStyle>
          <a:effectLst>
            <a:outerShdw blurRad="114300" dist="38100" dir="5400000">
              <a:srgbClr val="000000">
                <a:alpha val="12000"/>
              </a:srgbClr>
            </a:outerShdw>
          </a:effectLst>
        </a:effectStyle>
        <a:effectStyle>
          <a:effectLst>
            <a:outerShdw blurRad="171450" dist="57150" dir="5400000">
              <a:srgbClr val="000000">
                <a:alpha val="16000"/>
              </a:srgbClr>
            </a:outerShdw>
          </a:effectLst>
        </a:effectStyle>
        <a:effectStyle>
          <a:effectLst>
            <a:outerShdw blurRad="266700" dist="95250" dir="5400000">
              <a:srgbClr val="000000">
                <a:alpha val="24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  <a:satMod val="150000"/>
              </a:schemeClr>
            </a:gs>
            <a:gs pos="50000">
              <a:schemeClr val="phClr">
                <a:tint val="98000"/>
                <a:shade val="90000"/>
                <a:lumMod val="103000"/>
                <a:satMod val="130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hatGPT">
  <a:themeElements>
    <a:clrScheme name="ChatGPT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Calibri Light"/>
        <a:ea typeface="Calibri Light"/>
        <a:cs typeface="Calibri Light"/>
      </a:majorFont>
      <a:minorFont>
        <a:latin typeface="Calibri"/>
        <a:ea typeface="Calibri"/>
        <a:cs typeface="Calibri"/>
      </a:minorFont>
    </a:fontScheme>
    <a:fmtScheme name="ChatGPT">
      <a:fillStyleLst>
        <a:solidFill>
          <a:schemeClr val="phClr"/>
        </a:solidFill>
        <a:solidFill>
          <a:schemeClr val="dk1"/>
        </a:solidFill>
        <a:solidFill>
          <a:schemeClr val="accent1"/>
        </a:solidFill>
      </a:fillStyleLst>
      <a:lnStyleLst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>
              <a:srgbClr val="000000">
                <a:alpha val="16000"/>
              </a:srgbClr>
            </a:outerShdw>
          </a:effectLst>
        </a:effectStyle>
        <a:effectStyle>
          <a:effectLst>
            <a:outerShdw blurRad="19050" dist="9525" dir="5400000">
              <a:srgbClr val="000000">
                <a:alpha val="6000"/>
              </a:srgbClr>
            </a:outerShdw>
          </a:effectLst>
        </a:effectStyle>
        <a:effectStyle>
          <a:effectLst>
            <a:outerShdw blurRad="28575" dist="9525" dir="5400000">
              <a:srgbClr val="000000">
                <a:alpha val="8000"/>
              </a:srgbClr>
            </a:outerShdw>
          </a:effectLst>
        </a:effectStyle>
        <a:effectStyle>
          <a:effectLst>
            <a:outerShdw blurRad="57150" dist="19050" dir="5400000">
              <a:srgbClr val="000000">
                <a:alpha val="10000"/>
              </a:srgbClr>
            </a:outerShdw>
          </a:effectLst>
        </a:effectStyle>
        <a:effectStyle>
          <a:effectLst>
            <a:outerShdw blurRad="114300" dist="38100" dir="5400000">
              <a:srgbClr val="000000">
                <a:alpha val="12000"/>
              </a:srgbClr>
            </a:outerShdw>
          </a:effectLst>
        </a:effectStyle>
        <a:effectStyle>
          <a:effectLst>
            <a:outerShdw blurRad="171450" dist="57150" dir="5400000">
              <a:srgbClr val="000000">
                <a:alpha val="16000"/>
              </a:srgbClr>
            </a:outerShdw>
          </a:effectLst>
        </a:effectStyle>
        <a:effectStyle>
          <a:effectLst>
            <a:outerShdw blurRad="266700" dist="95250" dir="5400000">
              <a:srgbClr val="000000">
                <a:alpha val="24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  <a:satMod val="150000"/>
              </a:schemeClr>
            </a:gs>
            <a:gs pos="50000">
              <a:schemeClr val="phClr">
                <a:tint val="98000"/>
                <a:shade val="90000"/>
                <a:lumMod val="103000"/>
                <a:satMod val="130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1104</Words>
  <Application>Microsoft Office PowerPoint</Application>
  <DocSecurity>0</DocSecurity>
  <PresentationFormat>Personalizzato</PresentationFormat>
  <Paragraphs>166</Paragraphs>
  <Slides>14</Slides>
  <Notes>14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9" baseType="lpstr">
      <vt:lpstr>Aptos</vt:lpstr>
      <vt:lpstr>Arial</vt:lpstr>
      <vt:lpstr>Calibri</vt:lpstr>
      <vt:lpstr>Courier New</vt:lpstr>
      <vt:lpstr>ChatGPT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>Walnut Exporter</dc:creator>
  <cp:lastModifiedBy>Trevisan Luca</cp:lastModifiedBy>
  <cp:revision>41</cp:revision>
  <dcterms:created xsi:type="dcterms:W3CDTF">2026-05-04T08:03:20Z</dcterms:created>
  <dcterms:modified xsi:type="dcterms:W3CDTF">2026-05-25T12:37:33Z</dcterms:modified>
</cp:coreProperties>
</file>