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4"/>
  </p:sldMasterIdLst>
  <p:notesMasterIdLst>
    <p:notesMasterId r:id="rId32"/>
  </p:notesMasterIdLst>
  <p:sldIdLst>
    <p:sldId id="964" r:id="rId5"/>
    <p:sldId id="978" r:id="rId6"/>
    <p:sldId id="994" r:id="rId7"/>
    <p:sldId id="1008" r:id="rId8"/>
    <p:sldId id="1022" r:id="rId9"/>
    <p:sldId id="988" r:id="rId10"/>
    <p:sldId id="1028" r:id="rId11"/>
    <p:sldId id="1004" r:id="rId12"/>
    <p:sldId id="1005" r:id="rId13"/>
    <p:sldId id="1006" r:id="rId14"/>
    <p:sldId id="1018" r:id="rId15"/>
    <p:sldId id="1010" r:id="rId16"/>
    <p:sldId id="1012" r:id="rId17"/>
    <p:sldId id="1019" r:id="rId18"/>
    <p:sldId id="1029" r:id="rId19"/>
    <p:sldId id="1023" r:id="rId20"/>
    <p:sldId id="1003" r:id="rId21"/>
    <p:sldId id="1025" r:id="rId22"/>
    <p:sldId id="1017" r:id="rId23"/>
    <p:sldId id="1015" r:id="rId24"/>
    <p:sldId id="990" r:id="rId25"/>
    <p:sldId id="987" r:id="rId26"/>
    <p:sldId id="1011" r:id="rId27"/>
    <p:sldId id="980" r:id="rId28"/>
    <p:sldId id="985" r:id="rId29"/>
    <p:sldId id="849" r:id="rId30"/>
    <p:sldId id="1030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FF0000"/>
    <a:srgbClr val="FF8080"/>
    <a:srgbClr val="DAE3F3"/>
    <a:srgbClr val="F0F4FA"/>
    <a:srgbClr val="EBF0FF"/>
    <a:srgbClr val="FFFFFF"/>
    <a:srgbClr val="D8BEEC"/>
    <a:srgbClr val="E8D9F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11" autoAdjust="0"/>
    <p:restoredTop sz="92485" autoAdjust="0"/>
  </p:normalViewPr>
  <p:slideViewPr>
    <p:cSldViewPr snapToGrid="0">
      <p:cViewPr varScale="1">
        <p:scale>
          <a:sx n="102" d="100"/>
          <a:sy n="102" d="100"/>
        </p:scale>
        <p:origin x="312" y="92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30498B-F53E-4A9B-8018-7344772B8682}" type="datetimeFigureOut">
              <a:rPr lang="zh-TW" altLang="en-US" smtClean="0"/>
              <a:t>2026/5/28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90F79-59FF-4675-A299-388E88B823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91175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90F79-59FF-4675-A299-388E88B823C7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90806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90F79-59FF-4675-A299-388E88B823C7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005932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 are too many flow charts. Real photos for the test bench could be more in your slide.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90F79-59FF-4675-A299-388E88B823C7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051853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9A04A6-1B43-4BBD-EBDB-0862729316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861CEF95-29D9-9945-F766-0ACFACA0F4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941FDD2E-2609-7D23-82B8-31C9422065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dirty="0">
                <a:solidFill>
                  <a:schemeClr val="bg2">
                    <a:lumMod val="75000"/>
                  </a:schemeClr>
                </a:solidFill>
              </a:rPr>
              <a:t>ref: D. </a:t>
            </a:r>
            <a:r>
              <a:rPr lang="en-US" altLang="zh-TW" sz="1200" dirty="0" err="1">
                <a:solidFill>
                  <a:schemeClr val="bg2">
                    <a:lumMod val="75000"/>
                  </a:schemeClr>
                </a:solidFill>
              </a:rPr>
              <a:t>Calvet</a:t>
            </a:r>
            <a:r>
              <a:rPr lang="en-US" altLang="zh-TW" sz="1200" dirty="0">
                <a:solidFill>
                  <a:schemeClr val="bg2">
                    <a:lumMod val="75000"/>
                  </a:schemeClr>
                </a:solidFill>
              </a:rPr>
              <a:t>, IEEE TNS, vol. 67, no. 8, pp. 1912-1919, Aug. 2020</a:t>
            </a:r>
          </a:p>
          <a:p>
            <a:r>
              <a:rPr lang="en-US" altLang="zh-TW" sz="1200" dirty="0">
                <a:solidFill>
                  <a:schemeClr val="bg2">
                    <a:lumMod val="75000"/>
                  </a:schemeClr>
                </a:solidFill>
              </a:rPr>
              <a:t>ref: R. Honda, IEEE TNS, vol. 70, no 6, pp. 1102-1109, June 2023</a:t>
            </a:r>
          </a:p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838EEB4C-A081-CF61-6E1B-464E9EB4EC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90F79-59FF-4675-A299-388E88B823C7}" type="slidenum">
              <a:rPr lang="zh-TW" altLang="en-US" smtClean="0"/>
              <a:t>24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54227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8F6DCB-5412-B5C0-6239-CCB51A6D89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D4E6AACB-2444-B12C-3180-EEA9C59B68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1A5A2778-641D-479C-5292-B1BB0C6EB4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dirty="0">
                <a:solidFill>
                  <a:schemeClr val="bg2">
                    <a:lumMod val="75000"/>
                  </a:schemeClr>
                </a:solidFill>
              </a:rPr>
              <a:t>ref: D. </a:t>
            </a:r>
            <a:r>
              <a:rPr lang="en-US" altLang="zh-TW" sz="1200" dirty="0" err="1">
                <a:solidFill>
                  <a:schemeClr val="bg2">
                    <a:lumMod val="75000"/>
                  </a:schemeClr>
                </a:solidFill>
              </a:rPr>
              <a:t>Calvet</a:t>
            </a:r>
            <a:r>
              <a:rPr lang="en-US" altLang="zh-TW" sz="1200" dirty="0">
                <a:solidFill>
                  <a:schemeClr val="bg2">
                    <a:lumMod val="75000"/>
                  </a:schemeClr>
                </a:solidFill>
              </a:rPr>
              <a:t>, IEEE TNS, vol. 67, no. 8, pp. 1912-1919, Aug. 2020</a:t>
            </a:r>
          </a:p>
          <a:p>
            <a:r>
              <a:rPr lang="en-US" altLang="zh-TW" sz="1200" dirty="0">
                <a:solidFill>
                  <a:schemeClr val="bg2">
                    <a:lumMod val="75000"/>
                  </a:schemeClr>
                </a:solidFill>
              </a:rPr>
              <a:t>ref: R. Honda, IEEE TNS, vol. 70, no 6, pp. 1102-1109, June 2023</a:t>
            </a:r>
          </a:p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72DB236-6E09-3B4D-0261-339CD86D1B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90F79-59FF-4675-A299-388E88B823C7}" type="slidenum">
              <a:rPr lang="zh-TW" altLang="en-US" smtClean="0"/>
              <a:t>25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84400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90F79-59FF-4675-A299-388E88B823C7}" type="slidenum">
              <a:rPr lang="zh-TW" altLang="en-US" smtClean="0"/>
              <a:t>26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11761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https://j-parc.jp/documents/pdf/2024/T2K_202408_J-Low.pdf</a:t>
            </a:r>
          </a:p>
          <a:p>
            <a:r>
              <a:rPr lang="en-US" altLang="zh-TW" dirty="0"/>
              <a:t>https://www.mdpi.com/2673-9984/8/1/38</a:t>
            </a:r>
          </a:p>
          <a:p>
            <a:r>
              <a:rPr lang="en-US" altLang="zh-TW" dirty="0"/>
              <a:t>https://www-sk.icrr.u-tokyo.ac.jp/~berns_s/RT99/</a:t>
            </a:r>
            <a:br>
              <a:rPr lang="en-US" altLang="zh-TW" dirty="0"/>
            </a:br>
            <a:r>
              <a:rPr lang="en-US" altLang="zh-TW" dirty="0"/>
              <a:t>far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90F79-59FF-4675-A299-388E88B823C7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4312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96E55A-6628-24E3-3956-9E4BDE292B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F8DD36E8-B938-413B-92F5-F69FB3016E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98140770-B2A9-FAAF-DE7D-B0024421C1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https://indico.cern.ch/event/1138716/contributions/5437848/attachments/2730099/4745819/MOA2I1_TALK.pdf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C918CAB-7F10-4677-F026-7973C291A1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90F79-59FF-4675-A299-388E88B823C7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188146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CCAE61-5766-5BE9-1CF7-F54C7CD085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EB770343-0C03-FE8D-2DD5-2201DFFFA1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AC6DDE13-D485-306A-BA99-F0DC10551B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https://indico.cern.ch/event/1138716/contributions/5437848/attachments/2730099/4745819/MOA2I1_TALK.pdf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747FC32-5DE2-3EE0-9580-B44F4D5439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90F79-59FF-4675-A299-388E88B823C7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731492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B3820A-39C4-0054-C429-3A042F804D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81085C75-6295-9324-CA87-716422F1ED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86D16E5D-A015-1B13-F64C-36CA989B6B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dirty="0">
                <a:solidFill>
                  <a:schemeClr val="bg2">
                    <a:lumMod val="75000"/>
                  </a:schemeClr>
                </a:solidFill>
              </a:rPr>
              <a:t>ref: D. </a:t>
            </a:r>
            <a:r>
              <a:rPr lang="en-US" altLang="zh-TW" sz="1200" dirty="0" err="1">
                <a:solidFill>
                  <a:schemeClr val="bg2">
                    <a:lumMod val="75000"/>
                  </a:schemeClr>
                </a:solidFill>
              </a:rPr>
              <a:t>Calvet</a:t>
            </a:r>
            <a:r>
              <a:rPr lang="en-US" altLang="zh-TW" sz="1200" dirty="0">
                <a:solidFill>
                  <a:schemeClr val="bg2">
                    <a:lumMod val="75000"/>
                  </a:schemeClr>
                </a:solidFill>
              </a:rPr>
              <a:t>, IEEE TNS, vol. 67, no. 8, pp. 1912-1919, Aug. 2020</a:t>
            </a:r>
          </a:p>
          <a:p>
            <a:r>
              <a:rPr lang="en-US" altLang="zh-TW" sz="1200" dirty="0">
                <a:solidFill>
                  <a:schemeClr val="bg2">
                    <a:lumMod val="75000"/>
                  </a:schemeClr>
                </a:solidFill>
              </a:rPr>
              <a:t>ref: R. Honda, IEEE TNS, vol. 70, no 6, pp. 1102-1109, June 2023</a:t>
            </a:r>
          </a:p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2C7F4898-6F9B-443D-A88D-11F6744390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90F79-59FF-4675-A299-388E88B823C7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965450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BD1990-03D7-D66B-4729-E634DD836D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8247E95A-09D7-D27F-88B2-F0424E9921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FFA425E5-2FC1-9192-0ED1-6BDFBE83C9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dirty="0">
                <a:solidFill>
                  <a:schemeClr val="bg2">
                    <a:lumMod val="75000"/>
                  </a:schemeClr>
                </a:solidFill>
              </a:rPr>
              <a:t>ref: D. </a:t>
            </a:r>
            <a:r>
              <a:rPr lang="en-US" altLang="zh-TW" sz="1200" dirty="0" err="1">
                <a:solidFill>
                  <a:schemeClr val="bg2">
                    <a:lumMod val="75000"/>
                  </a:schemeClr>
                </a:solidFill>
              </a:rPr>
              <a:t>Calvet</a:t>
            </a:r>
            <a:r>
              <a:rPr lang="en-US" altLang="zh-TW" sz="1200" dirty="0">
                <a:solidFill>
                  <a:schemeClr val="bg2">
                    <a:lumMod val="75000"/>
                  </a:schemeClr>
                </a:solidFill>
              </a:rPr>
              <a:t>, IEEE TNS, vol. 67, no. 8, pp. 1912-1919, Aug. 2020</a:t>
            </a:r>
          </a:p>
          <a:p>
            <a:r>
              <a:rPr lang="en-US" altLang="zh-TW" sz="1200" dirty="0">
                <a:solidFill>
                  <a:schemeClr val="bg2">
                    <a:lumMod val="75000"/>
                  </a:schemeClr>
                </a:solidFill>
              </a:rPr>
              <a:t>ref: R. Honda, IEEE TNS, vol. 70, no 6, pp. 1102-1109, June 2023</a:t>
            </a:r>
          </a:p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601B89C-B6C1-E4D6-EF11-466667F984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90F79-59FF-4675-A299-388E88B823C7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38258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2C7F88-3E04-29CC-35FC-7C7E108830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159EE439-7805-B1F0-CD1D-DAB9CA843C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77AB1261-682F-9515-B3CC-1ECB34BEF8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dirty="0">
                <a:solidFill>
                  <a:schemeClr val="bg2">
                    <a:lumMod val="75000"/>
                  </a:schemeClr>
                </a:solidFill>
              </a:rPr>
              <a:t>ref: D. </a:t>
            </a:r>
            <a:r>
              <a:rPr lang="en-US" altLang="zh-TW" sz="1200" dirty="0" err="1">
                <a:solidFill>
                  <a:schemeClr val="bg2">
                    <a:lumMod val="75000"/>
                  </a:schemeClr>
                </a:solidFill>
              </a:rPr>
              <a:t>Calvet</a:t>
            </a:r>
            <a:r>
              <a:rPr lang="en-US" altLang="zh-TW" sz="1200" dirty="0">
                <a:solidFill>
                  <a:schemeClr val="bg2">
                    <a:lumMod val="75000"/>
                  </a:schemeClr>
                </a:solidFill>
              </a:rPr>
              <a:t>, IEEE TNS, vol. 67, no. 8, pp. 1912-1919, Aug. 2020</a:t>
            </a:r>
          </a:p>
          <a:p>
            <a:r>
              <a:rPr lang="en-US" altLang="zh-TW" sz="1200" dirty="0">
                <a:solidFill>
                  <a:schemeClr val="bg2">
                    <a:lumMod val="75000"/>
                  </a:schemeClr>
                </a:solidFill>
              </a:rPr>
              <a:t>ref: R. Honda, IEEE TNS, vol. 70, no 6, pp. 1102-1109, June 2023</a:t>
            </a:r>
          </a:p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6D8EB605-3F8E-E3A1-4F60-A49FC7881B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90F79-59FF-4675-A299-388E88B823C7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49179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C7A993-5A3D-1B45-05F8-066F2C29A1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6C3A06C0-416B-5950-F194-41A7E4D8DD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95E8755F-7B2B-A2CE-B7B7-0B7ACEA5F6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dirty="0">
                <a:solidFill>
                  <a:schemeClr val="bg2">
                    <a:lumMod val="75000"/>
                  </a:schemeClr>
                </a:solidFill>
              </a:rPr>
              <a:t>ref: D. </a:t>
            </a:r>
            <a:r>
              <a:rPr lang="en-US" altLang="zh-TW" sz="1200" dirty="0" err="1">
                <a:solidFill>
                  <a:schemeClr val="bg2">
                    <a:lumMod val="75000"/>
                  </a:schemeClr>
                </a:solidFill>
              </a:rPr>
              <a:t>Calvet</a:t>
            </a:r>
            <a:r>
              <a:rPr lang="en-US" altLang="zh-TW" sz="1200" dirty="0">
                <a:solidFill>
                  <a:schemeClr val="bg2">
                    <a:lumMod val="75000"/>
                  </a:schemeClr>
                </a:solidFill>
              </a:rPr>
              <a:t>, IEEE TNS, vol. 67, no. 8, pp. 1912-1919, Aug. 2020</a:t>
            </a:r>
          </a:p>
          <a:p>
            <a:r>
              <a:rPr lang="en-US" altLang="zh-TW" sz="1200" dirty="0">
                <a:solidFill>
                  <a:schemeClr val="bg2">
                    <a:lumMod val="75000"/>
                  </a:schemeClr>
                </a:solidFill>
              </a:rPr>
              <a:t>ref: R. Honda, IEEE TNS, vol. 70, no 6, pp. 1102-1109, June 2023</a:t>
            </a:r>
          </a:p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55D086CD-7C82-F935-835A-6F2D7D85AA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90F79-59FF-4675-A299-388E88B823C7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649426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21AD9F-7BB9-05C4-C24B-FF4F300CAF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84EEC978-CD2F-0825-5238-F686FDC107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237DBCC8-C568-8524-9159-7395A0DB6C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dirty="0">
                <a:solidFill>
                  <a:schemeClr val="bg2">
                    <a:lumMod val="75000"/>
                  </a:schemeClr>
                </a:solidFill>
              </a:rPr>
              <a:t>ref: D. </a:t>
            </a:r>
            <a:r>
              <a:rPr lang="en-US" altLang="zh-TW" sz="1200" dirty="0" err="1">
                <a:solidFill>
                  <a:schemeClr val="bg2">
                    <a:lumMod val="75000"/>
                  </a:schemeClr>
                </a:solidFill>
              </a:rPr>
              <a:t>Calvet</a:t>
            </a:r>
            <a:r>
              <a:rPr lang="en-US" altLang="zh-TW" sz="1200" dirty="0">
                <a:solidFill>
                  <a:schemeClr val="bg2">
                    <a:lumMod val="75000"/>
                  </a:schemeClr>
                </a:solidFill>
              </a:rPr>
              <a:t>, IEEE TNS, vol. 67, no. 8, pp. 1912-1919, Aug. 2020</a:t>
            </a:r>
          </a:p>
          <a:p>
            <a:r>
              <a:rPr lang="en-US" altLang="zh-TW" sz="1200" dirty="0">
                <a:solidFill>
                  <a:schemeClr val="bg2">
                    <a:lumMod val="75000"/>
                  </a:schemeClr>
                </a:solidFill>
              </a:rPr>
              <a:t>ref: R. Honda, IEEE TNS, vol. 70, no 6, pp. 1102-1109, June 2023</a:t>
            </a:r>
          </a:p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4A51B7A-C044-4E1D-4B32-31CDC449C6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90F79-59FF-4675-A299-388E88B823C7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4464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4FAA-5174-4922-81D9-70CA16191333}" type="datetime1">
              <a:rPr lang="zh-TW" altLang="en-US" smtClean="0"/>
              <a:t>2026/5/28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C025-7ECA-4E0F-8835-F46C1CEEE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9254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C63C-8D6F-4D93-B0B1-23E0B932BD67}" type="datetime1">
              <a:rPr lang="zh-TW" altLang="en-US" smtClean="0"/>
              <a:t>2026/5/28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C025-7ECA-4E0F-8835-F46C1CEEE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6454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0E847-51E9-44EA-9C07-7F5A28688E80}" type="datetime1">
              <a:rPr lang="zh-TW" altLang="en-US" smtClean="0"/>
              <a:t>2026/5/28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C025-7ECA-4E0F-8835-F46C1CEEE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3880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5">
            <a:extLst>
              <a:ext uri="{FF2B5EF4-FFF2-40B4-BE49-F238E27FC236}">
                <a16:creationId xmlns:a16="http://schemas.microsoft.com/office/drawing/2014/main" id="{9C5DE553-D452-8110-021A-265363557788}"/>
              </a:ext>
            </a:extLst>
          </p:cNvPr>
          <p:cNvSpPr txBox="1">
            <a:spLocks/>
          </p:cNvSpPr>
          <p:nvPr userDrawn="1"/>
        </p:nvSpPr>
        <p:spPr>
          <a:xfrm>
            <a:off x="9448800" y="31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30756C-4042-41F1-82B5-F24F7FF3BF53}" type="slidenum">
              <a:rPr lang="zh-TW" altLang="en-US" sz="3200" smtClean="0"/>
              <a:pPr/>
              <a:t>‹#›</a:t>
            </a:fld>
            <a:endParaRPr lang="zh-TW" altLang="en-US" sz="3200" dirty="0"/>
          </a:p>
        </p:txBody>
      </p:sp>
      <p:sp>
        <p:nvSpPr>
          <p:cNvPr id="16" name="標題 15">
            <a:extLst>
              <a:ext uri="{FF2B5EF4-FFF2-40B4-BE49-F238E27FC236}">
                <a16:creationId xmlns:a16="http://schemas.microsoft.com/office/drawing/2014/main" id="{0BAC757A-E316-317A-F2A2-F4EB06F5C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581" y="71438"/>
            <a:ext cx="11428562" cy="6100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18" name="文字版面配置區 17">
            <a:extLst>
              <a:ext uri="{FF2B5EF4-FFF2-40B4-BE49-F238E27FC236}">
                <a16:creationId xmlns:a16="http://schemas.microsoft.com/office/drawing/2014/main" id="{90500649-EFF3-9EEA-681B-9E21BE68A3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3580" y="689635"/>
            <a:ext cx="11428561" cy="457679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55010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0A5FE-A6C7-458A-A119-634940E62E5B}" type="datetime1">
              <a:rPr lang="zh-TW" altLang="en-US" smtClean="0"/>
              <a:t>2026/5/28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C025-7ECA-4E0F-8835-F46C1CEEE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25422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C0362-B1D9-45DB-9FEC-41338B1962E4}" type="datetime1">
              <a:rPr lang="zh-TW" altLang="en-US" smtClean="0"/>
              <a:t>2026/5/28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C025-7ECA-4E0F-8835-F46C1CEEE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0565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A289A-20FD-41FD-B602-1449870F751C}" type="datetime1">
              <a:rPr lang="zh-TW" altLang="en-US" smtClean="0"/>
              <a:t>2026/5/28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C025-7ECA-4E0F-8835-F46C1CEEE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8315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7492-34EA-4159-890D-56C9D0CB715F}" type="datetime1">
              <a:rPr lang="zh-TW" altLang="en-US" smtClean="0"/>
              <a:t>2026/5/28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C025-7ECA-4E0F-8835-F46C1CEEE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8853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D98C9-A4CA-4E4C-AC3C-D6E6E11FBE30}" type="datetime1">
              <a:rPr lang="zh-TW" altLang="en-US" smtClean="0"/>
              <a:t>2026/5/28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C025-7ECA-4E0F-8835-F46C1CEEE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6878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8CF07-6C1C-46F1-A38E-DF13F848840E}" type="datetime1">
              <a:rPr lang="zh-TW" altLang="en-US" smtClean="0"/>
              <a:t>2026/5/28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C025-7ECA-4E0F-8835-F46C1CEEE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51707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C1840-7E1B-421E-9DA6-7F821649A24C}" type="datetime1">
              <a:rPr lang="zh-TW" altLang="en-US" smtClean="0"/>
              <a:t>2026/5/28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C025-7ECA-4E0F-8835-F46C1CEEE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181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87A3E-91E2-4272-9647-EF89F163FC10}" type="datetime1">
              <a:rPr lang="zh-TW" altLang="en-US" smtClean="0"/>
              <a:t>2026/5/28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C025-7ECA-4E0F-8835-F46C1CEEE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3147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E0F33-749B-44BE-AC60-E68A4FD2409C}" type="datetime1">
              <a:rPr lang="zh-TW" altLang="en-US" smtClean="0"/>
              <a:t>2026/5/28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0C025-7ECA-4E0F-8835-F46C1CEEE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09867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6.gif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1">
            <a:extLst>
              <a:ext uri="{FF2B5EF4-FFF2-40B4-BE49-F238E27FC236}">
                <a16:creationId xmlns:a16="http://schemas.microsoft.com/office/drawing/2014/main" id="{379BF4A6-AEEA-5F2D-E1D8-D85EFA4865E7}"/>
              </a:ext>
            </a:extLst>
          </p:cNvPr>
          <p:cNvSpPr txBox="1">
            <a:spLocks/>
          </p:cNvSpPr>
          <p:nvPr/>
        </p:nvSpPr>
        <p:spPr>
          <a:xfrm>
            <a:off x="294290" y="1414462"/>
            <a:ext cx="11603420" cy="19356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Timing Distribution Method via 10-km Optical Fibers</a:t>
            </a:r>
          </a:p>
          <a:p>
            <a:pPr algn="ctr"/>
            <a:r>
              <a:rPr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J-PARC for the Hyper-K Project</a:t>
            </a:r>
          </a:p>
        </p:txBody>
      </p:sp>
      <p:sp>
        <p:nvSpPr>
          <p:cNvPr id="7" name="副標題 2">
            <a:extLst>
              <a:ext uri="{FF2B5EF4-FFF2-40B4-BE49-F238E27FC236}">
                <a16:creationId xmlns:a16="http://schemas.microsoft.com/office/drawing/2014/main" id="{70118DBF-6045-689B-7184-4117B0ACE324}"/>
              </a:ext>
            </a:extLst>
          </p:cNvPr>
          <p:cNvSpPr txBox="1">
            <a:spLocks/>
          </p:cNvSpPr>
          <p:nvPr/>
        </p:nvSpPr>
        <p:spPr>
          <a:xfrm>
            <a:off x="294290" y="6388100"/>
            <a:ext cx="11603420" cy="38862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TW" dirty="0"/>
              <a:t>2026/05/28</a:t>
            </a:r>
            <a:r>
              <a:rPr lang="zh-TW" altLang="en-US" dirty="0"/>
              <a:t>  </a:t>
            </a:r>
            <a:r>
              <a:rPr lang="en-US" altLang="zh-TW" dirty="0"/>
              <a:t>25</a:t>
            </a:r>
            <a:r>
              <a:rPr lang="en-US" altLang="zh-TW" baseline="30000" dirty="0"/>
              <a:t>th</a:t>
            </a:r>
            <a:r>
              <a:rPr lang="en-US" altLang="zh-TW" dirty="0"/>
              <a:t> IEEE Real Time Conference</a:t>
            </a:r>
            <a:r>
              <a:rPr lang="zh-TW" altLang="en-US" dirty="0"/>
              <a:t>  </a:t>
            </a:r>
            <a:r>
              <a:rPr lang="en-US" altLang="zh-TW" dirty="0"/>
              <a:t>[OS_DataAcquisitionAndTriggerArchitectures_125]</a:t>
            </a:r>
          </a:p>
        </p:txBody>
      </p:sp>
      <p:sp>
        <p:nvSpPr>
          <p:cNvPr id="8" name="副標題 2">
            <a:extLst>
              <a:ext uri="{FF2B5EF4-FFF2-40B4-BE49-F238E27FC236}">
                <a16:creationId xmlns:a16="http://schemas.microsoft.com/office/drawing/2014/main" id="{3448706C-74EF-2BD3-313D-032915F13AE3}"/>
              </a:ext>
            </a:extLst>
          </p:cNvPr>
          <p:cNvSpPr txBox="1">
            <a:spLocks/>
          </p:cNvSpPr>
          <p:nvPr/>
        </p:nvSpPr>
        <p:spPr>
          <a:xfrm>
            <a:off x="294290" y="4041308"/>
            <a:ext cx="11603420" cy="14315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dirty="0"/>
              <a:t>Che-Sheng </a:t>
            </a:r>
            <a:r>
              <a:rPr lang="en-US" altLang="zh-TW" dirty="0" err="1"/>
              <a:t>Lin</a:t>
            </a:r>
            <a:r>
              <a:rPr lang="en-US" altLang="zh-TW" baseline="30000" dirty="0" err="1"/>
              <a:t>A,B</a:t>
            </a:r>
            <a:r>
              <a:rPr lang="en-US" altLang="zh-TW" dirty="0"/>
              <a:t>,</a:t>
            </a:r>
          </a:p>
          <a:p>
            <a:r>
              <a:rPr lang="en-US" altLang="zh-TW" dirty="0" err="1"/>
              <a:t>Eitaro</a:t>
            </a:r>
            <a:r>
              <a:rPr lang="en-US" altLang="zh-TW" dirty="0"/>
              <a:t> </a:t>
            </a:r>
            <a:r>
              <a:rPr lang="en-US" altLang="zh-TW" dirty="0" err="1"/>
              <a:t>Hamada</a:t>
            </a:r>
            <a:r>
              <a:rPr lang="en-US" altLang="zh-TW" baseline="30000" dirty="0" err="1"/>
              <a:t>A</a:t>
            </a:r>
            <a:r>
              <a:rPr lang="en-US" altLang="zh-TW" dirty="0"/>
              <a:t>, Ian Benjamin </a:t>
            </a:r>
            <a:r>
              <a:rPr lang="en-US" altLang="zh-TW" dirty="0" err="1"/>
              <a:t>Heitkamp</a:t>
            </a:r>
            <a:r>
              <a:rPr lang="en-US" altLang="zh-TW" sz="2800" baseline="30000" dirty="0" err="1"/>
              <a:t>C</a:t>
            </a:r>
            <a:r>
              <a:rPr lang="en-US" altLang="zh-TW" dirty="0"/>
              <a:t>, Yota </a:t>
            </a:r>
            <a:r>
              <a:rPr lang="en-US" altLang="zh-TW" dirty="0" err="1"/>
              <a:t>Hino</a:t>
            </a:r>
            <a:r>
              <a:rPr lang="en-US" altLang="zh-TW" baseline="30000" dirty="0" err="1"/>
              <a:t>A,B</a:t>
            </a:r>
            <a:r>
              <a:rPr lang="en-US" altLang="zh-TW" dirty="0"/>
              <a:t>, Ryotaro </a:t>
            </a:r>
            <a:r>
              <a:rPr lang="en-US" altLang="zh-TW" dirty="0" err="1"/>
              <a:t>Honda</a:t>
            </a:r>
            <a:r>
              <a:rPr lang="en-US" altLang="zh-TW" baseline="30000" dirty="0" err="1"/>
              <a:t>A,B</a:t>
            </a:r>
            <a:r>
              <a:rPr lang="en-US" altLang="zh-TW" dirty="0"/>
              <a:t>,</a:t>
            </a:r>
            <a:r>
              <a:rPr lang="en-US" altLang="zh-TW" b="1" dirty="0"/>
              <a:t> </a:t>
            </a:r>
            <a:r>
              <a:rPr lang="en-US" altLang="zh-TW" dirty="0"/>
              <a:t>Ken </a:t>
            </a:r>
            <a:r>
              <a:rPr lang="en-US" altLang="zh-TW" dirty="0" err="1"/>
              <a:t>Sakashita</a:t>
            </a:r>
            <a:r>
              <a:rPr lang="en-US" altLang="zh-TW" baseline="30000" dirty="0" err="1"/>
              <a:t>A,B</a:t>
            </a:r>
            <a:endParaRPr lang="en-US" altLang="zh-TW" dirty="0"/>
          </a:p>
        </p:txBody>
      </p:sp>
      <p:sp>
        <p:nvSpPr>
          <p:cNvPr id="9" name="副標題 2">
            <a:extLst>
              <a:ext uri="{FF2B5EF4-FFF2-40B4-BE49-F238E27FC236}">
                <a16:creationId xmlns:a16="http://schemas.microsoft.com/office/drawing/2014/main" id="{BA9CC1AC-7339-3F83-B8C5-CC8BB01C61EC}"/>
              </a:ext>
            </a:extLst>
          </p:cNvPr>
          <p:cNvSpPr txBox="1">
            <a:spLocks/>
          </p:cNvSpPr>
          <p:nvPr/>
        </p:nvSpPr>
        <p:spPr>
          <a:xfrm>
            <a:off x="294290" y="5129965"/>
            <a:ext cx="11603420" cy="5782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baseline="30000" dirty="0"/>
              <a:t>A</a:t>
            </a:r>
            <a:r>
              <a:rPr lang="en-US" altLang="zh-TW" dirty="0"/>
              <a:t>KEK IPNS,</a:t>
            </a:r>
            <a:r>
              <a:rPr lang="zh-TW" altLang="en-US" dirty="0"/>
              <a:t> </a:t>
            </a:r>
            <a:r>
              <a:rPr lang="en-US" altLang="zh-TW" baseline="30000" dirty="0"/>
              <a:t>B</a:t>
            </a:r>
            <a:r>
              <a:rPr lang="en-US" altLang="zh-TW" dirty="0"/>
              <a:t>SOKENDAI,</a:t>
            </a:r>
            <a:r>
              <a:rPr lang="en-US" altLang="zh-TW" baseline="30000" dirty="0"/>
              <a:t> </a:t>
            </a:r>
            <a:r>
              <a:rPr lang="en-US" altLang="zh-TW" baseline="30000" dirty="0" err="1"/>
              <a:t>C</a:t>
            </a:r>
            <a:r>
              <a:rPr lang="en-US" altLang="zh-TW" dirty="0" err="1"/>
              <a:t>Tohoku</a:t>
            </a:r>
            <a:r>
              <a:rPr lang="en-US" altLang="zh-TW" dirty="0"/>
              <a:t> University</a:t>
            </a: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E3860A18-91F0-1D0A-194E-F71BA60DD4B4}"/>
              </a:ext>
            </a:extLst>
          </p:cNvPr>
          <p:cNvSpPr txBox="1"/>
          <p:nvPr/>
        </p:nvSpPr>
        <p:spPr>
          <a:xfrm>
            <a:off x="7360920" y="5708232"/>
            <a:ext cx="48310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TW" dirty="0">
                <a:effectLst/>
                <a:latin typeface="Segoe UI" panose="020B0502040204020203" pitchFamily="34" charset="0"/>
              </a:rPr>
              <a:t>This work is supported by the JST K-program</a:t>
            </a:r>
          </a:p>
          <a:p>
            <a:pPr algn="r"/>
            <a:r>
              <a:rPr lang="en-US" altLang="zh-TW" dirty="0">
                <a:effectLst/>
                <a:latin typeface="Segoe UI" panose="020B0502040204020203" pitchFamily="34" charset="0"/>
              </a:rPr>
              <a:t>(Grant </a:t>
            </a:r>
            <a:r>
              <a:rPr lang="en-US" altLang="zh-TW" dirty="0">
                <a:latin typeface="Segoe UI" panose="020B0502040204020203" pitchFamily="34" charset="0"/>
              </a:rPr>
              <a:t>No.</a:t>
            </a:r>
            <a:r>
              <a:rPr lang="en-US" altLang="zh-TW" dirty="0">
                <a:effectLst/>
                <a:latin typeface="Segoe UI" panose="020B0502040204020203" pitchFamily="34" charset="0"/>
              </a:rPr>
              <a:t> JPMJKP24J2).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40171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74C0BD-5D98-6B5F-2FDD-6A6265A5FE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74C34743-85E5-2D95-85F7-DE4EE3724970}"/>
              </a:ext>
            </a:extLst>
          </p:cNvPr>
          <p:cNvSpPr/>
          <p:nvPr/>
        </p:nvSpPr>
        <p:spPr>
          <a:xfrm>
            <a:off x="6675647" y="922939"/>
            <a:ext cx="4655030" cy="337934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101360F-C3BB-2F9F-58CD-E0198B00343E}"/>
              </a:ext>
            </a:extLst>
          </p:cNvPr>
          <p:cNvSpPr/>
          <p:nvPr/>
        </p:nvSpPr>
        <p:spPr>
          <a:xfrm>
            <a:off x="6622234" y="999742"/>
            <a:ext cx="4655030" cy="337934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0A025F1-0EA1-0CF3-42CE-B18A8C9EF6E0}"/>
              </a:ext>
            </a:extLst>
          </p:cNvPr>
          <p:cNvSpPr/>
          <p:nvPr/>
        </p:nvSpPr>
        <p:spPr>
          <a:xfrm>
            <a:off x="6568821" y="1076544"/>
            <a:ext cx="4655030" cy="337934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E0560F7-C966-8869-2C50-90E6FD1DEB0D}"/>
              </a:ext>
            </a:extLst>
          </p:cNvPr>
          <p:cNvSpPr/>
          <p:nvPr/>
        </p:nvSpPr>
        <p:spPr>
          <a:xfrm>
            <a:off x="830278" y="1076544"/>
            <a:ext cx="4820956" cy="337934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AC9051A7-84BC-8ACE-B31A-8669D9F41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Method of Timing Distribution System (3)</a:t>
            </a:r>
            <a:endParaRPr lang="zh-TW" altLang="en-US" dirty="0"/>
          </a:p>
        </p:txBody>
      </p:sp>
      <p:sp>
        <p:nvSpPr>
          <p:cNvPr id="25" name="文字版面配置區 7">
            <a:extLst>
              <a:ext uri="{FF2B5EF4-FFF2-40B4-BE49-F238E27FC236}">
                <a16:creationId xmlns:a16="http://schemas.microsoft.com/office/drawing/2014/main" id="{4B922890-AFFA-1CAC-A825-A07DE4EEA7EC}"/>
              </a:ext>
            </a:extLst>
          </p:cNvPr>
          <p:cNvSpPr txBox="1">
            <a:spLocks/>
          </p:cNvSpPr>
          <p:nvPr/>
        </p:nvSpPr>
        <p:spPr>
          <a:xfrm>
            <a:off x="171638" y="517104"/>
            <a:ext cx="11428561" cy="457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solidFill>
                  <a:schemeClr val="tx1"/>
                </a:solidFill>
              </a:rPr>
              <a:t>Generate the pulse signal at the corresponding timing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23C20B68-0843-7717-524E-CD9C951BCFE1}"/>
              </a:ext>
            </a:extLst>
          </p:cNvPr>
          <p:cNvSpPr/>
          <p:nvPr/>
        </p:nvSpPr>
        <p:spPr>
          <a:xfrm>
            <a:off x="4563521" y="1402095"/>
            <a:ext cx="1207848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MIKUMARI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Link TX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E373A122-DADB-8F5A-3EE5-228B8F451A02}"/>
              </a:ext>
            </a:extLst>
          </p:cNvPr>
          <p:cNvSpPr/>
          <p:nvPr/>
        </p:nvSpPr>
        <p:spPr>
          <a:xfrm>
            <a:off x="6467739" y="1402095"/>
            <a:ext cx="1207848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MIKUMARI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Link RX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D996B4F8-FB68-749D-B7B2-EE2B7E0D87D2}"/>
              </a:ext>
            </a:extLst>
          </p:cNvPr>
          <p:cNvSpPr txBox="1"/>
          <p:nvPr/>
        </p:nvSpPr>
        <p:spPr>
          <a:xfrm>
            <a:off x="1755931" y="1076544"/>
            <a:ext cx="163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clock (125MHz)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6" name="直線單箭頭接點 15">
            <a:extLst>
              <a:ext uri="{FF2B5EF4-FFF2-40B4-BE49-F238E27FC236}">
                <a16:creationId xmlns:a16="http://schemas.microsoft.com/office/drawing/2014/main" id="{8EBF100E-A99F-7416-FD73-14E7CF449008}"/>
              </a:ext>
            </a:extLst>
          </p:cNvPr>
          <p:cNvCxnSpPr>
            <a:cxnSpLocks/>
            <a:stCxn id="26" idx="3"/>
            <a:endCxn id="8" idx="1"/>
          </p:cNvCxnSpPr>
          <p:nvPr/>
        </p:nvCxnSpPr>
        <p:spPr>
          <a:xfrm>
            <a:off x="3379629" y="1934027"/>
            <a:ext cx="1183892" cy="806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單箭頭接點 33">
            <a:extLst>
              <a:ext uri="{FF2B5EF4-FFF2-40B4-BE49-F238E27FC236}">
                <a16:creationId xmlns:a16="http://schemas.microsoft.com/office/drawing/2014/main" id="{1CA2732C-5ED4-7F6F-431B-3A8EBF0197DF}"/>
              </a:ext>
            </a:extLst>
          </p:cNvPr>
          <p:cNvCxnSpPr>
            <a:cxnSpLocks/>
            <a:stCxn id="9" idx="3"/>
            <a:endCxn id="27" idx="1"/>
          </p:cNvCxnSpPr>
          <p:nvPr/>
        </p:nvCxnSpPr>
        <p:spPr>
          <a:xfrm flipV="1">
            <a:off x="7675587" y="1924695"/>
            <a:ext cx="1172218" cy="1740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單箭頭接點 43">
            <a:extLst>
              <a:ext uri="{FF2B5EF4-FFF2-40B4-BE49-F238E27FC236}">
                <a16:creationId xmlns:a16="http://schemas.microsoft.com/office/drawing/2014/main" id="{076DC65C-56E4-3E4C-804E-835F290991D3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5771369" y="1942095"/>
            <a:ext cx="69637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群組 69">
            <a:extLst>
              <a:ext uri="{FF2B5EF4-FFF2-40B4-BE49-F238E27FC236}">
                <a16:creationId xmlns:a16="http://schemas.microsoft.com/office/drawing/2014/main" id="{2F61C5A5-5516-F43D-5649-787FE540ECE6}"/>
              </a:ext>
            </a:extLst>
          </p:cNvPr>
          <p:cNvGrpSpPr/>
          <p:nvPr/>
        </p:nvGrpSpPr>
        <p:grpSpPr>
          <a:xfrm>
            <a:off x="5861017" y="1569789"/>
            <a:ext cx="489530" cy="360000"/>
            <a:chOff x="4368799" y="1672427"/>
            <a:chExt cx="489530" cy="360000"/>
          </a:xfrm>
        </p:grpSpPr>
        <p:sp>
          <p:nvSpPr>
            <p:cNvPr id="45" name="橢圓 44">
              <a:extLst>
                <a:ext uri="{FF2B5EF4-FFF2-40B4-BE49-F238E27FC236}">
                  <a16:creationId xmlns:a16="http://schemas.microsoft.com/office/drawing/2014/main" id="{7C2AA5B2-3BFE-0BAC-CA9B-AC05EE76C023}"/>
                </a:ext>
              </a:extLst>
            </p:cNvPr>
            <p:cNvSpPr/>
            <p:nvPr/>
          </p:nvSpPr>
          <p:spPr>
            <a:xfrm>
              <a:off x="4368799" y="1672427"/>
              <a:ext cx="360000" cy="36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6" name="橢圓 45">
              <a:extLst>
                <a:ext uri="{FF2B5EF4-FFF2-40B4-BE49-F238E27FC236}">
                  <a16:creationId xmlns:a16="http://schemas.microsoft.com/office/drawing/2014/main" id="{AB326D06-CAF9-27C6-F520-21453B68D8BC}"/>
                </a:ext>
              </a:extLst>
            </p:cNvPr>
            <p:cNvSpPr/>
            <p:nvPr/>
          </p:nvSpPr>
          <p:spPr>
            <a:xfrm>
              <a:off x="4433564" y="1672427"/>
              <a:ext cx="360000" cy="36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7" name="橢圓 46">
              <a:extLst>
                <a:ext uri="{FF2B5EF4-FFF2-40B4-BE49-F238E27FC236}">
                  <a16:creationId xmlns:a16="http://schemas.microsoft.com/office/drawing/2014/main" id="{27BFF124-121D-FC86-0B8E-758AA16DF747}"/>
                </a:ext>
              </a:extLst>
            </p:cNvPr>
            <p:cNvSpPr/>
            <p:nvPr/>
          </p:nvSpPr>
          <p:spPr>
            <a:xfrm>
              <a:off x="4498329" y="1672427"/>
              <a:ext cx="360000" cy="36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26" name="矩形 25">
            <a:extLst>
              <a:ext uri="{FF2B5EF4-FFF2-40B4-BE49-F238E27FC236}">
                <a16:creationId xmlns:a16="http://schemas.microsoft.com/office/drawing/2014/main" id="{935A8C1C-2AF4-23A9-C235-CA97E9CD7073}"/>
              </a:ext>
            </a:extLst>
          </p:cNvPr>
          <p:cNvSpPr/>
          <p:nvPr/>
        </p:nvSpPr>
        <p:spPr>
          <a:xfrm>
            <a:off x="2299629" y="1574027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Time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Counter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4850B076-DB5B-041E-283C-CA1DB92C4BD0}"/>
              </a:ext>
            </a:extLst>
          </p:cNvPr>
          <p:cNvSpPr/>
          <p:nvPr/>
        </p:nvSpPr>
        <p:spPr>
          <a:xfrm>
            <a:off x="8847805" y="1564695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Time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Counter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5D4099D3-F3CC-72B8-92FF-37C95371EFCE}"/>
              </a:ext>
            </a:extLst>
          </p:cNvPr>
          <p:cNvSpPr/>
          <p:nvPr/>
        </p:nvSpPr>
        <p:spPr>
          <a:xfrm>
            <a:off x="2299629" y="2790097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Encode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2C7EC03F-E10A-F6F6-EB4A-900C6BDF7DB5}"/>
              </a:ext>
            </a:extLst>
          </p:cNvPr>
          <p:cNvSpPr/>
          <p:nvPr/>
        </p:nvSpPr>
        <p:spPr>
          <a:xfrm>
            <a:off x="8847805" y="2786895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Decode</a:t>
            </a:r>
            <a:endParaRPr lang="zh-TW" altLang="en-US" dirty="0">
              <a:solidFill>
                <a:schemeClr val="tx1"/>
              </a:solidFill>
            </a:endParaRPr>
          </a:p>
        </p:txBody>
      </p:sp>
      <p:cxnSp>
        <p:nvCxnSpPr>
          <p:cNvPr id="43" name="接點: 肘形 42">
            <a:extLst>
              <a:ext uri="{FF2B5EF4-FFF2-40B4-BE49-F238E27FC236}">
                <a16:creationId xmlns:a16="http://schemas.microsoft.com/office/drawing/2014/main" id="{E0826BA9-545E-3C10-61E7-129BDBF849F0}"/>
              </a:ext>
            </a:extLst>
          </p:cNvPr>
          <p:cNvCxnSpPr>
            <a:cxnSpLocks/>
            <a:stCxn id="40" idx="3"/>
          </p:cNvCxnSpPr>
          <p:nvPr/>
        </p:nvCxnSpPr>
        <p:spPr>
          <a:xfrm flipV="1">
            <a:off x="3379629" y="2313803"/>
            <a:ext cx="1199199" cy="836294"/>
          </a:xfrm>
          <a:prstGeom prst="bentConnector3">
            <a:avLst>
              <a:gd name="adj1" fmla="val 19500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6CA505EA-C12B-531B-D2A2-A7CD7489FBFC}"/>
              </a:ext>
            </a:extLst>
          </p:cNvPr>
          <p:cNvSpPr txBox="1"/>
          <p:nvPr/>
        </p:nvSpPr>
        <p:spPr>
          <a:xfrm>
            <a:off x="3466866" y="1597806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pulse I/F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2" name="接點: 肘形 81">
            <a:extLst>
              <a:ext uri="{FF2B5EF4-FFF2-40B4-BE49-F238E27FC236}">
                <a16:creationId xmlns:a16="http://schemas.microsoft.com/office/drawing/2014/main" id="{C2712C89-0220-0E93-0125-76FAA90D5535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3392918" y="1261210"/>
            <a:ext cx="1185910" cy="324900"/>
          </a:xfrm>
          <a:prstGeom prst="bentConnector3">
            <a:avLst>
              <a:gd name="adj1" fmla="val 16802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C597294A-39F1-8DB0-C912-5032BEAC39FC}"/>
              </a:ext>
            </a:extLst>
          </p:cNvPr>
          <p:cNvSpPr txBox="1"/>
          <p:nvPr/>
        </p:nvSpPr>
        <p:spPr>
          <a:xfrm>
            <a:off x="7737533" y="1580124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pulse I/F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5230851A-FE4D-0B4F-E2A3-FA3491233DA3}"/>
              </a:ext>
            </a:extLst>
          </p:cNvPr>
          <p:cNvSpPr txBox="1"/>
          <p:nvPr/>
        </p:nvSpPr>
        <p:spPr>
          <a:xfrm>
            <a:off x="3553556" y="1946110"/>
            <a:ext cx="905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data I/F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96" name="接點: 肘形 95">
            <a:extLst>
              <a:ext uri="{FF2B5EF4-FFF2-40B4-BE49-F238E27FC236}">
                <a16:creationId xmlns:a16="http://schemas.microsoft.com/office/drawing/2014/main" id="{2E95B9A7-9585-B762-4D8F-1ECB6F840B7A}"/>
              </a:ext>
            </a:extLst>
          </p:cNvPr>
          <p:cNvCxnSpPr>
            <a:cxnSpLocks/>
            <a:endCxn id="41" idx="1"/>
          </p:cNvCxnSpPr>
          <p:nvPr/>
        </p:nvCxnSpPr>
        <p:spPr>
          <a:xfrm>
            <a:off x="7675587" y="2284695"/>
            <a:ext cx="1172218" cy="862200"/>
          </a:xfrm>
          <a:prstGeom prst="bentConnector3">
            <a:avLst>
              <a:gd name="adj1" fmla="val 77735"/>
            </a:avLst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字方塊 99">
            <a:extLst>
              <a:ext uri="{FF2B5EF4-FFF2-40B4-BE49-F238E27FC236}">
                <a16:creationId xmlns:a16="http://schemas.microsoft.com/office/drawing/2014/main" id="{9C19845F-E008-9BC3-1CAD-7A687935CE3E}"/>
              </a:ext>
            </a:extLst>
          </p:cNvPr>
          <p:cNvSpPr txBox="1"/>
          <p:nvPr/>
        </p:nvSpPr>
        <p:spPr>
          <a:xfrm>
            <a:off x="7741845" y="1937429"/>
            <a:ext cx="905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data I/F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11" name="直線單箭頭接點 110">
            <a:extLst>
              <a:ext uri="{FF2B5EF4-FFF2-40B4-BE49-F238E27FC236}">
                <a16:creationId xmlns:a16="http://schemas.microsoft.com/office/drawing/2014/main" id="{1069E77F-9355-6F2F-7AA9-AFF4DAD76881}"/>
              </a:ext>
            </a:extLst>
          </p:cNvPr>
          <p:cNvCxnSpPr>
            <a:cxnSpLocks/>
            <a:stCxn id="26" idx="2"/>
            <a:endCxn id="40" idx="0"/>
          </p:cNvCxnSpPr>
          <p:nvPr/>
        </p:nvCxnSpPr>
        <p:spPr>
          <a:xfrm>
            <a:off x="2839629" y="2294027"/>
            <a:ext cx="0" cy="496070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線單箭頭接點 113">
            <a:extLst>
              <a:ext uri="{FF2B5EF4-FFF2-40B4-BE49-F238E27FC236}">
                <a16:creationId xmlns:a16="http://schemas.microsoft.com/office/drawing/2014/main" id="{72720C3F-41A0-D58F-6076-93843FE51311}"/>
              </a:ext>
            </a:extLst>
          </p:cNvPr>
          <p:cNvCxnSpPr>
            <a:cxnSpLocks/>
            <a:stCxn id="27" idx="2"/>
            <a:endCxn id="41" idx="0"/>
          </p:cNvCxnSpPr>
          <p:nvPr/>
        </p:nvCxnSpPr>
        <p:spPr>
          <a:xfrm>
            <a:off x="9387805" y="2284695"/>
            <a:ext cx="0" cy="50220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文字方塊 116">
            <a:extLst>
              <a:ext uri="{FF2B5EF4-FFF2-40B4-BE49-F238E27FC236}">
                <a16:creationId xmlns:a16="http://schemas.microsoft.com/office/drawing/2014/main" id="{3064989D-B3C2-ED85-2E00-43C64FCFFC44}"/>
              </a:ext>
            </a:extLst>
          </p:cNvPr>
          <p:cNvSpPr txBox="1"/>
          <p:nvPr/>
        </p:nvSpPr>
        <p:spPr>
          <a:xfrm>
            <a:off x="9387805" y="2333824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time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18" name="文字方塊 117">
            <a:extLst>
              <a:ext uri="{FF2B5EF4-FFF2-40B4-BE49-F238E27FC236}">
                <a16:creationId xmlns:a16="http://schemas.microsoft.com/office/drawing/2014/main" id="{B240BE38-91D4-7317-829C-F769DA79D9BD}"/>
              </a:ext>
            </a:extLst>
          </p:cNvPr>
          <p:cNvSpPr txBox="1"/>
          <p:nvPr/>
        </p:nvSpPr>
        <p:spPr>
          <a:xfrm>
            <a:off x="2834856" y="2333824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time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id="{E3AA970B-A29E-C6E2-3FF0-7502F3A235D2}"/>
              </a:ext>
            </a:extLst>
          </p:cNvPr>
          <p:cNvSpPr/>
          <p:nvPr/>
        </p:nvSpPr>
        <p:spPr>
          <a:xfrm>
            <a:off x="1064487" y="2786895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Pulse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Sampler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20" name="矩形 119">
            <a:extLst>
              <a:ext uri="{FF2B5EF4-FFF2-40B4-BE49-F238E27FC236}">
                <a16:creationId xmlns:a16="http://schemas.microsoft.com/office/drawing/2014/main" id="{476131F7-15E0-A2EC-3C4C-7F537A24CAF4}"/>
              </a:ext>
            </a:extLst>
          </p:cNvPr>
          <p:cNvSpPr/>
          <p:nvPr/>
        </p:nvSpPr>
        <p:spPr>
          <a:xfrm>
            <a:off x="10082947" y="2786895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Pulse</a:t>
            </a:r>
          </a:p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Generator</a:t>
            </a:r>
            <a:endParaRPr lang="zh-TW" altLang="en-US" sz="1700" dirty="0">
              <a:solidFill>
                <a:schemeClr val="tx1"/>
              </a:solidFill>
            </a:endParaRPr>
          </a:p>
        </p:txBody>
      </p:sp>
      <p:cxnSp>
        <p:nvCxnSpPr>
          <p:cNvPr id="122" name="直線單箭頭接點 121">
            <a:extLst>
              <a:ext uri="{FF2B5EF4-FFF2-40B4-BE49-F238E27FC236}">
                <a16:creationId xmlns:a16="http://schemas.microsoft.com/office/drawing/2014/main" id="{19E56B93-4403-9DC7-18C7-6BCC50AFCFFA}"/>
              </a:ext>
            </a:extLst>
          </p:cNvPr>
          <p:cNvCxnSpPr>
            <a:cxnSpLocks/>
            <a:stCxn id="41" idx="3"/>
            <a:endCxn id="120" idx="1"/>
          </p:cNvCxnSpPr>
          <p:nvPr/>
        </p:nvCxnSpPr>
        <p:spPr>
          <a:xfrm>
            <a:off x="9927805" y="3146895"/>
            <a:ext cx="155142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線單箭頭接點 124">
            <a:extLst>
              <a:ext uri="{FF2B5EF4-FFF2-40B4-BE49-F238E27FC236}">
                <a16:creationId xmlns:a16="http://schemas.microsoft.com/office/drawing/2014/main" id="{D4D9136F-47A6-2817-666D-4199685D6A52}"/>
              </a:ext>
            </a:extLst>
          </p:cNvPr>
          <p:cNvCxnSpPr>
            <a:cxnSpLocks/>
            <a:stCxn id="119" idx="3"/>
            <a:endCxn id="40" idx="1"/>
          </p:cNvCxnSpPr>
          <p:nvPr/>
        </p:nvCxnSpPr>
        <p:spPr>
          <a:xfrm>
            <a:off x="2144487" y="3146895"/>
            <a:ext cx="155142" cy="320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文字方塊 132">
            <a:extLst>
              <a:ext uri="{FF2B5EF4-FFF2-40B4-BE49-F238E27FC236}">
                <a16:creationId xmlns:a16="http://schemas.microsoft.com/office/drawing/2014/main" id="{CAC4CDB2-5B85-7798-9B21-D8E2671A946C}"/>
              </a:ext>
            </a:extLst>
          </p:cNvPr>
          <p:cNvSpPr txBox="1"/>
          <p:nvPr/>
        </p:nvSpPr>
        <p:spPr>
          <a:xfrm>
            <a:off x="-39989" y="2685230"/>
            <a:ext cx="8178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Kicker</a:t>
            </a:r>
          </a:p>
          <a:p>
            <a:r>
              <a:rPr lang="en-US" altLang="zh-TW" dirty="0"/>
              <a:t>Timing</a:t>
            </a:r>
          </a:p>
          <a:p>
            <a:r>
              <a:rPr lang="en-US" altLang="zh-TW" dirty="0"/>
              <a:t>Pulse</a:t>
            </a:r>
            <a:endParaRPr lang="zh-TW" altLang="en-US" dirty="0"/>
          </a:p>
        </p:txBody>
      </p:sp>
      <p:sp>
        <p:nvSpPr>
          <p:cNvPr id="134" name="矩形 133">
            <a:extLst>
              <a:ext uri="{FF2B5EF4-FFF2-40B4-BE49-F238E27FC236}">
                <a16:creationId xmlns:a16="http://schemas.microsoft.com/office/drawing/2014/main" id="{4B4C110D-A55F-5430-161F-DA942E6D903A}"/>
              </a:ext>
            </a:extLst>
          </p:cNvPr>
          <p:cNvSpPr/>
          <p:nvPr/>
        </p:nvSpPr>
        <p:spPr>
          <a:xfrm>
            <a:off x="1064487" y="3608560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Spill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Counter</a:t>
            </a:r>
            <a:endParaRPr lang="zh-TW" altLang="en-US" dirty="0">
              <a:solidFill>
                <a:schemeClr val="tx1"/>
              </a:solidFill>
            </a:endParaRPr>
          </a:p>
        </p:txBody>
      </p:sp>
      <p:cxnSp>
        <p:nvCxnSpPr>
          <p:cNvPr id="139" name="接點: 肘形 138">
            <a:extLst>
              <a:ext uri="{FF2B5EF4-FFF2-40B4-BE49-F238E27FC236}">
                <a16:creationId xmlns:a16="http://schemas.microsoft.com/office/drawing/2014/main" id="{E19BDE89-9BBF-B0A8-BA6F-7E0C0EB3FEEB}"/>
              </a:ext>
            </a:extLst>
          </p:cNvPr>
          <p:cNvCxnSpPr>
            <a:cxnSpLocks/>
            <a:stCxn id="134" idx="3"/>
            <a:endCxn id="40" idx="2"/>
          </p:cNvCxnSpPr>
          <p:nvPr/>
        </p:nvCxnSpPr>
        <p:spPr>
          <a:xfrm flipV="1">
            <a:off x="2144487" y="3510097"/>
            <a:ext cx="695142" cy="458463"/>
          </a:xfrm>
          <a:prstGeom prst="bentConnector2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字方塊 141">
            <a:extLst>
              <a:ext uri="{FF2B5EF4-FFF2-40B4-BE49-F238E27FC236}">
                <a16:creationId xmlns:a16="http://schemas.microsoft.com/office/drawing/2014/main" id="{4309D566-DDF8-27BF-88C6-7EF7A470D166}"/>
              </a:ext>
            </a:extLst>
          </p:cNvPr>
          <p:cNvSpPr txBox="1"/>
          <p:nvPr/>
        </p:nvSpPr>
        <p:spPr>
          <a:xfrm>
            <a:off x="2144659" y="3941693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Spill Num.</a:t>
            </a:r>
            <a:endParaRPr lang="zh-TW" altLang="en-US" dirty="0"/>
          </a:p>
        </p:txBody>
      </p:sp>
      <p:cxnSp>
        <p:nvCxnSpPr>
          <p:cNvPr id="143" name="接點: 肘形 142">
            <a:extLst>
              <a:ext uri="{FF2B5EF4-FFF2-40B4-BE49-F238E27FC236}">
                <a16:creationId xmlns:a16="http://schemas.microsoft.com/office/drawing/2014/main" id="{E9EF63B5-8359-343B-8A79-2BCD24F3AA22}"/>
              </a:ext>
            </a:extLst>
          </p:cNvPr>
          <p:cNvCxnSpPr>
            <a:cxnSpLocks/>
            <a:stCxn id="133" idx="3"/>
            <a:endCxn id="134" idx="1"/>
          </p:cNvCxnSpPr>
          <p:nvPr/>
        </p:nvCxnSpPr>
        <p:spPr>
          <a:xfrm>
            <a:off x="777863" y="3146895"/>
            <a:ext cx="286624" cy="821665"/>
          </a:xfrm>
          <a:prstGeom prst="bentConnector3">
            <a:avLst>
              <a:gd name="adj1" fmla="val 39366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接點: 肘形 146">
            <a:extLst>
              <a:ext uri="{FF2B5EF4-FFF2-40B4-BE49-F238E27FC236}">
                <a16:creationId xmlns:a16="http://schemas.microsoft.com/office/drawing/2014/main" id="{E9684067-DE29-0CAF-A12D-C22EB82E6970}"/>
              </a:ext>
            </a:extLst>
          </p:cNvPr>
          <p:cNvCxnSpPr>
            <a:cxnSpLocks/>
            <a:stCxn id="41" idx="2"/>
            <a:endCxn id="150" idx="1"/>
          </p:cNvCxnSpPr>
          <p:nvPr/>
        </p:nvCxnSpPr>
        <p:spPr>
          <a:xfrm rot="16200000" flipH="1">
            <a:off x="10173356" y="2721344"/>
            <a:ext cx="517636" cy="2088738"/>
          </a:xfrm>
          <a:prstGeom prst="bentConnector2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文字方塊 149">
            <a:extLst>
              <a:ext uri="{FF2B5EF4-FFF2-40B4-BE49-F238E27FC236}">
                <a16:creationId xmlns:a16="http://schemas.microsoft.com/office/drawing/2014/main" id="{08A04FF3-97E5-BA24-4A2B-73B07F805953}"/>
              </a:ext>
            </a:extLst>
          </p:cNvPr>
          <p:cNvSpPr txBox="1"/>
          <p:nvPr/>
        </p:nvSpPr>
        <p:spPr>
          <a:xfrm>
            <a:off x="11476543" y="3701365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Spill</a:t>
            </a:r>
          </a:p>
          <a:p>
            <a:r>
              <a:rPr lang="en-US" altLang="zh-TW" dirty="0"/>
              <a:t>Num.</a:t>
            </a:r>
            <a:endParaRPr lang="zh-TW" altLang="en-US" dirty="0"/>
          </a:p>
        </p:txBody>
      </p:sp>
      <p:sp>
        <p:nvSpPr>
          <p:cNvPr id="157" name="文字方塊 156">
            <a:extLst>
              <a:ext uri="{FF2B5EF4-FFF2-40B4-BE49-F238E27FC236}">
                <a16:creationId xmlns:a16="http://schemas.microsoft.com/office/drawing/2014/main" id="{BF82A0D1-1E4B-05A7-FB8C-151CD0A2E2F7}"/>
              </a:ext>
            </a:extLst>
          </p:cNvPr>
          <p:cNvSpPr txBox="1"/>
          <p:nvPr/>
        </p:nvSpPr>
        <p:spPr>
          <a:xfrm>
            <a:off x="11440500" y="2690857"/>
            <a:ext cx="8293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Beam</a:t>
            </a:r>
          </a:p>
          <a:p>
            <a:r>
              <a:rPr lang="en-US" altLang="zh-TW" dirty="0">
                <a:solidFill>
                  <a:srgbClr val="FF0000"/>
                </a:solidFill>
              </a:rPr>
              <a:t>Trigger</a:t>
            </a:r>
          </a:p>
          <a:p>
            <a:r>
              <a:rPr lang="en-US" altLang="zh-TW" dirty="0">
                <a:solidFill>
                  <a:srgbClr val="FF0000"/>
                </a:solidFill>
              </a:rPr>
              <a:t>Pulse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248" name="文字方塊 247">
            <a:extLst>
              <a:ext uri="{FF2B5EF4-FFF2-40B4-BE49-F238E27FC236}">
                <a16:creationId xmlns:a16="http://schemas.microsoft.com/office/drawing/2014/main" id="{91AAEA86-90C8-B59D-1E5F-AAA32ABC8F92}"/>
              </a:ext>
            </a:extLst>
          </p:cNvPr>
          <p:cNvSpPr txBox="1"/>
          <p:nvPr/>
        </p:nvSpPr>
        <p:spPr>
          <a:xfrm>
            <a:off x="5718954" y="1933395"/>
            <a:ext cx="816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optical</a:t>
            </a:r>
          </a:p>
          <a:p>
            <a:r>
              <a:rPr lang="en-US" altLang="zh-TW" dirty="0"/>
              <a:t>fiber</a:t>
            </a:r>
            <a:endParaRPr lang="zh-TW" altLang="en-US" dirty="0"/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8AED01E3-6B0E-BDF9-67E7-9BDC206B3A8A}"/>
              </a:ext>
            </a:extLst>
          </p:cNvPr>
          <p:cNvSpPr txBox="1"/>
          <p:nvPr/>
        </p:nvSpPr>
        <p:spPr>
          <a:xfrm>
            <a:off x="4397290" y="1054328"/>
            <a:ext cx="1295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Main board</a:t>
            </a:r>
            <a:endParaRPr lang="en-US" altLang="zh-TW" dirty="0"/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980E2839-29ED-F6C7-DF61-A47399487CF1}"/>
              </a:ext>
            </a:extLst>
          </p:cNvPr>
          <p:cNvSpPr txBox="1"/>
          <p:nvPr/>
        </p:nvSpPr>
        <p:spPr>
          <a:xfrm>
            <a:off x="6576887" y="1038525"/>
            <a:ext cx="115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Sub board</a:t>
            </a:r>
            <a:endParaRPr lang="en-US" altLang="zh-TW" dirty="0"/>
          </a:p>
        </p:txBody>
      </p:sp>
      <p:cxnSp>
        <p:nvCxnSpPr>
          <p:cNvPr id="129" name="直線單箭頭接點 128">
            <a:extLst>
              <a:ext uri="{FF2B5EF4-FFF2-40B4-BE49-F238E27FC236}">
                <a16:creationId xmlns:a16="http://schemas.microsoft.com/office/drawing/2014/main" id="{F0E64DAB-72CD-B0C0-A91D-575BC9B37F5F}"/>
              </a:ext>
            </a:extLst>
          </p:cNvPr>
          <p:cNvCxnSpPr>
            <a:cxnSpLocks/>
            <a:stCxn id="133" idx="3"/>
            <a:endCxn id="119" idx="1"/>
          </p:cNvCxnSpPr>
          <p:nvPr/>
        </p:nvCxnSpPr>
        <p:spPr>
          <a:xfrm>
            <a:off x="777863" y="3146895"/>
            <a:ext cx="286624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單箭頭接點 134">
            <a:extLst>
              <a:ext uri="{FF2B5EF4-FFF2-40B4-BE49-F238E27FC236}">
                <a16:creationId xmlns:a16="http://schemas.microsoft.com/office/drawing/2014/main" id="{C9001E8A-B963-4411-5FB5-8A4EE590FDC0}"/>
              </a:ext>
            </a:extLst>
          </p:cNvPr>
          <p:cNvCxnSpPr>
            <a:cxnSpLocks/>
            <a:stCxn id="120" idx="3"/>
            <a:endCxn id="157" idx="1"/>
          </p:cNvCxnSpPr>
          <p:nvPr/>
        </p:nvCxnSpPr>
        <p:spPr>
          <a:xfrm>
            <a:off x="11162947" y="3146895"/>
            <a:ext cx="277553" cy="5627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id="{D32E25BC-3FA1-A35D-6BB2-B95176E1F181}"/>
              </a:ext>
            </a:extLst>
          </p:cNvPr>
          <p:cNvSpPr/>
          <p:nvPr/>
        </p:nvSpPr>
        <p:spPr>
          <a:xfrm>
            <a:off x="8715379" y="2689138"/>
            <a:ext cx="1271712" cy="892555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F0FB6886-AE90-B338-B99A-87FE7374CD37}"/>
              </a:ext>
            </a:extLst>
          </p:cNvPr>
          <p:cNvSpPr txBox="1"/>
          <p:nvPr/>
        </p:nvSpPr>
        <p:spPr>
          <a:xfrm>
            <a:off x="9921276" y="2168127"/>
            <a:ext cx="17090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>
                <a:solidFill>
                  <a:srgbClr val="FF0000"/>
                </a:solidFill>
              </a:rPr>
              <a:t>corresponding timing</a:t>
            </a: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4A0FA050-0A99-D7EA-45C8-B3882DA9C503}"/>
              </a:ext>
            </a:extLst>
          </p:cNvPr>
          <p:cNvSpPr txBox="1"/>
          <p:nvPr/>
        </p:nvSpPr>
        <p:spPr>
          <a:xfrm>
            <a:off x="10298752" y="3466672"/>
            <a:ext cx="10209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>
                <a:solidFill>
                  <a:srgbClr val="FF0000"/>
                </a:solidFill>
              </a:rPr>
              <a:t>OSERDES</a:t>
            </a: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08D1C7EB-1AFD-D71A-D6AD-8FAAB8DADF32}"/>
              </a:ext>
            </a:extLst>
          </p:cNvPr>
          <p:cNvSpPr txBox="1"/>
          <p:nvPr/>
        </p:nvSpPr>
        <p:spPr>
          <a:xfrm>
            <a:off x="369199" y="4953317"/>
            <a:ext cx="60870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(3.1) Generate the pulse signal at the corresponding timing.</a:t>
            </a:r>
          </a:p>
          <a:p>
            <a:r>
              <a:rPr lang="en-US" altLang="zh-TW" dirty="0"/>
              <a:t>          ( leading-edge timing + </a:t>
            </a:r>
            <a:r>
              <a:rPr lang="en-US" altLang="zh-TW" b="1" dirty="0"/>
              <a:t>pulse width</a:t>
            </a:r>
            <a:r>
              <a:rPr lang="en-US" altLang="zh-TW" dirty="0"/>
              <a:t>)</a:t>
            </a:r>
          </a:p>
          <a:p>
            <a:r>
              <a:rPr lang="en-US" altLang="zh-TW" b="1" dirty="0">
                <a:solidFill>
                  <a:schemeClr val="bg1">
                    <a:lumMod val="75000"/>
                  </a:schemeClr>
                </a:solidFill>
              </a:rPr>
              <a:t> Note: </a:t>
            </a:r>
            <a:r>
              <a:rPr lang="en-US" altLang="zh-TW" dirty="0">
                <a:solidFill>
                  <a:schemeClr val="bg1">
                    <a:lumMod val="75000"/>
                  </a:schemeClr>
                </a:solidFill>
              </a:rPr>
              <a:t>transmission latency: data I/F &gt; pulse I/F</a:t>
            </a:r>
            <a:br>
              <a:rPr lang="en-US" altLang="zh-TW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altLang="zh-TW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 add an </a:t>
            </a:r>
            <a:r>
              <a:rPr lang="en-US" altLang="zh-TW" b="1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extra fixed latency </a:t>
            </a:r>
            <a:r>
              <a:rPr lang="en-US" altLang="zh-TW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to ensure receiving</a:t>
            </a:r>
          </a:p>
          <a:p>
            <a:r>
              <a:rPr lang="en-US" altLang="zh-TW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                                                        of data from the data I/F.</a:t>
            </a:r>
            <a:endParaRPr lang="en-US" altLang="zh-TW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3A815BE9-9969-1D18-C738-C27982E96666}"/>
              </a:ext>
            </a:extLst>
          </p:cNvPr>
          <p:cNvSpPr txBox="1"/>
          <p:nvPr/>
        </p:nvSpPr>
        <p:spPr>
          <a:xfrm>
            <a:off x="132439" y="4553207"/>
            <a:ext cx="635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b="1" dirty="0"/>
              <a:t>(3) Generate the pulse signal at the corresponding timing:</a:t>
            </a: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33E1E9B7-1B40-FD18-FE58-2037B2E8ECEC}"/>
              </a:ext>
            </a:extLst>
          </p:cNvPr>
          <p:cNvSpPr txBox="1"/>
          <p:nvPr/>
        </p:nvSpPr>
        <p:spPr>
          <a:xfrm>
            <a:off x="369199" y="6395183"/>
            <a:ext cx="6206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(3.2) Use the OSERDES primitive to achieve 1ns accuracy.</a:t>
            </a: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6F537A59-B3AA-F610-6C5D-B7AD93FBCBD2}"/>
              </a:ext>
            </a:extLst>
          </p:cNvPr>
          <p:cNvSpPr txBox="1"/>
          <p:nvPr/>
        </p:nvSpPr>
        <p:spPr>
          <a:xfrm>
            <a:off x="6696183" y="3428524"/>
            <a:ext cx="1949380" cy="8617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b="1" dirty="0"/>
              <a:t>- Parameters:</a:t>
            </a:r>
          </a:p>
          <a:p>
            <a:r>
              <a:rPr lang="en-US" altLang="zh-TW" sz="1600" dirty="0"/>
              <a:t>   - pulse width</a:t>
            </a:r>
          </a:p>
          <a:p>
            <a:r>
              <a:rPr lang="en-US" altLang="zh-TW" sz="1600" dirty="0"/>
              <a:t>   - extra fixed latency</a:t>
            </a:r>
            <a:endParaRPr lang="en-US" altLang="zh-TW" dirty="0"/>
          </a:p>
        </p:txBody>
      </p:sp>
      <p:cxnSp>
        <p:nvCxnSpPr>
          <p:cNvPr id="28" name="直線單箭頭接點 27">
            <a:extLst>
              <a:ext uri="{FF2B5EF4-FFF2-40B4-BE49-F238E27FC236}">
                <a16:creationId xmlns:a16="http://schemas.microsoft.com/office/drawing/2014/main" id="{8FF8BC25-C082-B324-53D7-473B7738BB0D}"/>
              </a:ext>
            </a:extLst>
          </p:cNvPr>
          <p:cNvCxnSpPr>
            <a:cxnSpLocks/>
          </p:cNvCxnSpPr>
          <p:nvPr/>
        </p:nvCxnSpPr>
        <p:spPr>
          <a:xfrm flipV="1">
            <a:off x="8296333" y="3304026"/>
            <a:ext cx="351401" cy="183476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>
            <a:extLst>
              <a:ext uri="{FF2B5EF4-FFF2-40B4-BE49-F238E27FC236}">
                <a16:creationId xmlns:a16="http://schemas.microsoft.com/office/drawing/2014/main" id="{CD80E0CF-3924-F216-4588-977453120F38}"/>
              </a:ext>
            </a:extLst>
          </p:cNvPr>
          <p:cNvCxnSpPr>
            <a:cxnSpLocks/>
          </p:cNvCxnSpPr>
          <p:nvPr/>
        </p:nvCxnSpPr>
        <p:spPr>
          <a:xfrm>
            <a:off x="7853416" y="4670358"/>
            <a:ext cx="360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4D30E895-831C-E063-EE06-95A7A7A859C8}"/>
              </a:ext>
            </a:extLst>
          </p:cNvPr>
          <p:cNvSpPr txBox="1"/>
          <p:nvPr/>
        </p:nvSpPr>
        <p:spPr>
          <a:xfrm>
            <a:off x="5946128" y="5080574"/>
            <a:ext cx="1755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600" dirty="0"/>
              <a:t>Kicker timing</a:t>
            </a:r>
          </a:p>
          <a:p>
            <a:pPr algn="r"/>
            <a:r>
              <a:rPr lang="en-US" altLang="zh-TW" sz="1600" dirty="0"/>
              <a:t>pulse signal</a:t>
            </a:r>
            <a:endParaRPr lang="zh-TW" altLang="en-US" sz="1600" dirty="0"/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2F736B78-3929-7572-27DC-E34D2C9CC6DD}"/>
              </a:ext>
            </a:extLst>
          </p:cNvPr>
          <p:cNvSpPr txBox="1"/>
          <p:nvPr/>
        </p:nvSpPr>
        <p:spPr>
          <a:xfrm>
            <a:off x="5806811" y="4519967"/>
            <a:ext cx="1895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600" dirty="0"/>
              <a:t>Time counter</a:t>
            </a:r>
          </a:p>
          <a:p>
            <a:pPr algn="r"/>
            <a:r>
              <a:rPr lang="en-US" altLang="zh-TW" sz="1600" dirty="0"/>
              <a:t>(</a:t>
            </a:r>
            <a:r>
              <a:rPr lang="en-US" altLang="zh-TW" sz="1600" b="1" dirty="0"/>
              <a:t>main board</a:t>
            </a:r>
            <a:r>
              <a:rPr lang="en-US" altLang="zh-TW" sz="1600" dirty="0"/>
              <a:t>)</a:t>
            </a:r>
            <a:endParaRPr lang="zh-TW" altLang="en-US" sz="1600" dirty="0"/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C11098EE-5DD6-B090-236E-7111BD3F2EB8}"/>
              </a:ext>
            </a:extLst>
          </p:cNvPr>
          <p:cNvSpPr txBox="1"/>
          <p:nvPr/>
        </p:nvSpPr>
        <p:spPr>
          <a:xfrm>
            <a:off x="5983840" y="6201787"/>
            <a:ext cx="1755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600" dirty="0"/>
              <a:t>Beam trigger</a:t>
            </a:r>
          </a:p>
          <a:p>
            <a:pPr algn="r"/>
            <a:r>
              <a:rPr lang="en-US" altLang="zh-TW" sz="1600" dirty="0"/>
              <a:t>pulse signal</a:t>
            </a:r>
            <a:endParaRPr lang="zh-TW" altLang="en-US" sz="1600" dirty="0"/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67DDAACE-D716-BCC3-6533-B6416A32F8CF}"/>
              </a:ext>
            </a:extLst>
          </p:cNvPr>
          <p:cNvSpPr txBox="1"/>
          <p:nvPr/>
        </p:nvSpPr>
        <p:spPr>
          <a:xfrm>
            <a:off x="5844523" y="5641181"/>
            <a:ext cx="1895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600" dirty="0"/>
              <a:t>Time counter</a:t>
            </a:r>
          </a:p>
          <a:p>
            <a:pPr algn="r"/>
            <a:r>
              <a:rPr lang="en-US" altLang="zh-TW" sz="1600" dirty="0"/>
              <a:t>(</a:t>
            </a:r>
            <a:r>
              <a:rPr lang="en-US" altLang="zh-TW" sz="1600" b="1" dirty="0"/>
              <a:t>sub board</a:t>
            </a:r>
            <a:r>
              <a:rPr lang="en-US" altLang="zh-TW" sz="1600" dirty="0"/>
              <a:t>)</a:t>
            </a:r>
            <a:endParaRPr lang="zh-TW" altLang="en-US" sz="1600" dirty="0"/>
          </a:p>
        </p:txBody>
      </p:sp>
      <p:cxnSp>
        <p:nvCxnSpPr>
          <p:cNvPr id="36" name="直線接點 35">
            <a:extLst>
              <a:ext uri="{FF2B5EF4-FFF2-40B4-BE49-F238E27FC236}">
                <a16:creationId xmlns:a16="http://schemas.microsoft.com/office/drawing/2014/main" id="{6735465F-9704-D422-B784-C5207F1C0DC8}"/>
              </a:ext>
            </a:extLst>
          </p:cNvPr>
          <p:cNvCxnSpPr>
            <a:cxnSpLocks/>
          </p:cNvCxnSpPr>
          <p:nvPr/>
        </p:nvCxnSpPr>
        <p:spPr>
          <a:xfrm>
            <a:off x="7857639" y="5018482"/>
            <a:ext cx="360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接點 36">
            <a:extLst>
              <a:ext uri="{FF2B5EF4-FFF2-40B4-BE49-F238E27FC236}">
                <a16:creationId xmlns:a16="http://schemas.microsoft.com/office/drawing/2014/main" id="{F23055CD-E83B-F0FF-5019-69BCDB71AD6C}"/>
              </a:ext>
            </a:extLst>
          </p:cNvPr>
          <p:cNvCxnSpPr>
            <a:cxnSpLocks/>
          </p:cNvCxnSpPr>
          <p:nvPr/>
        </p:nvCxnSpPr>
        <p:spPr>
          <a:xfrm>
            <a:off x="8213416" y="4670358"/>
            <a:ext cx="180000" cy="360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接點 37">
            <a:extLst>
              <a:ext uri="{FF2B5EF4-FFF2-40B4-BE49-F238E27FC236}">
                <a16:creationId xmlns:a16="http://schemas.microsoft.com/office/drawing/2014/main" id="{C8CCFF1B-DC24-7C3B-3EB2-8DD2FBB436A1}"/>
              </a:ext>
            </a:extLst>
          </p:cNvPr>
          <p:cNvCxnSpPr>
            <a:cxnSpLocks/>
          </p:cNvCxnSpPr>
          <p:nvPr/>
        </p:nvCxnSpPr>
        <p:spPr>
          <a:xfrm>
            <a:off x="8393416" y="4670358"/>
            <a:ext cx="360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接點 38">
            <a:extLst>
              <a:ext uri="{FF2B5EF4-FFF2-40B4-BE49-F238E27FC236}">
                <a16:creationId xmlns:a16="http://schemas.microsoft.com/office/drawing/2014/main" id="{6FD5C1B4-7D82-A850-E8FA-ACB449F83A9B}"/>
              </a:ext>
            </a:extLst>
          </p:cNvPr>
          <p:cNvCxnSpPr>
            <a:cxnSpLocks/>
          </p:cNvCxnSpPr>
          <p:nvPr/>
        </p:nvCxnSpPr>
        <p:spPr>
          <a:xfrm>
            <a:off x="8393416" y="5018482"/>
            <a:ext cx="360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接點 48">
            <a:extLst>
              <a:ext uri="{FF2B5EF4-FFF2-40B4-BE49-F238E27FC236}">
                <a16:creationId xmlns:a16="http://schemas.microsoft.com/office/drawing/2014/main" id="{B9DC3E66-81BC-13A6-3BF1-339B925DF389}"/>
              </a:ext>
            </a:extLst>
          </p:cNvPr>
          <p:cNvCxnSpPr>
            <a:cxnSpLocks/>
          </p:cNvCxnSpPr>
          <p:nvPr/>
        </p:nvCxnSpPr>
        <p:spPr>
          <a:xfrm flipH="1">
            <a:off x="8213416" y="4670358"/>
            <a:ext cx="180000" cy="360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接點 49">
            <a:extLst>
              <a:ext uri="{FF2B5EF4-FFF2-40B4-BE49-F238E27FC236}">
                <a16:creationId xmlns:a16="http://schemas.microsoft.com/office/drawing/2014/main" id="{96E50F5A-D21D-EBD6-AFA9-FDA52CB2598D}"/>
              </a:ext>
            </a:extLst>
          </p:cNvPr>
          <p:cNvCxnSpPr>
            <a:cxnSpLocks/>
          </p:cNvCxnSpPr>
          <p:nvPr/>
        </p:nvCxnSpPr>
        <p:spPr>
          <a:xfrm>
            <a:off x="8765380" y="4662766"/>
            <a:ext cx="180000" cy="360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接點 50">
            <a:extLst>
              <a:ext uri="{FF2B5EF4-FFF2-40B4-BE49-F238E27FC236}">
                <a16:creationId xmlns:a16="http://schemas.microsoft.com/office/drawing/2014/main" id="{398DB76E-32B6-02AB-937E-3B84A17EB90B}"/>
              </a:ext>
            </a:extLst>
          </p:cNvPr>
          <p:cNvCxnSpPr>
            <a:cxnSpLocks/>
          </p:cNvCxnSpPr>
          <p:nvPr/>
        </p:nvCxnSpPr>
        <p:spPr>
          <a:xfrm>
            <a:off x="8945380" y="4662766"/>
            <a:ext cx="360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接點 51">
            <a:extLst>
              <a:ext uri="{FF2B5EF4-FFF2-40B4-BE49-F238E27FC236}">
                <a16:creationId xmlns:a16="http://schemas.microsoft.com/office/drawing/2014/main" id="{D8526961-20B4-C135-E788-A256404457AA}"/>
              </a:ext>
            </a:extLst>
          </p:cNvPr>
          <p:cNvCxnSpPr>
            <a:cxnSpLocks/>
          </p:cNvCxnSpPr>
          <p:nvPr/>
        </p:nvCxnSpPr>
        <p:spPr>
          <a:xfrm>
            <a:off x="8945380" y="5010890"/>
            <a:ext cx="360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接點 52">
            <a:extLst>
              <a:ext uri="{FF2B5EF4-FFF2-40B4-BE49-F238E27FC236}">
                <a16:creationId xmlns:a16="http://schemas.microsoft.com/office/drawing/2014/main" id="{D15FF419-0475-3C29-C182-E0D9061B94B3}"/>
              </a:ext>
            </a:extLst>
          </p:cNvPr>
          <p:cNvCxnSpPr>
            <a:cxnSpLocks/>
          </p:cNvCxnSpPr>
          <p:nvPr/>
        </p:nvCxnSpPr>
        <p:spPr>
          <a:xfrm flipH="1">
            <a:off x="8765380" y="4662766"/>
            <a:ext cx="180000" cy="360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接點 53">
            <a:extLst>
              <a:ext uri="{FF2B5EF4-FFF2-40B4-BE49-F238E27FC236}">
                <a16:creationId xmlns:a16="http://schemas.microsoft.com/office/drawing/2014/main" id="{09F90B89-297E-34B9-C128-3411F955DA57}"/>
              </a:ext>
            </a:extLst>
          </p:cNvPr>
          <p:cNvCxnSpPr>
            <a:cxnSpLocks/>
          </p:cNvCxnSpPr>
          <p:nvPr/>
        </p:nvCxnSpPr>
        <p:spPr>
          <a:xfrm>
            <a:off x="9305380" y="4662766"/>
            <a:ext cx="180000" cy="360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接點 54">
            <a:extLst>
              <a:ext uri="{FF2B5EF4-FFF2-40B4-BE49-F238E27FC236}">
                <a16:creationId xmlns:a16="http://schemas.microsoft.com/office/drawing/2014/main" id="{D2FD2D49-FBB6-9AE8-0F59-15033256F188}"/>
              </a:ext>
            </a:extLst>
          </p:cNvPr>
          <p:cNvCxnSpPr>
            <a:cxnSpLocks/>
          </p:cNvCxnSpPr>
          <p:nvPr/>
        </p:nvCxnSpPr>
        <p:spPr>
          <a:xfrm>
            <a:off x="9485380" y="4662766"/>
            <a:ext cx="360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接點 55">
            <a:extLst>
              <a:ext uri="{FF2B5EF4-FFF2-40B4-BE49-F238E27FC236}">
                <a16:creationId xmlns:a16="http://schemas.microsoft.com/office/drawing/2014/main" id="{0F2DA64C-4CF8-5DE3-F8C0-7381EAA0324F}"/>
              </a:ext>
            </a:extLst>
          </p:cNvPr>
          <p:cNvCxnSpPr>
            <a:cxnSpLocks/>
          </p:cNvCxnSpPr>
          <p:nvPr/>
        </p:nvCxnSpPr>
        <p:spPr>
          <a:xfrm>
            <a:off x="9485380" y="5010890"/>
            <a:ext cx="360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接點 56">
            <a:extLst>
              <a:ext uri="{FF2B5EF4-FFF2-40B4-BE49-F238E27FC236}">
                <a16:creationId xmlns:a16="http://schemas.microsoft.com/office/drawing/2014/main" id="{A0D87E2F-DA19-319F-E4C4-0717AEC4BC10}"/>
              </a:ext>
            </a:extLst>
          </p:cNvPr>
          <p:cNvCxnSpPr>
            <a:cxnSpLocks/>
          </p:cNvCxnSpPr>
          <p:nvPr/>
        </p:nvCxnSpPr>
        <p:spPr>
          <a:xfrm flipH="1">
            <a:off x="9305380" y="4662766"/>
            <a:ext cx="180000" cy="360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接點 57">
            <a:extLst>
              <a:ext uri="{FF2B5EF4-FFF2-40B4-BE49-F238E27FC236}">
                <a16:creationId xmlns:a16="http://schemas.microsoft.com/office/drawing/2014/main" id="{2D937DED-208E-34D9-60B8-E807E9FFE253}"/>
              </a:ext>
            </a:extLst>
          </p:cNvPr>
          <p:cNvCxnSpPr>
            <a:cxnSpLocks/>
          </p:cNvCxnSpPr>
          <p:nvPr/>
        </p:nvCxnSpPr>
        <p:spPr>
          <a:xfrm>
            <a:off x="9845380" y="4662766"/>
            <a:ext cx="180000" cy="360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接點 58">
            <a:extLst>
              <a:ext uri="{FF2B5EF4-FFF2-40B4-BE49-F238E27FC236}">
                <a16:creationId xmlns:a16="http://schemas.microsoft.com/office/drawing/2014/main" id="{75FC76DC-7493-C35C-1F88-62FF6BF70BAB}"/>
              </a:ext>
            </a:extLst>
          </p:cNvPr>
          <p:cNvCxnSpPr>
            <a:cxnSpLocks/>
          </p:cNvCxnSpPr>
          <p:nvPr/>
        </p:nvCxnSpPr>
        <p:spPr>
          <a:xfrm>
            <a:off x="10025380" y="4662766"/>
            <a:ext cx="360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接點 59">
            <a:extLst>
              <a:ext uri="{FF2B5EF4-FFF2-40B4-BE49-F238E27FC236}">
                <a16:creationId xmlns:a16="http://schemas.microsoft.com/office/drawing/2014/main" id="{D73EE3C1-B441-F37A-3057-216DA3A2A7D9}"/>
              </a:ext>
            </a:extLst>
          </p:cNvPr>
          <p:cNvCxnSpPr>
            <a:cxnSpLocks/>
          </p:cNvCxnSpPr>
          <p:nvPr/>
        </p:nvCxnSpPr>
        <p:spPr>
          <a:xfrm>
            <a:off x="10025380" y="5010890"/>
            <a:ext cx="360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接點 60">
            <a:extLst>
              <a:ext uri="{FF2B5EF4-FFF2-40B4-BE49-F238E27FC236}">
                <a16:creationId xmlns:a16="http://schemas.microsoft.com/office/drawing/2014/main" id="{55AFBDC3-995A-D7B3-AA9D-08BBA4EB50F4}"/>
              </a:ext>
            </a:extLst>
          </p:cNvPr>
          <p:cNvCxnSpPr>
            <a:cxnSpLocks/>
          </p:cNvCxnSpPr>
          <p:nvPr/>
        </p:nvCxnSpPr>
        <p:spPr>
          <a:xfrm flipH="1">
            <a:off x="9845380" y="4662766"/>
            <a:ext cx="180000" cy="360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FFDB3F3F-DD14-7E08-4A83-31C547F48A17}"/>
              </a:ext>
            </a:extLst>
          </p:cNvPr>
          <p:cNvSpPr txBox="1"/>
          <p:nvPr/>
        </p:nvSpPr>
        <p:spPr>
          <a:xfrm>
            <a:off x="8351746" y="4675647"/>
            <a:ext cx="4433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>
                <a:solidFill>
                  <a:srgbClr val="FF0000"/>
                </a:solidFill>
              </a:rPr>
              <a:t>T1</a:t>
            </a:r>
            <a:endParaRPr lang="zh-TW" altLang="en-US" sz="1600" dirty="0">
              <a:solidFill>
                <a:srgbClr val="FF000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26A90473-A4C8-8120-5A83-F9F30F61770C}"/>
              </a:ext>
            </a:extLst>
          </p:cNvPr>
          <p:cNvSpPr txBox="1"/>
          <p:nvPr/>
        </p:nvSpPr>
        <p:spPr>
          <a:xfrm>
            <a:off x="8903710" y="4675647"/>
            <a:ext cx="4433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/>
              <a:t>T2</a:t>
            </a:r>
            <a:endParaRPr lang="zh-TW" altLang="en-US" sz="1600" dirty="0"/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68D23C51-F099-B328-7FCE-49E6045CCC61}"/>
              </a:ext>
            </a:extLst>
          </p:cNvPr>
          <p:cNvSpPr txBox="1"/>
          <p:nvPr/>
        </p:nvSpPr>
        <p:spPr>
          <a:xfrm>
            <a:off x="9443709" y="4675647"/>
            <a:ext cx="4433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/>
              <a:t>T3</a:t>
            </a:r>
            <a:endParaRPr lang="zh-TW" altLang="en-US" sz="1600" dirty="0"/>
          </a:p>
        </p:txBody>
      </p:sp>
      <p:cxnSp>
        <p:nvCxnSpPr>
          <p:cNvPr id="65" name="直線接點 64">
            <a:extLst>
              <a:ext uri="{FF2B5EF4-FFF2-40B4-BE49-F238E27FC236}">
                <a16:creationId xmlns:a16="http://schemas.microsoft.com/office/drawing/2014/main" id="{B6F6E2EB-AC01-D8F5-439D-8E7BF7E1B494}"/>
              </a:ext>
            </a:extLst>
          </p:cNvPr>
          <p:cNvCxnSpPr>
            <a:cxnSpLocks/>
          </p:cNvCxnSpPr>
          <p:nvPr/>
        </p:nvCxnSpPr>
        <p:spPr>
          <a:xfrm>
            <a:off x="9549234" y="5812554"/>
            <a:ext cx="360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接點 65">
            <a:extLst>
              <a:ext uri="{FF2B5EF4-FFF2-40B4-BE49-F238E27FC236}">
                <a16:creationId xmlns:a16="http://schemas.microsoft.com/office/drawing/2014/main" id="{96A40E69-D642-E462-1EB6-42B034A2B3CF}"/>
              </a:ext>
            </a:extLst>
          </p:cNvPr>
          <p:cNvCxnSpPr>
            <a:cxnSpLocks/>
          </p:cNvCxnSpPr>
          <p:nvPr/>
        </p:nvCxnSpPr>
        <p:spPr>
          <a:xfrm>
            <a:off x="9553457" y="6160678"/>
            <a:ext cx="360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接點 66">
            <a:extLst>
              <a:ext uri="{FF2B5EF4-FFF2-40B4-BE49-F238E27FC236}">
                <a16:creationId xmlns:a16="http://schemas.microsoft.com/office/drawing/2014/main" id="{F9177647-E699-5889-A59F-549772535689}"/>
              </a:ext>
            </a:extLst>
          </p:cNvPr>
          <p:cNvCxnSpPr>
            <a:cxnSpLocks/>
          </p:cNvCxnSpPr>
          <p:nvPr/>
        </p:nvCxnSpPr>
        <p:spPr>
          <a:xfrm>
            <a:off x="9909234" y="5812554"/>
            <a:ext cx="180000" cy="360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接點 67">
            <a:extLst>
              <a:ext uri="{FF2B5EF4-FFF2-40B4-BE49-F238E27FC236}">
                <a16:creationId xmlns:a16="http://schemas.microsoft.com/office/drawing/2014/main" id="{4DD7A1D3-EC04-DF63-70DC-02546F73CA40}"/>
              </a:ext>
            </a:extLst>
          </p:cNvPr>
          <p:cNvCxnSpPr>
            <a:cxnSpLocks/>
          </p:cNvCxnSpPr>
          <p:nvPr/>
        </p:nvCxnSpPr>
        <p:spPr>
          <a:xfrm>
            <a:off x="10089234" y="5812554"/>
            <a:ext cx="360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接點 68">
            <a:extLst>
              <a:ext uri="{FF2B5EF4-FFF2-40B4-BE49-F238E27FC236}">
                <a16:creationId xmlns:a16="http://schemas.microsoft.com/office/drawing/2014/main" id="{968D67B8-02C1-677D-EE5C-7168AD3CBA4F}"/>
              </a:ext>
            </a:extLst>
          </p:cNvPr>
          <p:cNvCxnSpPr>
            <a:cxnSpLocks/>
          </p:cNvCxnSpPr>
          <p:nvPr/>
        </p:nvCxnSpPr>
        <p:spPr>
          <a:xfrm>
            <a:off x="10089234" y="6160678"/>
            <a:ext cx="360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接點 70">
            <a:extLst>
              <a:ext uri="{FF2B5EF4-FFF2-40B4-BE49-F238E27FC236}">
                <a16:creationId xmlns:a16="http://schemas.microsoft.com/office/drawing/2014/main" id="{544AAE56-9DDC-C3DD-AA91-3EE56B3A86FE}"/>
              </a:ext>
            </a:extLst>
          </p:cNvPr>
          <p:cNvCxnSpPr>
            <a:cxnSpLocks/>
          </p:cNvCxnSpPr>
          <p:nvPr/>
        </p:nvCxnSpPr>
        <p:spPr>
          <a:xfrm flipH="1">
            <a:off x="9909234" y="5812554"/>
            <a:ext cx="180000" cy="360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接點 71">
            <a:extLst>
              <a:ext uri="{FF2B5EF4-FFF2-40B4-BE49-F238E27FC236}">
                <a16:creationId xmlns:a16="http://schemas.microsoft.com/office/drawing/2014/main" id="{2C14DA71-4185-0AC7-3072-583F87E63B7D}"/>
              </a:ext>
            </a:extLst>
          </p:cNvPr>
          <p:cNvCxnSpPr>
            <a:cxnSpLocks/>
          </p:cNvCxnSpPr>
          <p:nvPr/>
        </p:nvCxnSpPr>
        <p:spPr>
          <a:xfrm>
            <a:off x="10461198" y="5804962"/>
            <a:ext cx="180000" cy="360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接點 72">
            <a:extLst>
              <a:ext uri="{FF2B5EF4-FFF2-40B4-BE49-F238E27FC236}">
                <a16:creationId xmlns:a16="http://schemas.microsoft.com/office/drawing/2014/main" id="{E316A094-9D1B-18D4-3F90-5E4A56AE207F}"/>
              </a:ext>
            </a:extLst>
          </p:cNvPr>
          <p:cNvCxnSpPr>
            <a:cxnSpLocks/>
          </p:cNvCxnSpPr>
          <p:nvPr/>
        </p:nvCxnSpPr>
        <p:spPr>
          <a:xfrm>
            <a:off x="10641198" y="5804962"/>
            <a:ext cx="360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接點 73">
            <a:extLst>
              <a:ext uri="{FF2B5EF4-FFF2-40B4-BE49-F238E27FC236}">
                <a16:creationId xmlns:a16="http://schemas.microsoft.com/office/drawing/2014/main" id="{8CB8875B-B36C-92EF-31FA-7B8DE20B4877}"/>
              </a:ext>
            </a:extLst>
          </p:cNvPr>
          <p:cNvCxnSpPr>
            <a:cxnSpLocks/>
          </p:cNvCxnSpPr>
          <p:nvPr/>
        </p:nvCxnSpPr>
        <p:spPr>
          <a:xfrm>
            <a:off x="10641198" y="6153086"/>
            <a:ext cx="360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接點 74">
            <a:extLst>
              <a:ext uri="{FF2B5EF4-FFF2-40B4-BE49-F238E27FC236}">
                <a16:creationId xmlns:a16="http://schemas.microsoft.com/office/drawing/2014/main" id="{5F9EB830-35B6-46D6-34A4-1F38A585202A}"/>
              </a:ext>
            </a:extLst>
          </p:cNvPr>
          <p:cNvCxnSpPr>
            <a:cxnSpLocks/>
          </p:cNvCxnSpPr>
          <p:nvPr/>
        </p:nvCxnSpPr>
        <p:spPr>
          <a:xfrm flipH="1">
            <a:off x="10461198" y="5804962"/>
            <a:ext cx="180000" cy="360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接點 76">
            <a:extLst>
              <a:ext uri="{FF2B5EF4-FFF2-40B4-BE49-F238E27FC236}">
                <a16:creationId xmlns:a16="http://schemas.microsoft.com/office/drawing/2014/main" id="{4D22667B-21D8-62BD-ACB5-F5914A9963B6}"/>
              </a:ext>
            </a:extLst>
          </p:cNvPr>
          <p:cNvCxnSpPr>
            <a:cxnSpLocks/>
          </p:cNvCxnSpPr>
          <p:nvPr/>
        </p:nvCxnSpPr>
        <p:spPr>
          <a:xfrm>
            <a:off x="11001198" y="5804962"/>
            <a:ext cx="180000" cy="360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接點 77">
            <a:extLst>
              <a:ext uri="{FF2B5EF4-FFF2-40B4-BE49-F238E27FC236}">
                <a16:creationId xmlns:a16="http://schemas.microsoft.com/office/drawing/2014/main" id="{71F1F3C2-9058-67AA-9522-94610FBD04C7}"/>
              </a:ext>
            </a:extLst>
          </p:cNvPr>
          <p:cNvCxnSpPr>
            <a:cxnSpLocks/>
          </p:cNvCxnSpPr>
          <p:nvPr/>
        </p:nvCxnSpPr>
        <p:spPr>
          <a:xfrm>
            <a:off x="11181198" y="5804962"/>
            <a:ext cx="360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接點 78">
            <a:extLst>
              <a:ext uri="{FF2B5EF4-FFF2-40B4-BE49-F238E27FC236}">
                <a16:creationId xmlns:a16="http://schemas.microsoft.com/office/drawing/2014/main" id="{64DDA1AD-FFD1-A011-E56F-74CD8C7B424E}"/>
              </a:ext>
            </a:extLst>
          </p:cNvPr>
          <p:cNvCxnSpPr>
            <a:cxnSpLocks/>
          </p:cNvCxnSpPr>
          <p:nvPr/>
        </p:nvCxnSpPr>
        <p:spPr>
          <a:xfrm>
            <a:off x="11181198" y="6153086"/>
            <a:ext cx="360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接點 79">
            <a:extLst>
              <a:ext uri="{FF2B5EF4-FFF2-40B4-BE49-F238E27FC236}">
                <a16:creationId xmlns:a16="http://schemas.microsoft.com/office/drawing/2014/main" id="{52B8A65E-BDCD-E084-90B8-37249E59D166}"/>
              </a:ext>
            </a:extLst>
          </p:cNvPr>
          <p:cNvCxnSpPr>
            <a:cxnSpLocks/>
          </p:cNvCxnSpPr>
          <p:nvPr/>
        </p:nvCxnSpPr>
        <p:spPr>
          <a:xfrm flipH="1">
            <a:off x="11001198" y="5804962"/>
            <a:ext cx="180000" cy="360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接點 80">
            <a:extLst>
              <a:ext uri="{FF2B5EF4-FFF2-40B4-BE49-F238E27FC236}">
                <a16:creationId xmlns:a16="http://schemas.microsoft.com/office/drawing/2014/main" id="{80350521-7D42-60FF-9290-B80526BEDE73}"/>
              </a:ext>
            </a:extLst>
          </p:cNvPr>
          <p:cNvCxnSpPr>
            <a:cxnSpLocks/>
          </p:cNvCxnSpPr>
          <p:nvPr/>
        </p:nvCxnSpPr>
        <p:spPr>
          <a:xfrm>
            <a:off x="11541198" y="5804962"/>
            <a:ext cx="180000" cy="360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接點 82">
            <a:extLst>
              <a:ext uri="{FF2B5EF4-FFF2-40B4-BE49-F238E27FC236}">
                <a16:creationId xmlns:a16="http://schemas.microsoft.com/office/drawing/2014/main" id="{56193120-54DB-3B9E-3395-CBB54116906F}"/>
              </a:ext>
            </a:extLst>
          </p:cNvPr>
          <p:cNvCxnSpPr>
            <a:cxnSpLocks/>
          </p:cNvCxnSpPr>
          <p:nvPr/>
        </p:nvCxnSpPr>
        <p:spPr>
          <a:xfrm>
            <a:off x="11721198" y="5804962"/>
            <a:ext cx="360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接點 83">
            <a:extLst>
              <a:ext uri="{FF2B5EF4-FFF2-40B4-BE49-F238E27FC236}">
                <a16:creationId xmlns:a16="http://schemas.microsoft.com/office/drawing/2014/main" id="{2D8135F9-9F03-6CFC-AF0B-D4297ED6B7BF}"/>
              </a:ext>
            </a:extLst>
          </p:cNvPr>
          <p:cNvCxnSpPr>
            <a:cxnSpLocks/>
          </p:cNvCxnSpPr>
          <p:nvPr/>
        </p:nvCxnSpPr>
        <p:spPr>
          <a:xfrm>
            <a:off x="11721198" y="6153086"/>
            <a:ext cx="360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線接點 85">
            <a:extLst>
              <a:ext uri="{FF2B5EF4-FFF2-40B4-BE49-F238E27FC236}">
                <a16:creationId xmlns:a16="http://schemas.microsoft.com/office/drawing/2014/main" id="{73F1BBD9-4A02-21C0-0F96-3C4CE40C694F}"/>
              </a:ext>
            </a:extLst>
          </p:cNvPr>
          <p:cNvCxnSpPr>
            <a:cxnSpLocks/>
          </p:cNvCxnSpPr>
          <p:nvPr/>
        </p:nvCxnSpPr>
        <p:spPr>
          <a:xfrm flipH="1">
            <a:off x="11541198" y="5804962"/>
            <a:ext cx="180000" cy="360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F601823E-490B-ACAA-23DD-FBF70A7C9909}"/>
              </a:ext>
            </a:extLst>
          </p:cNvPr>
          <p:cNvSpPr txBox="1"/>
          <p:nvPr/>
        </p:nvSpPr>
        <p:spPr>
          <a:xfrm>
            <a:off x="10047564" y="5817843"/>
            <a:ext cx="4433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>
                <a:solidFill>
                  <a:srgbClr val="FF0000"/>
                </a:solidFill>
              </a:rPr>
              <a:t>T1</a:t>
            </a:r>
            <a:endParaRPr lang="zh-TW" altLang="en-US" sz="1600" dirty="0">
              <a:solidFill>
                <a:srgbClr val="FF000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189E1103-E6FD-0196-B7C3-35C95CCB7262}"/>
              </a:ext>
            </a:extLst>
          </p:cNvPr>
          <p:cNvSpPr txBox="1"/>
          <p:nvPr/>
        </p:nvSpPr>
        <p:spPr>
          <a:xfrm>
            <a:off x="10599528" y="5817843"/>
            <a:ext cx="4433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/>
              <a:t>T2</a:t>
            </a:r>
            <a:endParaRPr lang="zh-TW" altLang="en-US" sz="1600" dirty="0"/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DA66071B-3F79-3E0A-D3F4-9C6148A8C6A4}"/>
              </a:ext>
            </a:extLst>
          </p:cNvPr>
          <p:cNvSpPr txBox="1"/>
          <p:nvPr/>
        </p:nvSpPr>
        <p:spPr>
          <a:xfrm>
            <a:off x="11139527" y="5817843"/>
            <a:ext cx="4433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/>
              <a:t>T3</a:t>
            </a:r>
            <a:endParaRPr lang="zh-TW" altLang="en-US" sz="1600" dirty="0"/>
          </a:p>
        </p:txBody>
      </p:sp>
      <p:cxnSp>
        <p:nvCxnSpPr>
          <p:cNvPr id="91" name="直線接點 90">
            <a:extLst>
              <a:ext uri="{FF2B5EF4-FFF2-40B4-BE49-F238E27FC236}">
                <a16:creationId xmlns:a16="http://schemas.microsoft.com/office/drawing/2014/main" id="{E0AA322E-8119-9311-A034-617F939D0DC9}"/>
              </a:ext>
            </a:extLst>
          </p:cNvPr>
          <p:cNvCxnSpPr>
            <a:cxnSpLocks/>
          </p:cNvCxnSpPr>
          <p:nvPr/>
        </p:nvCxnSpPr>
        <p:spPr>
          <a:xfrm>
            <a:off x="7857639" y="5551125"/>
            <a:ext cx="576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線接點 91">
            <a:extLst>
              <a:ext uri="{FF2B5EF4-FFF2-40B4-BE49-F238E27FC236}">
                <a16:creationId xmlns:a16="http://schemas.microsoft.com/office/drawing/2014/main" id="{6C3FA6EA-FBC9-B664-1B6A-9AD90400F88F}"/>
              </a:ext>
            </a:extLst>
          </p:cNvPr>
          <p:cNvCxnSpPr>
            <a:cxnSpLocks/>
          </p:cNvCxnSpPr>
          <p:nvPr/>
        </p:nvCxnSpPr>
        <p:spPr>
          <a:xfrm>
            <a:off x="8435087" y="5202954"/>
            <a:ext cx="609493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接點 93">
            <a:extLst>
              <a:ext uri="{FF2B5EF4-FFF2-40B4-BE49-F238E27FC236}">
                <a16:creationId xmlns:a16="http://schemas.microsoft.com/office/drawing/2014/main" id="{B9B85EE0-C611-F1C3-6D93-2DA14BDC1A8E}"/>
              </a:ext>
            </a:extLst>
          </p:cNvPr>
          <p:cNvCxnSpPr>
            <a:cxnSpLocks/>
          </p:cNvCxnSpPr>
          <p:nvPr/>
        </p:nvCxnSpPr>
        <p:spPr>
          <a:xfrm>
            <a:off x="8433639" y="5191125"/>
            <a:ext cx="0" cy="360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接點 98">
            <a:extLst>
              <a:ext uri="{FF2B5EF4-FFF2-40B4-BE49-F238E27FC236}">
                <a16:creationId xmlns:a16="http://schemas.microsoft.com/office/drawing/2014/main" id="{5DD99158-D061-FFD8-F36C-2C1D1C47849A}"/>
              </a:ext>
            </a:extLst>
          </p:cNvPr>
          <p:cNvCxnSpPr>
            <a:cxnSpLocks/>
          </p:cNvCxnSpPr>
          <p:nvPr/>
        </p:nvCxnSpPr>
        <p:spPr>
          <a:xfrm>
            <a:off x="9601200" y="6638245"/>
            <a:ext cx="507206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接點 100">
            <a:extLst>
              <a:ext uri="{FF2B5EF4-FFF2-40B4-BE49-F238E27FC236}">
                <a16:creationId xmlns:a16="http://schemas.microsoft.com/office/drawing/2014/main" id="{D1513685-FD1E-725F-7B0F-52FE8251F7DC}"/>
              </a:ext>
            </a:extLst>
          </p:cNvPr>
          <p:cNvCxnSpPr>
            <a:cxnSpLocks/>
          </p:cNvCxnSpPr>
          <p:nvPr/>
        </p:nvCxnSpPr>
        <p:spPr>
          <a:xfrm>
            <a:off x="10097300" y="6258105"/>
            <a:ext cx="994321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接點 101">
            <a:extLst>
              <a:ext uri="{FF2B5EF4-FFF2-40B4-BE49-F238E27FC236}">
                <a16:creationId xmlns:a16="http://schemas.microsoft.com/office/drawing/2014/main" id="{4A97CB97-A4E5-F631-5761-4CBD7FC51A91}"/>
              </a:ext>
            </a:extLst>
          </p:cNvPr>
          <p:cNvCxnSpPr>
            <a:cxnSpLocks/>
          </p:cNvCxnSpPr>
          <p:nvPr/>
        </p:nvCxnSpPr>
        <p:spPr>
          <a:xfrm>
            <a:off x="10101456" y="6269695"/>
            <a:ext cx="0" cy="360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接點 103">
            <a:extLst>
              <a:ext uri="{FF2B5EF4-FFF2-40B4-BE49-F238E27FC236}">
                <a16:creationId xmlns:a16="http://schemas.microsoft.com/office/drawing/2014/main" id="{53B73182-39ED-ED9A-A15D-05AC7D75C5DA}"/>
              </a:ext>
            </a:extLst>
          </p:cNvPr>
          <p:cNvCxnSpPr>
            <a:cxnSpLocks/>
          </p:cNvCxnSpPr>
          <p:nvPr/>
        </p:nvCxnSpPr>
        <p:spPr>
          <a:xfrm>
            <a:off x="11091958" y="6254553"/>
            <a:ext cx="0" cy="360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接點 104">
            <a:extLst>
              <a:ext uri="{FF2B5EF4-FFF2-40B4-BE49-F238E27FC236}">
                <a16:creationId xmlns:a16="http://schemas.microsoft.com/office/drawing/2014/main" id="{9923AA02-F8C5-704C-61E2-E2BE820F891A}"/>
              </a:ext>
            </a:extLst>
          </p:cNvPr>
          <p:cNvCxnSpPr>
            <a:cxnSpLocks/>
          </p:cNvCxnSpPr>
          <p:nvPr/>
        </p:nvCxnSpPr>
        <p:spPr>
          <a:xfrm>
            <a:off x="11081670" y="6609670"/>
            <a:ext cx="900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單箭頭接點 105">
            <a:extLst>
              <a:ext uri="{FF2B5EF4-FFF2-40B4-BE49-F238E27FC236}">
                <a16:creationId xmlns:a16="http://schemas.microsoft.com/office/drawing/2014/main" id="{80B32322-A171-B0D1-D41C-3DD3D07A182E}"/>
              </a:ext>
            </a:extLst>
          </p:cNvPr>
          <p:cNvCxnSpPr>
            <a:cxnSpLocks/>
          </p:cNvCxnSpPr>
          <p:nvPr/>
        </p:nvCxnSpPr>
        <p:spPr>
          <a:xfrm>
            <a:off x="10201274" y="6494174"/>
            <a:ext cx="790098" cy="0"/>
          </a:xfrm>
          <a:prstGeom prst="straightConnector1">
            <a:avLst/>
          </a:prstGeom>
          <a:ln w="19050">
            <a:solidFill>
              <a:schemeClr val="accent2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文字方塊 109">
            <a:extLst>
              <a:ext uri="{FF2B5EF4-FFF2-40B4-BE49-F238E27FC236}">
                <a16:creationId xmlns:a16="http://schemas.microsoft.com/office/drawing/2014/main" id="{F8E6BB66-96CD-82F4-0B28-171CDED1C5A9}"/>
              </a:ext>
            </a:extLst>
          </p:cNvPr>
          <p:cNvSpPr txBox="1"/>
          <p:nvPr/>
        </p:nvSpPr>
        <p:spPr>
          <a:xfrm>
            <a:off x="10288725" y="6459298"/>
            <a:ext cx="748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>
                <a:solidFill>
                  <a:schemeClr val="accent2"/>
                </a:solidFill>
              </a:rPr>
              <a:t>width</a:t>
            </a:r>
          </a:p>
        </p:txBody>
      </p:sp>
      <p:sp>
        <p:nvSpPr>
          <p:cNvPr id="112" name="弧形 111">
            <a:extLst>
              <a:ext uri="{FF2B5EF4-FFF2-40B4-BE49-F238E27FC236}">
                <a16:creationId xmlns:a16="http://schemas.microsoft.com/office/drawing/2014/main" id="{E374C228-7A56-8483-93E4-7F29A894EC46}"/>
              </a:ext>
            </a:extLst>
          </p:cNvPr>
          <p:cNvSpPr/>
          <p:nvPr/>
        </p:nvSpPr>
        <p:spPr>
          <a:xfrm>
            <a:off x="7155122" y="5366148"/>
            <a:ext cx="2821984" cy="1167950"/>
          </a:xfrm>
          <a:prstGeom prst="arc">
            <a:avLst>
              <a:gd name="adj1" fmla="val 16491602"/>
              <a:gd name="adj2" fmla="val 20895832"/>
            </a:avLst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3" name="文字方塊 112">
            <a:extLst>
              <a:ext uri="{FF2B5EF4-FFF2-40B4-BE49-F238E27FC236}">
                <a16:creationId xmlns:a16="http://schemas.microsoft.com/office/drawing/2014/main" id="{B11E4D3A-1A0D-2CA0-F980-F45E7B20E562}"/>
              </a:ext>
            </a:extLst>
          </p:cNvPr>
          <p:cNvSpPr txBox="1"/>
          <p:nvPr/>
        </p:nvSpPr>
        <p:spPr>
          <a:xfrm>
            <a:off x="9935380" y="5403149"/>
            <a:ext cx="1895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>
                <a:solidFill>
                  <a:srgbClr val="FF0000"/>
                </a:solidFill>
              </a:rPr>
              <a:t>leading-edge timing</a:t>
            </a:r>
          </a:p>
        </p:txBody>
      </p:sp>
      <p:sp>
        <p:nvSpPr>
          <p:cNvPr id="116" name="文字方塊 115">
            <a:extLst>
              <a:ext uri="{FF2B5EF4-FFF2-40B4-BE49-F238E27FC236}">
                <a16:creationId xmlns:a16="http://schemas.microsoft.com/office/drawing/2014/main" id="{103885F1-B165-D13C-41AA-83D9A774355E}"/>
              </a:ext>
            </a:extLst>
          </p:cNvPr>
          <p:cNvSpPr txBox="1"/>
          <p:nvPr/>
        </p:nvSpPr>
        <p:spPr>
          <a:xfrm>
            <a:off x="8640416" y="1076544"/>
            <a:ext cx="2630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recovered clock (125MHz)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21" name="接點: 肘形 120">
            <a:extLst>
              <a:ext uri="{FF2B5EF4-FFF2-40B4-BE49-F238E27FC236}">
                <a16:creationId xmlns:a16="http://schemas.microsoft.com/office/drawing/2014/main" id="{81F91F0B-837D-76D6-F5C8-9F7D1377BC20}"/>
              </a:ext>
            </a:extLst>
          </p:cNvPr>
          <p:cNvCxnSpPr>
            <a:cxnSpLocks/>
            <a:endCxn id="116" idx="1"/>
          </p:cNvCxnSpPr>
          <p:nvPr/>
        </p:nvCxnSpPr>
        <p:spPr>
          <a:xfrm flipV="1">
            <a:off x="7675587" y="1261210"/>
            <a:ext cx="964829" cy="336596"/>
          </a:xfrm>
          <a:prstGeom prst="bentConnector3">
            <a:avLst>
              <a:gd name="adj1" fmla="val 73449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接點: 弧形 125">
            <a:extLst>
              <a:ext uri="{FF2B5EF4-FFF2-40B4-BE49-F238E27FC236}">
                <a16:creationId xmlns:a16="http://schemas.microsoft.com/office/drawing/2014/main" id="{3A9BD3A5-55B7-AE0A-A0B9-7CD89B96E38A}"/>
              </a:ext>
            </a:extLst>
          </p:cNvPr>
          <p:cNvCxnSpPr>
            <a:cxnSpLocks/>
          </p:cNvCxnSpPr>
          <p:nvPr/>
        </p:nvCxnSpPr>
        <p:spPr>
          <a:xfrm rot="8820000" flipV="1">
            <a:off x="9340099" y="5815323"/>
            <a:ext cx="405275" cy="343528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接點: 弧形 143">
            <a:extLst>
              <a:ext uri="{FF2B5EF4-FFF2-40B4-BE49-F238E27FC236}">
                <a16:creationId xmlns:a16="http://schemas.microsoft.com/office/drawing/2014/main" id="{0A866772-2D49-E3E4-C44A-CF2F82F9F3E9}"/>
              </a:ext>
            </a:extLst>
          </p:cNvPr>
          <p:cNvCxnSpPr>
            <a:cxnSpLocks/>
          </p:cNvCxnSpPr>
          <p:nvPr/>
        </p:nvCxnSpPr>
        <p:spPr>
          <a:xfrm rot="8820000" flipV="1">
            <a:off x="9311319" y="5809300"/>
            <a:ext cx="405275" cy="343528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接點: 弧形 144">
            <a:extLst>
              <a:ext uri="{FF2B5EF4-FFF2-40B4-BE49-F238E27FC236}">
                <a16:creationId xmlns:a16="http://schemas.microsoft.com/office/drawing/2014/main" id="{AEADF97F-0D2E-B7E1-AE33-CFF77DD3B4C7}"/>
              </a:ext>
            </a:extLst>
          </p:cNvPr>
          <p:cNvCxnSpPr>
            <a:cxnSpLocks/>
          </p:cNvCxnSpPr>
          <p:nvPr/>
        </p:nvCxnSpPr>
        <p:spPr>
          <a:xfrm rot="8820000" flipV="1">
            <a:off x="9366238" y="6286039"/>
            <a:ext cx="405275" cy="343528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接點: 弧形 145">
            <a:extLst>
              <a:ext uri="{FF2B5EF4-FFF2-40B4-BE49-F238E27FC236}">
                <a16:creationId xmlns:a16="http://schemas.microsoft.com/office/drawing/2014/main" id="{7A8332B1-A961-477E-5CF1-08DE89163A16}"/>
              </a:ext>
            </a:extLst>
          </p:cNvPr>
          <p:cNvCxnSpPr>
            <a:cxnSpLocks/>
          </p:cNvCxnSpPr>
          <p:nvPr/>
        </p:nvCxnSpPr>
        <p:spPr>
          <a:xfrm rot="8820000" flipV="1">
            <a:off x="9403864" y="6293131"/>
            <a:ext cx="405275" cy="343528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8760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D8A869BD-3383-FBAF-D46E-3764E553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solidFill>
                  <a:schemeClr val="bg2">
                    <a:lumMod val="90000"/>
                  </a:schemeClr>
                </a:solidFill>
              </a:rPr>
              <a:t>1. Timing Distribution Method</a:t>
            </a:r>
            <a:br>
              <a:rPr lang="en-US" altLang="zh-TW" dirty="0"/>
            </a:br>
            <a:r>
              <a:rPr lang="en-US" altLang="zh-TW" dirty="0"/>
              <a:t>2. Phase Compensation Method</a:t>
            </a:r>
            <a:br>
              <a:rPr lang="en-US" altLang="zh-TW" dirty="0">
                <a:solidFill>
                  <a:schemeClr val="bg2">
                    <a:lumMod val="90000"/>
                  </a:schemeClr>
                </a:solidFill>
              </a:rPr>
            </a:br>
            <a:r>
              <a:rPr lang="en-US" altLang="zh-TW" dirty="0">
                <a:solidFill>
                  <a:schemeClr val="bg2">
                    <a:lumMod val="90000"/>
                  </a:schemeClr>
                </a:solidFill>
              </a:rPr>
              <a:t>3. Implementation</a:t>
            </a:r>
            <a:endParaRPr lang="zh-TW" altLang="en-US" dirty="0"/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A65E5791-2817-7283-1C5D-619A87AAEA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310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圓柱形 142">
            <a:extLst>
              <a:ext uri="{FF2B5EF4-FFF2-40B4-BE49-F238E27FC236}">
                <a16:creationId xmlns:a16="http://schemas.microsoft.com/office/drawing/2014/main" id="{608063B2-99F3-A872-058B-ADBB86763388}"/>
              </a:ext>
            </a:extLst>
          </p:cNvPr>
          <p:cNvSpPr/>
          <p:nvPr/>
        </p:nvSpPr>
        <p:spPr>
          <a:xfrm rot="16200000">
            <a:off x="5644161" y="709210"/>
            <a:ext cx="215461" cy="3662928"/>
          </a:xfrm>
          <a:prstGeom prst="can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16" name="接點: 肘形 115">
            <a:extLst>
              <a:ext uri="{FF2B5EF4-FFF2-40B4-BE49-F238E27FC236}">
                <a16:creationId xmlns:a16="http://schemas.microsoft.com/office/drawing/2014/main" id="{B996F4A7-B3BE-0855-2FFD-BE213A601C04}"/>
              </a:ext>
            </a:extLst>
          </p:cNvPr>
          <p:cNvCxnSpPr>
            <a:cxnSpLocks/>
            <a:stCxn id="165" idx="3"/>
            <a:endCxn id="13" idx="1"/>
          </p:cNvCxnSpPr>
          <p:nvPr/>
        </p:nvCxnSpPr>
        <p:spPr>
          <a:xfrm flipV="1">
            <a:off x="7896502" y="1481095"/>
            <a:ext cx="728327" cy="1005849"/>
          </a:xfrm>
          <a:prstGeom prst="bentConnector3">
            <a:avLst>
              <a:gd name="adj1" fmla="val 27768"/>
            </a:avLst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標題 1">
            <a:extLst>
              <a:ext uri="{FF2B5EF4-FFF2-40B4-BE49-F238E27FC236}">
                <a16:creationId xmlns:a16="http://schemas.microsoft.com/office/drawing/2014/main" id="{3FB78347-82F2-A742-29E4-DA421B219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Phase drift of 10km Optical Fiber Link</a:t>
            </a:r>
          </a:p>
        </p:txBody>
      </p:sp>
      <p:sp>
        <p:nvSpPr>
          <p:cNvPr id="4" name="文字版面配置區 7">
            <a:extLst>
              <a:ext uri="{FF2B5EF4-FFF2-40B4-BE49-F238E27FC236}">
                <a16:creationId xmlns:a16="http://schemas.microsoft.com/office/drawing/2014/main" id="{EAF6E82F-2CE0-A9A2-8BE1-78A28106452E}"/>
              </a:ext>
            </a:extLst>
          </p:cNvPr>
          <p:cNvSpPr txBox="1">
            <a:spLocks/>
          </p:cNvSpPr>
          <p:nvPr/>
        </p:nvSpPr>
        <p:spPr>
          <a:xfrm>
            <a:off x="171638" y="517104"/>
            <a:ext cx="11428561" cy="457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solidFill>
                  <a:schemeClr val="tx1"/>
                </a:solidFill>
              </a:rPr>
              <a:t>Phase shift caused by temperature</a:t>
            </a: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3526819C-86CB-821D-71E9-0450DD0E2805}"/>
              </a:ext>
            </a:extLst>
          </p:cNvPr>
          <p:cNvSpPr txBox="1"/>
          <p:nvPr/>
        </p:nvSpPr>
        <p:spPr>
          <a:xfrm>
            <a:off x="4715350" y="2110470"/>
            <a:ext cx="1982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duplex optical</a:t>
            </a:r>
            <a:r>
              <a:rPr lang="zh-TW" altLang="en-US" dirty="0"/>
              <a:t> </a:t>
            </a:r>
            <a:r>
              <a:rPr lang="en-US" altLang="zh-TW" dirty="0"/>
              <a:t>fiber</a:t>
            </a:r>
            <a:endParaRPr lang="zh-TW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E52F5BDE-C03A-CF04-D07D-1DBE04169507}"/>
              </a:ext>
            </a:extLst>
          </p:cNvPr>
          <p:cNvSpPr/>
          <p:nvPr/>
        </p:nvSpPr>
        <p:spPr>
          <a:xfrm>
            <a:off x="1970213" y="1798003"/>
            <a:ext cx="1207848" cy="6910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MIKUMARI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Link TX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FB07D79F-84A7-39C2-D9BA-113FB62B5E44}"/>
              </a:ext>
            </a:extLst>
          </p:cNvPr>
          <p:cNvSpPr/>
          <p:nvPr/>
        </p:nvSpPr>
        <p:spPr>
          <a:xfrm>
            <a:off x="8624829" y="1263761"/>
            <a:ext cx="558230" cy="4346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PLL</a:t>
            </a:r>
            <a:endParaRPr lang="zh-TW" altLang="en-US" dirty="0">
              <a:solidFill>
                <a:schemeClr val="tx1"/>
              </a:solidFill>
            </a:endParaRPr>
          </a:p>
        </p:txBody>
      </p:sp>
      <p:cxnSp>
        <p:nvCxnSpPr>
          <p:cNvPr id="15" name="直線單箭頭接點 14">
            <a:extLst>
              <a:ext uri="{FF2B5EF4-FFF2-40B4-BE49-F238E27FC236}">
                <a16:creationId xmlns:a16="http://schemas.microsoft.com/office/drawing/2014/main" id="{36B68C2A-B5E5-55E5-2928-5B041E8CA26D}"/>
              </a:ext>
            </a:extLst>
          </p:cNvPr>
          <p:cNvCxnSpPr>
            <a:cxnSpLocks/>
            <a:stCxn id="77" idx="3"/>
            <a:endCxn id="146" idx="1"/>
          </p:cNvCxnSpPr>
          <p:nvPr/>
        </p:nvCxnSpPr>
        <p:spPr>
          <a:xfrm flipV="1">
            <a:off x="9507868" y="2136331"/>
            <a:ext cx="181936" cy="717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單箭頭接點 17">
            <a:extLst>
              <a:ext uri="{FF2B5EF4-FFF2-40B4-BE49-F238E27FC236}">
                <a16:creationId xmlns:a16="http://schemas.microsoft.com/office/drawing/2014/main" id="{17215160-27CE-5FD8-59B5-98FA78D1D3F4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1637031" y="2143509"/>
            <a:ext cx="333182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接點: 肘形 19">
            <a:extLst>
              <a:ext uri="{FF2B5EF4-FFF2-40B4-BE49-F238E27FC236}">
                <a16:creationId xmlns:a16="http://schemas.microsoft.com/office/drawing/2014/main" id="{2D1064B5-0A73-151E-95ED-BD4FEC7B3534}"/>
              </a:ext>
            </a:extLst>
          </p:cNvPr>
          <p:cNvCxnSpPr>
            <a:cxnSpLocks/>
            <a:stCxn id="21" idx="3"/>
            <a:endCxn id="12" idx="0"/>
          </p:cNvCxnSpPr>
          <p:nvPr/>
        </p:nvCxnSpPr>
        <p:spPr>
          <a:xfrm>
            <a:off x="1637031" y="1499943"/>
            <a:ext cx="937106" cy="298060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7298EAD3-B8AF-30E8-788B-E52D29844C7E}"/>
              </a:ext>
            </a:extLst>
          </p:cNvPr>
          <p:cNvSpPr txBox="1"/>
          <p:nvPr/>
        </p:nvSpPr>
        <p:spPr>
          <a:xfrm>
            <a:off x="909455" y="1176777"/>
            <a:ext cx="727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dirty="0"/>
              <a:t>clock signal</a:t>
            </a:r>
            <a:endParaRPr lang="zh-TW" altLang="en-US" dirty="0"/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22923D85-2530-CEA4-A3EF-E0EA1D334AA3}"/>
              </a:ext>
            </a:extLst>
          </p:cNvPr>
          <p:cNvSpPr txBox="1"/>
          <p:nvPr/>
        </p:nvSpPr>
        <p:spPr>
          <a:xfrm>
            <a:off x="9237144" y="885856"/>
            <a:ext cx="1288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recovered</a:t>
            </a:r>
          </a:p>
          <a:p>
            <a:r>
              <a:rPr lang="en-US" altLang="zh-TW" dirty="0"/>
              <a:t>clock signal</a:t>
            </a:r>
            <a:endParaRPr lang="zh-TW" altLang="en-US" dirty="0"/>
          </a:p>
        </p:txBody>
      </p:sp>
      <p:cxnSp>
        <p:nvCxnSpPr>
          <p:cNvPr id="27" name="直線單箭頭接點 26">
            <a:extLst>
              <a:ext uri="{FF2B5EF4-FFF2-40B4-BE49-F238E27FC236}">
                <a16:creationId xmlns:a16="http://schemas.microsoft.com/office/drawing/2014/main" id="{24B06BAE-CB4C-48EE-F9A0-8898F4C60EAA}"/>
              </a:ext>
            </a:extLst>
          </p:cNvPr>
          <p:cNvCxnSpPr>
            <a:cxnSpLocks/>
          </p:cNvCxnSpPr>
          <p:nvPr/>
        </p:nvCxnSpPr>
        <p:spPr>
          <a:xfrm flipH="1">
            <a:off x="3573782" y="974783"/>
            <a:ext cx="0" cy="234000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單箭頭接點 27">
            <a:extLst>
              <a:ext uri="{FF2B5EF4-FFF2-40B4-BE49-F238E27FC236}">
                <a16:creationId xmlns:a16="http://schemas.microsoft.com/office/drawing/2014/main" id="{1C0066D4-B5D6-4D44-FEC8-69DAD091B8E1}"/>
              </a:ext>
            </a:extLst>
          </p:cNvPr>
          <p:cNvCxnSpPr>
            <a:cxnSpLocks/>
          </p:cNvCxnSpPr>
          <p:nvPr/>
        </p:nvCxnSpPr>
        <p:spPr>
          <a:xfrm>
            <a:off x="7953373" y="974783"/>
            <a:ext cx="0" cy="234000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矩形 60">
            <a:extLst>
              <a:ext uri="{FF2B5EF4-FFF2-40B4-BE49-F238E27FC236}">
                <a16:creationId xmlns:a16="http://schemas.microsoft.com/office/drawing/2014/main" id="{F5D63677-DE1E-E139-6ABB-01CFED927AE8}"/>
              </a:ext>
            </a:extLst>
          </p:cNvPr>
          <p:cNvSpPr/>
          <p:nvPr/>
        </p:nvSpPr>
        <p:spPr>
          <a:xfrm>
            <a:off x="1970213" y="2593508"/>
            <a:ext cx="1207848" cy="6910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MIKUMARI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Link RX</a:t>
            </a:r>
            <a:endParaRPr lang="zh-TW" altLang="en-US" dirty="0">
              <a:solidFill>
                <a:schemeClr val="tx1"/>
              </a:solidFill>
            </a:endParaRPr>
          </a:p>
        </p:txBody>
      </p:sp>
      <p:cxnSp>
        <p:nvCxnSpPr>
          <p:cNvPr id="69" name="接點: 肘形 68">
            <a:extLst>
              <a:ext uri="{FF2B5EF4-FFF2-40B4-BE49-F238E27FC236}">
                <a16:creationId xmlns:a16="http://schemas.microsoft.com/office/drawing/2014/main" id="{856EC0CD-619C-AD59-A0FC-91FC8C7FB311}"/>
              </a:ext>
            </a:extLst>
          </p:cNvPr>
          <p:cNvCxnSpPr>
            <a:cxnSpLocks/>
            <a:stCxn id="12" idx="3"/>
            <a:endCxn id="76" idx="1"/>
          </p:cNvCxnSpPr>
          <p:nvPr/>
        </p:nvCxnSpPr>
        <p:spPr>
          <a:xfrm>
            <a:off x="3178061" y="2143509"/>
            <a:ext cx="395721" cy="34343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矩形 76">
            <a:extLst>
              <a:ext uri="{FF2B5EF4-FFF2-40B4-BE49-F238E27FC236}">
                <a16:creationId xmlns:a16="http://schemas.microsoft.com/office/drawing/2014/main" id="{2D5C4A65-862C-279F-4AED-D555731E0ED6}"/>
              </a:ext>
            </a:extLst>
          </p:cNvPr>
          <p:cNvSpPr/>
          <p:nvPr/>
        </p:nvSpPr>
        <p:spPr>
          <a:xfrm>
            <a:off x="8300020" y="1798002"/>
            <a:ext cx="1207848" cy="6910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MIKUMARI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Link RX</a:t>
            </a:r>
            <a:endParaRPr lang="zh-TW" altLang="en-US" dirty="0">
              <a:solidFill>
                <a:schemeClr val="tx1"/>
              </a:solidFill>
            </a:endParaRPr>
          </a:p>
        </p:txBody>
      </p:sp>
      <p:grpSp>
        <p:nvGrpSpPr>
          <p:cNvPr id="81" name="群組 80">
            <a:extLst>
              <a:ext uri="{FF2B5EF4-FFF2-40B4-BE49-F238E27FC236}">
                <a16:creationId xmlns:a16="http://schemas.microsoft.com/office/drawing/2014/main" id="{9212D5CE-9065-BB46-247B-6C6A3984DE3F}"/>
              </a:ext>
            </a:extLst>
          </p:cNvPr>
          <p:cNvGrpSpPr/>
          <p:nvPr/>
        </p:nvGrpSpPr>
        <p:grpSpPr>
          <a:xfrm>
            <a:off x="3573782" y="2432944"/>
            <a:ext cx="360000" cy="215461"/>
            <a:chOff x="3702095" y="2755625"/>
            <a:chExt cx="360000" cy="215461"/>
          </a:xfrm>
          <a:noFill/>
        </p:grpSpPr>
        <p:sp>
          <p:nvSpPr>
            <p:cNvPr id="76" name="矩形 75">
              <a:extLst>
                <a:ext uri="{FF2B5EF4-FFF2-40B4-BE49-F238E27FC236}">
                  <a16:creationId xmlns:a16="http://schemas.microsoft.com/office/drawing/2014/main" id="{7558B05A-4AF4-271F-272E-18975350A6B7}"/>
                </a:ext>
              </a:extLst>
            </p:cNvPr>
            <p:cNvSpPr/>
            <p:nvPr/>
          </p:nvSpPr>
          <p:spPr>
            <a:xfrm>
              <a:off x="3702095" y="2755625"/>
              <a:ext cx="360000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80" name="矩形 79">
              <a:extLst>
                <a:ext uri="{FF2B5EF4-FFF2-40B4-BE49-F238E27FC236}">
                  <a16:creationId xmlns:a16="http://schemas.microsoft.com/office/drawing/2014/main" id="{ADABC6A7-7AA8-0219-93BC-A725EBDC4C14}"/>
                </a:ext>
              </a:extLst>
            </p:cNvPr>
            <p:cNvSpPr/>
            <p:nvPr/>
          </p:nvSpPr>
          <p:spPr>
            <a:xfrm>
              <a:off x="3702095" y="2863086"/>
              <a:ext cx="360000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83" name="接點: 肘形 82">
            <a:extLst>
              <a:ext uri="{FF2B5EF4-FFF2-40B4-BE49-F238E27FC236}">
                <a16:creationId xmlns:a16="http://schemas.microsoft.com/office/drawing/2014/main" id="{527DD867-1841-B39D-D3FC-47FF11F10544}"/>
              </a:ext>
            </a:extLst>
          </p:cNvPr>
          <p:cNvCxnSpPr>
            <a:cxnSpLocks/>
            <a:stCxn id="80" idx="1"/>
            <a:endCxn id="61" idx="3"/>
          </p:cNvCxnSpPr>
          <p:nvPr/>
        </p:nvCxnSpPr>
        <p:spPr>
          <a:xfrm rot="10800000" flipV="1">
            <a:off x="3178062" y="2594405"/>
            <a:ext cx="395721" cy="34461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矩形 88">
            <a:extLst>
              <a:ext uri="{FF2B5EF4-FFF2-40B4-BE49-F238E27FC236}">
                <a16:creationId xmlns:a16="http://schemas.microsoft.com/office/drawing/2014/main" id="{3E1808E6-CE8F-09BB-F636-C15C065D78DC}"/>
              </a:ext>
            </a:extLst>
          </p:cNvPr>
          <p:cNvSpPr/>
          <p:nvPr/>
        </p:nvSpPr>
        <p:spPr>
          <a:xfrm>
            <a:off x="8300020" y="2588588"/>
            <a:ext cx="1207848" cy="6910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MIKUMARI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Link TX</a:t>
            </a:r>
            <a:endParaRPr lang="zh-TW" altLang="en-US" dirty="0">
              <a:solidFill>
                <a:schemeClr val="tx1"/>
              </a:solidFill>
            </a:endParaRPr>
          </a:p>
        </p:txBody>
      </p:sp>
      <p:cxnSp>
        <p:nvCxnSpPr>
          <p:cNvPr id="93" name="接點: 肘形 92">
            <a:extLst>
              <a:ext uri="{FF2B5EF4-FFF2-40B4-BE49-F238E27FC236}">
                <a16:creationId xmlns:a16="http://schemas.microsoft.com/office/drawing/2014/main" id="{6685F776-E862-EC22-4292-6BD8637B7774}"/>
              </a:ext>
            </a:extLst>
          </p:cNvPr>
          <p:cNvCxnSpPr>
            <a:cxnSpLocks/>
            <a:stCxn id="166" idx="3"/>
            <a:endCxn id="89" idx="1"/>
          </p:cNvCxnSpPr>
          <p:nvPr/>
        </p:nvCxnSpPr>
        <p:spPr>
          <a:xfrm>
            <a:off x="7896502" y="2594405"/>
            <a:ext cx="403518" cy="33968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接點: 肘形 93">
            <a:extLst>
              <a:ext uri="{FF2B5EF4-FFF2-40B4-BE49-F238E27FC236}">
                <a16:creationId xmlns:a16="http://schemas.microsoft.com/office/drawing/2014/main" id="{C3D12CC0-6A07-E5CB-DB8B-0B39A46C013A}"/>
              </a:ext>
            </a:extLst>
          </p:cNvPr>
          <p:cNvCxnSpPr>
            <a:cxnSpLocks/>
            <a:stCxn id="165" idx="3"/>
            <a:endCxn id="77" idx="1"/>
          </p:cNvCxnSpPr>
          <p:nvPr/>
        </p:nvCxnSpPr>
        <p:spPr>
          <a:xfrm flipV="1">
            <a:off x="7896502" y="2143509"/>
            <a:ext cx="403518" cy="34343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>
            <a:extLst>
              <a:ext uri="{FF2B5EF4-FFF2-40B4-BE49-F238E27FC236}">
                <a16:creationId xmlns:a16="http://schemas.microsoft.com/office/drawing/2014/main" id="{AECD5279-7A04-BE8C-8111-2DB8A5C63843}"/>
              </a:ext>
            </a:extLst>
          </p:cNvPr>
          <p:cNvCxnSpPr>
            <a:cxnSpLocks/>
            <a:stCxn id="76" idx="1"/>
            <a:endCxn id="165" idx="3"/>
          </p:cNvCxnSpPr>
          <p:nvPr/>
        </p:nvCxnSpPr>
        <p:spPr>
          <a:xfrm>
            <a:off x="3573782" y="2486944"/>
            <a:ext cx="432272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單箭頭接點 102">
            <a:extLst>
              <a:ext uri="{FF2B5EF4-FFF2-40B4-BE49-F238E27FC236}">
                <a16:creationId xmlns:a16="http://schemas.microsoft.com/office/drawing/2014/main" id="{7EAC8475-F017-F189-BFAB-7226442C5FC4}"/>
              </a:ext>
            </a:extLst>
          </p:cNvPr>
          <p:cNvCxnSpPr>
            <a:cxnSpLocks/>
            <a:stCxn id="80" idx="1"/>
            <a:endCxn id="166" idx="3"/>
          </p:cNvCxnSpPr>
          <p:nvPr/>
        </p:nvCxnSpPr>
        <p:spPr>
          <a:xfrm>
            <a:off x="3573782" y="2594405"/>
            <a:ext cx="432272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" name="群組 105">
            <a:extLst>
              <a:ext uri="{FF2B5EF4-FFF2-40B4-BE49-F238E27FC236}">
                <a16:creationId xmlns:a16="http://schemas.microsoft.com/office/drawing/2014/main" id="{B180433D-5F1B-EAD3-674D-9FBB333D1CB0}"/>
              </a:ext>
            </a:extLst>
          </p:cNvPr>
          <p:cNvGrpSpPr/>
          <p:nvPr/>
        </p:nvGrpSpPr>
        <p:grpSpPr>
          <a:xfrm>
            <a:off x="7593373" y="2362237"/>
            <a:ext cx="360000" cy="357311"/>
            <a:chOff x="3702095" y="2685775"/>
            <a:chExt cx="360000" cy="357311"/>
          </a:xfrm>
          <a:noFill/>
        </p:grpSpPr>
        <p:sp>
          <p:nvSpPr>
            <p:cNvPr id="107" name="矩形 106">
              <a:extLst>
                <a:ext uri="{FF2B5EF4-FFF2-40B4-BE49-F238E27FC236}">
                  <a16:creationId xmlns:a16="http://schemas.microsoft.com/office/drawing/2014/main" id="{DFC2048D-238B-C74E-FFCE-FE36A7915E31}"/>
                </a:ext>
              </a:extLst>
            </p:cNvPr>
            <p:cNvSpPr/>
            <p:nvPr/>
          </p:nvSpPr>
          <p:spPr>
            <a:xfrm>
              <a:off x="3702095" y="2685775"/>
              <a:ext cx="360000" cy="18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08" name="矩形 107">
              <a:extLst>
                <a:ext uri="{FF2B5EF4-FFF2-40B4-BE49-F238E27FC236}">
                  <a16:creationId xmlns:a16="http://schemas.microsoft.com/office/drawing/2014/main" id="{45D6D23E-EE5F-9DA0-1A27-D2B1DF8649FD}"/>
                </a:ext>
              </a:extLst>
            </p:cNvPr>
            <p:cNvSpPr/>
            <p:nvPr/>
          </p:nvSpPr>
          <p:spPr>
            <a:xfrm>
              <a:off x="3702095" y="2863086"/>
              <a:ext cx="360000" cy="18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14" name="文字方塊 113">
            <a:extLst>
              <a:ext uri="{FF2B5EF4-FFF2-40B4-BE49-F238E27FC236}">
                <a16:creationId xmlns:a16="http://schemas.microsoft.com/office/drawing/2014/main" id="{6E8C547B-7299-B732-66D1-42ECFD3E1495}"/>
              </a:ext>
            </a:extLst>
          </p:cNvPr>
          <p:cNvSpPr txBox="1"/>
          <p:nvPr/>
        </p:nvSpPr>
        <p:spPr>
          <a:xfrm>
            <a:off x="424757" y="3513893"/>
            <a:ext cx="111754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/>
              <a:t>- For a 10-km optical fiber link, temperature-dependent propagation delay variations </a:t>
            </a:r>
            <a:r>
              <a:rPr lang="en-US" altLang="zh-TW" sz="2000" b="1" dirty="0"/>
              <a:t>cannot be neglected.</a:t>
            </a:r>
          </a:p>
        </p:txBody>
      </p:sp>
      <p:sp>
        <p:nvSpPr>
          <p:cNvPr id="127" name="文字方塊 126">
            <a:extLst>
              <a:ext uri="{FF2B5EF4-FFF2-40B4-BE49-F238E27FC236}">
                <a16:creationId xmlns:a16="http://schemas.microsoft.com/office/drawing/2014/main" id="{1CB9DEE1-E873-3A49-9C7C-5862AC4B7E3E}"/>
              </a:ext>
            </a:extLst>
          </p:cNvPr>
          <p:cNvSpPr txBox="1"/>
          <p:nvPr/>
        </p:nvSpPr>
        <p:spPr>
          <a:xfrm>
            <a:off x="2303886" y="946047"/>
            <a:ext cx="1295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Main board</a:t>
            </a:r>
            <a:endParaRPr lang="en-US" altLang="zh-TW" dirty="0"/>
          </a:p>
        </p:txBody>
      </p:sp>
      <p:sp>
        <p:nvSpPr>
          <p:cNvPr id="128" name="文字方塊 127">
            <a:extLst>
              <a:ext uri="{FF2B5EF4-FFF2-40B4-BE49-F238E27FC236}">
                <a16:creationId xmlns:a16="http://schemas.microsoft.com/office/drawing/2014/main" id="{CD4BC561-67CF-7D88-7FB0-D78FE99F3A6E}"/>
              </a:ext>
            </a:extLst>
          </p:cNvPr>
          <p:cNvSpPr txBox="1"/>
          <p:nvPr/>
        </p:nvSpPr>
        <p:spPr>
          <a:xfrm>
            <a:off x="7953373" y="946047"/>
            <a:ext cx="115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Sub board</a:t>
            </a:r>
            <a:endParaRPr lang="en-US" altLang="zh-TW" dirty="0"/>
          </a:p>
        </p:txBody>
      </p:sp>
      <p:cxnSp>
        <p:nvCxnSpPr>
          <p:cNvPr id="130" name="直線單箭頭接點 129">
            <a:extLst>
              <a:ext uri="{FF2B5EF4-FFF2-40B4-BE49-F238E27FC236}">
                <a16:creationId xmlns:a16="http://schemas.microsoft.com/office/drawing/2014/main" id="{243A4DEA-D659-C76E-2037-6DB5AEBB9E99}"/>
              </a:ext>
            </a:extLst>
          </p:cNvPr>
          <p:cNvCxnSpPr>
            <a:cxnSpLocks/>
            <a:stCxn id="61" idx="1"/>
          </p:cNvCxnSpPr>
          <p:nvPr/>
        </p:nvCxnSpPr>
        <p:spPr>
          <a:xfrm flipH="1" flipV="1">
            <a:off x="1637031" y="2934094"/>
            <a:ext cx="333182" cy="492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文字方塊 144">
            <a:extLst>
              <a:ext uri="{FF2B5EF4-FFF2-40B4-BE49-F238E27FC236}">
                <a16:creationId xmlns:a16="http://schemas.microsoft.com/office/drawing/2014/main" id="{AD598CAB-5E3C-8691-E085-BD2B1D2603D9}"/>
              </a:ext>
            </a:extLst>
          </p:cNvPr>
          <p:cNvSpPr txBox="1"/>
          <p:nvPr/>
        </p:nvSpPr>
        <p:spPr>
          <a:xfrm>
            <a:off x="4397453" y="2801265"/>
            <a:ext cx="29769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chemeClr val="accent2"/>
                </a:solidFill>
              </a:rPr>
              <a:t>temperature-dependent</a:t>
            </a:r>
          </a:p>
          <a:p>
            <a:r>
              <a:rPr lang="zh-TW" altLang="en-US" dirty="0">
                <a:solidFill>
                  <a:schemeClr val="accent2"/>
                </a:solidFill>
              </a:rPr>
              <a:t>  </a:t>
            </a:r>
            <a:r>
              <a:rPr lang="en-US" altLang="zh-TW" dirty="0">
                <a:solidFill>
                  <a:schemeClr val="accent2"/>
                </a:solidFill>
              </a:rPr>
              <a:t>propagation-delay variation</a:t>
            </a:r>
            <a:endParaRPr lang="zh-TW" altLang="en-US" dirty="0">
              <a:solidFill>
                <a:schemeClr val="accent2"/>
              </a:solidFill>
            </a:endParaRPr>
          </a:p>
        </p:txBody>
      </p:sp>
      <p:sp>
        <p:nvSpPr>
          <p:cNvPr id="146" name="矩形 145">
            <a:extLst>
              <a:ext uri="{FF2B5EF4-FFF2-40B4-BE49-F238E27FC236}">
                <a16:creationId xmlns:a16="http://schemas.microsoft.com/office/drawing/2014/main" id="{5A00B27A-A07A-85D9-CB5E-6DCA37A2C2C1}"/>
              </a:ext>
            </a:extLst>
          </p:cNvPr>
          <p:cNvSpPr/>
          <p:nvPr/>
        </p:nvSpPr>
        <p:spPr>
          <a:xfrm>
            <a:off x="9689804" y="1790824"/>
            <a:ext cx="1207848" cy="6910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Pulse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Generator</a:t>
            </a:r>
            <a:endParaRPr lang="zh-TW" altLang="en-US" dirty="0">
              <a:solidFill>
                <a:schemeClr val="tx1"/>
              </a:solidFill>
            </a:endParaRPr>
          </a:p>
        </p:txBody>
      </p:sp>
      <p:cxnSp>
        <p:nvCxnSpPr>
          <p:cNvPr id="148" name="接點: 肘形 147">
            <a:extLst>
              <a:ext uri="{FF2B5EF4-FFF2-40B4-BE49-F238E27FC236}">
                <a16:creationId xmlns:a16="http://schemas.microsoft.com/office/drawing/2014/main" id="{F0976397-7D69-F245-D1E9-58891945BBC4}"/>
              </a:ext>
            </a:extLst>
          </p:cNvPr>
          <p:cNvCxnSpPr>
            <a:cxnSpLocks/>
            <a:stCxn id="13" idx="3"/>
            <a:endCxn id="146" idx="0"/>
          </p:cNvCxnSpPr>
          <p:nvPr/>
        </p:nvCxnSpPr>
        <p:spPr>
          <a:xfrm>
            <a:off x="9183059" y="1481095"/>
            <a:ext cx="1110669" cy="309729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線單箭頭接點 153">
            <a:extLst>
              <a:ext uri="{FF2B5EF4-FFF2-40B4-BE49-F238E27FC236}">
                <a16:creationId xmlns:a16="http://schemas.microsoft.com/office/drawing/2014/main" id="{A3FBFD1F-1D56-439B-1B4B-22D6AD3D384C}"/>
              </a:ext>
            </a:extLst>
          </p:cNvPr>
          <p:cNvCxnSpPr/>
          <p:nvPr/>
        </p:nvCxnSpPr>
        <p:spPr>
          <a:xfrm>
            <a:off x="3742096" y="2839365"/>
            <a:ext cx="4019591" cy="0"/>
          </a:xfrm>
          <a:prstGeom prst="straightConnector1">
            <a:avLst/>
          </a:prstGeom>
          <a:ln w="19050">
            <a:solidFill>
              <a:schemeClr val="accent2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線單箭頭接點 154">
            <a:extLst>
              <a:ext uri="{FF2B5EF4-FFF2-40B4-BE49-F238E27FC236}">
                <a16:creationId xmlns:a16="http://schemas.microsoft.com/office/drawing/2014/main" id="{6586A26E-8D28-D379-1CA4-8C59E3732AF2}"/>
              </a:ext>
            </a:extLst>
          </p:cNvPr>
          <p:cNvCxnSpPr>
            <a:cxnSpLocks/>
            <a:stCxn id="146" idx="3"/>
            <a:endCxn id="158" idx="1"/>
          </p:cNvCxnSpPr>
          <p:nvPr/>
        </p:nvCxnSpPr>
        <p:spPr>
          <a:xfrm>
            <a:off x="10897652" y="2136331"/>
            <a:ext cx="236871" cy="717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文字方塊 157">
            <a:extLst>
              <a:ext uri="{FF2B5EF4-FFF2-40B4-BE49-F238E27FC236}">
                <a16:creationId xmlns:a16="http://schemas.microsoft.com/office/drawing/2014/main" id="{BEBAF71F-CEA4-75B9-A815-1A531082319C}"/>
              </a:ext>
            </a:extLst>
          </p:cNvPr>
          <p:cNvSpPr txBox="1"/>
          <p:nvPr/>
        </p:nvSpPr>
        <p:spPr>
          <a:xfrm>
            <a:off x="11134523" y="1681843"/>
            <a:ext cx="8084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beam</a:t>
            </a:r>
          </a:p>
          <a:p>
            <a:r>
              <a:rPr lang="en-US" altLang="zh-TW" dirty="0"/>
              <a:t>trigger</a:t>
            </a:r>
          </a:p>
          <a:p>
            <a:r>
              <a:rPr lang="en-US" altLang="zh-TW" dirty="0"/>
              <a:t>pulse</a:t>
            </a:r>
            <a:endParaRPr lang="zh-TW" altLang="en-US" dirty="0"/>
          </a:p>
        </p:txBody>
      </p:sp>
      <p:grpSp>
        <p:nvGrpSpPr>
          <p:cNvPr id="164" name="群組 163">
            <a:extLst>
              <a:ext uri="{FF2B5EF4-FFF2-40B4-BE49-F238E27FC236}">
                <a16:creationId xmlns:a16="http://schemas.microsoft.com/office/drawing/2014/main" id="{0576461F-6FF8-A442-8E33-A53767055C82}"/>
              </a:ext>
            </a:extLst>
          </p:cNvPr>
          <p:cNvGrpSpPr/>
          <p:nvPr/>
        </p:nvGrpSpPr>
        <p:grpSpPr>
          <a:xfrm>
            <a:off x="7536502" y="2432944"/>
            <a:ext cx="360000" cy="215461"/>
            <a:chOff x="3702095" y="2755625"/>
            <a:chExt cx="360000" cy="215461"/>
          </a:xfrm>
          <a:noFill/>
        </p:grpSpPr>
        <p:sp>
          <p:nvSpPr>
            <p:cNvPr id="165" name="矩形 164">
              <a:extLst>
                <a:ext uri="{FF2B5EF4-FFF2-40B4-BE49-F238E27FC236}">
                  <a16:creationId xmlns:a16="http://schemas.microsoft.com/office/drawing/2014/main" id="{8CA2B68A-6175-6FBB-7307-426CA6CB7425}"/>
                </a:ext>
              </a:extLst>
            </p:cNvPr>
            <p:cNvSpPr/>
            <p:nvPr/>
          </p:nvSpPr>
          <p:spPr>
            <a:xfrm>
              <a:off x="3702095" y="2755625"/>
              <a:ext cx="360000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66" name="矩形 165">
              <a:extLst>
                <a:ext uri="{FF2B5EF4-FFF2-40B4-BE49-F238E27FC236}">
                  <a16:creationId xmlns:a16="http://schemas.microsoft.com/office/drawing/2014/main" id="{A3339E6B-4557-0D48-27D4-33E7ED178726}"/>
                </a:ext>
              </a:extLst>
            </p:cNvPr>
            <p:cNvSpPr/>
            <p:nvPr/>
          </p:nvSpPr>
          <p:spPr>
            <a:xfrm>
              <a:off x="3702095" y="2863086"/>
              <a:ext cx="360000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75" name="文字方塊 174">
            <a:extLst>
              <a:ext uri="{FF2B5EF4-FFF2-40B4-BE49-F238E27FC236}">
                <a16:creationId xmlns:a16="http://schemas.microsoft.com/office/drawing/2014/main" id="{79378688-1207-F5E9-F3B6-E3807DFDD874}"/>
              </a:ext>
            </a:extLst>
          </p:cNvPr>
          <p:cNvSpPr txBox="1"/>
          <p:nvPr/>
        </p:nvSpPr>
        <p:spPr>
          <a:xfrm>
            <a:off x="993423" y="3892232"/>
            <a:ext cx="533008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b="1" dirty="0"/>
              <a:t>(1) Drift of beam trigger pulse signal:</a:t>
            </a:r>
          </a:p>
          <a:p>
            <a:r>
              <a:rPr lang="en-US" altLang="zh-TW" dirty="0"/>
              <a:t>        Pulse signal generation is based</a:t>
            </a:r>
          </a:p>
          <a:p>
            <a:r>
              <a:rPr lang="en-US" altLang="zh-TW" dirty="0"/>
              <a:t>           on the recovered clock signal</a:t>
            </a:r>
          </a:p>
        </p:txBody>
      </p:sp>
      <p:sp>
        <p:nvSpPr>
          <p:cNvPr id="176" name="文字方塊 175">
            <a:extLst>
              <a:ext uri="{FF2B5EF4-FFF2-40B4-BE49-F238E27FC236}">
                <a16:creationId xmlns:a16="http://schemas.microsoft.com/office/drawing/2014/main" id="{8912C59C-60E0-48C9-7EFD-49AB1A40B1A9}"/>
              </a:ext>
            </a:extLst>
          </p:cNvPr>
          <p:cNvSpPr txBox="1"/>
          <p:nvPr/>
        </p:nvSpPr>
        <p:spPr>
          <a:xfrm>
            <a:off x="5885918" y="3885721"/>
            <a:ext cx="599103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b="1" dirty="0"/>
              <a:t>(2) Decoding error of MIKUMARI RX of main board:</a:t>
            </a:r>
          </a:p>
          <a:p>
            <a:r>
              <a:rPr lang="en-US" altLang="zh-TW" dirty="0"/>
              <a:t>        Decoding by the MIKUMARI RX on the main board </a:t>
            </a:r>
          </a:p>
          <a:p>
            <a:r>
              <a:rPr lang="en-US" altLang="zh-TW" dirty="0"/>
              <a:t>         relies on the main-board clock.</a:t>
            </a:r>
            <a:endParaRPr lang="en-US" altLang="zh-TW" b="1" dirty="0"/>
          </a:p>
        </p:txBody>
      </p:sp>
      <p:sp>
        <p:nvSpPr>
          <p:cNvPr id="177" name="矩形 176">
            <a:extLst>
              <a:ext uri="{FF2B5EF4-FFF2-40B4-BE49-F238E27FC236}">
                <a16:creationId xmlns:a16="http://schemas.microsoft.com/office/drawing/2014/main" id="{4EC24FDB-D219-A0F7-7331-E27B5D1EA96C}"/>
              </a:ext>
            </a:extLst>
          </p:cNvPr>
          <p:cNvSpPr/>
          <p:nvPr/>
        </p:nvSpPr>
        <p:spPr>
          <a:xfrm>
            <a:off x="1920586" y="2531002"/>
            <a:ext cx="1328386" cy="820674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8" name="矩形 177">
            <a:extLst>
              <a:ext uri="{FF2B5EF4-FFF2-40B4-BE49-F238E27FC236}">
                <a16:creationId xmlns:a16="http://schemas.microsoft.com/office/drawing/2014/main" id="{D76CCD26-2D44-4404-741C-D04507128C96}"/>
              </a:ext>
            </a:extLst>
          </p:cNvPr>
          <p:cNvSpPr/>
          <p:nvPr/>
        </p:nvSpPr>
        <p:spPr>
          <a:xfrm>
            <a:off x="9629535" y="1718874"/>
            <a:ext cx="1328386" cy="820674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79" name="直線接點 178">
            <a:extLst>
              <a:ext uri="{FF2B5EF4-FFF2-40B4-BE49-F238E27FC236}">
                <a16:creationId xmlns:a16="http://schemas.microsoft.com/office/drawing/2014/main" id="{0C96720F-82CC-0E00-2D7D-313012D70E14}"/>
              </a:ext>
            </a:extLst>
          </p:cNvPr>
          <p:cNvCxnSpPr/>
          <p:nvPr/>
        </p:nvCxnSpPr>
        <p:spPr>
          <a:xfrm>
            <a:off x="8225477" y="5531529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直線接點 179">
            <a:extLst>
              <a:ext uri="{FF2B5EF4-FFF2-40B4-BE49-F238E27FC236}">
                <a16:creationId xmlns:a16="http://schemas.microsoft.com/office/drawing/2014/main" id="{9718C35E-F6A3-27C3-9867-E33D092E53A1}"/>
              </a:ext>
            </a:extLst>
          </p:cNvPr>
          <p:cNvCxnSpPr/>
          <p:nvPr/>
        </p:nvCxnSpPr>
        <p:spPr>
          <a:xfrm>
            <a:off x="8585477" y="5164848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線接點 180">
            <a:extLst>
              <a:ext uri="{FF2B5EF4-FFF2-40B4-BE49-F238E27FC236}">
                <a16:creationId xmlns:a16="http://schemas.microsoft.com/office/drawing/2014/main" id="{FF05D19C-2CA7-A139-8375-071644252349}"/>
              </a:ext>
            </a:extLst>
          </p:cNvPr>
          <p:cNvCxnSpPr>
            <a:cxnSpLocks/>
          </p:cNvCxnSpPr>
          <p:nvPr/>
        </p:nvCxnSpPr>
        <p:spPr>
          <a:xfrm flipV="1">
            <a:off x="8585477" y="5164848"/>
            <a:ext cx="0" cy="3666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直線接點 181">
            <a:extLst>
              <a:ext uri="{FF2B5EF4-FFF2-40B4-BE49-F238E27FC236}">
                <a16:creationId xmlns:a16="http://schemas.microsoft.com/office/drawing/2014/main" id="{30CB77CE-DD20-BB01-6A27-041C64F8CE1E}"/>
              </a:ext>
            </a:extLst>
          </p:cNvPr>
          <p:cNvCxnSpPr/>
          <p:nvPr/>
        </p:nvCxnSpPr>
        <p:spPr>
          <a:xfrm>
            <a:off x="10011282" y="5174371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直線接點 184">
            <a:extLst>
              <a:ext uri="{FF2B5EF4-FFF2-40B4-BE49-F238E27FC236}">
                <a16:creationId xmlns:a16="http://schemas.microsoft.com/office/drawing/2014/main" id="{94F5B30C-6A5E-D1F0-B58F-670558494913}"/>
              </a:ext>
            </a:extLst>
          </p:cNvPr>
          <p:cNvCxnSpPr>
            <a:cxnSpLocks/>
          </p:cNvCxnSpPr>
          <p:nvPr/>
        </p:nvCxnSpPr>
        <p:spPr>
          <a:xfrm flipV="1">
            <a:off x="10011282" y="5174372"/>
            <a:ext cx="0" cy="3666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直線接點 191">
            <a:extLst>
              <a:ext uri="{FF2B5EF4-FFF2-40B4-BE49-F238E27FC236}">
                <a16:creationId xmlns:a16="http://schemas.microsoft.com/office/drawing/2014/main" id="{AF8FFFCB-315A-3CCB-D2D8-B5705BB4204A}"/>
              </a:ext>
            </a:extLst>
          </p:cNvPr>
          <p:cNvCxnSpPr/>
          <p:nvPr/>
        </p:nvCxnSpPr>
        <p:spPr>
          <a:xfrm>
            <a:off x="3134542" y="5287561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直線接點 192">
            <a:extLst>
              <a:ext uri="{FF2B5EF4-FFF2-40B4-BE49-F238E27FC236}">
                <a16:creationId xmlns:a16="http://schemas.microsoft.com/office/drawing/2014/main" id="{E2DFF165-8064-AA13-88B4-4AD5AA8267D4}"/>
              </a:ext>
            </a:extLst>
          </p:cNvPr>
          <p:cNvCxnSpPr/>
          <p:nvPr/>
        </p:nvCxnSpPr>
        <p:spPr>
          <a:xfrm>
            <a:off x="3494542" y="4920880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接點 193">
            <a:extLst>
              <a:ext uri="{FF2B5EF4-FFF2-40B4-BE49-F238E27FC236}">
                <a16:creationId xmlns:a16="http://schemas.microsoft.com/office/drawing/2014/main" id="{0149898C-288F-B4D3-3FA4-CFA259E34491}"/>
              </a:ext>
            </a:extLst>
          </p:cNvPr>
          <p:cNvCxnSpPr>
            <a:cxnSpLocks/>
          </p:cNvCxnSpPr>
          <p:nvPr/>
        </p:nvCxnSpPr>
        <p:spPr>
          <a:xfrm flipV="1">
            <a:off x="3494542" y="4920878"/>
            <a:ext cx="0" cy="3666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接點 194">
            <a:extLst>
              <a:ext uri="{FF2B5EF4-FFF2-40B4-BE49-F238E27FC236}">
                <a16:creationId xmlns:a16="http://schemas.microsoft.com/office/drawing/2014/main" id="{CD655191-06B5-FC72-779B-A30735B22F42}"/>
              </a:ext>
            </a:extLst>
          </p:cNvPr>
          <p:cNvCxnSpPr/>
          <p:nvPr/>
        </p:nvCxnSpPr>
        <p:spPr>
          <a:xfrm>
            <a:off x="4948922" y="4920878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接點 195">
            <a:extLst>
              <a:ext uri="{FF2B5EF4-FFF2-40B4-BE49-F238E27FC236}">
                <a16:creationId xmlns:a16="http://schemas.microsoft.com/office/drawing/2014/main" id="{AF2465A5-7350-4155-8802-86A4747FA7F6}"/>
              </a:ext>
            </a:extLst>
          </p:cNvPr>
          <p:cNvCxnSpPr/>
          <p:nvPr/>
        </p:nvCxnSpPr>
        <p:spPr>
          <a:xfrm>
            <a:off x="4221732" y="4920878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接點 196">
            <a:extLst>
              <a:ext uri="{FF2B5EF4-FFF2-40B4-BE49-F238E27FC236}">
                <a16:creationId xmlns:a16="http://schemas.microsoft.com/office/drawing/2014/main" id="{1AAE3A80-3469-0C90-F1B3-518526CD7995}"/>
              </a:ext>
            </a:extLst>
          </p:cNvPr>
          <p:cNvCxnSpPr>
            <a:cxnSpLocks/>
          </p:cNvCxnSpPr>
          <p:nvPr/>
        </p:nvCxnSpPr>
        <p:spPr>
          <a:xfrm flipV="1">
            <a:off x="3858137" y="4920878"/>
            <a:ext cx="0" cy="366681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接點 197">
            <a:extLst>
              <a:ext uri="{FF2B5EF4-FFF2-40B4-BE49-F238E27FC236}">
                <a16:creationId xmlns:a16="http://schemas.microsoft.com/office/drawing/2014/main" id="{CD0E95B0-18A6-7263-1492-2773E803757F}"/>
              </a:ext>
            </a:extLst>
          </p:cNvPr>
          <p:cNvCxnSpPr>
            <a:cxnSpLocks/>
          </p:cNvCxnSpPr>
          <p:nvPr/>
        </p:nvCxnSpPr>
        <p:spPr>
          <a:xfrm flipV="1">
            <a:off x="4948922" y="4920878"/>
            <a:ext cx="0" cy="3666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接點 204">
            <a:extLst>
              <a:ext uri="{FF2B5EF4-FFF2-40B4-BE49-F238E27FC236}">
                <a16:creationId xmlns:a16="http://schemas.microsoft.com/office/drawing/2014/main" id="{F7236CD0-448A-5082-E4DB-7EB954CF1454}"/>
              </a:ext>
            </a:extLst>
          </p:cNvPr>
          <p:cNvCxnSpPr>
            <a:cxnSpLocks/>
          </p:cNvCxnSpPr>
          <p:nvPr/>
        </p:nvCxnSpPr>
        <p:spPr>
          <a:xfrm flipV="1">
            <a:off x="4221732" y="4920878"/>
            <a:ext cx="0" cy="366681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接點 205">
            <a:extLst>
              <a:ext uri="{FF2B5EF4-FFF2-40B4-BE49-F238E27FC236}">
                <a16:creationId xmlns:a16="http://schemas.microsoft.com/office/drawing/2014/main" id="{17442615-5A9F-7260-207D-4F8AEC7FD095}"/>
              </a:ext>
            </a:extLst>
          </p:cNvPr>
          <p:cNvCxnSpPr>
            <a:cxnSpLocks/>
          </p:cNvCxnSpPr>
          <p:nvPr/>
        </p:nvCxnSpPr>
        <p:spPr>
          <a:xfrm flipV="1">
            <a:off x="4585327" y="4920878"/>
            <a:ext cx="0" cy="366681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接點 206">
            <a:extLst>
              <a:ext uri="{FF2B5EF4-FFF2-40B4-BE49-F238E27FC236}">
                <a16:creationId xmlns:a16="http://schemas.microsoft.com/office/drawing/2014/main" id="{B3A83344-C07F-AE3C-166D-E410A91DE364}"/>
              </a:ext>
            </a:extLst>
          </p:cNvPr>
          <p:cNvCxnSpPr/>
          <p:nvPr/>
        </p:nvCxnSpPr>
        <p:spPr>
          <a:xfrm>
            <a:off x="3854542" y="5287559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接點 207">
            <a:extLst>
              <a:ext uri="{FF2B5EF4-FFF2-40B4-BE49-F238E27FC236}">
                <a16:creationId xmlns:a16="http://schemas.microsoft.com/office/drawing/2014/main" id="{382701EF-26C3-21DA-AD38-E8D12F6DF7EB}"/>
              </a:ext>
            </a:extLst>
          </p:cNvPr>
          <p:cNvCxnSpPr/>
          <p:nvPr/>
        </p:nvCxnSpPr>
        <p:spPr>
          <a:xfrm>
            <a:off x="4588922" y="5281647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文字方塊 208">
            <a:extLst>
              <a:ext uri="{FF2B5EF4-FFF2-40B4-BE49-F238E27FC236}">
                <a16:creationId xmlns:a16="http://schemas.microsoft.com/office/drawing/2014/main" id="{109CFA16-C2D9-D9B4-0311-FC7DDF372392}"/>
              </a:ext>
            </a:extLst>
          </p:cNvPr>
          <p:cNvSpPr txBox="1"/>
          <p:nvPr/>
        </p:nvSpPr>
        <p:spPr>
          <a:xfrm>
            <a:off x="1435468" y="4936248"/>
            <a:ext cx="1755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600" dirty="0"/>
              <a:t>main board</a:t>
            </a:r>
            <a:r>
              <a:rPr lang="zh-TW" altLang="en-US" sz="1600" dirty="0"/>
              <a:t> </a:t>
            </a:r>
            <a:r>
              <a:rPr lang="en-US" altLang="zh-TW" sz="1600" dirty="0"/>
              <a:t>clock</a:t>
            </a:r>
            <a:endParaRPr lang="zh-TW" altLang="en-US" sz="1600" dirty="0"/>
          </a:p>
        </p:txBody>
      </p:sp>
      <p:cxnSp>
        <p:nvCxnSpPr>
          <p:cNvPr id="210" name="直線接點 209">
            <a:extLst>
              <a:ext uri="{FF2B5EF4-FFF2-40B4-BE49-F238E27FC236}">
                <a16:creationId xmlns:a16="http://schemas.microsoft.com/office/drawing/2014/main" id="{E367E958-DCF1-E478-3458-080C367A0E4E}"/>
              </a:ext>
            </a:extLst>
          </p:cNvPr>
          <p:cNvCxnSpPr/>
          <p:nvPr/>
        </p:nvCxnSpPr>
        <p:spPr>
          <a:xfrm>
            <a:off x="3134542" y="5919807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接點 210">
            <a:extLst>
              <a:ext uri="{FF2B5EF4-FFF2-40B4-BE49-F238E27FC236}">
                <a16:creationId xmlns:a16="http://schemas.microsoft.com/office/drawing/2014/main" id="{FF5467B6-A604-9BFC-106E-BB7CB0DCFCB9}"/>
              </a:ext>
            </a:extLst>
          </p:cNvPr>
          <p:cNvCxnSpPr/>
          <p:nvPr/>
        </p:nvCxnSpPr>
        <p:spPr>
          <a:xfrm>
            <a:off x="3494542" y="5553126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接點 211">
            <a:extLst>
              <a:ext uri="{FF2B5EF4-FFF2-40B4-BE49-F238E27FC236}">
                <a16:creationId xmlns:a16="http://schemas.microsoft.com/office/drawing/2014/main" id="{2E2FA369-4238-1517-5E31-C121FC722C9C}"/>
              </a:ext>
            </a:extLst>
          </p:cNvPr>
          <p:cNvCxnSpPr>
            <a:cxnSpLocks/>
          </p:cNvCxnSpPr>
          <p:nvPr/>
        </p:nvCxnSpPr>
        <p:spPr>
          <a:xfrm flipV="1">
            <a:off x="3494542" y="5553124"/>
            <a:ext cx="0" cy="3666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接點 212">
            <a:extLst>
              <a:ext uri="{FF2B5EF4-FFF2-40B4-BE49-F238E27FC236}">
                <a16:creationId xmlns:a16="http://schemas.microsoft.com/office/drawing/2014/main" id="{BD9AE8E3-F782-70A4-26F8-16CA54494D7B}"/>
              </a:ext>
            </a:extLst>
          </p:cNvPr>
          <p:cNvCxnSpPr/>
          <p:nvPr/>
        </p:nvCxnSpPr>
        <p:spPr>
          <a:xfrm>
            <a:off x="4948922" y="5553124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接點 213">
            <a:extLst>
              <a:ext uri="{FF2B5EF4-FFF2-40B4-BE49-F238E27FC236}">
                <a16:creationId xmlns:a16="http://schemas.microsoft.com/office/drawing/2014/main" id="{1E545044-53A4-DD09-5A49-2BC809422F5E}"/>
              </a:ext>
            </a:extLst>
          </p:cNvPr>
          <p:cNvCxnSpPr/>
          <p:nvPr/>
        </p:nvCxnSpPr>
        <p:spPr>
          <a:xfrm>
            <a:off x="4221732" y="5553124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接點 214">
            <a:extLst>
              <a:ext uri="{FF2B5EF4-FFF2-40B4-BE49-F238E27FC236}">
                <a16:creationId xmlns:a16="http://schemas.microsoft.com/office/drawing/2014/main" id="{BC369365-CF34-A904-CE59-242720EE7F11}"/>
              </a:ext>
            </a:extLst>
          </p:cNvPr>
          <p:cNvCxnSpPr>
            <a:cxnSpLocks/>
          </p:cNvCxnSpPr>
          <p:nvPr/>
        </p:nvCxnSpPr>
        <p:spPr>
          <a:xfrm flipV="1">
            <a:off x="3858137" y="5553124"/>
            <a:ext cx="0" cy="366681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接點 215">
            <a:extLst>
              <a:ext uri="{FF2B5EF4-FFF2-40B4-BE49-F238E27FC236}">
                <a16:creationId xmlns:a16="http://schemas.microsoft.com/office/drawing/2014/main" id="{A44A2072-4423-F868-3436-54A369306832}"/>
              </a:ext>
            </a:extLst>
          </p:cNvPr>
          <p:cNvCxnSpPr>
            <a:cxnSpLocks/>
          </p:cNvCxnSpPr>
          <p:nvPr/>
        </p:nvCxnSpPr>
        <p:spPr>
          <a:xfrm flipV="1">
            <a:off x="4948922" y="5553124"/>
            <a:ext cx="0" cy="3666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接點 216">
            <a:extLst>
              <a:ext uri="{FF2B5EF4-FFF2-40B4-BE49-F238E27FC236}">
                <a16:creationId xmlns:a16="http://schemas.microsoft.com/office/drawing/2014/main" id="{627BF259-66F9-0F3B-C73E-B2971229D0E4}"/>
              </a:ext>
            </a:extLst>
          </p:cNvPr>
          <p:cNvCxnSpPr>
            <a:cxnSpLocks/>
          </p:cNvCxnSpPr>
          <p:nvPr/>
        </p:nvCxnSpPr>
        <p:spPr>
          <a:xfrm flipV="1">
            <a:off x="4221732" y="5553124"/>
            <a:ext cx="0" cy="366681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接點 217">
            <a:extLst>
              <a:ext uri="{FF2B5EF4-FFF2-40B4-BE49-F238E27FC236}">
                <a16:creationId xmlns:a16="http://schemas.microsoft.com/office/drawing/2014/main" id="{6DF05E17-BB68-93DA-FF84-41711D048F9E}"/>
              </a:ext>
            </a:extLst>
          </p:cNvPr>
          <p:cNvCxnSpPr>
            <a:cxnSpLocks/>
          </p:cNvCxnSpPr>
          <p:nvPr/>
        </p:nvCxnSpPr>
        <p:spPr>
          <a:xfrm flipV="1">
            <a:off x="4585327" y="5553124"/>
            <a:ext cx="0" cy="366681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接點 218">
            <a:extLst>
              <a:ext uri="{FF2B5EF4-FFF2-40B4-BE49-F238E27FC236}">
                <a16:creationId xmlns:a16="http://schemas.microsoft.com/office/drawing/2014/main" id="{70383CEB-0CF8-8737-8F92-6586105B2F8E}"/>
              </a:ext>
            </a:extLst>
          </p:cNvPr>
          <p:cNvCxnSpPr/>
          <p:nvPr/>
        </p:nvCxnSpPr>
        <p:spPr>
          <a:xfrm>
            <a:off x="3854542" y="5919805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接點 219">
            <a:extLst>
              <a:ext uri="{FF2B5EF4-FFF2-40B4-BE49-F238E27FC236}">
                <a16:creationId xmlns:a16="http://schemas.microsoft.com/office/drawing/2014/main" id="{7DED4CD6-865D-1F65-FECF-92931AA82D43}"/>
              </a:ext>
            </a:extLst>
          </p:cNvPr>
          <p:cNvCxnSpPr/>
          <p:nvPr/>
        </p:nvCxnSpPr>
        <p:spPr>
          <a:xfrm>
            <a:off x="4588922" y="5913893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文字方塊 221">
            <a:extLst>
              <a:ext uri="{FF2B5EF4-FFF2-40B4-BE49-F238E27FC236}">
                <a16:creationId xmlns:a16="http://schemas.microsoft.com/office/drawing/2014/main" id="{0BE3D0D0-A64B-9790-073A-75A85AAB09FE}"/>
              </a:ext>
            </a:extLst>
          </p:cNvPr>
          <p:cNvSpPr txBox="1"/>
          <p:nvPr/>
        </p:nvSpPr>
        <p:spPr>
          <a:xfrm>
            <a:off x="1435468" y="5575339"/>
            <a:ext cx="1755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600" dirty="0"/>
              <a:t>sub board</a:t>
            </a:r>
            <a:r>
              <a:rPr lang="zh-TW" altLang="en-US" sz="1600" dirty="0"/>
              <a:t> </a:t>
            </a:r>
            <a:r>
              <a:rPr lang="en-US" altLang="zh-TW" sz="1600" dirty="0"/>
              <a:t>clock</a:t>
            </a:r>
            <a:endParaRPr lang="zh-TW" altLang="en-US" sz="1600" dirty="0"/>
          </a:p>
        </p:txBody>
      </p:sp>
      <p:cxnSp>
        <p:nvCxnSpPr>
          <p:cNvPr id="223" name="直線單箭頭接點 222">
            <a:extLst>
              <a:ext uri="{FF2B5EF4-FFF2-40B4-BE49-F238E27FC236}">
                <a16:creationId xmlns:a16="http://schemas.microsoft.com/office/drawing/2014/main" id="{8E85E725-CCA9-0C1A-3095-3F679D330547}"/>
              </a:ext>
            </a:extLst>
          </p:cNvPr>
          <p:cNvCxnSpPr>
            <a:cxnSpLocks/>
          </p:cNvCxnSpPr>
          <p:nvPr/>
        </p:nvCxnSpPr>
        <p:spPr>
          <a:xfrm>
            <a:off x="3356429" y="6013604"/>
            <a:ext cx="276225" cy="0"/>
          </a:xfrm>
          <a:prstGeom prst="straightConnector1">
            <a:avLst/>
          </a:prstGeom>
          <a:ln w="19050">
            <a:solidFill>
              <a:schemeClr val="accent2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文字方塊 224">
            <a:extLst>
              <a:ext uri="{FF2B5EF4-FFF2-40B4-BE49-F238E27FC236}">
                <a16:creationId xmlns:a16="http://schemas.microsoft.com/office/drawing/2014/main" id="{487AC1B3-0863-8430-C98B-C6AFFB67612C}"/>
              </a:ext>
            </a:extLst>
          </p:cNvPr>
          <p:cNvSpPr txBox="1"/>
          <p:nvPr/>
        </p:nvSpPr>
        <p:spPr>
          <a:xfrm>
            <a:off x="1435466" y="6048508"/>
            <a:ext cx="17559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600" dirty="0"/>
              <a:t>beam trigger</a:t>
            </a:r>
          </a:p>
          <a:p>
            <a:pPr algn="r"/>
            <a:r>
              <a:rPr lang="en-US" altLang="zh-TW" sz="1600" dirty="0"/>
              <a:t>pulse signal</a:t>
            </a:r>
            <a:endParaRPr lang="zh-TW" altLang="en-US" sz="1600" dirty="0"/>
          </a:p>
        </p:txBody>
      </p:sp>
      <p:cxnSp>
        <p:nvCxnSpPr>
          <p:cNvPr id="226" name="直線接點 225">
            <a:extLst>
              <a:ext uri="{FF2B5EF4-FFF2-40B4-BE49-F238E27FC236}">
                <a16:creationId xmlns:a16="http://schemas.microsoft.com/office/drawing/2014/main" id="{D0911C04-5590-D646-934C-BDA257FAC2D0}"/>
              </a:ext>
            </a:extLst>
          </p:cNvPr>
          <p:cNvCxnSpPr/>
          <p:nvPr/>
        </p:nvCxnSpPr>
        <p:spPr>
          <a:xfrm>
            <a:off x="3141732" y="6552984"/>
            <a:ext cx="10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接點 226">
            <a:extLst>
              <a:ext uri="{FF2B5EF4-FFF2-40B4-BE49-F238E27FC236}">
                <a16:creationId xmlns:a16="http://schemas.microsoft.com/office/drawing/2014/main" id="{613FE934-7C31-CC31-25DC-BFEEE029E586}"/>
              </a:ext>
            </a:extLst>
          </p:cNvPr>
          <p:cNvCxnSpPr>
            <a:cxnSpLocks/>
          </p:cNvCxnSpPr>
          <p:nvPr/>
        </p:nvCxnSpPr>
        <p:spPr>
          <a:xfrm flipV="1">
            <a:off x="4230200" y="6186303"/>
            <a:ext cx="0" cy="366681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接點 227">
            <a:extLst>
              <a:ext uri="{FF2B5EF4-FFF2-40B4-BE49-F238E27FC236}">
                <a16:creationId xmlns:a16="http://schemas.microsoft.com/office/drawing/2014/main" id="{D2025C26-9076-2F99-8D4C-9AD010149B0C}"/>
              </a:ext>
            </a:extLst>
          </p:cNvPr>
          <p:cNvCxnSpPr/>
          <p:nvPr/>
        </p:nvCxnSpPr>
        <p:spPr>
          <a:xfrm>
            <a:off x="4221732" y="6185855"/>
            <a:ext cx="10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單箭頭接點 228">
            <a:extLst>
              <a:ext uri="{FF2B5EF4-FFF2-40B4-BE49-F238E27FC236}">
                <a16:creationId xmlns:a16="http://schemas.microsoft.com/office/drawing/2014/main" id="{2D9663C6-B5E1-3F0C-2CDA-97704B204FD2}"/>
              </a:ext>
            </a:extLst>
          </p:cNvPr>
          <p:cNvCxnSpPr>
            <a:cxnSpLocks/>
          </p:cNvCxnSpPr>
          <p:nvPr/>
        </p:nvCxnSpPr>
        <p:spPr>
          <a:xfrm>
            <a:off x="4105004" y="6099329"/>
            <a:ext cx="276225" cy="0"/>
          </a:xfrm>
          <a:prstGeom prst="straightConnector1">
            <a:avLst/>
          </a:prstGeom>
          <a:ln w="19050">
            <a:solidFill>
              <a:schemeClr val="accent2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接點 229">
            <a:extLst>
              <a:ext uri="{FF2B5EF4-FFF2-40B4-BE49-F238E27FC236}">
                <a16:creationId xmlns:a16="http://schemas.microsoft.com/office/drawing/2014/main" id="{F4545435-EAE9-5670-7695-9A74EDB5E2CC}"/>
              </a:ext>
            </a:extLst>
          </p:cNvPr>
          <p:cNvCxnSpPr>
            <a:cxnSpLocks/>
          </p:cNvCxnSpPr>
          <p:nvPr/>
        </p:nvCxnSpPr>
        <p:spPr>
          <a:xfrm flipV="1">
            <a:off x="4268715" y="6186303"/>
            <a:ext cx="0" cy="366681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直線接點 230">
            <a:extLst>
              <a:ext uri="{FF2B5EF4-FFF2-40B4-BE49-F238E27FC236}">
                <a16:creationId xmlns:a16="http://schemas.microsoft.com/office/drawing/2014/main" id="{B35A10FA-838F-9593-3632-758CFB410721}"/>
              </a:ext>
            </a:extLst>
          </p:cNvPr>
          <p:cNvCxnSpPr>
            <a:cxnSpLocks/>
          </p:cNvCxnSpPr>
          <p:nvPr/>
        </p:nvCxnSpPr>
        <p:spPr>
          <a:xfrm flipV="1">
            <a:off x="4190479" y="6186303"/>
            <a:ext cx="0" cy="366681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文字方塊 234">
            <a:extLst>
              <a:ext uri="{FF2B5EF4-FFF2-40B4-BE49-F238E27FC236}">
                <a16:creationId xmlns:a16="http://schemas.microsoft.com/office/drawing/2014/main" id="{0ECDCD47-5107-31C7-8F70-738BF3C674F0}"/>
              </a:ext>
            </a:extLst>
          </p:cNvPr>
          <p:cNvSpPr txBox="1"/>
          <p:nvPr/>
        </p:nvSpPr>
        <p:spPr>
          <a:xfrm>
            <a:off x="6447022" y="5178910"/>
            <a:ext cx="1755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600" dirty="0"/>
              <a:t>main board</a:t>
            </a:r>
            <a:r>
              <a:rPr lang="zh-TW" altLang="en-US" sz="1600" dirty="0"/>
              <a:t> </a:t>
            </a:r>
            <a:r>
              <a:rPr lang="en-US" altLang="zh-TW" sz="1600" dirty="0"/>
              <a:t>clock</a:t>
            </a:r>
          </a:p>
          <a:p>
            <a:pPr algn="r"/>
            <a:r>
              <a:rPr lang="en-US" altLang="zh-TW" sz="1600" dirty="0"/>
              <a:t>(DDR)</a:t>
            </a:r>
            <a:endParaRPr lang="zh-TW" altLang="en-US" sz="1600" dirty="0"/>
          </a:p>
        </p:txBody>
      </p:sp>
      <p:sp>
        <p:nvSpPr>
          <p:cNvPr id="243" name="文字方塊 242">
            <a:extLst>
              <a:ext uri="{FF2B5EF4-FFF2-40B4-BE49-F238E27FC236}">
                <a16:creationId xmlns:a16="http://schemas.microsoft.com/office/drawing/2014/main" id="{CBDD5F9D-BA04-600E-8ABD-86C9BD7DED79}"/>
              </a:ext>
            </a:extLst>
          </p:cNvPr>
          <p:cNvSpPr txBox="1"/>
          <p:nvPr/>
        </p:nvSpPr>
        <p:spPr>
          <a:xfrm>
            <a:off x="6210301" y="5759029"/>
            <a:ext cx="2022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600" dirty="0"/>
              <a:t>main board</a:t>
            </a:r>
          </a:p>
          <a:p>
            <a:pPr algn="r"/>
            <a:r>
              <a:rPr lang="en-US" altLang="zh-TW" sz="1600" dirty="0"/>
              <a:t>MIKUMARI RX decode</a:t>
            </a:r>
            <a:endParaRPr lang="zh-TW" altLang="en-US" sz="1600" dirty="0"/>
          </a:p>
        </p:txBody>
      </p:sp>
      <p:cxnSp>
        <p:nvCxnSpPr>
          <p:cNvPr id="248" name="直線單箭頭接點 247">
            <a:extLst>
              <a:ext uri="{FF2B5EF4-FFF2-40B4-BE49-F238E27FC236}">
                <a16:creationId xmlns:a16="http://schemas.microsoft.com/office/drawing/2014/main" id="{C50AD82D-CAF4-4062-A5C1-B784A3FCDED7}"/>
              </a:ext>
            </a:extLst>
          </p:cNvPr>
          <p:cNvCxnSpPr>
            <a:cxnSpLocks/>
          </p:cNvCxnSpPr>
          <p:nvPr/>
        </p:nvCxnSpPr>
        <p:spPr>
          <a:xfrm>
            <a:off x="8708479" y="5772125"/>
            <a:ext cx="474580" cy="7535"/>
          </a:xfrm>
          <a:prstGeom prst="straightConnector1">
            <a:avLst/>
          </a:prstGeom>
          <a:ln w="19050">
            <a:solidFill>
              <a:schemeClr val="accent2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直線接點 248">
            <a:extLst>
              <a:ext uri="{FF2B5EF4-FFF2-40B4-BE49-F238E27FC236}">
                <a16:creationId xmlns:a16="http://schemas.microsoft.com/office/drawing/2014/main" id="{F5A0823C-5F18-5F7C-2A91-4741668BBD1A}"/>
              </a:ext>
            </a:extLst>
          </p:cNvPr>
          <p:cNvCxnSpPr>
            <a:cxnSpLocks/>
          </p:cNvCxnSpPr>
          <p:nvPr/>
        </p:nvCxnSpPr>
        <p:spPr>
          <a:xfrm flipH="1" flipV="1">
            <a:off x="8697785" y="5865167"/>
            <a:ext cx="206159" cy="335199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文字方塊 250">
            <a:extLst>
              <a:ext uri="{FF2B5EF4-FFF2-40B4-BE49-F238E27FC236}">
                <a16:creationId xmlns:a16="http://schemas.microsoft.com/office/drawing/2014/main" id="{4A88CA1E-945F-1A7E-702A-464B6AABB2DE}"/>
              </a:ext>
            </a:extLst>
          </p:cNvPr>
          <p:cNvSpPr txBox="1"/>
          <p:nvPr/>
        </p:nvSpPr>
        <p:spPr>
          <a:xfrm>
            <a:off x="10580213" y="1301351"/>
            <a:ext cx="4198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>
                <a:solidFill>
                  <a:srgbClr val="FF0000"/>
                </a:solidFill>
              </a:rPr>
              <a:t>(1)</a:t>
            </a:r>
            <a:endParaRPr lang="en-US" altLang="zh-TW" dirty="0">
              <a:solidFill>
                <a:srgbClr val="FF0000"/>
              </a:solidFill>
            </a:endParaRPr>
          </a:p>
        </p:txBody>
      </p:sp>
      <p:sp>
        <p:nvSpPr>
          <p:cNvPr id="252" name="文字方塊 251">
            <a:extLst>
              <a:ext uri="{FF2B5EF4-FFF2-40B4-BE49-F238E27FC236}">
                <a16:creationId xmlns:a16="http://schemas.microsoft.com/office/drawing/2014/main" id="{0C1FC9DF-770A-0E3A-FF40-9602872BEB01}"/>
              </a:ext>
            </a:extLst>
          </p:cNvPr>
          <p:cNvSpPr txBox="1"/>
          <p:nvPr/>
        </p:nvSpPr>
        <p:spPr>
          <a:xfrm>
            <a:off x="1478715" y="3015309"/>
            <a:ext cx="4198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>
                <a:solidFill>
                  <a:srgbClr val="FF0000"/>
                </a:solidFill>
              </a:rPr>
              <a:t>(2)</a:t>
            </a:r>
            <a:endParaRPr lang="en-US" altLang="zh-TW" dirty="0">
              <a:solidFill>
                <a:srgbClr val="FF0000"/>
              </a:solidFill>
            </a:endParaRPr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172EF28-A1B5-79EC-0D2E-944543BBFFB2}"/>
              </a:ext>
            </a:extLst>
          </p:cNvPr>
          <p:cNvCxnSpPr>
            <a:cxnSpLocks/>
          </p:cNvCxnSpPr>
          <p:nvPr/>
        </p:nvCxnSpPr>
        <p:spPr>
          <a:xfrm flipV="1">
            <a:off x="9302731" y="5174373"/>
            <a:ext cx="0" cy="3666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10E3ED62-4272-C3F5-308D-50FEC0073CC8}"/>
              </a:ext>
            </a:extLst>
          </p:cNvPr>
          <p:cNvCxnSpPr/>
          <p:nvPr/>
        </p:nvCxnSpPr>
        <p:spPr>
          <a:xfrm>
            <a:off x="9291282" y="5531529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12729968-CC42-9364-3276-A5670031767A}"/>
              </a:ext>
            </a:extLst>
          </p:cNvPr>
          <p:cNvCxnSpPr>
            <a:cxnSpLocks/>
          </p:cNvCxnSpPr>
          <p:nvPr/>
        </p:nvCxnSpPr>
        <p:spPr>
          <a:xfrm>
            <a:off x="8334739" y="5868508"/>
            <a:ext cx="54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51AC26B9-841D-57D3-A018-A4AF185266C9}"/>
              </a:ext>
            </a:extLst>
          </p:cNvPr>
          <p:cNvCxnSpPr>
            <a:cxnSpLocks/>
          </p:cNvCxnSpPr>
          <p:nvPr/>
        </p:nvCxnSpPr>
        <p:spPr>
          <a:xfrm>
            <a:off x="8347716" y="6228508"/>
            <a:ext cx="54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接點 16">
            <a:extLst>
              <a:ext uri="{FF2B5EF4-FFF2-40B4-BE49-F238E27FC236}">
                <a16:creationId xmlns:a16="http://schemas.microsoft.com/office/drawing/2014/main" id="{D0B5C456-75D0-169B-F879-64069B0B0B26}"/>
              </a:ext>
            </a:extLst>
          </p:cNvPr>
          <p:cNvCxnSpPr>
            <a:cxnSpLocks/>
          </p:cNvCxnSpPr>
          <p:nvPr/>
        </p:nvCxnSpPr>
        <p:spPr>
          <a:xfrm>
            <a:off x="8877251" y="5868508"/>
            <a:ext cx="18000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接點 18">
            <a:extLst>
              <a:ext uri="{FF2B5EF4-FFF2-40B4-BE49-F238E27FC236}">
                <a16:creationId xmlns:a16="http://schemas.microsoft.com/office/drawing/2014/main" id="{39AF8027-B6FB-F350-6789-B84B1AA28561}"/>
              </a:ext>
            </a:extLst>
          </p:cNvPr>
          <p:cNvCxnSpPr>
            <a:cxnSpLocks/>
          </p:cNvCxnSpPr>
          <p:nvPr/>
        </p:nvCxnSpPr>
        <p:spPr>
          <a:xfrm>
            <a:off x="9057251" y="5868508"/>
            <a:ext cx="54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79CD72D1-8360-005E-EF45-824C78F9FE8C}"/>
              </a:ext>
            </a:extLst>
          </p:cNvPr>
          <p:cNvCxnSpPr>
            <a:cxnSpLocks/>
          </p:cNvCxnSpPr>
          <p:nvPr/>
        </p:nvCxnSpPr>
        <p:spPr>
          <a:xfrm>
            <a:off x="9045002" y="6228508"/>
            <a:ext cx="54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>
            <a:extLst>
              <a:ext uri="{FF2B5EF4-FFF2-40B4-BE49-F238E27FC236}">
                <a16:creationId xmlns:a16="http://schemas.microsoft.com/office/drawing/2014/main" id="{1C73EC80-962F-93CA-19B6-C61B9D70A760}"/>
              </a:ext>
            </a:extLst>
          </p:cNvPr>
          <p:cNvCxnSpPr>
            <a:cxnSpLocks/>
          </p:cNvCxnSpPr>
          <p:nvPr/>
        </p:nvCxnSpPr>
        <p:spPr>
          <a:xfrm flipH="1">
            <a:off x="8877251" y="5868508"/>
            <a:ext cx="18000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接點 25">
            <a:extLst>
              <a:ext uri="{FF2B5EF4-FFF2-40B4-BE49-F238E27FC236}">
                <a16:creationId xmlns:a16="http://schemas.microsoft.com/office/drawing/2014/main" id="{D3125C53-C3B0-B634-CD25-B8524014BC81}"/>
              </a:ext>
            </a:extLst>
          </p:cNvPr>
          <p:cNvCxnSpPr>
            <a:cxnSpLocks/>
          </p:cNvCxnSpPr>
          <p:nvPr/>
        </p:nvCxnSpPr>
        <p:spPr>
          <a:xfrm>
            <a:off x="9596239" y="5868508"/>
            <a:ext cx="18000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接點 28">
            <a:extLst>
              <a:ext uri="{FF2B5EF4-FFF2-40B4-BE49-F238E27FC236}">
                <a16:creationId xmlns:a16="http://schemas.microsoft.com/office/drawing/2014/main" id="{6366AF43-7C81-1252-CC9A-CC52901F5B91}"/>
              </a:ext>
            </a:extLst>
          </p:cNvPr>
          <p:cNvCxnSpPr>
            <a:cxnSpLocks/>
          </p:cNvCxnSpPr>
          <p:nvPr/>
        </p:nvCxnSpPr>
        <p:spPr>
          <a:xfrm>
            <a:off x="9776239" y="5868508"/>
            <a:ext cx="54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接點 29">
            <a:extLst>
              <a:ext uri="{FF2B5EF4-FFF2-40B4-BE49-F238E27FC236}">
                <a16:creationId xmlns:a16="http://schemas.microsoft.com/office/drawing/2014/main" id="{D3E7BEE2-C731-9FB0-4BD2-3F028612C00E}"/>
              </a:ext>
            </a:extLst>
          </p:cNvPr>
          <p:cNvCxnSpPr>
            <a:cxnSpLocks/>
          </p:cNvCxnSpPr>
          <p:nvPr/>
        </p:nvCxnSpPr>
        <p:spPr>
          <a:xfrm>
            <a:off x="9763253" y="6228508"/>
            <a:ext cx="54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>
            <a:extLst>
              <a:ext uri="{FF2B5EF4-FFF2-40B4-BE49-F238E27FC236}">
                <a16:creationId xmlns:a16="http://schemas.microsoft.com/office/drawing/2014/main" id="{4BEA19D1-48EC-F15E-2818-6C9559E5B03E}"/>
              </a:ext>
            </a:extLst>
          </p:cNvPr>
          <p:cNvCxnSpPr>
            <a:cxnSpLocks/>
          </p:cNvCxnSpPr>
          <p:nvPr/>
        </p:nvCxnSpPr>
        <p:spPr>
          <a:xfrm flipH="1">
            <a:off x="9596239" y="5868508"/>
            <a:ext cx="18000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接點 31">
            <a:extLst>
              <a:ext uri="{FF2B5EF4-FFF2-40B4-BE49-F238E27FC236}">
                <a16:creationId xmlns:a16="http://schemas.microsoft.com/office/drawing/2014/main" id="{62EB5400-40C1-7796-D38D-BBD5696E9B01}"/>
              </a:ext>
            </a:extLst>
          </p:cNvPr>
          <p:cNvCxnSpPr>
            <a:cxnSpLocks/>
          </p:cNvCxnSpPr>
          <p:nvPr/>
        </p:nvCxnSpPr>
        <p:spPr>
          <a:xfrm>
            <a:off x="10293728" y="5868508"/>
            <a:ext cx="90000" cy="1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接點 32">
            <a:extLst>
              <a:ext uri="{FF2B5EF4-FFF2-40B4-BE49-F238E27FC236}">
                <a16:creationId xmlns:a16="http://schemas.microsoft.com/office/drawing/2014/main" id="{94FBBB27-BDD5-D5A3-6BA9-2AF16604CAC4}"/>
              </a:ext>
            </a:extLst>
          </p:cNvPr>
          <p:cNvCxnSpPr>
            <a:cxnSpLocks/>
          </p:cNvCxnSpPr>
          <p:nvPr/>
        </p:nvCxnSpPr>
        <p:spPr>
          <a:xfrm flipH="1">
            <a:off x="10307232" y="6048508"/>
            <a:ext cx="90000" cy="1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接點 35">
            <a:extLst>
              <a:ext uri="{FF2B5EF4-FFF2-40B4-BE49-F238E27FC236}">
                <a16:creationId xmlns:a16="http://schemas.microsoft.com/office/drawing/2014/main" id="{A625D0E4-54E8-D881-87E0-66C533456576}"/>
              </a:ext>
            </a:extLst>
          </p:cNvPr>
          <p:cNvCxnSpPr>
            <a:cxnSpLocks/>
          </p:cNvCxnSpPr>
          <p:nvPr/>
        </p:nvCxnSpPr>
        <p:spPr>
          <a:xfrm>
            <a:off x="8255020" y="6055834"/>
            <a:ext cx="90000" cy="1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接點 36">
            <a:extLst>
              <a:ext uri="{FF2B5EF4-FFF2-40B4-BE49-F238E27FC236}">
                <a16:creationId xmlns:a16="http://schemas.microsoft.com/office/drawing/2014/main" id="{659D32D7-2AB7-5D39-67EA-6E67EF98CAA1}"/>
              </a:ext>
            </a:extLst>
          </p:cNvPr>
          <p:cNvCxnSpPr>
            <a:cxnSpLocks/>
          </p:cNvCxnSpPr>
          <p:nvPr/>
        </p:nvCxnSpPr>
        <p:spPr>
          <a:xfrm flipH="1">
            <a:off x="8245020" y="5865532"/>
            <a:ext cx="90000" cy="1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接點 38">
            <a:extLst>
              <a:ext uri="{FF2B5EF4-FFF2-40B4-BE49-F238E27FC236}">
                <a16:creationId xmlns:a16="http://schemas.microsoft.com/office/drawing/2014/main" id="{D37678A7-4287-5774-7AAB-AEA6842DE4D2}"/>
              </a:ext>
            </a:extLst>
          </p:cNvPr>
          <p:cNvCxnSpPr>
            <a:cxnSpLocks/>
          </p:cNvCxnSpPr>
          <p:nvPr/>
        </p:nvCxnSpPr>
        <p:spPr>
          <a:xfrm flipH="1" flipV="1">
            <a:off x="9079979" y="5880908"/>
            <a:ext cx="206159" cy="335199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接點 39">
            <a:extLst>
              <a:ext uri="{FF2B5EF4-FFF2-40B4-BE49-F238E27FC236}">
                <a16:creationId xmlns:a16="http://schemas.microsoft.com/office/drawing/2014/main" id="{97C29197-5819-0185-5C44-4D5D54E6E8C7}"/>
              </a:ext>
            </a:extLst>
          </p:cNvPr>
          <p:cNvCxnSpPr>
            <a:cxnSpLocks/>
          </p:cNvCxnSpPr>
          <p:nvPr/>
        </p:nvCxnSpPr>
        <p:spPr>
          <a:xfrm flipV="1">
            <a:off x="9075178" y="5860593"/>
            <a:ext cx="161966" cy="339773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接點 42">
            <a:extLst>
              <a:ext uri="{FF2B5EF4-FFF2-40B4-BE49-F238E27FC236}">
                <a16:creationId xmlns:a16="http://schemas.microsoft.com/office/drawing/2014/main" id="{CC33663D-8F99-562F-BAAA-93E38838C3B7}"/>
              </a:ext>
            </a:extLst>
          </p:cNvPr>
          <p:cNvCxnSpPr>
            <a:cxnSpLocks/>
          </p:cNvCxnSpPr>
          <p:nvPr/>
        </p:nvCxnSpPr>
        <p:spPr>
          <a:xfrm flipV="1">
            <a:off x="8709496" y="5870397"/>
            <a:ext cx="161966" cy="339773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接點 43">
            <a:extLst>
              <a:ext uri="{FF2B5EF4-FFF2-40B4-BE49-F238E27FC236}">
                <a16:creationId xmlns:a16="http://schemas.microsoft.com/office/drawing/2014/main" id="{A5976601-BFA3-536D-D2ED-DE6C2B92A653}"/>
              </a:ext>
            </a:extLst>
          </p:cNvPr>
          <p:cNvCxnSpPr>
            <a:cxnSpLocks/>
          </p:cNvCxnSpPr>
          <p:nvPr/>
        </p:nvCxnSpPr>
        <p:spPr>
          <a:xfrm flipV="1">
            <a:off x="9000547" y="5860593"/>
            <a:ext cx="161966" cy="339773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接點 44">
            <a:extLst>
              <a:ext uri="{FF2B5EF4-FFF2-40B4-BE49-F238E27FC236}">
                <a16:creationId xmlns:a16="http://schemas.microsoft.com/office/drawing/2014/main" id="{D188BAF3-1B27-A62F-03B0-873195AB58B4}"/>
              </a:ext>
            </a:extLst>
          </p:cNvPr>
          <p:cNvCxnSpPr>
            <a:cxnSpLocks/>
          </p:cNvCxnSpPr>
          <p:nvPr/>
        </p:nvCxnSpPr>
        <p:spPr>
          <a:xfrm flipV="1">
            <a:off x="8783511" y="5878621"/>
            <a:ext cx="161966" cy="339773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接點 46">
            <a:extLst>
              <a:ext uri="{FF2B5EF4-FFF2-40B4-BE49-F238E27FC236}">
                <a16:creationId xmlns:a16="http://schemas.microsoft.com/office/drawing/2014/main" id="{335B3102-9093-8CBC-7FFB-BD9C69696937}"/>
              </a:ext>
            </a:extLst>
          </p:cNvPr>
          <p:cNvCxnSpPr>
            <a:cxnSpLocks/>
          </p:cNvCxnSpPr>
          <p:nvPr/>
        </p:nvCxnSpPr>
        <p:spPr>
          <a:xfrm flipH="1" flipV="1">
            <a:off x="8976900" y="5880908"/>
            <a:ext cx="206159" cy="335199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接點 47">
            <a:extLst>
              <a:ext uri="{FF2B5EF4-FFF2-40B4-BE49-F238E27FC236}">
                <a16:creationId xmlns:a16="http://schemas.microsoft.com/office/drawing/2014/main" id="{73402F27-8C76-4086-0AE2-F4A765534DE0}"/>
              </a:ext>
            </a:extLst>
          </p:cNvPr>
          <p:cNvCxnSpPr>
            <a:cxnSpLocks/>
          </p:cNvCxnSpPr>
          <p:nvPr/>
        </p:nvCxnSpPr>
        <p:spPr>
          <a:xfrm flipH="1" flipV="1">
            <a:off x="8794388" y="5911953"/>
            <a:ext cx="206159" cy="335199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接點 49">
            <a:extLst>
              <a:ext uri="{FF2B5EF4-FFF2-40B4-BE49-F238E27FC236}">
                <a16:creationId xmlns:a16="http://schemas.microsoft.com/office/drawing/2014/main" id="{FB3C0857-BE61-8E68-FB4A-FC4B60ABAB78}"/>
              </a:ext>
            </a:extLst>
          </p:cNvPr>
          <p:cNvCxnSpPr>
            <a:cxnSpLocks/>
          </p:cNvCxnSpPr>
          <p:nvPr/>
        </p:nvCxnSpPr>
        <p:spPr>
          <a:xfrm>
            <a:off x="8585477" y="5575339"/>
            <a:ext cx="0" cy="259853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接點 54">
            <a:extLst>
              <a:ext uri="{FF2B5EF4-FFF2-40B4-BE49-F238E27FC236}">
                <a16:creationId xmlns:a16="http://schemas.microsoft.com/office/drawing/2014/main" id="{DBCA03F5-80A6-1588-8359-1D3B7D587280}"/>
              </a:ext>
            </a:extLst>
          </p:cNvPr>
          <p:cNvCxnSpPr>
            <a:cxnSpLocks/>
          </p:cNvCxnSpPr>
          <p:nvPr/>
        </p:nvCxnSpPr>
        <p:spPr>
          <a:xfrm>
            <a:off x="9305477" y="5568810"/>
            <a:ext cx="0" cy="259853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接點 55">
            <a:extLst>
              <a:ext uri="{FF2B5EF4-FFF2-40B4-BE49-F238E27FC236}">
                <a16:creationId xmlns:a16="http://schemas.microsoft.com/office/drawing/2014/main" id="{FA288CB9-9730-809C-502D-C2DD93AF6FB7}"/>
              </a:ext>
            </a:extLst>
          </p:cNvPr>
          <p:cNvCxnSpPr>
            <a:cxnSpLocks/>
          </p:cNvCxnSpPr>
          <p:nvPr/>
        </p:nvCxnSpPr>
        <p:spPr>
          <a:xfrm flipV="1">
            <a:off x="4132175" y="6186303"/>
            <a:ext cx="0" cy="366681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接點 56">
            <a:extLst>
              <a:ext uri="{FF2B5EF4-FFF2-40B4-BE49-F238E27FC236}">
                <a16:creationId xmlns:a16="http://schemas.microsoft.com/office/drawing/2014/main" id="{3CD7E4FF-EE04-668F-2ED9-ED050DCC239A}"/>
              </a:ext>
            </a:extLst>
          </p:cNvPr>
          <p:cNvCxnSpPr>
            <a:cxnSpLocks/>
          </p:cNvCxnSpPr>
          <p:nvPr/>
        </p:nvCxnSpPr>
        <p:spPr>
          <a:xfrm flipV="1">
            <a:off x="4340891" y="6186303"/>
            <a:ext cx="0" cy="366681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接點 57">
            <a:extLst>
              <a:ext uri="{FF2B5EF4-FFF2-40B4-BE49-F238E27FC236}">
                <a16:creationId xmlns:a16="http://schemas.microsoft.com/office/drawing/2014/main" id="{20193139-0B9B-F0F3-3580-D5EDC1F10B41}"/>
              </a:ext>
            </a:extLst>
          </p:cNvPr>
          <p:cNvCxnSpPr>
            <a:cxnSpLocks/>
          </p:cNvCxnSpPr>
          <p:nvPr/>
        </p:nvCxnSpPr>
        <p:spPr>
          <a:xfrm flipV="1">
            <a:off x="3527642" y="5553123"/>
            <a:ext cx="0" cy="366681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接點 58">
            <a:extLst>
              <a:ext uri="{FF2B5EF4-FFF2-40B4-BE49-F238E27FC236}">
                <a16:creationId xmlns:a16="http://schemas.microsoft.com/office/drawing/2014/main" id="{A3ED8FD1-420C-18E2-B537-33D2F936B94F}"/>
              </a:ext>
            </a:extLst>
          </p:cNvPr>
          <p:cNvCxnSpPr>
            <a:cxnSpLocks/>
          </p:cNvCxnSpPr>
          <p:nvPr/>
        </p:nvCxnSpPr>
        <p:spPr>
          <a:xfrm flipV="1">
            <a:off x="3449406" y="5553123"/>
            <a:ext cx="0" cy="366681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接點 59">
            <a:extLst>
              <a:ext uri="{FF2B5EF4-FFF2-40B4-BE49-F238E27FC236}">
                <a16:creationId xmlns:a16="http://schemas.microsoft.com/office/drawing/2014/main" id="{E1F3B81A-E2C6-B114-BD07-2651BA6BCFDE}"/>
              </a:ext>
            </a:extLst>
          </p:cNvPr>
          <p:cNvCxnSpPr>
            <a:cxnSpLocks/>
          </p:cNvCxnSpPr>
          <p:nvPr/>
        </p:nvCxnSpPr>
        <p:spPr>
          <a:xfrm flipV="1">
            <a:off x="3391102" y="5553123"/>
            <a:ext cx="0" cy="366681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接點 61">
            <a:extLst>
              <a:ext uri="{FF2B5EF4-FFF2-40B4-BE49-F238E27FC236}">
                <a16:creationId xmlns:a16="http://schemas.microsoft.com/office/drawing/2014/main" id="{87110DFF-35C9-CD66-DF5A-76C890F2F182}"/>
              </a:ext>
            </a:extLst>
          </p:cNvPr>
          <p:cNvCxnSpPr>
            <a:cxnSpLocks/>
          </p:cNvCxnSpPr>
          <p:nvPr/>
        </p:nvCxnSpPr>
        <p:spPr>
          <a:xfrm flipV="1">
            <a:off x="3599818" y="5553123"/>
            <a:ext cx="0" cy="366681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0D1B0E74-1C57-17AD-0022-C62C48EE4E69}"/>
              </a:ext>
            </a:extLst>
          </p:cNvPr>
          <p:cNvSpPr txBox="1"/>
          <p:nvPr/>
        </p:nvSpPr>
        <p:spPr>
          <a:xfrm>
            <a:off x="3695450" y="1202791"/>
            <a:ext cx="4156449" cy="8002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TW" sz="1600" b="1" dirty="0"/>
              <a:t>Note:</a:t>
            </a:r>
          </a:p>
          <a:p>
            <a:r>
              <a:rPr lang="en-US" altLang="zh-TW" sz="1400" dirty="0"/>
              <a:t>low thermal coefficient standard optical fiber (SMF-28)</a:t>
            </a:r>
          </a:p>
          <a:p>
            <a:r>
              <a:rPr lang="en-US" altLang="zh-TW" sz="1600" dirty="0"/>
              <a:t>thermal coefficient</a:t>
            </a:r>
            <a:r>
              <a:rPr lang="zh-TW" altLang="en-US" sz="1600" dirty="0"/>
              <a:t> </a:t>
            </a:r>
            <a:r>
              <a:rPr lang="en-US" altLang="zh-TW" sz="1600" dirty="0"/>
              <a:t> </a:t>
            </a:r>
            <a:r>
              <a:rPr lang="en-US" altLang="zh-TW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≈</a:t>
            </a:r>
            <a:r>
              <a:rPr lang="zh-TW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1600" dirty="0"/>
              <a:t>35 </a:t>
            </a:r>
            <a:r>
              <a:rPr lang="en-US" altLang="zh-TW" sz="1600" dirty="0" err="1"/>
              <a:t>ps</a:t>
            </a:r>
            <a:r>
              <a:rPr lang="en-US" altLang="zh-TW" sz="1600" dirty="0"/>
              <a:t>/km/K.</a:t>
            </a:r>
            <a:endParaRPr lang="en-US" altLang="zh-TW" sz="1400" dirty="0"/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C0717B78-1E90-56E7-01F8-B0280FB89251}"/>
              </a:ext>
            </a:extLst>
          </p:cNvPr>
          <p:cNvSpPr txBox="1"/>
          <p:nvPr/>
        </p:nvSpPr>
        <p:spPr>
          <a:xfrm>
            <a:off x="9305478" y="33297"/>
            <a:ext cx="27729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Ref: </a:t>
            </a:r>
            <a:r>
              <a:rPr lang="it-IT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Slavík, R., </a:t>
            </a:r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et al.,</a:t>
            </a:r>
            <a:endParaRPr lang="it-IT" altLang="zh-TW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it-IT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zh-TW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</a:t>
            </a:r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Sci Rep 5, 15447 (2015)</a:t>
            </a:r>
            <a:endParaRPr lang="zh-TW" alt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A79FFB4E-1E97-4439-55BF-8483824EB518}"/>
              </a:ext>
            </a:extLst>
          </p:cNvPr>
          <p:cNvSpPr txBox="1"/>
          <p:nvPr/>
        </p:nvSpPr>
        <p:spPr>
          <a:xfrm>
            <a:off x="8523363" y="6183652"/>
            <a:ext cx="1075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chemeClr val="accent2"/>
                </a:solidFill>
              </a:rPr>
              <a:t>variation</a:t>
            </a:r>
            <a:endParaRPr lang="zh-TW" altLang="en-US" dirty="0">
              <a:solidFill>
                <a:schemeClr val="accent2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84B3F97C-2F95-69EB-4523-80A11D675276}"/>
              </a:ext>
            </a:extLst>
          </p:cNvPr>
          <p:cNvSpPr txBox="1"/>
          <p:nvPr/>
        </p:nvSpPr>
        <p:spPr>
          <a:xfrm>
            <a:off x="3757172" y="6496682"/>
            <a:ext cx="1075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chemeClr val="accent2"/>
                </a:solidFill>
              </a:rPr>
              <a:t>variation</a:t>
            </a:r>
            <a:endParaRPr lang="zh-TW" alt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2802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D5F721-137B-3A31-DF12-CC814029F4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接點: 肘形 7">
            <a:extLst>
              <a:ext uri="{FF2B5EF4-FFF2-40B4-BE49-F238E27FC236}">
                <a16:creationId xmlns:a16="http://schemas.microsoft.com/office/drawing/2014/main" id="{C807C67C-CDBC-B419-7A26-8D6AD8044BC6}"/>
              </a:ext>
            </a:extLst>
          </p:cNvPr>
          <p:cNvCxnSpPr>
            <a:cxnSpLocks/>
            <a:stCxn id="80" idx="1"/>
            <a:endCxn id="3" idx="3"/>
          </p:cNvCxnSpPr>
          <p:nvPr/>
        </p:nvCxnSpPr>
        <p:spPr>
          <a:xfrm rot="10800000" flipV="1">
            <a:off x="3178062" y="2594405"/>
            <a:ext cx="395721" cy="1347284"/>
          </a:xfrm>
          <a:prstGeom prst="bentConnector3">
            <a:avLst>
              <a:gd name="adj1" fmla="val 50000"/>
            </a:avLst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圓柱形 142">
            <a:extLst>
              <a:ext uri="{FF2B5EF4-FFF2-40B4-BE49-F238E27FC236}">
                <a16:creationId xmlns:a16="http://schemas.microsoft.com/office/drawing/2014/main" id="{8028BF65-6633-240A-0B17-CCE59A6FC2B2}"/>
              </a:ext>
            </a:extLst>
          </p:cNvPr>
          <p:cNvSpPr/>
          <p:nvPr/>
        </p:nvSpPr>
        <p:spPr>
          <a:xfrm rot="16200000">
            <a:off x="5644161" y="709210"/>
            <a:ext cx="215461" cy="3662928"/>
          </a:xfrm>
          <a:prstGeom prst="can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16" name="接點: 肘形 115">
            <a:extLst>
              <a:ext uri="{FF2B5EF4-FFF2-40B4-BE49-F238E27FC236}">
                <a16:creationId xmlns:a16="http://schemas.microsoft.com/office/drawing/2014/main" id="{969CCF70-FDA8-5378-22F1-1B03FD19D9E1}"/>
              </a:ext>
            </a:extLst>
          </p:cNvPr>
          <p:cNvCxnSpPr>
            <a:cxnSpLocks/>
            <a:stCxn id="165" idx="3"/>
            <a:endCxn id="13" idx="1"/>
          </p:cNvCxnSpPr>
          <p:nvPr/>
        </p:nvCxnSpPr>
        <p:spPr>
          <a:xfrm flipV="1">
            <a:off x="7896502" y="1481095"/>
            <a:ext cx="728327" cy="1005849"/>
          </a:xfrm>
          <a:prstGeom prst="bentConnector3">
            <a:avLst>
              <a:gd name="adj1" fmla="val 27768"/>
            </a:avLst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標題 1">
            <a:extLst>
              <a:ext uri="{FF2B5EF4-FFF2-40B4-BE49-F238E27FC236}">
                <a16:creationId xmlns:a16="http://schemas.microsoft.com/office/drawing/2014/main" id="{8BA9FA2B-ADF2-E858-671A-D869FC8C0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Phase compensation of 10km Optical Fiber Link</a:t>
            </a:r>
          </a:p>
        </p:txBody>
      </p:sp>
      <p:sp>
        <p:nvSpPr>
          <p:cNvPr id="4" name="文字版面配置區 7">
            <a:extLst>
              <a:ext uri="{FF2B5EF4-FFF2-40B4-BE49-F238E27FC236}">
                <a16:creationId xmlns:a16="http://schemas.microsoft.com/office/drawing/2014/main" id="{A1B69A9E-D795-EFAC-B5A7-07C5992565C0}"/>
              </a:ext>
            </a:extLst>
          </p:cNvPr>
          <p:cNvSpPr txBox="1">
            <a:spLocks/>
          </p:cNvSpPr>
          <p:nvPr/>
        </p:nvSpPr>
        <p:spPr>
          <a:xfrm>
            <a:off x="171638" y="517104"/>
            <a:ext cx="11428561" cy="457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solidFill>
                  <a:schemeClr val="tx1"/>
                </a:solidFill>
              </a:rPr>
              <a:t>Phase measurement and compensation</a:t>
            </a: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043EDC1D-A6B1-DF1B-CBE4-E90E3C0A9ADF}"/>
              </a:ext>
            </a:extLst>
          </p:cNvPr>
          <p:cNvSpPr txBox="1"/>
          <p:nvPr/>
        </p:nvSpPr>
        <p:spPr>
          <a:xfrm>
            <a:off x="4715350" y="2110470"/>
            <a:ext cx="1982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duplex optical</a:t>
            </a:r>
            <a:r>
              <a:rPr lang="zh-TW" altLang="en-US" dirty="0"/>
              <a:t> </a:t>
            </a:r>
            <a:r>
              <a:rPr lang="en-US" altLang="zh-TW" dirty="0"/>
              <a:t>fiber</a:t>
            </a:r>
            <a:endParaRPr lang="zh-TW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86C42526-FA25-92E5-E113-6B806564A5DD}"/>
              </a:ext>
            </a:extLst>
          </p:cNvPr>
          <p:cNvSpPr/>
          <p:nvPr/>
        </p:nvSpPr>
        <p:spPr>
          <a:xfrm>
            <a:off x="1970213" y="1798003"/>
            <a:ext cx="1207848" cy="6910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MIKUMARI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Link TX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38A153D6-4C38-DE4A-AFAC-F6A67A7E8DB4}"/>
              </a:ext>
            </a:extLst>
          </p:cNvPr>
          <p:cNvSpPr/>
          <p:nvPr/>
        </p:nvSpPr>
        <p:spPr>
          <a:xfrm>
            <a:off x="8624829" y="1263761"/>
            <a:ext cx="558230" cy="4346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PLL</a:t>
            </a:r>
            <a:endParaRPr lang="zh-TW" altLang="en-US" dirty="0">
              <a:solidFill>
                <a:schemeClr val="tx1"/>
              </a:solidFill>
            </a:endParaRPr>
          </a:p>
        </p:txBody>
      </p:sp>
      <p:cxnSp>
        <p:nvCxnSpPr>
          <p:cNvPr id="15" name="直線單箭頭接點 14">
            <a:extLst>
              <a:ext uri="{FF2B5EF4-FFF2-40B4-BE49-F238E27FC236}">
                <a16:creationId xmlns:a16="http://schemas.microsoft.com/office/drawing/2014/main" id="{40E75777-39FC-BD29-4D5A-A3E50A0FA651}"/>
              </a:ext>
            </a:extLst>
          </p:cNvPr>
          <p:cNvCxnSpPr>
            <a:cxnSpLocks/>
            <a:stCxn id="77" idx="3"/>
            <a:endCxn id="146" idx="1"/>
          </p:cNvCxnSpPr>
          <p:nvPr/>
        </p:nvCxnSpPr>
        <p:spPr>
          <a:xfrm flipV="1">
            <a:off x="9507868" y="2136331"/>
            <a:ext cx="181936" cy="717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單箭頭接點 17">
            <a:extLst>
              <a:ext uri="{FF2B5EF4-FFF2-40B4-BE49-F238E27FC236}">
                <a16:creationId xmlns:a16="http://schemas.microsoft.com/office/drawing/2014/main" id="{D1E50991-88CB-D28C-9BEF-6975E7F33468}"/>
              </a:ext>
            </a:extLst>
          </p:cNvPr>
          <p:cNvCxnSpPr>
            <a:cxnSpLocks/>
            <a:stCxn id="5" idx="3"/>
            <a:endCxn id="12" idx="1"/>
          </p:cNvCxnSpPr>
          <p:nvPr/>
        </p:nvCxnSpPr>
        <p:spPr>
          <a:xfrm>
            <a:off x="1626961" y="2138052"/>
            <a:ext cx="343252" cy="545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接點: 肘形 19">
            <a:extLst>
              <a:ext uri="{FF2B5EF4-FFF2-40B4-BE49-F238E27FC236}">
                <a16:creationId xmlns:a16="http://schemas.microsoft.com/office/drawing/2014/main" id="{001BEEAB-AC44-A1BE-8D41-21E5AFF9D065}"/>
              </a:ext>
            </a:extLst>
          </p:cNvPr>
          <p:cNvCxnSpPr>
            <a:cxnSpLocks/>
            <a:stCxn id="21" idx="3"/>
            <a:endCxn id="12" idx="0"/>
          </p:cNvCxnSpPr>
          <p:nvPr/>
        </p:nvCxnSpPr>
        <p:spPr>
          <a:xfrm>
            <a:off x="1637031" y="1499943"/>
            <a:ext cx="937106" cy="298060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11C24967-8A82-BA54-B0BE-18C7CD9428E9}"/>
              </a:ext>
            </a:extLst>
          </p:cNvPr>
          <p:cNvSpPr txBox="1"/>
          <p:nvPr/>
        </p:nvSpPr>
        <p:spPr>
          <a:xfrm>
            <a:off x="909455" y="1176777"/>
            <a:ext cx="727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dirty="0"/>
              <a:t>clock signal</a:t>
            </a:r>
            <a:endParaRPr lang="zh-TW" altLang="en-US" dirty="0"/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C35E34F2-8A01-BF86-4FB1-FDB5C0260402}"/>
              </a:ext>
            </a:extLst>
          </p:cNvPr>
          <p:cNvSpPr txBox="1"/>
          <p:nvPr/>
        </p:nvSpPr>
        <p:spPr>
          <a:xfrm>
            <a:off x="9237144" y="885856"/>
            <a:ext cx="1288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recovered</a:t>
            </a:r>
          </a:p>
          <a:p>
            <a:r>
              <a:rPr lang="en-US" altLang="zh-TW" dirty="0"/>
              <a:t>clock signal</a:t>
            </a:r>
            <a:endParaRPr lang="zh-TW" altLang="en-US" dirty="0"/>
          </a:p>
        </p:txBody>
      </p:sp>
      <p:cxnSp>
        <p:nvCxnSpPr>
          <p:cNvPr id="27" name="直線單箭頭接點 26">
            <a:extLst>
              <a:ext uri="{FF2B5EF4-FFF2-40B4-BE49-F238E27FC236}">
                <a16:creationId xmlns:a16="http://schemas.microsoft.com/office/drawing/2014/main" id="{A2039324-54E4-A852-EBD8-0E621FCA551E}"/>
              </a:ext>
            </a:extLst>
          </p:cNvPr>
          <p:cNvCxnSpPr>
            <a:cxnSpLocks/>
          </p:cNvCxnSpPr>
          <p:nvPr/>
        </p:nvCxnSpPr>
        <p:spPr>
          <a:xfrm flipH="1">
            <a:off x="3573782" y="974783"/>
            <a:ext cx="0" cy="234000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單箭頭接點 27">
            <a:extLst>
              <a:ext uri="{FF2B5EF4-FFF2-40B4-BE49-F238E27FC236}">
                <a16:creationId xmlns:a16="http://schemas.microsoft.com/office/drawing/2014/main" id="{BE55AEFC-1946-1496-9805-793ACFFE20E1}"/>
              </a:ext>
            </a:extLst>
          </p:cNvPr>
          <p:cNvCxnSpPr>
            <a:cxnSpLocks/>
          </p:cNvCxnSpPr>
          <p:nvPr/>
        </p:nvCxnSpPr>
        <p:spPr>
          <a:xfrm>
            <a:off x="7953373" y="974783"/>
            <a:ext cx="0" cy="234000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矩形 60">
            <a:extLst>
              <a:ext uri="{FF2B5EF4-FFF2-40B4-BE49-F238E27FC236}">
                <a16:creationId xmlns:a16="http://schemas.microsoft.com/office/drawing/2014/main" id="{26C491A6-411B-A154-A594-5974FB58102E}"/>
              </a:ext>
            </a:extLst>
          </p:cNvPr>
          <p:cNvSpPr/>
          <p:nvPr/>
        </p:nvSpPr>
        <p:spPr>
          <a:xfrm>
            <a:off x="1970213" y="2593508"/>
            <a:ext cx="1207848" cy="6910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MIKUMARI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Link RX</a:t>
            </a:r>
            <a:endParaRPr lang="zh-TW" altLang="en-US" dirty="0">
              <a:solidFill>
                <a:schemeClr val="tx1"/>
              </a:solidFill>
            </a:endParaRPr>
          </a:p>
        </p:txBody>
      </p:sp>
      <p:cxnSp>
        <p:nvCxnSpPr>
          <p:cNvPr id="69" name="接點: 肘形 68">
            <a:extLst>
              <a:ext uri="{FF2B5EF4-FFF2-40B4-BE49-F238E27FC236}">
                <a16:creationId xmlns:a16="http://schemas.microsoft.com/office/drawing/2014/main" id="{AA610AED-1FAF-4C39-B02F-0D08B1D9579B}"/>
              </a:ext>
            </a:extLst>
          </p:cNvPr>
          <p:cNvCxnSpPr>
            <a:cxnSpLocks/>
            <a:stCxn id="12" idx="3"/>
            <a:endCxn id="76" idx="1"/>
          </p:cNvCxnSpPr>
          <p:nvPr/>
        </p:nvCxnSpPr>
        <p:spPr>
          <a:xfrm>
            <a:off x="3178061" y="2143509"/>
            <a:ext cx="395721" cy="34343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矩形 76">
            <a:extLst>
              <a:ext uri="{FF2B5EF4-FFF2-40B4-BE49-F238E27FC236}">
                <a16:creationId xmlns:a16="http://schemas.microsoft.com/office/drawing/2014/main" id="{5E40FAB8-A8D7-D476-B28C-ADFE94A0A981}"/>
              </a:ext>
            </a:extLst>
          </p:cNvPr>
          <p:cNvSpPr/>
          <p:nvPr/>
        </p:nvSpPr>
        <p:spPr>
          <a:xfrm>
            <a:off x="8300020" y="1798002"/>
            <a:ext cx="1207848" cy="6910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MIKUMARI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Link RX</a:t>
            </a:r>
            <a:endParaRPr lang="zh-TW" altLang="en-US" dirty="0">
              <a:solidFill>
                <a:schemeClr val="tx1"/>
              </a:solidFill>
            </a:endParaRPr>
          </a:p>
        </p:txBody>
      </p:sp>
      <p:grpSp>
        <p:nvGrpSpPr>
          <p:cNvPr id="81" name="群組 80">
            <a:extLst>
              <a:ext uri="{FF2B5EF4-FFF2-40B4-BE49-F238E27FC236}">
                <a16:creationId xmlns:a16="http://schemas.microsoft.com/office/drawing/2014/main" id="{B7331614-669A-CAA6-B949-74B9573151B2}"/>
              </a:ext>
            </a:extLst>
          </p:cNvPr>
          <p:cNvGrpSpPr/>
          <p:nvPr/>
        </p:nvGrpSpPr>
        <p:grpSpPr>
          <a:xfrm>
            <a:off x="3573782" y="2432944"/>
            <a:ext cx="360000" cy="215461"/>
            <a:chOff x="3702095" y="2755625"/>
            <a:chExt cx="360000" cy="215461"/>
          </a:xfrm>
          <a:noFill/>
        </p:grpSpPr>
        <p:sp>
          <p:nvSpPr>
            <p:cNvPr id="76" name="矩形 75">
              <a:extLst>
                <a:ext uri="{FF2B5EF4-FFF2-40B4-BE49-F238E27FC236}">
                  <a16:creationId xmlns:a16="http://schemas.microsoft.com/office/drawing/2014/main" id="{425DFCE7-DA7B-32A6-FEA3-7E3CA7D2884F}"/>
                </a:ext>
              </a:extLst>
            </p:cNvPr>
            <p:cNvSpPr/>
            <p:nvPr/>
          </p:nvSpPr>
          <p:spPr>
            <a:xfrm>
              <a:off x="3702095" y="2755625"/>
              <a:ext cx="360000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80" name="矩形 79">
              <a:extLst>
                <a:ext uri="{FF2B5EF4-FFF2-40B4-BE49-F238E27FC236}">
                  <a16:creationId xmlns:a16="http://schemas.microsoft.com/office/drawing/2014/main" id="{3A59CC86-F9B3-0115-80F5-3E2C147F6796}"/>
                </a:ext>
              </a:extLst>
            </p:cNvPr>
            <p:cNvSpPr/>
            <p:nvPr/>
          </p:nvSpPr>
          <p:spPr>
            <a:xfrm>
              <a:off x="3702095" y="2863086"/>
              <a:ext cx="360000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83" name="接點: 肘形 82">
            <a:extLst>
              <a:ext uri="{FF2B5EF4-FFF2-40B4-BE49-F238E27FC236}">
                <a16:creationId xmlns:a16="http://schemas.microsoft.com/office/drawing/2014/main" id="{0EB3DD57-CD8D-4F89-A3A3-47E26320F5E2}"/>
              </a:ext>
            </a:extLst>
          </p:cNvPr>
          <p:cNvCxnSpPr>
            <a:cxnSpLocks/>
            <a:stCxn id="80" idx="1"/>
            <a:endCxn id="61" idx="3"/>
          </p:cNvCxnSpPr>
          <p:nvPr/>
        </p:nvCxnSpPr>
        <p:spPr>
          <a:xfrm rot="10800000" flipV="1">
            <a:off x="3178062" y="2594405"/>
            <a:ext cx="395721" cy="34461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矩形 88">
            <a:extLst>
              <a:ext uri="{FF2B5EF4-FFF2-40B4-BE49-F238E27FC236}">
                <a16:creationId xmlns:a16="http://schemas.microsoft.com/office/drawing/2014/main" id="{47F43ABD-CCBD-19D3-2BDF-B6C116E93776}"/>
              </a:ext>
            </a:extLst>
          </p:cNvPr>
          <p:cNvSpPr/>
          <p:nvPr/>
        </p:nvSpPr>
        <p:spPr>
          <a:xfrm>
            <a:off x="8300020" y="2588588"/>
            <a:ext cx="1207848" cy="6910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MIKUMARI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Link TX</a:t>
            </a:r>
            <a:endParaRPr lang="zh-TW" altLang="en-US" dirty="0">
              <a:solidFill>
                <a:schemeClr val="tx1"/>
              </a:solidFill>
            </a:endParaRPr>
          </a:p>
        </p:txBody>
      </p:sp>
      <p:cxnSp>
        <p:nvCxnSpPr>
          <p:cNvPr id="93" name="接點: 肘形 92">
            <a:extLst>
              <a:ext uri="{FF2B5EF4-FFF2-40B4-BE49-F238E27FC236}">
                <a16:creationId xmlns:a16="http://schemas.microsoft.com/office/drawing/2014/main" id="{083E9A30-20EF-4696-40C8-6EFF0A26A0B3}"/>
              </a:ext>
            </a:extLst>
          </p:cNvPr>
          <p:cNvCxnSpPr>
            <a:cxnSpLocks/>
            <a:stCxn id="166" idx="3"/>
            <a:endCxn id="89" idx="1"/>
          </p:cNvCxnSpPr>
          <p:nvPr/>
        </p:nvCxnSpPr>
        <p:spPr>
          <a:xfrm>
            <a:off x="7896502" y="2594405"/>
            <a:ext cx="403518" cy="33968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接點: 肘形 93">
            <a:extLst>
              <a:ext uri="{FF2B5EF4-FFF2-40B4-BE49-F238E27FC236}">
                <a16:creationId xmlns:a16="http://schemas.microsoft.com/office/drawing/2014/main" id="{6B5E0334-6D19-F8F4-EB47-ED25747654C7}"/>
              </a:ext>
            </a:extLst>
          </p:cNvPr>
          <p:cNvCxnSpPr>
            <a:cxnSpLocks/>
            <a:stCxn id="165" idx="3"/>
            <a:endCxn id="77" idx="1"/>
          </p:cNvCxnSpPr>
          <p:nvPr/>
        </p:nvCxnSpPr>
        <p:spPr>
          <a:xfrm flipV="1">
            <a:off x="7896502" y="2143509"/>
            <a:ext cx="403518" cy="34343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>
            <a:extLst>
              <a:ext uri="{FF2B5EF4-FFF2-40B4-BE49-F238E27FC236}">
                <a16:creationId xmlns:a16="http://schemas.microsoft.com/office/drawing/2014/main" id="{93DAB8E4-AECD-BD91-152B-1000779AABFB}"/>
              </a:ext>
            </a:extLst>
          </p:cNvPr>
          <p:cNvCxnSpPr>
            <a:cxnSpLocks/>
            <a:stCxn id="76" idx="1"/>
            <a:endCxn id="165" idx="3"/>
          </p:cNvCxnSpPr>
          <p:nvPr/>
        </p:nvCxnSpPr>
        <p:spPr>
          <a:xfrm>
            <a:off x="3573782" y="2486944"/>
            <a:ext cx="432272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單箭頭接點 102">
            <a:extLst>
              <a:ext uri="{FF2B5EF4-FFF2-40B4-BE49-F238E27FC236}">
                <a16:creationId xmlns:a16="http://schemas.microsoft.com/office/drawing/2014/main" id="{5AB9D8DD-FDD9-5FA8-FB42-6A48CDB20EDB}"/>
              </a:ext>
            </a:extLst>
          </p:cNvPr>
          <p:cNvCxnSpPr>
            <a:cxnSpLocks/>
            <a:stCxn id="80" idx="1"/>
            <a:endCxn id="166" idx="3"/>
          </p:cNvCxnSpPr>
          <p:nvPr/>
        </p:nvCxnSpPr>
        <p:spPr>
          <a:xfrm>
            <a:off x="3573782" y="2594405"/>
            <a:ext cx="432272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" name="群組 105">
            <a:extLst>
              <a:ext uri="{FF2B5EF4-FFF2-40B4-BE49-F238E27FC236}">
                <a16:creationId xmlns:a16="http://schemas.microsoft.com/office/drawing/2014/main" id="{FFB94BB8-00ED-A787-1B2B-695030FA5A4F}"/>
              </a:ext>
            </a:extLst>
          </p:cNvPr>
          <p:cNvGrpSpPr/>
          <p:nvPr/>
        </p:nvGrpSpPr>
        <p:grpSpPr>
          <a:xfrm>
            <a:off x="7593373" y="2362237"/>
            <a:ext cx="360000" cy="357311"/>
            <a:chOff x="3702095" y="2685775"/>
            <a:chExt cx="360000" cy="357311"/>
          </a:xfrm>
          <a:noFill/>
        </p:grpSpPr>
        <p:sp>
          <p:nvSpPr>
            <p:cNvPr id="107" name="矩形 106">
              <a:extLst>
                <a:ext uri="{FF2B5EF4-FFF2-40B4-BE49-F238E27FC236}">
                  <a16:creationId xmlns:a16="http://schemas.microsoft.com/office/drawing/2014/main" id="{AFD37D66-63C4-E742-090B-D0EE78C5CD3E}"/>
                </a:ext>
              </a:extLst>
            </p:cNvPr>
            <p:cNvSpPr/>
            <p:nvPr/>
          </p:nvSpPr>
          <p:spPr>
            <a:xfrm>
              <a:off x="3702095" y="2685775"/>
              <a:ext cx="360000" cy="18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08" name="矩形 107">
              <a:extLst>
                <a:ext uri="{FF2B5EF4-FFF2-40B4-BE49-F238E27FC236}">
                  <a16:creationId xmlns:a16="http://schemas.microsoft.com/office/drawing/2014/main" id="{70809F38-D0C8-C42B-9742-9D68BC4B06ED}"/>
                </a:ext>
              </a:extLst>
            </p:cNvPr>
            <p:cNvSpPr/>
            <p:nvPr/>
          </p:nvSpPr>
          <p:spPr>
            <a:xfrm>
              <a:off x="3702095" y="2863086"/>
              <a:ext cx="360000" cy="18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14" name="文字方塊 113">
            <a:extLst>
              <a:ext uri="{FF2B5EF4-FFF2-40B4-BE49-F238E27FC236}">
                <a16:creationId xmlns:a16="http://schemas.microsoft.com/office/drawing/2014/main" id="{438C2C9A-4428-EC61-B95E-56AA371C3811}"/>
              </a:ext>
            </a:extLst>
          </p:cNvPr>
          <p:cNvSpPr txBox="1"/>
          <p:nvPr/>
        </p:nvSpPr>
        <p:spPr>
          <a:xfrm>
            <a:off x="467192" y="4394265"/>
            <a:ext cx="1125761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/>
              <a:t>(1) The temperature-dependent phase shift can be measured</a:t>
            </a:r>
          </a:p>
          <a:p>
            <a:r>
              <a:rPr lang="en-US" altLang="zh-TW" sz="2000" dirty="0"/>
              <a:t>       by comparing the </a:t>
            </a:r>
            <a:r>
              <a:rPr lang="en-US" altLang="zh-TW" sz="2000" b="1" dirty="0"/>
              <a:t>returned MIKUMARI modulated clock</a:t>
            </a:r>
            <a:r>
              <a:rPr lang="en-US" altLang="zh-TW" sz="2000" dirty="0"/>
              <a:t> signal with the </a:t>
            </a:r>
            <a:r>
              <a:rPr lang="en-US" altLang="zh-TW" sz="2000" b="1" dirty="0"/>
              <a:t>local main-board clock</a:t>
            </a:r>
            <a:r>
              <a:rPr lang="en-US" altLang="zh-TW" sz="2000" dirty="0"/>
              <a:t>.</a:t>
            </a:r>
          </a:p>
        </p:txBody>
      </p:sp>
      <p:sp>
        <p:nvSpPr>
          <p:cNvPr id="127" name="文字方塊 126">
            <a:extLst>
              <a:ext uri="{FF2B5EF4-FFF2-40B4-BE49-F238E27FC236}">
                <a16:creationId xmlns:a16="http://schemas.microsoft.com/office/drawing/2014/main" id="{C1FC6D47-9AC6-2058-8D69-2635748CC2DA}"/>
              </a:ext>
            </a:extLst>
          </p:cNvPr>
          <p:cNvSpPr txBox="1"/>
          <p:nvPr/>
        </p:nvSpPr>
        <p:spPr>
          <a:xfrm>
            <a:off x="2303886" y="946047"/>
            <a:ext cx="1295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Main board</a:t>
            </a:r>
            <a:endParaRPr lang="en-US" altLang="zh-TW" dirty="0"/>
          </a:p>
        </p:txBody>
      </p:sp>
      <p:sp>
        <p:nvSpPr>
          <p:cNvPr id="128" name="文字方塊 127">
            <a:extLst>
              <a:ext uri="{FF2B5EF4-FFF2-40B4-BE49-F238E27FC236}">
                <a16:creationId xmlns:a16="http://schemas.microsoft.com/office/drawing/2014/main" id="{8503B698-73F5-7D9A-199D-5C308A6A4DF0}"/>
              </a:ext>
            </a:extLst>
          </p:cNvPr>
          <p:cNvSpPr txBox="1"/>
          <p:nvPr/>
        </p:nvSpPr>
        <p:spPr>
          <a:xfrm>
            <a:off x="7953373" y="946047"/>
            <a:ext cx="115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Sub board</a:t>
            </a:r>
            <a:endParaRPr lang="en-US" altLang="zh-TW" dirty="0"/>
          </a:p>
        </p:txBody>
      </p:sp>
      <p:cxnSp>
        <p:nvCxnSpPr>
          <p:cNvPr id="130" name="直線單箭頭接點 129">
            <a:extLst>
              <a:ext uri="{FF2B5EF4-FFF2-40B4-BE49-F238E27FC236}">
                <a16:creationId xmlns:a16="http://schemas.microsoft.com/office/drawing/2014/main" id="{A74D6816-3391-613D-8587-B16EA821E823}"/>
              </a:ext>
            </a:extLst>
          </p:cNvPr>
          <p:cNvCxnSpPr>
            <a:cxnSpLocks/>
            <a:stCxn id="61" idx="1"/>
          </p:cNvCxnSpPr>
          <p:nvPr/>
        </p:nvCxnSpPr>
        <p:spPr>
          <a:xfrm flipH="1" flipV="1">
            <a:off x="1637031" y="2934094"/>
            <a:ext cx="333182" cy="492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文字方塊 144">
            <a:extLst>
              <a:ext uri="{FF2B5EF4-FFF2-40B4-BE49-F238E27FC236}">
                <a16:creationId xmlns:a16="http://schemas.microsoft.com/office/drawing/2014/main" id="{104D1D0B-E7FE-72CD-9478-3DB7331AF421}"/>
              </a:ext>
            </a:extLst>
          </p:cNvPr>
          <p:cNvSpPr txBox="1"/>
          <p:nvPr/>
        </p:nvSpPr>
        <p:spPr>
          <a:xfrm>
            <a:off x="4397453" y="2801265"/>
            <a:ext cx="29769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chemeClr val="accent2"/>
                </a:solidFill>
              </a:rPr>
              <a:t>temperature-dependent</a:t>
            </a:r>
          </a:p>
          <a:p>
            <a:r>
              <a:rPr lang="zh-TW" altLang="en-US" dirty="0">
                <a:solidFill>
                  <a:schemeClr val="accent2"/>
                </a:solidFill>
              </a:rPr>
              <a:t>  </a:t>
            </a:r>
            <a:r>
              <a:rPr lang="en-US" altLang="zh-TW" dirty="0">
                <a:solidFill>
                  <a:schemeClr val="accent2"/>
                </a:solidFill>
              </a:rPr>
              <a:t>propagation-delay variation</a:t>
            </a:r>
            <a:endParaRPr lang="zh-TW" altLang="en-US" dirty="0">
              <a:solidFill>
                <a:schemeClr val="accent2"/>
              </a:solidFill>
            </a:endParaRPr>
          </a:p>
        </p:txBody>
      </p:sp>
      <p:sp>
        <p:nvSpPr>
          <p:cNvPr id="146" name="矩形 145">
            <a:extLst>
              <a:ext uri="{FF2B5EF4-FFF2-40B4-BE49-F238E27FC236}">
                <a16:creationId xmlns:a16="http://schemas.microsoft.com/office/drawing/2014/main" id="{8FBF41E0-E2B2-4C34-9791-197AF34C8337}"/>
              </a:ext>
            </a:extLst>
          </p:cNvPr>
          <p:cNvSpPr/>
          <p:nvPr/>
        </p:nvSpPr>
        <p:spPr>
          <a:xfrm>
            <a:off x="9689804" y="1790824"/>
            <a:ext cx="1207848" cy="6910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Pulse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Generator</a:t>
            </a:r>
            <a:endParaRPr lang="zh-TW" altLang="en-US" dirty="0">
              <a:solidFill>
                <a:schemeClr val="tx1"/>
              </a:solidFill>
            </a:endParaRPr>
          </a:p>
        </p:txBody>
      </p:sp>
      <p:cxnSp>
        <p:nvCxnSpPr>
          <p:cNvPr id="148" name="接點: 肘形 147">
            <a:extLst>
              <a:ext uri="{FF2B5EF4-FFF2-40B4-BE49-F238E27FC236}">
                <a16:creationId xmlns:a16="http://schemas.microsoft.com/office/drawing/2014/main" id="{3C6CA012-2FFF-37F4-AAC9-61BE54051BE9}"/>
              </a:ext>
            </a:extLst>
          </p:cNvPr>
          <p:cNvCxnSpPr>
            <a:cxnSpLocks/>
            <a:stCxn id="13" idx="3"/>
            <a:endCxn id="146" idx="0"/>
          </p:cNvCxnSpPr>
          <p:nvPr/>
        </p:nvCxnSpPr>
        <p:spPr>
          <a:xfrm>
            <a:off x="9183059" y="1481095"/>
            <a:ext cx="1110669" cy="309729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線單箭頭接點 153">
            <a:extLst>
              <a:ext uri="{FF2B5EF4-FFF2-40B4-BE49-F238E27FC236}">
                <a16:creationId xmlns:a16="http://schemas.microsoft.com/office/drawing/2014/main" id="{6EB88789-78EF-E943-F945-D9C96ADA37C9}"/>
              </a:ext>
            </a:extLst>
          </p:cNvPr>
          <p:cNvCxnSpPr/>
          <p:nvPr/>
        </p:nvCxnSpPr>
        <p:spPr>
          <a:xfrm>
            <a:off x="3742096" y="2839365"/>
            <a:ext cx="4019591" cy="0"/>
          </a:xfrm>
          <a:prstGeom prst="straightConnector1">
            <a:avLst/>
          </a:prstGeom>
          <a:ln w="19050">
            <a:solidFill>
              <a:schemeClr val="accent2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線單箭頭接點 154">
            <a:extLst>
              <a:ext uri="{FF2B5EF4-FFF2-40B4-BE49-F238E27FC236}">
                <a16:creationId xmlns:a16="http://schemas.microsoft.com/office/drawing/2014/main" id="{E9DBA039-CCB3-4557-7401-E9379455D9E5}"/>
              </a:ext>
            </a:extLst>
          </p:cNvPr>
          <p:cNvCxnSpPr>
            <a:cxnSpLocks/>
            <a:stCxn id="146" idx="3"/>
            <a:endCxn id="158" idx="1"/>
          </p:cNvCxnSpPr>
          <p:nvPr/>
        </p:nvCxnSpPr>
        <p:spPr>
          <a:xfrm>
            <a:off x="10897652" y="2136331"/>
            <a:ext cx="236871" cy="717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文字方塊 157">
            <a:extLst>
              <a:ext uri="{FF2B5EF4-FFF2-40B4-BE49-F238E27FC236}">
                <a16:creationId xmlns:a16="http://schemas.microsoft.com/office/drawing/2014/main" id="{7C9F15CE-B27B-460D-6DDC-1DC9389880B1}"/>
              </a:ext>
            </a:extLst>
          </p:cNvPr>
          <p:cNvSpPr txBox="1"/>
          <p:nvPr/>
        </p:nvSpPr>
        <p:spPr>
          <a:xfrm>
            <a:off x="11134523" y="1681843"/>
            <a:ext cx="8084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beam</a:t>
            </a:r>
          </a:p>
          <a:p>
            <a:r>
              <a:rPr lang="en-US" altLang="zh-TW" dirty="0"/>
              <a:t>trigger</a:t>
            </a:r>
          </a:p>
          <a:p>
            <a:r>
              <a:rPr lang="en-US" altLang="zh-TW" dirty="0"/>
              <a:t>pulse</a:t>
            </a:r>
            <a:endParaRPr lang="zh-TW" altLang="en-US" dirty="0"/>
          </a:p>
        </p:txBody>
      </p:sp>
      <p:grpSp>
        <p:nvGrpSpPr>
          <p:cNvPr id="164" name="群組 163">
            <a:extLst>
              <a:ext uri="{FF2B5EF4-FFF2-40B4-BE49-F238E27FC236}">
                <a16:creationId xmlns:a16="http://schemas.microsoft.com/office/drawing/2014/main" id="{E11481BF-35EB-74A4-DC84-8049CFCFF238}"/>
              </a:ext>
            </a:extLst>
          </p:cNvPr>
          <p:cNvGrpSpPr/>
          <p:nvPr/>
        </p:nvGrpSpPr>
        <p:grpSpPr>
          <a:xfrm>
            <a:off x="7536502" y="2432944"/>
            <a:ext cx="360000" cy="215461"/>
            <a:chOff x="3702095" y="2755625"/>
            <a:chExt cx="360000" cy="215461"/>
          </a:xfrm>
          <a:noFill/>
        </p:grpSpPr>
        <p:sp>
          <p:nvSpPr>
            <p:cNvPr id="165" name="矩形 164">
              <a:extLst>
                <a:ext uri="{FF2B5EF4-FFF2-40B4-BE49-F238E27FC236}">
                  <a16:creationId xmlns:a16="http://schemas.microsoft.com/office/drawing/2014/main" id="{C3E8C165-0398-B790-2517-14EEAD515C5C}"/>
                </a:ext>
              </a:extLst>
            </p:cNvPr>
            <p:cNvSpPr/>
            <p:nvPr/>
          </p:nvSpPr>
          <p:spPr>
            <a:xfrm>
              <a:off x="3702095" y="2755625"/>
              <a:ext cx="360000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66" name="矩形 165">
              <a:extLst>
                <a:ext uri="{FF2B5EF4-FFF2-40B4-BE49-F238E27FC236}">
                  <a16:creationId xmlns:a16="http://schemas.microsoft.com/office/drawing/2014/main" id="{025206A3-84EA-E70C-6992-0621BA74459B}"/>
                </a:ext>
              </a:extLst>
            </p:cNvPr>
            <p:cNvSpPr/>
            <p:nvPr/>
          </p:nvSpPr>
          <p:spPr>
            <a:xfrm>
              <a:off x="3702095" y="2863086"/>
              <a:ext cx="360000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矩形 2">
            <a:extLst>
              <a:ext uri="{FF2B5EF4-FFF2-40B4-BE49-F238E27FC236}">
                <a16:creationId xmlns:a16="http://schemas.microsoft.com/office/drawing/2014/main" id="{53A3588F-D7A2-DB21-91FF-744BED3161A1}"/>
              </a:ext>
            </a:extLst>
          </p:cNvPr>
          <p:cNvSpPr/>
          <p:nvPr/>
        </p:nvSpPr>
        <p:spPr>
          <a:xfrm>
            <a:off x="1970213" y="3596182"/>
            <a:ext cx="1207848" cy="69101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>
                <a:solidFill>
                  <a:srgbClr val="FF0000"/>
                </a:solidFill>
              </a:rPr>
              <a:t>Phase</a:t>
            </a:r>
          </a:p>
          <a:p>
            <a:pPr algn="ctr"/>
            <a:r>
              <a:rPr lang="en-US" altLang="zh-TW" b="1" dirty="0">
                <a:solidFill>
                  <a:srgbClr val="FF0000"/>
                </a:solidFill>
              </a:rPr>
              <a:t>Detector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271CB5C2-B039-76AC-A218-191C92353A70}"/>
              </a:ext>
            </a:extLst>
          </p:cNvPr>
          <p:cNvSpPr/>
          <p:nvPr/>
        </p:nvSpPr>
        <p:spPr>
          <a:xfrm>
            <a:off x="647457" y="1792545"/>
            <a:ext cx="979504" cy="6910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Encode</a:t>
            </a:r>
            <a:endParaRPr lang="zh-TW" altLang="en-US" dirty="0">
              <a:solidFill>
                <a:schemeClr val="tx1"/>
              </a:solidFill>
            </a:endParaRPr>
          </a:p>
        </p:txBody>
      </p:sp>
      <p:cxnSp>
        <p:nvCxnSpPr>
          <p:cNvPr id="14" name="接點: 肘形 13">
            <a:extLst>
              <a:ext uri="{FF2B5EF4-FFF2-40B4-BE49-F238E27FC236}">
                <a16:creationId xmlns:a16="http://schemas.microsoft.com/office/drawing/2014/main" id="{52805A4A-383A-38E7-E74B-56FAF9164B0E}"/>
              </a:ext>
            </a:extLst>
          </p:cNvPr>
          <p:cNvCxnSpPr>
            <a:cxnSpLocks/>
            <a:stCxn id="3" idx="1"/>
            <a:endCxn id="5" idx="2"/>
          </p:cNvCxnSpPr>
          <p:nvPr/>
        </p:nvCxnSpPr>
        <p:spPr>
          <a:xfrm rot="10800000">
            <a:off x="1137209" y="2483559"/>
            <a:ext cx="833004" cy="1458131"/>
          </a:xfrm>
          <a:prstGeom prst="bentConnector2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接點: 肘形 22">
            <a:extLst>
              <a:ext uri="{FF2B5EF4-FFF2-40B4-BE49-F238E27FC236}">
                <a16:creationId xmlns:a16="http://schemas.microsoft.com/office/drawing/2014/main" id="{B3C7219C-A312-50EA-F109-0656953ED832}"/>
              </a:ext>
            </a:extLst>
          </p:cNvPr>
          <p:cNvCxnSpPr>
            <a:cxnSpLocks/>
            <a:stCxn id="3" idx="1"/>
            <a:endCxn id="61" idx="2"/>
          </p:cNvCxnSpPr>
          <p:nvPr/>
        </p:nvCxnSpPr>
        <p:spPr>
          <a:xfrm rot="10800000" flipH="1">
            <a:off x="1970213" y="3284521"/>
            <a:ext cx="603924" cy="657168"/>
          </a:xfrm>
          <a:prstGeom prst="bentConnector4">
            <a:avLst>
              <a:gd name="adj1" fmla="val -138266"/>
              <a:gd name="adj2" fmla="val 66624"/>
            </a:avLst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單箭頭接點 29">
            <a:extLst>
              <a:ext uri="{FF2B5EF4-FFF2-40B4-BE49-F238E27FC236}">
                <a16:creationId xmlns:a16="http://schemas.microsoft.com/office/drawing/2014/main" id="{9ECE5660-9D9B-6C32-6BC5-0A5E604DBC7B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321247" y="2138051"/>
            <a:ext cx="326210" cy="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7FA7C061-08FA-8ACE-A243-6236D6239F23}"/>
              </a:ext>
            </a:extLst>
          </p:cNvPr>
          <p:cNvSpPr txBox="1"/>
          <p:nvPr/>
        </p:nvSpPr>
        <p:spPr>
          <a:xfrm>
            <a:off x="3350234" y="3639570"/>
            <a:ext cx="4198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>
                <a:solidFill>
                  <a:srgbClr val="FF0000"/>
                </a:solidFill>
              </a:rPr>
              <a:t>(1)</a:t>
            </a:r>
            <a:endParaRPr lang="en-US" altLang="zh-TW" dirty="0">
              <a:solidFill>
                <a:srgbClr val="FF000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48B1F54B-B42F-2A0A-98EA-588B413EF91E}"/>
              </a:ext>
            </a:extLst>
          </p:cNvPr>
          <p:cNvSpPr txBox="1"/>
          <p:nvPr/>
        </p:nvSpPr>
        <p:spPr>
          <a:xfrm>
            <a:off x="722146" y="2601210"/>
            <a:ext cx="4198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>
                <a:solidFill>
                  <a:srgbClr val="FF0000"/>
                </a:solidFill>
              </a:rPr>
              <a:t>(2)</a:t>
            </a:r>
            <a:endParaRPr lang="en-US" altLang="zh-TW" dirty="0">
              <a:solidFill>
                <a:srgbClr val="FF000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B4FF2860-02A0-A3EA-0778-140185FA1E70}"/>
              </a:ext>
            </a:extLst>
          </p:cNvPr>
          <p:cNvSpPr txBox="1"/>
          <p:nvPr/>
        </p:nvSpPr>
        <p:spPr>
          <a:xfrm>
            <a:off x="1562283" y="3091314"/>
            <a:ext cx="4198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>
                <a:solidFill>
                  <a:srgbClr val="FF0000"/>
                </a:solidFill>
              </a:rPr>
              <a:t>(3)</a:t>
            </a:r>
            <a:endParaRPr lang="en-US" altLang="zh-TW" dirty="0">
              <a:solidFill>
                <a:srgbClr val="FF000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4F285889-DB06-63D8-D3B3-A15EEF6CDF8F}"/>
              </a:ext>
            </a:extLst>
          </p:cNvPr>
          <p:cNvSpPr txBox="1"/>
          <p:nvPr/>
        </p:nvSpPr>
        <p:spPr>
          <a:xfrm>
            <a:off x="467192" y="5962301"/>
            <a:ext cx="1125761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/>
              <a:t>(3) MIKUMARI RX of main board dynamically adjusts the IDELAY taps and bit slip</a:t>
            </a:r>
          </a:p>
          <a:p>
            <a:r>
              <a:rPr lang="en-US" altLang="zh-TW" sz="2000" dirty="0"/>
              <a:t>       based on the measured phase shift to </a:t>
            </a:r>
            <a:r>
              <a:rPr lang="en-US" altLang="zh-TW" sz="2000" b="1" dirty="0"/>
              <a:t>keep the sampling point centered</a:t>
            </a:r>
            <a:r>
              <a:rPr lang="en-US" altLang="zh-TW" sz="2000" dirty="0"/>
              <a:t>.</a:t>
            </a: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3C5EB02A-3750-83CA-FF1D-DBF509DBBE2B}"/>
              </a:ext>
            </a:extLst>
          </p:cNvPr>
          <p:cNvSpPr txBox="1"/>
          <p:nvPr/>
        </p:nvSpPr>
        <p:spPr>
          <a:xfrm>
            <a:off x="467192" y="5178283"/>
            <a:ext cx="1125761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/>
              <a:t>(2) Leading-edge timing is added to the phase compensation</a:t>
            </a:r>
          </a:p>
          <a:p>
            <a:r>
              <a:rPr lang="en-US" altLang="zh-TW" sz="2000" dirty="0"/>
              <a:t>       to </a:t>
            </a:r>
            <a:r>
              <a:rPr lang="en-US" altLang="zh-TW" sz="2000" b="1" dirty="0"/>
              <a:t>mitigate the drift of beam trigger pulse signal.</a:t>
            </a:r>
            <a:endParaRPr lang="en-US" altLang="zh-TW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字方塊 5">
                <a:extLst>
                  <a:ext uri="{FF2B5EF4-FFF2-40B4-BE49-F238E27FC236}">
                    <a16:creationId xmlns:a16="http://schemas.microsoft.com/office/drawing/2014/main" id="{CD0D58A2-AD68-A051-3B55-20B05B9B5D80}"/>
                  </a:ext>
                </a:extLst>
              </p:cNvPr>
              <p:cNvSpPr txBox="1"/>
              <p:nvPr/>
            </p:nvSpPr>
            <p:spPr>
              <a:xfrm>
                <a:off x="6999124" y="5340916"/>
                <a:ext cx="3064967" cy="4276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𝑝𝑢𝑙𝑠𝑒</m:t>
                          </m:r>
                          <m:r>
                            <a:rPr lang="zh-TW" alt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zh-TW" altLang="en-US" sz="20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TW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0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zh-TW" sz="2000" i="1">
                              <a:latin typeface="Cambria Math" panose="02040503050406030204" pitchFamily="18" charset="0"/>
                            </a:rPr>
                            <m:t>𝑝𝑢𝑙𝑠𝑒</m:t>
                          </m:r>
                        </m:sub>
                      </m:sSub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zh-TW" alt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altLang="zh-TW" sz="2000" b="1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zh-TW" sz="2000" b="1" i="1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US" altLang="zh-TW" sz="2000" b="1" dirty="0"/>
              </a:p>
            </p:txBody>
          </p:sp>
        </mc:Choice>
        <mc:Fallback xmlns="">
          <p:sp>
            <p:nvSpPr>
              <p:cNvPr id="6" name="文字方塊 5">
                <a:extLst>
                  <a:ext uri="{FF2B5EF4-FFF2-40B4-BE49-F238E27FC236}">
                    <a16:creationId xmlns:a16="http://schemas.microsoft.com/office/drawing/2014/main" id="{CD0D58A2-AD68-A051-3B55-20B05B9B5D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9124" y="5340916"/>
                <a:ext cx="3064967" cy="427618"/>
              </a:xfrm>
              <a:prstGeom prst="rect">
                <a:avLst/>
              </a:prstGeom>
              <a:blipFill>
                <a:blip r:embed="rId2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字方塊 8">
                <a:extLst>
                  <a:ext uri="{FF2B5EF4-FFF2-40B4-BE49-F238E27FC236}">
                    <a16:creationId xmlns:a16="http://schemas.microsoft.com/office/drawing/2014/main" id="{FB427743-89D4-7945-F0ED-5472803BF87B}"/>
                  </a:ext>
                </a:extLst>
              </p:cNvPr>
              <p:cNvSpPr txBox="1"/>
              <p:nvPr/>
            </p:nvSpPr>
            <p:spPr>
              <a:xfrm>
                <a:off x="746758" y="3513126"/>
                <a:ext cx="3883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TW" altLang="en-US" sz="1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zh-TW" altLang="en-US" dirty="0"/>
              </a:p>
            </p:txBody>
          </p:sp>
        </mc:Choice>
        <mc:Fallback xmlns="">
          <p:sp>
            <p:nvSpPr>
              <p:cNvPr id="9" name="文字方塊 8">
                <a:extLst>
                  <a:ext uri="{FF2B5EF4-FFF2-40B4-BE49-F238E27FC236}">
                    <a16:creationId xmlns:a16="http://schemas.microsoft.com/office/drawing/2014/main" id="{FB427743-89D4-7945-F0ED-5472803BF8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758" y="3513126"/>
                <a:ext cx="388300" cy="369332"/>
              </a:xfrm>
              <a:prstGeom prst="rect">
                <a:avLst/>
              </a:prstGeom>
              <a:blipFill>
                <a:blip r:embed="rId3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9706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C9174A-54F3-EDF2-EA4A-AF5B62496A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FAF07CD-A9CF-28A3-E170-A969C3608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Phase Measurement</a:t>
            </a:r>
            <a:endParaRPr lang="zh-TW" altLang="en-US" dirty="0"/>
          </a:p>
        </p:txBody>
      </p:sp>
      <p:sp>
        <p:nvSpPr>
          <p:cNvPr id="7" name="文字版面配置區 7">
            <a:extLst>
              <a:ext uri="{FF2B5EF4-FFF2-40B4-BE49-F238E27FC236}">
                <a16:creationId xmlns:a16="http://schemas.microsoft.com/office/drawing/2014/main" id="{02B7F5EB-1BD9-7175-570F-417BC99CBF63}"/>
              </a:ext>
            </a:extLst>
          </p:cNvPr>
          <p:cNvSpPr txBox="1">
            <a:spLocks/>
          </p:cNvSpPr>
          <p:nvPr/>
        </p:nvSpPr>
        <p:spPr>
          <a:xfrm>
            <a:off x="171638" y="517104"/>
            <a:ext cx="11428561" cy="457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solidFill>
                  <a:schemeClr val="tx1"/>
                </a:solidFill>
              </a:rPr>
              <a:t>Digital dual mixer time difference (DDMTD)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6DCE29B7-1D27-40BF-E97A-0ED8FA61E14C}"/>
              </a:ext>
            </a:extLst>
          </p:cNvPr>
          <p:cNvSpPr/>
          <p:nvPr/>
        </p:nvSpPr>
        <p:spPr>
          <a:xfrm>
            <a:off x="2072608" y="1397008"/>
            <a:ext cx="1207848" cy="8382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generate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DDMTD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beat signal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72F1B162-38E0-89BA-377A-D122F7010AF9}"/>
              </a:ext>
            </a:extLst>
          </p:cNvPr>
          <p:cNvSpPr/>
          <p:nvPr/>
        </p:nvSpPr>
        <p:spPr>
          <a:xfrm>
            <a:off x="5047366" y="1397008"/>
            <a:ext cx="1207848" cy="8382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detect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leading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(</a:t>
            </a:r>
            <a:r>
              <a:rPr lang="en-US" altLang="zh-TW" dirty="0" err="1">
                <a:solidFill>
                  <a:schemeClr val="tx1"/>
                </a:solidFill>
              </a:rPr>
              <a:t>deglitcher</a:t>
            </a:r>
            <a:r>
              <a:rPr lang="en-US" altLang="zh-TW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B506BB23-85DC-11C5-5907-E813FAAA8B02}"/>
              </a:ext>
            </a:extLst>
          </p:cNvPr>
          <p:cNvSpPr/>
          <p:nvPr/>
        </p:nvSpPr>
        <p:spPr>
          <a:xfrm>
            <a:off x="6502572" y="2806250"/>
            <a:ext cx="1207848" cy="8382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compare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leading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timing</a:t>
            </a: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2EBC15F7-814C-76BB-FFF3-4AD06FA32708}"/>
              </a:ext>
            </a:extLst>
          </p:cNvPr>
          <p:cNvSpPr txBox="1"/>
          <p:nvPr/>
        </p:nvSpPr>
        <p:spPr>
          <a:xfrm>
            <a:off x="-215414" y="1349809"/>
            <a:ext cx="2025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dirty="0"/>
              <a:t>main board</a:t>
            </a:r>
          </a:p>
          <a:p>
            <a:pPr algn="r"/>
            <a:r>
              <a:rPr lang="en-US" altLang="zh-TW" dirty="0"/>
              <a:t>clock signal</a:t>
            </a:r>
            <a:endParaRPr lang="zh-TW" altLang="en-US" dirty="0"/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DBB5295A-8BA2-E6C4-4342-48D86E1650DA}"/>
              </a:ext>
            </a:extLst>
          </p:cNvPr>
          <p:cNvSpPr txBox="1"/>
          <p:nvPr/>
        </p:nvSpPr>
        <p:spPr>
          <a:xfrm>
            <a:off x="-215413" y="2902203"/>
            <a:ext cx="2025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dirty="0"/>
              <a:t>return modulated</a:t>
            </a:r>
          </a:p>
          <a:p>
            <a:pPr algn="r"/>
            <a:r>
              <a:rPr lang="en-US" altLang="zh-TW" dirty="0"/>
              <a:t>clock signal</a:t>
            </a:r>
            <a:endParaRPr lang="zh-TW" altLang="en-US" dirty="0"/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C14564A3-58AA-064D-EFB4-442702A1F91D}"/>
              </a:ext>
            </a:extLst>
          </p:cNvPr>
          <p:cNvSpPr txBox="1"/>
          <p:nvPr/>
        </p:nvSpPr>
        <p:spPr>
          <a:xfrm>
            <a:off x="-215414" y="2290976"/>
            <a:ext cx="2025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DDMTD reference</a:t>
            </a:r>
          </a:p>
          <a:p>
            <a:pPr algn="r"/>
            <a:r>
              <a:rPr lang="en-US" altLang="zh-TW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clock signal</a:t>
            </a:r>
            <a:endParaRPr lang="zh-TW" alt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2" name="直線單箭頭接點 41">
            <a:extLst>
              <a:ext uri="{FF2B5EF4-FFF2-40B4-BE49-F238E27FC236}">
                <a16:creationId xmlns:a16="http://schemas.microsoft.com/office/drawing/2014/main" id="{B9B3A9CF-006A-D14A-A07F-90BE4036544B}"/>
              </a:ext>
            </a:extLst>
          </p:cNvPr>
          <p:cNvCxnSpPr>
            <a:cxnSpLocks/>
            <a:stCxn id="39" idx="3"/>
          </p:cNvCxnSpPr>
          <p:nvPr/>
        </p:nvCxnSpPr>
        <p:spPr>
          <a:xfrm>
            <a:off x="1809813" y="1672975"/>
            <a:ext cx="262795" cy="174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>
            <a:extLst>
              <a:ext uri="{FF2B5EF4-FFF2-40B4-BE49-F238E27FC236}">
                <a16:creationId xmlns:a16="http://schemas.microsoft.com/office/drawing/2014/main" id="{F4EFA83E-83E2-854F-BE13-FD4EEEBB3FE0}"/>
              </a:ext>
            </a:extLst>
          </p:cNvPr>
          <p:cNvSpPr/>
          <p:nvPr/>
        </p:nvSpPr>
        <p:spPr>
          <a:xfrm>
            <a:off x="2072608" y="2806250"/>
            <a:ext cx="1207848" cy="8382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generate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DDMTD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beat signal</a:t>
            </a:r>
            <a:endParaRPr lang="zh-TW" altLang="en-US" dirty="0">
              <a:solidFill>
                <a:schemeClr val="tx1"/>
              </a:solidFill>
            </a:endParaRPr>
          </a:p>
        </p:txBody>
      </p:sp>
      <p:cxnSp>
        <p:nvCxnSpPr>
          <p:cNvPr id="48" name="直線單箭頭接點 47">
            <a:extLst>
              <a:ext uri="{FF2B5EF4-FFF2-40B4-BE49-F238E27FC236}">
                <a16:creationId xmlns:a16="http://schemas.microsoft.com/office/drawing/2014/main" id="{C43F754D-1BF9-4ADD-5B06-8750433ECADB}"/>
              </a:ext>
            </a:extLst>
          </p:cNvPr>
          <p:cNvCxnSpPr>
            <a:cxnSpLocks/>
            <a:stCxn id="40" idx="3"/>
          </p:cNvCxnSpPr>
          <p:nvPr/>
        </p:nvCxnSpPr>
        <p:spPr>
          <a:xfrm>
            <a:off x="1809813" y="3225369"/>
            <a:ext cx="262795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接點: 肘形 50">
            <a:extLst>
              <a:ext uri="{FF2B5EF4-FFF2-40B4-BE49-F238E27FC236}">
                <a16:creationId xmlns:a16="http://schemas.microsoft.com/office/drawing/2014/main" id="{938ACEC7-E28C-85F3-F1F5-AA892B063699}"/>
              </a:ext>
            </a:extLst>
          </p:cNvPr>
          <p:cNvCxnSpPr>
            <a:cxnSpLocks/>
            <a:stCxn id="41" idx="3"/>
            <a:endCxn id="35" idx="2"/>
          </p:cNvCxnSpPr>
          <p:nvPr/>
        </p:nvCxnSpPr>
        <p:spPr>
          <a:xfrm flipV="1">
            <a:off x="1809813" y="2235245"/>
            <a:ext cx="866719" cy="378897"/>
          </a:xfrm>
          <a:prstGeom prst="bentConnector2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接點: 肘形 53">
            <a:extLst>
              <a:ext uri="{FF2B5EF4-FFF2-40B4-BE49-F238E27FC236}">
                <a16:creationId xmlns:a16="http://schemas.microsoft.com/office/drawing/2014/main" id="{85030D33-54A5-55C9-CEEE-98A32EADC327}"/>
              </a:ext>
            </a:extLst>
          </p:cNvPr>
          <p:cNvCxnSpPr>
            <a:cxnSpLocks/>
            <a:stCxn id="41" idx="3"/>
            <a:endCxn id="46" idx="0"/>
          </p:cNvCxnSpPr>
          <p:nvPr/>
        </p:nvCxnSpPr>
        <p:spPr>
          <a:xfrm>
            <a:off x="1809813" y="2614142"/>
            <a:ext cx="866719" cy="192108"/>
          </a:xfrm>
          <a:prstGeom prst="bentConnector2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單箭頭接點 56">
            <a:extLst>
              <a:ext uri="{FF2B5EF4-FFF2-40B4-BE49-F238E27FC236}">
                <a16:creationId xmlns:a16="http://schemas.microsoft.com/office/drawing/2014/main" id="{53E67A75-F999-051C-D9B2-6E474B09A11F}"/>
              </a:ext>
            </a:extLst>
          </p:cNvPr>
          <p:cNvCxnSpPr>
            <a:cxnSpLocks/>
            <a:stCxn id="35" idx="3"/>
            <a:endCxn id="36" idx="1"/>
          </p:cNvCxnSpPr>
          <p:nvPr/>
        </p:nvCxnSpPr>
        <p:spPr>
          <a:xfrm>
            <a:off x="3280456" y="1816127"/>
            <a:ext cx="176691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矩形 60">
            <a:extLst>
              <a:ext uri="{FF2B5EF4-FFF2-40B4-BE49-F238E27FC236}">
                <a16:creationId xmlns:a16="http://schemas.microsoft.com/office/drawing/2014/main" id="{CBFD018E-4808-9134-E92D-EE951393C8AD}"/>
              </a:ext>
            </a:extLst>
          </p:cNvPr>
          <p:cNvSpPr/>
          <p:nvPr/>
        </p:nvSpPr>
        <p:spPr>
          <a:xfrm>
            <a:off x="5047366" y="2806250"/>
            <a:ext cx="1207848" cy="8382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detect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leading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(</a:t>
            </a:r>
            <a:r>
              <a:rPr lang="en-US" altLang="zh-TW" dirty="0" err="1">
                <a:solidFill>
                  <a:schemeClr val="tx1"/>
                </a:solidFill>
              </a:rPr>
              <a:t>deglitcher</a:t>
            </a:r>
            <a:r>
              <a:rPr lang="en-US" altLang="zh-TW" dirty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62" name="直線單箭頭接點 61">
            <a:extLst>
              <a:ext uri="{FF2B5EF4-FFF2-40B4-BE49-F238E27FC236}">
                <a16:creationId xmlns:a16="http://schemas.microsoft.com/office/drawing/2014/main" id="{BE84187A-351E-CF76-2831-3744898EA3E7}"/>
              </a:ext>
            </a:extLst>
          </p:cNvPr>
          <p:cNvCxnSpPr>
            <a:cxnSpLocks/>
            <a:stCxn id="46" idx="3"/>
            <a:endCxn id="61" idx="1"/>
          </p:cNvCxnSpPr>
          <p:nvPr/>
        </p:nvCxnSpPr>
        <p:spPr>
          <a:xfrm>
            <a:off x="3280456" y="3225369"/>
            <a:ext cx="176691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單箭頭接點 64">
            <a:extLst>
              <a:ext uri="{FF2B5EF4-FFF2-40B4-BE49-F238E27FC236}">
                <a16:creationId xmlns:a16="http://schemas.microsoft.com/office/drawing/2014/main" id="{62F5F096-A03B-0CF5-2D87-28F749B1F643}"/>
              </a:ext>
            </a:extLst>
          </p:cNvPr>
          <p:cNvCxnSpPr>
            <a:cxnSpLocks/>
            <a:stCxn id="61" idx="3"/>
            <a:endCxn id="38" idx="1"/>
          </p:cNvCxnSpPr>
          <p:nvPr/>
        </p:nvCxnSpPr>
        <p:spPr>
          <a:xfrm>
            <a:off x="6255214" y="3225369"/>
            <a:ext cx="247358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接點: 肘形 67">
            <a:extLst>
              <a:ext uri="{FF2B5EF4-FFF2-40B4-BE49-F238E27FC236}">
                <a16:creationId xmlns:a16="http://schemas.microsoft.com/office/drawing/2014/main" id="{DA278F6A-5B8F-EB25-A473-145E7264410E}"/>
              </a:ext>
            </a:extLst>
          </p:cNvPr>
          <p:cNvCxnSpPr>
            <a:cxnSpLocks/>
            <a:stCxn id="36" idx="3"/>
            <a:endCxn id="38" idx="0"/>
          </p:cNvCxnSpPr>
          <p:nvPr/>
        </p:nvCxnSpPr>
        <p:spPr>
          <a:xfrm>
            <a:off x="6255214" y="1816127"/>
            <a:ext cx="851282" cy="990123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>
            <a:extLst>
              <a:ext uri="{FF2B5EF4-FFF2-40B4-BE49-F238E27FC236}">
                <a16:creationId xmlns:a16="http://schemas.microsoft.com/office/drawing/2014/main" id="{B74F4C30-DD30-B050-A914-4D35EDFF78A6}"/>
              </a:ext>
            </a:extLst>
          </p:cNvPr>
          <p:cNvCxnSpPr>
            <a:cxnSpLocks/>
            <a:stCxn id="38" idx="3"/>
            <a:endCxn id="3" idx="1"/>
          </p:cNvCxnSpPr>
          <p:nvPr/>
        </p:nvCxnSpPr>
        <p:spPr>
          <a:xfrm>
            <a:off x="7710420" y="3225369"/>
            <a:ext cx="247358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接點 76">
            <a:extLst>
              <a:ext uri="{FF2B5EF4-FFF2-40B4-BE49-F238E27FC236}">
                <a16:creationId xmlns:a16="http://schemas.microsoft.com/office/drawing/2014/main" id="{827C96A0-DE3F-1F81-D000-95328D695F11}"/>
              </a:ext>
            </a:extLst>
          </p:cNvPr>
          <p:cNvCxnSpPr/>
          <p:nvPr/>
        </p:nvCxnSpPr>
        <p:spPr>
          <a:xfrm>
            <a:off x="3241853" y="2326990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接點 77">
            <a:extLst>
              <a:ext uri="{FF2B5EF4-FFF2-40B4-BE49-F238E27FC236}">
                <a16:creationId xmlns:a16="http://schemas.microsoft.com/office/drawing/2014/main" id="{8E1FC21B-8D4D-6E37-23C7-2FE28E1D3D6E}"/>
              </a:ext>
            </a:extLst>
          </p:cNvPr>
          <p:cNvCxnSpPr/>
          <p:nvPr/>
        </p:nvCxnSpPr>
        <p:spPr>
          <a:xfrm>
            <a:off x="3601853" y="1960309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接點 78">
            <a:extLst>
              <a:ext uri="{FF2B5EF4-FFF2-40B4-BE49-F238E27FC236}">
                <a16:creationId xmlns:a16="http://schemas.microsoft.com/office/drawing/2014/main" id="{91B53FB7-2015-5C6F-5BCB-ECB49143A387}"/>
              </a:ext>
            </a:extLst>
          </p:cNvPr>
          <p:cNvCxnSpPr>
            <a:cxnSpLocks/>
          </p:cNvCxnSpPr>
          <p:nvPr/>
        </p:nvCxnSpPr>
        <p:spPr>
          <a:xfrm flipV="1">
            <a:off x="3601853" y="1960309"/>
            <a:ext cx="0" cy="36668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接點 80">
            <a:extLst>
              <a:ext uri="{FF2B5EF4-FFF2-40B4-BE49-F238E27FC236}">
                <a16:creationId xmlns:a16="http://schemas.microsoft.com/office/drawing/2014/main" id="{C1EA12EB-A444-0AB1-7450-8B48C7A94986}"/>
              </a:ext>
            </a:extLst>
          </p:cNvPr>
          <p:cNvCxnSpPr/>
          <p:nvPr/>
        </p:nvCxnSpPr>
        <p:spPr>
          <a:xfrm>
            <a:off x="4336233" y="2326989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接點 81">
            <a:extLst>
              <a:ext uri="{FF2B5EF4-FFF2-40B4-BE49-F238E27FC236}">
                <a16:creationId xmlns:a16="http://schemas.microsoft.com/office/drawing/2014/main" id="{9CA119E0-4D91-CD9B-3501-D44FDD7F92DB}"/>
              </a:ext>
            </a:extLst>
          </p:cNvPr>
          <p:cNvCxnSpPr>
            <a:cxnSpLocks/>
          </p:cNvCxnSpPr>
          <p:nvPr/>
        </p:nvCxnSpPr>
        <p:spPr>
          <a:xfrm flipV="1">
            <a:off x="4330598" y="1960308"/>
            <a:ext cx="0" cy="366681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接點 92">
            <a:extLst>
              <a:ext uri="{FF2B5EF4-FFF2-40B4-BE49-F238E27FC236}">
                <a16:creationId xmlns:a16="http://schemas.microsoft.com/office/drawing/2014/main" id="{25C570EC-C383-C580-08A0-08D33818DD19}"/>
              </a:ext>
            </a:extLst>
          </p:cNvPr>
          <p:cNvCxnSpPr/>
          <p:nvPr/>
        </p:nvCxnSpPr>
        <p:spPr>
          <a:xfrm>
            <a:off x="3265710" y="3863852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接點 93">
            <a:extLst>
              <a:ext uri="{FF2B5EF4-FFF2-40B4-BE49-F238E27FC236}">
                <a16:creationId xmlns:a16="http://schemas.microsoft.com/office/drawing/2014/main" id="{1C621903-519E-00C2-32F3-8C478F125D44}"/>
              </a:ext>
            </a:extLst>
          </p:cNvPr>
          <p:cNvCxnSpPr/>
          <p:nvPr/>
        </p:nvCxnSpPr>
        <p:spPr>
          <a:xfrm>
            <a:off x="4006710" y="3497171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接點 94">
            <a:extLst>
              <a:ext uri="{FF2B5EF4-FFF2-40B4-BE49-F238E27FC236}">
                <a16:creationId xmlns:a16="http://schemas.microsoft.com/office/drawing/2014/main" id="{B72B119E-1C72-E4CE-1B27-04248DDF8F85}"/>
              </a:ext>
            </a:extLst>
          </p:cNvPr>
          <p:cNvCxnSpPr>
            <a:cxnSpLocks/>
          </p:cNvCxnSpPr>
          <p:nvPr/>
        </p:nvCxnSpPr>
        <p:spPr>
          <a:xfrm flipV="1">
            <a:off x="4006710" y="3497171"/>
            <a:ext cx="0" cy="36668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接點 96">
            <a:extLst>
              <a:ext uri="{FF2B5EF4-FFF2-40B4-BE49-F238E27FC236}">
                <a16:creationId xmlns:a16="http://schemas.microsoft.com/office/drawing/2014/main" id="{8BC985D9-F44A-3846-328A-F54B5EE5076F}"/>
              </a:ext>
            </a:extLst>
          </p:cNvPr>
          <p:cNvCxnSpPr/>
          <p:nvPr/>
        </p:nvCxnSpPr>
        <p:spPr>
          <a:xfrm>
            <a:off x="4741090" y="3863851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接點 97">
            <a:extLst>
              <a:ext uri="{FF2B5EF4-FFF2-40B4-BE49-F238E27FC236}">
                <a16:creationId xmlns:a16="http://schemas.microsoft.com/office/drawing/2014/main" id="{B23B5147-DDDD-DF0C-05C4-3DE009F2BBE7}"/>
              </a:ext>
            </a:extLst>
          </p:cNvPr>
          <p:cNvCxnSpPr>
            <a:cxnSpLocks/>
          </p:cNvCxnSpPr>
          <p:nvPr/>
        </p:nvCxnSpPr>
        <p:spPr>
          <a:xfrm flipV="1">
            <a:off x="4735455" y="3497170"/>
            <a:ext cx="0" cy="366681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接點 101">
            <a:extLst>
              <a:ext uri="{FF2B5EF4-FFF2-40B4-BE49-F238E27FC236}">
                <a16:creationId xmlns:a16="http://schemas.microsoft.com/office/drawing/2014/main" id="{0D007DBA-F6E8-CCCB-F453-763B78D2A034}"/>
              </a:ext>
            </a:extLst>
          </p:cNvPr>
          <p:cNvCxnSpPr>
            <a:cxnSpLocks/>
          </p:cNvCxnSpPr>
          <p:nvPr/>
        </p:nvCxnSpPr>
        <p:spPr>
          <a:xfrm flipV="1">
            <a:off x="3972870" y="3485988"/>
            <a:ext cx="0" cy="3666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接點 102">
            <a:extLst>
              <a:ext uri="{FF2B5EF4-FFF2-40B4-BE49-F238E27FC236}">
                <a16:creationId xmlns:a16="http://schemas.microsoft.com/office/drawing/2014/main" id="{A2519EC3-97EB-6859-E5F3-F96618C5958C}"/>
              </a:ext>
            </a:extLst>
          </p:cNvPr>
          <p:cNvCxnSpPr>
            <a:cxnSpLocks/>
          </p:cNvCxnSpPr>
          <p:nvPr/>
        </p:nvCxnSpPr>
        <p:spPr>
          <a:xfrm flipV="1">
            <a:off x="4042715" y="3485987"/>
            <a:ext cx="0" cy="3666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接點 103">
            <a:extLst>
              <a:ext uri="{FF2B5EF4-FFF2-40B4-BE49-F238E27FC236}">
                <a16:creationId xmlns:a16="http://schemas.microsoft.com/office/drawing/2014/main" id="{4BCEC8BE-45D6-A2AB-5A74-4CF9D7F78A0A}"/>
              </a:ext>
            </a:extLst>
          </p:cNvPr>
          <p:cNvCxnSpPr>
            <a:cxnSpLocks/>
          </p:cNvCxnSpPr>
          <p:nvPr/>
        </p:nvCxnSpPr>
        <p:spPr>
          <a:xfrm flipV="1">
            <a:off x="3569457" y="1960308"/>
            <a:ext cx="0" cy="3666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接點 104">
            <a:extLst>
              <a:ext uri="{FF2B5EF4-FFF2-40B4-BE49-F238E27FC236}">
                <a16:creationId xmlns:a16="http://schemas.microsoft.com/office/drawing/2014/main" id="{F2703D4A-CB84-B46F-E6C5-11BC9BB4A3D6}"/>
              </a:ext>
            </a:extLst>
          </p:cNvPr>
          <p:cNvCxnSpPr>
            <a:cxnSpLocks/>
          </p:cNvCxnSpPr>
          <p:nvPr/>
        </p:nvCxnSpPr>
        <p:spPr>
          <a:xfrm flipV="1">
            <a:off x="3635236" y="1960308"/>
            <a:ext cx="0" cy="3666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接點 105">
            <a:extLst>
              <a:ext uri="{FF2B5EF4-FFF2-40B4-BE49-F238E27FC236}">
                <a16:creationId xmlns:a16="http://schemas.microsoft.com/office/drawing/2014/main" id="{10FCAFC5-E80D-10C2-25C4-165715C85290}"/>
              </a:ext>
            </a:extLst>
          </p:cNvPr>
          <p:cNvCxnSpPr>
            <a:cxnSpLocks/>
          </p:cNvCxnSpPr>
          <p:nvPr/>
        </p:nvCxnSpPr>
        <p:spPr>
          <a:xfrm flipV="1">
            <a:off x="4297226" y="1954204"/>
            <a:ext cx="0" cy="3666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接點 106">
            <a:extLst>
              <a:ext uri="{FF2B5EF4-FFF2-40B4-BE49-F238E27FC236}">
                <a16:creationId xmlns:a16="http://schemas.microsoft.com/office/drawing/2014/main" id="{FC7747A9-EBA0-0872-25BF-F9F91ECE3441}"/>
              </a:ext>
            </a:extLst>
          </p:cNvPr>
          <p:cNvCxnSpPr>
            <a:cxnSpLocks/>
          </p:cNvCxnSpPr>
          <p:nvPr/>
        </p:nvCxnSpPr>
        <p:spPr>
          <a:xfrm flipV="1">
            <a:off x="4366710" y="1954204"/>
            <a:ext cx="0" cy="3666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接點 107">
            <a:extLst>
              <a:ext uri="{FF2B5EF4-FFF2-40B4-BE49-F238E27FC236}">
                <a16:creationId xmlns:a16="http://schemas.microsoft.com/office/drawing/2014/main" id="{F90F8033-4839-BE82-827E-470D1E7381C7}"/>
              </a:ext>
            </a:extLst>
          </p:cNvPr>
          <p:cNvCxnSpPr>
            <a:cxnSpLocks/>
          </p:cNvCxnSpPr>
          <p:nvPr/>
        </p:nvCxnSpPr>
        <p:spPr>
          <a:xfrm flipV="1">
            <a:off x="4659617" y="3503273"/>
            <a:ext cx="0" cy="366681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線接點 108">
            <a:extLst>
              <a:ext uri="{FF2B5EF4-FFF2-40B4-BE49-F238E27FC236}">
                <a16:creationId xmlns:a16="http://schemas.microsoft.com/office/drawing/2014/main" id="{ADF3A36C-12F9-823D-7075-06377F9C3930}"/>
              </a:ext>
            </a:extLst>
          </p:cNvPr>
          <p:cNvCxnSpPr>
            <a:cxnSpLocks/>
          </p:cNvCxnSpPr>
          <p:nvPr/>
        </p:nvCxnSpPr>
        <p:spPr>
          <a:xfrm flipV="1">
            <a:off x="4626245" y="3497169"/>
            <a:ext cx="0" cy="3666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接點 109">
            <a:extLst>
              <a:ext uri="{FF2B5EF4-FFF2-40B4-BE49-F238E27FC236}">
                <a16:creationId xmlns:a16="http://schemas.microsoft.com/office/drawing/2014/main" id="{5B814990-E435-2404-A1CD-E5B2D2AD45AF}"/>
              </a:ext>
            </a:extLst>
          </p:cNvPr>
          <p:cNvCxnSpPr>
            <a:cxnSpLocks/>
          </p:cNvCxnSpPr>
          <p:nvPr/>
        </p:nvCxnSpPr>
        <p:spPr>
          <a:xfrm flipV="1">
            <a:off x="4695729" y="3497169"/>
            <a:ext cx="0" cy="3666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線接點 110">
            <a:extLst>
              <a:ext uri="{FF2B5EF4-FFF2-40B4-BE49-F238E27FC236}">
                <a16:creationId xmlns:a16="http://schemas.microsoft.com/office/drawing/2014/main" id="{A9A075D8-A23D-8707-588F-7DF0DB573D5B}"/>
              </a:ext>
            </a:extLst>
          </p:cNvPr>
          <p:cNvCxnSpPr>
            <a:cxnSpLocks/>
          </p:cNvCxnSpPr>
          <p:nvPr/>
        </p:nvCxnSpPr>
        <p:spPr>
          <a:xfrm flipV="1">
            <a:off x="4811610" y="3492091"/>
            <a:ext cx="0" cy="366681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線接點 111">
            <a:extLst>
              <a:ext uri="{FF2B5EF4-FFF2-40B4-BE49-F238E27FC236}">
                <a16:creationId xmlns:a16="http://schemas.microsoft.com/office/drawing/2014/main" id="{7A8141E3-DBAA-CBB1-DD77-5D446178CAF2}"/>
              </a:ext>
            </a:extLst>
          </p:cNvPr>
          <p:cNvCxnSpPr>
            <a:cxnSpLocks/>
          </p:cNvCxnSpPr>
          <p:nvPr/>
        </p:nvCxnSpPr>
        <p:spPr>
          <a:xfrm flipV="1">
            <a:off x="4778238" y="3485987"/>
            <a:ext cx="0" cy="3666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線接點 112">
            <a:extLst>
              <a:ext uri="{FF2B5EF4-FFF2-40B4-BE49-F238E27FC236}">
                <a16:creationId xmlns:a16="http://schemas.microsoft.com/office/drawing/2014/main" id="{4CC7DE32-45E3-100C-2A07-5F2A51155EB6}"/>
              </a:ext>
            </a:extLst>
          </p:cNvPr>
          <p:cNvCxnSpPr>
            <a:cxnSpLocks/>
          </p:cNvCxnSpPr>
          <p:nvPr/>
        </p:nvCxnSpPr>
        <p:spPr>
          <a:xfrm flipV="1">
            <a:off x="4847722" y="3485987"/>
            <a:ext cx="0" cy="3666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線單箭頭接點 120">
            <a:extLst>
              <a:ext uri="{FF2B5EF4-FFF2-40B4-BE49-F238E27FC236}">
                <a16:creationId xmlns:a16="http://schemas.microsoft.com/office/drawing/2014/main" id="{143D6DF1-6586-BBB3-B7D4-54C7F099CFBF}"/>
              </a:ext>
            </a:extLst>
          </p:cNvPr>
          <p:cNvCxnSpPr>
            <a:cxnSpLocks/>
          </p:cNvCxnSpPr>
          <p:nvPr/>
        </p:nvCxnSpPr>
        <p:spPr>
          <a:xfrm>
            <a:off x="3612870" y="2736266"/>
            <a:ext cx="369525" cy="0"/>
          </a:xfrm>
          <a:prstGeom prst="straightConnector1">
            <a:avLst/>
          </a:prstGeom>
          <a:ln w="19050">
            <a:solidFill>
              <a:schemeClr val="accent2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線接點 121">
            <a:extLst>
              <a:ext uri="{FF2B5EF4-FFF2-40B4-BE49-F238E27FC236}">
                <a16:creationId xmlns:a16="http://schemas.microsoft.com/office/drawing/2014/main" id="{223AE79A-F76D-D5A0-8E0C-BBABB8358E8F}"/>
              </a:ext>
            </a:extLst>
          </p:cNvPr>
          <p:cNvCxnSpPr>
            <a:cxnSpLocks/>
          </p:cNvCxnSpPr>
          <p:nvPr/>
        </p:nvCxnSpPr>
        <p:spPr>
          <a:xfrm flipH="1" flipV="1">
            <a:off x="3972870" y="2645027"/>
            <a:ext cx="0" cy="514350"/>
          </a:xfrm>
          <a:prstGeom prst="line">
            <a:avLst/>
          </a:prstGeom>
          <a:ln w="1905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線接點 122">
            <a:extLst>
              <a:ext uri="{FF2B5EF4-FFF2-40B4-BE49-F238E27FC236}">
                <a16:creationId xmlns:a16="http://schemas.microsoft.com/office/drawing/2014/main" id="{C6B6F003-CFA8-3B3A-A07D-A942E81602BA}"/>
              </a:ext>
            </a:extLst>
          </p:cNvPr>
          <p:cNvCxnSpPr>
            <a:cxnSpLocks/>
          </p:cNvCxnSpPr>
          <p:nvPr/>
        </p:nvCxnSpPr>
        <p:spPr>
          <a:xfrm flipV="1">
            <a:off x="3612870" y="2367386"/>
            <a:ext cx="0" cy="503940"/>
          </a:xfrm>
          <a:prstGeom prst="line">
            <a:avLst/>
          </a:prstGeom>
          <a:ln w="1905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>
            <a:extLst>
              <a:ext uri="{FF2B5EF4-FFF2-40B4-BE49-F238E27FC236}">
                <a16:creationId xmlns:a16="http://schemas.microsoft.com/office/drawing/2014/main" id="{540DE1EF-51E5-3404-056D-A73C605A89FC}"/>
              </a:ext>
            </a:extLst>
          </p:cNvPr>
          <p:cNvSpPr/>
          <p:nvPr/>
        </p:nvSpPr>
        <p:spPr>
          <a:xfrm>
            <a:off x="7957778" y="2806250"/>
            <a:ext cx="1264667" cy="8382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average &amp;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unit conv.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61DC337E-67DE-DCE8-888C-5D2902C5ADB5}"/>
              </a:ext>
            </a:extLst>
          </p:cNvPr>
          <p:cNvSpPr/>
          <p:nvPr/>
        </p:nvSpPr>
        <p:spPr>
          <a:xfrm>
            <a:off x="9469803" y="2806250"/>
            <a:ext cx="1264667" cy="8382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accumulate</a:t>
            </a:r>
          </a:p>
        </p:txBody>
      </p:sp>
      <p:cxnSp>
        <p:nvCxnSpPr>
          <p:cNvPr id="8" name="直線單箭頭接點 7">
            <a:extLst>
              <a:ext uri="{FF2B5EF4-FFF2-40B4-BE49-F238E27FC236}">
                <a16:creationId xmlns:a16="http://schemas.microsoft.com/office/drawing/2014/main" id="{EAC2E32B-FE7D-3A8C-93F3-3AD015F3D0B3}"/>
              </a:ext>
            </a:extLst>
          </p:cNvPr>
          <p:cNvCxnSpPr>
            <a:cxnSpLocks/>
            <a:stCxn id="3" idx="3"/>
            <a:endCxn id="6" idx="1"/>
          </p:cNvCxnSpPr>
          <p:nvPr/>
        </p:nvCxnSpPr>
        <p:spPr>
          <a:xfrm>
            <a:off x="9222445" y="3225369"/>
            <a:ext cx="247358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單箭頭接點 8">
            <a:extLst>
              <a:ext uri="{FF2B5EF4-FFF2-40B4-BE49-F238E27FC236}">
                <a16:creationId xmlns:a16="http://schemas.microsoft.com/office/drawing/2014/main" id="{06649ED0-3251-E24E-E32C-811793996CA0}"/>
              </a:ext>
            </a:extLst>
          </p:cNvPr>
          <p:cNvCxnSpPr>
            <a:cxnSpLocks/>
            <a:stCxn id="6" idx="3"/>
            <a:endCxn id="10" idx="1"/>
          </p:cNvCxnSpPr>
          <p:nvPr/>
        </p:nvCxnSpPr>
        <p:spPr>
          <a:xfrm>
            <a:off x="10734470" y="3225369"/>
            <a:ext cx="247358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字方塊 9">
            <a:extLst>
              <a:ext uri="{FF2B5EF4-FFF2-40B4-BE49-F238E27FC236}">
                <a16:creationId xmlns:a16="http://schemas.microsoft.com/office/drawing/2014/main" id="{2466330F-BB0B-60A3-AC16-DF4C9AD93ED7}"/>
              </a:ext>
            </a:extLst>
          </p:cNvPr>
          <p:cNvSpPr txBox="1"/>
          <p:nvPr/>
        </p:nvSpPr>
        <p:spPr>
          <a:xfrm>
            <a:off x="10981828" y="2902203"/>
            <a:ext cx="1461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measured</a:t>
            </a:r>
          </a:p>
          <a:p>
            <a:r>
              <a:rPr lang="en-US" altLang="zh-TW" dirty="0"/>
              <a:t>phase </a:t>
            </a:r>
            <a:r>
              <a:rPr lang="en-US" altLang="zh-TW" dirty="0" err="1"/>
              <a:t>shfit</a:t>
            </a:r>
            <a:endParaRPr lang="zh-TW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字方塊 10">
                <a:extLst>
                  <a:ext uri="{FF2B5EF4-FFF2-40B4-BE49-F238E27FC236}">
                    <a16:creationId xmlns:a16="http://schemas.microsoft.com/office/drawing/2014/main" id="{A6BDF1BB-E908-D928-E9A0-C474562AF94E}"/>
                  </a:ext>
                </a:extLst>
              </p:cNvPr>
              <p:cNvSpPr txBox="1"/>
              <p:nvPr/>
            </p:nvSpPr>
            <p:spPr>
              <a:xfrm>
                <a:off x="266482" y="4289967"/>
                <a:ext cx="11846959" cy="7325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TW" sz="2000" dirty="0"/>
                  <a:t>(1) The DDMTD reference clock signal with </a:t>
                </a:r>
                <a:r>
                  <a:rPr lang="en-US" altLang="zh-TW" sz="2000" b="1" dirty="0"/>
                  <a:t>slightly lower frequency </a:t>
                </a:r>
                <a:r>
                  <a:rPr lang="en-US" altLang="zh-TW" sz="2000" dirty="0"/>
                  <a:t>is used to sample the measured clock signals,</a:t>
                </a:r>
              </a:p>
              <a:p>
                <a:r>
                  <a:rPr lang="en-US" altLang="zh-TW" sz="2000" dirty="0"/>
                  <a:t>   and generate the DDMTD beat signal with lower-frequency.   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𝐷𝐷𝑀𝑇𝐷</m:t>
                        </m:r>
                      </m:sub>
                    </m:sSub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𝑚𝑒𝑎𝑠𝑢𝑟𝑒𝑑</m:t>
                        </m:r>
                      </m:sub>
                    </m:sSub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𝑟𝑒𝑓𝑒𝑟𝑒𝑛𝑐𝑒</m:t>
                        </m:r>
                      </m:sub>
                    </m:sSub>
                  </m:oMath>
                </a14:m>
                <a:r>
                  <a:rPr lang="en-US" altLang="zh-TW" sz="2000" dirty="0"/>
                  <a:t> )</a:t>
                </a:r>
              </a:p>
            </p:txBody>
          </p:sp>
        </mc:Choice>
        <mc:Fallback xmlns="">
          <p:sp>
            <p:nvSpPr>
              <p:cNvPr id="11" name="文字方塊 10">
                <a:extLst>
                  <a:ext uri="{FF2B5EF4-FFF2-40B4-BE49-F238E27FC236}">
                    <a16:creationId xmlns:a16="http://schemas.microsoft.com/office/drawing/2014/main" id="{A6BDF1BB-E908-D928-E9A0-C474562AF9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482" y="4289967"/>
                <a:ext cx="11846959" cy="732508"/>
              </a:xfrm>
              <a:prstGeom prst="rect">
                <a:avLst/>
              </a:prstGeom>
              <a:blipFill>
                <a:blip r:embed="rId3"/>
                <a:stretch>
                  <a:fillRect l="-566" t="-5000" r="-823" b="-11667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文字方塊 18">
            <a:extLst>
              <a:ext uri="{FF2B5EF4-FFF2-40B4-BE49-F238E27FC236}">
                <a16:creationId xmlns:a16="http://schemas.microsoft.com/office/drawing/2014/main" id="{9637E1ED-1F44-34DA-BFFB-A2FFAAC08BC0}"/>
              </a:ext>
            </a:extLst>
          </p:cNvPr>
          <p:cNvSpPr txBox="1"/>
          <p:nvPr/>
        </p:nvSpPr>
        <p:spPr>
          <a:xfrm>
            <a:off x="266482" y="954337"/>
            <a:ext cx="107153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/>
              <a:t>- The DDMTD </a:t>
            </a:r>
            <a:r>
              <a:rPr lang="en-US" altLang="zh-TW" sz="2000" b="1" dirty="0"/>
              <a:t>down-converts</a:t>
            </a:r>
            <a:r>
              <a:rPr lang="en-US" altLang="zh-TW" sz="2000" dirty="0"/>
              <a:t> a high-frequency clock signal into a low-frequency beat signal.</a:t>
            </a: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DD6A87C3-2307-38AB-BC03-57037E7A0CC3}"/>
              </a:ext>
            </a:extLst>
          </p:cNvPr>
          <p:cNvSpPr txBox="1"/>
          <p:nvPr/>
        </p:nvSpPr>
        <p:spPr>
          <a:xfrm>
            <a:off x="266482" y="5095925"/>
            <a:ext cx="1184695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/>
              <a:t>(2) The DDMTD beat signal preserves the measured clock signal phase.</a:t>
            </a:r>
          </a:p>
          <a:p>
            <a:r>
              <a:rPr lang="en-US" altLang="zh-TW" sz="2000" dirty="0"/>
              <a:t>    </a:t>
            </a:r>
            <a:r>
              <a:rPr lang="en-US" altLang="zh-TW" sz="2000" dirty="0">
                <a:sym typeface="Wingdings" panose="05000000000000000000" pitchFamily="2" charset="2"/>
              </a:rPr>
              <a:t> The phase difference can be measured from the DDMTD beat signal phase difference.</a:t>
            </a:r>
            <a:endParaRPr lang="en-US" altLang="zh-TW" sz="2000" dirty="0"/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280301F6-FD40-872E-52F8-72DF5B855BDB}"/>
              </a:ext>
            </a:extLst>
          </p:cNvPr>
          <p:cNvSpPr txBox="1"/>
          <p:nvPr/>
        </p:nvSpPr>
        <p:spPr>
          <a:xfrm>
            <a:off x="266482" y="5877261"/>
            <a:ext cx="118469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/>
              <a:t>(3) Multiple phase samples are averaged to obtain a stable phase estimate.</a:t>
            </a: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BEF92320-E69D-278E-641B-1020B92DB629}"/>
              </a:ext>
            </a:extLst>
          </p:cNvPr>
          <p:cNvSpPr txBox="1"/>
          <p:nvPr/>
        </p:nvSpPr>
        <p:spPr>
          <a:xfrm>
            <a:off x="266482" y="6383844"/>
            <a:ext cx="118469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/>
              <a:t>(4) The measured phase is accumulated to track long-range phase shift.</a:t>
            </a: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758C644A-E804-99F8-CCA9-8CE0D995D60B}"/>
              </a:ext>
            </a:extLst>
          </p:cNvPr>
          <p:cNvSpPr txBox="1"/>
          <p:nvPr/>
        </p:nvSpPr>
        <p:spPr>
          <a:xfrm>
            <a:off x="2873790" y="2326922"/>
            <a:ext cx="4198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>
                <a:solidFill>
                  <a:srgbClr val="FF0000"/>
                </a:solidFill>
              </a:rPr>
              <a:t>(1)</a:t>
            </a:r>
            <a:endParaRPr lang="en-US" altLang="zh-TW" dirty="0">
              <a:solidFill>
                <a:srgbClr val="FF000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047E2288-666B-C4E9-57C3-318A0B425364}"/>
              </a:ext>
            </a:extLst>
          </p:cNvPr>
          <p:cNvSpPr txBox="1"/>
          <p:nvPr/>
        </p:nvSpPr>
        <p:spPr>
          <a:xfrm>
            <a:off x="6174161" y="2299667"/>
            <a:ext cx="4198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>
                <a:solidFill>
                  <a:srgbClr val="FF0000"/>
                </a:solidFill>
              </a:rPr>
              <a:t>(2)</a:t>
            </a:r>
            <a:endParaRPr lang="en-US" altLang="zh-TW" dirty="0">
              <a:solidFill>
                <a:srgbClr val="FF000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EA32A637-6D24-4204-8C61-010711E64A72}"/>
              </a:ext>
            </a:extLst>
          </p:cNvPr>
          <p:cNvSpPr txBox="1"/>
          <p:nvPr/>
        </p:nvSpPr>
        <p:spPr>
          <a:xfrm>
            <a:off x="7812199" y="2415645"/>
            <a:ext cx="4198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>
                <a:solidFill>
                  <a:srgbClr val="FF0000"/>
                </a:solidFill>
              </a:rPr>
              <a:t>(3)</a:t>
            </a:r>
            <a:endParaRPr lang="en-US" altLang="zh-TW" dirty="0">
              <a:solidFill>
                <a:srgbClr val="FF000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825A49E2-99A5-8174-DE89-F7D316E9FB6B}"/>
              </a:ext>
            </a:extLst>
          </p:cNvPr>
          <p:cNvSpPr txBox="1"/>
          <p:nvPr/>
        </p:nvSpPr>
        <p:spPr>
          <a:xfrm>
            <a:off x="9346124" y="2423818"/>
            <a:ext cx="4198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>
                <a:solidFill>
                  <a:srgbClr val="FF0000"/>
                </a:solidFill>
              </a:rPr>
              <a:t>(4)</a:t>
            </a:r>
            <a:endParaRPr lang="en-US" altLang="zh-TW" dirty="0">
              <a:solidFill>
                <a:srgbClr val="FF0000"/>
              </a:solidFill>
            </a:endParaRPr>
          </a:p>
        </p:txBody>
      </p:sp>
      <p:grpSp>
        <p:nvGrpSpPr>
          <p:cNvPr id="152" name="群組 151">
            <a:extLst>
              <a:ext uri="{FF2B5EF4-FFF2-40B4-BE49-F238E27FC236}">
                <a16:creationId xmlns:a16="http://schemas.microsoft.com/office/drawing/2014/main" id="{022F4C85-00AE-7BAB-C246-1E121826E950}"/>
              </a:ext>
            </a:extLst>
          </p:cNvPr>
          <p:cNvGrpSpPr/>
          <p:nvPr/>
        </p:nvGrpSpPr>
        <p:grpSpPr>
          <a:xfrm>
            <a:off x="189813" y="1955004"/>
            <a:ext cx="1800000" cy="372786"/>
            <a:chOff x="189813" y="2284940"/>
            <a:chExt cx="1800000" cy="372786"/>
          </a:xfrm>
        </p:grpSpPr>
        <p:cxnSp>
          <p:nvCxnSpPr>
            <p:cNvPr id="29" name="直線接點 28">
              <a:extLst>
                <a:ext uri="{FF2B5EF4-FFF2-40B4-BE49-F238E27FC236}">
                  <a16:creationId xmlns:a16="http://schemas.microsoft.com/office/drawing/2014/main" id="{A09A30CC-DBE1-156A-B3DC-4D8066CE8486}"/>
                </a:ext>
              </a:extLst>
            </p:cNvPr>
            <p:cNvCxnSpPr>
              <a:cxnSpLocks/>
            </p:cNvCxnSpPr>
            <p:nvPr/>
          </p:nvCxnSpPr>
          <p:spPr>
            <a:xfrm>
              <a:off x="189813" y="2657726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接點 32">
              <a:extLst>
                <a:ext uri="{FF2B5EF4-FFF2-40B4-BE49-F238E27FC236}">
                  <a16:creationId xmlns:a16="http://schemas.microsoft.com/office/drawing/2014/main" id="{F56529A2-73A2-6D06-959B-587849E271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9813" y="2291045"/>
              <a:ext cx="0" cy="366681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接點 33">
              <a:extLst>
                <a:ext uri="{FF2B5EF4-FFF2-40B4-BE49-F238E27FC236}">
                  <a16:creationId xmlns:a16="http://schemas.microsoft.com/office/drawing/2014/main" id="{7C85CE4D-C80C-934E-6760-E6B12A4F56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9813" y="2291045"/>
              <a:ext cx="0" cy="3666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接點 36">
              <a:extLst>
                <a:ext uri="{FF2B5EF4-FFF2-40B4-BE49-F238E27FC236}">
                  <a16:creationId xmlns:a16="http://schemas.microsoft.com/office/drawing/2014/main" id="{2978C8E7-7170-54A6-FA9A-7557906928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9813" y="2291045"/>
              <a:ext cx="0" cy="3666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接點 42">
              <a:extLst>
                <a:ext uri="{FF2B5EF4-FFF2-40B4-BE49-F238E27FC236}">
                  <a16:creationId xmlns:a16="http://schemas.microsoft.com/office/drawing/2014/main" id="{B8893D82-27F3-4931-375A-FF1FB35AE8B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9813" y="2291045"/>
              <a:ext cx="0" cy="3666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接點 43">
              <a:extLst>
                <a:ext uri="{FF2B5EF4-FFF2-40B4-BE49-F238E27FC236}">
                  <a16:creationId xmlns:a16="http://schemas.microsoft.com/office/drawing/2014/main" id="{E66D709A-C579-6A55-C679-780ADC8E11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9813" y="2291045"/>
              <a:ext cx="0" cy="3666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接點 46">
              <a:extLst>
                <a:ext uri="{FF2B5EF4-FFF2-40B4-BE49-F238E27FC236}">
                  <a16:creationId xmlns:a16="http://schemas.microsoft.com/office/drawing/2014/main" id="{6EEF6536-05AE-38B8-5469-2B1A9EC12B6F}"/>
                </a:ext>
              </a:extLst>
            </p:cNvPr>
            <p:cNvCxnSpPr>
              <a:cxnSpLocks/>
            </p:cNvCxnSpPr>
            <p:nvPr/>
          </p:nvCxnSpPr>
          <p:spPr>
            <a:xfrm>
              <a:off x="549813" y="2657726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接點 48">
              <a:extLst>
                <a:ext uri="{FF2B5EF4-FFF2-40B4-BE49-F238E27FC236}">
                  <a16:creationId xmlns:a16="http://schemas.microsoft.com/office/drawing/2014/main" id="{9404811A-72D6-F84E-E112-310F066FE484}"/>
                </a:ext>
              </a:extLst>
            </p:cNvPr>
            <p:cNvCxnSpPr>
              <a:cxnSpLocks/>
            </p:cNvCxnSpPr>
            <p:nvPr/>
          </p:nvCxnSpPr>
          <p:spPr>
            <a:xfrm>
              <a:off x="369813" y="2284940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接點 49">
              <a:extLst>
                <a:ext uri="{FF2B5EF4-FFF2-40B4-BE49-F238E27FC236}">
                  <a16:creationId xmlns:a16="http://schemas.microsoft.com/office/drawing/2014/main" id="{97EFADC3-F6D6-AE68-8D72-42F9AFC6D428}"/>
                </a:ext>
              </a:extLst>
            </p:cNvPr>
            <p:cNvCxnSpPr>
              <a:cxnSpLocks/>
            </p:cNvCxnSpPr>
            <p:nvPr/>
          </p:nvCxnSpPr>
          <p:spPr>
            <a:xfrm>
              <a:off x="729813" y="2284940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接點 51">
              <a:extLst>
                <a:ext uri="{FF2B5EF4-FFF2-40B4-BE49-F238E27FC236}">
                  <a16:creationId xmlns:a16="http://schemas.microsoft.com/office/drawing/2014/main" id="{4D55BF25-01DF-ACBF-E0F1-838635B831CE}"/>
                </a:ext>
              </a:extLst>
            </p:cNvPr>
            <p:cNvCxnSpPr>
              <a:cxnSpLocks/>
            </p:cNvCxnSpPr>
            <p:nvPr/>
          </p:nvCxnSpPr>
          <p:spPr>
            <a:xfrm>
              <a:off x="909813" y="2657726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接點 52">
              <a:extLst>
                <a:ext uri="{FF2B5EF4-FFF2-40B4-BE49-F238E27FC236}">
                  <a16:creationId xmlns:a16="http://schemas.microsoft.com/office/drawing/2014/main" id="{DB135449-5004-6CE8-40E1-D096C9E530B5}"/>
                </a:ext>
              </a:extLst>
            </p:cNvPr>
            <p:cNvCxnSpPr>
              <a:cxnSpLocks/>
            </p:cNvCxnSpPr>
            <p:nvPr/>
          </p:nvCxnSpPr>
          <p:spPr>
            <a:xfrm>
              <a:off x="1089813" y="2284940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接點 54">
              <a:extLst>
                <a:ext uri="{FF2B5EF4-FFF2-40B4-BE49-F238E27FC236}">
                  <a16:creationId xmlns:a16="http://schemas.microsoft.com/office/drawing/2014/main" id="{1524AD09-D945-4125-9D86-17BA5CF50BE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69813" y="2291045"/>
              <a:ext cx="0" cy="366681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接點 55">
              <a:extLst>
                <a:ext uri="{FF2B5EF4-FFF2-40B4-BE49-F238E27FC236}">
                  <a16:creationId xmlns:a16="http://schemas.microsoft.com/office/drawing/2014/main" id="{909FCE9E-2626-195E-BC01-F2AE26778B91}"/>
                </a:ext>
              </a:extLst>
            </p:cNvPr>
            <p:cNvCxnSpPr>
              <a:cxnSpLocks/>
            </p:cNvCxnSpPr>
            <p:nvPr/>
          </p:nvCxnSpPr>
          <p:spPr>
            <a:xfrm>
              <a:off x="1269813" y="2657726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接點 57">
              <a:extLst>
                <a:ext uri="{FF2B5EF4-FFF2-40B4-BE49-F238E27FC236}">
                  <a16:creationId xmlns:a16="http://schemas.microsoft.com/office/drawing/2014/main" id="{73FA01BC-A9F5-F2CC-4179-A554F9EC348B}"/>
                </a:ext>
              </a:extLst>
            </p:cNvPr>
            <p:cNvCxnSpPr>
              <a:cxnSpLocks/>
            </p:cNvCxnSpPr>
            <p:nvPr/>
          </p:nvCxnSpPr>
          <p:spPr>
            <a:xfrm>
              <a:off x="1449813" y="2284940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接點 58">
              <a:extLst>
                <a:ext uri="{FF2B5EF4-FFF2-40B4-BE49-F238E27FC236}">
                  <a16:creationId xmlns:a16="http://schemas.microsoft.com/office/drawing/2014/main" id="{6C65A5C1-2B59-3223-81E5-83C8E48E95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9813" y="2291045"/>
              <a:ext cx="0" cy="366681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接點 59">
              <a:extLst>
                <a:ext uri="{FF2B5EF4-FFF2-40B4-BE49-F238E27FC236}">
                  <a16:creationId xmlns:a16="http://schemas.microsoft.com/office/drawing/2014/main" id="{698659B9-FC57-9C8D-610C-AF65572FD6C2}"/>
                </a:ext>
              </a:extLst>
            </p:cNvPr>
            <p:cNvCxnSpPr>
              <a:cxnSpLocks/>
            </p:cNvCxnSpPr>
            <p:nvPr/>
          </p:nvCxnSpPr>
          <p:spPr>
            <a:xfrm>
              <a:off x="1629813" y="2657726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接點 62">
              <a:extLst>
                <a:ext uri="{FF2B5EF4-FFF2-40B4-BE49-F238E27FC236}">
                  <a16:creationId xmlns:a16="http://schemas.microsoft.com/office/drawing/2014/main" id="{14711B4E-C783-296E-21AE-CCEC13A57880}"/>
                </a:ext>
              </a:extLst>
            </p:cNvPr>
            <p:cNvCxnSpPr>
              <a:cxnSpLocks/>
            </p:cNvCxnSpPr>
            <p:nvPr/>
          </p:nvCxnSpPr>
          <p:spPr>
            <a:xfrm>
              <a:off x="1809813" y="2284940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接點 63">
              <a:extLst>
                <a:ext uri="{FF2B5EF4-FFF2-40B4-BE49-F238E27FC236}">
                  <a16:creationId xmlns:a16="http://schemas.microsoft.com/office/drawing/2014/main" id="{B97F9135-FDB3-D514-1C28-C4DBCF8FB2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49813" y="2291045"/>
              <a:ext cx="0" cy="3666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接點 65">
              <a:extLst>
                <a:ext uri="{FF2B5EF4-FFF2-40B4-BE49-F238E27FC236}">
                  <a16:creationId xmlns:a16="http://schemas.microsoft.com/office/drawing/2014/main" id="{E29457ED-32F4-41C0-E3D1-901D0EC88E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09813" y="2291045"/>
              <a:ext cx="0" cy="3666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1" name="群組 150">
            <a:extLst>
              <a:ext uri="{FF2B5EF4-FFF2-40B4-BE49-F238E27FC236}">
                <a16:creationId xmlns:a16="http://schemas.microsoft.com/office/drawing/2014/main" id="{B790D1FD-F0E4-9FB9-E6CE-5FE4A6352C7D}"/>
              </a:ext>
            </a:extLst>
          </p:cNvPr>
          <p:cNvGrpSpPr/>
          <p:nvPr/>
        </p:nvGrpSpPr>
        <p:grpSpPr>
          <a:xfrm>
            <a:off x="189813" y="3510330"/>
            <a:ext cx="1800000" cy="372786"/>
            <a:chOff x="192297" y="3726732"/>
            <a:chExt cx="1800000" cy="372786"/>
          </a:xfrm>
        </p:grpSpPr>
        <p:cxnSp>
          <p:nvCxnSpPr>
            <p:cNvPr id="129" name="直線接點 128">
              <a:extLst>
                <a:ext uri="{FF2B5EF4-FFF2-40B4-BE49-F238E27FC236}">
                  <a16:creationId xmlns:a16="http://schemas.microsoft.com/office/drawing/2014/main" id="{F48FF6D6-3B71-E5F2-C042-0191A84DE166}"/>
                </a:ext>
              </a:extLst>
            </p:cNvPr>
            <p:cNvCxnSpPr>
              <a:cxnSpLocks/>
            </p:cNvCxnSpPr>
            <p:nvPr/>
          </p:nvCxnSpPr>
          <p:spPr>
            <a:xfrm>
              <a:off x="192297" y="3732837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接點 129">
              <a:extLst>
                <a:ext uri="{FF2B5EF4-FFF2-40B4-BE49-F238E27FC236}">
                  <a16:creationId xmlns:a16="http://schemas.microsoft.com/office/drawing/2014/main" id="{460AE4E0-8E90-B5DE-C1C9-7F6FA2640734}"/>
                </a:ext>
              </a:extLst>
            </p:cNvPr>
            <p:cNvCxnSpPr>
              <a:cxnSpLocks/>
            </p:cNvCxnSpPr>
            <p:nvPr/>
          </p:nvCxnSpPr>
          <p:spPr>
            <a:xfrm>
              <a:off x="282297" y="4099518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線接點 131">
              <a:extLst>
                <a:ext uri="{FF2B5EF4-FFF2-40B4-BE49-F238E27FC236}">
                  <a16:creationId xmlns:a16="http://schemas.microsoft.com/office/drawing/2014/main" id="{7E4B1EE2-140E-87C2-5B43-46F09CEFA0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297" y="3732837"/>
              <a:ext cx="0" cy="366681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線接點 132">
              <a:extLst>
                <a:ext uri="{FF2B5EF4-FFF2-40B4-BE49-F238E27FC236}">
                  <a16:creationId xmlns:a16="http://schemas.microsoft.com/office/drawing/2014/main" id="{3242299B-A804-090F-BB37-7F59A47F1F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2297" y="3732837"/>
              <a:ext cx="0" cy="3666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線接點 133">
              <a:extLst>
                <a:ext uri="{FF2B5EF4-FFF2-40B4-BE49-F238E27FC236}">
                  <a16:creationId xmlns:a16="http://schemas.microsoft.com/office/drawing/2014/main" id="{06CE61DE-5BA0-7A19-88A8-0C50174F53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82297" y="3732837"/>
              <a:ext cx="0" cy="3666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線接點 134">
              <a:extLst>
                <a:ext uri="{FF2B5EF4-FFF2-40B4-BE49-F238E27FC236}">
                  <a16:creationId xmlns:a16="http://schemas.microsoft.com/office/drawing/2014/main" id="{13187404-E05D-96A2-CE62-4391A833D6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2297" y="3732837"/>
              <a:ext cx="0" cy="3666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線接點 135">
              <a:extLst>
                <a:ext uri="{FF2B5EF4-FFF2-40B4-BE49-F238E27FC236}">
                  <a16:creationId xmlns:a16="http://schemas.microsoft.com/office/drawing/2014/main" id="{B9124EF0-98B4-A065-9929-3AF3C092C23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2297" y="3732837"/>
              <a:ext cx="0" cy="3666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接點 136">
              <a:extLst>
                <a:ext uri="{FF2B5EF4-FFF2-40B4-BE49-F238E27FC236}">
                  <a16:creationId xmlns:a16="http://schemas.microsoft.com/office/drawing/2014/main" id="{A562C4F8-DABA-7CB5-6B66-61BAEA672FD2}"/>
                </a:ext>
              </a:extLst>
            </p:cNvPr>
            <p:cNvCxnSpPr>
              <a:cxnSpLocks/>
            </p:cNvCxnSpPr>
            <p:nvPr/>
          </p:nvCxnSpPr>
          <p:spPr>
            <a:xfrm>
              <a:off x="642297" y="4099518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線接點 137">
              <a:extLst>
                <a:ext uri="{FF2B5EF4-FFF2-40B4-BE49-F238E27FC236}">
                  <a16:creationId xmlns:a16="http://schemas.microsoft.com/office/drawing/2014/main" id="{04EAD89B-D868-463D-6DBB-651DD58AD8AA}"/>
                </a:ext>
              </a:extLst>
            </p:cNvPr>
            <p:cNvCxnSpPr>
              <a:cxnSpLocks/>
            </p:cNvCxnSpPr>
            <p:nvPr/>
          </p:nvCxnSpPr>
          <p:spPr>
            <a:xfrm>
              <a:off x="462297" y="3726732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線接點 138">
              <a:extLst>
                <a:ext uri="{FF2B5EF4-FFF2-40B4-BE49-F238E27FC236}">
                  <a16:creationId xmlns:a16="http://schemas.microsoft.com/office/drawing/2014/main" id="{164A8D54-83BE-ECE7-8190-6C22AB9A083F}"/>
                </a:ext>
              </a:extLst>
            </p:cNvPr>
            <p:cNvCxnSpPr>
              <a:cxnSpLocks/>
            </p:cNvCxnSpPr>
            <p:nvPr/>
          </p:nvCxnSpPr>
          <p:spPr>
            <a:xfrm>
              <a:off x="822297" y="3726732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線接點 139">
              <a:extLst>
                <a:ext uri="{FF2B5EF4-FFF2-40B4-BE49-F238E27FC236}">
                  <a16:creationId xmlns:a16="http://schemas.microsoft.com/office/drawing/2014/main" id="{7085B65C-239E-FD3E-59BD-C53290164B25}"/>
                </a:ext>
              </a:extLst>
            </p:cNvPr>
            <p:cNvCxnSpPr>
              <a:cxnSpLocks/>
            </p:cNvCxnSpPr>
            <p:nvPr/>
          </p:nvCxnSpPr>
          <p:spPr>
            <a:xfrm>
              <a:off x="1002297" y="4099518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線接點 140">
              <a:extLst>
                <a:ext uri="{FF2B5EF4-FFF2-40B4-BE49-F238E27FC236}">
                  <a16:creationId xmlns:a16="http://schemas.microsoft.com/office/drawing/2014/main" id="{4BC4C22D-EF63-1ABD-DECE-93EA0748499D}"/>
                </a:ext>
              </a:extLst>
            </p:cNvPr>
            <p:cNvCxnSpPr>
              <a:cxnSpLocks/>
            </p:cNvCxnSpPr>
            <p:nvPr/>
          </p:nvCxnSpPr>
          <p:spPr>
            <a:xfrm>
              <a:off x="1182297" y="3726732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線接點 141">
              <a:extLst>
                <a:ext uri="{FF2B5EF4-FFF2-40B4-BE49-F238E27FC236}">
                  <a16:creationId xmlns:a16="http://schemas.microsoft.com/office/drawing/2014/main" id="{B0530FFC-7354-6581-6F93-7C8746462D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62297" y="3732837"/>
              <a:ext cx="0" cy="366681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線接點 142">
              <a:extLst>
                <a:ext uri="{FF2B5EF4-FFF2-40B4-BE49-F238E27FC236}">
                  <a16:creationId xmlns:a16="http://schemas.microsoft.com/office/drawing/2014/main" id="{27E86107-0544-BAFE-833A-CAA3DF7B2C9F}"/>
                </a:ext>
              </a:extLst>
            </p:cNvPr>
            <p:cNvCxnSpPr>
              <a:cxnSpLocks/>
            </p:cNvCxnSpPr>
            <p:nvPr/>
          </p:nvCxnSpPr>
          <p:spPr>
            <a:xfrm>
              <a:off x="1362297" y="4099518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線接點 143">
              <a:extLst>
                <a:ext uri="{FF2B5EF4-FFF2-40B4-BE49-F238E27FC236}">
                  <a16:creationId xmlns:a16="http://schemas.microsoft.com/office/drawing/2014/main" id="{70D0596A-1D68-93D9-3590-2F2BEDE57CCA}"/>
                </a:ext>
              </a:extLst>
            </p:cNvPr>
            <p:cNvCxnSpPr>
              <a:cxnSpLocks/>
            </p:cNvCxnSpPr>
            <p:nvPr/>
          </p:nvCxnSpPr>
          <p:spPr>
            <a:xfrm>
              <a:off x="1542297" y="3726732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線接點 144">
              <a:extLst>
                <a:ext uri="{FF2B5EF4-FFF2-40B4-BE49-F238E27FC236}">
                  <a16:creationId xmlns:a16="http://schemas.microsoft.com/office/drawing/2014/main" id="{D05D2533-4658-DAE4-2031-1B4A5D38E3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22297" y="3732837"/>
              <a:ext cx="0" cy="366681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線接點 145">
              <a:extLst>
                <a:ext uri="{FF2B5EF4-FFF2-40B4-BE49-F238E27FC236}">
                  <a16:creationId xmlns:a16="http://schemas.microsoft.com/office/drawing/2014/main" id="{DA6A34F3-8A3C-AD38-85D4-5C53E5445D57}"/>
                </a:ext>
              </a:extLst>
            </p:cNvPr>
            <p:cNvCxnSpPr>
              <a:cxnSpLocks/>
            </p:cNvCxnSpPr>
            <p:nvPr/>
          </p:nvCxnSpPr>
          <p:spPr>
            <a:xfrm>
              <a:off x="1722297" y="4099518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線接點 146">
              <a:extLst>
                <a:ext uri="{FF2B5EF4-FFF2-40B4-BE49-F238E27FC236}">
                  <a16:creationId xmlns:a16="http://schemas.microsoft.com/office/drawing/2014/main" id="{61EA7246-9D00-C6B5-E106-56F743967D07}"/>
                </a:ext>
              </a:extLst>
            </p:cNvPr>
            <p:cNvCxnSpPr>
              <a:cxnSpLocks/>
            </p:cNvCxnSpPr>
            <p:nvPr/>
          </p:nvCxnSpPr>
          <p:spPr>
            <a:xfrm>
              <a:off x="1902297" y="3726732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線接點 147">
              <a:extLst>
                <a:ext uri="{FF2B5EF4-FFF2-40B4-BE49-F238E27FC236}">
                  <a16:creationId xmlns:a16="http://schemas.microsoft.com/office/drawing/2014/main" id="{228B3B75-AC91-7124-FAE7-5A5B5B49A6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42297" y="3732837"/>
              <a:ext cx="0" cy="3666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線接點 148">
              <a:extLst>
                <a:ext uri="{FF2B5EF4-FFF2-40B4-BE49-F238E27FC236}">
                  <a16:creationId xmlns:a16="http://schemas.microsoft.com/office/drawing/2014/main" id="{781D8E20-8118-BCE6-40CC-D865B3ACC8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02297" y="3732837"/>
              <a:ext cx="0" cy="3666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線接點 149">
              <a:extLst>
                <a:ext uri="{FF2B5EF4-FFF2-40B4-BE49-F238E27FC236}">
                  <a16:creationId xmlns:a16="http://schemas.microsoft.com/office/drawing/2014/main" id="{C16CB9B7-ADDA-4680-9A60-66FA9BF1BC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2297" y="3732837"/>
              <a:ext cx="0" cy="3666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3" name="直線接點 152">
            <a:extLst>
              <a:ext uri="{FF2B5EF4-FFF2-40B4-BE49-F238E27FC236}">
                <a16:creationId xmlns:a16="http://schemas.microsoft.com/office/drawing/2014/main" id="{B2333ECD-A1E1-72EB-27C1-4E55F5D46CFC}"/>
              </a:ext>
            </a:extLst>
          </p:cNvPr>
          <p:cNvCxnSpPr>
            <a:cxnSpLocks/>
          </p:cNvCxnSpPr>
          <p:nvPr/>
        </p:nvCxnSpPr>
        <p:spPr>
          <a:xfrm flipV="1">
            <a:off x="371621" y="1991912"/>
            <a:ext cx="0" cy="331889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線接點 154">
            <a:extLst>
              <a:ext uri="{FF2B5EF4-FFF2-40B4-BE49-F238E27FC236}">
                <a16:creationId xmlns:a16="http://schemas.microsoft.com/office/drawing/2014/main" id="{17217188-D7DE-F956-A641-BFB799E8FDC9}"/>
              </a:ext>
            </a:extLst>
          </p:cNvPr>
          <p:cNvCxnSpPr>
            <a:cxnSpLocks/>
          </p:cNvCxnSpPr>
          <p:nvPr/>
        </p:nvCxnSpPr>
        <p:spPr>
          <a:xfrm flipV="1">
            <a:off x="837658" y="1991912"/>
            <a:ext cx="0" cy="331889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線接點 155">
            <a:extLst>
              <a:ext uri="{FF2B5EF4-FFF2-40B4-BE49-F238E27FC236}">
                <a16:creationId xmlns:a16="http://schemas.microsoft.com/office/drawing/2014/main" id="{045DA04F-4F91-68D9-C186-8E163F2BFD20}"/>
              </a:ext>
            </a:extLst>
          </p:cNvPr>
          <p:cNvCxnSpPr>
            <a:cxnSpLocks/>
          </p:cNvCxnSpPr>
          <p:nvPr/>
        </p:nvCxnSpPr>
        <p:spPr>
          <a:xfrm flipV="1">
            <a:off x="1303695" y="1991912"/>
            <a:ext cx="0" cy="331889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線接點 156">
            <a:extLst>
              <a:ext uri="{FF2B5EF4-FFF2-40B4-BE49-F238E27FC236}">
                <a16:creationId xmlns:a16="http://schemas.microsoft.com/office/drawing/2014/main" id="{FB56A1E3-87CB-4FA9-CFFA-D6CA8397879D}"/>
              </a:ext>
            </a:extLst>
          </p:cNvPr>
          <p:cNvCxnSpPr>
            <a:cxnSpLocks/>
          </p:cNvCxnSpPr>
          <p:nvPr/>
        </p:nvCxnSpPr>
        <p:spPr>
          <a:xfrm flipV="1">
            <a:off x="1769732" y="1991912"/>
            <a:ext cx="0" cy="331889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線接點 157">
            <a:extLst>
              <a:ext uri="{FF2B5EF4-FFF2-40B4-BE49-F238E27FC236}">
                <a16:creationId xmlns:a16="http://schemas.microsoft.com/office/drawing/2014/main" id="{7183E9B1-23B2-0926-A7ED-02455797997B}"/>
              </a:ext>
            </a:extLst>
          </p:cNvPr>
          <p:cNvCxnSpPr>
            <a:cxnSpLocks/>
          </p:cNvCxnSpPr>
          <p:nvPr/>
        </p:nvCxnSpPr>
        <p:spPr>
          <a:xfrm flipV="1">
            <a:off x="371621" y="3531854"/>
            <a:ext cx="0" cy="331889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線接點 158">
            <a:extLst>
              <a:ext uri="{FF2B5EF4-FFF2-40B4-BE49-F238E27FC236}">
                <a16:creationId xmlns:a16="http://schemas.microsoft.com/office/drawing/2014/main" id="{C7F600E2-2FB1-6F30-69B1-43951A192808}"/>
              </a:ext>
            </a:extLst>
          </p:cNvPr>
          <p:cNvCxnSpPr>
            <a:cxnSpLocks/>
          </p:cNvCxnSpPr>
          <p:nvPr/>
        </p:nvCxnSpPr>
        <p:spPr>
          <a:xfrm flipV="1">
            <a:off x="837658" y="3531854"/>
            <a:ext cx="0" cy="331889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線接點 159">
            <a:extLst>
              <a:ext uri="{FF2B5EF4-FFF2-40B4-BE49-F238E27FC236}">
                <a16:creationId xmlns:a16="http://schemas.microsoft.com/office/drawing/2014/main" id="{6CDC7989-71F4-AF77-D2BB-B31DECF56A79}"/>
              </a:ext>
            </a:extLst>
          </p:cNvPr>
          <p:cNvCxnSpPr>
            <a:cxnSpLocks/>
          </p:cNvCxnSpPr>
          <p:nvPr/>
        </p:nvCxnSpPr>
        <p:spPr>
          <a:xfrm flipV="1">
            <a:off x="1303695" y="3531854"/>
            <a:ext cx="0" cy="331889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線接點 160">
            <a:extLst>
              <a:ext uri="{FF2B5EF4-FFF2-40B4-BE49-F238E27FC236}">
                <a16:creationId xmlns:a16="http://schemas.microsoft.com/office/drawing/2014/main" id="{9BB87C1C-5C86-540D-E0D5-7A5460039CA0}"/>
              </a:ext>
            </a:extLst>
          </p:cNvPr>
          <p:cNvCxnSpPr>
            <a:cxnSpLocks/>
          </p:cNvCxnSpPr>
          <p:nvPr/>
        </p:nvCxnSpPr>
        <p:spPr>
          <a:xfrm flipV="1">
            <a:off x="1769732" y="3531854"/>
            <a:ext cx="0" cy="331889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文字方塊 163">
            <a:extLst>
              <a:ext uri="{FF2B5EF4-FFF2-40B4-BE49-F238E27FC236}">
                <a16:creationId xmlns:a16="http://schemas.microsoft.com/office/drawing/2014/main" id="{E3CC7778-6DF3-C900-F605-13CFC24F4E0D}"/>
              </a:ext>
            </a:extLst>
          </p:cNvPr>
          <p:cNvSpPr txBox="1"/>
          <p:nvPr/>
        </p:nvSpPr>
        <p:spPr>
          <a:xfrm>
            <a:off x="245648" y="3852668"/>
            <a:ext cx="1768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>
                <a:solidFill>
                  <a:schemeClr val="accent2"/>
                </a:solidFill>
              </a:rPr>
              <a:t>sampling moment</a:t>
            </a:r>
          </a:p>
        </p:txBody>
      </p:sp>
    </p:spTree>
    <p:extLst>
      <p:ext uri="{BB962C8B-B14F-4D97-AF65-F5344CB8AC3E}">
        <p14:creationId xmlns:p14="http://schemas.microsoft.com/office/powerpoint/2010/main" val="7169859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5D07DC-E34E-BA4D-25E0-DE3F01D35B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矩形 62">
            <a:extLst>
              <a:ext uri="{FF2B5EF4-FFF2-40B4-BE49-F238E27FC236}">
                <a16:creationId xmlns:a16="http://schemas.microsoft.com/office/drawing/2014/main" id="{1B584ADF-3C95-53E6-E707-AFCD04ED8A43}"/>
              </a:ext>
            </a:extLst>
          </p:cNvPr>
          <p:cNvSpPr/>
          <p:nvPr/>
        </p:nvSpPr>
        <p:spPr>
          <a:xfrm>
            <a:off x="7709982" y="1274118"/>
            <a:ext cx="1616898" cy="1942901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EBF53FD8-5EC1-6523-5B42-38B05A8FE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Phase compensation</a:t>
            </a:r>
            <a:endParaRPr lang="zh-TW" altLang="en-US" dirty="0"/>
          </a:p>
        </p:txBody>
      </p:sp>
      <p:sp>
        <p:nvSpPr>
          <p:cNvPr id="7" name="文字版面配置區 7">
            <a:extLst>
              <a:ext uri="{FF2B5EF4-FFF2-40B4-BE49-F238E27FC236}">
                <a16:creationId xmlns:a16="http://schemas.microsoft.com/office/drawing/2014/main" id="{E0B3E283-6E89-915C-AE3B-D4F4DED1DC6A}"/>
              </a:ext>
            </a:extLst>
          </p:cNvPr>
          <p:cNvSpPr txBox="1">
            <a:spLocks/>
          </p:cNvSpPr>
          <p:nvPr/>
        </p:nvSpPr>
        <p:spPr>
          <a:xfrm>
            <a:off x="171638" y="517104"/>
            <a:ext cx="11428561" cy="457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solidFill>
                  <a:schemeClr val="tx1"/>
                </a:solidFill>
              </a:rPr>
              <a:t>For leading-edge timing of pulse signal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0113FCE2-A0EF-0A08-7571-EC77A8271DBD}"/>
              </a:ext>
            </a:extLst>
          </p:cNvPr>
          <p:cNvSpPr/>
          <p:nvPr/>
        </p:nvSpPr>
        <p:spPr>
          <a:xfrm>
            <a:off x="2134816" y="2384964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Pulse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Sampler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E116677-979D-CE8C-EC5E-C04E64FAF715}"/>
              </a:ext>
            </a:extLst>
          </p:cNvPr>
          <p:cNvSpPr/>
          <p:nvPr/>
        </p:nvSpPr>
        <p:spPr>
          <a:xfrm>
            <a:off x="3446224" y="1344115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Detector</a:t>
            </a:r>
            <a:endParaRPr lang="zh-TW" altLang="en-US" sz="1700" dirty="0">
              <a:solidFill>
                <a:schemeClr val="tx1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0AC5AC18-F44D-9C64-EFD7-3EA2275DEC2C}"/>
              </a:ext>
            </a:extLst>
          </p:cNvPr>
          <p:cNvSpPr/>
          <p:nvPr/>
        </p:nvSpPr>
        <p:spPr>
          <a:xfrm>
            <a:off x="8047772" y="2369724"/>
            <a:ext cx="1080000" cy="72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Pulse</a:t>
            </a:r>
          </a:p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Generator</a:t>
            </a:r>
            <a:endParaRPr lang="zh-TW" altLang="en-US" sz="1700" dirty="0">
              <a:solidFill>
                <a:schemeClr val="tx1"/>
              </a:solidFill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090A0501-BB5A-3124-1B42-47DA1C908B85}"/>
              </a:ext>
            </a:extLst>
          </p:cNvPr>
          <p:cNvSpPr/>
          <p:nvPr/>
        </p:nvSpPr>
        <p:spPr>
          <a:xfrm>
            <a:off x="3446224" y="2384964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altLang="zh-TW" sz="1190" dirty="0">
                <a:solidFill>
                  <a:schemeClr val="tx1"/>
                </a:solidFill>
              </a:rPr>
              <a:t>Compensation</a:t>
            </a:r>
            <a:endParaRPr lang="zh-TW" altLang="en-US" sz="1190" dirty="0">
              <a:solidFill>
                <a:schemeClr val="tx1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B9A105CA-AF56-9807-C9AA-3F8DC1A6E115}"/>
              </a:ext>
            </a:extLst>
          </p:cNvPr>
          <p:cNvSpPr txBox="1"/>
          <p:nvPr/>
        </p:nvSpPr>
        <p:spPr>
          <a:xfrm>
            <a:off x="410192" y="2421798"/>
            <a:ext cx="1446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dirty="0"/>
              <a:t>Kicker timing</a:t>
            </a:r>
          </a:p>
          <a:p>
            <a:pPr algn="r"/>
            <a:r>
              <a:rPr lang="en-US" altLang="zh-TW" dirty="0"/>
              <a:t>pulse signal</a:t>
            </a:r>
            <a:endParaRPr lang="zh-TW" altLang="en-US" dirty="0"/>
          </a:p>
        </p:txBody>
      </p:sp>
      <p:cxnSp>
        <p:nvCxnSpPr>
          <p:cNvPr id="53" name="直線單箭頭接點 52">
            <a:extLst>
              <a:ext uri="{FF2B5EF4-FFF2-40B4-BE49-F238E27FC236}">
                <a16:creationId xmlns:a16="http://schemas.microsoft.com/office/drawing/2014/main" id="{2FCFFBB0-5A87-43C1-C510-3B00D98428EE}"/>
              </a:ext>
            </a:extLst>
          </p:cNvPr>
          <p:cNvCxnSpPr>
            <a:cxnSpLocks/>
            <a:stCxn id="52" idx="3"/>
            <a:endCxn id="3" idx="1"/>
          </p:cNvCxnSpPr>
          <p:nvPr/>
        </p:nvCxnSpPr>
        <p:spPr>
          <a:xfrm>
            <a:off x="1857048" y="2744964"/>
            <a:ext cx="277768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 63">
            <a:extLst>
              <a:ext uri="{FF2B5EF4-FFF2-40B4-BE49-F238E27FC236}">
                <a16:creationId xmlns:a16="http://schemas.microsoft.com/office/drawing/2014/main" id="{DB2E8A3D-DBE2-A394-87F6-DB5ED65C62DE}"/>
              </a:ext>
            </a:extLst>
          </p:cNvPr>
          <p:cNvSpPr/>
          <p:nvPr/>
        </p:nvSpPr>
        <p:spPr>
          <a:xfrm>
            <a:off x="1961583" y="1285215"/>
            <a:ext cx="2808379" cy="1931804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6851CF09-280B-C29B-1203-DDEDD1C6095D}"/>
              </a:ext>
            </a:extLst>
          </p:cNvPr>
          <p:cNvSpPr txBox="1"/>
          <p:nvPr/>
        </p:nvSpPr>
        <p:spPr>
          <a:xfrm>
            <a:off x="2034588" y="1274118"/>
            <a:ext cx="1295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Main board</a:t>
            </a:r>
            <a:endParaRPr lang="en-US" altLang="zh-TW" dirty="0"/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7D65418E-2CD1-DAD8-BF41-E64D8FCCCF02}"/>
              </a:ext>
            </a:extLst>
          </p:cNvPr>
          <p:cNvSpPr txBox="1"/>
          <p:nvPr/>
        </p:nvSpPr>
        <p:spPr>
          <a:xfrm>
            <a:off x="7971302" y="1274118"/>
            <a:ext cx="115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Sub board</a:t>
            </a:r>
            <a:endParaRPr lang="en-US" altLang="zh-TW" dirty="0"/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EFDD08BB-39A9-69DD-3FCC-B14209EE7324}"/>
              </a:ext>
            </a:extLst>
          </p:cNvPr>
          <p:cNvSpPr txBox="1"/>
          <p:nvPr/>
        </p:nvSpPr>
        <p:spPr>
          <a:xfrm>
            <a:off x="9700609" y="2406558"/>
            <a:ext cx="2543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Beam trigger pulse</a:t>
            </a:r>
            <a:r>
              <a:rPr lang="zh-TW" altLang="en-US" dirty="0"/>
              <a:t> </a:t>
            </a:r>
            <a:r>
              <a:rPr lang="en-US" altLang="zh-TW" dirty="0"/>
              <a:t>signal</a:t>
            </a:r>
          </a:p>
          <a:p>
            <a:r>
              <a:rPr lang="en-US" altLang="zh-TW" dirty="0"/>
              <a:t>  w/ phase compensation</a:t>
            </a:r>
            <a:endParaRPr lang="zh-TW" altLang="en-US" dirty="0"/>
          </a:p>
        </p:txBody>
      </p:sp>
      <p:cxnSp>
        <p:nvCxnSpPr>
          <p:cNvPr id="74" name="直線單箭頭接點 73">
            <a:extLst>
              <a:ext uri="{FF2B5EF4-FFF2-40B4-BE49-F238E27FC236}">
                <a16:creationId xmlns:a16="http://schemas.microsoft.com/office/drawing/2014/main" id="{2EFFDF1F-C757-F446-6C7D-A5B3F6F5162B}"/>
              </a:ext>
            </a:extLst>
          </p:cNvPr>
          <p:cNvCxnSpPr>
            <a:cxnSpLocks/>
            <a:stCxn id="8" idx="3"/>
            <a:endCxn id="70" idx="1"/>
          </p:cNvCxnSpPr>
          <p:nvPr/>
        </p:nvCxnSpPr>
        <p:spPr>
          <a:xfrm>
            <a:off x="9127772" y="2729724"/>
            <a:ext cx="572837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7BFD4CC0-459D-9976-C519-8E6CD50CCF76}"/>
              </a:ext>
            </a:extLst>
          </p:cNvPr>
          <p:cNvSpPr txBox="1"/>
          <p:nvPr/>
        </p:nvSpPr>
        <p:spPr>
          <a:xfrm>
            <a:off x="647116" y="4488351"/>
            <a:ext cx="2593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b="1" dirty="0"/>
              <a:t>- Phase compensation</a:t>
            </a:r>
            <a:endParaRPr lang="en-US" altLang="zh-TW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文字方塊 88">
                <a:extLst>
                  <a:ext uri="{FF2B5EF4-FFF2-40B4-BE49-F238E27FC236}">
                    <a16:creationId xmlns:a16="http://schemas.microsoft.com/office/drawing/2014/main" id="{72630BB5-7705-144B-0A8D-5EB202B4354B}"/>
                  </a:ext>
                </a:extLst>
              </p:cNvPr>
              <p:cNvSpPr txBox="1"/>
              <p:nvPr/>
            </p:nvSpPr>
            <p:spPr>
              <a:xfrm>
                <a:off x="873829" y="4759715"/>
                <a:ext cx="5922897" cy="13746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TW" sz="2000" dirty="0"/>
                  <a:t>- Since the measured phase shift is round trip variation,</a:t>
                </a:r>
              </a:p>
              <a:p>
                <a:r>
                  <a:rPr lang="en-US" altLang="zh-TW" sz="2000" dirty="0"/>
                  <a:t>   the leading-edge</a:t>
                </a:r>
                <a:r>
                  <a:rPr lang="zh-TW" altLang="en-US" sz="2000" dirty="0"/>
                  <a:t> </a:t>
                </a:r>
                <a:r>
                  <a:rPr lang="en-US" altLang="zh-TW" sz="2000" dirty="0"/>
                  <a:t>timing of pulse signal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</m:oMath>
                </a14:m>
                <a:r>
                  <a:rPr lang="en-US" altLang="zh-TW" sz="2000" dirty="0"/>
                  <a:t>)</a:t>
                </a:r>
              </a:p>
              <a:p>
                <a:r>
                  <a:rPr lang="zh-TW" altLang="en-US" sz="2000" dirty="0"/>
                  <a:t>   </a:t>
                </a:r>
                <a:r>
                  <a:rPr lang="en-US" altLang="zh-TW" sz="2000" dirty="0"/>
                  <a:t>compensates half of phase shift.</a:t>
                </a:r>
              </a:p>
              <a:p>
                <a:r>
                  <a:rPr lang="en-US" altLang="zh-TW" sz="2000" dirty="0"/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𝑝𝑢𝑙𝑠𝑒</m:t>
                        </m:r>
                        <m:r>
                          <a:rPr lang="zh-TW" alt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/ </m:t>
                        </m:r>
                        <m:r>
                          <a:rPr lang="zh-TW" alt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zh-TW" alt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altLang="zh-TW" sz="2000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TW" sz="2000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en-US" altLang="zh-TW" sz="2000" b="1" dirty="0"/>
              </a:p>
            </p:txBody>
          </p:sp>
        </mc:Choice>
        <mc:Fallback xmlns="">
          <p:sp>
            <p:nvSpPr>
              <p:cNvPr id="89" name="文字方塊 88">
                <a:extLst>
                  <a:ext uri="{FF2B5EF4-FFF2-40B4-BE49-F238E27FC236}">
                    <a16:creationId xmlns:a16="http://schemas.microsoft.com/office/drawing/2014/main" id="{72630BB5-7705-144B-0A8D-5EB202B435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829" y="4759715"/>
                <a:ext cx="5922897" cy="1374607"/>
              </a:xfrm>
              <a:prstGeom prst="rect">
                <a:avLst/>
              </a:prstGeom>
              <a:blipFill>
                <a:blip r:embed="rId2"/>
                <a:stretch>
                  <a:fillRect l="-1029" t="-2667" r="-617" b="-533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文字方塊 90">
                <a:extLst>
                  <a:ext uri="{FF2B5EF4-FFF2-40B4-BE49-F238E27FC236}">
                    <a16:creationId xmlns:a16="http://schemas.microsoft.com/office/drawing/2014/main" id="{81BF2263-B3FF-2C5F-CE6A-5F7FB556FCF4}"/>
                  </a:ext>
                </a:extLst>
              </p:cNvPr>
              <p:cNvSpPr txBox="1"/>
              <p:nvPr/>
            </p:nvSpPr>
            <p:spPr>
              <a:xfrm>
                <a:off x="3667747" y="2003449"/>
                <a:ext cx="29916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TW" alt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zh-TW" altLang="en-US" dirty="0"/>
              </a:p>
            </p:txBody>
          </p:sp>
        </mc:Choice>
        <mc:Fallback xmlns="">
          <p:sp>
            <p:nvSpPr>
              <p:cNvPr id="91" name="文字方塊 90">
                <a:extLst>
                  <a:ext uri="{FF2B5EF4-FFF2-40B4-BE49-F238E27FC236}">
                    <a16:creationId xmlns:a16="http://schemas.microsoft.com/office/drawing/2014/main" id="{81BF2263-B3FF-2C5F-CE6A-5F7FB556FC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7747" y="2003449"/>
                <a:ext cx="299164" cy="369332"/>
              </a:xfrm>
              <a:prstGeom prst="rect">
                <a:avLst/>
              </a:prstGeom>
              <a:blipFill>
                <a:blip r:embed="rId3"/>
                <a:stretch>
                  <a:fillRect l="-6122" r="-18367" b="-1333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圓柱形 93">
            <a:extLst>
              <a:ext uri="{FF2B5EF4-FFF2-40B4-BE49-F238E27FC236}">
                <a16:creationId xmlns:a16="http://schemas.microsoft.com/office/drawing/2014/main" id="{F9160CCA-EEB3-BA62-2C4C-CFAC0E1AE5EF}"/>
              </a:ext>
            </a:extLst>
          </p:cNvPr>
          <p:cNvSpPr/>
          <p:nvPr/>
        </p:nvSpPr>
        <p:spPr>
          <a:xfrm rot="16200000">
            <a:off x="6094645" y="1006173"/>
            <a:ext cx="290655" cy="2436299"/>
          </a:xfrm>
          <a:prstGeom prst="can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9582ED13-E82B-3A9F-8768-FC259B3A3C81}"/>
              </a:ext>
            </a:extLst>
          </p:cNvPr>
          <p:cNvSpPr txBox="1"/>
          <p:nvPr/>
        </p:nvSpPr>
        <p:spPr>
          <a:xfrm>
            <a:off x="4991486" y="1708895"/>
            <a:ext cx="2657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10km duplex optical</a:t>
            </a:r>
            <a:r>
              <a:rPr lang="zh-TW" altLang="en-US" dirty="0"/>
              <a:t> </a:t>
            </a:r>
            <a:r>
              <a:rPr lang="en-US" altLang="zh-TW" dirty="0"/>
              <a:t>fiber</a:t>
            </a:r>
            <a:endParaRPr lang="zh-TW" altLang="en-US" dirty="0"/>
          </a:p>
        </p:txBody>
      </p:sp>
      <p:sp>
        <p:nvSpPr>
          <p:cNvPr id="96" name="文字方塊 95">
            <a:extLst>
              <a:ext uri="{FF2B5EF4-FFF2-40B4-BE49-F238E27FC236}">
                <a16:creationId xmlns:a16="http://schemas.microsoft.com/office/drawing/2014/main" id="{7E360DD1-AE01-A539-E76A-79BA63D8F7A5}"/>
              </a:ext>
            </a:extLst>
          </p:cNvPr>
          <p:cNvSpPr txBox="1"/>
          <p:nvPr/>
        </p:nvSpPr>
        <p:spPr>
          <a:xfrm>
            <a:off x="7328237" y="4942801"/>
            <a:ext cx="19891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b="1" dirty="0"/>
              <a:t>- Pulse generator</a:t>
            </a:r>
            <a:endParaRPr lang="en-US" altLang="zh-TW" sz="2000" dirty="0"/>
          </a:p>
        </p:txBody>
      </p:sp>
      <p:sp>
        <p:nvSpPr>
          <p:cNvPr id="97" name="文字方塊 96">
            <a:extLst>
              <a:ext uri="{FF2B5EF4-FFF2-40B4-BE49-F238E27FC236}">
                <a16:creationId xmlns:a16="http://schemas.microsoft.com/office/drawing/2014/main" id="{B0644EED-7D93-9894-7E5A-6430C3EAC838}"/>
              </a:ext>
            </a:extLst>
          </p:cNvPr>
          <p:cNvSpPr txBox="1"/>
          <p:nvPr/>
        </p:nvSpPr>
        <p:spPr>
          <a:xfrm>
            <a:off x="7554950" y="5203578"/>
            <a:ext cx="420027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/>
              <a:t>- Achieve the fine compensation</a:t>
            </a:r>
          </a:p>
          <a:p>
            <a:r>
              <a:rPr lang="en-US" altLang="zh-TW" sz="2000" dirty="0"/>
              <a:t>- 8-to-1 OSERDES + </a:t>
            </a:r>
            <a:r>
              <a:rPr lang="en-US" altLang="zh-TW" sz="2000" b="1" dirty="0"/>
              <a:t>ODELAY primitive</a:t>
            </a:r>
          </a:p>
          <a:p>
            <a:r>
              <a:rPr lang="en-US" altLang="zh-TW" sz="2000" dirty="0"/>
              <a:t>- unit interval: </a:t>
            </a:r>
            <a:r>
              <a:rPr lang="en-US" altLang="zh-TW" sz="2000" b="1" dirty="0"/>
              <a:t>78 </a:t>
            </a:r>
            <a:r>
              <a:rPr lang="en-US" altLang="zh-TW" sz="2000" b="1" dirty="0" err="1"/>
              <a:t>ps</a:t>
            </a:r>
            <a:endParaRPr lang="en-US" altLang="zh-TW" sz="2000" b="1" dirty="0"/>
          </a:p>
        </p:txBody>
      </p:sp>
      <p:cxnSp>
        <p:nvCxnSpPr>
          <p:cNvPr id="4" name="直線單箭頭接點 3">
            <a:extLst>
              <a:ext uri="{FF2B5EF4-FFF2-40B4-BE49-F238E27FC236}">
                <a16:creationId xmlns:a16="http://schemas.microsoft.com/office/drawing/2014/main" id="{0913DF01-F6E4-80F0-E578-9690B642226D}"/>
              </a:ext>
            </a:extLst>
          </p:cNvPr>
          <p:cNvCxnSpPr>
            <a:cxnSpLocks/>
            <a:stCxn id="3" idx="3"/>
            <a:endCxn id="37" idx="1"/>
          </p:cNvCxnSpPr>
          <p:nvPr/>
        </p:nvCxnSpPr>
        <p:spPr>
          <a:xfrm>
            <a:off x="3214816" y="2744964"/>
            <a:ext cx="231408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單箭頭接點 16">
            <a:extLst>
              <a:ext uri="{FF2B5EF4-FFF2-40B4-BE49-F238E27FC236}">
                <a16:creationId xmlns:a16="http://schemas.microsoft.com/office/drawing/2014/main" id="{A6E7A490-3C68-34DA-2BC2-26AF1092B7A1}"/>
              </a:ext>
            </a:extLst>
          </p:cNvPr>
          <p:cNvCxnSpPr>
            <a:cxnSpLocks/>
            <a:stCxn id="6" idx="2"/>
            <a:endCxn id="37" idx="0"/>
          </p:cNvCxnSpPr>
          <p:nvPr/>
        </p:nvCxnSpPr>
        <p:spPr>
          <a:xfrm>
            <a:off x="3986224" y="2064115"/>
            <a:ext cx="0" cy="32084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接點: 肘形 19">
            <a:extLst>
              <a:ext uri="{FF2B5EF4-FFF2-40B4-BE49-F238E27FC236}">
                <a16:creationId xmlns:a16="http://schemas.microsoft.com/office/drawing/2014/main" id="{165EA5A7-3866-FF05-6D56-B6CC2A6DB0C5}"/>
              </a:ext>
            </a:extLst>
          </p:cNvPr>
          <p:cNvCxnSpPr>
            <a:cxnSpLocks/>
            <a:stCxn id="6" idx="3"/>
            <a:endCxn id="22" idx="1"/>
          </p:cNvCxnSpPr>
          <p:nvPr/>
        </p:nvCxnSpPr>
        <p:spPr>
          <a:xfrm>
            <a:off x="4526224" y="1704115"/>
            <a:ext cx="541256" cy="461407"/>
          </a:xfrm>
          <a:prstGeom prst="bentConnector3">
            <a:avLst>
              <a:gd name="adj1" fmla="val 63933"/>
            </a:avLst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群組 20">
            <a:extLst>
              <a:ext uri="{FF2B5EF4-FFF2-40B4-BE49-F238E27FC236}">
                <a16:creationId xmlns:a16="http://schemas.microsoft.com/office/drawing/2014/main" id="{536830F4-7139-1FAF-F1BE-2FBFC5D33ABC}"/>
              </a:ext>
            </a:extLst>
          </p:cNvPr>
          <p:cNvGrpSpPr/>
          <p:nvPr/>
        </p:nvGrpSpPr>
        <p:grpSpPr>
          <a:xfrm>
            <a:off x="5067480" y="2111522"/>
            <a:ext cx="360000" cy="215461"/>
            <a:chOff x="3702095" y="2755625"/>
            <a:chExt cx="360000" cy="215461"/>
          </a:xfrm>
          <a:noFill/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BC9034AC-E821-5EF3-5BC1-BB75168608C7}"/>
                </a:ext>
              </a:extLst>
            </p:cNvPr>
            <p:cNvSpPr/>
            <p:nvPr/>
          </p:nvSpPr>
          <p:spPr>
            <a:xfrm>
              <a:off x="3702095" y="2755625"/>
              <a:ext cx="360000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99433A87-6C1C-E3EA-4BC2-69BE5BBF6FAD}"/>
                </a:ext>
              </a:extLst>
            </p:cNvPr>
            <p:cNvSpPr/>
            <p:nvPr/>
          </p:nvSpPr>
          <p:spPr>
            <a:xfrm>
              <a:off x="3702095" y="2863086"/>
              <a:ext cx="360000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5" name="接點: 肘形 24">
            <a:extLst>
              <a:ext uri="{FF2B5EF4-FFF2-40B4-BE49-F238E27FC236}">
                <a16:creationId xmlns:a16="http://schemas.microsoft.com/office/drawing/2014/main" id="{440B6A8A-FFD6-A9E6-C77E-6D21B8B73830}"/>
              </a:ext>
            </a:extLst>
          </p:cNvPr>
          <p:cNvCxnSpPr>
            <a:cxnSpLocks/>
            <a:stCxn id="23" idx="1"/>
            <a:endCxn id="37" idx="3"/>
          </p:cNvCxnSpPr>
          <p:nvPr/>
        </p:nvCxnSpPr>
        <p:spPr>
          <a:xfrm rot="10800000" flipV="1">
            <a:off x="4526224" y="2272982"/>
            <a:ext cx="541256" cy="471981"/>
          </a:xfrm>
          <a:prstGeom prst="bentConnector3">
            <a:avLst>
              <a:gd name="adj1" fmla="val 34325"/>
            </a:avLst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單箭頭接點 25">
            <a:extLst>
              <a:ext uri="{FF2B5EF4-FFF2-40B4-BE49-F238E27FC236}">
                <a16:creationId xmlns:a16="http://schemas.microsoft.com/office/drawing/2014/main" id="{497D05CE-E75D-5E33-8A67-91CA5A88B068}"/>
              </a:ext>
            </a:extLst>
          </p:cNvPr>
          <p:cNvCxnSpPr>
            <a:cxnSpLocks/>
            <a:stCxn id="22" idx="1"/>
          </p:cNvCxnSpPr>
          <p:nvPr/>
        </p:nvCxnSpPr>
        <p:spPr>
          <a:xfrm flipV="1">
            <a:off x="5067480" y="2154893"/>
            <a:ext cx="288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單箭頭接點 26">
            <a:extLst>
              <a:ext uri="{FF2B5EF4-FFF2-40B4-BE49-F238E27FC236}">
                <a16:creationId xmlns:a16="http://schemas.microsoft.com/office/drawing/2014/main" id="{56667371-7EAD-3197-81BE-9944C9297E02}"/>
              </a:ext>
            </a:extLst>
          </p:cNvPr>
          <p:cNvCxnSpPr>
            <a:cxnSpLocks/>
            <a:stCxn id="23" idx="1"/>
            <a:endCxn id="35" idx="3"/>
          </p:cNvCxnSpPr>
          <p:nvPr/>
        </p:nvCxnSpPr>
        <p:spPr>
          <a:xfrm flipV="1">
            <a:off x="5067480" y="2262893"/>
            <a:ext cx="2495177" cy="1009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群組 32">
            <a:extLst>
              <a:ext uri="{FF2B5EF4-FFF2-40B4-BE49-F238E27FC236}">
                <a16:creationId xmlns:a16="http://schemas.microsoft.com/office/drawing/2014/main" id="{A061373F-F8B5-1DA4-40DD-B70D05A6F1E5}"/>
              </a:ext>
            </a:extLst>
          </p:cNvPr>
          <p:cNvGrpSpPr/>
          <p:nvPr/>
        </p:nvGrpSpPr>
        <p:grpSpPr>
          <a:xfrm>
            <a:off x="7202657" y="2101432"/>
            <a:ext cx="360000" cy="215461"/>
            <a:chOff x="3702095" y="2755625"/>
            <a:chExt cx="360000" cy="215461"/>
          </a:xfrm>
          <a:noFill/>
        </p:grpSpPr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258348FD-F415-CFAB-B996-146AC149CF6C}"/>
                </a:ext>
              </a:extLst>
            </p:cNvPr>
            <p:cNvSpPr/>
            <p:nvPr/>
          </p:nvSpPr>
          <p:spPr>
            <a:xfrm>
              <a:off x="3702095" y="2755625"/>
              <a:ext cx="360000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E36231F0-18FC-28F8-13B9-253B24F71BC0}"/>
                </a:ext>
              </a:extLst>
            </p:cNvPr>
            <p:cNvSpPr/>
            <p:nvPr/>
          </p:nvSpPr>
          <p:spPr>
            <a:xfrm>
              <a:off x="3702095" y="2863086"/>
              <a:ext cx="360000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9" name="接點: 肘形 38">
            <a:extLst>
              <a:ext uri="{FF2B5EF4-FFF2-40B4-BE49-F238E27FC236}">
                <a16:creationId xmlns:a16="http://schemas.microsoft.com/office/drawing/2014/main" id="{A2C9B102-4DF0-72C6-63DE-6517B6CDF01F}"/>
              </a:ext>
            </a:extLst>
          </p:cNvPr>
          <p:cNvCxnSpPr>
            <a:cxnSpLocks/>
            <a:stCxn id="8" idx="1"/>
            <a:endCxn id="35" idx="3"/>
          </p:cNvCxnSpPr>
          <p:nvPr/>
        </p:nvCxnSpPr>
        <p:spPr>
          <a:xfrm rot="10800000">
            <a:off x="7562658" y="2262894"/>
            <a:ext cx="485115" cy="46683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>
            <a:extLst>
              <a:ext uri="{FF2B5EF4-FFF2-40B4-BE49-F238E27FC236}">
                <a16:creationId xmlns:a16="http://schemas.microsoft.com/office/drawing/2014/main" id="{580846FC-8B55-D959-7E77-E306200A8309}"/>
              </a:ext>
            </a:extLst>
          </p:cNvPr>
          <p:cNvSpPr/>
          <p:nvPr/>
        </p:nvSpPr>
        <p:spPr>
          <a:xfrm>
            <a:off x="8047772" y="1332554"/>
            <a:ext cx="360000" cy="72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0ADB9C63-AB62-322A-873B-0784E1B2B582}"/>
              </a:ext>
            </a:extLst>
          </p:cNvPr>
          <p:cNvSpPr txBox="1"/>
          <p:nvPr/>
        </p:nvSpPr>
        <p:spPr>
          <a:xfrm>
            <a:off x="647116" y="3771800"/>
            <a:ext cx="1914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b="1" dirty="0"/>
              <a:t>- Phase detector</a:t>
            </a:r>
            <a:endParaRPr lang="en-US" altLang="zh-TW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文字方塊 49">
                <a:extLst>
                  <a:ext uri="{FF2B5EF4-FFF2-40B4-BE49-F238E27FC236}">
                    <a16:creationId xmlns:a16="http://schemas.microsoft.com/office/drawing/2014/main" id="{5604378A-DE25-650A-AAA3-3933F98129B7}"/>
                  </a:ext>
                </a:extLst>
              </p:cNvPr>
              <p:cNvSpPr txBox="1"/>
              <p:nvPr/>
            </p:nvSpPr>
            <p:spPr>
              <a:xfrm>
                <a:off x="873829" y="4043164"/>
                <a:ext cx="499077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TW" sz="2000" dirty="0"/>
                  <a:t>- Measure the </a:t>
                </a:r>
                <a:r>
                  <a:rPr lang="en-US" altLang="zh-TW" sz="2000" b="1" dirty="0"/>
                  <a:t>phase shift </a:t>
                </a:r>
                <a:r>
                  <a:rPr lang="en-US" altLang="zh-TW" sz="2000" dirty="0"/>
                  <a:t>(</a:t>
                </a:r>
                <a14:m>
                  <m:oMath xmlns:m="http://schemas.openxmlformats.org/officeDocument/2006/math">
                    <m:r>
                      <a:rPr lang="zh-TW" altLang="en-US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altLang="zh-TW" sz="2000" dirty="0"/>
                  <a:t>)</a:t>
                </a:r>
              </a:p>
            </p:txBody>
          </p:sp>
        </mc:Choice>
        <mc:Fallback xmlns="">
          <p:sp>
            <p:nvSpPr>
              <p:cNvPr id="50" name="文字方塊 49">
                <a:extLst>
                  <a:ext uri="{FF2B5EF4-FFF2-40B4-BE49-F238E27FC236}">
                    <a16:creationId xmlns:a16="http://schemas.microsoft.com/office/drawing/2014/main" id="{5604378A-DE25-650A-AAA3-3933F98129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829" y="4043164"/>
                <a:ext cx="4990770" cy="400110"/>
              </a:xfrm>
              <a:prstGeom prst="rect">
                <a:avLst/>
              </a:prstGeom>
              <a:blipFill>
                <a:blip r:embed="rId4"/>
                <a:stretch>
                  <a:fillRect l="-1221" t="-7576" b="-25758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文字方塊 53">
            <a:extLst>
              <a:ext uri="{FF2B5EF4-FFF2-40B4-BE49-F238E27FC236}">
                <a16:creationId xmlns:a16="http://schemas.microsoft.com/office/drawing/2014/main" id="{4ABEC558-6E50-FB80-D673-809CAC18CB4D}"/>
              </a:ext>
            </a:extLst>
          </p:cNvPr>
          <p:cNvSpPr txBox="1"/>
          <p:nvPr/>
        </p:nvSpPr>
        <p:spPr>
          <a:xfrm>
            <a:off x="7328237" y="3728462"/>
            <a:ext cx="1806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b="1" dirty="0"/>
              <a:t>- Pulse sampler</a:t>
            </a:r>
            <a:endParaRPr lang="en-US" altLang="zh-TW" sz="2000" dirty="0"/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D2151535-8312-A7D6-2987-3DAF6E09E8CD}"/>
              </a:ext>
            </a:extLst>
          </p:cNvPr>
          <p:cNvSpPr txBox="1"/>
          <p:nvPr/>
        </p:nvSpPr>
        <p:spPr>
          <a:xfrm>
            <a:off x="7554950" y="3989239"/>
            <a:ext cx="420027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/>
              <a:t>- 1 ns-resolution TDC</a:t>
            </a:r>
          </a:p>
          <a:p>
            <a:r>
              <a:rPr lang="en-US" altLang="zh-TW" sz="2000" dirty="0"/>
              <a:t>- 8-to-1 OSERDES</a:t>
            </a:r>
            <a:endParaRPr lang="en-US" altLang="zh-TW" sz="2000" b="1" dirty="0"/>
          </a:p>
          <a:p>
            <a:r>
              <a:rPr lang="en-US" altLang="zh-TW" sz="2000" dirty="0"/>
              <a:t>- unit interval: 1 ns</a:t>
            </a:r>
            <a:endParaRPr lang="en-US" altLang="zh-TW" sz="2000" b="1" dirty="0"/>
          </a:p>
        </p:txBody>
      </p:sp>
    </p:spTree>
    <p:extLst>
      <p:ext uri="{BB962C8B-B14F-4D97-AF65-F5344CB8AC3E}">
        <p14:creationId xmlns:p14="http://schemas.microsoft.com/office/powerpoint/2010/main" val="13039289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53E894-571E-D60A-EEB3-368F67C257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84DE550E-02DF-6D37-6D84-6EF8C312F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solidFill>
                  <a:schemeClr val="bg2">
                    <a:lumMod val="90000"/>
                  </a:schemeClr>
                </a:solidFill>
              </a:rPr>
              <a:t>1. Timing Distribution Method</a:t>
            </a:r>
            <a:br>
              <a:rPr lang="en-US" altLang="zh-TW" dirty="0"/>
            </a:br>
            <a:r>
              <a:rPr lang="en-US" altLang="zh-TW" dirty="0">
                <a:solidFill>
                  <a:schemeClr val="bg2">
                    <a:lumMod val="90000"/>
                  </a:schemeClr>
                </a:solidFill>
              </a:rPr>
              <a:t>2. Phase Compensation Method</a:t>
            </a:r>
            <a:br>
              <a:rPr lang="en-US" altLang="zh-TW" dirty="0">
                <a:solidFill>
                  <a:schemeClr val="bg2">
                    <a:lumMod val="90000"/>
                  </a:schemeClr>
                </a:solidFill>
              </a:rPr>
            </a:br>
            <a:r>
              <a:rPr lang="en-US" altLang="zh-TW" dirty="0"/>
              <a:t>3. Implementation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708300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E4921B-6C67-73B8-EF5C-3A73A807FD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A7A9BF5-A2A4-10F1-8480-780752BCB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Testbench of Timing Distribution System</a:t>
            </a:r>
            <a:endParaRPr lang="zh-TW" altLang="en-US" dirty="0"/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9F07CEDC-7D81-FC24-BAE4-F2A0CB9EACF5}"/>
              </a:ext>
            </a:extLst>
          </p:cNvPr>
          <p:cNvSpPr txBox="1"/>
          <p:nvPr/>
        </p:nvSpPr>
        <p:spPr>
          <a:xfrm>
            <a:off x="131222" y="3354993"/>
            <a:ext cx="1921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b="1" dirty="0">
                <a:latin typeface="Calibri (本文)"/>
              </a:rPr>
              <a:t>- AMANEQs</a:t>
            </a:r>
          </a:p>
        </p:txBody>
      </p:sp>
      <p:sp>
        <p:nvSpPr>
          <p:cNvPr id="50" name="文字版面配置區 7">
            <a:extLst>
              <a:ext uri="{FF2B5EF4-FFF2-40B4-BE49-F238E27FC236}">
                <a16:creationId xmlns:a16="http://schemas.microsoft.com/office/drawing/2014/main" id="{2EA41EAD-E58C-BA74-0E65-1645592445E6}"/>
              </a:ext>
            </a:extLst>
          </p:cNvPr>
          <p:cNvSpPr txBox="1">
            <a:spLocks/>
          </p:cNvSpPr>
          <p:nvPr/>
        </p:nvSpPr>
        <p:spPr>
          <a:xfrm>
            <a:off x="171638" y="517104"/>
            <a:ext cx="11428561" cy="457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solidFill>
                  <a:schemeClr val="tx1"/>
                </a:solidFill>
              </a:rPr>
              <a:t>Tested by a 10km optical fiber</a:t>
            </a:r>
          </a:p>
        </p:txBody>
      </p:sp>
      <p:pic>
        <p:nvPicPr>
          <p:cNvPr id="13" name="圖片 12" descr="一張含有 電子產品, 電子工程, 電子元件, 電路元件 的圖片&#10;&#10;AI 產生的內容可能不正確。">
            <a:extLst>
              <a:ext uri="{FF2B5EF4-FFF2-40B4-BE49-F238E27FC236}">
                <a16:creationId xmlns:a16="http://schemas.microsoft.com/office/drawing/2014/main" id="{86D98E2C-C1C0-3756-03B0-67D4323A78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31"/>
          <a:stretch>
            <a:fillRect/>
          </a:stretch>
        </p:blipFill>
        <p:spPr>
          <a:xfrm>
            <a:off x="994553" y="3818255"/>
            <a:ext cx="5133776" cy="2290540"/>
          </a:xfrm>
          <a:prstGeom prst="rect">
            <a:avLst/>
          </a:prstGeom>
        </p:spPr>
      </p:pic>
      <p:sp>
        <p:nvSpPr>
          <p:cNvPr id="14" name="文字方塊 13">
            <a:extLst>
              <a:ext uri="{FF2B5EF4-FFF2-40B4-BE49-F238E27FC236}">
                <a16:creationId xmlns:a16="http://schemas.microsoft.com/office/drawing/2014/main" id="{560FDED6-2AC1-DE76-8E34-B9AB80BCF7C5}"/>
              </a:ext>
            </a:extLst>
          </p:cNvPr>
          <p:cNvSpPr txBox="1"/>
          <p:nvPr/>
        </p:nvSpPr>
        <p:spPr>
          <a:xfrm>
            <a:off x="2594954" y="6053114"/>
            <a:ext cx="1398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Kicker</a:t>
            </a:r>
            <a:r>
              <a:rPr lang="zh-TW" altLang="en-US" dirty="0"/>
              <a:t> </a:t>
            </a:r>
            <a:r>
              <a:rPr lang="en-US" altLang="zh-TW" dirty="0"/>
              <a:t>timing</a:t>
            </a:r>
          </a:p>
          <a:p>
            <a:r>
              <a:rPr lang="en-US" altLang="zh-TW" dirty="0"/>
              <a:t>pulse signal</a:t>
            </a:r>
            <a:endParaRPr lang="zh-TW" altLang="en-US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F4080463-7336-E225-993C-C477A83DCA8D}"/>
              </a:ext>
            </a:extLst>
          </p:cNvPr>
          <p:cNvSpPr txBox="1"/>
          <p:nvPr/>
        </p:nvSpPr>
        <p:spPr>
          <a:xfrm>
            <a:off x="5177351" y="6037629"/>
            <a:ext cx="1425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Beam trigger</a:t>
            </a:r>
          </a:p>
          <a:p>
            <a:r>
              <a:rPr lang="en-US" altLang="zh-TW" dirty="0"/>
              <a:t>pulse signal</a:t>
            </a:r>
            <a:endParaRPr lang="zh-TW" altLang="en-US" dirty="0"/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F050602C-24A3-FD6C-8771-9BFAE56245F0}"/>
              </a:ext>
            </a:extLst>
          </p:cNvPr>
          <p:cNvSpPr txBox="1"/>
          <p:nvPr/>
        </p:nvSpPr>
        <p:spPr>
          <a:xfrm>
            <a:off x="1678222" y="4790286"/>
            <a:ext cx="1163286" cy="41122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pPr algn="just"/>
            <a:r>
              <a:rPr lang="en-US" altLang="zh-TW" b="1" dirty="0">
                <a:highlight>
                  <a:srgbClr val="DAE3F3"/>
                </a:highlight>
              </a:rPr>
              <a:t> Main board </a:t>
            </a:r>
            <a:endParaRPr lang="en-US" altLang="zh-TW" dirty="0">
              <a:highlight>
                <a:srgbClr val="DAE3F3"/>
              </a:highlight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4F856CCF-C03C-51EB-591C-7DE024409FA1}"/>
              </a:ext>
            </a:extLst>
          </p:cNvPr>
          <p:cNvSpPr txBox="1"/>
          <p:nvPr/>
        </p:nvSpPr>
        <p:spPr>
          <a:xfrm>
            <a:off x="4290075" y="4790286"/>
            <a:ext cx="1163286" cy="41122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pPr algn="just"/>
            <a:r>
              <a:rPr lang="en-US" altLang="zh-TW" b="1" dirty="0">
                <a:highlight>
                  <a:srgbClr val="DAE3F3"/>
                </a:highlight>
              </a:rPr>
              <a:t> Sub board </a:t>
            </a:r>
            <a:endParaRPr lang="en-US" altLang="zh-TW" dirty="0">
              <a:highlight>
                <a:srgbClr val="DAE3F3"/>
              </a:highlight>
            </a:endParaRPr>
          </a:p>
        </p:txBody>
      </p:sp>
      <p:cxnSp>
        <p:nvCxnSpPr>
          <p:cNvPr id="19" name="接點: 肘形 18">
            <a:extLst>
              <a:ext uri="{FF2B5EF4-FFF2-40B4-BE49-F238E27FC236}">
                <a16:creationId xmlns:a16="http://schemas.microsoft.com/office/drawing/2014/main" id="{841DF36F-70B9-6BE4-5CE7-7911F3BD2C89}"/>
              </a:ext>
            </a:extLst>
          </p:cNvPr>
          <p:cNvCxnSpPr>
            <a:cxnSpLocks/>
            <a:stCxn id="22" idx="0"/>
          </p:cNvCxnSpPr>
          <p:nvPr/>
        </p:nvCxnSpPr>
        <p:spPr>
          <a:xfrm rot="16200000" flipV="1">
            <a:off x="1624764" y="3411983"/>
            <a:ext cx="580732" cy="275286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:a16="http://schemas.microsoft.com/office/drawing/2014/main" id="{1224DE7F-F954-44A2-253C-72AB8EF5A3E6}"/>
              </a:ext>
            </a:extLst>
          </p:cNvPr>
          <p:cNvSpPr/>
          <p:nvPr/>
        </p:nvSpPr>
        <p:spPr>
          <a:xfrm>
            <a:off x="1872773" y="3839992"/>
            <a:ext cx="360000" cy="36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FE3DFE7C-7873-C5E3-0F81-60BBF572B8C0}"/>
              </a:ext>
            </a:extLst>
          </p:cNvPr>
          <p:cNvSpPr/>
          <p:nvPr/>
        </p:nvSpPr>
        <p:spPr>
          <a:xfrm>
            <a:off x="3883864" y="3839992"/>
            <a:ext cx="360000" cy="36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23F5C7E0-E645-A236-AF05-E6547827F482}"/>
              </a:ext>
            </a:extLst>
          </p:cNvPr>
          <p:cNvSpPr txBox="1"/>
          <p:nvPr/>
        </p:nvSpPr>
        <p:spPr>
          <a:xfrm>
            <a:off x="2125256" y="3259259"/>
            <a:ext cx="1938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10 km optical</a:t>
            </a:r>
            <a:r>
              <a:rPr lang="zh-TW" altLang="en-US" dirty="0"/>
              <a:t> </a:t>
            </a:r>
            <a:r>
              <a:rPr lang="en-US" altLang="zh-TW" dirty="0"/>
              <a:t>fiber</a:t>
            </a:r>
            <a:endParaRPr lang="zh-TW" altLang="en-US" dirty="0"/>
          </a:p>
        </p:txBody>
      </p:sp>
      <p:cxnSp>
        <p:nvCxnSpPr>
          <p:cNvPr id="38" name="直線單箭頭接點 37">
            <a:extLst>
              <a:ext uri="{FF2B5EF4-FFF2-40B4-BE49-F238E27FC236}">
                <a16:creationId xmlns:a16="http://schemas.microsoft.com/office/drawing/2014/main" id="{EC87828B-FEAF-DE4A-56BB-B4F8DCD12205}"/>
              </a:ext>
            </a:extLst>
          </p:cNvPr>
          <p:cNvCxnSpPr>
            <a:cxnSpLocks/>
          </p:cNvCxnSpPr>
          <p:nvPr/>
        </p:nvCxnSpPr>
        <p:spPr>
          <a:xfrm flipV="1">
            <a:off x="2552484" y="6108795"/>
            <a:ext cx="0" cy="50400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單箭頭接點 39">
            <a:extLst>
              <a:ext uri="{FF2B5EF4-FFF2-40B4-BE49-F238E27FC236}">
                <a16:creationId xmlns:a16="http://schemas.microsoft.com/office/drawing/2014/main" id="{6CF48219-3574-1730-262D-FCF842BE5F77}"/>
              </a:ext>
            </a:extLst>
          </p:cNvPr>
          <p:cNvCxnSpPr>
            <a:cxnSpLocks/>
          </p:cNvCxnSpPr>
          <p:nvPr/>
        </p:nvCxnSpPr>
        <p:spPr>
          <a:xfrm>
            <a:off x="5180069" y="6110417"/>
            <a:ext cx="0" cy="50400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單箭頭接點 40">
            <a:extLst>
              <a:ext uri="{FF2B5EF4-FFF2-40B4-BE49-F238E27FC236}">
                <a16:creationId xmlns:a16="http://schemas.microsoft.com/office/drawing/2014/main" id="{7FFCECCF-E8E5-66D5-108D-16B51DC2E4F6}"/>
              </a:ext>
            </a:extLst>
          </p:cNvPr>
          <p:cNvCxnSpPr>
            <a:cxnSpLocks/>
          </p:cNvCxnSpPr>
          <p:nvPr/>
        </p:nvCxnSpPr>
        <p:spPr>
          <a:xfrm flipV="1">
            <a:off x="4070214" y="6108794"/>
            <a:ext cx="0" cy="50400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8BFB8429-420E-E2D1-2435-67159C068395}"/>
              </a:ext>
            </a:extLst>
          </p:cNvPr>
          <p:cNvSpPr txBox="1"/>
          <p:nvPr/>
        </p:nvSpPr>
        <p:spPr>
          <a:xfrm>
            <a:off x="4070214" y="6204528"/>
            <a:ext cx="44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PC</a:t>
            </a:r>
            <a:endParaRPr lang="zh-TW" altLang="en-US" dirty="0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7AEC78C6-60A3-45E1-94F2-AD22965CBB07}"/>
              </a:ext>
            </a:extLst>
          </p:cNvPr>
          <p:cNvSpPr txBox="1"/>
          <p:nvPr/>
        </p:nvSpPr>
        <p:spPr>
          <a:xfrm>
            <a:off x="6681289" y="5767578"/>
            <a:ext cx="5133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- Main board measures phase shift.</a:t>
            </a:r>
          </a:p>
          <a:p>
            <a:r>
              <a:rPr lang="en-US" altLang="zh-TW" dirty="0"/>
              <a:t>- </a:t>
            </a:r>
            <a:r>
              <a:rPr lang="en-US" altLang="zh-TW" dirty="0" err="1"/>
              <a:t>Thermo</a:t>
            </a:r>
            <a:r>
              <a:rPr lang="en-US" altLang="zh-TW" dirty="0"/>
              <a:t> recorder records the room temperature.</a:t>
            </a: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3E7BF62E-A8EC-119D-77B9-3189EF26A6B5}"/>
              </a:ext>
            </a:extLst>
          </p:cNvPr>
          <p:cNvSpPr txBox="1"/>
          <p:nvPr/>
        </p:nvSpPr>
        <p:spPr>
          <a:xfrm>
            <a:off x="6681289" y="3846049"/>
            <a:ext cx="5133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- The testbench of timing distribution system</a:t>
            </a:r>
          </a:p>
          <a:p>
            <a:r>
              <a:rPr lang="en-US" altLang="zh-TW" dirty="0"/>
              <a:t>    is implemented by AMAENQs.</a:t>
            </a: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9FD110C6-571B-4D78-18A9-D4B1C82AE02D}"/>
              </a:ext>
            </a:extLst>
          </p:cNvPr>
          <p:cNvSpPr txBox="1"/>
          <p:nvPr/>
        </p:nvSpPr>
        <p:spPr>
          <a:xfrm>
            <a:off x="6681288" y="4557378"/>
            <a:ext cx="53755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- NIM input of Main board receives the pulse signal.</a:t>
            </a:r>
          </a:p>
          <a:p>
            <a:r>
              <a:rPr lang="en-US" altLang="zh-TW" dirty="0"/>
              <a:t>- NIM output of Sub</a:t>
            </a:r>
            <a:r>
              <a:rPr lang="zh-TW" altLang="en-US" dirty="0"/>
              <a:t> </a:t>
            </a:r>
            <a:r>
              <a:rPr lang="en-US" altLang="zh-TW" dirty="0"/>
              <a:t>board generates the pulse signal.</a:t>
            </a:r>
          </a:p>
          <a:p>
            <a:r>
              <a:rPr lang="en-US" altLang="zh-TW" dirty="0"/>
              <a:t>- Pulse information is transmitted by 10 km optical fiber</a:t>
            </a:r>
          </a:p>
          <a:p>
            <a:r>
              <a:rPr lang="en-US" altLang="zh-TW" dirty="0"/>
              <a:t>    with MIKUMARI link protocol.</a:t>
            </a: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83C430CF-C405-E67F-6770-A617BBC5AE6F}"/>
              </a:ext>
            </a:extLst>
          </p:cNvPr>
          <p:cNvSpPr txBox="1"/>
          <p:nvPr/>
        </p:nvSpPr>
        <p:spPr>
          <a:xfrm>
            <a:off x="6681289" y="734063"/>
            <a:ext cx="4892241" cy="304698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AMANEQ: a general main electronics</a:t>
            </a:r>
          </a:p>
          <a:p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               for trigger-less data acquisition system</a:t>
            </a:r>
          </a:p>
          <a:p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- FPGA: Kintex-7, XC7K-160T-2FFG676-2</a:t>
            </a:r>
          </a:p>
          <a:p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- PLL: CDCE62002</a:t>
            </a:r>
          </a:p>
          <a:p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- NIM_IN: SN65LVDS348PWR</a:t>
            </a:r>
          </a:p>
          <a:p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- NIM_OUT: SN65CML100D</a:t>
            </a:r>
          </a:p>
          <a:p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SFP: SFP1G-LX-31 (1G/1310nm/20km)</a:t>
            </a:r>
          </a:p>
          <a:p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Optical fiber: 24F MTP-MTP trunk cable (1310nm/1km)</a:t>
            </a:r>
          </a:p>
          <a:p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                   fiber patch cable (1310nm/2m)</a:t>
            </a:r>
          </a:p>
          <a:p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Fiber Optic Cassette: FHD-1MTP12LCOS2AF</a:t>
            </a:r>
          </a:p>
          <a:p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Oscilloscope: KEYSIGHT DSOS054A (2GHz Upgrade)</a:t>
            </a:r>
          </a:p>
          <a:p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altLang="zh-TW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Thermo</a:t>
            </a:r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recorder: TANDD TR-71nw</a:t>
            </a:r>
          </a:p>
        </p:txBody>
      </p:sp>
      <p:cxnSp>
        <p:nvCxnSpPr>
          <p:cNvPr id="29" name="直線單箭頭接點 28">
            <a:extLst>
              <a:ext uri="{FF2B5EF4-FFF2-40B4-BE49-F238E27FC236}">
                <a16:creationId xmlns:a16="http://schemas.microsoft.com/office/drawing/2014/main" id="{316BDAF3-D368-61B4-A7C9-326914A5B5A4}"/>
              </a:ext>
            </a:extLst>
          </p:cNvPr>
          <p:cNvCxnSpPr>
            <a:cxnSpLocks/>
          </p:cNvCxnSpPr>
          <p:nvPr/>
        </p:nvCxnSpPr>
        <p:spPr>
          <a:xfrm flipV="1">
            <a:off x="1556054" y="6133509"/>
            <a:ext cx="0" cy="50400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B588B015-A769-E614-D388-04A2B0147249}"/>
              </a:ext>
            </a:extLst>
          </p:cNvPr>
          <p:cNvSpPr txBox="1"/>
          <p:nvPr/>
        </p:nvSpPr>
        <p:spPr>
          <a:xfrm>
            <a:off x="1556054" y="6229243"/>
            <a:ext cx="44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PC</a:t>
            </a:r>
            <a:endParaRPr lang="zh-TW" altLang="en-US" dirty="0"/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B429CE9E-0272-5CF1-C838-EEC927095921}"/>
              </a:ext>
            </a:extLst>
          </p:cNvPr>
          <p:cNvSpPr txBox="1"/>
          <p:nvPr/>
        </p:nvSpPr>
        <p:spPr>
          <a:xfrm>
            <a:off x="145943" y="883887"/>
            <a:ext cx="24637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b="1" dirty="0">
                <a:latin typeface="Calibri (本文)"/>
              </a:rPr>
              <a:t>- Fiber Optic Cassette</a:t>
            </a:r>
          </a:p>
        </p:txBody>
      </p:sp>
      <p:pic>
        <p:nvPicPr>
          <p:cNvPr id="44" name="圖片 43">
            <a:extLst>
              <a:ext uri="{FF2B5EF4-FFF2-40B4-BE49-F238E27FC236}">
                <a16:creationId xmlns:a16="http://schemas.microsoft.com/office/drawing/2014/main" id="{D6B3EDDE-8909-C246-7B81-918A506015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045" y="1248584"/>
            <a:ext cx="3629184" cy="2038825"/>
          </a:xfrm>
          <a:prstGeom prst="rect">
            <a:avLst/>
          </a:prstGeom>
        </p:spPr>
      </p:pic>
      <p:cxnSp>
        <p:nvCxnSpPr>
          <p:cNvPr id="48" name="接點: 肘形 47">
            <a:extLst>
              <a:ext uri="{FF2B5EF4-FFF2-40B4-BE49-F238E27FC236}">
                <a16:creationId xmlns:a16="http://schemas.microsoft.com/office/drawing/2014/main" id="{C247A3F0-27EF-91CF-7CB8-73339410C386}"/>
              </a:ext>
            </a:extLst>
          </p:cNvPr>
          <p:cNvCxnSpPr>
            <a:cxnSpLocks/>
          </p:cNvCxnSpPr>
          <p:nvPr/>
        </p:nvCxnSpPr>
        <p:spPr>
          <a:xfrm rot="5400000">
            <a:off x="3910651" y="3443262"/>
            <a:ext cx="538989" cy="219861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圖片 52">
            <a:extLst>
              <a:ext uri="{FF2B5EF4-FFF2-40B4-BE49-F238E27FC236}">
                <a16:creationId xmlns:a16="http://schemas.microsoft.com/office/drawing/2014/main" id="{57F26430-E943-EA76-8DA8-D75FCEDDA0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961" y="2339813"/>
            <a:ext cx="1477557" cy="946993"/>
          </a:xfrm>
          <a:prstGeom prst="rect">
            <a:avLst/>
          </a:prstGeom>
        </p:spPr>
      </p:pic>
      <p:sp>
        <p:nvSpPr>
          <p:cNvPr id="54" name="文字方塊 53">
            <a:extLst>
              <a:ext uri="{FF2B5EF4-FFF2-40B4-BE49-F238E27FC236}">
                <a16:creationId xmlns:a16="http://schemas.microsoft.com/office/drawing/2014/main" id="{96591363-C179-6B48-D3C2-765E76D05967}"/>
              </a:ext>
            </a:extLst>
          </p:cNvPr>
          <p:cNvSpPr txBox="1"/>
          <p:nvPr/>
        </p:nvSpPr>
        <p:spPr>
          <a:xfrm>
            <a:off x="4721374" y="2000448"/>
            <a:ext cx="1754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b="1" dirty="0">
                <a:latin typeface="Calibri (本文)"/>
              </a:rPr>
              <a:t>- </a:t>
            </a:r>
            <a:r>
              <a:rPr lang="en-US" altLang="zh-TW" sz="1600" b="1" dirty="0" err="1">
                <a:latin typeface="Calibri (本文)"/>
              </a:rPr>
              <a:t>Thermo</a:t>
            </a:r>
            <a:r>
              <a:rPr lang="en-US" altLang="zh-TW" sz="1600" b="1" dirty="0">
                <a:latin typeface="Calibri (本文)"/>
              </a:rPr>
              <a:t> recorder</a:t>
            </a:r>
          </a:p>
        </p:txBody>
      </p:sp>
    </p:spTree>
    <p:extLst>
      <p:ext uri="{BB962C8B-B14F-4D97-AF65-F5344CB8AC3E}">
        <p14:creationId xmlns:p14="http://schemas.microsoft.com/office/powerpoint/2010/main" val="36170393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5A29C6-6D48-0FBE-4627-F69A7C7B5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A52E878F-33A2-9E40-8322-7FA903DAF6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852" y="4016101"/>
            <a:ext cx="5534871" cy="2695554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E0C1E4E6-4FAB-1461-CABE-65EC3C271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Result</a:t>
            </a:r>
            <a:r>
              <a:rPr lang="zh-TW" altLang="en-US" dirty="0"/>
              <a:t> </a:t>
            </a:r>
            <a:r>
              <a:rPr lang="en-US" altLang="zh-TW" dirty="0"/>
              <a:t>of Phase Shift and Room Temperature</a:t>
            </a:r>
            <a:endParaRPr lang="zh-TW" altLang="en-US" dirty="0"/>
          </a:p>
        </p:txBody>
      </p:sp>
      <p:sp>
        <p:nvSpPr>
          <p:cNvPr id="7" name="文字版面配置區 7">
            <a:extLst>
              <a:ext uri="{FF2B5EF4-FFF2-40B4-BE49-F238E27FC236}">
                <a16:creationId xmlns:a16="http://schemas.microsoft.com/office/drawing/2014/main" id="{270DB2F1-ACB1-BF81-26A2-BE7A55B0B5EB}"/>
              </a:ext>
            </a:extLst>
          </p:cNvPr>
          <p:cNvSpPr txBox="1">
            <a:spLocks/>
          </p:cNvSpPr>
          <p:nvPr/>
        </p:nvSpPr>
        <p:spPr>
          <a:xfrm>
            <a:off x="171638" y="517104"/>
            <a:ext cx="11428561" cy="457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solidFill>
                  <a:schemeClr val="tx1"/>
                </a:solidFill>
              </a:rPr>
              <a:t>Tested by a 10km optical fiber</a:t>
            </a:r>
          </a:p>
        </p:txBody>
      </p:sp>
      <p:sp>
        <p:nvSpPr>
          <p:cNvPr id="183" name="文字方塊 182">
            <a:extLst>
              <a:ext uri="{FF2B5EF4-FFF2-40B4-BE49-F238E27FC236}">
                <a16:creationId xmlns:a16="http://schemas.microsoft.com/office/drawing/2014/main" id="{72BA3614-E322-A59B-848B-7542909ACBBA}"/>
              </a:ext>
            </a:extLst>
          </p:cNvPr>
          <p:cNvSpPr txBox="1"/>
          <p:nvPr/>
        </p:nvSpPr>
        <p:spPr>
          <a:xfrm>
            <a:off x="6722889" y="3394339"/>
            <a:ext cx="525196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/>
              <a:t>- The measured </a:t>
            </a:r>
            <a:r>
              <a:rPr lang="en-US" altLang="zh-TW" sz="2000" b="1" dirty="0"/>
              <a:t>phase shift </a:t>
            </a:r>
          </a:p>
          <a:p>
            <a:r>
              <a:rPr lang="en-US" altLang="zh-TW" sz="2000" dirty="0"/>
              <a:t>    clearly </a:t>
            </a:r>
            <a:r>
              <a:rPr lang="en-US" altLang="zh-TW" sz="2000" b="1" dirty="0"/>
              <a:t>tracks</a:t>
            </a:r>
            <a:r>
              <a:rPr lang="en-US" altLang="zh-TW" sz="2000" dirty="0"/>
              <a:t> the </a:t>
            </a:r>
            <a:r>
              <a:rPr lang="en-US" altLang="zh-TW" sz="2000" b="1" dirty="0"/>
              <a:t>room temperature </a:t>
            </a:r>
            <a:r>
              <a:rPr lang="en-US" altLang="zh-TW" sz="2000" dirty="0"/>
              <a:t>variation.</a:t>
            </a:r>
            <a:endParaRPr lang="zh-TW" altLang="en-US" sz="2000" dirty="0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5920CAD9-2DC1-9A82-6AD8-2E70042CD989}"/>
              </a:ext>
            </a:extLst>
          </p:cNvPr>
          <p:cNvSpPr txBox="1"/>
          <p:nvPr/>
        </p:nvSpPr>
        <p:spPr>
          <a:xfrm rot="16200000">
            <a:off x="5312189" y="2289350"/>
            <a:ext cx="19369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dirty="0"/>
              <a:t>Temperature [°C]</a:t>
            </a:r>
            <a:endParaRPr lang="zh-TW" altLang="en-US" dirty="0"/>
          </a:p>
        </p:txBody>
      </p:sp>
      <p:pic>
        <p:nvPicPr>
          <p:cNvPr id="15" name="圖片 14" descr="一張含有 文字, 繪圖, 行, 圖表 的圖片&#10;&#10;AI 產生的內容可能不正確。">
            <a:extLst>
              <a:ext uri="{FF2B5EF4-FFF2-40B4-BE49-F238E27FC236}">
                <a16:creationId xmlns:a16="http://schemas.microsoft.com/office/drawing/2014/main" id="{ED8F3563-8A90-E57C-8ED2-76081CE2653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448" t="8604" r="8554" b="5553"/>
          <a:stretch>
            <a:fillRect/>
          </a:stretch>
        </p:blipFill>
        <p:spPr>
          <a:xfrm>
            <a:off x="709332" y="1169523"/>
            <a:ext cx="5455689" cy="2595275"/>
          </a:xfrm>
          <a:prstGeom prst="rect">
            <a:avLst/>
          </a:prstGeom>
        </p:spPr>
      </p:pic>
      <p:sp>
        <p:nvSpPr>
          <p:cNvPr id="16" name="文字方塊 15">
            <a:extLst>
              <a:ext uri="{FF2B5EF4-FFF2-40B4-BE49-F238E27FC236}">
                <a16:creationId xmlns:a16="http://schemas.microsoft.com/office/drawing/2014/main" id="{F02C9759-C95B-0A9B-B80F-B81888540708}"/>
              </a:ext>
            </a:extLst>
          </p:cNvPr>
          <p:cNvSpPr txBox="1"/>
          <p:nvPr/>
        </p:nvSpPr>
        <p:spPr>
          <a:xfrm>
            <a:off x="1703540" y="822821"/>
            <a:ext cx="335071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sz="2000" b="1" dirty="0"/>
              <a:t>2m optical fiber (1day)</a:t>
            </a:r>
            <a:endParaRPr lang="zh-TW" altLang="en-US" sz="2000" b="1" dirty="0"/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9EBBE78A-7864-32C3-989C-6068DCE99D20}"/>
              </a:ext>
            </a:extLst>
          </p:cNvPr>
          <p:cNvSpPr txBox="1"/>
          <p:nvPr/>
        </p:nvSpPr>
        <p:spPr>
          <a:xfrm>
            <a:off x="1795824" y="3706314"/>
            <a:ext cx="32584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sz="2000" b="1" dirty="0"/>
              <a:t>10km optical fiber (13day)</a:t>
            </a:r>
            <a:endParaRPr lang="zh-TW" altLang="en-US" sz="2000" b="1" dirty="0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2CC1E8CB-722C-6023-6CCB-84C22ECFB04D}"/>
              </a:ext>
            </a:extLst>
          </p:cNvPr>
          <p:cNvSpPr txBox="1"/>
          <p:nvPr/>
        </p:nvSpPr>
        <p:spPr>
          <a:xfrm rot="16200000">
            <a:off x="-378132" y="2253253"/>
            <a:ext cx="19369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dirty="0"/>
              <a:t>Phase shift [ns]</a:t>
            </a:r>
            <a:endParaRPr lang="zh-TW" altLang="en-US" dirty="0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D1A3201E-A5B2-45EF-AF59-ED01927864B4}"/>
              </a:ext>
            </a:extLst>
          </p:cNvPr>
          <p:cNvSpPr txBox="1"/>
          <p:nvPr/>
        </p:nvSpPr>
        <p:spPr>
          <a:xfrm rot="16200000">
            <a:off x="-378132" y="5102910"/>
            <a:ext cx="19369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dirty="0"/>
              <a:t>Phase shift [ns]</a:t>
            </a:r>
            <a:endParaRPr lang="zh-TW" altLang="en-US" dirty="0"/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464E0EFD-DD8A-2018-E0A4-88F0F85A3D5B}"/>
              </a:ext>
            </a:extLst>
          </p:cNvPr>
          <p:cNvSpPr txBox="1"/>
          <p:nvPr/>
        </p:nvSpPr>
        <p:spPr>
          <a:xfrm rot="16200000">
            <a:off x="5381210" y="5195239"/>
            <a:ext cx="19369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dirty="0"/>
              <a:t>Temperature [°C]</a:t>
            </a:r>
            <a:endParaRPr lang="zh-TW" altLang="en-US" dirty="0"/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9D818B3D-4325-9396-DB24-93EBDBDBE280}"/>
              </a:ext>
            </a:extLst>
          </p:cNvPr>
          <p:cNvSpPr txBox="1"/>
          <p:nvPr/>
        </p:nvSpPr>
        <p:spPr>
          <a:xfrm>
            <a:off x="5365172" y="3646768"/>
            <a:ext cx="7308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dirty="0"/>
              <a:t>time</a:t>
            </a:r>
            <a:endParaRPr lang="zh-TW" altLang="en-US" dirty="0"/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2A75D24A-65A6-B4FC-473A-352F945B148F}"/>
              </a:ext>
            </a:extLst>
          </p:cNvPr>
          <p:cNvSpPr txBox="1"/>
          <p:nvPr/>
        </p:nvSpPr>
        <p:spPr>
          <a:xfrm>
            <a:off x="5365172" y="6583042"/>
            <a:ext cx="7308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dirty="0"/>
              <a:t>time</a:t>
            </a:r>
            <a:endParaRPr lang="zh-TW" altLang="en-US" dirty="0"/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79400425-D609-59D8-96A3-1E8B8C54AE48}"/>
              </a:ext>
            </a:extLst>
          </p:cNvPr>
          <p:cNvSpPr txBox="1"/>
          <p:nvPr/>
        </p:nvSpPr>
        <p:spPr>
          <a:xfrm>
            <a:off x="6722889" y="2401833"/>
            <a:ext cx="525196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/>
              <a:t>- Red : room temperature</a:t>
            </a:r>
          </a:p>
          <a:p>
            <a:r>
              <a:rPr lang="en-US" altLang="zh-TW" sz="2000" dirty="0"/>
              <a:t>- Block : measured phase shift</a:t>
            </a:r>
            <a:endParaRPr lang="zh-TW" altLang="en-US" sz="2000" dirty="0"/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503EFAC3-81B5-52FF-391B-73B430F34044}"/>
              </a:ext>
            </a:extLst>
          </p:cNvPr>
          <p:cNvSpPr txBox="1"/>
          <p:nvPr/>
        </p:nvSpPr>
        <p:spPr>
          <a:xfrm>
            <a:off x="6722889" y="4182826"/>
            <a:ext cx="525196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/>
              <a:t>- The phase shift of the 10km optical fiber</a:t>
            </a:r>
          </a:p>
          <a:p>
            <a:r>
              <a:rPr lang="zh-TW" altLang="en-US" sz="2000" dirty="0"/>
              <a:t>    </a:t>
            </a:r>
            <a:r>
              <a:rPr lang="en-US" altLang="zh-TW" sz="2000" dirty="0"/>
              <a:t>are significantly larger than the 2m one.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45504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2CCF1A-3AF9-5E2F-98D0-51236E5FF1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矩形 62">
            <a:extLst>
              <a:ext uri="{FF2B5EF4-FFF2-40B4-BE49-F238E27FC236}">
                <a16:creationId xmlns:a16="http://schemas.microsoft.com/office/drawing/2014/main" id="{7967D066-7A92-EF67-FA34-3D2C434AA1B6}"/>
              </a:ext>
            </a:extLst>
          </p:cNvPr>
          <p:cNvSpPr/>
          <p:nvPr/>
        </p:nvSpPr>
        <p:spPr>
          <a:xfrm>
            <a:off x="7709982" y="1667533"/>
            <a:ext cx="1616898" cy="2118425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684A011E-E58A-6784-F491-3D3B73928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Measured signals on Oscilloscope </a:t>
            </a:r>
            <a:endParaRPr lang="zh-TW" altLang="en-US" dirty="0"/>
          </a:p>
        </p:txBody>
      </p:sp>
      <p:sp>
        <p:nvSpPr>
          <p:cNvPr id="7" name="文字版面配置區 7">
            <a:extLst>
              <a:ext uri="{FF2B5EF4-FFF2-40B4-BE49-F238E27FC236}">
                <a16:creationId xmlns:a16="http://schemas.microsoft.com/office/drawing/2014/main" id="{4D7CB326-3E86-4584-1C0C-2C1B036FCF8F}"/>
              </a:ext>
            </a:extLst>
          </p:cNvPr>
          <p:cNvSpPr txBox="1">
            <a:spLocks/>
          </p:cNvSpPr>
          <p:nvPr/>
        </p:nvSpPr>
        <p:spPr>
          <a:xfrm>
            <a:off x="171638" y="517104"/>
            <a:ext cx="11428561" cy="457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solidFill>
                  <a:schemeClr val="tx1"/>
                </a:solidFill>
              </a:rPr>
              <a:t>Tested by a 10km optical fiber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820B9BF9-1A3F-3930-8713-A6B7CF71ED6B}"/>
              </a:ext>
            </a:extLst>
          </p:cNvPr>
          <p:cNvSpPr/>
          <p:nvPr/>
        </p:nvSpPr>
        <p:spPr>
          <a:xfrm>
            <a:off x="1653504" y="2864703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Pulse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Sampler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D624638E-4D32-7D42-8565-682F0B9DD197}"/>
              </a:ext>
            </a:extLst>
          </p:cNvPr>
          <p:cNvSpPr/>
          <p:nvPr/>
        </p:nvSpPr>
        <p:spPr>
          <a:xfrm>
            <a:off x="3446224" y="3373247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Pulse</a:t>
            </a:r>
          </a:p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Generator</a:t>
            </a:r>
            <a:endParaRPr lang="zh-TW" altLang="en-US" sz="1700" dirty="0">
              <a:solidFill>
                <a:schemeClr val="tx1"/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672095B3-C07D-2C9C-0569-DDDFE71E14AD}"/>
              </a:ext>
            </a:extLst>
          </p:cNvPr>
          <p:cNvSpPr/>
          <p:nvPr/>
        </p:nvSpPr>
        <p:spPr>
          <a:xfrm>
            <a:off x="1653504" y="1756162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Detector</a:t>
            </a:r>
            <a:endParaRPr lang="zh-TW" altLang="en-US" sz="1700" dirty="0">
              <a:solidFill>
                <a:schemeClr val="tx1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1E47A2B2-C751-2518-67E7-998D16EA55C4}"/>
              </a:ext>
            </a:extLst>
          </p:cNvPr>
          <p:cNvSpPr/>
          <p:nvPr/>
        </p:nvSpPr>
        <p:spPr>
          <a:xfrm>
            <a:off x="8047772" y="2340919"/>
            <a:ext cx="1080000" cy="72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Pulse</a:t>
            </a:r>
          </a:p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Generator</a:t>
            </a:r>
            <a:endParaRPr lang="zh-TW" altLang="en-US" sz="1700" dirty="0">
              <a:solidFill>
                <a:schemeClr val="tx1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2F8A6D23-6E3B-C083-9779-C45E366BD16A}"/>
              </a:ext>
            </a:extLst>
          </p:cNvPr>
          <p:cNvSpPr/>
          <p:nvPr/>
        </p:nvSpPr>
        <p:spPr>
          <a:xfrm>
            <a:off x="7936012" y="2864703"/>
            <a:ext cx="1080000" cy="72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Pulse</a:t>
            </a:r>
          </a:p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Generator</a:t>
            </a:r>
            <a:endParaRPr lang="zh-TW" altLang="en-US" sz="1700" dirty="0">
              <a:solidFill>
                <a:schemeClr val="tx1"/>
              </a:solidFill>
            </a:endParaRPr>
          </a:p>
        </p:txBody>
      </p:sp>
      <p:cxnSp>
        <p:nvCxnSpPr>
          <p:cNvPr id="16" name="接點: 肘形 15">
            <a:extLst>
              <a:ext uri="{FF2B5EF4-FFF2-40B4-BE49-F238E27FC236}">
                <a16:creationId xmlns:a16="http://schemas.microsoft.com/office/drawing/2014/main" id="{C7983096-42C4-F39B-3530-E76E70A6344F}"/>
              </a:ext>
            </a:extLst>
          </p:cNvPr>
          <p:cNvCxnSpPr>
            <a:cxnSpLocks/>
            <a:stCxn id="3" idx="3"/>
            <a:endCxn id="5" idx="1"/>
          </p:cNvCxnSpPr>
          <p:nvPr/>
        </p:nvCxnSpPr>
        <p:spPr>
          <a:xfrm>
            <a:off x="2733504" y="3224703"/>
            <a:ext cx="712720" cy="50854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接點: 肘形 23">
            <a:extLst>
              <a:ext uri="{FF2B5EF4-FFF2-40B4-BE49-F238E27FC236}">
                <a16:creationId xmlns:a16="http://schemas.microsoft.com/office/drawing/2014/main" id="{065F92CB-55F0-86DA-AA4D-665E45868962}"/>
              </a:ext>
            </a:extLst>
          </p:cNvPr>
          <p:cNvCxnSpPr>
            <a:cxnSpLocks/>
            <a:stCxn id="6" idx="3"/>
            <a:endCxn id="37" idx="0"/>
          </p:cNvCxnSpPr>
          <p:nvPr/>
        </p:nvCxnSpPr>
        <p:spPr>
          <a:xfrm>
            <a:off x="2733504" y="2116162"/>
            <a:ext cx="1252720" cy="239997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接點: 肘形 30">
            <a:extLst>
              <a:ext uri="{FF2B5EF4-FFF2-40B4-BE49-F238E27FC236}">
                <a16:creationId xmlns:a16="http://schemas.microsoft.com/office/drawing/2014/main" id="{022F2F49-7A19-62F0-3CC5-443997A69E2D}"/>
              </a:ext>
            </a:extLst>
          </p:cNvPr>
          <p:cNvCxnSpPr>
            <a:cxnSpLocks/>
            <a:stCxn id="3" idx="3"/>
            <a:endCxn id="37" idx="1"/>
          </p:cNvCxnSpPr>
          <p:nvPr/>
        </p:nvCxnSpPr>
        <p:spPr>
          <a:xfrm flipV="1">
            <a:off x="2733504" y="2716159"/>
            <a:ext cx="712720" cy="50854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>
            <a:extLst>
              <a:ext uri="{FF2B5EF4-FFF2-40B4-BE49-F238E27FC236}">
                <a16:creationId xmlns:a16="http://schemas.microsoft.com/office/drawing/2014/main" id="{0C9765B7-351B-14A7-89C5-983607905EC7}"/>
              </a:ext>
            </a:extLst>
          </p:cNvPr>
          <p:cNvSpPr/>
          <p:nvPr/>
        </p:nvSpPr>
        <p:spPr>
          <a:xfrm>
            <a:off x="3446224" y="2356159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altLang="zh-TW" sz="1190" dirty="0">
                <a:solidFill>
                  <a:schemeClr val="tx1"/>
                </a:solidFill>
              </a:rPr>
              <a:t>Compensation</a:t>
            </a:r>
            <a:endParaRPr lang="zh-TW" altLang="en-US" sz="1190" dirty="0">
              <a:solidFill>
                <a:schemeClr val="tx1"/>
              </a:solidFill>
            </a:endParaRPr>
          </a:p>
        </p:txBody>
      </p:sp>
      <p:cxnSp>
        <p:nvCxnSpPr>
          <p:cNvPr id="48" name="直線單箭頭接點 47">
            <a:extLst>
              <a:ext uri="{FF2B5EF4-FFF2-40B4-BE49-F238E27FC236}">
                <a16:creationId xmlns:a16="http://schemas.microsoft.com/office/drawing/2014/main" id="{2D4EB3C3-C9EA-917A-BF9F-663FA2E633E3}"/>
              </a:ext>
            </a:extLst>
          </p:cNvPr>
          <p:cNvCxnSpPr>
            <a:cxnSpLocks/>
            <a:stCxn id="37" idx="3"/>
            <a:endCxn id="8" idx="1"/>
          </p:cNvCxnSpPr>
          <p:nvPr/>
        </p:nvCxnSpPr>
        <p:spPr>
          <a:xfrm flipV="1">
            <a:off x="4526224" y="2700919"/>
            <a:ext cx="3521548" cy="1524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00B14F65-CC02-3B6C-4CEA-3739CBA1ED62}"/>
              </a:ext>
            </a:extLst>
          </p:cNvPr>
          <p:cNvSpPr txBox="1"/>
          <p:nvPr/>
        </p:nvSpPr>
        <p:spPr>
          <a:xfrm>
            <a:off x="-71120" y="2901537"/>
            <a:ext cx="1446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dirty="0">
                <a:solidFill>
                  <a:schemeClr val="accent2"/>
                </a:solidFill>
              </a:rPr>
              <a:t>Kicker timing</a:t>
            </a:r>
          </a:p>
          <a:p>
            <a:pPr algn="r"/>
            <a:r>
              <a:rPr lang="en-US" altLang="zh-TW" dirty="0">
                <a:solidFill>
                  <a:schemeClr val="accent2"/>
                </a:solidFill>
              </a:rPr>
              <a:t>pulse signal</a:t>
            </a:r>
            <a:endParaRPr lang="zh-TW" altLang="en-US" dirty="0">
              <a:solidFill>
                <a:schemeClr val="accent2"/>
              </a:solidFill>
            </a:endParaRPr>
          </a:p>
        </p:txBody>
      </p:sp>
      <p:cxnSp>
        <p:nvCxnSpPr>
          <p:cNvPr id="53" name="直線單箭頭接點 52">
            <a:extLst>
              <a:ext uri="{FF2B5EF4-FFF2-40B4-BE49-F238E27FC236}">
                <a16:creationId xmlns:a16="http://schemas.microsoft.com/office/drawing/2014/main" id="{6AA5D7B6-659F-CC79-9B77-D46D0D80919D}"/>
              </a:ext>
            </a:extLst>
          </p:cNvPr>
          <p:cNvCxnSpPr>
            <a:cxnSpLocks/>
            <a:stCxn id="52" idx="3"/>
            <a:endCxn id="3" idx="1"/>
          </p:cNvCxnSpPr>
          <p:nvPr/>
        </p:nvCxnSpPr>
        <p:spPr>
          <a:xfrm>
            <a:off x="1375736" y="3224703"/>
            <a:ext cx="277768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單箭頭接點 57">
            <a:extLst>
              <a:ext uri="{FF2B5EF4-FFF2-40B4-BE49-F238E27FC236}">
                <a16:creationId xmlns:a16="http://schemas.microsoft.com/office/drawing/2014/main" id="{0EF0F54B-ED4F-F74E-CCF8-79270E5138C7}"/>
              </a:ext>
            </a:extLst>
          </p:cNvPr>
          <p:cNvCxnSpPr>
            <a:cxnSpLocks/>
            <a:stCxn id="3" idx="3"/>
            <a:endCxn id="9" idx="1"/>
          </p:cNvCxnSpPr>
          <p:nvPr/>
        </p:nvCxnSpPr>
        <p:spPr>
          <a:xfrm>
            <a:off x="2733504" y="3224703"/>
            <a:ext cx="5202508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 63">
            <a:extLst>
              <a:ext uri="{FF2B5EF4-FFF2-40B4-BE49-F238E27FC236}">
                <a16:creationId xmlns:a16="http://schemas.microsoft.com/office/drawing/2014/main" id="{A0A8251B-B747-B86F-D4DB-D775BB025731}"/>
              </a:ext>
            </a:extLst>
          </p:cNvPr>
          <p:cNvSpPr/>
          <p:nvPr/>
        </p:nvSpPr>
        <p:spPr>
          <a:xfrm>
            <a:off x="1482155" y="1667533"/>
            <a:ext cx="3158975" cy="2497153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5E8EC974-9E06-4D2D-19A3-9B15DE5A5871}"/>
              </a:ext>
            </a:extLst>
          </p:cNvPr>
          <p:cNvSpPr txBox="1"/>
          <p:nvPr/>
        </p:nvSpPr>
        <p:spPr>
          <a:xfrm>
            <a:off x="3359864" y="1652990"/>
            <a:ext cx="1295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Main board</a:t>
            </a:r>
            <a:endParaRPr lang="en-US" altLang="zh-TW" dirty="0"/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AE4EA786-8A8D-889E-D700-35C60C096400}"/>
              </a:ext>
            </a:extLst>
          </p:cNvPr>
          <p:cNvSpPr txBox="1"/>
          <p:nvPr/>
        </p:nvSpPr>
        <p:spPr>
          <a:xfrm>
            <a:off x="7735127" y="1667533"/>
            <a:ext cx="115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Sub board</a:t>
            </a:r>
            <a:endParaRPr lang="en-US" altLang="zh-TW" dirty="0"/>
          </a:p>
        </p:txBody>
      </p:sp>
      <p:cxnSp>
        <p:nvCxnSpPr>
          <p:cNvPr id="67" name="直線單箭頭接點 66">
            <a:extLst>
              <a:ext uri="{FF2B5EF4-FFF2-40B4-BE49-F238E27FC236}">
                <a16:creationId xmlns:a16="http://schemas.microsoft.com/office/drawing/2014/main" id="{DFF5774A-59FB-EC75-DF5A-F689A0050D0B}"/>
              </a:ext>
            </a:extLst>
          </p:cNvPr>
          <p:cNvCxnSpPr>
            <a:cxnSpLocks/>
            <a:stCxn id="9" idx="3"/>
            <a:endCxn id="71" idx="1"/>
          </p:cNvCxnSpPr>
          <p:nvPr/>
        </p:nvCxnSpPr>
        <p:spPr>
          <a:xfrm>
            <a:off x="9016012" y="3224703"/>
            <a:ext cx="557858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4FA409D4-E601-14F3-7DA0-C7BA948AFA32}"/>
              </a:ext>
            </a:extLst>
          </p:cNvPr>
          <p:cNvSpPr txBox="1"/>
          <p:nvPr/>
        </p:nvSpPr>
        <p:spPr>
          <a:xfrm>
            <a:off x="9700609" y="2377753"/>
            <a:ext cx="2543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Beam trigger pulse</a:t>
            </a:r>
            <a:r>
              <a:rPr lang="zh-TW" altLang="en-US" dirty="0">
                <a:solidFill>
                  <a:srgbClr val="FF0000"/>
                </a:solidFill>
              </a:rPr>
              <a:t> </a:t>
            </a:r>
            <a:r>
              <a:rPr lang="en-US" altLang="zh-TW" dirty="0">
                <a:solidFill>
                  <a:srgbClr val="FF0000"/>
                </a:solidFill>
              </a:rPr>
              <a:t>signal</a:t>
            </a:r>
          </a:p>
          <a:p>
            <a:r>
              <a:rPr lang="en-US" altLang="zh-TW" dirty="0"/>
              <a:t>  </a:t>
            </a:r>
            <a:r>
              <a:rPr lang="en-US" altLang="zh-TW" b="1" dirty="0"/>
              <a:t>w/</a:t>
            </a:r>
            <a:r>
              <a:rPr lang="en-US" altLang="zh-TW" dirty="0"/>
              <a:t> phase compensation</a:t>
            </a:r>
            <a:endParaRPr lang="zh-TW" altLang="en-US" dirty="0"/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7D2892A6-99A0-2EF3-5202-3914697133C7}"/>
              </a:ext>
            </a:extLst>
          </p:cNvPr>
          <p:cNvSpPr txBox="1"/>
          <p:nvPr/>
        </p:nvSpPr>
        <p:spPr>
          <a:xfrm>
            <a:off x="9573870" y="2901537"/>
            <a:ext cx="2661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Beam trigger pulse signal</a:t>
            </a:r>
          </a:p>
          <a:p>
            <a:r>
              <a:rPr lang="en-US" altLang="zh-TW" dirty="0"/>
              <a:t>  </a:t>
            </a:r>
            <a:r>
              <a:rPr lang="en-US" altLang="zh-TW" b="1" dirty="0"/>
              <a:t>w/o</a:t>
            </a:r>
            <a:r>
              <a:rPr lang="en-US" altLang="zh-TW" dirty="0"/>
              <a:t> phase compensation</a:t>
            </a:r>
            <a:endParaRPr lang="zh-TW" altLang="en-US" dirty="0"/>
          </a:p>
        </p:txBody>
      </p:sp>
      <p:cxnSp>
        <p:nvCxnSpPr>
          <p:cNvPr id="74" name="直線單箭頭接點 73">
            <a:extLst>
              <a:ext uri="{FF2B5EF4-FFF2-40B4-BE49-F238E27FC236}">
                <a16:creationId xmlns:a16="http://schemas.microsoft.com/office/drawing/2014/main" id="{C891BBA4-E0E8-8499-6974-DF5A09D85029}"/>
              </a:ext>
            </a:extLst>
          </p:cNvPr>
          <p:cNvCxnSpPr>
            <a:cxnSpLocks/>
            <a:stCxn id="8" idx="3"/>
            <a:endCxn id="70" idx="1"/>
          </p:cNvCxnSpPr>
          <p:nvPr/>
        </p:nvCxnSpPr>
        <p:spPr>
          <a:xfrm>
            <a:off x="9127772" y="2700919"/>
            <a:ext cx="572837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95787719-A112-3AEE-6BA7-8F4657DB3552}"/>
              </a:ext>
            </a:extLst>
          </p:cNvPr>
          <p:cNvSpPr txBox="1"/>
          <p:nvPr/>
        </p:nvSpPr>
        <p:spPr>
          <a:xfrm>
            <a:off x="4854494" y="3410081"/>
            <a:ext cx="1276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accent6"/>
                </a:solidFill>
              </a:rPr>
              <a:t>Reference</a:t>
            </a:r>
          </a:p>
          <a:p>
            <a:r>
              <a:rPr lang="en-US" altLang="zh-TW" dirty="0">
                <a:solidFill>
                  <a:schemeClr val="accent6"/>
                </a:solidFill>
              </a:rPr>
              <a:t>pulse signal</a:t>
            </a:r>
          </a:p>
        </p:txBody>
      </p:sp>
      <p:cxnSp>
        <p:nvCxnSpPr>
          <p:cNvPr id="79" name="直線單箭頭接點 78">
            <a:extLst>
              <a:ext uri="{FF2B5EF4-FFF2-40B4-BE49-F238E27FC236}">
                <a16:creationId xmlns:a16="http://schemas.microsoft.com/office/drawing/2014/main" id="{3F2D89C2-DAB4-AC68-E88C-AA9C2C2F595E}"/>
              </a:ext>
            </a:extLst>
          </p:cNvPr>
          <p:cNvCxnSpPr>
            <a:cxnSpLocks/>
            <a:stCxn id="5" idx="3"/>
            <a:endCxn id="78" idx="1"/>
          </p:cNvCxnSpPr>
          <p:nvPr/>
        </p:nvCxnSpPr>
        <p:spPr>
          <a:xfrm>
            <a:off x="4526224" y="3733247"/>
            <a:ext cx="32827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圓柱形 93">
            <a:extLst>
              <a:ext uri="{FF2B5EF4-FFF2-40B4-BE49-F238E27FC236}">
                <a16:creationId xmlns:a16="http://schemas.microsoft.com/office/drawing/2014/main" id="{A2C13371-D8E8-74C4-A726-47AF97B4958E}"/>
              </a:ext>
            </a:extLst>
          </p:cNvPr>
          <p:cNvSpPr/>
          <p:nvPr/>
        </p:nvSpPr>
        <p:spPr>
          <a:xfrm rot="16200000">
            <a:off x="5709339" y="1746332"/>
            <a:ext cx="817530" cy="2436299"/>
          </a:xfrm>
          <a:prstGeom prst="can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7D0420E8-FC23-A8BD-C084-55C9EBD65294}"/>
              </a:ext>
            </a:extLst>
          </p:cNvPr>
          <p:cNvSpPr txBox="1"/>
          <p:nvPr/>
        </p:nvSpPr>
        <p:spPr>
          <a:xfrm>
            <a:off x="5191533" y="2209329"/>
            <a:ext cx="1982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10km optical</a:t>
            </a:r>
            <a:r>
              <a:rPr lang="zh-TW" altLang="en-US" dirty="0"/>
              <a:t> </a:t>
            </a:r>
            <a:r>
              <a:rPr lang="en-US" altLang="zh-TW" dirty="0"/>
              <a:t>fiber</a:t>
            </a:r>
            <a:endParaRPr lang="zh-TW" altLang="en-US" dirty="0"/>
          </a:p>
        </p:txBody>
      </p:sp>
      <p:sp>
        <p:nvSpPr>
          <p:cNvPr id="98" name="文字方塊 97">
            <a:extLst>
              <a:ext uri="{FF2B5EF4-FFF2-40B4-BE49-F238E27FC236}">
                <a16:creationId xmlns:a16="http://schemas.microsoft.com/office/drawing/2014/main" id="{65BD9BC0-ABDF-8E00-6F31-F4E9DFC518F5}"/>
              </a:ext>
            </a:extLst>
          </p:cNvPr>
          <p:cNvSpPr txBox="1"/>
          <p:nvPr/>
        </p:nvSpPr>
        <p:spPr>
          <a:xfrm>
            <a:off x="165671" y="4804868"/>
            <a:ext cx="4405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b="1" dirty="0"/>
              <a:t>(1) Trigger the </a:t>
            </a:r>
            <a:r>
              <a:rPr lang="en-US" altLang="zh-TW" sz="2000" b="1" dirty="0">
                <a:solidFill>
                  <a:schemeClr val="accent2"/>
                </a:solidFill>
              </a:rPr>
              <a:t>kicker timing pulse signal</a:t>
            </a:r>
            <a:endParaRPr lang="en-US" altLang="zh-TW" sz="2000" dirty="0">
              <a:solidFill>
                <a:schemeClr val="accent2"/>
              </a:solidFill>
            </a:endParaRPr>
          </a:p>
        </p:txBody>
      </p:sp>
      <p:sp>
        <p:nvSpPr>
          <p:cNvPr id="99" name="文字方塊 98">
            <a:extLst>
              <a:ext uri="{FF2B5EF4-FFF2-40B4-BE49-F238E27FC236}">
                <a16:creationId xmlns:a16="http://schemas.microsoft.com/office/drawing/2014/main" id="{079EAC9C-E0AA-0FF3-4212-C9617ABE1E14}"/>
              </a:ext>
            </a:extLst>
          </p:cNvPr>
          <p:cNvSpPr txBox="1"/>
          <p:nvPr/>
        </p:nvSpPr>
        <p:spPr>
          <a:xfrm>
            <a:off x="392384" y="5076232"/>
            <a:ext cx="57036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/>
              <a:t>- Evaluate the pulse signal transmission performance.</a:t>
            </a:r>
          </a:p>
        </p:txBody>
      </p:sp>
      <p:sp>
        <p:nvSpPr>
          <p:cNvPr id="100" name="文字方塊 99">
            <a:extLst>
              <a:ext uri="{FF2B5EF4-FFF2-40B4-BE49-F238E27FC236}">
                <a16:creationId xmlns:a16="http://schemas.microsoft.com/office/drawing/2014/main" id="{54200133-F692-28E5-6795-123CA3E69BAA}"/>
              </a:ext>
            </a:extLst>
          </p:cNvPr>
          <p:cNvSpPr txBox="1"/>
          <p:nvPr/>
        </p:nvSpPr>
        <p:spPr>
          <a:xfrm>
            <a:off x="6322713" y="4804868"/>
            <a:ext cx="40524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b="1" dirty="0"/>
              <a:t>(2) Trigger the </a:t>
            </a:r>
            <a:r>
              <a:rPr lang="en-US" altLang="zh-TW" sz="2000" b="1" dirty="0">
                <a:solidFill>
                  <a:schemeClr val="accent6"/>
                </a:solidFill>
              </a:rPr>
              <a:t>reference pulse signal</a:t>
            </a:r>
            <a:endParaRPr lang="en-US" altLang="zh-TW" sz="2000" dirty="0">
              <a:solidFill>
                <a:schemeClr val="accent6"/>
              </a:solidFill>
            </a:endParaRPr>
          </a:p>
        </p:txBody>
      </p:sp>
      <p:sp>
        <p:nvSpPr>
          <p:cNvPr id="101" name="文字方塊 100">
            <a:extLst>
              <a:ext uri="{FF2B5EF4-FFF2-40B4-BE49-F238E27FC236}">
                <a16:creationId xmlns:a16="http://schemas.microsoft.com/office/drawing/2014/main" id="{9A35D003-4639-3B9E-EB79-4AD437D0525B}"/>
              </a:ext>
            </a:extLst>
          </p:cNvPr>
          <p:cNvSpPr txBox="1"/>
          <p:nvPr/>
        </p:nvSpPr>
        <p:spPr>
          <a:xfrm>
            <a:off x="6549425" y="5076232"/>
            <a:ext cx="538860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/>
              <a:t>- Evaluate the phase compensation performance.</a:t>
            </a:r>
          </a:p>
          <a:p>
            <a:r>
              <a:rPr lang="en-US" altLang="zh-TW" sz="2000" dirty="0"/>
              <a:t>- Suppress sampling-timing uncertainty. </a:t>
            </a: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5CDE60E3-0CB2-E37C-F0D9-1A5598BD64AB}"/>
              </a:ext>
            </a:extLst>
          </p:cNvPr>
          <p:cNvSpPr txBox="1"/>
          <p:nvPr/>
        </p:nvSpPr>
        <p:spPr>
          <a:xfrm>
            <a:off x="0" y="2608242"/>
            <a:ext cx="4198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>
                <a:solidFill>
                  <a:srgbClr val="FF0000"/>
                </a:solidFill>
              </a:rPr>
              <a:t>(1)</a:t>
            </a:r>
            <a:endParaRPr lang="en-US" altLang="zh-TW" dirty="0">
              <a:solidFill>
                <a:srgbClr val="FF000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F6F88D94-9F0A-A9DC-4BAE-A9452FDF198D}"/>
              </a:ext>
            </a:extLst>
          </p:cNvPr>
          <p:cNvSpPr txBox="1"/>
          <p:nvPr/>
        </p:nvSpPr>
        <p:spPr>
          <a:xfrm>
            <a:off x="4577014" y="3261538"/>
            <a:ext cx="4198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>
                <a:solidFill>
                  <a:srgbClr val="FF0000"/>
                </a:solidFill>
              </a:rPr>
              <a:t>(2)</a:t>
            </a:r>
            <a:endParaRPr lang="en-US" altLang="zh-TW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51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76C777-90A9-16B5-FB9C-3C2FF85AAB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圖片 15">
            <a:extLst>
              <a:ext uri="{FF2B5EF4-FFF2-40B4-BE49-F238E27FC236}">
                <a16:creationId xmlns:a16="http://schemas.microsoft.com/office/drawing/2014/main" id="{493B7F4D-E0F6-A4CC-60C2-84350B392C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793" y="3721930"/>
            <a:ext cx="1960697" cy="2986293"/>
          </a:xfrm>
          <a:prstGeom prst="rect">
            <a:avLst/>
          </a:prstGeom>
        </p:spPr>
      </p:pic>
      <p:sp>
        <p:nvSpPr>
          <p:cNvPr id="8" name="標題 6">
            <a:extLst>
              <a:ext uri="{FF2B5EF4-FFF2-40B4-BE49-F238E27FC236}">
                <a16:creationId xmlns:a16="http://schemas.microsoft.com/office/drawing/2014/main" id="{7AC89B26-C59E-5341-A175-8AF1E9C19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581" y="71438"/>
            <a:ext cx="11428562" cy="610050"/>
          </a:xfrm>
        </p:spPr>
        <p:txBody>
          <a:bodyPr>
            <a:normAutofit fontScale="90000"/>
          </a:bodyPr>
          <a:lstStyle/>
          <a:p>
            <a:r>
              <a:rPr lang="en-US" altLang="zh-TW" dirty="0"/>
              <a:t>T2K (Tokai to Kamioka)/HK Experiment</a:t>
            </a:r>
            <a:endParaRPr lang="zh-TW" altLang="en-US" dirty="0"/>
          </a:p>
        </p:txBody>
      </p:sp>
      <p:sp>
        <p:nvSpPr>
          <p:cNvPr id="49" name="文字版面配置區 7">
            <a:extLst>
              <a:ext uri="{FF2B5EF4-FFF2-40B4-BE49-F238E27FC236}">
                <a16:creationId xmlns:a16="http://schemas.microsoft.com/office/drawing/2014/main" id="{713D787F-4ACA-EF87-DF93-1F7EDF5DD040}"/>
              </a:ext>
            </a:extLst>
          </p:cNvPr>
          <p:cNvSpPr txBox="1">
            <a:spLocks/>
          </p:cNvSpPr>
          <p:nvPr/>
        </p:nvSpPr>
        <p:spPr>
          <a:xfrm>
            <a:off x="171638" y="517104"/>
            <a:ext cx="11428561" cy="457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solidFill>
                  <a:schemeClr val="tx1"/>
                </a:solidFill>
              </a:rPr>
              <a:t>Long-baseline neutrino oscillation experiment</a:t>
            </a:r>
            <a:endParaRPr lang="zh-TW" altLang="en-US" sz="2800" dirty="0">
              <a:solidFill>
                <a:schemeClr val="tx1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4755D8E7-401F-EB91-785A-FD52C8F65814}"/>
              </a:ext>
            </a:extLst>
          </p:cNvPr>
          <p:cNvSpPr txBox="1"/>
          <p:nvPr/>
        </p:nvSpPr>
        <p:spPr>
          <a:xfrm>
            <a:off x="171638" y="874601"/>
            <a:ext cx="31112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b="1" dirty="0"/>
              <a:t>- Neutrino Oscillation</a:t>
            </a: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4C863887-494B-2760-A2DA-586DF34A9BE6}"/>
              </a:ext>
            </a:extLst>
          </p:cNvPr>
          <p:cNvSpPr txBox="1"/>
          <p:nvPr/>
        </p:nvSpPr>
        <p:spPr>
          <a:xfrm>
            <a:off x="171638" y="3078234"/>
            <a:ext cx="277218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b="1" dirty="0"/>
              <a:t>- </a:t>
            </a:r>
            <a:r>
              <a:rPr kumimoji="1" lang="en-US" altLang="ja-JP" sz="2000" b="1" dirty="0">
                <a:cs typeface="Times New Roman" panose="02020603050405020304" pitchFamily="18" charset="0"/>
              </a:rPr>
              <a:t>T2K Experiment</a:t>
            </a:r>
            <a:endParaRPr kumimoji="1" lang="ja-JP" altLang="en-US" sz="2000" b="1" dirty="0">
              <a:cs typeface="Times New Roman" panose="02020603050405020304" pitchFamily="18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BAD1E6BA-B16F-53B7-06E6-05F8916B49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928" y="1274711"/>
            <a:ext cx="1791828" cy="1631216"/>
          </a:xfrm>
          <a:prstGeom prst="rect">
            <a:avLst/>
          </a:prstGeom>
        </p:spPr>
      </p:pic>
      <p:sp>
        <p:nvSpPr>
          <p:cNvPr id="67" name="文字方塊 66">
            <a:extLst>
              <a:ext uri="{FF2B5EF4-FFF2-40B4-BE49-F238E27FC236}">
                <a16:creationId xmlns:a16="http://schemas.microsoft.com/office/drawing/2014/main" id="{7DFA48B4-5AA1-C198-06A1-AD59A7CAF13A}"/>
              </a:ext>
            </a:extLst>
          </p:cNvPr>
          <p:cNvSpPr txBox="1"/>
          <p:nvPr/>
        </p:nvSpPr>
        <p:spPr>
          <a:xfrm>
            <a:off x="8804114" y="1669659"/>
            <a:ext cx="3111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- Neutrino flavors change</a:t>
            </a:r>
          </a:p>
          <a:p>
            <a:r>
              <a:rPr lang="en-US" altLang="zh-TW" dirty="0"/>
              <a:t>   after traveling some distance.</a:t>
            </a: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B2C458B8-8DA0-CBCE-F314-60EF32C71D42}"/>
              </a:ext>
            </a:extLst>
          </p:cNvPr>
          <p:cNvSpPr txBox="1"/>
          <p:nvPr/>
        </p:nvSpPr>
        <p:spPr>
          <a:xfrm>
            <a:off x="2724756" y="5586233"/>
            <a:ext cx="48434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- Muon neutrino (</a:t>
            </a:r>
            <a:r>
              <a:rPr lang="el-GR" altLang="zh-TW" dirty="0"/>
              <a:t>ν</a:t>
            </a:r>
            <a:r>
              <a:rPr lang="el-GR" altLang="zh-TW" baseline="-25000" dirty="0"/>
              <a:t>μ</a:t>
            </a:r>
            <a:r>
              <a:rPr lang="en-US" altLang="zh-TW" dirty="0"/>
              <a:t>) beam is generated</a:t>
            </a:r>
          </a:p>
          <a:p>
            <a:r>
              <a:rPr lang="zh-TW" altLang="en-US" dirty="0"/>
              <a:t>   </a:t>
            </a:r>
            <a:r>
              <a:rPr lang="en-US" altLang="zh-TW" dirty="0"/>
              <a:t>from the J-PARC main-ring (MR) proton beam. </a:t>
            </a:r>
          </a:p>
          <a:p>
            <a:r>
              <a:rPr lang="en-US" altLang="zh-TW" dirty="0"/>
              <a:t>- The neutrino flavor is measured</a:t>
            </a:r>
          </a:p>
          <a:p>
            <a:r>
              <a:rPr lang="en-US" altLang="zh-TW" dirty="0"/>
              <a:t>    by Super-</a:t>
            </a:r>
            <a:r>
              <a:rPr lang="en-US" altLang="zh-TW" dirty="0" err="1"/>
              <a:t>Kamiokande</a:t>
            </a:r>
            <a:r>
              <a:rPr lang="en-US" altLang="zh-TW" dirty="0"/>
              <a:t> after traveling 295 km.</a:t>
            </a:r>
            <a:endParaRPr lang="en-US" altLang="zh-TW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7D2454A5-CEF9-67F6-C216-292D7FA27EF0}"/>
              </a:ext>
            </a:extLst>
          </p:cNvPr>
          <p:cNvSpPr txBox="1"/>
          <p:nvPr/>
        </p:nvSpPr>
        <p:spPr>
          <a:xfrm>
            <a:off x="381719" y="3422002"/>
            <a:ext cx="35857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b="1" dirty="0"/>
              <a:t>- </a:t>
            </a:r>
            <a:r>
              <a:rPr kumimoji="1" lang="en-US" altLang="zh-TW" b="1" dirty="0">
                <a:cs typeface="Times New Roman" panose="02020603050405020304" pitchFamily="18" charset="0"/>
              </a:rPr>
              <a:t>Super-</a:t>
            </a:r>
            <a:r>
              <a:rPr kumimoji="1" lang="en-US" altLang="zh-TW" b="1" dirty="0" err="1">
                <a:cs typeface="Times New Roman" panose="02020603050405020304" pitchFamily="18" charset="0"/>
              </a:rPr>
              <a:t>Kamiokande</a:t>
            </a:r>
            <a:endParaRPr kumimoji="1" lang="ja-JP" altLang="en-US" b="1" dirty="0">
              <a:cs typeface="Times New Roman" panose="02020603050405020304" pitchFamily="18" charset="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B71D6027-F401-4A1D-0D4E-A7AA861F1A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9075" y="3296915"/>
            <a:ext cx="3321287" cy="3489647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18AF5A95-B4B0-1BD1-A597-66FE2791565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74795"/>
          <a:stretch>
            <a:fillRect/>
          </a:stretch>
        </p:blipFill>
        <p:spPr>
          <a:xfrm>
            <a:off x="2276120" y="3938375"/>
            <a:ext cx="2255241" cy="1544097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ADE7A04C-F294-2773-E791-DFDF5D22950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0166"/>
          <a:stretch>
            <a:fillRect/>
          </a:stretch>
        </p:blipFill>
        <p:spPr>
          <a:xfrm>
            <a:off x="4638083" y="3938375"/>
            <a:ext cx="4458880" cy="1544097"/>
          </a:xfrm>
          <a:prstGeom prst="rect">
            <a:avLst/>
          </a:prstGeom>
        </p:spPr>
      </p:pic>
      <p:sp>
        <p:nvSpPr>
          <p:cNvPr id="17" name="文字方塊 16">
            <a:extLst>
              <a:ext uri="{FF2B5EF4-FFF2-40B4-BE49-F238E27FC236}">
                <a16:creationId xmlns:a16="http://schemas.microsoft.com/office/drawing/2014/main" id="{17B251E3-3DA5-7B4E-24C3-05BB5B555D2E}"/>
              </a:ext>
            </a:extLst>
          </p:cNvPr>
          <p:cNvSpPr txBox="1"/>
          <p:nvPr/>
        </p:nvSpPr>
        <p:spPr>
          <a:xfrm>
            <a:off x="3809427" y="3606668"/>
            <a:ext cx="18186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b="1" dirty="0"/>
              <a:t>- </a:t>
            </a:r>
            <a:r>
              <a:rPr kumimoji="1" lang="en-US" altLang="zh-TW" b="1" dirty="0">
                <a:cs typeface="Times New Roman" panose="02020603050405020304" pitchFamily="18" charset="0"/>
              </a:rPr>
              <a:t>Near Detectors</a:t>
            </a:r>
            <a:endParaRPr kumimoji="1" lang="ja-JP" altLang="en-US" b="1" dirty="0">
              <a:cs typeface="Times New Roman" panose="02020603050405020304" pitchFamily="18" charset="0"/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7B37B54D-573A-4C05-4397-FF88B348B873}"/>
              </a:ext>
            </a:extLst>
          </p:cNvPr>
          <p:cNvSpPr txBox="1"/>
          <p:nvPr/>
        </p:nvSpPr>
        <p:spPr>
          <a:xfrm>
            <a:off x="7662822" y="3429000"/>
            <a:ext cx="10362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b="1" dirty="0"/>
              <a:t>- </a:t>
            </a:r>
            <a:r>
              <a:rPr kumimoji="1" lang="en-US" altLang="zh-TW" b="1" dirty="0">
                <a:cs typeface="Times New Roman" panose="02020603050405020304" pitchFamily="18" charset="0"/>
              </a:rPr>
              <a:t>J-PARC</a:t>
            </a:r>
            <a:endParaRPr kumimoji="1" lang="ja-JP" altLang="en-US" b="1" dirty="0">
              <a:cs typeface="Times New Roman" panose="02020603050405020304" pitchFamily="18" charset="0"/>
            </a:endParaRPr>
          </a:p>
        </p:txBody>
      </p:sp>
      <p:pic>
        <p:nvPicPr>
          <p:cNvPr id="20" name="圖片 19">
            <a:extLst>
              <a:ext uri="{FF2B5EF4-FFF2-40B4-BE49-F238E27FC236}">
                <a16:creationId xmlns:a16="http://schemas.microsoft.com/office/drawing/2014/main" id="{12F143AA-3FA7-8489-FBF2-36716858388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23802" b="25606"/>
          <a:stretch>
            <a:fillRect/>
          </a:stretch>
        </p:blipFill>
        <p:spPr>
          <a:xfrm>
            <a:off x="3299452" y="1616244"/>
            <a:ext cx="5399623" cy="907882"/>
          </a:xfrm>
          <a:prstGeom prst="rect">
            <a:avLst/>
          </a:prstGeom>
        </p:spPr>
      </p:pic>
      <p:sp>
        <p:nvSpPr>
          <p:cNvPr id="2" name="文字方塊 1">
            <a:extLst>
              <a:ext uri="{FF2B5EF4-FFF2-40B4-BE49-F238E27FC236}">
                <a16:creationId xmlns:a16="http://schemas.microsoft.com/office/drawing/2014/main" id="{6550DB3E-2918-2E0A-7801-570BEDAA0F2F}"/>
              </a:ext>
            </a:extLst>
          </p:cNvPr>
          <p:cNvSpPr txBox="1"/>
          <p:nvPr/>
        </p:nvSpPr>
        <p:spPr>
          <a:xfrm>
            <a:off x="9658196" y="33297"/>
            <a:ext cx="229949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Ref: Abe, K., et al., NIM A,</a:t>
            </a:r>
          </a:p>
          <a:p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  659.1 (2011): 106-135.</a:t>
            </a:r>
            <a:endParaRPr lang="zh-TW" alt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68182285-B420-2D4B-A426-8C738194DBC7}"/>
              </a:ext>
            </a:extLst>
          </p:cNvPr>
          <p:cNvSpPr/>
          <p:nvPr/>
        </p:nvSpPr>
        <p:spPr>
          <a:xfrm>
            <a:off x="2111604" y="2705493"/>
            <a:ext cx="832219" cy="3474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字方塊 9">
                <a:extLst>
                  <a:ext uri="{FF2B5EF4-FFF2-40B4-BE49-F238E27FC236}">
                    <a16:creationId xmlns:a16="http://schemas.microsoft.com/office/drawing/2014/main" id="{EE4AA703-6740-9B98-2A37-7EA095807B2C}"/>
                  </a:ext>
                </a:extLst>
              </p:cNvPr>
              <p:cNvSpPr txBox="1"/>
              <p:nvPr/>
            </p:nvSpPr>
            <p:spPr>
              <a:xfrm>
                <a:off x="3403741" y="1097989"/>
                <a:ext cx="1791828" cy="5405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400" dirty="0"/>
                  <a:t>J-PARC generates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TW" altLang="en-US" sz="140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zh-TW" altLang="en-US" sz="140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altLang="zh-TW" sz="1400" dirty="0"/>
                  <a:t> </a:t>
                </a:r>
              </a:p>
              <a:p>
                <a:r>
                  <a:rPr lang="en-US" altLang="zh-TW" sz="1400" dirty="0"/>
                  <a:t>from proton.</a:t>
                </a:r>
              </a:p>
            </p:txBody>
          </p:sp>
        </mc:Choice>
        <mc:Fallback xmlns="">
          <p:sp>
            <p:nvSpPr>
              <p:cNvPr id="10" name="文字方塊 9">
                <a:extLst>
                  <a:ext uri="{FF2B5EF4-FFF2-40B4-BE49-F238E27FC236}">
                    <a16:creationId xmlns:a16="http://schemas.microsoft.com/office/drawing/2014/main" id="{EE4AA703-6740-9B98-2A37-7EA095807B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3741" y="1097989"/>
                <a:ext cx="1791828" cy="540533"/>
              </a:xfrm>
              <a:prstGeom prst="rect">
                <a:avLst/>
              </a:prstGeom>
              <a:blipFill>
                <a:blip r:embed="rId8"/>
                <a:stretch>
                  <a:fillRect l="-1020" t="-1124" b="-11236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字方塊 10">
                <a:extLst>
                  <a:ext uri="{FF2B5EF4-FFF2-40B4-BE49-F238E27FC236}">
                    <a16:creationId xmlns:a16="http://schemas.microsoft.com/office/drawing/2014/main" id="{79FB70C2-E6EB-3B9A-FE70-7BFE134014C8}"/>
                  </a:ext>
                </a:extLst>
              </p:cNvPr>
              <p:cNvSpPr txBox="1"/>
              <p:nvPr/>
            </p:nvSpPr>
            <p:spPr>
              <a:xfrm>
                <a:off x="6649861" y="1120267"/>
                <a:ext cx="193140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400" dirty="0" err="1"/>
                  <a:t>Kamiokande</a:t>
                </a:r>
                <a:r>
                  <a:rPr lang="en-US" altLang="zh-TW" sz="1400" dirty="0"/>
                  <a:t> measures the arriving </a:t>
                </a:r>
                <a14:m>
                  <m:oMath xmlns:m="http://schemas.openxmlformats.org/officeDocument/2006/math">
                    <m:r>
                      <a:rPr lang="zh-TW" altLang="en-US" sz="1400" i="1" dirty="0" smtClean="0">
                        <a:latin typeface="Cambria Math" panose="02040503050406030204" pitchFamily="18" charset="0"/>
                      </a:rPr>
                      <m:t>𝜐</m:t>
                    </m:r>
                  </m:oMath>
                </a14:m>
                <a:r>
                  <a:rPr lang="en-US" altLang="zh-TW" sz="1400" dirty="0"/>
                  <a:t> flavor.</a:t>
                </a:r>
              </a:p>
            </p:txBody>
          </p:sp>
        </mc:Choice>
        <mc:Fallback xmlns="">
          <p:sp>
            <p:nvSpPr>
              <p:cNvPr id="11" name="文字方塊 10">
                <a:extLst>
                  <a:ext uri="{FF2B5EF4-FFF2-40B4-BE49-F238E27FC236}">
                    <a16:creationId xmlns:a16="http://schemas.microsoft.com/office/drawing/2014/main" id="{79FB70C2-E6EB-3B9A-FE70-7BFE134014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9861" y="1120267"/>
                <a:ext cx="1931408" cy="523220"/>
              </a:xfrm>
              <a:prstGeom prst="rect">
                <a:avLst/>
              </a:prstGeom>
              <a:blipFill>
                <a:blip r:embed="rId9"/>
                <a:stretch>
                  <a:fillRect l="-946" t="-2326" b="-10465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字方塊 11">
                <a:extLst>
                  <a:ext uri="{FF2B5EF4-FFF2-40B4-BE49-F238E27FC236}">
                    <a16:creationId xmlns:a16="http://schemas.microsoft.com/office/drawing/2014/main" id="{AA2B9FE4-A600-C27A-7EB3-C8D4D80E00A1}"/>
                  </a:ext>
                </a:extLst>
              </p:cNvPr>
              <p:cNvSpPr txBox="1"/>
              <p:nvPr/>
            </p:nvSpPr>
            <p:spPr>
              <a:xfrm>
                <a:off x="3752925" y="2609909"/>
                <a:ext cx="739148" cy="3250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400" dirty="0"/>
                  <a:t>pure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TW" altLang="en-US" sz="140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zh-TW" altLang="en-US" sz="140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endParaRPr lang="en-US" altLang="zh-TW" sz="1400" dirty="0"/>
              </a:p>
            </p:txBody>
          </p:sp>
        </mc:Choice>
        <mc:Fallback xmlns="">
          <p:sp>
            <p:nvSpPr>
              <p:cNvPr id="12" name="文字方塊 11">
                <a:extLst>
                  <a:ext uri="{FF2B5EF4-FFF2-40B4-BE49-F238E27FC236}">
                    <a16:creationId xmlns:a16="http://schemas.microsoft.com/office/drawing/2014/main" id="{AA2B9FE4-A600-C27A-7EB3-C8D4D80E00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2925" y="2609909"/>
                <a:ext cx="739148" cy="325089"/>
              </a:xfrm>
              <a:prstGeom prst="rect">
                <a:avLst/>
              </a:prstGeom>
              <a:blipFill>
                <a:blip r:embed="rId10"/>
                <a:stretch>
                  <a:fillRect l="-2479" t="-1887" b="-1698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字方塊 12">
                <a:extLst>
                  <a:ext uri="{FF2B5EF4-FFF2-40B4-BE49-F238E27FC236}">
                    <a16:creationId xmlns:a16="http://schemas.microsoft.com/office/drawing/2014/main" id="{CF6CD7C6-C968-01BA-A576-27C6672DFC07}"/>
                  </a:ext>
                </a:extLst>
              </p:cNvPr>
              <p:cNvSpPr txBox="1"/>
              <p:nvPr/>
            </p:nvSpPr>
            <p:spPr>
              <a:xfrm>
                <a:off x="6834024" y="2531284"/>
                <a:ext cx="1657595" cy="5405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400" dirty="0"/>
                  <a:t>most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TW" altLang="en-US" sz="140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zh-TW" altLang="en-US" sz="1400" i="1" smtClean="0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endParaRPr lang="en-US" altLang="zh-TW" sz="1400" dirty="0"/>
              </a:p>
              <a:p>
                <a:r>
                  <a:rPr lang="en-US" altLang="zh-TW" sz="1400" dirty="0"/>
                  <a:t>with a few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TW" altLang="en-US" sz="14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TW" sz="1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zh-TW" sz="1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TW" altLang="en-US" sz="14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TW" sz="140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endParaRPr lang="en-US" altLang="zh-TW" sz="1400" dirty="0"/>
              </a:p>
            </p:txBody>
          </p:sp>
        </mc:Choice>
        <mc:Fallback xmlns="">
          <p:sp>
            <p:nvSpPr>
              <p:cNvPr id="13" name="文字方塊 12">
                <a:extLst>
                  <a:ext uri="{FF2B5EF4-FFF2-40B4-BE49-F238E27FC236}">
                    <a16:creationId xmlns:a16="http://schemas.microsoft.com/office/drawing/2014/main" id="{CF6CD7C6-C968-01BA-A576-27C6672DFC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4024" y="2531284"/>
                <a:ext cx="1657595" cy="540533"/>
              </a:xfrm>
              <a:prstGeom prst="rect">
                <a:avLst/>
              </a:prstGeom>
              <a:blipFill>
                <a:blip r:embed="rId11"/>
                <a:stretch>
                  <a:fillRect l="-1103" t="-2247" b="-898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文字方塊 13">
            <a:extLst>
              <a:ext uri="{FF2B5EF4-FFF2-40B4-BE49-F238E27FC236}">
                <a16:creationId xmlns:a16="http://schemas.microsoft.com/office/drawing/2014/main" id="{A8B149D7-8CA0-3A57-C3B2-3A406BB4C39C}"/>
              </a:ext>
            </a:extLst>
          </p:cNvPr>
          <p:cNvSpPr txBox="1"/>
          <p:nvPr/>
        </p:nvSpPr>
        <p:spPr>
          <a:xfrm>
            <a:off x="655952" y="2051716"/>
            <a:ext cx="10712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/>
              <a:t>neutrino</a:t>
            </a:r>
          </a:p>
          <a:p>
            <a:r>
              <a:rPr lang="en-US" altLang="zh-TW" sz="1400" dirty="0"/>
              <a:t>flavor</a:t>
            </a:r>
          </a:p>
        </p:txBody>
      </p:sp>
    </p:spTree>
    <p:extLst>
      <p:ext uri="{BB962C8B-B14F-4D97-AF65-F5344CB8AC3E}">
        <p14:creationId xmlns:p14="http://schemas.microsoft.com/office/powerpoint/2010/main" val="4182068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0E213-B998-58BE-E669-FBAB6CDBBF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E6140E4-0AAE-DD85-ADCC-EABEE3A86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Result</a:t>
            </a:r>
            <a:r>
              <a:rPr lang="zh-TW" altLang="en-US" dirty="0"/>
              <a:t> </a:t>
            </a:r>
            <a:r>
              <a:rPr lang="en-US" altLang="zh-TW" dirty="0"/>
              <a:t>of Time Synchronization System</a:t>
            </a:r>
            <a:endParaRPr lang="zh-TW" altLang="en-US" dirty="0"/>
          </a:p>
        </p:txBody>
      </p:sp>
      <p:sp>
        <p:nvSpPr>
          <p:cNvPr id="7" name="文字版面配置區 7">
            <a:extLst>
              <a:ext uri="{FF2B5EF4-FFF2-40B4-BE49-F238E27FC236}">
                <a16:creationId xmlns:a16="http://schemas.microsoft.com/office/drawing/2014/main" id="{64CA924B-386D-3E5A-60D6-D865111151C7}"/>
              </a:ext>
            </a:extLst>
          </p:cNvPr>
          <p:cNvSpPr txBox="1">
            <a:spLocks/>
          </p:cNvSpPr>
          <p:nvPr/>
        </p:nvSpPr>
        <p:spPr>
          <a:xfrm>
            <a:off x="171638" y="517104"/>
            <a:ext cx="11428561" cy="457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solidFill>
                  <a:schemeClr val="tx1"/>
                </a:solidFill>
              </a:rPr>
              <a:t>Tested by a 10km optical fiber</a:t>
            </a: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F28DAB41-C875-E75C-E047-4548515A3303}"/>
              </a:ext>
            </a:extLst>
          </p:cNvPr>
          <p:cNvSpPr txBox="1"/>
          <p:nvPr/>
        </p:nvSpPr>
        <p:spPr>
          <a:xfrm>
            <a:off x="-28286" y="4858275"/>
            <a:ext cx="24495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b="1" dirty="0"/>
              <a:t>3) Stability:</a:t>
            </a: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13489FBF-0441-4761-1E63-52B1929A71AA}"/>
              </a:ext>
            </a:extLst>
          </p:cNvPr>
          <p:cNvSpPr txBox="1"/>
          <p:nvPr/>
        </p:nvSpPr>
        <p:spPr>
          <a:xfrm>
            <a:off x="113581" y="5150865"/>
            <a:ext cx="433067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- Testing time</a:t>
            </a:r>
            <a:r>
              <a:rPr lang="en-US" altLang="zh-TW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≈ 11</a:t>
            </a:r>
            <a:r>
              <a:rPr lang="en-US" altLang="zh-TW" dirty="0"/>
              <a:t> days</a:t>
            </a:r>
          </a:p>
          <a:p>
            <a:r>
              <a:rPr lang="en-US" altLang="zh-TW" dirty="0"/>
              <a:t>- Room temperature variation </a:t>
            </a:r>
            <a:r>
              <a:rPr lang="en-US" altLang="zh-TW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≈ </a:t>
            </a:r>
            <a:r>
              <a:rPr lang="en-US" altLang="zh-TW" dirty="0"/>
              <a:t>12°C</a:t>
            </a:r>
            <a:br>
              <a:rPr lang="en-US" altLang="zh-TW" dirty="0"/>
            </a:br>
            <a:r>
              <a:rPr lang="en-US" altLang="zh-TW" dirty="0"/>
              <a:t>- Clock phase shift </a:t>
            </a:r>
            <a:r>
              <a:rPr lang="en-US" altLang="zh-TW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≈ 5</a:t>
            </a:r>
            <a:r>
              <a:rPr lang="en-US" altLang="zh-TW" dirty="0"/>
              <a:t> ns</a:t>
            </a:r>
          </a:p>
          <a:p>
            <a:r>
              <a:rPr lang="en-US" altLang="zh-TW" dirty="0"/>
              <a:t>- The MIKUMARI RX on the main board</a:t>
            </a:r>
          </a:p>
          <a:p>
            <a:r>
              <a:rPr lang="en-US" altLang="zh-TW" dirty="0"/>
              <a:t>   maintains the sampling point at the center</a:t>
            </a:r>
          </a:p>
          <a:p>
            <a:r>
              <a:rPr lang="en-US" altLang="zh-TW" dirty="0"/>
              <a:t>    based on the measured phase shift.</a:t>
            </a: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A7719B3E-C5C7-533A-566C-DA7E321AB8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7" t="13332" r="7407" b="72834"/>
          <a:stretch>
            <a:fillRect/>
          </a:stretch>
        </p:blipFill>
        <p:spPr>
          <a:xfrm>
            <a:off x="44403" y="1287533"/>
            <a:ext cx="6040430" cy="2196559"/>
          </a:xfrm>
          <a:prstGeom prst="rect">
            <a:avLst/>
          </a:prstGeom>
        </p:spPr>
      </p:pic>
      <p:sp>
        <p:nvSpPr>
          <p:cNvPr id="13" name="文字方塊 12">
            <a:extLst>
              <a:ext uri="{FF2B5EF4-FFF2-40B4-BE49-F238E27FC236}">
                <a16:creationId xmlns:a16="http://schemas.microsoft.com/office/drawing/2014/main" id="{AD88C947-3264-F3FC-CFBD-222DAA2B8FC0}"/>
              </a:ext>
            </a:extLst>
          </p:cNvPr>
          <p:cNvSpPr txBox="1"/>
          <p:nvPr/>
        </p:nvSpPr>
        <p:spPr>
          <a:xfrm>
            <a:off x="-29294" y="897902"/>
            <a:ext cx="473236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b="1" dirty="0"/>
              <a:t>1) Transmission latency &amp; Timing accuracy</a:t>
            </a:r>
            <a:r>
              <a:rPr lang="zh-TW" altLang="en-US" sz="2000" b="1" dirty="0"/>
              <a:t> </a:t>
            </a:r>
            <a:r>
              <a:rPr lang="en-US" altLang="zh-TW" sz="2000" b="1" dirty="0"/>
              <a:t>:</a:t>
            </a:r>
            <a:endParaRPr lang="en-US" altLang="zh-TW" sz="2000" dirty="0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610BEE17-E204-216A-E964-0EC62EE37D09}"/>
              </a:ext>
            </a:extLst>
          </p:cNvPr>
          <p:cNvSpPr txBox="1"/>
          <p:nvPr/>
        </p:nvSpPr>
        <p:spPr>
          <a:xfrm>
            <a:off x="4995244" y="3147046"/>
            <a:ext cx="1163286" cy="41122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pPr algn="just"/>
            <a:r>
              <a:rPr lang="en-US" altLang="zh-TW" b="1" dirty="0">
                <a:solidFill>
                  <a:schemeClr val="bg1"/>
                </a:solidFill>
              </a:rPr>
              <a:t>unit: 1 ns</a:t>
            </a:r>
            <a:endParaRPr lang="en-US" altLang="zh-TW" dirty="0">
              <a:solidFill>
                <a:schemeClr val="bg1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DB2611F8-D37D-B7C7-2A3E-A051FCDADB32}"/>
              </a:ext>
            </a:extLst>
          </p:cNvPr>
          <p:cNvSpPr txBox="1"/>
          <p:nvPr/>
        </p:nvSpPr>
        <p:spPr>
          <a:xfrm>
            <a:off x="113581" y="3473468"/>
            <a:ext cx="56625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- </a:t>
            </a:r>
            <a:r>
              <a:rPr lang="en-US" altLang="zh-TW" b="1" dirty="0"/>
              <a:t>Kicker timing pulse signal </a:t>
            </a:r>
            <a:r>
              <a:rPr lang="en-US" altLang="zh-TW" dirty="0"/>
              <a:t>as trigger</a:t>
            </a:r>
          </a:p>
          <a:p>
            <a:r>
              <a:rPr lang="en-US" altLang="zh-TW" dirty="0"/>
              <a:t>- Transmission latency: </a:t>
            </a:r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(requirement &lt;1 </a:t>
            </a:r>
            <a:r>
              <a:rPr lang="en-US" altLang="zh-TW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ms</a:t>
            </a:r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r>
              <a:rPr lang="en-US" altLang="zh-TW" dirty="0"/>
              <a:t>   - Time interval: 54.934 </a:t>
            </a:r>
            <a:r>
              <a:rPr lang="en-US" altLang="zh-TW" dirty="0" err="1"/>
              <a:t>μs</a:t>
            </a:r>
            <a:r>
              <a:rPr lang="en-US" altLang="zh-TW" dirty="0"/>
              <a:t> (with extra latency of 5 </a:t>
            </a:r>
            <a:r>
              <a:rPr lang="en-US" altLang="zh-TW" dirty="0" err="1"/>
              <a:t>μs</a:t>
            </a:r>
            <a:r>
              <a:rPr lang="en-US" altLang="zh-TW" dirty="0"/>
              <a:t>)</a:t>
            </a:r>
          </a:p>
          <a:p>
            <a:r>
              <a:rPr lang="en-US" altLang="zh-TW" dirty="0"/>
              <a:t>- Timing accuracy: </a:t>
            </a:r>
          </a:p>
          <a:p>
            <a:r>
              <a:rPr lang="en-US" altLang="zh-TW" dirty="0"/>
              <a:t>   - Range (Max-Min): 1.223 ns</a:t>
            </a:r>
          </a:p>
        </p:txBody>
      </p:sp>
      <p:cxnSp>
        <p:nvCxnSpPr>
          <p:cNvPr id="27" name="直線接點 26">
            <a:extLst>
              <a:ext uri="{FF2B5EF4-FFF2-40B4-BE49-F238E27FC236}">
                <a16:creationId xmlns:a16="http://schemas.microsoft.com/office/drawing/2014/main" id="{8D9E280B-A708-021B-722B-0C85C686DCB3}"/>
              </a:ext>
            </a:extLst>
          </p:cNvPr>
          <p:cNvCxnSpPr>
            <a:cxnSpLocks/>
          </p:cNvCxnSpPr>
          <p:nvPr/>
        </p:nvCxnSpPr>
        <p:spPr>
          <a:xfrm>
            <a:off x="2627317" y="1421316"/>
            <a:ext cx="704155" cy="0"/>
          </a:xfrm>
          <a:prstGeom prst="line">
            <a:avLst/>
          </a:prstGeom>
          <a:ln w="28575">
            <a:solidFill>
              <a:schemeClr val="accent4"/>
            </a:solidFill>
            <a:prstDash val="solid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圖片 3">
            <a:extLst>
              <a:ext uri="{FF2B5EF4-FFF2-40B4-BE49-F238E27FC236}">
                <a16:creationId xmlns:a16="http://schemas.microsoft.com/office/drawing/2014/main" id="{DE288914-67D4-BA1B-6338-005B9C54AA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6" t="13619" r="7570" b="72101"/>
          <a:stretch>
            <a:fillRect/>
          </a:stretch>
        </p:blipFill>
        <p:spPr>
          <a:xfrm>
            <a:off x="6158530" y="1273835"/>
            <a:ext cx="6040430" cy="2198662"/>
          </a:xfrm>
          <a:prstGeom prst="rect">
            <a:avLst/>
          </a:prstGeom>
        </p:spPr>
      </p:pic>
      <p:sp>
        <p:nvSpPr>
          <p:cNvPr id="12" name="文字方塊 11">
            <a:extLst>
              <a:ext uri="{FF2B5EF4-FFF2-40B4-BE49-F238E27FC236}">
                <a16:creationId xmlns:a16="http://schemas.microsoft.com/office/drawing/2014/main" id="{6144B1EA-133A-39AF-040F-5C656379B280}"/>
              </a:ext>
            </a:extLst>
          </p:cNvPr>
          <p:cNvSpPr txBox="1"/>
          <p:nvPr/>
        </p:nvSpPr>
        <p:spPr>
          <a:xfrm>
            <a:off x="6084833" y="869327"/>
            <a:ext cx="42120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b="1" dirty="0"/>
              <a:t>2) Phase compensation</a:t>
            </a:r>
            <a:r>
              <a:rPr lang="zh-TW" altLang="en-US" sz="2000" b="1" dirty="0"/>
              <a:t> </a:t>
            </a:r>
            <a:r>
              <a:rPr lang="en-US" altLang="zh-TW" sz="2000" b="1" dirty="0"/>
              <a:t>performance:</a:t>
            </a: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165DD693-14BF-028E-962A-9F4835C5266E}"/>
              </a:ext>
            </a:extLst>
          </p:cNvPr>
          <p:cNvSpPr txBox="1"/>
          <p:nvPr/>
        </p:nvSpPr>
        <p:spPr>
          <a:xfrm>
            <a:off x="3487110" y="1481349"/>
            <a:ext cx="2543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accent4"/>
                </a:solidFill>
              </a:rPr>
              <a:t>Beam trigger pulse</a:t>
            </a:r>
            <a:r>
              <a:rPr lang="zh-TW" altLang="en-US" dirty="0">
                <a:solidFill>
                  <a:schemeClr val="accent4"/>
                </a:solidFill>
              </a:rPr>
              <a:t> </a:t>
            </a:r>
            <a:r>
              <a:rPr lang="en-US" altLang="zh-TW" dirty="0">
                <a:solidFill>
                  <a:schemeClr val="accent4"/>
                </a:solidFill>
              </a:rPr>
              <a:t>signal</a:t>
            </a:r>
          </a:p>
          <a:p>
            <a:r>
              <a:rPr lang="en-US" altLang="zh-TW" dirty="0">
                <a:solidFill>
                  <a:schemeClr val="accent4"/>
                </a:solidFill>
              </a:rPr>
              <a:t>  w/ phase compensation</a:t>
            </a:r>
            <a:endParaRPr lang="zh-TW" altLang="en-US" dirty="0">
              <a:solidFill>
                <a:schemeClr val="accent4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9DAB68C0-5448-1654-9036-C218AD4A2E93}"/>
              </a:ext>
            </a:extLst>
          </p:cNvPr>
          <p:cNvSpPr txBox="1"/>
          <p:nvPr/>
        </p:nvSpPr>
        <p:spPr>
          <a:xfrm>
            <a:off x="3388748" y="2288803"/>
            <a:ext cx="2696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solidFill>
                  <a:schemeClr val="accent1"/>
                </a:solidFill>
              </a:rPr>
              <a:t>Beam trigger pulse signal</a:t>
            </a:r>
          </a:p>
          <a:p>
            <a:r>
              <a:rPr lang="en-US" altLang="zh-TW" dirty="0">
                <a:solidFill>
                  <a:schemeClr val="accent1"/>
                </a:solidFill>
              </a:rPr>
              <a:t>  w/o phase compensation</a:t>
            </a:r>
            <a:endParaRPr lang="zh-TW" altLang="en-US" dirty="0">
              <a:solidFill>
                <a:schemeClr val="accent1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FA71B882-5FB2-DDA2-39E7-C401AC434745}"/>
              </a:ext>
            </a:extLst>
          </p:cNvPr>
          <p:cNvSpPr txBox="1"/>
          <p:nvPr/>
        </p:nvSpPr>
        <p:spPr>
          <a:xfrm>
            <a:off x="10879042" y="3135344"/>
            <a:ext cx="1163286" cy="41122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pPr algn="just"/>
            <a:r>
              <a:rPr lang="en-US" altLang="zh-TW" b="1" dirty="0">
                <a:solidFill>
                  <a:schemeClr val="bg1"/>
                </a:solidFill>
              </a:rPr>
              <a:t>unit: 200 </a:t>
            </a:r>
            <a:r>
              <a:rPr lang="en-US" altLang="zh-TW" b="1" dirty="0" err="1">
                <a:solidFill>
                  <a:schemeClr val="bg1"/>
                </a:solidFill>
              </a:rPr>
              <a:t>ps</a:t>
            </a:r>
            <a:endParaRPr lang="en-US" altLang="zh-TW" dirty="0">
              <a:solidFill>
                <a:schemeClr val="bg1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6E60116A-5A66-0408-7ECA-CD92CAE39E81}"/>
              </a:ext>
            </a:extLst>
          </p:cNvPr>
          <p:cNvSpPr txBox="1"/>
          <p:nvPr/>
        </p:nvSpPr>
        <p:spPr>
          <a:xfrm>
            <a:off x="6284757" y="3484092"/>
            <a:ext cx="56625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- </a:t>
            </a:r>
            <a:r>
              <a:rPr lang="en-US" altLang="zh-TW" b="1" dirty="0"/>
              <a:t>Reference pulse signal </a:t>
            </a:r>
            <a:r>
              <a:rPr lang="en-US" altLang="zh-TW" dirty="0"/>
              <a:t>as trigger</a:t>
            </a:r>
          </a:p>
          <a:p>
            <a:r>
              <a:rPr lang="en-US" altLang="zh-TW" dirty="0"/>
              <a:t>- Phase compensation</a:t>
            </a:r>
            <a:r>
              <a:rPr lang="zh-TW" altLang="en-US" dirty="0"/>
              <a:t> </a:t>
            </a:r>
            <a:r>
              <a:rPr lang="en-US" altLang="zh-TW" dirty="0"/>
              <a:t>performance :</a:t>
            </a:r>
          </a:p>
          <a:p>
            <a:r>
              <a:rPr lang="zh-TW" altLang="en-US" dirty="0"/>
              <a:t>   </a:t>
            </a:r>
            <a:r>
              <a:rPr lang="en-US" altLang="zh-TW" dirty="0"/>
              <a:t>- Range (Max-Min): 287.754 </a:t>
            </a:r>
            <a:r>
              <a:rPr lang="en-US" altLang="zh-TW" dirty="0" err="1"/>
              <a:t>ps</a:t>
            </a:r>
            <a:endParaRPr lang="en-US" altLang="zh-TW" dirty="0"/>
          </a:p>
          <a:p>
            <a:r>
              <a:rPr lang="en-US" altLang="zh-TW" dirty="0"/>
              <a:t>   - Std Dev: 34.996 </a:t>
            </a:r>
            <a:r>
              <a:rPr lang="en-US" altLang="zh-TW" dirty="0" err="1"/>
              <a:t>ps</a:t>
            </a:r>
            <a:endParaRPr lang="en-US" altLang="zh-TW" dirty="0"/>
          </a:p>
        </p:txBody>
      </p:sp>
      <p:cxnSp>
        <p:nvCxnSpPr>
          <p:cNvPr id="29" name="直線接點 28">
            <a:extLst>
              <a:ext uri="{FF2B5EF4-FFF2-40B4-BE49-F238E27FC236}">
                <a16:creationId xmlns:a16="http://schemas.microsoft.com/office/drawing/2014/main" id="{AB10C3AF-E6E9-96BF-0394-491CFA8D3028}"/>
              </a:ext>
            </a:extLst>
          </p:cNvPr>
          <p:cNvCxnSpPr>
            <a:cxnSpLocks/>
          </p:cNvCxnSpPr>
          <p:nvPr/>
        </p:nvCxnSpPr>
        <p:spPr>
          <a:xfrm>
            <a:off x="8782084" y="1414291"/>
            <a:ext cx="704155" cy="0"/>
          </a:xfrm>
          <a:prstGeom prst="line">
            <a:avLst/>
          </a:prstGeom>
          <a:ln w="28575">
            <a:solidFill>
              <a:schemeClr val="accent4"/>
            </a:solidFill>
            <a:prstDash val="solid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9F55947B-0AD0-2896-7330-39BB726BBC31}"/>
              </a:ext>
            </a:extLst>
          </p:cNvPr>
          <p:cNvSpPr txBox="1"/>
          <p:nvPr/>
        </p:nvSpPr>
        <p:spPr>
          <a:xfrm>
            <a:off x="8881287" y="5584165"/>
            <a:ext cx="2831263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altLang="zh-TW" sz="2000" dirty="0"/>
              <a:t>The testing results</a:t>
            </a:r>
          </a:p>
          <a:p>
            <a:r>
              <a:rPr lang="en-US" altLang="zh-TW" sz="2000" b="1" dirty="0"/>
              <a:t>confirmed requirements.</a:t>
            </a:r>
            <a:endParaRPr lang="zh-TW" altLang="en-US" sz="2000" b="1" dirty="0"/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C484E603-4C5F-CDCF-1A88-3E315403E261}"/>
              </a:ext>
            </a:extLst>
          </p:cNvPr>
          <p:cNvSpPr txBox="1"/>
          <p:nvPr/>
        </p:nvSpPr>
        <p:spPr>
          <a:xfrm>
            <a:off x="4003684" y="5186288"/>
            <a:ext cx="46406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- # of transmitted pulse signal: 9,352,060,226</a:t>
            </a:r>
          </a:p>
          <a:p>
            <a:r>
              <a:rPr lang="en-US" altLang="zh-TW" dirty="0"/>
              <a:t>- No trigger loss was detected.</a:t>
            </a:r>
          </a:p>
          <a:p>
            <a:r>
              <a:rPr lang="en-US" altLang="zh-TW" dirty="0"/>
              <a:t>- Probability of trigger loss: &lt; 3.2x10</a:t>
            </a:r>
            <a:r>
              <a:rPr lang="en-US" altLang="zh-TW" baseline="30000" dirty="0"/>
              <a:t>-10</a:t>
            </a:r>
            <a:r>
              <a:rPr lang="zh-TW" altLang="en-US" dirty="0"/>
              <a:t> </a:t>
            </a:r>
            <a:r>
              <a:rPr lang="en-US" altLang="zh-TW" dirty="0"/>
              <a:t>@95%CL</a:t>
            </a:r>
          </a:p>
        </p:txBody>
      </p:sp>
    </p:spTree>
    <p:extLst>
      <p:ext uri="{BB962C8B-B14F-4D97-AF65-F5344CB8AC3E}">
        <p14:creationId xmlns:p14="http://schemas.microsoft.com/office/powerpoint/2010/main" val="11013052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233930-F734-8DF2-E05E-BF208BF640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056F764-CE2A-C15A-E93D-E6BCA6158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Conclusion</a:t>
            </a:r>
            <a:endParaRPr lang="zh-TW" altLang="en-US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B5E21C31-E968-8536-C200-F93CEF13D665}"/>
              </a:ext>
            </a:extLst>
          </p:cNvPr>
          <p:cNvSpPr txBox="1"/>
          <p:nvPr/>
        </p:nvSpPr>
        <p:spPr>
          <a:xfrm>
            <a:off x="363426" y="998380"/>
            <a:ext cx="116660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400" b="1" dirty="0"/>
              <a:t>- Motivation: </a:t>
            </a:r>
            <a:r>
              <a:rPr lang="zh-TW" altLang="en-US" sz="2400" dirty="0"/>
              <a:t>replace the current </a:t>
            </a:r>
            <a:r>
              <a:rPr lang="en-US" altLang="zh-TW" sz="2400" dirty="0"/>
              <a:t>timing distribution</a:t>
            </a:r>
            <a:r>
              <a:rPr lang="zh-TW" altLang="en-US" sz="2400" dirty="0"/>
              <a:t> system </a:t>
            </a:r>
            <a:r>
              <a:rPr lang="en-US" altLang="zh-TW" sz="2400" dirty="0"/>
              <a:t>of T2K experiment at J-PARC site.</a:t>
            </a:r>
            <a:endParaRPr lang="zh-TW" altLang="en-US" sz="2400" dirty="0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23AD6A87-F577-C11F-0CF1-CA21D16B89D8}"/>
              </a:ext>
            </a:extLst>
          </p:cNvPr>
          <p:cNvSpPr txBox="1"/>
          <p:nvPr/>
        </p:nvSpPr>
        <p:spPr>
          <a:xfrm>
            <a:off x="363426" y="1444046"/>
            <a:ext cx="1166601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400" b="1" dirty="0"/>
              <a:t>- Principle: digitize the analog pulse signal </a:t>
            </a:r>
            <a:r>
              <a:rPr lang="en-US" altLang="zh-TW" sz="2400" dirty="0"/>
              <a:t>for transmission.</a:t>
            </a:r>
          </a:p>
          <a:p>
            <a:r>
              <a:rPr lang="en-US" altLang="zh-TW" sz="2400" dirty="0"/>
              <a:t>  (1) Main board: digitalize the pulse signal.</a:t>
            </a:r>
          </a:p>
          <a:p>
            <a:r>
              <a:rPr lang="en-US" altLang="zh-TW" sz="2400" dirty="0"/>
              <a:t>  (2)</a:t>
            </a:r>
            <a:r>
              <a:rPr lang="zh-TW" altLang="en-US" sz="2400" dirty="0"/>
              <a:t> </a:t>
            </a:r>
            <a:r>
              <a:rPr lang="en-US" altLang="zh-TW" sz="2400" dirty="0"/>
              <a:t>MIKUMARI link protocol: transmit the leading-edge timing of pulse signal.</a:t>
            </a:r>
          </a:p>
          <a:p>
            <a:r>
              <a:rPr lang="en-US" altLang="zh-TW" sz="2400" dirty="0"/>
              <a:t>  (3) Sub board: generate the pulse signal at the corresponding timing.</a:t>
            </a: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C6E36E8C-7C37-79DD-13ED-830669564C25}"/>
              </a:ext>
            </a:extLst>
          </p:cNvPr>
          <p:cNvSpPr txBox="1"/>
          <p:nvPr/>
        </p:nvSpPr>
        <p:spPr>
          <a:xfrm>
            <a:off x="363426" y="4583366"/>
            <a:ext cx="1166601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400" b="1" dirty="0"/>
              <a:t>- Test results </a:t>
            </a:r>
            <a:r>
              <a:rPr lang="en-US" altLang="zh-TW" sz="2400" dirty="0"/>
              <a:t>using a 10-km optical fiber:</a:t>
            </a:r>
          </a:p>
          <a:p>
            <a:r>
              <a:rPr lang="en-US" altLang="zh-TW" sz="2400" dirty="0"/>
              <a:t>  - Timing accuracy : 1.22 ns   - Transmission latency: fixed 54.92</a:t>
            </a:r>
            <a:r>
              <a:rPr lang="el-GR" altLang="zh-TW" sz="2400" dirty="0"/>
              <a:t> μ</a:t>
            </a:r>
            <a:r>
              <a:rPr lang="en-US" altLang="zh-TW" sz="2400" dirty="0"/>
              <a:t>s (with extra latency of 5</a:t>
            </a:r>
            <a:r>
              <a:rPr lang="el-GR" altLang="zh-TW" sz="2400" dirty="0"/>
              <a:t> μ</a:t>
            </a:r>
            <a:r>
              <a:rPr lang="en-US" altLang="zh-TW" sz="2400" dirty="0"/>
              <a:t>s)</a:t>
            </a:r>
          </a:p>
          <a:p>
            <a:r>
              <a:rPr lang="en-US" altLang="zh-TW" sz="2400" dirty="0"/>
              <a:t>  - Probability of trigger loss: </a:t>
            </a:r>
            <a:r>
              <a:rPr lang="en-US" altLang="zh-TW" sz="2400"/>
              <a:t>&lt; 3.2x10</a:t>
            </a:r>
            <a:r>
              <a:rPr lang="en-US" altLang="zh-TW" sz="2400" baseline="30000"/>
              <a:t>-10</a:t>
            </a:r>
            <a:r>
              <a:rPr lang="en-US" altLang="zh-TW" sz="2400"/>
              <a:t> </a:t>
            </a:r>
            <a:r>
              <a:rPr lang="en-US" altLang="zh-TW" sz="2400" dirty="0"/>
              <a:t>@95%CL</a:t>
            </a:r>
          </a:p>
          <a:p>
            <a:r>
              <a:rPr lang="en-US" altLang="zh-TW" sz="2400" dirty="0">
                <a:sym typeface="Wingdings" panose="05000000000000000000" pitchFamily="2" charset="2"/>
              </a:rPr>
              <a:t></a:t>
            </a:r>
            <a:r>
              <a:rPr lang="zh-TW" altLang="en-US" sz="2400" dirty="0">
                <a:sym typeface="Wingdings" panose="05000000000000000000" pitchFamily="2" charset="2"/>
              </a:rPr>
              <a:t> </a:t>
            </a:r>
            <a:r>
              <a:rPr lang="en-US" altLang="zh-TW" sz="2400" dirty="0">
                <a:sym typeface="Wingdings" panose="05000000000000000000" pitchFamily="2" charset="2"/>
              </a:rPr>
              <a:t>C</a:t>
            </a:r>
            <a:r>
              <a:rPr lang="en-US" altLang="zh-TW" sz="2400" dirty="0"/>
              <a:t>onfirmed requirements.</a:t>
            </a: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BB3AFA14-4235-6294-B640-C5E2DA2C81F1}"/>
              </a:ext>
            </a:extLst>
          </p:cNvPr>
          <p:cNvSpPr txBox="1"/>
          <p:nvPr/>
        </p:nvSpPr>
        <p:spPr>
          <a:xfrm>
            <a:off x="363426" y="6137027"/>
            <a:ext cx="116660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400" b="1" dirty="0"/>
              <a:t>- Future: </a:t>
            </a:r>
            <a:r>
              <a:rPr lang="en-US" altLang="zh-TW" sz="2400" dirty="0"/>
              <a:t>implement it for the timing distribution</a:t>
            </a:r>
            <a:r>
              <a:rPr lang="zh-TW" altLang="en-US" sz="2400" dirty="0"/>
              <a:t> system </a:t>
            </a:r>
            <a:r>
              <a:rPr lang="en-US" altLang="zh-TW" sz="2400" dirty="0"/>
              <a:t>of Hyper-K experiment.</a:t>
            </a: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1790B0C5-135E-CC6B-2F78-93B1F9D37DE2}"/>
              </a:ext>
            </a:extLst>
          </p:cNvPr>
          <p:cNvSpPr txBox="1"/>
          <p:nvPr/>
        </p:nvSpPr>
        <p:spPr>
          <a:xfrm>
            <a:off x="363426" y="3013706"/>
            <a:ext cx="1166601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400" b="1" dirty="0"/>
              <a:t>- Advantage:</a:t>
            </a:r>
          </a:p>
          <a:p>
            <a:r>
              <a:rPr lang="en-US" altLang="zh-TW" sz="2400" dirty="0"/>
              <a:t>  (1) Enables flexible transmission of multi-channel pulse signals or additional information</a:t>
            </a:r>
            <a:r>
              <a:rPr lang="zh-TW" altLang="en-US" sz="2400" dirty="0"/>
              <a:t> </a:t>
            </a:r>
            <a:endParaRPr lang="en-US" altLang="zh-TW" sz="2400" dirty="0"/>
          </a:p>
          <a:p>
            <a:r>
              <a:rPr lang="en-US" altLang="zh-TW" sz="2400" dirty="0"/>
              <a:t>         via a duplex optical</a:t>
            </a:r>
            <a:r>
              <a:rPr lang="zh-TW" altLang="en-US" sz="2400" dirty="0"/>
              <a:t> </a:t>
            </a:r>
            <a:r>
              <a:rPr lang="en-US" altLang="zh-TW" sz="2400" dirty="0"/>
              <a:t>fiber.</a:t>
            </a:r>
          </a:p>
          <a:p>
            <a:r>
              <a:rPr lang="en-US" altLang="zh-TW" sz="2400" b="1" dirty="0"/>
              <a:t>  </a:t>
            </a:r>
            <a:r>
              <a:rPr lang="en-US" altLang="zh-TW" sz="2400" dirty="0"/>
              <a:t>(2) Mitigates the drift of the pulse signal caused by ambient temperature variation.</a:t>
            </a:r>
          </a:p>
        </p:txBody>
      </p:sp>
      <p:sp>
        <p:nvSpPr>
          <p:cNvPr id="7" name="文字版面配置區 7">
            <a:extLst>
              <a:ext uri="{FF2B5EF4-FFF2-40B4-BE49-F238E27FC236}">
                <a16:creationId xmlns:a16="http://schemas.microsoft.com/office/drawing/2014/main" id="{1134CDE9-C84A-BAA5-EEEA-118E5C92ED00}"/>
              </a:ext>
            </a:extLst>
          </p:cNvPr>
          <p:cNvSpPr txBox="1">
            <a:spLocks/>
          </p:cNvSpPr>
          <p:nvPr/>
        </p:nvSpPr>
        <p:spPr>
          <a:xfrm>
            <a:off x="171638" y="517104"/>
            <a:ext cx="11428561" cy="457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solidFill>
                  <a:schemeClr val="tx1"/>
                </a:solidFill>
              </a:rPr>
              <a:t>Development of the new pulse signal transmission method</a:t>
            </a:r>
          </a:p>
        </p:txBody>
      </p:sp>
    </p:spTree>
    <p:extLst>
      <p:ext uri="{BB962C8B-B14F-4D97-AF65-F5344CB8AC3E}">
        <p14:creationId xmlns:p14="http://schemas.microsoft.com/office/powerpoint/2010/main" val="15966551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CBD7B5C3-1B68-5EB6-977E-08F4DE25A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</a:t>
            </a:r>
            <a:r>
              <a:rPr lang="en-US" altLang="zh-TW"/>
              <a:t>ackup</a:t>
            </a:r>
            <a:endParaRPr lang="zh-TW" altLang="en-US" dirty="0"/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A23A14AD-779E-074B-3281-895A11E8D5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86382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DCF7F82-F73D-E47C-4AA6-6334AFED4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MIKUMARI</a:t>
            </a:r>
            <a:endParaRPr lang="zh-TW" altLang="en-US" dirty="0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7B897856-BF6D-0F7B-9209-9FCD4A293C6A}"/>
              </a:ext>
            </a:extLst>
          </p:cNvPr>
          <p:cNvSpPr txBox="1"/>
          <p:nvPr/>
        </p:nvSpPr>
        <p:spPr>
          <a:xfrm>
            <a:off x="6471920" y="33297"/>
            <a:ext cx="56064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Ref: </a:t>
            </a:r>
            <a:r>
              <a:rPr lang="it-IT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D. Calvet, IEEE TNS, vol. 67, no. 8, pp. 1912-1919, Aug. 2020</a:t>
            </a:r>
          </a:p>
          <a:p>
            <a:r>
              <a:rPr lang="zh-TW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</a:t>
            </a:r>
            <a:r>
              <a:rPr lang="it-IT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R. Honda, IEEE TNS, vol. 70, no 6, pp. 1102-1109, June 2023           </a:t>
            </a:r>
            <a:endParaRPr lang="zh-TW" alt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文字版面配置區 7">
            <a:extLst>
              <a:ext uri="{FF2B5EF4-FFF2-40B4-BE49-F238E27FC236}">
                <a16:creationId xmlns:a16="http://schemas.microsoft.com/office/drawing/2014/main" id="{623F1060-A9AD-898F-81CD-F852EADE33F9}"/>
              </a:ext>
            </a:extLst>
          </p:cNvPr>
          <p:cNvSpPr txBox="1">
            <a:spLocks/>
          </p:cNvSpPr>
          <p:nvPr/>
        </p:nvSpPr>
        <p:spPr>
          <a:xfrm>
            <a:off x="171638" y="517104"/>
            <a:ext cx="11428561" cy="457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solidFill>
                  <a:schemeClr val="tx1"/>
                </a:solidFill>
              </a:rPr>
              <a:t>Clock distribution system based on clock-duty-cycle-modulation (CDCM)</a:t>
            </a: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C032858B-6A44-7AED-AEAD-95D374D3F0BA}"/>
              </a:ext>
            </a:extLst>
          </p:cNvPr>
          <p:cNvSpPr txBox="1"/>
          <p:nvPr/>
        </p:nvSpPr>
        <p:spPr>
          <a:xfrm>
            <a:off x="255236" y="881543"/>
            <a:ext cx="3067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b="1" dirty="0"/>
              <a:t>- MIKUMARI</a:t>
            </a:r>
            <a:r>
              <a:rPr lang="zh-TW" altLang="en-US" sz="2000" b="1" dirty="0"/>
              <a:t> </a:t>
            </a:r>
            <a:r>
              <a:rPr lang="en-US" altLang="zh-TW" sz="2000" b="1" dirty="0"/>
              <a:t>link</a:t>
            </a: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90C46A9A-6C5A-D4C0-8482-ABFC28CFA224}"/>
              </a:ext>
            </a:extLst>
          </p:cNvPr>
          <p:cNvSpPr txBox="1"/>
          <p:nvPr/>
        </p:nvSpPr>
        <p:spPr>
          <a:xfrm>
            <a:off x="113580" y="3636850"/>
            <a:ext cx="736671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b="1" dirty="0"/>
              <a:t>- MIKUMARI modulated clock signal:</a:t>
            </a:r>
          </a:p>
          <a:p>
            <a:r>
              <a:rPr lang="zh-TW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en-US" altLang="zh-TW" sz="2000" b="1" dirty="0"/>
              <a:t>- characteristic</a:t>
            </a:r>
          </a:p>
          <a:p>
            <a:r>
              <a:rPr lang="en-US" altLang="zh-TW" sz="2000" dirty="0"/>
              <a:t>    - fixed leading-edge interval carrying clock reference.</a:t>
            </a:r>
          </a:p>
          <a:p>
            <a:r>
              <a:rPr lang="en-US" altLang="zh-TW" sz="2000" dirty="0"/>
              <a:t>    - variable duty cycle embedding user data.</a:t>
            </a:r>
          </a:p>
          <a:p>
            <a:r>
              <a:rPr lang="en-US" altLang="zh-TW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TW" sz="2000" b="1" dirty="0"/>
              <a:t>- transmitter</a:t>
            </a:r>
          </a:p>
          <a:p>
            <a:r>
              <a:rPr lang="zh-TW" altLang="en-US" sz="2000" dirty="0"/>
              <a:t>    </a:t>
            </a:r>
            <a:r>
              <a:rPr lang="en-US" altLang="zh-TW" sz="2000" dirty="0"/>
              <a:t>- modulated by </a:t>
            </a:r>
            <a:r>
              <a:rPr lang="en-US" altLang="zh-TW" sz="2000" b="1" dirty="0"/>
              <a:t>OSERDES</a:t>
            </a:r>
            <a:r>
              <a:rPr lang="en-US" altLang="zh-TW" sz="2000" dirty="0"/>
              <a:t> (Serializer) primitive of FPGA.</a:t>
            </a:r>
          </a:p>
          <a:p>
            <a:r>
              <a:rPr lang="zh-TW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TW" sz="2000" b="1" dirty="0"/>
              <a:t>- receiver</a:t>
            </a:r>
            <a:endParaRPr lang="en-US" altLang="zh-TW" sz="2000" dirty="0"/>
          </a:p>
          <a:p>
            <a:r>
              <a:rPr lang="en-US" altLang="zh-TW" sz="2000" dirty="0"/>
              <a:t>    - used as the </a:t>
            </a:r>
            <a:r>
              <a:rPr lang="en-US" altLang="zh-TW" sz="2000" b="1" dirty="0"/>
              <a:t>PLL</a:t>
            </a:r>
            <a:r>
              <a:rPr lang="en-US" altLang="zh-TW" sz="2000" dirty="0"/>
              <a:t> (Phase-Locked Loop) reference</a:t>
            </a:r>
          </a:p>
          <a:p>
            <a:r>
              <a:rPr lang="zh-TW" altLang="en-US" sz="2000" dirty="0"/>
              <a:t>        </a:t>
            </a:r>
            <a:r>
              <a:rPr lang="en-US" altLang="zh-TW" sz="2000" dirty="0"/>
              <a:t>to recover clock signal.</a:t>
            </a:r>
          </a:p>
          <a:p>
            <a:r>
              <a:rPr lang="en-US" altLang="zh-TW" sz="2000" dirty="0"/>
              <a:t>    - decoded by </a:t>
            </a:r>
            <a:r>
              <a:rPr lang="en-US" altLang="zh-TW" sz="2000" b="1" dirty="0"/>
              <a:t>IDELAY</a:t>
            </a:r>
            <a:r>
              <a:rPr lang="en-US" altLang="zh-TW" sz="2000" dirty="0"/>
              <a:t> and </a:t>
            </a:r>
            <a:r>
              <a:rPr lang="en-US" altLang="zh-TW" sz="2000" b="1" dirty="0"/>
              <a:t>ISERDES</a:t>
            </a:r>
            <a:r>
              <a:rPr lang="en-US" altLang="zh-TW" sz="2000" dirty="0"/>
              <a:t> (</a:t>
            </a:r>
            <a:r>
              <a:rPr lang="en-US" altLang="zh-TW" sz="2000" dirty="0" err="1"/>
              <a:t>Deserializer</a:t>
            </a:r>
            <a:r>
              <a:rPr lang="en-US" altLang="zh-TW" sz="2000" dirty="0"/>
              <a:t>) primitive of FPGA.</a:t>
            </a:r>
          </a:p>
        </p:txBody>
      </p:sp>
      <p:cxnSp>
        <p:nvCxnSpPr>
          <p:cNvPr id="13" name="直線單箭頭接點 12">
            <a:extLst>
              <a:ext uri="{FF2B5EF4-FFF2-40B4-BE49-F238E27FC236}">
                <a16:creationId xmlns:a16="http://schemas.microsoft.com/office/drawing/2014/main" id="{D66CBC49-A8CA-4492-2ABC-F264369F3530}"/>
              </a:ext>
            </a:extLst>
          </p:cNvPr>
          <p:cNvCxnSpPr>
            <a:cxnSpLocks/>
            <a:stCxn id="21" idx="3"/>
            <a:endCxn id="20" idx="1"/>
          </p:cNvCxnSpPr>
          <p:nvPr/>
        </p:nvCxnSpPr>
        <p:spPr>
          <a:xfrm>
            <a:off x="3225686" y="2684801"/>
            <a:ext cx="5526076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群組 13">
            <a:extLst>
              <a:ext uri="{FF2B5EF4-FFF2-40B4-BE49-F238E27FC236}">
                <a16:creationId xmlns:a16="http://schemas.microsoft.com/office/drawing/2014/main" id="{08F96555-5083-4495-B60D-1C8B2222C178}"/>
              </a:ext>
            </a:extLst>
          </p:cNvPr>
          <p:cNvGrpSpPr/>
          <p:nvPr/>
        </p:nvGrpSpPr>
        <p:grpSpPr>
          <a:xfrm>
            <a:off x="3436432" y="2319093"/>
            <a:ext cx="489530" cy="360000"/>
            <a:chOff x="4368799" y="1672427"/>
            <a:chExt cx="489530" cy="360000"/>
          </a:xfrm>
        </p:grpSpPr>
        <p:sp>
          <p:nvSpPr>
            <p:cNvPr id="15" name="橢圓 14">
              <a:extLst>
                <a:ext uri="{FF2B5EF4-FFF2-40B4-BE49-F238E27FC236}">
                  <a16:creationId xmlns:a16="http://schemas.microsoft.com/office/drawing/2014/main" id="{229B2EF8-CC9B-5401-4280-EA55366C8F2F}"/>
                </a:ext>
              </a:extLst>
            </p:cNvPr>
            <p:cNvSpPr/>
            <p:nvPr/>
          </p:nvSpPr>
          <p:spPr>
            <a:xfrm>
              <a:off x="4368799" y="1672427"/>
              <a:ext cx="360000" cy="36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" name="橢圓 15">
              <a:extLst>
                <a:ext uri="{FF2B5EF4-FFF2-40B4-BE49-F238E27FC236}">
                  <a16:creationId xmlns:a16="http://schemas.microsoft.com/office/drawing/2014/main" id="{87CB35C5-7C06-F2D9-BB67-5E634BD765F1}"/>
                </a:ext>
              </a:extLst>
            </p:cNvPr>
            <p:cNvSpPr/>
            <p:nvPr/>
          </p:nvSpPr>
          <p:spPr>
            <a:xfrm>
              <a:off x="4433564" y="1672427"/>
              <a:ext cx="360000" cy="36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7" name="橢圓 16">
              <a:extLst>
                <a:ext uri="{FF2B5EF4-FFF2-40B4-BE49-F238E27FC236}">
                  <a16:creationId xmlns:a16="http://schemas.microsoft.com/office/drawing/2014/main" id="{BE9764B4-CACD-1C63-B939-4DF25EC18A7D}"/>
                </a:ext>
              </a:extLst>
            </p:cNvPr>
            <p:cNvSpPr/>
            <p:nvPr/>
          </p:nvSpPr>
          <p:spPr>
            <a:xfrm>
              <a:off x="4498329" y="1672427"/>
              <a:ext cx="360000" cy="36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4A731A00-D2CB-2EA9-2964-4ED993F3C0C3}"/>
              </a:ext>
            </a:extLst>
          </p:cNvPr>
          <p:cNvSpPr txBox="1"/>
          <p:nvPr/>
        </p:nvSpPr>
        <p:spPr>
          <a:xfrm>
            <a:off x="3326329" y="2662781"/>
            <a:ext cx="1346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optical</a:t>
            </a:r>
            <a:r>
              <a:rPr lang="zh-TW" altLang="en-US" dirty="0"/>
              <a:t> </a:t>
            </a:r>
            <a:r>
              <a:rPr lang="en-US" altLang="zh-TW" dirty="0"/>
              <a:t>fiber</a:t>
            </a:r>
            <a:endParaRPr lang="zh-TW" altLang="en-US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E15A3161-3AF5-E2B1-402B-4B100B398D34}"/>
              </a:ext>
            </a:extLst>
          </p:cNvPr>
          <p:cNvSpPr/>
          <p:nvPr/>
        </p:nvSpPr>
        <p:spPr>
          <a:xfrm>
            <a:off x="8751762" y="2144801"/>
            <a:ext cx="1207848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MIKUMARI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Link RX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19E7B5EC-9278-EEF7-A303-723BC6E20F36}"/>
              </a:ext>
            </a:extLst>
          </p:cNvPr>
          <p:cNvSpPr/>
          <p:nvPr/>
        </p:nvSpPr>
        <p:spPr>
          <a:xfrm>
            <a:off x="2017838" y="2144801"/>
            <a:ext cx="1207848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MIKUMARI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Link TX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8EED650D-6BF8-1B1D-65E5-9037C59000FE}"/>
              </a:ext>
            </a:extLst>
          </p:cNvPr>
          <p:cNvSpPr/>
          <p:nvPr/>
        </p:nvSpPr>
        <p:spPr>
          <a:xfrm>
            <a:off x="8752569" y="1255995"/>
            <a:ext cx="1207041" cy="7344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PLL</a:t>
            </a:r>
            <a:endParaRPr lang="zh-TW" altLang="en-US" dirty="0">
              <a:solidFill>
                <a:schemeClr val="tx1"/>
              </a:solidFill>
            </a:endParaRPr>
          </a:p>
        </p:txBody>
      </p:sp>
      <p:cxnSp>
        <p:nvCxnSpPr>
          <p:cNvPr id="25" name="接點: 肘形 24">
            <a:extLst>
              <a:ext uri="{FF2B5EF4-FFF2-40B4-BE49-F238E27FC236}">
                <a16:creationId xmlns:a16="http://schemas.microsoft.com/office/drawing/2014/main" id="{64F7EC59-C94E-F154-30F4-968AAFBCECEE}"/>
              </a:ext>
            </a:extLst>
          </p:cNvPr>
          <p:cNvCxnSpPr>
            <a:cxnSpLocks/>
            <a:stCxn id="21" idx="3"/>
            <a:endCxn id="22" idx="1"/>
          </p:cNvCxnSpPr>
          <p:nvPr/>
        </p:nvCxnSpPr>
        <p:spPr>
          <a:xfrm flipV="1">
            <a:off x="3225686" y="1623236"/>
            <a:ext cx="5526883" cy="1061565"/>
          </a:xfrm>
          <a:prstGeom prst="bentConnector3">
            <a:avLst>
              <a:gd name="adj1" fmla="val 94670"/>
            </a:avLst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單箭頭接點 26">
            <a:extLst>
              <a:ext uri="{FF2B5EF4-FFF2-40B4-BE49-F238E27FC236}">
                <a16:creationId xmlns:a16="http://schemas.microsoft.com/office/drawing/2014/main" id="{255AC229-F253-B470-EF41-7C8342CB3919}"/>
              </a:ext>
            </a:extLst>
          </p:cNvPr>
          <p:cNvCxnSpPr>
            <a:cxnSpLocks/>
            <a:stCxn id="22" idx="3"/>
            <a:endCxn id="58" idx="1"/>
          </p:cNvCxnSpPr>
          <p:nvPr/>
        </p:nvCxnSpPr>
        <p:spPr>
          <a:xfrm>
            <a:off x="9959610" y="1623236"/>
            <a:ext cx="351605" cy="378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單箭頭接點 43">
            <a:extLst>
              <a:ext uri="{FF2B5EF4-FFF2-40B4-BE49-F238E27FC236}">
                <a16:creationId xmlns:a16="http://schemas.microsoft.com/office/drawing/2014/main" id="{88E72E15-5094-8017-9F71-6E99ECD6E9B9}"/>
              </a:ext>
            </a:extLst>
          </p:cNvPr>
          <p:cNvCxnSpPr>
            <a:cxnSpLocks/>
            <a:endCxn id="61" idx="1"/>
          </p:cNvCxnSpPr>
          <p:nvPr/>
        </p:nvCxnSpPr>
        <p:spPr>
          <a:xfrm>
            <a:off x="9959610" y="2465808"/>
            <a:ext cx="36295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單箭頭接點 44">
            <a:extLst>
              <a:ext uri="{FF2B5EF4-FFF2-40B4-BE49-F238E27FC236}">
                <a16:creationId xmlns:a16="http://schemas.microsoft.com/office/drawing/2014/main" id="{AA310FCC-B99B-583A-A1E9-077FEB0ED74C}"/>
              </a:ext>
            </a:extLst>
          </p:cNvPr>
          <p:cNvCxnSpPr>
            <a:cxnSpLocks/>
            <a:endCxn id="65" idx="1"/>
          </p:cNvCxnSpPr>
          <p:nvPr/>
        </p:nvCxnSpPr>
        <p:spPr>
          <a:xfrm>
            <a:off x="9959610" y="2865519"/>
            <a:ext cx="362950" cy="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單箭頭接點 45">
            <a:extLst>
              <a:ext uri="{FF2B5EF4-FFF2-40B4-BE49-F238E27FC236}">
                <a16:creationId xmlns:a16="http://schemas.microsoft.com/office/drawing/2014/main" id="{9E957D92-D74B-B337-DA8B-06F953D381A4}"/>
              </a:ext>
            </a:extLst>
          </p:cNvPr>
          <p:cNvCxnSpPr>
            <a:cxnSpLocks/>
            <a:stCxn id="74" idx="3"/>
          </p:cNvCxnSpPr>
          <p:nvPr/>
        </p:nvCxnSpPr>
        <p:spPr>
          <a:xfrm>
            <a:off x="1618225" y="2465808"/>
            <a:ext cx="407979" cy="179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單箭頭接點 46">
            <a:extLst>
              <a:ext uri="{FF2B5EF4-FFF2-40B4-BE49-F238E27FC236}">
                <a16:creationId xmlns:a16="http://schemas.microsoft.com/office/drawing/2014/main" id="{6D1CFF89-AE0F-CD68-A2D1-C7CC0CF60935}"/>
              </a:ext>
            </a:extLst>
          </p:cNvPr>
          <p:cNvCxnSpPr>
            <a:cxnSpLocks/>
            <a:stCxn id="75" idx="3"/>
          </p:cNvCxnSpPr>
          <p:nvPr/>
        </p:nvCxnSpPr>
        <p:spPr>
          <a:xfrm flipV="1">
            <a:off x="1618225" y="2865519"/>
            <a:ext cx="407979" cy="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接點: 肘形 48">
            <a:extLst>
              <a:ext uri="{FF2B5EF4-FFF2-40B4-BE49-F238E27FC236}">
                <a16:creationId xmlns:a16="http://schemas.microsoft.com/office/drawing/2014/main" id="{1C0B9D5A-7105-361D-DA4C-FEFDF76D3342}"/>
              </a:ext>
            </a:extLst>
          </p:cNvPr>
          <p:cNvCxnSpPr>
            <a:cxnSpLocks/>
            <a:stCxn id="55" idx="3"/>
            <a:endCxn id="21" idx="0"/>
          </p:cNvCxnSpPr>
          <p:nvPr/>
        </p:nvCxnSpPr>
        <p:spPr>
          <a:xfrm>
            <a:off x="1618225" y="1627022"/>
            <a:ext cx="1003537" cy="517779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A03A15C9-9447-C59C-A39F-FF4B6AAEF22F}"/>
              </a:ext>
            </a:extLst>
          </p:cNvPr>
          <p:cNvSpPr txBox="1"/>
          <p:nvPr/>
        </p:nvSpPr>
        <p:spPr>
          <a:xfrm>
            <a:off x="890649" y="1303856"/>
            <a:ext cx="727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dirty="0"/>
              <a:t>clock signal</a:t>
            </a:r>
            <a:endParaRPr lang="zh-TW" altLang="en-US" dirty="0"/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9E15CD7A-EBC2-5B98-13C0-8FAFBE5E033B}"/>
              </a:ext>
            </a:extLst>
          </p:cNvPr>
          <p:cNvSpPr txBox="1"/>
          <p:nvPr/>
        </p:nvSpPr>
        <p:spPr>
          <a:xfrm>
            <a:off x="10311215" y="1303856"/>
            <a:ext cx="1288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recovered</a:t>
            </a:r>
          </a:p>
          <a:p>
            <a:r>
              <a:rPr lang="en-US" altLang="zh-TW" dirty="0"/>
              <a:t>clock signal</a:t>
            </a:r>
            <a:endParaRPr lang="zh-TW" altLang="en-US" dirty="0"/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289DEA52-F8C8-EFF1-2763-C1E2901E6C7C}"/>
              </a:ext>
            </a:extLst>
          </p:cNvPr>
          <p:cNvSpPr txBox="1"/>
          <p:nvPr/>
        </p:nvSpPr>
        <p:spPr>
          <a:xfrm>
            <a:off x="10322560" y="2281142"/>
            <a:ext cx="102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dirty="0"/>
              <a:t>pulse I/F</a:t>
            </a:r>
            <a:endParaRPr lang="zh-TW" altLang="en-US" dirty="0"/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A8E13C43-0439-54B1-025A-60ACED10FCC8}"/>
              </a:ext>
            </a:extLst>
          </p:cNvPr>
          <p:cNvSpPr txBox="1"/>
          <p:nvPr/>
        </p:nvSpPr>
        <p:spPr>
          <a:xfrm>
            <a:off x="10322560" y="2680854"/>
            <a:ext cx="102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dirty="0"/>
              <a:t>data I/F</a:t>
            </a:r>
            <a:endParaRPr lang="zh-TW" altLang="en-US" dirty="0"/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C0F20791-3CAD-54CD-DF18-1FF6D3599912}"/>
              </a:ext>
            </a:extLst>
          </p:cNvPr>
          <p:cNvSpPr txBox="1"/>
          <p:nvPr/>
        </p:nvSpPr>
        <p:spPr>
          <a:xfrm>
            <a:off x="592065" y="2281142"/>
            <a:ext cx="102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dirty="0"/>
              <a:t>pulse I/F</a:t>
            </a:r>
            <a:endParaRPr lang="zh-TW" altLang="en-US" dirty="0"/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DC7A49E2-0B6B-FDBB-79A8-8297182013DA}"/>
              </a:ext>
            </a:extLst>
          </p:cNvPr>
          <p:cNvSpPr txBox="1"/>
          <p:nvPr/>
        </p:nvSpPr>
        <p:spPr>
          <a:xfrm>
            <a:off x="592065" y="2680854"/>
            <a:ext cx="102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dirty="0"/>
              <a:t>data I/F</a:t>
            </a:r>
            <a:endParaRPr lang="zh-TW" altLang="en-US" dirty="0"/>
          </a:p>
        </p:txBody>
      </p:sp>
      <p:cxnSp>
        <p:nvCxnSpPr>
          <p:cNvPr id="83" name="直線單箭頭接點 82">
            <a:extLst>
              <a:ext uri="{FF2B5EF4-FFF2-40B4-BE49-F238E27FC236}">
                <a16:creationId xmlns:a16="http://schemas.microsoft.com/office/drawing/2014/main" id="{5C42F10E-DCD7-F182-B6E5-5D161BEE5FC4}"/>
              </a:ext>
            </a:extLst>
          </p:cNvPr>
          <p:cNvCxnSpPr>
            <a:cxnSpLocks/>
          </p:cNvCxnSpPr>
          <p:nvPr/>
        </p:nvCxnSpPr>
        <p:spPr>
          <a:xfrm>
            <a:off x="3322320" y="1221488"/>
            <a:ext cx="0" cy="235080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單箭頭接點 86">
            <a:extLst>
              <a:ext uri="{FF2B5EF4-FFF2-40B4-BE49-F238E27FC236}">
                <a16:creationId xmlns:a16="http://schemas.microsoft.com/office/drawing/2014/main" id="{39AD65FF-FBA7-CC82-73B3-2A5BC935B85B}"/>
              </a:ext>
            </a:extLst>
          </p:cNvPr>
          <p:cNvCxnSpPr>
            <a:cxnSpLocks/>
          </p:cNvCxnSpPr>
          <p:nvPr/>
        </p:nvCxnSpPr>
        <p:spPr>
          <a:xfrm>
            <a:off x="8229600" y="1225756"/>
            <a:ext cx="0" cy="2352191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接點 87">
            <a:extLst>
              <a:ext uri="{FF2B5EF4-FFF2-40B4-BE49-F238E27FC236}">
                <a16:creationId xmlns:a16="http://schemas.microsoft.com/office/drawing/2014/main" id="{9259A69B-1C4D-E54F-EA75-640E519234FE}"/>
              </a:ext>
            </a:extLst>
          </p:cNvPr>
          <p:cNvCxnSpPr/>
          <p:nvPr/>
        </p:nvCxnSpPr>
        <p:spPr>
          <a:xfrm>
            <a:off x="5124227" y="2122699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接點 88">
            <a:extLst>
              <a:ext uri="{FF2B5EF4-FFF2-40B4-BE49-F238E27FC236}">
                <a16:creationId xmlns:a16="http://schemas.microsoft.com/office/drawing/2014/main" id="{099F7448-1109-1227-E4A2-7D658ACAF633}"/>
              </a:ext>
            </a:extLst>
          </p:cNvPr>
          <p:cNvCxnSpPr/>
          <p:nvPr/>
        </p:nvCxnSpPr>
        <p:spPr>
          <a:xfrm>
            <a:off x="5484227" y="1582699"/>
            <a:ext cx="10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接點 89">
            <a:extLst>
              <a:ext uri="{FF2B5EF4-FFF2-40B4-BE49-F238E27FC236}">
                <a16:creationId xmlns:a16="http://schemas.microsoft.com/office/drawing/2014/main" id="{9FDAD557-946E-FC2D-290B-EDBC12F8194F}"/>
              </a:ext>
            </a:extLst>
          </p:cNvPr>
          <p:cNvCxnSpPr>
            <a:cxnSpLocks/>
          </p:cNvCxnSpPr>
          <p:nvPr/>
        </p:nvCxnSpPr>
        <p:spPr>
          <a:xfrm flipV="1">
            <a:off x="5484227" y="1582701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線接點 90">
            <a:extLst>
              <a:ext uri="{FF2B5EF4-FFF2-40B4-BE49-F238E27FC236}">
                <a16:creationId xmlns:a16="http://schemas.microsoft.com/office/drawing/2014/main" id="{CD709684-D5DF-3CC1-E13A-822E9A8EA59D}"/>
              </a:ext>
            </a:extLst>
          </p:cNvPr>
          <p:cNvCxnSpPr/>
          <p:nvPr/>
        </p:nvCxnSpPr>
        <p:spPr>
          <a:xfrm>
            <a:off x="7646654" y="1591543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線接點 91">
            <a:extLst>
              <a:ext uri="{FF2B5EF4-FFF2-40B4-BE49-F238E27FC236}">
                <a16:creationId xmlns:a16="http://schemas.microsoft.com/office/drawing/2014/main" id="{B210BE76-9D74-09B9-EB8F-D8595B4E3962}"/>
              </a:ext>
            </a:extLst>
          </p:cNvPr>
          <p:cNvCxnSpPr>
            <a:cxnSpLocks/>
          </p:cNvCxnSpPr>
          <p:nvPr/>
        </p:nvCxnSpPr>
        <p:spPr>
          <a:xfrm>
            <a:off x="6570987" y="2122699"/>
            <a:ext cx="10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接點 92">
            <a:extLst>
              <a:ext uri="{FF2B5EF4-FFF2-40B4-BE49-F238E27FC236}">
                <a16:creationId xmlns:a16="http://schemas.microsoft.com/office/drawing/2014/main" id="{53F8D36A-C639-6A71-B416-A382F952A79D}"/>
              </a:ext>
            </a:extLst>
          </p:cNvPr>
          <p:cNvCxnSpPr>
            <a:cxnSpLocks/>
          </p:cNvCxnSpPr>
          <p:nvPr/>
        </p:nvCxnSpPr>
        <p:spPr>
          <a:xfrm flipV="1">
            <a:off x="6567607" y="1582700"/>
            <a:ext cx="0" cy="540000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接點 93">
            <a:extLst>
              <a:ext uri="{FF2B5EF4-FFF2-40B4-BE49-F238E27FC236}">
                <a16:creationId xmlns:a16="http://schemas.microsoft.com/office/drawing/2014/main" id="{6660206D-00AB-76E9-37C9-A4AF55275488}"/>
              </a:ext>
            </a:extLst>
          </p:cNvPr>
          <p:cNvCxnSpPr>
            <a:cxnSpLocks/>
          </p:cNvCxnSpPr>
          <p:nvPr/>
        </p:nvCxnSpPr>
        <p:spPr>
          <a:xfrm flipV="1">
            <a:off x="7646654" y="1589131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接點 94">
            <a:extLst>
              <a:ext uri="{FF2B5EF4-FFF2-40B4-BE49-F238E27FC236}">
                <a16:creationId xmlns:a16="http://schemas.microsoft.com/office/drawing/2014/main" id="{369309AA-2B36-F008-ABA0-38D6225DBD45}"/>
              </a:ext>
            </a:extLst>
          </p:cNvPr>
          <p:cNvCxnSpPr/>
          <p:nvPr/>
        </p:nvCxnSpPr>
        <p:spPr>
          <a:xfrm>
            <a:off x="6564227" y="1582701"/>
            <a:ext cx="540000" cy="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接點 95">
            <a:extLst>
              <a:ext uri="{FF2B5EF4-FFF2-40B4-BE49-F238E27FC236}">
                <a16:creationId xmlns:a16="http://schemas.microsoft.com/office/drawing/2014/main" id="{391A5F5F-F73B-E81F-57EA-CB9DC1481495}"/>
              </a:ext>
            </a:extLst>
          </p:cNvPr>
          <p:cNvCxnSpPr>
            <a:cxnSpLocks/>
          </p:cNvCxnSpPr>
          <p:nvPr/>
        </p:nvCxnSpPr>
        <p:spPr>
          <a:xfrm>
            <a:off x="6024227" y="2122699"/>
            <a:ext cx="540000" cy="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接點 97">
            <a:extLst>
              <a:ext uri="{FF2B5EF4-FFF2-40B4-BE49-F238E27FC236}">
                <a16:creationId xmlns:a16="http://schemas.microsoft.com/office/drawing/2014/main" id="{F03394C2-58A1-C2AA-8B46-7E89AB2E6755}"/>
              </a:ext>
            </a:extLst>
          </p:cNvPr>
          <p:cNvCxnSpPr>
            <a:cxnSpLocks/>
          </p:cNvCxnSpPr>
          <p:nvPr/>
        </p:nvCxnSpPr>
        <p:spPr>
          <a:xfrm flipV="1">
            <a:off x="7110987" y="1582700"/>
            <a:ext cx="0" cy="54000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接點 98">
            <a:extLst>
              <a:ext uri="{FF2B5EF4-FFF2-40B4-BE49-F238E27FC236}">
                <a16:creationId xmlns:a16="http://schemas.microsoft.com/office/drawing/2014/main" id="{D96B2BFA-0CC4-CD13-BB8F-D304F0B9D530}"/>
              </a:ext>
            </a:extLst>
          </p:cNvPr>
          <p:cNvCxnSpPr>
            <a:cxnSpLocks/>
          </p:cNvCxnSpPr>
          <p:nvPr/>
        </p:nvCxnSpPr>
        <p:spPr>
          <a:xfrm flipV="1">
            <a:off x="6024227" y="1582700"/>
            <a:ext cx="0" cy="54000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接點 100">
            <a:extLst>
              <a:ext uri="{FF2B5EF4-FFF2-40B4-BE49-F238E27FC236}">
                <a16:creationId xmlns:a16="http://schemas.microsoft.com/office/drawing/2014/main" id="{C5344146-07EA-0AB1-55BE-35551E89446C}"/>
              </a:ext>
            </a:extLst>
          </p:cNvPr>
          <p:cNvCxnSpPr>
            <a:cxnSpLocks/>
          </p:cNvCxnSpPr>
          <p:nvPr/>
        </p:nvCxnSpPr>
        <p:spPr>
          <a:xfrm flipV="1">
            <a:off x="5486654" y="2281142"/>
            <a:ext cx="21600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文字方塊 101">
            <a:extLst>
              <a:ext uri="{FF2B5EF4-FFF2-40B4-BE49-F238E27FC236}">
                <a16:creationId xmlns:a16="http://schemas.microsoft.com/office/drawing/2014/main" id="{37D0011E-51FB-F14A-933E-1792AE0552ED}"/>
              </a:ext>
            </a:extLst>
          </p:cNvPr>
          <p:cNvSpPr txBox="1"/>
          <p:nvPr/>
        </p:nvSpPr>
        <p:spPr>
          <a:xfrm>
            <a:off x="5186734" y="2271312"/>
            <a:ext cx="2714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clock reference content (fixed)</a:t>
            </a:r>
            <a:endParaRPr lang="zh-TW" alt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07" name="直線接點 106">
            <a:extLst>
              <a:ext uri="{FF2B5EF4-FFF2-40B4-BE49-F238E27FC236}">
                <a16:creationId xmlns:a16="http://schemas.microsoft.com/office/drawing/2014/main" id="{F891DCA0-D6A7-E19E-D38D-029132AF9713}"/>
              </a:ext>
            </a:extLst>
          </p:cNvPr>
          <p:cNvCxnSpPr>
            <a:cxnSpLocks/>
          </p:cNvCxnSpPr>
          <p:nvPr/>
        </p:nvCxnSpPr>
        <p:spPr>
          <a:xfrm flipV="1">
            <a:off x="6839297" y="1582700"/>
            <a:ext cx="0" cy="54000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接點 107">
            <a:extLst>
              <a:ext uri="{FF2B5EF4-FFF2-40B4-BE49-F238E27FC236}">
                <a16:creationId xmlns:a16="http://schemas.microsoft.com/office/drawing/2014/main" id="{64C702BB-AAD8-3D0D-2B56-DE97F09F3BC7}"/>
              </a:ext>
            </a:extLst>
          </p:cNvPr>
          <p:cNvCxnSpPr>
            <a:cxnSpLocks/>
          </p:cNvCxnSpPr>
          <p:nvPr/>
        </p:nvCxnSpPr>
        <p:spPr>
          <a:xfrm flipV="1">
            <a:off x="6295917" y="1582700"/>
            <a:ext cx="0" cy="54000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文字方塊 108">
            <a:extLst>
              <a:ext uri="{FF2B5EF4-FFF2-40B4-BE49-F238E27FC236}">
                <a16:creationId xmlns:a16="http://schemas.microsoft.com/office/drawing/2014/main" id="{48528AC8-BAA7-CF88-E753-83B5C03F9F30}"/>
              </a:ext>
            </a:extLst>
          </p:cNvPr>
          <p:cNvSpPr txBox="1"/>
          <p:nvPr/>
        </p:nvSpPr>
        <p:spPr>
          <a:xfrm>
            <a:off x="5322925" y="1132958"/>
            <a:ext cx="24826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user data content (variable)</a:t>
            </a:r>
            <a:endParaRPr lang="zh-TW" alt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1" name="文字方塊 110">
            <a:extLst>
              <a:ext uri="{FF2B5EF4-FFF2-40B4-BE49-F238E27FC236}">
                <a16:creationId xmlns:a16="http://schemas.microsoft.com/office/drawing/2014/main" id="{D00F6095-DE0E-325C-677D-3CD8A136E543}"/>
              </a:ext>
            </a:extLst>
          </p:cNvPr>
          <p:cNvSpPr txBox="1"/>
          <p:nvPr/>
        </p:nvSpPr>
        <p:spPr>
          <a:xfrm>
            <a:off x="3917186" y="1536884"/>
            <a:ext cx="12816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TW" sz="1600" dirty="0"/>
              <a:t>modulated</a:t>
            </a:r>
          </a:p>
          <a:p>
            <a:pPr algn="r"/>
            <a:r>
              <a:rPr lang="en-US" altLang="zh-TW" sz="1600" dirty="0"/>
              <a:t>clock signal</a:t>
            </a:r>
            <a:endParaRPr lang="zh-TW" altLang="en-US" sz="1600" dirty="0"/>
          </a:p>
        </p:txBody>
      </p:sp>
      <p:cxnSp>
        <p:nvCxnSpPr>
          <p:cNvPr id="113" name="直線接點 112">
            <a:extLst>
              <a:ext uri="{FF2B5EF4-FFF2-40B4-BE49-F238E27FC236}">
                <a16:creationId xmlns:a16="http://schemas.microsoft.com/office/drawing/2014/main" id="{DCBED899-15D5-13B7-E63C-8D5D39545B98}"/>
              </a:ext>
            </a:extLst>
          </p:cNvPr>
          <p:cNvCxnSpPr>
            <a:cxnSpLocks/>
          </p:cNvCxnSpPr>
          <p:nvPr/>
        </p:nvCxnSpPr>
        <p:spPr>
          <a:xfrm flipV="1">
            <a:off x="6030987" y="1471512"/>
            <a:ext cx="10800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線接點 116">
            <a:extLst>
              <a:ext uri="{FF2B5EF4-FFF2-40B4-BE49-F238E27FC236}">
                <a16:creationId xmlns:a16="http://schemas.microsoft.com/office/drawing/2014/main" id="{D30E6463-1835-561D-E02F-6FC4855660D0}"/>
              </a:ext>
            </a:extLst>
          </p:cNvPr>
          <p:cNvCxnSpPr/>
          <p:nvPr/>
        </p:nvCxnSpPr>
        <p:spPr>
          <a:xfrm>
            <a:off x="5124227" y="3571515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接點 117">
            <a:extLst>
              <a:ext uri="{FF2B5EF4-FFF2-40B4-BE49-F238E27FC236}">
                <a16:creationId xmlns:a16="http://schemas.microsoft.com/office/drawing/2014/main" id="{B2B983F9-DDC3-E62C-69A2-0DEBF1CDD4EC}"/>
              </a:ext>
            </a:extLst>
          </p:cNvPr>
          <p:cNvCxnSpPr/>
          <p:nvPr/>
        </p:nvCxnSpPr>
        <p:spPr>
          <a:xfrm>
            <a:off x="5484227" y="3031515"/>
            <a:ext cx="10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線接點 118">
            <a:extLst>
              <a:ext uri="{FF2B5EF4-FFF2-40B4-BE49-F238E27FC236}">
                <a16:creationId xmlns:a16="http://schemas.microsoft.com/office/drawing/2014/main" id="{690A4AA4-8465-7B6B-E9F8-5C2F89AF9D54}"/>
              </a:ext>
            </a:extLst>
          </p:cNvPr>
          <p:cNvCxnSpPr>
            <a:cxnSpLocks/>
          </p:cNvCxnSpPr>
          <p:nvPr/>
        </p:nvCxnSpPr>
        <p:spPr>
          <a:xfrm flipV="1">
            <a:off x="5484227" y="3031517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線接點 119">
            <a:extLst>
              <a:ext uri="{FF2B5EF4-FFF2-40B4-BE49-F238E27FC236}">
                <a16:creationId xmlns:a16="http://schemas.microsoft.com/office/drawing/2014/main" id="{51233F6D-542D-437F-C860-C9455F241A28}"/>
              </a:ext>
            </a:extLst>
          </p:cNvPr>
          <p:cNvCxnSpPr/>
          <p:nvPr/>
        </p:nvCxnSpPr>
        <p:spPr>
          <a:xfrm>
            <a:off x="7646654" y="3040359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線接點 120">
            <a:extLst>
              <a:ext uri="{FF2B5EF4-FFF2-40B4-BE49-F238E27FC236}">
                <a16:creationId xmlns:a16="http://schemas.microsoft.com/office/drawing/2014/main" id="{7A85558E-8F38-C3EB-5212-CF9A2A8769F8}"/>
              </a:ext>
            </a:extLst>
          </p:cNvPr>
          <p:cNvCxnSpPr>
            <a:cxnSpLocks/>
          </p:cNvCxnSpPr>
          <p:nvPr/>
        </p:nvCxnSpPr>
        <p:spPr>
          <a:xfrm>
            <a:off x="6570987" y="3571515"/>
            <a:ext cx="10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線接點 121">
            <a:extLst>
              <a:ext uri="{FF2B5EF4-FFF2-40B4-BE49-F238E27FC236}">
                <a16:creationId xmlns:a16="http://schemas.microsoft.com/office/drawing/2014/main" id="{3376417E-1CF8-4C3A-87D9-487A09F01126}"/>
              </a:ext>
            </a:extLst>
          </p:cNvPr>
          <p:cNvCxnSpPr>
            <a:cxnSpLocks/>
          </p:cNvCxnSpPr>
          <p:nvPr/>
        </p:nvCxnSpPr>
        <p:spPr>
          <a:xfrm flipV="1">
            <a:off x="6567607" y="3031516"/>
            <a:ext cx="0" cy="540000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線接點 122">
            <a:extLst>
              <a:ext uri="{FF2B5EF4-FFF2-40B4-BE49-F238E27FC236}">
                <a16:creationId xmlns:a16="http://schemas.microsoft.com/office/drawing/2014/main" id="{53CE21A0-EECC-0569-6F81-998615F0F87F}"/>
              </a:ext>
            </a:extLst>
          </p:cNvPr>
          <p:cNvCxnSpPr>
            <a:cxnSpLocks/>
          </p:cNvCxnSpPr>
          <p:nvPr/>
        </p:nvCxnSpPr>
        <p:spPr>
          <a:xfrm flipV="1">
            <a:off x="7646654" y="3037947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文字方塊 123">
            <a:extLst>
              <a:ext uri="{FF2B5EF4-FFF2-40B4-BE49-F238E27FC236}">
                <a16:creationId xmlns:a16="http://schemas.microsoft.com/office/drawing/2014/main" id="{06DCF83C-5608-CD53-4181-FADCF594247B}"/>
              </a:ext>
            </a:extLst>
          </p:cNvPr>
          <p:cNvSpPr txBox="1"/>
          <p:nvPr/>
        </p:nvSpPr>
        <p:spPr>
          <a:xfrm>
            <a:off x="3917186" y="2984851"/>
            <a:ext cx="12816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TW" sz="1600" dirty="0"/>
              <a:t>recovered</a:t>
            </a:r>
          </a:p>
          <a:p>
            <a:pPr algn="r"/>
            <a:r>
              <a:rPr lang="en-US" altLang="zh-TW" sz="1600" dirty="0"/>
              <a:t>clock signal</a:t>
            </a:r>
            <a:endParaRPr lang="zh-TW" altLang="en-US" sz="1600" dirty="0"/>
          </a:p>
        </p:txBody>
      </p:sp>
      <p:cxnSp>
        <p:nvCxnSpPr>
          <p:cNvPr id="125" name="直線接點 124">
            <a:extLst>
              <a:ext uri="{FF2B5EF4-FFF2-40B4-BE49-F238E27FC236}">
                <a16:creationId xmlns:a16="http://schemas.microsoft.com/office/drawing/2014/main" id="{955094F6-791E-7F6E-6A1D-7CD0102375A4}"/>
              </a:ext>
            </a:extLst>
          </p:cNvPr>
          <p:cNvCxnSpPr>
            <a:cxnSpLocks/>
          </p:cNvCxnSpPr>
          <p:nvPr/>
        </p:nvCxnSpPr>
        <p:spPr>
          <a:xfrm>
            <a:off x="5484227" y="2775675"/>
            <a:ext cx="0" cy="21600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線接點 130">
            <a:extLst>
              <a:ext uri="{FF2B5EF4-FFF2-40B4-BE49-F238E27FC236}">
                <a16:creationId xmlns:a16="http://schemas.microsoft.com/office/drawing/2014/main" id="{7D0722CA-80E1-3D87-B707-D92F69B27193}"/>
              </a:ext>
            </a:extLst>
          </p:cNvPr>
          <p:cNvCxnSpPr>
            <a:cxnSpLocks/>
          </p:cNvCxnSpPr>
          <p:nvPr/>
        </p:nvCxnSpPr>
        <p:spPr>
          <a:xfrm>
            <a:off x="7646654" y="2788641"/>
            <a:ext cx="0" cy="21600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文字方塊 133">
            <a:extLst>
              <a:ext uri="{FF2B5EF4-FFF2-40B4-BE49-F238E27FC236}">
                <a16:creationId xmlns:a16="http://schemas.microsoft.com/office/drawing/2014/main" id="{DBDD134D-2D8B-90FD-F4B2-8B4FD6B7FF80}"/>
              </a:ext>
            </a:extLst>
          </p:cNvPr>
          <p:cNvSpPr txBox="1"/>
          <p:nvPr/>
        </p:nvSpPr>
        <p:spPr>
          <a:xfrm>
            <a:off x="6564226" y="4026736"/>
            <a:ext cx="5421174" cy="224676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TW" sz="2000" b="1" dirty="0"/>
              <a:t>- MIKUMARI link interface (I/F):</a:t>
            </a:r>
          </a:p>
          <a:p>
            <a:r>
              <a:rPr lang="en-US" altLang="zh-TW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en-US" altLang="zh-TW" sz="2000" b="1" dirty="0"/>
              <a:t>- pulse I/F</a:t>
            </a:r>
          </a:p>
          <a:p>
            <a:r>
              <a:rPr lang="en-US" altLang="zh-TW" sz="2000" dirty="0"/>
              <a:t>    - 3-bit data width.</a:t>
            </a:r>
          </a:p>
          <a:p>
            <a:r>
              <a:rPr lang="en-US" altLang="zh-TW" sz="2000" dirty="0"/>
              <a:t>    - </a:t>
            </a:r>
            <a:r>
              <a:rPr lang="en-US" altLang="zh-TW" sz="2000" b="1" dirty="0">
                <a:solidFill>
                  <a:srgbClr val="FF0000"/>
                </a:solidFill>
              </a:rPr>
              <a:t>fixed transmission latency.</a:t>
            </a:r>
            <a:endParaRPr lang="en-US" altLang="zh-TW" sz="2000" dirty="0">
              <a:solidFill>
                <a:srgbClr val="FF0000"/>
              </a:solidFill>
            </a:endParaRPr>
          </a:p>
          <a:p>
            <a:r>
              <a:rPr lang="en-US" altLang="zh-TW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TW" sz="2000" dirty="0"/>
              <a:t> </a:t>
            </a:r>
            <a:r>
              <a:rPr lang="en-US" altLang="zh-TW" sz="2000" b="1" dirty="0"/>
              <a:t>- data I/F</a:t>
            </a:r>
          </a:p>
          <a:p>
            <a:r>
              <a:rPr lang="en-US" altLang="zh-TW" sz="2000" dirty="0"/>
              <a:t>    - </a:t>
            </a:r>
            <a:r>
              <a:rPr lang="en-US" altLang="zh-TW" sz="2000" dirty="0">
                <a:solidFill>
                  <a:srgbClr val="FF0000"/>
                </a:solidFill>
              </a:rPr>
              <a:t>DC-balance data frame </a:t>
            </a:r>
            <a:r>
              <a:rPr lang="en-US" altLang="zh-TW" sz="2000" dirty="0"/>
              <a:t>(a few 8-bit characters)</a:t>
            </a:r>
          </a:p>
          <a:p>
            <a:r>
              <a:rPr lang="zh-TW" altLang="en-US" sz="2000" dirty="0"/>
              <a:t>    </a:t>
            </a:r>
            <a:r>
              <a:rPr lang="en-US" altLang="zh-TW" sz="2000" dirty="0"/>
              <a:t>- transmission latency </a:t>
            </a:r>
            <a:r>
              <a:rPr lang="en-US" altLang="zh-TW" sz="2000" b="1" dirty="0">
                <a:solidFill>
                  <a:srgbClr val="FF0000"/>
                </a:solidFill>
              </a:rPr>
              <a:t>with a few uncertainty</a:t>
            </a:r>
          </a:p>
        </p:txBody>
      </p:sp>
    </p:spTree>
    <p:extLst>
      <p:ext uri="{BB962C8B-B14F-4D97-AF65-F5344CB8AC3E}">
        <p14:creationId xmlns:p14="http://schemas.microsoft.com/office/powerpoint/2010/main" val="25012105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656305-0F67-6738-ABBF-79F67F8C7A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9BF860C-AB76-CB9D-9B02-1EFF02911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Method of Time Synchronization System (2)</a:t>
            </a:r>
            <a:endParaRPr lang="zh-TW" altLang="en-US" dirty="0"/>
          </a:p>
        </p:txBody>
      </p:sp>
      <p:sp>
        <p:nvSpPr>
          <p:cNvPr id="25" name="文字版面配置區 7">
            <a:extLst>
              <a:ext uri="{FF2B5EF4-FFF2-40B4-BE49-F238E27FC236}">
                <a16:creationId xmlns:a16="http://schemas.microsoft.com/office/drawing/2014/main" id="{C8A82CC9-02DE-C4C3-B28B-A400BDA3F8EF}"/>
              </a:ext>
            </a:extLst>
          </p:cNvPr>
          <p:cNvSpPr txBox="1">
            <a:spLocks/>
          </p:cNvSpPr>
          <p:nvPr/>
        </p:nvSpPr>
        <p:spPr>
          <a:xfrm>
            <a:off x="171638" y="517104"/>
            <a:ext cx="11428561" cy="457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solidFill>
                  <a:schemeClr val="tx1"/>
                </a:solidFill>
              </a:rPr>
              <a:t>Sample and Generate the Kicker Timing</a:t>
            </a: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1C987DC2-D61E-5AB3-20FA-0511944384B4}"/>
              </a:ext>
            </a:extLst>
          </p:cNvPr>
          <p:cNvSpPr txBox="1"/>
          <p:nvPr/>
        </p:nvSpPr>
        <p:spPr>
          <a:xfrm>
            <a:off x="584177" y="2290097"/>
            <a:ext cx="310218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b="1" dirty="0"/>
              <a:t>- I/O SERDES</a:t>
            </a:r>
          </a:p>
        </p:txBody>
      </p:sp>
      <p:sp>
        <p:nvSpPr>
          <p:cNvPr id="159" name="矩形 158">
            <a:extLst>
              <a:ext uri="{FF2B5EF4-FFF2-40B4-BE49-F238E27FC236}">
                <a16:creationId xmlns:a16="http://schemas.microsoft.com/office/drawing/2014/main" id="{EF5FD63E-FDC6-202E-982B-4AB69D7AE6BA}"/>
              </a:ext>
            </a:extLst>
          </p:cNvPr>
          <p:cNvSpPr/>
          <p:nvPr/>
        </p:nvSpPr>
        <p:spPr>
          <a:xfrm>
            <a:off x="7494673" y="4319478"/>
            <a:ext cx="938856" cy="6850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>
                <a:solidFill>
                  <a:schemeClr val="tx1"/>
                </a:solidFill>
              </a:rPr>
              <a:t>OSERDES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cxnSp>
        <p:nvCxnSpPr>
          <p:cNvPr id="160" name="直線單箭頭接點 159">
            <a:extLst>
              <a:ext uri="{FF2B5EF4-FFF2-40B4-BE49-F238E27FC236}">
                <a16:creationId xmlns:a16="http://schemas.microsoft.com/office/drawing/2014/main" id="{A868D6F2-83DE-7B4E-EBBF-F1F1DCEB0967}"/>
              </a:ext>
            </a:extLst>
          </p:cNvPr>
          <p:cNvCxnSpPr>
            <a:cxnSpLocks/>
          </p:cNvCxnSpPr>
          <p:nvPr/>
        </p:nvCxnSpPr>
        <p:spPr>
          <a:xfrm>
            <a:off x="7245949" y="4628009"/>
            <a:ext cx="254414" cy="0"/>
          </a:xfrm>
          <a:prstGeom prst="straightConnector1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線單箭頭接點 160">
            <a:extLst>
              <a:ext uri="{FF2B5EF4-FFF2-40B4-BE49-F238E27FC236}">
                <a16:creationId xmlns:a16="http://schemas.microsoft.com/office/drawing/2014/main" id="{0C154EBA-9038-EFD0-BF39-AF4884FC5002}"/>
              </a:ext>
            </a:extLst>
          </p:cNvPr>
          <p:cNvCxnSpPr>
            <a:cxnSpLocks/>
          </p:cNvCxnSpPr>
          <p:nvPr/>
        </p:nvCxnSpPr>
        <p:spPr>
          <a:xfrm>
            <a:off x="7245949" y="4552642"/>
            <a:ext cx="254414" cy="0"/>
          </a:xfrm>
          <a:prstGeom prst="straightConnector1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線單箭頭接點 161">
            <a:extLst>
              <a:ext uri="{FF2B5EF4-FFF2-40B4-BE49-F238E27FC236}">
                <a16:creationId xmlns:a16="http://schemas.microsoft.com/office/drawing/2014/main" id="{9331D0B4-B559-1B11-E59A-F2AEA33BD87F}"/>
              </a:ext>
            </a:extLst>
          </p:cNvPr>
          <p:cNvCxnSpPr>
            <a:cxnSpLocks/>
          </p:cNvCxnSpPr>
          <p:nvPr/>
        </p:nvCxnSpPr>
        <p:spPr>
          <a:xfrm>
            <a:off x="7245949" y="4854110"/>
            <a:ext cx="254414" cy="0"/>
          </a:xfrm>
          <a:prstGeom prst="straightConnector1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線單箭頭接點 162">
            <a:extLst>
              <a:ext uri="{FF2B5EF4-FFF2-40B4-BE49-F238E27FC236}">
                <a16:creationId xmlns:a16="http://schemas.microsoft.com/office/drawing/2014/main" id="{A1E356DE-5993-009D-7FAC-72ACAF7B98A2}"/>
              </a:ext>
            </a:extLst>
          </p:cNvPr>
          <p:cNvCxnSpPr>
            <a:cxnSpLocks/>
          </p:cNvCxnSpPr>
          <p:nvPr/>
        </p:nvCxnSpPr>
        <p:spPr>
          <a:xfrm>
            <a:off x="7245949" y="4703376"/>
            <a:ext cx="254414" cy="0"/>
          </a:xfrm>
          <a:prstGeom prst="straightConnector1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線單箭頭接點 163">
            <a:extLst>
              <a:ext uri="{FF2B5EF4-FFF2-40B4-BE49-F238E27FC236}">
                <a16:creationId xmlns:a16="http://schemas.microsoft.com/office/drawing/2014/main" id="{A22A99C9-4F46-05AE-A5EC-11786ABA9142}"/>
              </a:ext>
            </a:extLst>
          </p:cNvPr>
          <p:cNvCxnSpPr>
            <a:cxnSpLocks/>
          </p:cNvCxnSpPr>
          <p:nvPr/>
        </p:nvCxnSpPr>
        <p:spPr>
          <a:xfrm>
            <a:off x="7245949" y="4477275"/>
            <a:ext cx="254414" cy="0"/>
          </a:xfrm>
          <a:prstGeom prst="straightConnector1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線單箭頭接點 164">
            <a:extLst>
              <a:ext uri="{FF2B5EF4-FFF2-40B4-BE49-F238E27FC236}">
                <a16:creationId xmlns:a16="http://schemas.microsoft.com/office/drawing/2014/main" id="{CB88EA3E-728C-F0D7-3AA3-4F2BAED5B081}"/>
              </a:ext>
            </a:extLst>
          </p:cNvPr>
          <p:cNvCxnSpPr>
            <a:cxnSpLocks/>
          </p:cNvCxnSpPr>
          <p:nvPr/>
        </p:nvCxnSpPr>
        <p:spPr>
          <a:xfrm>
            <a:off x="7245949" y="4401908"/>
            <a:ext cx="254414" cy="0"/>
          </a:xfrm>
          <a:prstGeom prst="straightConnector1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線單箭頭接點 165">
            <a:extLst>
              <a:ext uri="{FF2B5EF4-FFF2-40B4-BE49-F238E27FC236}">
                <a16:creationId xmlns:a16="http://schemas.microsoft.com/office/drawing/2014/main" id="{E447DF90-20C0-D733-3BE8-F869E3E7BF36}"/>
              </a:ext>
            </a:extLst>
          </p:cNvPr>
          <p:cNvCxnSpPr>
            <a:cxnSpLocks/>
          </p:cNvCxnSpPr>
          <p:nvPr/>
        </p:nvCxnSpPr>
        <p:spPr>
          <a:xfrm>
            <a:off x="7245949" y="4929474"/>
            <a:ext cx="254414" cy="0"/>
          </a:xfrm>
          <a:prstGeom prst="straightConnector1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直線單箭頭接點 166">
            <a:extLst>
              <a:ext uri="{FF2B5EF4-FFF2-40B4-BE49-F238E27FC236}">
                <a16:creationId xmlns:a16="http://schemas.microsoft.com/office/drawing/2014/main" id="{560A3737-3613-BEE3-01AD-7116CB0E5410}"/>
              </a:ext>
            </a:extLst>
          </p:cNvPr>
          <p:cNvCxnSpPr>
            <a:cxnSpLocks/>
          </p:cNvCxnSpPr>
          <p:nvPr/>
        </p:nvCxnSpPr>
        <p:spPr>
          <a:xfrm>
            <a:off x="7245949" y="4778743"/>
            <a:ext cx="254414" cy="0"/>
          </a:xfrm>
          <a:prstGeom prst="straightConnector1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文字方塊 168">
            <a:extLst>
              <a:ext uri="{FF2B5EF4-FFF2-40B4-BE49-F238E27FC236}">
                <a16:creationId xmlns:a16="http://schemas.microsoft.com/office/drawing/2014/main" id="{F07D5AFF-F2D9-9641-BFB5-58716F489990}"/>
              </a:ext>
            </a:extLst>
          </p:cNvPr>
          <p:cNvSpPr txBox="1"/>
          <p:nvPr/>
        </p:nvSpPr>
        <p:spPr>
          <a:xfrm>
            <a:off x="6480639" y="3980851"/>
            <a:ext cx="745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400" dirty="0">
                <a:solidFill>
                  <a:schemeClr val="accent6"/>
                </a:solidFill>
              </a:rPr>
              <a:t>clock</a:t>
            </a:r>
          </a:p>
        </p:txBody>
      </p:sp>
      <p:cxnSp>
        <p:nvCxnSpPr>
          <p:cNvPr id="170" name="接點: 肘形 169">
            <a:extLst>
              <a:ext uri="{FF2B5EF4-FFF2-40B4-BE49-F238E27FC236}">
                <a16:creationId xmlns:a16="http://schemas.microsoft.com/office/drawing/2014/main" id="{15FA5785-0458-B7F5-9EC8-9B6A52A71457}"/>
              </a:ext>
            </a:extLst>
          </p:cNvPr>
          <p:cNvCxnSpPr>
            <a:cxnSpLocks/>
            <a:stCxn id="169" idx="3"/>
            <a:endCxn id="159" idx="0"/>
          </p:cNvCxnSpPr>
          <p:nvPr/>
        </p:nvCxnSpPr>
        <p:spPr>
          <a:xfrm>
            <a:off x="7226326" y="4134740"/>
            <a:ext cx="737775" cy="184738"/>
          </a:xfrm>
          <a:prstGeom prst="bentConnector2">
            <a:avLst/>
          </a:prstGeom>
          <a:ln w="19050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文字方塊 170">
            <a:extLst>
              <a:ext uri="{FF2B5EF4-FFF2-40B4-BE49-F238E27FC236}">
                <a16:creationId xmlns:a16="http://schemas.microsoft.com/office/drawing/2014/main" id="{2E74873D-1779-079C-9789-A09EB3C85E9D}"/>
              </a:ext>
            </a:extLst>
          </p:cNvPr>
          <p:cNvSpPr txBox="1"/>
          <p:nvPr/>
        </p:nvSpPr>
        <p:spPr>
          <a:xfrm>
            <a:off x="6844539" y="4964518"/>
            <a:ext cx="18340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Output </a:t>
            </a:r>
            <a:r>
              <a:rPr lang="en-US" altLang="zh-TW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SERial</a:t>
            </a:r>
            <a:r>
              <a:rPr lang="en-US" altLang="zh-TW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  <a:r>
              <a:rPr lang="en-US" altLang="zh-TW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DESerializer</a:t>
            </a:r>
            <a:endParaRPr lang="zh-TW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2" name="文字方塊 171">
            <a:extLst>
              <a:ext uri="{FF2B5EF4-FFF2-40B4-BE49-F238E27FC236}">
                <a16:creationId xmlns:a16="http://schemas.microsoft.com/office/drawing/2014/main" id="{C2CE6718-7E8B-41DF-50F0-867EBD5A0E44}"/>
              </a:ext>
            </a:extLst>
          </p:cNvPr>
          <p:cNvSpPr txBox="1"/>
          <p:nvPr/>
        </p:nvSpPr>
        <p:spPr>
          <a:xfrm>
            <a:off x="4793547" y="1101783"/>
            <a:ext cx="283838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b="1" dirty="0"/>
              <a:t>- Pulse Sampler (1ns TDC)</a:t>
            </a:r>
          </a:p>
        </p:txBody>
      </p:sp>
      <p:cxnSp>
        <p:nvCxnSpPr>
          <p:cNvPr id="174" name="直線單箭頭接點 173">
            <a:extLst>
              <a:ext uri="{FF2B5EF4-FFF2-40B4-BE49-F238E27FC236}">
                <a16:creationId xmlns:a16="http://schemas.microsoft.com/office/drawing/2014/main" id="{03B2C8C6-872E-A9F9-5137-9098C51EF893}"/>
              </a:ext>
            </a:extLst>
          </p:cNvPr>
          <p:cNvCxnSpPr>
            <a:cxnSpLocks/>
            <a:stCxn id="159" idx="3"/>
            <a:endCxn id="196" idx="1"/>
          </p:cNvCxnSpPr>
          <p:nvPr/>
        </p:nvCxnSpPr>
        <p:spPr>
          <a:xfrm flipV="1">
            <a:off x="8433529" y="4662016"/>
            <a:ext cx="190953" cy="1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矩形 176">
            <a:extLst>
              <a:ext uri="{FF2B5EF4-FFF2-40B4-BE49-F238E27FC236}">
                <a16:creationId xmlns:a16="http://schemas.microsoft.com/office/drawing/2014/main" id="{E86A9E76-2E26-8A51-9415-4F514E031CB6}"/>
              </a:ext>
            </a:extLst>
          </p:cNvPr>
          <p:cNvSpPr/>
          <p:nvPr/>
        </p:nvSpPr>
        <p:spPr>
          <a:xfrm>
            <a:off x="6152808" y="1791715"/>
            <a:ext cx="938856" cy="6850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>
                <a:solidFill>
                  <a:schemeClr val="tx1"/>
                </a:solidFill>
              </a:rPr>
              <a:t>ISERDES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cxnSp>
        <p:nvCxnSpPr>
          <p:cNvPr id="178" name="直線單箭頭接點 177">
            <a:extLst>
              <a:ext uri="{FF2B5EF4-FFF2-40B4-BE49-F238E27FC236}">
                <a16:creationId xmlns:a16="http://schemas.microsoft.com/office/drawing/2014/main" id="{1373F58E-D26F-6C14-D00E-7BBB2E0F980F}"/>
              </a:ext>
            </a:extLst>
          </p:cNvPr>
          <p:cNvCxnSpPr>
            <a:cxnSpLocks/>
          </p:cNvCxnSpPr>
          <p:nvPr/>
        </p:nvCxnSpPr>
        <p:spPr>
          <a:xfrm>
            <a:off x="7085184" y="2100246"/>
            <a:ext cx="254414" cy="0"/>
          </a:xfrm>
          <a:prstGeom prst="straightConnector1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直線單箭頭接點 178">
            <a:extLst>
              <a:ext uri="{FF2B5EF4-FFF2-40B4-BE49-F238E27FC236}">
                <a16:creationId xmlns:a16="http://schemas.microsoft.com/office/drawing/2014/main" id="{FED98A73-BBA4-2B5E-ADBD-06B325C2D163}"/>
              </a:ext>
            </a:extLst>
          </p:cNvPr>
          <p:cNvCxnSpPr>
            <a:cxnSpLocks/>
          </p:cNvCxnSpPr>
          <p:nvPr/>
        </p:nvCxnSpPr>
        <p:spPr>
          <a:xfrm>
            <a:off x="7085184" y="2024879"/>
            <a:ext cx="254414" cy="0"/>
          </a:xfrm>
          <a:prstGeom prst="straightConnector1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直線單箭頭接點 179">
            <a:extLst>
              <a:ext uri="{FF2B5EF4-FFF2-40B4-BE49-F238E27FC236}">
                <a16:creationId xmlns:a16="http://schemas.microsoft.com/office/drawing/2014/main" id="{1A96EB6A-4B5D-D2BF-EEF2-B37A77A320CC}"/>
              </a:ext>
            </a:extLst>
          </p:cNvPr>
          <p:cNvCxnSpPr>
            <a:cxnSpLocks/>
          </p:cNvCxnSpPr>
          <p:nvPr/>
        </p:nvCxnSpPr>
        <p:spPr>
          <a:xfrm>
            <a:off x="7085184" y="2326347"/>
            <a:ext cx="254414" cy="0"/>
          </a:xfrm>
          <a:prstGeom prst="straightConnector1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線單箭頭接點 180">
            <a:extLst>
              <a:ext uri="{FF2B5EF4-FFF2-40B4-BE49-F238E27FC236}">
                <a16:creationId xmlns:a16="http://schemas.microsoft.com/office/drawing/2014/main" id="{6308A5FD-87E1-A63E-99B1-6ACD23D6B625}"/>
              </a:ext>
            </a:extLst>
          </p:cNvPr>
          <p:cNvCxnSpPr>
            <a:cxnSpLocks/>
          </p:cNvCxnSpPr>
          <p:nvPr/>
        </p:nvCxnSpPr>
        <p:spPr>
          <a:xfrm>
            <a:off x="7085184" y="2175613"/>
            <a:ext cx="254414" cy="0"/>
          </a:xfrm>
          <a:prstGeom prst="straightConnector1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直線單箭頭接點 181">
            <a:extLst>
              <a:ext uri="{FF2B5EF4-FFF2-40B4-BE49-F238E27FC236}">
                <a16:creationId xmlns:a16="http://schemas.microsoft.com/office/drawing/2014/main" id="{055D63C0-46FB-993B-87E3-90BC1DBE51E0}"/>
              </a:ext>
            </a:extLst>
          </p:cNvPr>
          <p:cNvCxnSpPr>
            <a:cxnSpLocks/>
          </p:cNvCxnSpPr>
          <p:nvPr/>
        </p:nvCxnSpPr>
        <p:spPr>
          <a:xfrm>
            <a:off x="7085184" y="1949512"/>
            <a:ext cx="254414" cy="0"/>
          </a:xfrm>
          <a:prstGeom prst="straightConnector1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直線單箭頭接點 182">
            <a:extLst>
              <a:ext uri="{FF2B5EF4-FFF2-40B4-BE49-F238E27FC236}">
                <a16:creationId xmlns:a16="http://schemas.microsoft.com/office/drawing/2014/main" id="{46B9BD8C-AFEE-03C4-0AB7-3AA3CB20E55A}"/>
              </a:ext>
            </a:extLst>
          </p:cNvPr>
          <p:cNvCxnSpPr>
            <a:cxnSpLocks/>
          </p:cNvCxnSpPr>
          <p:nvPr/>
        </p:nvCxnSpPr>
        <p:spPr>
          <a:xfrm>
            <a:off x="7085184" y="1874145"/>
            <a:ext cx="254414" cy="0"/>
          </a:xfrm>
          <a:prstGeom prst="straightConnector1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線單箭頭接點 183">
            <a:extLst>
              <a:ext uri="{FF2B5EF4-FFF2-40B4-BE49-F238E27FC236}">
                <a16:creationId xmlns:a16="http://schemas.microsoft.com/office/drawing/2014/main" id="{8C84F17C-6452-BF69-A6E5-D8612E11E129}"/>
              </a:ext>
            </a:extLst>
          </p:cNvPr>
          <p:cNvCxnSpPr>
            <a:cxnSpLocks/>
          </p:cNvCxnSpPr>
          <p:nvPr/>
        </p:nvCxnSpPr>
        <p:spPr>
          <a:xfrm>
            <a:off x="7085184" y="2401711"/>
            <a:ext cx="254414" cy="0"/>
          </a:xfrm>
          <a:prstGeom prst="straightConnector1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直線單箭頭接點 184">
            <a:extLst>
              <a:ext uri="{FF2B5EF4-FFF2-40B4-BE49-F238E27FC236}">
                <a16:creationId xmlns:a16="http://schemas.microsoft.com/office/drawing/2014/main" id="{D0443D4D-4C86-85FB-B625-47746817201E}"/>
              </a:ext>
            </a:extLst>
          </p:cNvPr>
          <p:cNvCxnSpPr>
            <a:cxnSpLocks/>
          </p:cNvCxnSpPr>
          <p:nvPr/>
        </p:nvCxnSpPr>
        <p:spPr>
          <a:xfrm>
            <a:off x="7085184" y="2250980"/>
            <a:ext cx="254414" cy="0"/>
          </a:xfrm>
          <a:prstGeom prst="straightConnector1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文字方塊 185">
            <a:extLst>
              <a:ext uri="{FF2B5EF4-FFF2-40B4-BE49-F238E27FC236}">
                <a16:creationId xmlns:a16="http://schemas.microsoft.com/office/drawing/2014/main" id="{335F3D3E-3112-A68F-32CA-E7FD4FA23D68}"/>
              </a:ext>
            </a:extLst>
          </p:cNvPr>
          <p:cNvSpPr txBox="1"/>
          <p:nvPr/>
        </p:nvSpPr>
        <p:spPr>
          <a:xfrm>
            <a:off x="6917765" y="1306705"/>
            <a:ext cx="1158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solidFill>
                  <a:schemeClr val="accent2"/>
                </a:solidFill>
              </a:rPr>
              <a:t>parallel</a:t>
            </a:r>
          </a:p>
          <a:p>
            <a:r>
              <a:rPr lang="en-US" altLang="zh-TW" sz="1400" dirty="0">
                <a:solidFill>
                  <a:schemeClr val="accent2"/>
                </a:solidFill>
              </a:rPr>
              <a:t>data pattern</a:t>
            </a:r>
            <a:endParaRPr lang="zh-TW" altLang="en-US" sz="1400" dirty="0">
              <a:solidFill>
                <a:schemeClr val="accent2"/>
              </a:solidFill>
            </a:endParaRPr>
          </a:p>
        </p:txBody>
      </p:sp>
      <p:sp>
        <p:nvSpPr>
          <p:cNvPr id="187" name="文字方塊 186">
            <a:extLst>
              <a:ext uri="{FF2B5EF4-FFF2-40B4-BE49-F238E27FC236}">
                <a16:creationId xmlns:a16="http://schemas.microsoft.com/office/drawing/2014/main" id="{3D15F702-688C-9F76-4DA6-5229DC92F212}"/>
              </a:ext>
            </a:extLst>
          </p:cNvPr>
          <p:cNvSpPr txBox="1"/>
          <p:nvPr/>
        </p:nvSpPr>
        <p:spPr>
          <a:xfrm>
            <a:off x="5138774" y="1453088"/>
            <a:ext cx="745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400" dirty="0">
                <a:solidFill>
                  <a:schemeClr val="accent6"/>
                </a:solidFill>
              </a:rPr>
              <a:t>clock</a:t>
            </a:r>
          </a:p>
        </p:txBody>
      </p:sp>
      <p:cxnSp>
        <p:nvCxnSpPr>
          <p:cNvPr id="188" name="接點: 肘形 187">
            <a:extLst>
              <a:ext uri="{FF2B5EF4-FFF2-40B4-BE49-F238E27FC236}">
                <a16:creationId xmlns:a16="http://schemas.microsoft.com/office/drawing/2014/main" id="{BFAF85AE-3EA0-985D-41F9-BED1AF413513}"/>
              </a:ext>
            </a:extLst>
          </p:cNvPr>
          <p:cNvCxnSpPr>
            <a:cxnSpLocks/>
            <a:stCxn id="187" idx="3"/>
            <a:endCxn id="177" idx="0"/>
          </p:cNvCxnSpPr>
          <p:nvPr/>
        </p:nvCxnSpPr>
        <p:spPr>
          <a:xfrm>
            <a:off x="5884461" y="1606977"/>
            <a:ext cx="737775" cy="184738"/>
          </a:xfrm>
          <a:prstGeom prst="bentConnector2">
            <a:avLst/>
          </a:prstGeom>
          <a:ln w="19050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文字方塊 188">
            <a:extLst>
              <a:ext uri="{FF2B5EF4-FFF2-40B4-BE49-F238E27FC236}">
                <a16:creationId xmlns:a16="http://schemas.microsoft.com/office/drawing/2014/main" id="{85AF00A5-BA0A-D06F-34E4-FEBDB080CAA7}"/>
              </a:ext>
            </a:extLst>
          </p:cNvPr>
          <p:cNvSpPr txBox="1"/>
          <p:nvPr/>
        </p:nvSpPr>
        <p:spPr>
          <a:xfrm>
            <a:off x="5502674" y="2436755"/>
            <a:ext cx="19302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Inputput</a:t>
            </a:r>
            <a:r>
              <a:rPr lang="en-US" altLang="zh-TW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TW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SERial</a:t>
            </a:r>
            <a:r>
              <a:rPr lang="en-US" altLang="zh-TW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  <a:r>
              <a:rPr lang="en-US" altLang="zh-TW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DESerializer</a:t>
            </a:r>
            <a:endParaRPr lang="zh-TW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91" name="直線單箭頭接點 190">
            <a:extLst>
              <a:ext uri="{FF2B5EF4-FFF2-40B4-BE49-F238E27FC236}">
                <a16:creationId xmlns:a16="http://schemas.microsoft.com/office/drawing/2014/main" id="{8F7DFE38-32AD-9779-039B-03FE16F7D235}"/>
              </a:ext>
            </a:extLst>
          </p:cNvPr>
          <p:cNvCxnSpPr>
            <a:cxnSpLocks/>
            <a:endCxn id="177" idx="1"/>
          </p:cNvCxnSpPr>
          <p:nvPr/>
        </p:nvCxnSpPr>
        <p:spPr>
          <a:xfrm>
            <a:off x="5926927" y="2134253"/>
            <a:ext cx="225881" cy="1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文字方塊 194">
            <a:extLst>
              <a:ext uri="{FF2B5EF4-FFF2-40B4-BE49-F238E27FC236}">
                <a16:creationId xmlns:a16="http://schemas.microsoft.com/office/drawing/2014/main" id="{1EAB1322-7828-CDC2-4E85-559AB72BCAFC}"/>
              </a:ext>
            </a:extLst>
          </p:cNvPr>
          <p:cNvSpPr txBox="1"/>
          <p:nvPr/>
        </p:nvSpPr>
        <p:spPr>
          <a:xfrm>
            <a:off x="4873120" y="1980364"/>
            <a:ext cx="1086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400" dirty="0">
                <a:solidFill>
                  <a:srgbClr val="FF0000"/>
                </a:solidFill>
              </a:rPr>
              <a:t>pulse signal</a:t>
            </a:r>
          </a:p>
        </p:txBody>
      </p:sp>
      <p:sp>
        <p:nvSpPr>
          <p:cNvPr id="196" name="文字方塊 195">
            <a:extLst>
              <a:ext uri="{FF2B5EF4-FFF2-40B4-BE49-F238E27FC236}">
                <a16:creationId xmlns:a16="http://schemas.microsoft.com/office/drawing/2014/main" id="{CD9EA3F1-269C-1A50-1954-3E93FAFFD6A4}"/>
              </a:ext>
            </a:extLst>
          </p:cNvPr>
          <p:cNvSpPr txBox="1"/>
          <p:nvPr/>
        </p:nvSpPr>
        <p:spPr>
          <a:xfrm>
            <a:off x="8624482" y="4508127"/>
            <a:ext cx="1086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solidFill>
                  <a:srgbClr val="FF0000"/>
                </a:solidFill>
              </a:rPr>
              <a:t>pulse signal</a:t>
            </a:r>
          </a:p>
        </p:txBody>
      </p:sp>
      <p:sp>
        <p:nvSpPr>
          <p:cNvPr id="201" name="文字方塊 200">
            <a:extLst>
              <a:ext uri="{FF2B5EF4-FFF2-40B4-BE49-F238E27FC236}">
                <a16:creationId xmlns:a16="http://schemas.microsoft.com/office/drawing/2014/main" id="{A04D9B85-686F-3153-4452-474072CA41C4}"/>
              </a:ext>
            </a:extLst>
          </p:cNvPr>
          <p:cNvSpPr txBox="1"/>
          <p:nvPr/>
        </p:nvSpPr>
        <p:spPr>
          <a:xfrm>
            <a:off x="4793547" y="3715598"/>
            <a:ext cx="206889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b="1" dirty="0"/>
              <a:t>- Pulse Generator</a:t>
            </a:r>
          </a:p>
        </p:txBody>
      </p:sp>
      <p:cxnSp>
        <p:nvCxnSpPr>
          <p:cNvPr id="202" name="直線接點 201">
            <a:extLst>
              <a:ext uri="{FF2B5EF4-FFF2-40B4-BE49-F238E27FC236}">
                <a16:creationId xmlns:a16="http://schemas.microsoft.com/office/drawing/2014/main" id="{2E37F341-CF4B-8F28-C11A-1799A21442B5}"/>
              </a:ext>
            </a:extLst>
          </p:cNvPr>
          <p:cNvCxnSpPr>
            <a:cxnSpLocks/>
          </p:cNvCxnSpPr>
          <p:nvPr/>
        </p:nvCxnSpPr>
        <p:spPr>
          <a:xfrm flipV="1">
            <a:off x="1585705" y="2976096"/>
            <a:ext cx="0" cy="1296000"/>
          </a:xfrm>
          <a:prstGeom prst="line">
            <a:avLst/>
          </a:prstGeom>
          <a:ln w="19050">
            <a:solidFill>
              <a:schemeClr val="accent6">
                <a:lumMod val="40000"/>
                <a:lumOff val="6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接點 202">
            <a:extLst>
              <a:ext uri="{FF2B5EF4-FFF2-40B4-BE49-F238E27FC236}">
                <a16:creationId xmlns:a16="http://schemas.microsoft.com/office/drawing/2014/main" id="{D4AB6189-EC0C-6C25-BA0E-F9D35965FC51}"/>
              </a:ext>
            </a:extLst>
          </p:cNvPr>
          <p:cNvCxnSpPr>
            <a:cxnSpLocks/>
          </p:cNvCxnSpPr>
          <p:nvPr/>
        </p:nvCxnSpPr>
        <p:spPr>
          <a:xfrm flipV="1">
            <a:off x="1405705" y="2976096"/>
            <a:ext cx="0" cy="129600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接點 203">
            <a:extLst>
              <a:ext uri="{FF2B5EF4-FFF2-40B4-BE49-F238E27FC236}">
                <a16:creationId xmlns:a16="http://schemas.microsoft.com/office/drawing/2014/main" id="{2884423D-5415-FEB7-0850-DA300603C8BB}"/>
              </a:ext>
            </a:extLst>
          </p:cNvPr>
          <p:cNvCxnSpPr>
            <a:cxnSpLocks/>
          </p:cNvCxnSpPr>
          <p:nvPr/>
        </p:nvCxnSpPr>
        <p:spPr>
          <a:xfrm flipV="1">
            <a:off x="2845705" y="2976096"/>
            <a:ext cx="0" cy="129600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接點 204">
            <a:extLst>
              <a:ext uri="{FF2B5EF4-FFF2-40B4-BE49-F238E27FC236}">
                <a16:creationId xmlns:a16="http://schemas.microsoft.com/office/drawing/2014/main" id="{D7A8E989-4FF3-6564-56A4-95D0A503C367}"/>
              </a:ext>
            </a:extLst>
          </p:cNvPr>
          <p:cNvCxnSpPr>
            <a:cxnSpLocks/>
          </p:cNvCxnSpPr>
          <p:nvPr/>
        </p:nvCxnSpPr>
        <p:spPr>
          <a:xfrm flipV="1">
            <a:off x="1765705" y="2976096"/>
            <a:ext cx="0" cy="1296000"/>
          </a:xfrm>
          <a:prstGeom prst="line">
            <a:avLst/>
          </a:prstGeom>
          <a:ln w="19050">
            <a:solidFill>
              <a:schemeClr val="accent6">
                <a:lumMod val="40000"/>
                <a:lumOff val="6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接點 205">
            <a:extLst>
              <a:ext uri="{FF2B5EF4-FFF2-40B4-BE49-F238E27FC236}">
                <a16:creationId xmlns:a16="http://schemas.microsoft.com/office/drawing/2014/main" id="{02976E8B-91E8-5C69-9225-DCCEB596F44B}"/>
              </a:ext>
            </a:extLst>
          </p:cNvPr>
          <p:cNvCxnSpPr>
            <a:cxnSpLocks/>
          </p:cNvCxnSpPr>
          <p:nvPr/>
        </p:nvCxnSpPr>
        <p:spPr>
          <a:xfrm flipV="1">
            <a:off x="2125705" y="2976096"/>
            <a:ext cx="0" cy="1296000"/>
          </a:xfrm>
          <a:prstGeom prst="line">
            <a:avLst/>
          </a:prstGeom>
          <a:ln w="19050">
            <a:solidFill>
              <a:schemeClr val="accent6">
                <a:lumMod val="40000"/>
                <a:lumOff val="6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接點 206">
            <a:extLst>
              <a:ext uri="{FF2B5EF4-FFF2-40B4-BE49-F238E27FC236}">
                <a16:creationId xmlns:a16="http://schemas.microsoft.com/office/drawing/2014/main" id="{FAB8A95C-24A8-618F-6D32-4B184A3A899C}"/>
              </a:ext>
            </a:extLst>
          </p:cNvPr>
          <p:cNvCxnSpPr>
            <a:cxnSpLocks/>
          </p:cNvCxnSpPr>
          <p:nvPr/>
        </p:nvCxnSpPr>
        <p:spPr>
          <a:xfrm flipV="1">
            <a:off x="1945705" y="2976096"/>
            <a:ext cx="0" cy="1296000"/>
          </a:xfrm>
          <a:prstGeom prst="line">
            <a:avLst/>
          </a:prstGeom>
          <a:ln w="19050">
            <a:solidFill>
              <a:schemeClr val="accent6">
                <a:lumMod val="40000"/>
                <a:lumOff val="6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接點 207">
            <a:extLst>
              <a:ext uri="{FF2B5EF4-FFF2-40B4-BE49-F238E27FC236}">
                <a16:creationId xmlns:a16="http://schemas.microsoft.com/office/drawing/2014/main" id="{DB91B658-486A-C137-DA90-432F719AC11A}"/>
              </a:ext>
            </a:extLst>
          </p:cNvPr>
          <p:cNvCxnSpPr>
            <a:cxnSpLocks/>
          </p:cNvCxnSpPr>
          <p:nvPr/>
        </p:nvCxnSpPr>
        <p:spPr>
          <a:xfrm flipV="1">
            <a:off x="2485705" y="2976096"/>
            <a:ext cx="0" cy="1296000"/>
          </a:xfrm>
          <a:prstGeom prst="line">
            <a:avLst/>
          </a:prstGeom>
          <a:ln w="19050">
            <a:solidFill>
              <a:schemeClr val="accent6">
                <a:lumMod val="40000"/>
                <a:lumOff val="6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接點 208">
            <a:extLst>
              <a:ext uri="{FF2B5EF4-FFF2-40B4-BE49-F238E27FC236}">
                <a16:creationId xmlns:a16="http://schemas.microsoft.com/office/drawing/2014/main" id="{0AE35874-3DA0-E95D-C306-971EA23D070F}"/>
              </a:ext>
            </a:extLst>
          </p:cNvPr>
          <p:cNvCxnSpPr>
            <a:cxnSpLocks/>
          </p:cNvCxnSpPr>
          <p:nvPr/>
        </p:nvCxnSpPr>
        <p:spPr>
          <a:xfrm flipV="1">
            <a:off x="2665705" y="2976096"/>
            <a:ext cx="0" cy="1296000"/>
          </a:xfrm>
          <a:prstGeom prst="line">
            <a:avLst/>
          </a:prstGeom>
          <a:ln w="19050">
            <a:solidFill>
              <a:schemeClr val="accent6">
                <a:lumMod val="40000"/>
                <a:lumOff val="6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接點 209">
            <a:extLst>
              <a:ext uri="{FF2B5EF4-FFF2-40B4-BE49-F238E27FC236}">
                <a16:creationId xmlns:a16="http://schemas.microsoft.com/office/drawing/2014/main" id="{29247B64-298A-AF50-A9D4-2152A1D46CC6}"/>
              </a:ext>
            </a:extLst>
          </p:cNvPr>
          <p:cNvCxnSpPr>
            <a:cxnSpLocks/>
          </p:cNvCxnSpPr>
          <p:nvPr/>
        </p:nvCxnSpPr>
        <p:spPr>
          <a:xfrm flipV="1">
            <a:off x="2305705" y="2976096"/>
            <a:ext cx="0" cy="1296000"/>
          </a:xfrm>
          <a:prstGeom prst="line">
            <a:avLst/>
          </a:prstGeom>
          <a:ln w="19050">
            <a:solidFill>
              <a:schemeClr val="accent6">
                <a:lumMod val="40000"/>
                <a:lumOff val="6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1" name="群組 210">
            <a:extLst>
              <a:ext uri="{FF2B5EF4-FFF2-40B4-BE49-F238E27FC236}">
                <a16:creationId xmlns:a16="http://schemas.microsoft.com/office/drawing/2014/main" id="{75149ED8-500F-A692-7A36-D9B2E8725148}"/>
              </a:ext>
            </a:extLst>
          </p:cNvPr>
          <p:cNvGrpSpPr/>
          <p:nvPr/>
        </p:nvGrpSpPr>
        <p:grpSpPr>
          <a:xfrm>
            <a:off x="1225705" y="3171074"/>
            <a:ext cx="1800000" cy="360000"/>
            <a:chOff x="4941580" y="1528754"/>
            <a:chExt cx="1800000" cy="360000"/>
          </a:xfrm>
        </p:grpSpPr>
        <p:cxnSp>
          <p:nvCxnSpPr>
            <p:cNvPr id="212" name="直線接點 211">
              <a:extLst>
                <a:ext uri="{FF2B5EF4-FFF2-40B4-BE49-F238E27FC236}">
                  <a16:creationId xmlns:a16="http://schemas.microsoft.com/office/drawing/2014/main" id="{3974A9A2-3C3A-46E2-7EF1-5004690BC1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21580" y="1528754"/>
              <a:ext cx="720000" cy="1"/>
            </a:xfrm>
            <a:prstGeom prst="line">
              <a:avLst/>
            </a:prstGeom>
            <a:ln w="19050">
              <a:solidFill>
                <a:schemeClr val="accent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線接點 212">
              <a:extLst>
                <a:ext uri="{FF2B5EF4-FFF2-40B4-BE49-F238E27FC236}">
                  <a16:creationId xmlns:a16="http://schemas.microsoft.com/office/drawing/2014/main" id="{BB9E23D6-8E31-B5F5-581C-1DD57601BD1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41580" y="1888753"/>
              <a:ext cx="180000" cy="1"/>
            </a:xfrm>
            <a:prstGeom prst="line">
              <a:avLst/>
            </a:prstGeom>
            <a:ln w="19050">
              <a:solidFill>
                <a:schemeClr val="accent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線接點 213">
              <a:extLst>
                <a:ext uri="{FF2B5EF4-FFF2-40B4-BE49-F238E27FC236}">
                  <a16:creationId xmlns:a16="http://schemas.microsoft.com/office/drawing/2014/main" id="{D38A5B22-B91B-FEF8-CA8B-E1E5B73A9A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21580" y="1528754"/>
              <a:ext cx="0" cy="360000"/>
            </a:xfrm>
            <a:prstGeom prst="line">
              <a:avLst/>
            </a:prstGeom>
            <a:ln w="19050">
              <a:solidFill>
                <a:schemeClr val="accent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線接點 214">
              <a:extLst>
                <a:ext uri="{FF2B5EF4-FFF2-40B4-BE49-F238E27FC236}">
                  <a16:creationId xmlns:a16="http://schemas.microsoft.com/office/drawing/2014/main" id="{28D85598-EDA4-D06A-8A35-56697A14C8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41580" y="1888753"/>
              <a:ext cx="720000" cy="1"/>
            </a:xfrm>
            <a:prstGeom prst="line">
              <a:avLst/>
            </a:prstGeom>
            <a:ln w="19050">
              <a:solidFill>
                <a:schemeClr val="accent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線接點 215">
              <a:extLst>
                <a:ext uri="{FF2B5EF4-FFF2-40B4-BE49-F238E27FC236}">
                  <a16:creationId xmlns:a16="http://schemas.microsoft.com/office/drawing/2014/main" id="{9BFC5C07-BA5A-A365-87D1-7788D95123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41580" y="1528754"/>
              <a:ext cx="0" cy="360000"/>
            </a:xfrm>
            <a:prstGeom prst="line">
              <a:avLst/>
            </a:prstGeom>
            <a:ln w="19050">
              <a:solidFill>
                <a:schemeClr val="accent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線接點 216">
              <a:extLst>
                <a:ext uri="{FF2B5EF4-FFF2-40B4-BE49-F238E27FC236}">
                  <a16:creationId xmlns:a16="http://schemas.microsoft.com/office/drawing/2014/main" id="{6798BE0D-2DC8-4E89-6043-F0E79A93A3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61580" y="1528754"/>
              <a:ext cx="0" cy="360000"/>
            </a:xfrm>
            <a:prstGeom prst="line">
              <a:avLst/>
            </a:prstGeom>
            <a:ln w="19050">
              <a:solidFill>
                <a:schemeClr val="accent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線接點 217">
              <a:extLst>
                <a:ext uri="{FF2B5EF4-FFF2-40B4-BE49-F238E27FC236}">
                  <a16:creationId xmlns:a16="http://schemas.microsoft.com/office/drawing/2014/main" id="{D9148632-CE08-7902-1F3A-F866B4BAFC5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61580" y="1528754"/>
              <a:ext cx="180000" cy="1"/>
            </a:xfrm>
            <a:prstGeom prst="line">
              <a:avLst/>
            </a:prstGeom>
            <a:ln w="19050">
              <a:solidFill>
                <a:schemeClr val="accent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9" name="文字方塊 218">
            <a:extLst>
              <a:ext uri="{FF2B5EF4-FFF2-40B4-BE49-F238E27FC236}">
                <a16:creationId xmlns:a16="http://schemas.microsoft.com/office/drawing/2014/main" id="{9FBFE9A9-5C20-C507-96B7-0AA352444187}"/>
              </a:ext>
            </a:extLst>
          </p:cNvPr>
          <p:cNvSpPr txBox="1"/>
          <p:nvPr/>
        </p:nvSpPr>
        <p:spPr>
          <a:xfrm>
            <a:off x="1443111" y="2910580"/>
            <a:ext cx="1377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>
                <a:solidFill>
                  <a:schemeClr val="accent6"/>
                </a:solidFill>
              </a:rPr>
              <a:t>clock (8 ns)</a:t>
            </a:r>
          </a:p>
        </p:txBody>
      </p:sp>
      <p:sp>
        <p:nvSpPr>
          <p:cNvPr id="220" name="文字方塊 219">
            <a:extLst>
              <a:ext uri="{FF2B5EF4-FFF2-40B4-BE49-F238E27FC236}">
                <a16:creationId xmlns:a16="http://schemas.microsoft.com/office/drawing/2014/main" id="{004655D4-73E6-0BD2-894F-B611B48894C5}"/>
              </a:ext>
            </a:extLst>
          </p:cNvPr>
          <p:cNvSpPr txBox="1"/>
          <p:nvPr/>
        </p:nvSpPr>
        <p:spPr>
          <a:xfrm>
            <a:off x="1290419" y="4140616"/>
            <a:ext cx="18837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>
                <a:solidFill>
                  <a:schemeClr val="accent2"/>
                </a:solidFill>
              </a:rPr>
              <a:t>parallel data pattern (1 ns)</a:t>
            </a:r>
            <a:endParaRPr lang="zh-TW" altLang="en-US" sz="1200" dirty="0">
              <a:solidFill>
                <a:schemeClr val="accent2"/>
              </a:solidFill>
            </a:endParaRPr>
          </a:p>
        </p:txBody>
      </p:sp>
      <p:grpSp>
        <p:nvGrpSpPr>
          <p:cNvPr id="221" name="群組 220">
            <a:extLst>
              <a:ext uri="{FF2B5EF4-FFF2-40B4-BE49-F238E27FC236}">
                <a16:creationId xmlns:a16="http://schemas.microsoft.com/office/drawing/2014/main" id="{C3550057-0E34-68BE-6B5B-1B3789AAC07A}"/>
              </a:ext>
            </a:extLst>
          </p:cNvPr>
          <p:cNvGrpSpPr/>
          <p:nvPr/>
        </p:nvGrpSpPr>
        <p:grpSpPr>
          <a:xfrm>
            <a:off x="1223671" y="3738571"/>
            <a:ext cx="1802450" cy="360000"/>
            <a:chOff x="4941580" y="1528754"/>
            <a:chExt cx="1802450" cy="360000"/>
          </a:xfrm>
        </p:grpSpPr>
        <p:cxnSp>
          <p:nvCxnSpPr>
            <p:cNvPr id="223" name="直線接點 222">
              <a:extLst>
                <a:ext uri="{FF2B5EF4-FFF2-40B4-BE49-F238E27FC236}">
                  <a16:creationId xmlns:a16="http://schemas.microsoft.com/office/drawing/2014/main" id="{D4AFD9FB-FF15-FEDA-4DD4-0ACDB14948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41580" y="1888753"/>
              <a:ext cx="900000" cy="1"/>
            </a:xfrm>
            <a:prstGeom prst="line">
              <a:avLst/>
            </a:prstGeom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線接點 225">
              <a:extLst>
                <a:ext uri="{FF2B5EF4-FFF2-40B4-BE49-F238E27FC236}">
                  <a16:creationId xmlns:a16="http://schemas.microsoft.com/office/drawing/2014/main" id="{F0984D84-0CF6-DBDC-407B-E90E14CBD0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41580" y="1528754"/>
              <a:ext cx="0" cy="360000"/>
            </a:xfrm>
            <a:prstGeom prst="line">
              <a:avLst/>
            </a:prstGeom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線接點 227">
              <a:extLst>
                <a:ext uri="{FF2B5EF4-FFF2-40B4-BE49-F238E27FC236}">
                  <a16:creationId xmlns:a16="http://schemas.microsoft.com/office/drawing/2014/main" id="{418F3604-2E8B-4D0F-50BC-D545D63268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44030" y="1528754"/>
              <a:ext cx="900000" cy="1"/>
            </a:xfrm>
            <a:prstGeom prst="line">
              <a:avLst/>
            </a:prstGeom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9" name="文字方塊 228">
            <a:extLst>
              <a:ext uri="{FF2B5EF4-FFF2-40B4-BE49-F238E27FC236}">
                <a16:creationId xmlns:a16="http://schemas.microsoft.com/office/drawing/2014/main" id="{CD58CC0E-ADCC-2462-38C4-3BD8833F9357}"/>
              </a:ext>
            </a:extLst>
          </p:cNvPr>
          <p:cNvSpPr txBox="1"/>
          <p:nvPr/>
        </p:nvSpPr>
        <p:spPr>
          <a:xfrm>
            <a:off x="1312423" y="3473482"/>
            <a:ext cx="1601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>
                <a:solidFill>
                  <a:srgbClr val="FF0000"/>
                </a:solidFill>
              </a:rPr>
              <a:t>pulse signal</a:t>
            </a:r>
          </a:p>
        </p:txBody>
      </p:sp>
      <p:grpSp>
        <p:nvGrpSpPr>
          <p:cNvPr id="234" name="群組 233">
            <a:extLst>
              <a:ext uri="{FF2B5EF4-FFF2-40B4-BE49-F238E27FC236}">
                <a16:creationId xmlns:a16="http://schemas.microsoft.com/office/drawing/2014/main" id="{7C777A98-0D8F-AE2D-1783-50D16B2717AD}"/>
              </a:ext>
            </a:extLst>
          </p:cNvPr>
          <p:cNvGrpSpPr/>
          <p:nvPr/>
        </p:nvGrpSpPr>
        <p:grpSpPr>
          <a:xfrm>
            <a:off x="1415512" y="3768148"/>
            <a:ext cx="1420885" cy="276999"/>
            <a:chOff x="5217244" y="2359341"/>
            <a:chExt cx="1420885" cy="276999"/>
          </a:xfrm>
        </p:grpSpPr>
        <p:sp>
          <p:nvSpPr>
            <p:cNvPr id="235" name="文字方塊 234">
              <a:extLst>
                <a:ext uri="{FF2B5EF4-FFF2-40B4-BE49-F238E27FC236}">
                  <a16:creationId xmlns:a16="http://schemas.microsoft.com/office/drawing/2014/main" id="{B7856DA2-6FEE-7052-F37A-50A118DBED40}"/>
                </a:ext>
              </a:extLst>
            </p:cNvPr>
            <p:cNvSpPr txBox="1"/>
            <p:nvPr/>
          </p:nvSpPr>
          <p:spPr>
            <a:xfrm>
              <a:off x="5217244" y="2359341"/>
              <a:ext cx="1572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dirty="0">
                  <a:solidFill>
                    <a:schemeClr val="accent2"/>
                  </a:solidFill>
                </a:rPr>
                <a:t>0</a:t>
              </a:r>
            </a:p>
          </p:txBody>
        </p:sp>
        <p:sp>
          <p:nvSpPr>
            <p:cNvPr id="236" name="文字方塊 235">
              <a:extLst>
                <a:ext uri="{FF2B5EF4-FFF2-40B4-BE49-F238E27FC236}">
                  <a16:creationId xmlns:a16="http://schemas.microsoft.com/office/drawing/2014/main" id="{539AEBA6-8451-8227-27C7-27FAA247D921}"/>
                </a:ext>
              </a:extLst>
            </p:cNvPr>
            <p:cNvSpPr txBox="1"/>
            <p:nvPr/>
          </p:nvSpPr>
          <p:spPr>
            <a:xfrm>
              <a:off x="5397766" y="2359341"/>
              <a:ext cx="1572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dirty="0">
                  <a:solidFill>
                    <a:schemeClr val="accent2"/>
                  </a:solidFill>
                </a:rPr>
                <a:t>0</a:t>
              </a:r>
            </a:p>
          </p:txBody>
        </p:sp>
        <p:sp>
          <p:nvSpPr>
            <p:cNvPr id="237" name="文字方塊 236">
              <a:extLst>
                <a:ext uri="{FF2B5EF4-FFF2-40B4-BE49-F238E27FC236}">
                  <a16:creationId xmlns:a16="http://schemas.microsoft.com/office/drawing/2014/main" id="{FC245F4D-1433-86F0-0110-1A6D9F7F0D08}"/>
                </a:ext>
              </a:extLst>
            </p:cNvPr>
            <p:cNvSpPr txBox="1"/>
            <p:nvPr/>
          </p:nvSpPr>
          <p:spPr>
            <a:xfrm>
              <a:off x="5578288" y="2359341"/>
              <a:ext cx="1572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dirty="0">
                  <a:solidFill>
                    <a:schemeClr val="accent2"/>
                  </a:solidFill>
                </a:rPr>
                <a:t>0</a:t>
              </a:r>
            </a:p>
          </p:txBody>
        </p:sp>
        <p:sp>
          <p:nvSpPr>
            <p:cNvPr id="238" name="文字方塊 237">
              <a:extLst>
                <a:ext uri="{FF2B5EF4-FFF2-40B4-BE49-F238E27FC236}">
                  <a16:creationId xmlns:a16="http://schemas.microsoft.com/office/drawing/2014/main" id="{92A96109-8088-21E9-60A9-10526110DEA8}"/>
                </a:ext>
              </a:extLst>
            </p:cNvPr>
            <p:cNvSpPr txBox="1"/>
            <p:nvPr/>
          </p:nvSpPr>
          <p:spPr>
            <a:xfrm>
              <a:off x="5758810" y="2359341"/>
              <a:ext cx="1572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dirty="0">
                  <a:solidFill>
                    <a:schemeClr val="accent2"/>
                  </a:solidFill>
                </a:rPr>
                <a:t>0</a:t>
              </a:r>
            </a:p>
          </p:txBody>
        </p:sp>
        <p:sp>
          <p:nvSpPr>
            <p:cNvPr id="239" name="文字方塊 238">
              <a:extLst>
                <a:ext uri="{FF2B5EF4-FFF2-40B4-BE49-F238E27FC236}">
                  <a16:creationId xmlns:a16="http://schemas.microsoft.com/office/drawing/2014/main" id="{2C1552F0-2964-C042-1A3A-61858D8ECB69}"/>
                </a:ext>
              </a:extLst>
            </p:cNvPr>
            <p:cNvSpPr txBox="1"/>
            <p:nvPr/>
          </p:nvSpPr>
          <p:spPr>
            <a:xfrm>
              <a:off x="5939332" y="2359341"/>
              <a:ext cx="1572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dirty="0">
                  <a:solidFill>
                    <a:schemeClr val="accent2"/>
                  </a:solidFill>
                </a:rPr>
                <a:t>1</a:t>
              </a:r>
            </a:p>
          </p:txBody>
        </p:sp>
        <p:sp>
          <p:nvSpPr>
            <p:cNvPr id="240" name="文字方塊 239">
              <a:extLst>
                <a:ext uri="{FF2B5EF4-FFF2-40B4-BE49-F238E27FC236}">
                  <a16:creationId xmlns:a16="http://schemas.microsoft.com/office/drawing/2014/main" id="{ECEDD549-A282-6CBA-3BEB-09AD693F0163}"/>
                </a:ext>
              </a:extLst>
            </p:cNvPr>
            <p:cNvSpPr txBox="1"/>
            <p:nvPr/>
          </p:nvSpPr>
          <p:spPr>
            <a:xfrm>
              <a:off x="6119854" y="2359341"/>
              <a:ext cx="1572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dirty="0">
                  <a:solidFill>
                    <a:schemeClr val="accent2"/>
                  </a:solidFill>
                </a:rPr>
                <a:t>1</a:t>
              </a:r>
            </a:p>
          </p:txBody>
        </p:sp>
        <p:sp>
          <p:nvSpPr>
            <p:cNvPr id="241" name="文字方塊 240">
              <a:extLst>
                <a:ext uri="{FF2B5EF4-FFF2-40B4-BE49-F238E27FC236}">
                  <a16:creationId xmlns:a16="http://schemas.microsoft.com/office/drawing/2014/main" id="{145368FF-8CC5-F1E4-8641-72196F5275A9}"/>
                </a:ext>
              </a:extLst>
            </p:cNvPr>
            <p:cNvSpPr txBox="1"/>
            <p:nvPr/>
          </p:nvSpPr>
          <p:spPr>
            <a:xfrm>
              <a:off x="6300376" y="2359341"/>
              <a:ext cx="1572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dirty="0">
                  <a:solidFill>
                    <a:schemeClr val="accent2"/>
                  </a:solidFill>
                </a:rPr>
                <a:t>1</a:t>
              </a:r>
            </a:p>
          </p:txBody>
        </p:sp>
        <p:sp>
          <p:nvSpPr>
            <p:cNvPr id="242" name="文字方塊 241">
              <a:extLst>
                <a:ext uri="{FF2B5EF4-FFF2-40B4-BE49-F238E27FC236}">
                  <a16:creationId xmlns:a16="http://schemas.microsoft.com/office/drawing/2014/main" id="{7FCE0AA0-1A48-68E2-79B6-F13F1204591E}"/>
                </a:ext>
              </a:extLst>
            </p:cNvPr>
            <p:cNvSpPr txBox="1"/>
            <p:nvPr/>
          </p:nvSpPr>
          <p:spPr>
            <a:xfrm>
              <a:off x="6480900" y="2359341"/>
              <a:ext cx="1572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dirty="0">
                  <a:solidFill>
                    <a:schemeClr val="accent2"/>
                  </a:solidFill>
                </a:rPr>
                <a:t>1</a:t>
              </a:r>
            </a:p>
          </p:txBody>
        </p:sp>
      </p:grpSp>
      <p:sp>
        <p:nvSpPr>
          <p:cNvPr id="243" name="文字方塊 242">
            <a:extLst>
              <a:ext uri="{FF2B5EF4-FFF2-40B4-BE49-F238E27FC236}">
                <a16:creationId xmlns:a16="http://schemas.microsoft.com/office/drawing/2014/main" id="{F83A5FA8-D7C5-EA85-B054-CC2C8C9B4FEC}"/>
              </a:ext>
            </a:extLst>
          </p:cNvPr>
          <p:cNvSpPr txBox="1"/>
          <p:nvPr/>
        </p:nvSpPr>
        <p:spPr>
          <a:xfrm>
            <a:off x="1401366" y="4317698"/>
            <a:ext cx="158889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encode/decode data</a:t>
            </a:r>
            <a:endParaRPr lang="zh-TW" altLang="en-US" sz="13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4" name="弧形 243">
            <a:extLst>
              <a:ext uri="{FF2B5EF4-FFF2-40B4-BE49-F238E27FC236}">
                <a16:creationId xmlns:a16="http://schemas.microsoft.com/office/drawing/2014/main" id="{3579F5FD-11F7-11D0-97E9-19E608FB0CBC}"/>
              </a:ext>
            </a:extLst>
          </p:cNvPr>
          <p:cNvSpPr/>
          <p:nvPr/>
        </p:nvSpPr>
        <p:spPr>
          <a:xfrm rot="302575">
            <a:off x="2835489" y="3727457"/>
            <a:ext cx="494744" cy="205383"/>
          </a:xfrm>
          <a:prstGeom prst="arc">
            <a:avLst>
              <a:gd name="adj1" fmla="val 16353872"/>
              <a:gd name="adj2" fmla="val 4960572"/>
            </a:avLst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5" name="文字方塊 244">
            <a:extLst>
              <a:ext uri="{FF2B5EF4-FFF2-40B4-BE49-F238E27FC236}">
                <a16:creationId xmlns:a16="http://schemas.microsoft.com/office/drawing/2014/main" id="{94175A44-2515-ED44-3BE1-3FD45D714A32}"/>
              </a:ext>
            </a:extLst>
          </p:cNvPr>
          <p:cNvSpPr txBox="1"/>
          <p:nvPr/>
        </p:nvSpPr>
        <p:spPr>
          <a:xfrm>
            <a:off x="853940" y="2605576"/>
            <a:ext cx="27567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b="1" dirty="0"/>
              <a:t>- Serial/Deserial Convertor</a:t>
            </a:r>
          </a:p>
        </p:txBody>
      </p:sp>
      <p:sp>
        <p:nvSpPr>
          <p:cNvPr id="246" name="文字方塊 245">
            <a:extLst>
              <a:ext uri="{FF2B5EF4-FFF2-40B4-BE49-F238E27FC236}">
                <a16:creationId xmlns:a16="http://schemas.microsoft.com/office/drawing/2014/main" id="{B58B93A5-40B6-74C1-ED17-D58CBFD2216E}"/>
              </a:ext>
            </a:extLst>
          </p:cNvPr>
          <p:cNvSpPr txBox="1"/>
          <p:nvPr/>
        </p:nvSpPr>
        <p:spPr>
          <a:xfrm>
            <a:off x="5186069" y="2803063"/>
            <a:ext cx="63709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- ISERDES samples the data pattern of pulse signal.</a:t>
            </a:r>
          </a:p>
          <a:p>
            <a:r>
              <a:rPr lang="en-US" altLang="zh-TW" b="1" dirty="0"/>
              <a:t>- </a:t>
            </a:r>
            <a:r>
              <a:rPr lang="en-US" altLang="zh-TW" dirty="0"/>
              <a:t>Timing</a:t>
            </a:r>
            <a:r>
              <a:rPr lang="zh-TW" altLang="en-US" dirty="0"/>
              <a:t> </a:t>
            </a:r>
            <a:r>
              <a:rPr lang="en-US" altLang="zh-TW" dirty="0"/>
              <a:t>encoder converts the data pattern to leading-edge timing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D059448B-493E-9CAF-80E9-FBAFE3B111D5}"/>
              </a:ext>
            </a:extLst>
          </p:cNvPr>
          <p:cNvSpPr/>
          <p:nvPr/>
        </p:nvSpPr>
        <p:spPr>
          <a:xfrm>
            <a:off x="7339598" y="1789887"/>
            <a:ext cx="938856" cy="68507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>
                <a:solidFill>
                  <a:schemeClr val="tx1"/>
                </a:solidFill>
              </a:rPr>
              <a:t>Timing</a:t>
            </a:r>
          </a:p>
          <a:p>
            <a:pPr algn="ctr"/>
            <a:r>
              <a:rPr lang="en-US" altLang="zh-TW" sz="1400" dirty="0">
                <a:solidFill>
                  <a:schemeClr val="tx1"/>
                </a:solidFill>
              </a:rPr>
              <a:t>Encoder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6E85BD11-00DA-0DF2-77C1-20952264FF6B}"/>
              </a:ext>
            </a:extLst>
          </p:cNvPr>
          <p:cNvSpPr/>
          <p:nvPr/>
        </p:nvSpPr>
        <p:spPr>
          <a:xfrm>
            <a:off x="6307093" y="4299460"/>
            <a:ext cx="938856" cy="68507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>
                <a:solidFill>
                  <a:schemeClr val="tx1"/>
                </a:solidFill>
              </a:rPr>
              <a:t>Timing</a:t>
            </a:r>
          </a:p>
          <a:p>
            <a:pPr algn="ctr"/>
            <a:r>
              <a:rPr lang="en-US" altLang="zh-TW" sz="1400" dirty="0">
                <a:solidFill>
                  <a:schemeClr val="tx1"/>
                </a:solidFill>
              </a:rPr>
              <a:t>Decoder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cxnSp>
        <p:nvCxnSpPr>
          <p:cNvPr id="28" name="直線單箭頭接點 27">
            <a:extLst>
              <a:ext uri="{FF2B5EF4-FFF2-40B4-BE49-F238E27FC236}">
                <a16:creationId xmlns:a16="http://schemas.microsoft.com/office/drawing/2014/main" id="{59EE38EE-A911-7242-54AC-C8E73E9FAB10}"/>
              </a:ext>
            </a:extLst>
          </p:cNvPr>
          <p:cNvCxnSpPr>
            <a:cxnSpLocks/>
          </p:cNvCxnSpPr>
          <p:nvPr/>
        </p:nvCxnSpPr>
        <p:spPr>
          <a:xfrm>
            <a:off x="8288073" y="2052588"/>
            <a:ext cx="25441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單箭頭接點 28">
            <a:extLst>
              <a:ext uri="{FF2B5EF4-FFF2-40B4-BE49-F238E27FC236}">
                <a16:creationId xmlns:a16="http://schemas.microsoft.com/office/drawing/2014/main" id="{52BCBD0A-A542-C1AB-360B-70A2A41B46F7}"/>
              </a:ext>
            </a:extLst>
          </p:cNvPr>
          <p:cNvCxnSpPr>
            <a:cxnSpLocks/>
          </p:cNvCxnSpPr>
          <p:nvPr/>
        </p:nvCxnSpPr>
        <p:spPr>
          <a:xfrm>
            <a:off x="8288073" y="2127955"/>
            <a:ext cx="25441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單箭頭接點 30">
            <a:extLst>
              <a:ext uri="{FF2B5EF4-FFF2-40B4-BE49-F238E27FC236}">
                <a16:creationId xmlns:a16="http://schemas.microsoft.com/office/drawing/2014/main" id="{B9DF51FD-A5C7-3473-D952-7376CEFFBCE8}"/>
              </a:ext>
            </a:extLst>
          </p:cNvPr>
          <p:cNvCxnSpPr>
            <a:cxnSpLocks/>
          </p:cNvCxnSpPr>
          <p:nvPr/>
        </p:nvCxnSpPr>
        <p:spPr>
          <a:xfrm>
            <a:off x="8288073" y="2203322"/>
            <a:ext cx="25441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8DEA7EF0-BE66-657F-A160-19E0E915B246}"/>
              </a:ext>
            </a:extLst>
          </p:cNvPr>
          <p:cNvSpPr txBox="1"/>
          <p:nvPr/>
        </p:nvSpPr>
        <p:spPr>
          <a:xfrm>
            <a:off x="8526381" y="1875771"/>
            <a:ext cx="1165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/>
              <a:t>leading-edge timing</a:t>
            </a:r>
            <a:endParaRPr lang="zh-TW" altLang="en-US" sz="1400" dirty="0"/>
          </a:p>
        </p:txBody>
      </p:sp>
      <p:cxnSp>
        <p:nvCxnSpPr>
          <p:cNvPr id="50" name="直線單箭頭接點 49">
            <a:extLst>
              <a:ext uri="{FF2B5EF4-FFF2-40B4-BE49-F238E27FC236}">
                <a16:creationId xmlns:a16="http://schemas.microsoft.com/office/drawing/2014/main" id="{73490CFA-A701-7CC8-2AB6-14B6E98D0759}"/>
              </a:ext>
            </a:extLst>
          </p:cNvPr>
          <p:cNvCxnSpPr>
            <a:cxnSpLocks/>
          </p:cNvCxnSpPr>
          <p:nvPr/>
        </p:nvCxnSpPr>
        <p:spPr>
          <a:xfrm>
            <a:off x="6057740" y="4552642"/>
            <a:ext cx="25441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單箭頭接點 50">
            <a:extLst>
              <a:ext uri="{FF2B5EF4-FFF2-40B4-BE49-F238E27FC236}">
                <a16:creationId xmlns:a16="http://schemas.microsoft.com/office/drawing/2014/main" id="{97C97D38-7304-1D5F-4D05-A1F37668B1A7}"/>
              </a:ext>
            </a:extLst>
          </p:cNvPr>
          <p:cNvCxnSpPr>
            <a:cxnSpLocks/>
          </p:cNvCxnSpPr>
          <p:nvPr/>
        </p:nvCxnSpPr>
        <p:spPr>
          <a:xfrm>
            <a:off x="6057740" y="4628009"/>
            <a:ext cx="25441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單箭頭接點 51">
            <a:extLst>
              <a:ext uri="{FF2B5EF4-FFF2-40B4-BE49-F238E27FC236}">
                <a16:creationId xmlns:a16="http://schemas.microsoft.com/office/drawing/2014/main" id="{35C7C68D-5C80-119E-BB5F-04A066B49266}"/>
              </a:ext>
            </a:extLst>
          </p:cNvPr>
          <p:cNvCxnSpPr>
            <a:cxnSpLocks/>
          </p:cNvCxnSpPr>
          <p:nvPr/>
        </p:nvCxnSpPr>
        <p:spPr>
          <a:xfrm>
            <a:off x="6057740" y="4703376"/>
            <a:ext cx="25441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AB44B3E6-3DDC-0605-F0F4-E31D5A74E5E4}"/>
              </a:ext>
            </a:extLst>
          </p:cNvPr>
          <p:cNvSpPr txBox="1"/>
          <p:nvPr/>
        </p:nvSpPr>
        <p:spPr>
          <a:xfrm>
            <a:off x="4931689" y="4362529"/>
            <a:ext cx="1165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400" dirty="0"/>
              <a:t>leading-edge timing</a:t>
            </a:r>
            <a:endParaRPr lang="zh-TW" altLang="en-US" sz="1400" dirty="0"/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19E6517F-BFA7-297A-515F-DACEFE9BDED3}"/>
              </a:ext>
            </a:extLst>
          </p:cNvPr>
          <p:cNvSpPr txBox="1"/>
          <p:nvPr/>
        </p:nvSpPr>
        <p:spPr>
          <a:xfrm>
            <a:off x="6193730" y="5245863"/>
            <a:ext cx="1165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/>
              <a:t>pulse width</a:t>
            </a:r>
            <a:endParaRPr lang="zh-TW" altLang="en-US" sz="1400" dirty="0"/>
          </a:p>
        </p:txBody>
      </p:sp>
      <p:cxnSp>
        <p:nvCxnSpPr>
          <p:cNvPr id="55" name="直線單箭頭接點 54">
            <a:extLst>
              <a:ext uri="{FF2B5EF4-FFF2-40B4-BE49-F238E27FC236}">
                <a16:creationId xmlns:a16="http://schemas.microsoft.com/office/drawing/2014/main" id="{4A811E8C-90F9-598B-3C64-00BF2718F063}"/>
              </a:ext>
            </a:extLst>
          </p:cNvPr>
          <p:cNvCxnSpPr>
            <a:cxnSpLocks/>
            <a:stCxn id="54" idx="0"/>
            <a:endCxn id="24" idx="2"/>
          </p:cNvCxnSpPr>
          <p:nvPr/>
        </p:nvCxnSpPr>
        <p:spPr>
          <a:xfrm flipV="1">
            <a:off x="6776521" y="4984537"/>
            <a:ext cx="0" cy="26132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94E65DF2-A85D-615E-63CE-0F8E7B1BDA5C}"/>
              </a:ext>
            </a:extLst>
          </p:cNvPr>
          <p:cNvSpPr txBox="1"/>
          <p:nvPr/>
        </p:nvSpPr>
        <p:spPr>
          <a:xfrm>
            <a:off x="5076044" y="5449795"/>
            <a:ext cx="67935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- Only the leading-edge timing is delivered by MIKUMARI link protocol.</a:t>
            </a:r>
          </a:p>
          <a:p>
            <a:r>
              <a:rPr lang="en-US" altLang="zh-TW" b="1" dirty="0"/>
              <a:t>- </a:t>
            </a:r>
            <a:r>
              <a:rPr lang="en-US" altLang="zh-TW" dirty="0"/>
              <a:t>Timing</a:t>
            </a:r>
            <a:r>
              <a:rPr lang="zh-TW" altLang="en-US" dirty="0"/>
              <a:t> </a:t>
            </a:r>
            <a:r>
              <a:rPr lang="en-US" altLang="zh-TW" dirty="0"/>
              <a:t>decoder generates the data pattern</a:t>
            </a:r>
          </a:p>
          <a:p>
            <a:r>
              <a:rPr lang="en-US" altLang="zh-TW" dirty="0"/>
              <a:t>   by the leading-edge timing and pulse width parameter.</a:t>
            </a:r>
          </a:p>
          <a:p>
            <a:r>
              <a:rPr lang="en-US" altLang="zh-TW" dirty="0"/>
              <a:t>- OSERDES generates the pulse signal.</a:t>
            </a: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CD135C3E-F385-3A37-F1CC-53D442932DB4}"/>
              </a:ext>
            </a:extLst>
          </p:cNvPr>
          <p:cNvSpPr txBox="1"/>
          <p:nvPr/>
        </p:nvSpPr>
        <p:spPr>
          <a:xfrm>
            <a:off x="1169814" y="4557999"/>
            <a:ext cx="29917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/>
              <a:t>- Converting ratio: 1-to-8 </a:t>
            </a:r>
          </a:p>
          <a:p>
            <a:r>
              <a:rPr lang="en-US" altLang="zh-TW" sz="1600" dirty="0"/>
              <a:t>- Timing resolution: 8 ns</a:t>
            </a:r>
            <a:r>
              <a:rPr lang="en-US" altLang="zh-TW" sz="1600" dirty="0">
                <a:sym typeface="Wingdings" panose="05000000000000000000" pitchFamily="2" charset="2"/>
              </a:rPr>
              <a:t>1ns</a:t>
            </a:r>
            <a:endParaRPr lang="en-US" altLang="zh-TW" sz="1600" dirty="0"/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786697CB-1BAB-F791-241D-9CE45B7A6923}"/>
              </a:ext>
            </a:extLst>
          </p:cNvPr>
          <p:cNvSpPr txBox="1"/>
          <p:nvPr/>
        </p:nvSpPr>
        <p:spPr>
          <a:xfrm>
            <a:off x="3343859" y="3660871"/>
            <a:ext cx="12587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/>
              <a:t>I/O SERDES</a:t>
            </a:r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id="{A49BF4A8-EDB0-7E82-4078-C1179AF133B9}"/>
              </a:ext>
            </a:extLst>
          </p:cNvPr>
          <p:cNvSpPr/>
          <p:nvPr/>
        </p:nvSpPr>
        <p:spPr>
          <a:xfrm>
            <a:off x="573107" y="2309755"/>
            <a:ext cx="3945058" cy="2833019"/>
          </a:xfrm>
          <a:prstGeom prst="rect">
            <a:avLst/>
          </a:prstGeom>
          <a:noFill/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10475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8F430E-F673-7550-0FDA-168DFE3124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577EF36-D376-A744-E365-89EAB6732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Extra Fixed Latency </a:t>
            </a:r>
            <a:endParaRPr lang="zh-TW" altLang="en-US" dirty="0"/>
          </a:p>
        </p:txBody>
      </p:sp>
      <p:sp>
        <p:nvSpPr>
          <p:cNvPr id="25" name="文字版面配置區 7">
            <a:extLst>
              <a:ext uri="{FF2B5EF4-FFF2-40B4-BE49-F238E27FC236}">
                <a16:creationId xmlns:a16="http://schemas.microsoft.com/office/drawing/2014/main" id="{99798372-C3C5-B80B-CC78-E24FC31D1264}"/>
              </a:ext>
            </a:extLst>
          </p:cNvPr>
          <p:cNvSpPr txBox="1">
            <a:spLocks/>
          </p:cNvSpPr>
          <p:nvPr/>
        </p:nvSpPr>
        <p:spPr>
          <a:xfrm>
            <a:off x="171638" y="517104"/>
            <a:ext cx="11428561" cy="457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solidFill>
                  <a:schemeClr val="tx1"/>
                </a:solidFill>
              </a:rPr>
              <a:t>To ensure timely pulse generation.</a:t>
            </a:r>
          </a:p>
        </p:txBody>
      </p:sp>
      <p:pic>
        <p:nvPicPr>
          <p:cNvPr id="5" name="圖片 4" descr="一張含有 文字, 螢幕擷取畫面, 行, 圖表 的圖片&#10;&#10;AI 產生的內容可能不正確。">
            <a:extLst>
              <a:ext uri="{FF2B5EF4-FFF2-40B4-BE49-F238E27FC236}">
                <a16:creationId xmlns:a16="http://schemas.microsoft.com/office/drawing/2014/main" id="{CD88904A-64BB-A169-E94C-B696E8E190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358" y="1075849"/>
            <a:ext cx="5735133" cy="4445304"/>
          </a:xfrm>
          <a:prstGeom prst="rect">
            <a:avLst/>
          </a:prstGeom>
        </p:spPr>
      </p:pic>
      <p:sp>
        <p:nvSpPr>
          <p:cNvPr id="11" name="文字方塊 10">
            <a:extLst>
              <a:ext uri="{FF2B5EF4-FFF2-40B4-BE49-F238E27FC236}">
                <a16:creationId xmlns:a16="http://schemas.microsoft.com/office/drawing/2014/main" id="{8FAEBA7A-994A-5B36-BB4C-DB2F748ABB12}"/>
              </a:ext>
            </a:extLst>
          </p:cNvPr>
          <p:cNvSpPr txBox="1"/>
          <p:nvPr/>
        </p:nvSpPr>
        <p:spPr>
          <a:xfrm>
            <a:off x="6131943" y="875794"/>
            <a:ext cx="55833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b="1" dirty="0"/>
              <a:t>- Transmission latency difference of MIKUMARI I/F </a:t>
            </a:r>
          </a:p>
        </p:txBody>
      </p:sp>
      <p:sp>
        <p:nvSpPr>
          <p:cNvPr id="12" name="右大括弧 11">
            <a:extLst>
              <a:ext uri="{FF2B5EF4-FFF2-40B4-BE49-F238E27FC236}">
                <a16:creationId xmlns:a16="http://schemas.microsoft.com/office/drawing/2014/main" id="{D0E5414C-F164-88A6-8CB0-58D7AF262691}"/>
              </a:ext>
            </a:extLst>
          </p:cNvPr>
          <p:cNvSpPr/>
          <p:nvPr/>
        </p:nvSpPr>
        <p:spPr>
          <a:xfrm rot="16200000">
            <a:off x="7782981" y="709123"/>
            <a:ext cx="177762" cy="1541309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右大括弧 2">
            <a:extLst>
              <a:ext uri="{FF2B5EF4-FFF2-40B4-BE49-F238E27FC236}">
                <a16:creationId xmlns:a16="http://schemas.microsoft.com/office/drawing/2014/main" id="{B4A0A41D-3FE3-2F67-B7BF-C627E5DFF988}"/>
              </a:ext>
            </a:extLst>
          </p:cNvPr>
          <p:cNvSpPr/>
          <p:nvPr/>
        </p:nvSpPr>
        <p:spPr>
          <a:xfrm rot="16200000">
            <a:off x="9975087" y="2835457"/>
            <a:ext cx="177761" cy="2901219"/>
          </a:xfrm>
          <a:prstGeom prst="rightBrac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867E52AA-58D3-2D08-1AFB-1FBAB603865B}"/>
              </a:ext>
            </a:extLst>
          </p:cNvPr>
          <p:cNvSpPr txBox="1"/>
          <p:nvPr/>
        </p:nvSpPr>
        <p:spPr>
          <a:xfrm>
            <a:off x="8698983" y="1314164"/>
            <a:ext cx="2901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MIKUMARI</a:t>
            </a:r>
            <a:r>
              <a:rPr lang="zh-TW" altLang="en-US" dirty="0"/>
              <a:t> </a:t>
            </a:r>
            <a:r>
              <a:rPr lang="en-US" altLang="zh-TW" dirty="0"/>
              <a:t>data frame phase</a:t>
            </a: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32C18812-C957-54F0-CC86-605928417FE8}"/>
              </a:ext>
            </a:extLst>
          </p:cNvPr>
          <p:cNvSpPr txBox="1"/>
          <p:nvPr/>
        </p:nvSpPr>
        <p:spPr>
          <a:xfrm>
            <a:off x="9368241" y="3827853"/>
            <a:ext cx="2231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Conflict with pulse I/F</a:t>
            </a: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1C1291EC-6A0B-4BC5-FE94-E71A47D3DA1E}"/>
              </a:ext>
            </a:extLst>
          </p:cNvPr>
          <p:cNvSpPr txBox="1"/>
          <p:nvPr/>
        </p:nvSpPr>
        <p:spPr>
          <a:xfrm>
            <a:off x="6730143" y="5467104"/>
            <a:ext cx="4915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- The maximum of transmission latency difference</a:t>
            </a:r>
          </a:p>
          <a:p>
            <a:r>
              <a:rPr lang="en-US" altLang="zh-TW" dirty="0"/>
              <a:t>    is acceptable.</a:t>
            </a:r>
          </a:p>
          <a:p>
            <a:r>
              <a:rPr lang="en-US" altLang="zh-TW" b="1" dirty="0"/>
              <a:t>- Extract fixed latency &gt; 1060 ns</a:t>
            </a:r>
          </a:p>
        </p:txBody>
      </p:sp>
      <p:pic>
        <p:nvPicPr>
          <p:cNvPr id="16" name="圖片 15">
            <a:extLst>
              <a:ext uri="{FF2B5EF4-FFF2-40B4-BE49-F238E27FC236}">
                <a16:creationId xmlns:a16="http://schemas.microsoft.com/office/drawing/2014/main" id="{58412446-26D4-FC85-93D0-9E11C7D04A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637" y="2926891"/>
            <a:ext cx="6241037" cy="1745375"/>
          </a:xfrm>
          <a:prstGeom prst="rect">
            <a:avLst/>
          </a:prstGeom>
        </p:spPr>
      </p:pic>
      <p:sp>
        <p:nvSpPr>
          <p:cNvPr id="18" name="文字方塊 17">
            <a:extLst>
              <a:ext uri="{FF2B5EF4-FFF2-40B4-BE49-F238E27FC236}">
                <a16:creationId xmlns:a16="http://schemas.microsoft.com/office/drawing/2014/main" id="{04DC8734-3A0F-5AB1-7644-72DBA2A85EF9}"/>
              </a:ext>
            </a:extLst>
          </p:cNvPr>
          <p:cNvSpPr txBox="1"/>
          <p:nvPr/>
        </p:nvSpPr>
        <p:spPr>
          <a:xfrm>
            <a:off x="200941" y="1352439"/>
            <a:ext cx="5660948" cy="1200329"/>
          </a:xfrm>
          <a:prstGeom prst="rect">
            <a:avLst/>
          </a:prstGeom>
          <a:solidFill>
            <a:srgbClr val="F0F4FA"/>
          </a:solidFill>
        </p:spPr>
        <p:txBody>
          <a:bodyPr wrap="square" rtlCol="0">
            <a:spAutoFit/>
          </a:bodyPr>
          <a:lstStyle/>
          <a:p>
            <a:r>
              <a:rPr lang="en-US" altLang="zh-TW" dirty="0"/>
              <a:t>Note:</a:t>
            </a:r>
          </a:p>
          <a:p>
            <a:r>
              <a:rPr lang="en-US" altLang="zh-TW" dirty="0"/>
              <a:t>1) The latency of the data I/F are longer than the pulse I/F,</a:t>
            </a:r>
          </a:p>
          <a:p>
            <a:r>
              <a:rPr lang="en-US" altLang="zh-TW" dirty="0"/>
              <a:t>      and has </a:t>
            </a:r>
            <a:r>
              <a:rPr lang="en-US" altLang="zh-TW" b="1" dirty="0"/>
              <a:t>a small uncertainty</a:t>
            </a:r>
            <a:r>
              <a:rPr lang="en-US" altLang="zh-TW" dirty="0"/>
              <a:t>.</a:t>
            </a:r>
          </a:p>
          <a:p>
            <a:r>
              <a:rPr lang="en-US" altLang="zh-TW" dirty="0"/>
              <a:t>2) The pulse I/F has higher </a:t>
            </a:r>
            <a:r>
              <a:rPr lang="en-US" altLang="zh-TW" b="1" dirty="0"/>
              <a:t>priority</a:t>
            </a:r>
            <a:r>
              <a:rPr lang="en-US" altLang="zh-TW" dirty="0"/>
              <a:t> than the data I/F.</a:t>
            </a: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42323E27-5F03-9780-6B3A-2074A4B812BE}"/>
              </a:ext>
            </a:extLst>
          </p:cNvPr>
          <p:cNvSpPr txBox="1"/>
          <p:nvPr/>
        </p:nvSpPr>
        <p:spPr>
          <a:xfrm>
            <a:off x="171637" y="4926266"/>
            <a:ext cx="62410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- To ensure timely pulse generation,</a:t>
            </a:r>
          </a:p>
          <a:p>
            <a:r>
              <a:rPr lang="en-US" altLang="zh-TW" dirty="0"/>
              <a:t>    the added extra fixed latency must be enough long.</a:t>
            </a:r>
          </a:p>
          <a:p>
            <a:r>
              <a:rPr lang="en-US" altLang="zh-TW" dirty="0"/>
              <a:t>- </a:t>
            </a:r>
            <a:r>
              <a:rPr lang="en-US" altLang="zh-TW" b="1" dirty="0"/>
              <a:t>Larger than the maximum of transmission latency difference</a:t>
            </a:r>
          </a:p>
          <a:p>
            <a:r>
              <a:rPr lang="en-US" altLang="zh-TW" dirty="0"/>
              <a:t>      between the MIKUMARI data and pulse I/F.</a:t>
            </a:r>
          </a:p>
        </p:txBody>
      </p:sp>
    </p:spTree>
    <p:extLst>
      <p:ext uri="{BB962C8B-B14F-4D97-AF65-F5344CB8AC3E}">
        <p14:creationId xmlns:p14="http://schemas.microsoft.com/office/powerpoint/2010/main" val="33460136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67D91DB-B3A0-52F7-6D1B-B4D7BEDFB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AMANEQ</a:t>
            </a:r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9C97B80-F381-C350-A488-90331C31FF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/>
              <a:t>A Main Electronics for</a:t>
            </a:r>
            <a:r>
              <a:rPr lang="zh-TW" altLang="en-US" dirty="0"/>
              <a:t> </a:t>
            </a:r>
            <a:r>
              <a:rPr lang="en-US" altLang="zh-TW" dirty="0"/>
              <a:t>Network Oriented Trigger-less Data Acquisition System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143CA41-118F-AF73-F2EA-B08C92511E48}"/>
              </a:ext>
            </a:extLst>
          </p:cNvPr>
          <p:cNvGrpSpPr/>
          <p:nvPr/>
        </p:nvGrpSpPr>
        <p:grpSpPr>
          <a:xfrm>
            <a:off x="378972" y="1302699"/>
            <a:ext cx="3962591" cy="5252173"/>
            <a:chOff x="668244" y="671972"/>
            <a:chExt cx="4186178" cy="5548524"/>
          </a:xfrm>
        </p:grpSpPr>
        <p:pic>
          <p:nvPicPr>
            <p:cNvPr id="5" name="図 151">
              <a:extLst>
                <a:ext uri="{FF2B5EF4-FFF2-40B4-BE49-F238E27FC236}">
                  <a16:creationId xmlns:a16="http://schemas.microsoft.com/office/drawing/2014/main" id="{AFC3DD08-080B-0DE9-9351-E0291C3FE9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68244" y="671972"/>
              <a:ext cx="4186178" cy="5548524"/>
            </a:xfrm>
            <a:prstGeom prst="rect">
              <a:avLst/>
            </a:prstGeom>
          </p:spPr>
        </p:pic>
        <p:sp>
          <p:nvSpPr>
            <p:cNvPr id="6" name="テキスト ボックス 152">
              <a:extLst>
                <a:ext uri="{FF2B5EF4-FFF2-40B4-BE49-F238E27FC236}">
                  <a16:creationId xmlns:a16="http://schemas.microsoft.com/office/drawing/2014/main" id="{C82634A9-3996-B3D1-8A3C-6C9534F92C57}"/>
                </a:ext>
              </a:extLst>
            </p:cNvPr>
            <p:cNvSpPr txBox="1"/>
            <p:nvPr/>
          </p:nvSpPr>
          <p:spPr>
            <a:xfrm>
              <a:off x="1542460" y="2363045"/>
              <a:ext cx="998114" cy="468946"/>
            </a:xfrm>
            <a:prstGeom prst="rect">
              <a:avLst/>
            </a:prstGeom>
            <a:solidFill>
              <a:srgbClr val="000000">
                <a:alpha val="34902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XC7K160T</a:t>
              </a:r>
            </a:p>
            <a:p>
              <a:pPr algn="ctr"/>
              <a:r>
                <a:rPr lang="en-US" altLang="ja-JP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-2FFG</a:t>
              </a:r>
              <a:endParaRPr kumimoji="1" lang="ja-JP" altLang="en-US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正方形/長方形 153">
              <a:extLst>
                <a:ext uri="{FF2B5EF4-FFF2-40B4-BE49-F238E27FC236}">
                  <a16:creationId xmlns:a16="http://schemas.microsoft.com/office/drawing/2014/main" id="{B97C101E-3F94-5DBF-C8E5-7F633C8CE881}"/>
                </a:ext>
              </a:extLst>
            </p:cNvPr>
            <p:cNvSpPr/>
            <p:nvPr/>
          </p:nvSpPr>
          <p:spPr>
            <a:xfrm>
              <a:off x="1416677" y="2709228"/>
              <a:ext cx="276895" cy="502276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テキスト ボックス 154">
              <a:extLst>
                <a:ext uri="{FF2B5EF4-FFF2-40B4-BE49-F238E27FC236}">
                  <a16:creationId xmlns:a16="http://schemas.microsoft.com/office/drawing/2014/main" id="{647C74FC-DDEA-BD57-462E-B39B2267E4DB}"/>
                </a:ext>
              </a:extLst>
            </p:cNvPr>
            <p:cNvSpPr txBox="1"/>
            <p:nvPr/>
          </p:nvSpPr>
          <p:spPr>
            <a:xfrm>
              <a:off x="1074398" y="3265339"/>
              <a:ext cx="1474632" cy="468946"/>
            </a:xfrm>
            <a:prstGeom prst="rect">
              <a:avLst/>
            </a:prstGeom>
            <a:solidFill>
              <a:srgbClr val="000000">
                <a:alpha val="34902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DDR3-SDRAM</a:t>
              </a:r>
              <a:br>
                <a:rPr kumimoji="1" lang="en-US" altLang="ja-JP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altLang="ja-JP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(DDR3-800, 2Gb)</a:t>
              </a:r>
              <a:endParaRPr kumimoji="1" lang="ja-JP" altLang="en-US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テキスト ボックス 155">
              <a:extLst>
                <a:ext uri="{FF2B5EF4-FFF2-40B4-BE49-F238E27FC236}">
                  <a16:creationId xmlns:a16="http://schemas.microsoft.com/office/drawing/2014/main" id="{8A51DDFF-D2E1-0704-B5AF-4925E5E02DCE}"/>
                </a:ext>
              </a:extLst>
            </p:cNvPr>
            <p:cNvSpPr txBox="1"/>
            <p:nvPr/>
          </p:nvSpPr>
          <p:spPr>
            <a:xfrm>
              <a:off x="930045" y="1021095"/>
              <a:ext cx="998114" cy="468946"/>
            </a:xfrm>
            <a:prstGeom prst="rect">
              <a:avLst/>
            </a:prstGeom>
            <a:solidFill>
              <a:schemeClr val="tx1">
                <a:alpha val="3490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SFP+ </a:t>
              </a:r>
            </a:p>
            <a:p>
              <a:pPr algn="ctr"/>
              <a:r>
                <a:rPr lang="en-US" altLang="ja-JP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(Up to 10G)</a:t>
              </a:r>
              <a:endParaRPr kumimoji="1" lang="ja-JP" altLang="en-US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テキスト ボックス 156">
              <a:extLst>
                <a:ext uri="{FF2B5EF4-FFF2-40B4-BE49-F238E27FC236}">
                  <a16:creationId xmlns:a16="http://schemas.microsoft.com/office/drawing/2014/main" id="{37F38983-F33E-6023-421E-95B7EA772449}"/>
                </a:ext>
              </a:extLst>
            </p:cNvPr>
            <p:cNvSpPr txBox="1"/>
            <p:nvPr/>
          </p:nvSpPr>
          <p:spPr>
            <a:xfrm>
              <a:off x="1354189" y="3958214"/>
              <a:ext cx="878985" cy="276371"/>
            </a:xfrm>
            <a:prstGeom prst="rect">
              <a:avLst/>
            </a:prstGeom>
            <a:solidFill>
              <a:srgbClr val="000000">
                <a:alpha val="34902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NIM I/O</a:t>
              </a:r>
              <a:endParaRPr kumimoji="1" lang="ja-JP" altLang="en-US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テキスト ボックス 157">
              <a:extLst>
                <a:ext uri="{FF2B5EF4-FFF2-40B4-BE49-F238E27FC236}">
                  <a16:creationId xmlns:a16="http://schemas.microsoft.com/office/drawing/2014/main" id="{9A9240D5-A0D4-A01E-22BE-3F974BD94C38}"/>
                </a:ext>
              </a:extLst>
            </p:cNvPr>
            <p:cNvSpPr txBox="1"/>
            <p:nvPr/>
          </p:nvSpPr>
          <p:spPr>
            <a:xfrm>
              <a:off x="915896" y="4404052"/>
              <a:ext cx="1214199" cy="455200"/>
            </a:xfrm>
            <a:prstGeom prst="rect">
              <a:avLst/>
            </a:prstGeom>
            <a:solidFill>
              <a:srgbClr val="000000">
                <a:alpha val="34902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SFP+</a:t>
              </a:r>
              <a:br>
                <a:rPr kumimoji="1" lang="en-US" altLang="ja-JP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kumimoji="1" lang="en-US" altLang="ja-JP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(MIKUMARI)</a:t>
              </a:r>
              <a:endParaRPr kumimoji="1" lang="ja-JP" altLang="en-US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テキスト ボックス 158">
              <a:extLst>
                <a:ext uri="{FF2B5EF4-FFF2-40B4-BE49-F238E27FC236}">
                  <a16:creationId xmlns:a16="http://schemas.microsoft.com/office/drawing/2014/main" id="{BF18ADDD-C018-5A37-8097-2C7A7157FEBC}"/>
                </a:ext>
              </a:extLst>
            </p:cNvPr>
            <p:cNvSpPr txBox="1"/>
            <p:nvPr/>
          </p:nvSpPr>
          <p:spPr>
            <a:xfrm>
              <a:off x="1492495" y="5138114"/>
              <a:ext cx="878985" cy="468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Power</a:t>
              </a:r>
            </a:p>
            <a:p>
              <a:pPr algn="ctr"/>
              <a:r>
                <a:rPr lang="en-US" altLang="ja-JP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(DC 35V)</a:t>
              </a:r>
              <a:endParaRPr kumimoji="1" lang="ja-JP" altLang="en-US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正方形/長方形 159">
              <a:extLst>
                <a:ext uri="{FF2B5EF4-FFF2-40B4-BE49-F238E27FC236}">
                  <a16:creationId xmlns:a16="http://schemas.microsoft.com/office/drawing/2014/main" id="{3A68B9B4-9EEB-6FD5-A88A-1E806258B868}"/>
                </a:ext>
              </a:extLst>
            </p:cNvPr>
            <p:cNvSpPr/>
            <p:nvPr/>
          </p:nvSpPr>
          <p:spPr>
            <a:xfrm>
              <a:off x="2706366" y="2415759"/>
              <a:ext cx="2071152" cy="1744525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テキスト ボックス 160">
              <a:extLst>
                <a:ext uri="{FF2B5EF4-FFF2-40B4-BE49-F238E27FC236}">
                  <a16:creationId xmlns:a16="http://schemas.microsoft.com/office/drawing/2014/main" id="{AA4E102A-AB03-6BC7-E12B-0C1EBF3AEB6A}"/>
                </a:ext>
              </a:extLst>
            </p:cNvPr>
            <p:cNvSpPr txBox="1"/>
            <p:nvPr/>
          </p:nvSpPr>
          <p:spPr>
            <a:xfrm>
              <a:off x="3066807" y="3076902"/>
              <a:ext cx="1442052" cy="649309"/>
            </a:xfrm>
            <a:prstGeom prst="rect">
              <a:avLst/>
            </a:prstGeom>
            <a:solidFill>
              <a:srgbClr val="000000">
                <a:alpha val="34902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Mezzanine slot</a:t>
              </a:r>
            </a:p>
            <a:p>
              <a:pPr algn="ctr"/>
              <a:r>
                <a:rPr lang="en-US" altLang="ja-JP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(compatible with HUL)</a:t>
              </a:r>
              <a:endParaRPr kumimoji="1" lang="ja-JP" altLang="en-US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テキスト ボックス 162">
              <a:extLst>
                <a:ext uri="{FF2B5EF4-FFF2-40B4-BE49-F238E27FC236}">
                  <a16:creationId xmlns:a16="http://schemas.microsoft.com/office/drawing/2014/main" id="{C7A7C8A4-6B2D-E227-C7A0-2D14F38E7706}"/>
                </a:ext>
              </a:extLst>
            </p:cNvPr>
            <p:cNvSpPr txBox="1"/>
            <p:nvPr/>
          </p:nvSpPr>
          <p:spPr>
            <a:xfrm>
              <a:off x="3191508" y="1151297"/>
              <a:ext cx="1625955" cy="468946"/>
            </a:xfrm>
            <a:prstGeom prst="rect">
              <a:avLst/>
            </a:prstGeom>
            <a:solidFill>
              <a:schemeClr val="tx1">
                <a:alpha val="25098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Small mezzanine</a:t>
              </a:r>
            </a:p>
            <a:p>
              <a:pPr algn="ctr"/>
              <a:r>
                <a:rPr lang="en-US" altLang="ja-JP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for I/O extension</a:t>
              </a:r>
              <a:endParaRPr kumimoji="1" lang="en-US" altLang="ja-JP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7" name="図 17">
            <a:extLst>
              <a:ext uri="{FF2B5EF4-FFF2-40B4-BE49-F238E27FC236}">
                <a16:creationId xmlns:a16="http://schemas.microsoft.com/office/drawing/2014/main" id="{28262216-ADC2-68D1-9648-DCBAACCD1C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487" y="5979716"/>
            <a:ext cx="872736" cy="578789"/>
          </a:xfrm>
          <a:prstGeom prst="rect">
            <a:avLst/>
          </a:prstGeom>
          <a:solidFill>
            <a:schemeClr val="bg1">
              <a:alpha val="50000"/>
            </a:schemeClr>
          </a:solidFill>
        </p:spPr>
      </p:pic>
      <p:sp>
        <p:nvSpPr>
          <p:cNvPr id="18" name="テキスト ボックス 4">
            <a:extLst>
              <a:ext uri="{FF2B5EF4-FFF2-40B4-BE49-F238E27FC236}">
                <a16:creationId xmlns:a16="http://schemas.microsoft.com/office/drawing/2014/main" id="{471CE04B-BAA9-5E14-6B06-0B410D839008}"/>
              </a:ext>
            </a:extLst>
          </p:cNvPr>
          <p:cNvSpPr txBox="1"/>
          <p:nvPr/>
        </p:nvSpPr>
        <p:spPr>
          <a:xfrm rot="16200000">
            <a:off x="4539730" y="5563898"/>
            <a:ext cx="18901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Input Ports</a:t>
            </a:r>
          </a:p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LVDS/PECLE/ECL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正方形/長方形 20">
            <a:extLst>
              <a:ext uri="{FF2B5EF4-FFF2-40B4-BE49-F238E27FC236}">
                <a16:creationId xmlns:a16="http://schemas.microsoft.com/office/drawing/2014/main" id="{7007F827-103F-BA68-CA11-83CEBB3934ED}"/>
              </a:ext>
            </a:extLst>
          </p:cNvPr>
          <p:cNvSpPr/>
          <p:nvPr/>
        </p:nvSpPr>
        <p:spPr>
          <a:xfrm>
            <a:off x="5766436" y="3125400"/>
            <a:ext cx="660121" cy="804733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21">
            <a:extLst>
              <a:ext uri="{FF2B5EF4-FFF2-40B4-BE49-F238E27FC236}">
                <a16:creationId xmlns:a16="http://schemas.microsoft.com/office/drawing/2014/main" id="{D9F2EE5F-0616-CB0B-F11C-8594417F1AA6}"/>
              </a:ext>
            </a:extLst>
          </p:cNvPr>
          <p:cNvSpPr/>
          <p:nvPr/>
        </p:nvSpPr>
        <p:spPr>
          <a:xfrm>
            <a:off x="5762363" y="3997522"/>
            <a:ext cx="660121" cy="811076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2">
            <a:extLst>
              <a:ext uri="{FF2B5EF4-FFF2-40B4-BE49-F238E27FC236}">
                <a16:creationId xmlns:a16="http://schemas.microsoft.com/office/drawing/2014/main" id="{4C489677-5B1C-0E2D-5ABE-544FE2E18B51}"/>
              </a:ext>
            </a:extLst>
          </p:cNvPr>
          <p:cNvSpPr/>
          <p:nvPr/>
        </p:nvSpPr>
        <p:spPr>
          <a:xfrm>
            <a:off x="7234719" y="3137341"/>
            <a:ext cx="791439" cy="33855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3">
            <a:extLst>
              <a:ext uri="{FF2B5EF4-FFF2-40B4-BE49-F238E27FC236}">
                <a16:creationId xmlns:a16="http://schemas.microsoft.com/office/drawing/2014/main" id="{CC1E08CE-CC4A-5720-48A2-72B07398A055}"/>
              </a:ext>
            </a:extLst>
          </p:cNvPr>
          <p:cNvSpPr txBox="1"/>
          <p:nvPr/>
        </p:nvSpPr>
        <p:spPr>
          <a:xfrm rot="16200000">
            <a:off x="4561993" y="3709725"/>
            <a:ext cx="183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Mezzanine Slots</a:t>
            </a:r>
          </a:p>
          <a:p>
            <a:pPr algn="ctr"/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Compatible with HUL</a:t>
            </a:r>
            <a:endParaRPr kumimoji="1" lang="en-US" altLang="ja-JP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テキスト ボックス 24">
            <a:extLst>
              <a:ext uri="{FF2B5EF4-FFF2-40B4-BE49-F238E27FC236}">
                <a16:creationId xmlns:a16="http://schemas.microsoft.com/office/drawing/2014/main" id="{0B9DF31A-404B-0E04-F614-3FDC2B8E277E}"/>
              </a:ext>
            </a:extLst>
          </p:cNvPr>
          <p:cNvSpPr txBox="1"/>
          <p:nvPr/>
        </p:nvSpPr>
        <p:spPr>
          <a:xfrm>
            <a:off x="6073865" y="2630060"/>
            <a:ext cx="2053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 Mezzanine Slot</a:t>
            </a:r>
          </a:p>
          <a:p>
            <a:pPr algn="r"/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IO Extension</a:t>
            </a:r>
            <a:endParaRPr kumimoji="1" lang="en-US" altLang="ja-JP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正方形/長方形 5">
            <a:extLst>
              <a:ext uri="{FF2B5EF4-FFF2-40B4-BE49-F238E27FC236}">
                <a16:creationId xmlns:a16="http://schemas.microsoft.com/office/drawing/2014/main" id="{6E487E67-A379-E488-04E5-E1F0A62CD274}"/>
              </a:ext>
            </a:extLst>
          </p:cNvPr>
          <p:cNvSpPr/>
          <p:nvPr/>
        </p:nvSpPr>
        <p:spPr>
          <a:xfrm>
            <a:off x="7525462" y="4160416"/>
            <a:ext cx="2160000" cy="144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FPGA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正方形/長方形 27">
            <a:extLst>
              <a:ext uri="{FF2B5EF4-FFF2-40B4-BE49-F238E27FC236}">
                <a16:creationId xmlns:a16="http://schemas.microsoft.com/office/drawing/2014/main" id="{7E30F176-2C5E-5179-43E1-A24CD42799B7}"/>
              </a:ext>
            </a:extLst>
          </p:cNvPr>
          <p:cNvSpPr/>
          <p:nvPr/>
        </p:nvSpPr>
        <p:spPr>
          <a:xfrm>
            <a:off x="10316412" y="6218078"/>
            <a:ext cx="975127" cy="43128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SDRAM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正方形/長方形 28">
            <a:extLst>
              <a:ext uri="{FF2B5EF4-FFF2-40B4-BE49-F238E27FC236}">
                <a16:creationId xmlns:a16="http://schemas.microsoft.com/office/drawing/2014/main" id="{55F91AC9-6CD2-6D8A-2E1A-8379FC79DFDC}"/>
              </a:ext>
            </a:extLst>
          </p:cNvPr>
          <p:cNvSpPr/>
          <p:nvPr/>
        </p:nvSpPr>
        <p:spPr>
          <a:xfrm>
            <a:off x="10316413" y="3990888"/>
            <a:ext cx="975127" cy="43128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SFP+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正方形/長方形 29">
            <a:extLst>
              <a:ext uri="{FF2B5EF4-FFF2-40B4-BE49-F238E27FC236}">
                <a16:creationId xmlns:a16="http://schemas.microsoft.com/office/drawing/2014/main" id="{FD72778C-CBDD-E737-0266-BEADF0076D7D}"/>
              </a:ext>
            </a:extLst>
          </p:cNvPr>
          <p:cNvSpPr/>
          <p:nvPr/>
        </p:nvSpPr>
        <p:spPr>
          <a:xfrm>
            <a:off x="10316413" y="4459389"/>
            <a:ext cx="975127" cy="43128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SFP+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正方形/長方形 30">
            <a:extLst>
              <a:ext uri="{FF2B5EF4-FFF2-40B4-BE49-F238E27FC236}">
                <a16:creationId xmlns:a16="http://schemas.microsoft.com/office/drawing/2014/main" id="{B2CAE313-A52E-C984-B293-AAF273246E37}"/>
              </a:ext>
            </a:extLst>
          </p:cNvPr>
          <p:cNvSpPr/>
          <p:nvPr/>
        </p:nvSpPr>
        <p:spPr>
          <a:xfrm>
            <a:off x="8206375" y="3131198"/>
            <a:ext cx="791440" cy="33855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SFP+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正方形/長方形 31">
            <a:extLst>
              <a:ext uri="{FF2B5EF4-FFF2-40B4-BE49-F238E27FC236}">
                <a16:creationId xmlns:a16="http://schemas.microsoft.com/office/drawing/2014/main" id="{166BCB87-140D-78DA-416B-6263484050DD}"/>
              </a:ext>
            </a:extLst>
          </p:cNvPr>
          <p:cNvSpPr/>
          <p:nvPr/>
        </p:nvSpPr>
        <p:spPr>
          <a:xfrm>
            <a:off x="7209431" y="6223542"/>
            <a:ext cx="975127" cy="43128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NIM-INs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正方形/長方形 32">
            <a:extLst>
              <a:ext uri="{FF2B5EF4-FFF2-40B4-BE49-F238E27FC236}">
                <a16:creationId xmlns:a16="http://schemas.microsoft.com/office/drawing/2014/main" id="{B0355952-958C-79FE-2803-47276BB1E6D8}"/>
              </a:ext>
            </a:extLst>
          </p:cNvPr>
          <p:cNvSpPr/>
          <p:nvPr/>
        </p:nvSpPr>
        <p:spPr>
          <a:xfrm>
            <a:off x="8290469" y="6223701"/>
            <a:ext cx="975127" cy="43128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NIM-OUTs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直線コネクタ 35">
            <a:extLst>
              <a:ext uri="{FF2B5EF4-FFF2-40B4-BE49-F238E27FC236}">
                <a16:creationId xmlns:a16="http://schemas.microsoft.com/office/drawing/2014/main" id="{C1A13530-78A5-9EF2-9715-2D21697FF04A}"/>
              </a:ext>
            </a:extLst>
          </p:cNvPr>
          <p:cNvCxnSpPr>
            <a:cxnSpLocks/>
          </p:cNvCxnSpPr>
          <p:nvPr/>
        </p:nvCxnSpPr>
        <p:spPr>
          <a:xfrm flipV="1">
            <a:off x="6625186" y="5239690"/>
            <a:ext cx="202672" cy="2410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テキスト ボックス 57">
            <a:extLst>
              <a:ext uri="{FF2B5EF4-FFF2-40B4-BE49-F238E27FC236}">
                <a16:creationId xmlns:a16="http://schemas.microsoft.com/office/drawing/2014/main" id="{7594A0FD-10CB-2281-5BED-6F0FFF8B4862}"/>
              </a:ext>
            </a:extLst>
          </p:cNvPr>
          <p:cNvSpPr txBox="1"/>
          <p:nvPr/>
        </p:nvSpPr>
        <p:spPr>
          <a:xfrm>
            <a:off x="6321196" y="5112445"/>
            <a:ext cx="493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3" name="コネクタ: カギ線 38">
            <a:extLst>
              <a:ext uri="{FF2B5EF4-FFF2-40B4-BE49-F238E27FC236}">
                <a16:creationId xmlns:a16="http://schemas.microsoft.com/office/drawing/2014/main" id="{4B246C4A-3EFB-D111-92D9-548FA9434865}"/>
              </a:ext>
            </a:extLst>
          </p:cNvPr>
          <p:cNvCxnSpPr>
            <a:cxnSpLocks/>
            <a:stCxn id="19" idx="3"/>
            <a:endCxn id="64" idx="1"/>
          </p:cNvCxnSpPr>
          <p:nvPr/>
        </p:nvCxnSpPr>
        <p:spPr>
          <a:xfrm>
            <a:off x="6426557" y="3527767"/>
            <a:ext cx="1098905" cy="812649"/>
          </a:xfrm>
          <a:prstGeom prst="bentConnector3">
            <a:avLst>
              <a:gd name="adj1" fmla="val 74375"/>
            </a:avLst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コネクタ: カギ線 40">
            <a:extLst>
              <a:ext uri="{FF2B5EF4-FFF2-40B4-BE49-F238E27FC236}">
                <a16:creationId xmlns:a16="http://schemas.microsoft.com/office/drawing/2014/main" id="{A929138A-83B4-3B64-DD2D-E233A5058A6E}"/>
              </a:ext>
            </a:extLst>
          </p:cNvPr>
          <p:cNvCxnSpPr>
            <a:cxnSpLocks/>
            <a:stCxn id="20" idx="3"/>
            <a:endCxn id="66" idx="1"/>
          </p:cNvCxnSpPr>
          <p:nvPr/>
        </p:nvCxnSpPr>
        <p:spPr>
          <a:xfrm>
            <a:off x="6422484" y="4403060"/>
            <a:ext cx="1102978" cy="297356"/>
          </a:xfrm>
          <a:prstGeom prst="bentConnector3">
            <a:avLst>
              <a:gd name="adj1" fmla="val 64236"/>
            </a:avLst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68">
            <a:extLst>
              <a:ext uri="{FF2B5EF4-FFF2-40B4-BE49-F238E27FC236}">
                <a16:creationId xmlns:a16="http://schemas.microsoft.com/office/drawing/2014/main" id="{CA545284-4461-405B-A87B-07FAB6C33086}"/>
              </a:ext>
            </a:extLst>
          </p:cNvPr>
          <p:cNvCxnSpPr>
            <a:cxnSpLocks/>
          </p:cNvCxnSpPr>
          <p:nvPr/>
        </p:nvCxnSpPr>
        <p:spPr>
          <a:xfrm flipV="1">
            <a:off x="6917284" y="3409230"/>
            <a:ext cx="202672" cy="2410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テキスト ボックス 69">
            <a:extLst>
              <a:ext uri="{FF2B5EF4-FFF2-40B4-BE49-F238E27FC236}">
                <a16:creationId xmlns:a16="http://schemas.microsoft.com/office/drawing/2014/main" id="{19F80AE5-18B4-D96D-233F-410722B58C5C}"/>
              </a:ext>
            </a:extLst>
          </p:cNvPr>
          <p:cNvSpPr txBox="1"/>
          <p:nvPr/>
        </p:nvSpPr>
        <p:spPr>
          <a:xfrm>
            <a:off x="6376915" y="3235741"/>
            <a:ext cx="754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64 (32)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直線コネクタ 79">
            <a:extLst>
              <a:ext uri="{FF2B5EF4-FFF2-40B4-BE49-F238E27FC236}">
                <a16:creationId xmlns:a16="http://schemas.microsoft.com/office/drawing/2014/main" id="{FE4D2FAA-BDEC-3729-D589-CDF00C053A80}"/>
              </a:ext>
            </a:extLst>
          </p:cNvPr>
          <p:cNvCxnSpPr>
            <a:cxnSpLocks/>
          </p:cNvCxnSpPr>
          <p:nvPr/>
        </p:nvCxnSpPr>
        <p:spPr>
          <a:xfrm flipV="1">
            <a:off x="6917284" y="4272060"/>
            <a:ext cx="202672" cy="2410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テキスト ボックス 80">
            <a:extLst>
              <a:ext uri="{FF2B5EF4-FFF2-40B4-BE49-F238E27FC236}">
                <a16:creationId xmlns:a16="http://schemas.microsoft.com/office/drawing/2014/main" id="{1DD6C035-7BB4-BBA8-8B8A-710A64757141}"/>
              </a:ext>
            </a:extLst>
          </p:cNvPr>
          <p:cNvSpPr txBox="1"/>
          <p:nvPr/>
        </p:nvSpPr>
        <p:spPr>
          <a:xfrm>
            <a:off x="7625889" y="3536314"/>
            <a:ext cx="5475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(2)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9" name="コネクタ: カギ線 65">
            <a:extLst>
              <a:ext uri="{FF2B5EF4-FFF2-40B4-BE49-F238E27FC236}">
                <a16:creationId xmlns:a16="http://schemas.microsoft.com/office/drawing/2014/main" id="{608E6824-6C61-F339-EAA8-9145B487742C}"/>
              </a:ext>
            </a:extLst>
          </p:cNvPr>
          <p:cNvCxnSpPr>
            <a:cxnSpLocks/>
            <a:stCxn id="26" idx="1"/>
            <a:endCxn id="68" idx="3"/>
          </p:cNvCxnSpPr>
          <p:nvPr/>
        </p:nvCxnSpPr>
        <p:spPr>
          <a:xfrm rot="10800000" flipV="1">
            <a:off x="9685463" y="4206528"/>
            <a:ext cx="630951" cy="97887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コネクタ: カギ線 67">
            <a:extLst>
              <a:ext uri="{FF2B5EF4-FFF2-40B4-BE49-F238E27FC236}">
                <a16:creationId xmlns:a16="http://schemas.microsoft.com/office/drawing/2014/main" id="{54157DDF-C599-AC83-73F1-4029620726E8}"/>
              </a:ext>
            </a:extLst>
          </p:cNvPr>
          <p:cNvCxnSpPr>
            <a:cxnSpLocks/>
            <a:stCxn id="27" idx="1"/>
            <a:endCxn id="69" idx="3"/>
          </p:cNvCxnSpPr>
          <p:nvPr/>
        </p:nvCxnSpPr>
        <p:spPr>
          <a:xfrm rot="10800000">
            <a:off x="9685463" y="4592416"/>
            <a:ext cx="630951" cy="82614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コネクタ: カギ線 77">
            <a:extLst>
              <a:ext uri="{FF2B5EF4-FFF2-40B4-BE49-F238E27FC236}">
                <a16:creationId xmlns:a16="http://schemas.microsoft.com/office/drawing/2014/main" id="{952B241E-6352-1245-1411-B7B714DD4217}"/>
              </a:ext>
            </a:extLst>
          </p:cNvPr>
          <p:cNvCxnSpPr>
            <a:cxnSpLocks/>
            <a:stCxn id="81" idx="2"/>
            <a:endCxn id="30" idx="0"/>
          </p:cNvCxnSpPr>
          <p:nvPr/>
        </p:nvCxnSpPr>
        <p:spPr>
          <a:xfrm rot="16200000" flipH="1">
            <a:off x="8284118" y="5729786"/>
            <a:ext cx="628162" cy="359668"/>
          </a:xfrm>
          <a:prstGeom prst="bentConnector3">
            <a:avLst>
              <a:gd name="adj1" fmla="val 37869"/>
            </a:avLst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コネクタ: カギ線 83">
            <a:extLst>
              <a:ext uri="{FF2B5EF4-FFF2-40B4-BE49-F238E27FC236}">
                <a16:creationId xmlns:a16="http://schemas.microsoft.com/office/drawing/2014/main" id="{1E96C11E-60AB-D252-BA4D-EB5A5456CC4F}"/>
              </a:ext>
            </a:extLst>
          </p:cNvPr>
          <p:cNvCxnSpPr>
            <a:cxnSpLocks/>
            <a:stCxn id="29" idx="0"/>
            <a:endCxn id="80" idx="2"/>
          </p:cNvCxnSpPr>
          <p:nvPr/>
        </p:nvCxnSpPr>
        <p:spPr>
          <a:xfrm rot="5400000" flipH="1" flipV="1">
            <a:off x="7563476" y="5729059"/>
            <a:ext cx="628003" cy="360965"/>
          </a:xfrm>
          <a:prstGeom prst="bentConnector3">
            <a:avLst>
              <a:gd name="adj1" fmla="val 60786"/>
            </a:avLst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99">
            <a:extLst>
              <a:ext uri="{FF2B5EF4-FFF2-40B4-BE49-F238E27FC236}">
                <a16:creationId xmlns:a16="http://schemas.microsoft.com/office/drawing/2014/main" id="{ECFC4656-FEBD-65E9-843C-58DE25D8B2F4}"/>
              </a:ext>
            </a:extLst>
          </p:cNvPr>
          <p:cNvCxnSpPr/>
          <p:nvPr/>
        </p:nvCxnSpPr>
        <p:spPr>
          <a:xfrm flipV="1">
            <a:off x="7590714" y="5942163"/>
            <a:ext cx="202672" cy="2410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テキスト ボックス 100">
            <a:extLst>
              <a:ext uri="{FF2B5EF4-FFF2-40B4-BE49-F238E27FC236}">
                <a16:creationId xmlns:a16="http://schemas.microsoft.com/office/drawing/2014/main" id="{D692446D-A2F3-0130-CFF0-409322AE1526}"/>
              </a:ext>
            </a:extLst>
          </p:cNvPr>
          <p:cNvSpPr txBox="1"/>
          <p:nvPr/>
        </p:nvSpPr>
        <p:spPr>
          <a:xfrm>
            <a:off x="7232572" y="5867476"/>
            <a:ext cx="493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5" name="直線コネクタ 102">
            <a:extLst>
              <a:ext uri="{FF2B5EF4-FFF2-40B4-BE49-F238E27FC236}">
                <a16:creationId xmlns:a16="http://schemas.microsoft.com/office/drawing/2014/main" id="{871EC6B5-CB00-6944-47E0-3491496D2419}"/>
              </a:ext>
            </a:extLst>
          </p:cNvPr>
          <p:cNvCxnSpPr/>
          <p:nvPr/>
        </p:nvCxnSpPr>
        <p:spPr>
          <a:xfrm flipV="1">
            <a:off x="7964021" y="3682006"/>
            <a:ext cx="202672" cy="2410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正方形/長方形 48">
            <a:extLst>
              <a:ext uri="{FF2B5EF4-FFF2-40B4-BE49-F238E27FC236}">
                <a16:creationId xmlns:a16="http://schemas.microsoft.com/office/drawing/2014/main" id="{1386289B-B348-8005-D795-5CDB86BE7534}"/>
              </a:ext>
            </a:extLst>
          </p:cNvPr>
          <p:cNvSpPr/>
          <p:nvPr/>
        </p:nvSpPr>
        <p:spPr>
          <a:xfrm>
            <a:off x="9121248" y="3088929"/>
            <a:ext cx="975127" cy="43128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CDCE62002</a:t>
            </a:r>
          </a:p>
          <a:p>
            <a:pPr algn="ctr"/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Jitter Clear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テキスト ボックス 3">
            <a:extLst>
              <a:ext uri="{FF2B5EF4-FFF2-40B4-BE49-F238E27FC236}">
                <a16:creationId xmlns:a16="http://schemas.microsoft.com/office/drawing/2014/main" id="{65378915-A4A0-E82E-DC76-2E7C04CA2A47}"/>
              </a:ext>
            </a:extLst>
          </p:cNvPr>
          <p:cNvSpPr txBox="1"/>
          <p:nvPr/>
        </p:nvSpPr>
        <p:spPr>
          <a:xfrm rot="16200000">
            <a:off x="10779488" y="4263917"/>
            <a:ext cx="1277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to 10 Gbps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9" name="群組 48">
            <a:extLst>
              <a:ext uri="{FF2B5EF4-FFF2-40B4-BE49-F238E27FC236}">
                <a16:creationId xmlns:a16="http://schemas.microsoft.com/office/drawing/2014/main" id="{C3ADB257-9823-792B-BD3D-649EE55D822D}"/>
              </a:ext>
            </a:extLst>
          </p:cNvPr>
          <p:cNvGrpSpPr/>
          <p:nvPr/>
        </p:nvGrpSpPr>
        <p:grpSpPr>
          <a:xfrm>
            <a:off x="5762467" y="4960339"/>
            <a:ext cx="660016" cy="811076"/>
            <a:chOff x="2524188" y="3599695"/>
            <a:chExt cx="660016" cy="811076"/>
          </a:xfrm>
        </p:grpSpPr>
        <p:sp>
          <p:nvSpPr>
            <p:cNvPr id="50" name="正方形/長方形 1">
              <a:extLst>
                <a:ext uri="{FF2B5EF4-FFF2-40B4-BE49-F238E27FC236}">
                  <a16:creationId xmlns:a16="http://schemas.microsoft.com/office/drawing/2014/main" id="{281C1EF1-B0BC-F388-1987-29CCE4F5CCE5}"/>
                </a:ext>
              </a:extLst>
            </p:cNvPr>
            <p:cNvSpPr/>
            <p:nvPr/>
          </p:nvSpPr>
          <p:spPr>
            <a:xfrm>
              <a:off x="2524188" y="3599695"/>
              <a:ext cx="211667" cy="8110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1" name="直線コネクタ 46">
              <a:extLst>
                <a:ext uri="{FF2B5EF4-FFF2-40B4-BE49-F238E27FC236}">
                  <a16:creationId xmlns:a16="http://schemas.microsoft.com/office/drawing/2014/main" id="{B4A6934D-7EC8-D1B3-C761-516FB2265705}"/>
                </a:ext>
              </a:extLst>
            </p:cNvPr>
            <p:cNvCxnSpPr>
              <a:cxnSpLocks/>
              <a:stCxn id="50" idx="3"/>
              <a:endCxn id="52" idx="1"/>
            </p:cNvCxnSpPr>
            <p:nvPr/>
          </p:nvCxnSpPr>
          <p:spPr>
            <a:xfrm>
              <a:off x="2735855" y="4005233"/>
              <a:ext cx="131744" cy="1709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正方形/長方形 6">
              <a:extLst>
                <a:ext uri="{FF2B5EF4-FFF2-40B4-BE49-F238E27FC236}">
                  <a16:creationId xmlns:a16="http://schemas.microsoft.com/office/drawing/2014/main" id="{ABBF4110-779D-617F-CAF7-83D6E78C2FE6}"/>
                </a:ext>
              </a:extLst>
            </p:cNvPr>
            <p:cNvSpPr/>
            <p:nvPr/>
          </p:nvSpPr>
          <p:spPr>
            <a:xfrm>
              <a:off x="2867599" y="3799985"/>
              <a:ext cx="316605" cy="413913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" name="テキスト ボックス 56">
            <a:extLst>
              <a:ext uri="{FF2B5EF4-FFF2-40B4-BE49-F238E27FC236}">
                <a16:creationId xmlns:a16="http://schemas.microsoft.com/office/drawing/2014/main" id="{2ED6CC2F-0116-F2E9-05B0-DD162711E5D8}"/>
              </a:ext>
            </a:extLst>
          </p:cNvPr>
          <p:cNvSpPr txBox="1"/>
          <p:nvPr/>
        </p:nvSpPr>
        <p:spPr>
          <a:xfrm>
            <a:off x="6038628" y="5575925"/>
            <a:ext cx="1036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</a:t>
            </a:r>
          </a:p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Single-end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正方形/長方形 29">
            <a:extLst>
              <a:ext uri="{FF2B5EF4-FFF2-40B4-BE49-F238E27FC236}">
                <a16:creationId xmlns:a16="http://schemas.microsoft.com/office/drawing/2014/main" id="{04360893-6528-0F0C-FB22-B7EC68674D91}"/>
              </a:ext>
            </a:extLst>
          </p:cNvPr>
          <p:cNvSpPr/>
          <p:nvPr/>
        </p:nvSpPr>
        <p:spPr>
          <a:xfrm>
            <a:off x="10320345" y="5579507"/>
            <a:ext cx="975127" cy="43128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EEPROM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5" name="群組 54">
            <a:extLst>
              <a:ext uri="{FF2B5EF4-FFF2-40B4-BE49-F238E27FC236}">
                <a16:creationId xmlns:a16="http://schemas.microsoft.com/office/drawing/2014/main" id="{7EE76C1A-92DD-DD25-221C-B78D159773C6}"/>
              </a:ext>
            </a:extLst>
          </p:cNvPr>
          <p:cNvGrpSpPr/>
          <p:nvPr/>
        </p:nvGrpSpPr>
        <p:grpSpPr>
          <a:xfrm>
            <a:off x="5762363" y="5857060"/>
            <a:ext cx="668503" cy="811076"/>
            <a:chOff x="2524189" y="4602996"/>
            <a:chExt cx="668503" cy="811076"/>
          </a:xfrm>
        </p:grpSpPr>
        <p:sp>
          <p:nvSpPr>
            <p:cNvPr id="56" name="正方形/長方形 18">
              <a:extLst>
                <a:ext uri="{FF2B5EF4-FFF2-40B4-BE49-F238E27FC236}">
                  <a16:creationId xmlns:a16="http://schemas.microsoft.com/office/drawing/2014/main" id="{A9B5C7E5-1AFC-234E-0083-819D884DF1BC}"/>
                </a:ext>
              </a:extLst>
            </p:cNvPr>
            <p:cNvSpPr/>
            <p:nvPr/>
          </p:nvSpPr>
          <p:spPr>
            <a:xfrm>
              <a:off x="2524189" y="4602996"/>
              <a:ext cx="211667" cy="8110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正方形/長方形 54">
              <a:extLst>
                <a:ext uri="{FF2B5EF4-FFF2-40B4-BE49-F238E27FC236}">
                  <a16:creationId xmlns:a16="http://schemas.microsoft.com/office/drawing/2014/main" id="{FF2641C3-8CAD-4FDC-C688-84163E10E476}"/>
                </a:ext>
              </a:extLst>
            </p:cNvPr>
            <p:cNvSpPr/>
            <p:nvPr/>
          </p:nvSpPr>
          <p:spPr>
            <a:xfrm>
              <a:off x="2876087" y="4802916"/>
              <a:ext cx="316605" cy="413913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8" name="直線コネクタ 46">
              <a:extLst>
                <a:ext uri="{FF2B5EF4-FFF2-40B4-BE49-F238E27FC236}">
                  <a16:creationId xmlns:a16="http://schemas.microsoft.com/office/drawing/2014/main" id="{33CFF958-41F0-73EC-0C3A-F0CD73570684}"/>
                </a:ext>
              </a:extLst>
            </p:cNvPr>
            <p:cNvCxnSpPr>
              <a:cxnSpLocks/>
              <a:stCxn id="56" idx="3"/>
              <a:endCxn id="57" idx="1"/>
            </p:cNvCxnSpPr>
            <p:nvPr/>
          </p:nvCxnSpPr>
          <p:spPr>
            <a:xfrm>
              <a:off x="2735856" y="5008534"/>
              <a:ext cx="140231" cy="1339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9" name="コネクタ: カギ線 40">
            <a:extLst>
              <a:ext uri="{FF2B5EF4-FFF2-40B4-BE49-F238E27FC236}">
                <a16:creationId xmlns:a16="http://schemas.microsoft.com/office/drawing/2014/main" id="{1C5BCBF2-5E4E-D739-12A7-8FA8604DF112}"/>
              </a:ext>
            </a:extLst>
          </p:cNvPr>
          <p:cNvCxnSpPr>
            <a:cxnSpLocks/>
            <a:stCxn id="52" idx="3"/>
            <a:endCxn id="65" idx="1"/>
          </p:cNvCxnSpPr>
          <p:nvPr/>
        </p:nvCxnSpPr>
        <p:spPr>
          <a:xfrm flipV="1">
            <a:off x="6422483" y="5060416"/>
            <a:ext cx="1102979" cy="307170"/>
          </a:xfrm>
          <a:prstGeom prst="bentConnector3">
            <a:avLst>
              <a:gd name="adj1" fmla="val 56699"/>
            </a:avLst>
          </a:prstGeom>
          <a:ln w="158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コネクタ: カギ線 40">
            <a:extLst>
              <a:ext uri="{FF2B5EF4-FFF2-40B4-BE49-F238E27FC236}">
                <a16:creationId xmlns:a16="http://schemas.microsoft.com/office/drawing/2014/main" id="{091FAF12-3050-9AC1-9002-D39952B54408}"/>
              </a:ext>
            </a:extLst>
          </p:cNvPr>
          <p:cNvCxnSpPr>
            <a:cxnSpLocks/>
            <a:stCxn id="57" idx="3"/>
            <a:endCxn id="67" idx="1"/>
          </p:cNvCxnSpPr>
          <p:nvPr/>
        </p:nvCxnSpPr>
        <p:spPr>
          <a:xfrm flipV="1">
            <a:off x="6430866" y="5420416"/>
            <a:ext cx="1094596" cy="843521"/>
          </a:xfrm>
          <a:prstGeom prst="bentConnector3">
            <a:avLst>
              <a:gd name="adj1" fmla="val 64345"/>
            </a:avLst>
          </a:prstGeom>
          <a:ln w="158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コネクタ: カギ線 67">
            <a:extLst>
              <a:ext uri="{FF2B5EF4-FFF2-40B4-BE49-F238E27FC236}">
                <a16:creationId xmlns:a16="http://schemas.microsoft.com/office/drawing/2014/main" id="{AF453F34-4E58-CD97-7E85-D075A315796E}"/>
              </a:ext>
            </a:extLst>
          </p:cNvPr>
          <p:cNvCxnSpPr>
            <a:cxnSpLocks/>
            <a:stCxn id="54" idx="1"/>
            <a:endCxn id="71" idx="3"/>
          </p:cNvCxnSpPr>
          <p:nvPr/>
        </p:nvCxnSpPr>
        <p:spPr>
          <a:xfrm rot="10800000">
            <a:off x="9685463" y="5168416"/>
            <a:ext cx="634883" cy="626732"/>
          </a:xfrm>
          <a:prstGeom prst="bentConnector3">
            <a:avLst>
              <a:gd name="adj1" fmla="val 51455"/>
            </a:avLst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コネクタ: カギ線 63">
            <a:extLst>
              <a:ext uri="{FF2B5EF4-FFF2-40B4-BE49-F238E27FC236}">
                <a16:creationId xmlns:a16="http://schemas.microsoft.com/office/drawing/2014/main" id="{EAF06BEE-3FA1-5871-E551-796D40AF50AB}"/>
              </a:ext>
            </a:extLst>
          </p:cNvPr>
          <p:cNvCxnSpPr>
            <a:cxnSpLocks/>
            <a:stCxn id="21" idx="2"/>
            <a:endCxn id="75" idx="0"/>
          </p:cNvCxnSpPr>
          <p:nvPr/>
        </p:nvCxnSpPr>
        <p:spPr>
          <a:xfrm rot="16200000" flipH="1">
            <a:off x="7545266" y="3561068"/>
            <a:ext cx="684520" cy="514175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29">
            <a:extLst>
              <a:ext uri="{FF2B5EF4-FFF2-40B4-BE49-F238E27FC236}">
                <a16:creationId xmlns:a16="http://schemas.microsoft.com/office/drawing/2014/main" id="{F1EE2695-50C1-DAD4-98EE-2187C7D2D20C}"/>
              </a:ext>
            </a:extLst>
          </p:cNvPr>
          <p:cNvSpPr/>
          <p:nvPr/>
        </p:nvSpPr>
        <p:spPr>
          <a:xfrm>
            <a:off x="10320345" y="5102296"/>
            <a:ext cx="975127" cy="43128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EEPROM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正方形/長方形 6">
            <a:extLst>
              <a:ext uri="{FF2B5EF4-FFF2-40B4-BE49-F238E27FC236}">
                <a16:creationId xmlns:a16="http://schemas.microsoft.com/office/drawing/2014/main" id="{FCD3F139-70EF-C2C6-8BAA-DAF00A7D33D0}"/>
              </a:ext>
            </a:extLst>
          </p:cNvPr>
          <p:cNvSpPr/>
          <p:nvPr/>
        </p:nvSpPr>
        <p:spPr>
          <a:xfrm>
            <a:off x="7525462" y="4160416"/>
            <a:ext cx="316605" cy="36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">
            <a:extLst>
              <a:ext uri="{FF2B5EF4-FFF2-40B4-BE49-F238E27FC236}">
                <a16:creationId xmlns:a16="http://schemas.microsoft.com/office/drawing/2014/main" id="{CF604E2A-02D3-9AA9-6055-39F1C300AB4C}"/>
              </a:ext>
            </a:extLst>
          </p:cNvPr>
          <p:cNvSpPr/>
          <p:nvPr/>
        </p:nvSpPr>
        <p:spPr>
          <a:xfrm>
            <a:off x="7525462" y="4880416"/>
            <a:ext cx="316605" cy="36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正方形/長方形 6">
            <a:extLst>
              <a:ext uri="{FF2B5EF4-FFF2-40B4-BE49-F238E27FC236}">
                <a16:creationId xmlns:a16="http://schemas.microsoft.com/office/drawing/2014/main" id="{E47A4F3D-FA63-C2FA-B49E-C43A0E21F9F7}"/>
              </a:ext>
            </a:extLst>
          </p:cNvPr>
          <p:cNvSpPr/>
          <p:nvPr/>
        </p:nvSpPr>
        <p:spPr>
          <a:xfrm>
            <a:off x="7525462" y="4520416"/>
            <a:ext cx="316605" cy="36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正方形/長方形 6">
            <a:extLst>
              <a:ext uri="{FF2B5EF4-FFF2-40B4-BE49-F238E27FC236}">
                <a16:creationId xmlns:a16="http://schemas.microsoft.com/office/drawing/2014/main" id="{B41B94DD-07DA-88E4-9CCE-FFB32D080D9A}"/>
              </a:ext>
            </a:extLst>
          </p:cNvPr>
          <p:cNvSpPr/>
          <p:nvPr/>
        </p:nvSpPr>
        <p:spPr>
          <a:xfrm>
            <a:off x="7525462" y="5240416"/>
            <a:ext cx="316605" cy="36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">
            <a:extLst>
              <a:ext uri="{FF2B5EF4-FFF2-40B4-BE49-F238E27FC236}">
                <a16:creationId xmlns:a16="http://schemas.microsoft.com/office/drawing/2014/main" id="{A6CF6777-CAA8-B96A-4C62-D74A5EF9CC5D}"/>
              </a:ext>
            </a:extLst>
          </p:cNvPr>
          <p:cNvSpPr/>
          <p:nvPr/>
        </p:nvSpPr>
        <p:spPr>
          <a:xfrm>
            <a:off x="9368857" y="4160416"/>
            <a:ext cx="316605" cy="2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正方形/長方形 6">
            <a:extLst>
              <a:ext uri="{FF2B5EF4-FFF2-40B4-BE49-F238E27FC236}">
                <a16:creationId xmlns:a16="http://schemas.microsoft.com/office/drawing/2014/main" id="{F6FEEEE2-E325-DCDE-C106-F70F0D6CE54B}"/>
              </a:ext>
            </a:extLst>
          </p:cNvPr>
          <p:cNvSpPr/>
          <p:nvPr/>
        </p:nvSpPr>
        <p:spPr>
          <a:xfrm>
            <a:off x="9368857" y="4448416"/>
            <a:ext cx="316605" cy="2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正方形/長方形 6">
            <a:extLst>
              <a:ext uri="{FF2B5EF4-FFF2-40B4-BE49-F238E27FC236}">
                <a16:creationId xmlns:a16="http://schemas.microsoft.com/office/drawing/2014/main" id="{E21396D6-F0AA-F1EE-D0C1-D702E9E58948}"/>
              </a:ext>
            </a:extLst>
          </p:cNvPr>
          <p:cNvSpPr/>
          <p:nvPr/>
        </p:nvSpPr>
        <p:spPr>
          <a:xfrm>
            <a:off x="9368857" y="4736416"/>
            <a:ext cx="316605" cy="2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6">
            <a:extLst>
              <a:ext uri="{FF2B5EF4-FFF2-40B4-BE49-F238E27FC236}">
                <a16:creationId xmlns:a16="http://schemas.microsoft.com/office/drawing/2014/main" id="{DFEF2D6D-EEEF-B8AC-363B-2AE95D76E2D1}"/>
              </a:ext>
            </a:extLst>
          </p:cNvPr>
          <p:cNvSpPr/>
          <p:nvPr/>
        </p:nvSpPr>
        <p:spPr>
          <a:xfrm>
            <a:off x="9368857" y="5024416"/>
            <a:ext cx="316605" cy="2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6">
            <a:extLst>
              <a:ext uri="{FF2B5EF4-FFF2-40B4-BE49-F238E27FC236}">
                <a16:creationId xmlns:a16="http://schemas.microsoft.com/office/drawing/2014/main" id="{A62DDD4E-29C0-99AE-A824-7998F430F8E1}"/>
              </a:ext>
            </a:extLst>
          </p:cNvPr>
          <p:cNvSpPr/>
          <p:nvPr/>
        </p:nvSpPr>
        <p:spPr>
          <a:xfrm>
            <a:off x="9368857" y="5312416"/>
            <a:ext cx="316605" cy="2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3" name="コネクタ: カギ線 67">
            <a:extLst>
              <a:ext uri="{FF2B5EF4-FFF2-40B4-BE49-F238E27FC236}">
                <a16:creationId xmlns:a16="http://schemas.microsoft.com/office/drawing/2014/main" id="{A35FE851-D77D-CD17-EE7D-96AADB558625}"/>
              </a:ext>
            </a:extLst>
          </p:cNvPr>
          <p:cNvCxnSpPr>
            <a:cxnSpLocks/>
            <a:stCxn id="63" idx="1"/>
            <a:endCxn id="70" idx="3"/>
          </p:cNvCxnSpPr>
          <p:nvPr/>
        </p:nvCxnSpPr>
        <p:spPr>
          <a:xfrm rot="10800000">
            <a:off x="9685463" y="4880417"/>
            <a:ext cx="634883" cy="437521"/>
          </a:xfrm>
          <a:prstGeom prst="bentConnector3">
            <a:avLst>
              <a:gd name="adj1" fmla="val 31088"/>
            </a:avLst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コネクタ: カギ線 67">
            <a:extLst>
              <a:ext uri="{FF2B5EF4-FFF2-40B4-BE49-F238E27FC236}">
                <a16:creationId xmlns:a16="http://schemas.microsoft.com/office/drawing/2014/main" id="{B7419CD6-4BBB-5131-C4ED-84FD27930366}"/>
              </a:ext>
            </a:extLst>
          </p:cNvPr>
          <p:cNvCxnSpPr>
            <a:cxnSpLocks/>
            <a:stCxn id="25" idx="1"/>
            <a:endCxn id="72" idx="3"/>
          </p:cNvCxnSpPr>
          <p:nvPr/>
        </p:nvCxnSpPr>
        <p:spPr>
          <a:xfrm rot="10800000">
            <a:off x="9685462" y="5456417"/>
            <a:ext cx="630950" cy="977303"/>
          </a:xfrm>
          <a:prstGeom prst="bentConnector3">
            <a:avLst>
              <a:gd name="adj1" fmla="val 67566"/>
            </a:avLst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正方形/長方形 6">
            <a:extLst>
              <a:ext uri="{FF2B5EF4-FFF2-40B4-BE49-F238E27FC236}">
                <a16:creationId xmlns:a16="http://schemas.microsoft.com/office/drawing/2014/main" id="{2FEEFBE1-6AD9-A3F7-5B9B-76023552D383}"/>
              </a:ext>
            </a:extLst>
          </p:cNvPr>
          <p:cNvSpPr/>
          <p:nvPr/>
        </p:nvSpPr>
        <p:spPr>
          <a:xfrm>
            <a:off x="7986311" y="4160416"/>
            <a:ext cx="316605" cy="2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正方形/長方形 6">
            <a:extLst>
              <a:ext uri="{FF2B5EF4-FFF2-40B4-BE49-F238E27FC236}">
                <a16:creationId xmlns:a16="http://schemas.microsoft.com/office/drawing/2014/main" id="{07C2A800-1E46-9235-DBDF-77279D33FD0F}"/>
              </a:ext>
            </a:extLst>
          </p:cNvPr>
          <p:cNvSpPr/>
          <p:nvPr/>
        </p:nvSpPr>
        <p:spPr>
          <a:xfrm>
            <a:off x="8447160" y="4160416"/>
            <a:ext cx="316605" cy="2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正方形/長方形 6">
            <a:extLst>
              <a:ext uri="{FF2B5EF4-FFF2-40B4-BE49-F238E27FC236}">
                <a16:creationId xmlns:a16="http://schemas.microsoft.com/office/drawing/2014/main" id="{6B60C197-AA6B-6550-23ED-260D3E311FC8}"/>
              </a:ext>
            </a:extLst>
          </p:cNvPr>
          <p:cNvSpPr/>
          <p:nvPr/>
        </p:nvSpPr>
        <p:spPr>
          <a:xfrm>
            <a:off x="8908009" y="4160416"/>
            <a:ext cx="316605" cy="2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8" name="コネクタ: カギ線 63">
            <a:extLst>
              <a:ext uri="{FF2B5EF4-FFF2-40B4-BE49-F238E27FC236}">
                <a16:creationId xmlns:a16="http://schemas.microsoft.com/office/drawing/2014/main" id="{C2F721AE-8E94-223C-F1ED-6297CDA15A9B}"/>
              </a:ext>
            </a:extLst>
          </p:cNvPr>
          <p:cNvCxnSpPr>
            <a:cxnSpLocks/>
            <a:stCxn id="46" idx="2"/>
            <a:endCxn id="77" idx="0"/>
          </p:cNvCxnSpPr>
          <p:nvPr/>
        </p:nvCxnSpPr>
        <p:spPr>
          <a:xfrm rot="5400000">
            <a:off x="9017460" y="3569063"/>
            <a:ext cx="640205" cy="542500"/>
          </a:xfrm>
          <a:prstGeom prst="bentConnector3">
            <a:avLst>
              <a:gd name="adj1" fmla="val 31244"/>
            </a:avLst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矢印コネクタ 81">
            <a:extLst>
              <a:ext uri="{FF2B5EF4-FFF2-40B4-BE49-F238E27FC236}">
                <a16:creationId xmlns:a16="http://schemas.microsoft.com/office/drawing/2014/main" id="{9F1020FF-43DB-7A6B-AA27-A46AA98D3997}"/>
              </a:ext>
            </a:extLst>
          </p:cNvPr>
          <p:cNvCxnSpPr>
            <a:cxnSpLocks/>
            <a:stCxn id="28" idx="2"/>
            <a:endCxn id="76" idx="0"/>
          </p:cNvCxnSpPr>
          <p:nvPr/>
        </p:nvCxnSpPr>
        <p:spPr>
          <a:xfrm>
            <a:off x="8602095" y="3469753"/>
            <a:ext cx="3368" cy="690663"/>
          </a:xfrm>
          <a:prstGeom prst="straightConnector1">
            <a:avLst/>
          </a:prstGeom>
          <a:ln w="15875"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正方形/長方形 6">
            <a:extLst>
              <a:ext uri="{FF2B5EF4-FFF2-40B4-BE49-F238E27FC236}">
                <a16:creationId xmlns:a16="http://schemas.microsoft.com/office/drawing/2014/main" id="{AEE7ADBD-C2D5-E01F-D68E-1DF696C43993}"/>
              </a:ext>
            </a:extLst>
          </p:cNvPr>
          <p:cNvSpPr/>
          <p:nvPr/>
        </p:nvSpPr>
        <p:spPr>
          <a:xfrm>
            <a:off x="7899657" y="5307539"/>
            <a:ext cx="316605" cy="2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正方形/長方形 6">
            <a:extLst>
              <a:ext uri="{FF2B5EF4-FFF2-40B4-BE49-F238E27FC236}">
                <a16:creationId xmlns:a16="http://schemas.microsoft.com/office/drawing/2014/main" id="{3EBBA800-28F1-2FCE-6135-E12499D3B48C}"/>
              </a:ext>
            </a:extLst>
          </p:cNvPr>
          <p:cNvSpPr/>
          <p:nvPr/>
        </p:nvSpPr>
        <p:spPr>
          <a:xfrm>
            <a:off x="8260062" y="5307539"/>
            <a:ext cx="316605" cy="2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2" name="直線コネクタ 35">
            <a:extLst>
              <a:ext uri="{FF2B5EF4-FFF2-40B4-BE49-F238E27FC236}">
                <a16:creationId xmlns:a16="http://schemas.microsoft.com/office/drawing/2014/main" id="{8F02ED9A-8E7E-C188-F9F5-83025259EB7D}"/>
              </a:ext>
            </a:extLst>
          </p:cNvPr>
          <p:cNvCxnSpPr>
            <a:cxnSpLocks/>
          </p:cNvCxnSpPr>
          <p:nvPr/>
        </p:nvCxnSpPr>
        <p:spPr>
          <a:xfrm flipV="1">
            <a:off x="6625186" y="6141325"/>
            <a:ext cx="202672" cy="2410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テキスト ボックス 57">
            <a:extLst>
              <a:ext uri="{FF2B5EF4-FFF2-40B4-BE49-F238E27FC236}">
                <a16:creationId xmlns:a16="http://schemas.microsoft.com/office/drawing/2014/main" id="{8D06D558-C52E-9BA5-F8C8-D4EB102C567A}"/>
              </a:ext>
            </a:extLst>
          </p:cNvPr>
          <p:cNvSpPr txBox="1"/>
          <p:nvPr/>
        </p:nvSpPr>
        <p:spPr>
          <a:xfrm>
            <a:off x="6321196" y="6001813"/>
            <a:ext cx="493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テキスト ボックス 69">
            <a:extLst>
              <a:ext uri="{FF2B5EF4-FFF2-40B4-BE49-F238E27FC236}">
                <a16:creationId xmlns:a16="http://schemas.microsoft.com/office/drawing/2014/main" id="{F4CB28D5-4A92-3CEF-B666-D510F61A71C3}"/>
              </a:ext>
            </a:extLst>
          </p:cNvPr>
          <p:cNvSpPr txBox="1"/>
          <p:nvPr/>
        </p:nvSpPr>
        <p:spPr>
          <a:xfrm>
            <a:off x="6376915" y="4129659"/>
            <a:ext cx="754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64 (32)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5" name="直線コネクタ 99">
            <a:extLst>
              <a:ext uri="{FF2B5EF4-FFF2-40B4-BE49-F238E27FC236}">
                <a16:creationId xmlns:a16="http://schemas.microsoft.com/office/drawing/2014/main" id="{832A5B5A-66B6-2837-3930-E37CE79C9C06}"/>
              </a:ext>
            </a:extLst>
          </p:cNvPr>
          <p:cNvCxnSpPr/>
          <p:nvPr/>
        </p:nvCxnSpPr>
        <p:spPr>
          <a:xfrm flipV="1">
            <a:off x="8675962" y="5940562"/>
            <a:ext cx="202672" cy="2410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6" name="テキスト ボックス 100">
            <a:extLst>
              <a:ext uri="{FF2B5EF4-FFF2-40B4-BE49-F238E27FC236}">
                <a16:creationId xmlns:a16="http://schemas.microsoft.com/office/drawing/2014/main" id="{B860ADAE-79D6-6C7C-45FF-3574F431BFA0}"/>
              </a:ext>
            </a:extLst>
          </p:cNvPr>
          <p:cNvSpPr txBox="1"/>
          <p:nvPr/>
        </p:nvSpPr>
        <p:spPr>
          <a:xfrm>
            <a:off x="8315557" y="5871354"/>
            <a:ext cx="493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正方形/長方形 48">
            <a:extLst>
              <a:ext uri="{FF2B5EF4-FFF2-40B4-BE49-F238E27FC236}">
                <a16:creationId xmlns:a16="http://schemas.microsoft.com/office/drawing/2014/main" id="{DEF1CBD6-56A1-91BA-9840-FA4D5AACAC88}"/>
              </a:ext>
            </a:extLst>
          </p:cNvPr>
          <p:cNvSpPr/>
          <p:nvPr/>
        </p:nvSpPr>
        <p:spPr>
          <a:xfrm>
            <a:off x="10321406" y="3084834"/>
            <a:ext cx="1210280" cy="43128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TW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kumimoji="1" lang="zh-TW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TW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MHz</a:t>
            </a:r>
          </a:p>
          <a:p>
            <a:pPr algn="ctr"/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Clock Oscillator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8" name="コネクタ: カギ線 63">
            <a:extLst>
              <a:ext uri="{FF2B5EF4-FFF2-40B4-BE49-F238E27FC236}">
                <a16:creationId xmlns:a16="http://schemas.microsoft.com/office/drawing/2014/main" id="{69F024C6-62FE-2604-88D3-688D234BE3A5}"/>
              </a:ext>
            </a:extLst>
          </p:cNvPr>
          <p:cNvCxnSpPr>
            <a:cxnSpLocks/>
            <a:stCxn id="87" idx="2"/>
            <a:endCxn id="68" idx="0"/>
          </p:cNvCxnSpPr>
          <p:nvPr/>
        </p:nvCxnSpPr>
        <p:spPr>
          <a:xfrm rot="5400000">
            <a:off x="9904703" y="3138573"/>
            <a:ext cx="644300" cy="1399386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テキスト ボックス 69">
            <a:extLst>
              <a:ext uri="{FF2B5EF4-FFF2-40B4-BE49-F238E27FC236}">
                <a16:creationId xmlns:a16="http://schemas.microsoft.com/office/drawing/2014/main" id="{A9A94A0F-2B0E-C5D2-7CCA-26EF78F448FD}"/>
              </a:ext>
            </a:extLst>
          </p:cNvPr>
          <p:cNvSpPr txBox="1"/>
          <p:nvPr/>
        </p:nvSpPr>
        <p:spPr>
          <a:xfrm>
            <a:off x="7337115" y="2145474"/>
            <a:ext cx="21624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Clock Synchronization</a:t>
            </a:r>
            <a:endParaRPr kumimoji="1" lang="ja-JP" altLang="en-US" sz="16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右大括弧 89">
            <a:extLst>
              <a:ext uri="{FF2B5EF4-FFF2-40B4-BE49-F238E27FC236}">
                <a16:creationId xmlns:a16="http://schemas.microsoft.com/office/drawing/2014/main" id="{99435493-C1E3-5CBF-A5EF-FD0B4CD6F266}"/>
              </a:ext>
            </a:extLst>
          </p:cNvPr>
          <p:cNvSpPr/>
          <p:nvPr/>
        </p:nvSpPr>
        <p:spPr>
          <a:xfrm rot="10800000">
            <a:off x="4955197" y="3084834"/>
            <a:ext cx="210138" cy="3602756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2" name="右大括弧 101">
            <a:extLst>
              <a:ext uri="{FF2B5EF4-FFF2-40B4-BE49-F238E27FC236}">
                <a16:creationId xmlns:a16="http://schemas.microsoft.com/office/drawing/2014/main" id="{294801D1-6931-9AB0-9B85-423BA48BB94E}"/>
              </a:ext>
            </a:extLst>
          </p:cNvPr>
          <p:cNvSpPr/>
          <p:nvPr/>
        </p:nvSpPr>
        <p:spPr>
          <a:xfrm rot="16200000">
            <a:off x="8318590" y="-511763"/>
            <a:ext cx="201190" cy="6126010"/>
          </a:xfrm>
          <a:prstGeom prst="rightBrac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3" name="テキスト ボックス 69">
            <a:extLst>
              <a:ext uri="{FF2B5EF4-FFF2-40B4-BE49-F238E27FC236}">
                <a16:creationId xmlns:a16="http://schemas.microsoft.com/office/drawing/2014/main" id="{AFF04D35-30D6-C817-3067-5B1C9D40879F}"/>
              </a:ext>
            </a:extLst>
          </p:cNvPr>
          <p:cNvSpPr txBox="1"/>
          <p:nvPr/>
        </p:nvSpPr>
        <p:spPr>
          <a:xfrm rot="16200000">
            <a:off x="4069242" y="4753840"/>
            <a:ext cx="1502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Signal Receiver</a:t>
            </a:r>
            <a:endParaRPr kumimoji="1" lang="ja-JP" altLang="en-US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右大括弧 103">
            <a:extLst>
              <a:ext uri="{FF2B5EF4-FFF2-40B4-BE49-F238E27FC236}">
                <a16:creationId xmlns:a16="http://schemas.microsoft.com/office/drawing/2014/main" id="{0FC9F77B-9F4D-A9C7-3D28-599C31CD00E9}"/>
              </a:ext>
            </a:extLst>
          </p:cNvPr>
          <p:cNvSpPr/>
          <p:nvPr/>
        </p:nvSpPr>
        <p:spPr>
          <a:xfrm>
            <a:off x="11538111" y="3851408"/>
            <a:ext cx="182085" cy="1122073"/>
          </a:xfrm>
          <a:prstGeom prst="rightBrac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5" name="右大括弧 104">
            <a:extLst>
              <a:ext uri="{FF2B5EF4-FFF2-40B4-BE49-F238E27FC236}">
                <a16:creationId xmlns:a16="http://schemas.microsoft.com/office/drawing/2014/main" id="{AD44D52F-810F-B91D-8E29-5DF7DF7B28B0}"/>
              </a:ext>
            </a:extLst>
          </p:cNvPr>
          <p:cNvSpPr/>
          <p:nvPr/>
        </p:nvSpPr>
        <p:spPr>
          <a:xfrm>
            <a:off x="11555555" y="5099177"/>
            <a:ext cx="164641" cy="1550182"/>
          </a:xfrm>
          <a:prstGeom prst="rightBrac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6" name="テキスト ボックス 69">
            <a:extLst>
              <a:ext uri="{FF2B5EF4-FFF2-40B4-BE49-F238E27FC236}">
                <a16:creationId xmlns:a16="http://schemas.microsoft.com/office/drawing/2014/main" id="{BC7B5D5A-EEDD-5F45-D8D2-DA3DCD3A0A28}"/>
              </a:ext>
            </a:extLst>
          </p:cNvPr>
          <p:cNvSpPr txBox="1"/>
          <p:nvPr/>
        </p:nvSpPr>
        <p:spPr>
          <a:xfrm rot="5400000" flipH="1">
            <a:off x="10921684" y="4176219"/>
            <a:ext cx="195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Communication</a:t>
            </a:r>
            <a:endParaRPr kumimoji="1" lang="ja-JP" altLang="en-US" sz="16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テキスト ボックス 69">
            <a:extLst>
              <a:ext uri="{FF2B5EF4-FFF2-40B4-BE49-F238E27FC236}">
                <a16:creationId xmlns:a16="http://schemas.microsoft.com/office/drawing/2014/main" id="{7AECC30F-7596-D24E-268C-911B4F51D7E3}"/>
              </a:ext>
            </a:extLst>
          </p:cNvPr>
          <p:cNvSpPr txBox="1"/>
          <p:nvPr/>
        </p:nvSpPr>
        <p:spPr>
          <a:xfrm rot="5400000" flipH="1">
            <a:off x="11339089" y="5704990"/>
            <a:ext cx="11220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Memory</a:t>
            </a:r>
            <a:endParaRPr kumimoji="1" lang="ja-JP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文字方塊 107">
            <a:extLst>
              <a:ext uri="{FF2B5EF4-FFF2-40B4-BE49-F238E27FC236}">
                <a16:creationId xmlns:a16="http://schemas.microsoft.com/office/drawing/2014/main" id="{4426C08F-3D33-EE19-DC3C-103A8811BD22}"/>
              </a:ext>
            </a:extLst>
          </p:cNvPr>
          <p:cNvSpPr txBox="1"/>
          <p:nvPr/>
        </p:nvSpPr>
        <p:spPr>
          <a:xfrm>
            <a:off x="4711622" y="1165961"/>
            <a:ext cx="7548281" cy="1015663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TW" sz="2000" dirty="0"/>
              <a:t>- The AMANEQ is generic electronic board for </a:t>
            </a:r>
            <a:r>
              <a:rPr lang="en-US" altLang="zh-TW" sz="2000" dirty="0" err="1"/>
              <a:t>StrDAQ</a:t>
            </a:r>
            <a:r>
              <a:rPr lang="en-US" altLang="zh-TW" sz="2000" dirty="0"/>
              <a:t> system. </a:t>
            </a:r>
          </a:p>
          <a:p>
            <a:r>
              <a:rPr lang="en-US" altLang="zh-TW" sz="2000" dirty="0"/>
              <a:t>- By modifying the FPGA firmware and exchanging the mezzanine card,</a:t>
            </a:r>
          </a:p>
          <a:p>
            <a:r>
              <a:rPr lang="en-US" altLang="zh-TW" sz="2000" dirty="0"/>
              <a:t>     the AMANEQ can achieve various purposes.</a:t>
            </a:r>
          </a:p>
        </p:txBody>
      </p:sp>
      <p:sp>
        <p:nvSpPr>
          <p:cNvPr id="114" name="矩形 113">
            <a:extLst>
              <a:ext uri="{FF2B5EF4-FFF2-40B4-BE49-F238E27FC236}">
                <a16:creationId xmlns:a16="http://schemas.microsoft.com/office/drawing/2014/main" id="{AFD9415B-570C-8F84-C0DB-3783D41B25E7}"/>
              </a:ext>
            </a:extLst>
          </p:cNvPr>
          <p:cNvSpPr/>
          <p:nvPr/>
        </p:nvSpPr>
        <p:spPr>
          <a:xfrm>
            <a:off x="3886955" y="3183097"/>
            <a:ext cx="422668" cy="1303471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5" name="矩形 114">
            <a:extLst>
              <a:ext uri="{FF2B5EF4-FFF2-40B4-BE49-F238E27FC236}">
                <a16:creationId xmlns:a16="http://schemas.microsoft.com/office/drawing/2014/main" id="{2416A7DB-5321-669D-689C-A3ED9E1FA8D2}"/>
              </a:ext>
            </a:extLst>
          </p:cNvPr>
          <p:cNvSpPr/>
          <p:nvPr/>
        </p:nvSpPr>
        <p:spPr>
          <a:xfrm>
            <a:off x="3891766" y="4792659"/>
            <a:ext cx="422668" cy="1303471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6" name="矩形 115">
            <a:extLst>
              <a:ext uri="{FF2B5EF4-FFF2-40B4-BE49-F238E27FC236}">
                <a16:creationId xmlns:a16="http://schemas.microsoft.com/office/drawing/2014/main" id="{BE6959F2-31CC-29F4-08C6-A0EAB683B123}"/>
              </a:ext>
            </a:extLst>
          </p:cNvPr>
          <p:cNvSpPr/>
          <p:nvPr/>
        </p:nvSpPr>
        <p:spPr>
          <a:xfrm>
            <a:off x="2809773" y="1446864"/>
            <a:ext cx="1485511" cy="1044210"/>
          </a:xfrm>
          <a:prstGeom prst="rect">
            <a:avLst/>
          </a:prstGeom>
          <a:noFill/>
          <a:ln w="285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7" name="矩形 116">
            <a:extLst>
              <a:ext uri="{FF2B5EF4-FFF2-40B4-BE49-F238E27FC236}">
                <a16:creationId xmlns:a16="http://schemas.microsoft.com/office/drawing/2014/main" id="{F7CC6A71-DED2-D613-5A42-E57349D7ADC7}"/>
              </a:ext>
            </a:extLst>
          </p:cNvPr>
          <p:cNvSpPr/>
          <p:nvPr/>
        </p:nvSpPr>
        <p:spPr>
          <a:xfrm>
            <a:off x="2273827" y="2953349"/>
            <a:ext cx="315740" cy="3356241"/>
          </a:xfrm>
          <a:prstGeom prst="rect">
            <a:avLst/>
          </a:prstGeom>
          <a:noFill/>
          <a:ln w="1905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8" name="矩形 117">
            <a:extLst>
              <a:ext uri="{FF2B5EF4-FFF2-40B4-BE49-F238E27FC236}">
                <a16:creationId xmlns:a16="http://schemas.microsoft.com/office/drawing/2014/main" id="{7AA07383-0038-82DD-AD3D-5256DEA389D3}"/>
              </a:ext>
            </a:extLst>
          </p:cNvPr>
          <p:cNvSpPr/>
          <p:nvPr/>
        </p:nvSpPr>
        <p:spPr>
          <a:xfrm>
            <a:off x="2388855" y="3020268"/>
            <a:ext cx="315740" cy="1534954"/>
          </a:xfrm>
          <a:prstGeom prst="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id="{87B0A611-6201-47BA-8250-C3D709ED771C}"/>
              </a:ext>
            </a:extLst>
          </p:cNvPr>
          <p:cNvSpPr/>
          <p:nvPr/>
        </p:nvSpPr>
        <p:spPr>
          <a:xfrm>
            <a:off x="2382316" y="4634800"/>
            <a:ext cx="315740" cy="1608265"/>
          </a:xfrm>
          <a:prstGeom prst="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0" name="矩形 119">
            <a:extLst>
              <a:ext uri="{FF2B5EF4-FFF2-40B4-BE49-F238E27FC236}">
                <a16:creationId xmlns:a16="http://schemas.microsoft.com/office/drawing/2014/main" id="{C625DDA9-933F-5202-C3C1-E563E16D0733}"/>
              </a:ext>
            </a:extLst>
          </p:cNvPr>
          <p:cNvSpPr/>
          <p:nvPr/>
        </p:nvSpPr>
        <p:spPr>
          <a:xfrm>
            <a:off x="448540" y="1433631"/>
            <a:ext cx="1265332" cy="955666"/>
          </a:xfrm>
          <a:prstGeom prst="rect">
            <a:avLst/>
          </a:prstGeom>
          <a:noFill/>
          <a:ln w="28575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1" name="矩形 120">
            <a:extLst>
              <a:ext uri="{FF2B5EF4-FFF2-40B4-BE49-F238E27FC236}">
                <a16:creationId xmlns:a16="http://schemas.microsoft.com/office/drawing/2014/main" id="{A09ADB0E-7C53-46B9-5CB3-FE1C69D751D9}"/>
              </a:ext>
            </a:extLst>
          </p:cNvPr>
          <p:cNvSpPr/>
          <p:nvPr/>
        </p:nvSpPr>
        <p:spPr>
          <a:xfrm>
            <a:off x="1314060" y="2815198"/>
            <a:ext cx="678135" cy="641400"/>
          </a:xfrm>
          <a:prstGeom prst="rect">
            <a:avLst/>
          </a:prstGeom>
          <a:noFill/>
          <a:ln w="28575">
            <a:solidFill>
              <a:schemeClr val="accent1">
                <a:lumMod val="20000"/>
                <a:lumOff val="8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1" name="テキスト ボックス 69">
            <a:extLst>
              <a:ext uri="{FF2B5EF4-FFF2-40B4-BE49-F238E27FC236}">
                <a16:creationId xmlns:a16="http://schemas.microsoft.com/office/drawing/2014/main" id="{9D9C7394-F209-94FF-CA90-06BCBE1E29FC}"/>
              </a:ext>
            </a:extLst>
          </p:cNvPr>
          <p:cNvSpPr txBox="1"/>
          <p:nvPr/>
        </p:nvSpPr>
        <p:spPr>
          <a:xfrm>
            <a:off x="1542018" y="2514244"/>
            <a:ext cx="8182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FPGA</a:t>
            </a:r>
            <a:endParaRPr kumimoji="1" lang="ja-JP" altLang="en-US" sz="16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884797B2-B15C-A5B3-032D-489CE0B32746}"/>
              </a:ext>
            </a:extLst>
          </p:cNvPr>
          <p:cNvSpPr txBox="1"/>
          <p:nvPr/>
        </p:nvSpPr>
        <p:spPr>
          <a:xfrm>
            <a:off x="8778033" y="28726"/>
            <a:ext cx="33003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>
                <a:solidFill>
                  <a:schemeClr val="bg2">
                    <a:lumMod val="75000"/>
                  </a:schemeClr>
                </a:solidFill>
              </a:rPr>
              <a:t>ref: https://openit.kek.jp/project/StrHRTDC</a:t>
            </a:r>
          </a:p>
        </p:txBody>
      </p:sp>
      <p:sp>
        <p:nvSpPr>
          <p:cNvPr id="95" name="テキスト ボックス 160">
            <a:extLst>
              <a:ext uri="{FF2B5EF4-FFF2-40B4-BE49-F238E27FC236}">
                <a16:creationId xmlns:a16="http://schemas.microsoft.com/office/drawing/2014/main" id="{8E1E450C-FB22-718B-A952-38898AC700B6}"/>
              </a:ext>
            </a:extLst>
          </p:cNvPr>
          <p:cNvSpPr txBox="1"/>
          <p:nvPr/>
        </p:nvSpPr>
        <p:spPr>
          <a:xfrm>
            <a:off x="2776170" y="5119859"/>
            <a:ext cx="1365031" cy="614629"/>
          </a:xfrm>
          <a:prstGeom prst="rect">
            <a:avLst/>
          </a:prstGeom>
          <a:solidFill>
            <a:srgbClr val="000000">
              <a:alpha val="34902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input</a:t>
            </a:r>
          </a:p>
          <a:p>
            <a:pPr algn="ctr"/>
            <a:r>
              <a:rPr kumimoji="1" lang="en-US" altLang="ja-JP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</a:t>
            </a:r>
          </a:p>
          <a:p>
            <a:pPr algn="ctr"/>
            <a:r>
              <a:rPr lang="en-US" altLang="ja-JP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(Diff. signals)</a:t>
            </a:r>
            <a:endParaRPr kumimoji="1" lang="ja-JP" altLang="en-US" sz="11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矩形 95">
            <a:extLst>
              <a:ext uri="{FF2B5EF4-FFF2-40B4-BE49-F238E27FC236}">
                <a16:creationId xmlns:a16="http://schemas.microsoft.com/office/drawing/2014/main" id="{21C886CF-7E0C-50E1-B069-5E3B900FEACE}"/>
              </a:ext>
            </a:extLst>
          </p:cNvPr>
          <p:cNvSpPr/>
          <p:nvPr/>
        </p:nvSpPr>
        <p:spPr>
          <a:xfrm>
            <a:off x="421366" y="4830057"/>
            <a:ext cx="1276163" cy="430887"/>
          </a:xfrm>
          <a:prstGeom prst="rect">
            <a:avLst/>
          </a:prstGeom>
          <a:noFill/>
          <a:ln w="285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7" name="テキスト ボックス 24">
            <a:extLst>
              <a:ext uri="{FF2B5EF4-FFF2-40B4-BE49-F238E27FC236}">
                <a16:creationId xmlns:a16="http://schemas.microsoft.com/office/drawing/2014/main" id="{4580BD1F-9B2E-1D92-46BF-CF0E79E03F59}"/>
              </a:ext>
            </a:extLst>
          </p:cNvPr>
          <p:cNvSpPr txBox="1"/>
          <p:nvPr/>
        </p:nvSpPr>
        <p:spPr>
          <a:xfrm>
            <a:off x="7967790" y="2828760"/>
            <a:ext cx="13058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(MIKUMARI)</a:t>
            </a:r>
          </a:p>
        </p:txBody>
      </p:sp>
    </p:spTree>
    <p:extLst>
      <p:ext uri="{BB962C8B-B14F-4D97-AF65-F5344CB8AC3E}">
        <p14:creationId xmlns:p14="http://schemas.microsoft.com/office/powerpoint/2010/main" val="40572971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088CE9-2F6B-5B31-41F0-7ECDB4CE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Evaluate DDMTD phase measurement</a:t>
            </a:r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7E36C6FE-3EDA-58DA-1704-10955F1166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/>
              <a:t>By ODELAY of MIKUMARI TX on sub board</a:t>
            </a:r>
            <a:endParaRPr lang="zh-TW" altLang="en-US" dirty="0"/>
          </a:p>
        </p:txBody>
      </p:sp>
      <p:pic>
        <p:nvPicPr>
          <p:cNvPr id="4" name="圖片 3" descr="一張含有 文字, 螢幕擷取畫面, 行, 圖表 的圖片&#10;&#10;AI 產生的內容可能不正確。">
            <a:extLst>
              <a:ext uri="{FF2B5EF4-FFF2-40B4-BE49-F238E27FC236}">
                <a16:creationId xmlns:a16="http://schemas.microsoft.com/office/drawing/2014/main" id="{2AC76004-5389-2F21-EEA5-7B83EBFDEE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595" y="1243470"/>
            <a:ext cx="8587485" cy="5543092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9A9BAE3C-F097-96CB-9979-F9786B9E8DEA}"/>
              </a:ext>
            </a:extLst>
          </p:cNvPr>
          <p:cNvSpPr/>
          <p:nvPr/>
        </p:nvSpPr>
        <p:spPr>
          <a:xfrm>
            <a:off x="6638547" y="2336854"/>
            <a:ext cx="1628632" cy="2718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07373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AE369-AD8E-272D-15F9-D4C26F5C91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E2285E7-E62A-7B93-EA0D-9AA5A3C27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J-PARC Site of T2K Experiment</a:t>
            </a:r>
            <a:endParaRPr lang="zh-TW" altLang="en-US" dirty="0"/>
          </a:p>
        </p:txBody>
      </p:sp>
      <p:sp>
        <p:nvSpPr>
          <p:cNvPr id="25" name="文字版面配置區 7">
            <a:extLst>
              <a:ext uri="{FF2B5EF4-FFF2-40B4-BE49-F238E27FC236}">
                <a16:creationId xmlns:a16="http://schemas.microsoft.com/office/drawing/2014/main" id="{0330173D-1B87-C80D-ACA0-C417A32D6C51}"/>
              </a:ext>
            </a:extLst>
          </p:cNvPr>
          <p:cNvSpPr txBox="1">
            <a:spLocks/>
          </p:cNvSpPr>
          <p:nvPr/>
        </p:nvSpPr>
        <p:spPr>
          <a:xfrm>
            <a:off x="171638" y="517104"/>
            <a:ext cx="11428561" cy="457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solidFill>
                  <a:schemeClr val="tx1"/>
                </a:solidFill>
              </a:rPr>
              <a:t>Fast-extraction (FX) and beam kicking pulse signal </a:t>
            </a: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DE60DA3D-85F2-B703-7B4C-BE0802AB06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638" y="1147525"/>
            <a:ext cx="5678297" cy="3216575"/>
          </a:xfrm>
          <a:prstGeom prst="rect">
            <a:avLst/>
          </a:prstGeom>
        </p:spPr>
      </p:pic>
      <p:sp>
        <p:nvSpPr>
          <p:cNvPr id="17" name="文字方塊 16">
            <a:extLst>
              <a:ext uri="{FF2B5EF4-FFF2-40B4-BE49-F238E27FC236}">
                <a16:creationId xmlns:a16="http://schemas.microsoft.com/office/drawing/2014/main" id="{8C211702-42C6-D252-7CAD-BBEF7537EE74}"/>
              </a:ext>
            </a:extLst>
          </p:cNvPr>
          <p:cNvSpPr txBox="1"/>
          <p:nvPr/>
        </p:nvSpPr>
        <p:spPr>
          <a:xfrm>
            <a:off x="255236" y="881543"/>
            <a:ext cx="19453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b="1" dirty="0"/>
              <a:t>- Neutrino beam 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AC2575F3-DF0D-46F1-2C4C-1F6067E29AF5}"/>
              </a:ext>
            </a:extLst>
          </p:cNvPr>
          <p:cNvSpPr/>
          <p:nvPr/>
        </p:nvSpPr>
        <p:spPr>
          <a:xfrm>
            <a:off x="1312985" y="2719069"/>
            <a:ext cx="3424115" cy="1817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B4D108EC-D799-34DD-CEC1-BFBC32F9A46D}"/>
              </a:ext>
            </a:extLst>
          </p:cNvPr>
          <p:cNvSpPr txBox="1"/>
          <p:nvPr/>
        </p:nvSpPr>
        <p:spPr>
          <a:xfrm>
            <a:off x="6272275" y="939849"/>
            <a:ext cx="36509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b="1" dirty="0"/>
              <a:t>- MR fast-extraction (FX) mode</a:t>
            </a: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2309497D-DA9F-FA85-C2E3-2E5BC5FF10C7}"/>
              </a:ext>
            </a:extLst>
          </p:cNvPr>
          <p:cNvSpPr txBox="1"/>
          <p:nvPr/>
        </p:nvSpPr>
        <p:spPr>
          <a:xfrm>
            <a:off x="264355" y="4813054"/>
            <a:ext cx="5777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/>
              <a:t>- The MR delivers a</a:t>
            </a:r>
            <a:r>
              <a:rPr lang="zh-TW" altLang="en-US" sz="2000" dirty="0"/>
              <a:t> </a:t>
            </a:r>
            <a:r>
              <a:rPr lang="en-US" altLang="zh-TW" sz="2000" dirty="0"/>
              <a:t>beam kicker timing pulse signal.</a:t>
            </a:r>
          </a:p>
        </p:txBody>
      </p:sp>
      <p:cxnSp>
        <p:nvCxnSpPr>
          <p:cNvPr id="30" name="接點: 肘形 29">
            <a:extLst>
              <a:ext uri="{FF2B5EF4-FFF2-40B4-BE49-F238E27FC236}">
                <a16:creationId xmlns:a16="http://schemas.microsoft.com/office/drawing/2014/main" id="{24A1EF99-F943-8428-F5C5-95488CEC08ED}"/>
              </a:ext>
            </a:extLst>
          </p:cNvPr>
          <p:cNvCxnSpPr>
            <a:cxnSpLocks/>
            <a:stCxn id="33" idx="1"/>
            <a:endCxn id="36" idx="2"/>
          </p:cNvCxnSpPr>
          <p:nvPr/>
        </p:nvCxnSpPr>
        <p:spPr>
          <a:xfrm rot="10800000">
            <a:off x="5037009" y="2951744"/>
            <a:ext cx="639465" cy="954512"/>
          </a:xfrm>
          <a:prstGeom prst="bentConnector2">
            <a:avLst/>
          </a:prstGeom>
          <a:ln w="28575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>
            <a:extLst>
              <a:ext uri="{FF2B5EF4-FFF2-40B4-BE49-F238E27FC236}">
                <a16:creationId xmlns:a16="http://schemas.microsoft.com/office/drawing/2014/main" id="{9B62FDF8-941A-674C-13B6-178A0FA5901E}"/>
              </a:ext>
            </a:extLst>
          </p:cNvPr>
          <p:cNvSpPr/>
          <p:nvPr/>
        </p:nvSpPr>
        <p:spPr>
          <a:xfrm>
            <a:off x="5676473" y="3785481"/>
            <a:ext cx="243254" cy="241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20E52550-24B6-BFFC-7240-C4E6D84ADA07}"/>
              </a:ext>
            </a:extLst>
          </p:cNvPr>
          <p:cNvSpPr/>
          <p:nvPr/>
        </p:nvSpPr>
        <p:spPr>
          <a:xfrm>
            <a:off x="4915381" y="2710194"/>
            <a:ext cx="243254" cy="241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1" name="圖片 40">
            <a:extLst>
              <a:ext uri="{FF2B5EF4-FFF2-40B4-BE49-F238E27FC236}">
                <a16:creationId xmlns:a16="http://schemas.microsoft.com/office/drawing/2014/main" id="{2084D55A-DD7A-B74B-D77D-A0D0C718D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0556" y="1339959"/>
            <a:ext cx="4344006" cy="3315163"/>
          </a:xfrm>
          <a:prstGeom prst="rect">
            <a:avLst/>
          </a:prstGeom>
        </p:spPr>
      </p:pic>
      <p:sp>
        <p:nvSpPr>
          <p:cNvPr id="45" name="箭號: 向下 44">
            <a:extLst>
              <a:ext uri="{FF2B5EF4-FFF2-40B4-BE49-F238E27FC236}">
                <a16:creationId xmlns:a16="http://schemas.microsoft.com/office/drawing/2014/main" id="{1FD86408-8A93-6479-DA25-3851C8F32C97}"/>
              </a:ext>
            </a:extLst>
          </p:cNvPr>
          <p:cNvSpPr/>
          <p:nvPr/>
        </p:nvSpPr>
        <p:spPr>
          <a:xfrm rot="10800000">
            <a:off x="8199120" y="2110841"/>
            <a:ext cx="243840" cy="32512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C1D51928-1489-D24C-DA03-2056C27C67B3}"/>
              </a:ext>
            </a:extLst>
          </p:cNvPr>
          <p:cNvSpPr txBox="1"/>
          <p:nvPr/>
        </p:nvSpPr>
        <p:spPr>
          <a:xfrm>
            <a:off x="3025042" y="3875909"/>
            <a:ext cx="26872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chemeClr val="accent1"/>
                </a:solidFill>
              </a:rPr>
              <a:t>beam kicker pulse signal</a:t>
            </a:r>
            <a:endParaRPr lang="zh-TW" altLang="en-US" dirty="0">
              <a:solidFill>
                <a:schemeClr val="accent1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8EC51603-0791-C9A8-6A6B-2BA1709EEA6F}"/>
              </a:ext>
            </a:extLst>
          </p:cNvPr>
          <p:cNvSpPr txBox="1"/>
          <p:nvPr/>
        </p:nvSpPr>
        <p:spPr>
          <a:xfrm>
            <a:off x="6157225" y="4813054"/>
            <a:ext cx="5777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/>
              <a:t>- The period of the fast-extraction (FX) mode is 1.3s.</a:t>
            </a: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39C525BC-2775-5B4F-B35A-D2D13862DF98}"/>
              </a:ext>
            </a:extLst>
          </p:cNvPr>
          <p:cNvSpPr txBox="1"/>
          <p:nvPr/>
        </p:nvSpPr>
        <p:spPr>
          <a:xfrm>
            <a:off x="9658196" y="33297"/>
            <a:ext cx="24202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Ref: </a:t>
            </a:r>
            <a:r>
              <a:rPr lang="it-IT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Y. Sato, J-PARC MR,</a:t>
            </a:r>
          </a:p>
          <a:p>
            <a:r>
              <a:rPr lang="it-IT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    MOA2I1, HB2023</a:t>
            </a:r>
            <a:endParaRPr lang="zh-TW" alt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28C10017-D1FA-F8AE-F168-C7EEF213D375}"/>
              </a:ext>
            </a:extLst>
          </p:cNvPr>
          <p:cNvSpPr txBox="1"/>
          <p:nvPr/>
        </p:nvSpPr>
        <p:spPr>
          <a:xfrm>
            <a:off x="2870320" y="1089258"/>
            <a:ext cx="1112835" cy="369332"/>
          </a:xfrm>
          <a:prstGeom prst="rect">
            <a:avLst/>
          </a:prstGeom>
          <a:solidFill>
            <a:srgbClr val="F2F2F2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altLang="zh-TW" dirty="0"/>
              <a:t>Main ring</a:t>
            </a:r>
            <a:endParaRPr lang="zh-TW" altLang="en-US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5E879F4-705D-9BB2-C015-A0803C6D0C8E}"/>
              </a:ext>
            </a:extLst>
          </p:cNvPr>
          <p:cNvSpPr/>
          <p:nvPr/>
        </p:nvSpPr>
        <p:spPr>
          <a:xfrm>
            <a:off x="5342115" y="1243355"/>
            <a:ext cx="423685" cy="565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63CDF409-E845-09E4-E126-D0C67DD7FCA5}"/>
              </a:ext>
            </a:extLst>
          </p:cNvPr>
          <p:cNvSpPr txBox="1"/>
          <p:nvPr/>
        </p:nvSpPr>
        <p:spPr>
          <a:xfrm>
            <a:off x="5238909" y="1161560"/>
            <a:ext cx="111283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100" dirty="0"/>
              <a:t>proton</a:t>
            </a:r>
            <a:endParaRPr lang="zh-TW" altLang="en-US" sz="1100" dirty="0"/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C2FAF029-24D1-A365-5F38-128E8C0B46F2}"/>
              </a:ext>
            </a:extLst>
          </p:cNvPr>
          <p:cNvSpPr txBox="1"/>
          <p:nvPr/>
        </p:nvSpPr>
        <p:spPr>
          <a:xfrm>
            <a:off x="5238909" y="1305928"/>
            <a:ext cx="111283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100" dirty="0"/>
              <a:t>pion</a:t>
            </a:r>
            <a:endParaRPr lang="zh-TW" altLang="en-US" sz="1100" dirty="0"/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EA0E7B62-4E12-7057-BEDA-42F5E4F11E3F}"/>
              </a:ext>
            </a:extLst>
          </p:cNvPr>
          <p:cNvSpPr txBox="1"/>
          <p:nvPr/>
        </p:nvSpPr>
        <p:spPr>
          <a:xfrm>
            <a:off x="5238909" y="1450297"/>
            <a:ext cx="111283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100" dirty="0"/>
              <a:t>muon</a:t>
            </a:r>
            <a:endParaRPr lang="zh-TW" altLang="en-US" sz="1100" dirty="0"/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352FBABD-C6A1-60C4-12DC-653A27EA1642}"/>
              </a:ext>
            </a:extLst>
          </p:cNvPr>
          <p:cNvSpPr txBox="1"/>
          <p:nvPr/>
        </p:nvSpPr>
        <p:spPr>
          <a:xfrm>
            <a:off x="5241682" y="1595930"/>
            <a:ext cx="111283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000" dirty="0"/>
              <a:t>neutrino</a:t>
            </a:r>
            <a:endParaRPr lang="zh-TW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025335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A23724-B044-453D-1FBB-E9E798A35E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id="{5385520D-7BB0-98F1-815D-81CCCF15BDA0}"/>
              </a:ext>
            </a:extLst>
          </p:cNvPr>
          <p:cNvSpPr/>
          <p:nvPr/>
        </p:nvSpPr>
        <p:spPr>
          <a:xfrm>
            <a:off x="0" y="5557167"/>
            <a:ext cx="12192000" cy="1316153"/>
          </a:xfrm>
          <a:prstGeom prst="rect">
            <a:avLst/>
          </a:prstGeom>
          <a:solidFill>
            <a:srgbClr val="F0F4F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7E6E672B-1B26-93F6-131E-03CC388C8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Timing Distribution System</a:t>
            </a:r>
            <a:endParaRPr lang="zh-TW" altLang="en-US" dirty="0"/>
          </a:p>
        </p:txBody>
      </p:sp>
      <p:sp>
        <p:nvSpPr>
          <p:cNvPr id="25" name="文字版面配置區 7">
            <a:extLst>
              <a:ext uri="{FF2B5EF4-FFF2-40B4-BE49-F238E27FC236}">
                <a16:creationId xmlns:a16="http://schemas.microsoft.com/office/drawing/2014/main" id="{59FAEBBE-8943-7E20-9B9C-A177596D7494}"/>
              </a:ext>
            </a:extLst>
          </p:cNvPr>
          <p:cNvSpPr txBox="1">
            <a:spLocks/>
          </p:cNvSpPr>
          <p:nvPr/>
        </p:nvSpPr>
        <p:spPr>
          <a:xfrm>
            <a:off x="171638" y="517104"/>
            <a:ext cx="11428561" cy="457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solidFill>
                  <a:schemeClr val="tx1"/>
                </a:solidFill>
              </a:rPr>
              <a:t>Distribute the beam trigger and spill number</a:t>
            </a: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27CFF66F-D3CA-8249-20E3-9FF20CACE2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638" y="1147525"/>
            <a:ext cx="5678297" cy="3216575"/>
          </a:xfrm>
          <a:prstGeom prst="rect">
            <a:avLst/>
          </a:prstGeom>
        </p:spPr>
      </p:pic>
      <p:sp>
        <p:nvSpPr>
          <p:cNvPr id="17" name="文字方塊 16">
            <a:extLst>
              <a:ext uri="{FF2B5EF4-FFF2-40B4-BE49-F238E27FC236}">
                <a16:creationId xmlns:a16="http://schemas.microsoft.com/office/drawing/2014/main" id="{1B2CA275-C3D1-FB3B-D7B7-5C6E421D41AB}"/>
              </a:ext>
            </a:extLst>
          </p:cNvPr>
          <p:cNvSpPr txBox="1"/>
          <p:nvPr/>
        </p:nvSpPr>
        <p:spPr>
          <a:xfrm>
            <a:off x="255236" y="881543"/>
            <a:ext cx="19453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b="1" dirty="0"/>
              <a:t>- Neutrino beam 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67D1F27E-7F0F-1898-5931-D6EAAEE90974}"/>
              </a:ext>
            </a:extLst>
          </p:cNvPr>
          <p:cNvSpPr/>
          <p:nvPr/>
        </p:nvSpPr>
        <p:spPr>
          <a:xfrm>
            <a:off x="1312985" y="2719069"/>
            <a:ext cx="3424115" cy="1817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BD64AB09-C9D6-160D-C8C7-73E71865FB78}"/>
              </a:ext>
            </a:extLst>
          </p:cNvPr>
          <p:cNvSpPr txBox="1"/>
          <p:nvPr/>
        </p:nvSpPr>
        <p:spPr>
          <a:xfrm>
            <a:off x="6272275" y="939849"/>
            <a:ext cx="47294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b="1" dirty="0"/>
              <a:t>- Local time clock (LTC) at the J-PARC site  </a:t>
            </a:r>
          </a:p>
        </p:txBody>
      </p:sp>
      <p:cxnSp>
        <p:nvCxnSpPr>
          <p:cNvPr id="30" name="接點: 肘形 29">
            <a:extLst>
              <a:ext uri="{FF2B5EF4-FFF2-40B4-BE49-F238E27FC236}">
                <a16:creationId xmlns:a16="http://schemas.microsoft.com/office/drawing/2014/main" id="{08A117B0-DD17-F199-F085-FDB2A81C1219}"/>
              </a:ext>
            </a:extLst>
          </p:cNvPr>
          <p:cNvCxnSpPr>
            <a:cxnSpLocks/>
            <a:stCxn id="33" idx="1"/>
            <a:endCxn id="36" idx="2"/>
          </p:cNvCxnSpPr>
          <p:nvPr/>
        </p:nvCxnSpPr>
        <p:spPr>
          <a:xfrm rot="10800000">
            <a:off x="5037009" y="2951744"/>
            <a:ext cx="639465" cy="954512"/>
          </a:xfrm>
          <a:prstGeom prst="bentConnector2">
            <a:avLst/>
          </a:prstGeom>
          <a:ln w="28575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>
            <a:extLst>
              <a:ext uri="{FF2B5EF4-FFF2-40B4-BE49-F238E27FC236}">
                <a16:creationId xmlns:a16="http://schemas.microsoft.com/office/drawing/2014/main" id="{AD95ED35-9D2D-A875-4152-3B22727EF4D7}"/>
              </a:ext>
            </a:extLst>
          </p:cNvPr>
          <p:cNvSpPr/>
          <p:nvPr/>
        </p:nvSpPr>
        <p:spPr>
          <a:xfrm>
            <a:off x="5676473" y="3785481"/>
            <a:ext cx="243254" cy="241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9BAC936E-BAF1-B023-6912-F66EE70119FF}"/>
              </a:ext>
            </a:extLst>
          </p:cNvPr>
          <p:cNvSpPr/>
          <p:nvPr/>
        </p:nvSpPr>
        <p:spPr>
          <a:xfrm>
            <a:off x="4915381" y="2710194"/>
            <a:ext cx="243254" cy="241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CC6C351B-400C-3B31-9ED7-161FBB515652}"/>
              </a:ext>
            </a:extLst>
          </p:cNvPr>
          <p:cNvSpPr txBox="1"/>
          <p:nvPr/>
        </p:nvSpPr>
        <p:spPr>
          <a:xfrm>
            <a:off x="3025042" y="3875909"/>
            <a:ext cx="26872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chemeClr val="accent1"/>
                </a:solidFill>
              </a:rPr>
              <a:t>beam kicker pulse signal	</a:t>
            </a:r>
            <a:endParaRPr lang="zh-TW" altLang="en-US" dirty="0">
              <a:solidFill>
                <a:schemeClr val="accent1"/>
              </a:solidFill>
            </a:endParaRPr>
          </a:p>
        </p:txBody>
      </p:sp>
      <p:cxnSp>
        <p:nvCxnSpPr>
          <p:cNvPr id="3" name="接點: 肘形 2">
            <a:extLst>
              <a:ext uri="{FF2B5EF4-FFF2-40B4-BE49-F238E27FC236}">
                <a16:creationId xmlns:a16="http://schemas.microsoft.com/office/drawing/2014/main" id="{20D0D48E-0507-FC51-A7CF-805B686F67E2}"/>
              </a:ext>
            </a:extLst>
          </p:cNvPr>
          <p:cNvCxnSpPr>
            <a:cxnSpLocks/>
            <a:stCxn id="10" idx="1"/>
            <a:endCxn id="5" idx="2"/>
          </p:cNvCxnSpPr>
          <p:nvPr/>
        </p:nvCxnSpPr>
        <p:spPr>
          <a:xfrm rot="10800000">
            <a:off x="4160870" y="2442591"/>
            <a:ext cx="708597" cy="388378"/>
          </a:xfrm>
          <a:prstGeom prst="bentConnector2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接點: 肘形 3">
            <a:extLst>
              <a:ext uri="{FF2B5EF4-FFF2-40B4-BE49-F238E27FC236}">
                <a16:creationId xmlns:a16="http://schemas.microsoft.com/office/drawing/2014/main" id="{3B6575E9-6F24-C723-6340-8BF0FF40EC08}"/>
              </a:ext>
            </a:extLst>
          </p:cNvPr>
          <p:cNvCxnSpPr>
            <a:cxnSpLocks/>
            <a:stCxn id="10" idx="1"/>
            <a:endCxn id="6" idx="2"/>
          </p:cNvCxnSpPr>
          <p:nvPr/>
        </p:nvCxnSpPr>
        <p:spPr>
          <a:xfrm rot="10800000">
            <a:off x="3809092" y="2442591"/>
            <a:ext cx="1060374" cy="388378"/>
          </a:xfrm>
          <a:prstGeom prst="bentConnector2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>
            <a:extLst>
              <a:ext uri="{FF2B5EF4-FFF2-40B4-BE49-F238E27FC236}">
                <a16:creationId xmlns:a16="http://schemas.microsoft.com/office/drawing/2014/main" id="{4460B633-EF3D-4CCF-9FFB-B45A2E5F4698}"/>
              </a:ext>
            </a:extLst>
          </p:cNvPr>
          <p:cNvSpPr/>
          <p:nvPr/>
        </p:nvSpPr>
        <p:spPr>
          <a:xfrm>
            <a:off x="4039242" y="2201041"/>
            <a:ext cx="243254" cy="241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907A96D-A695-AA4C-DD2D-7C3452C83450}"/>
              </a:ext>
            </a:extLst>
          </p:cNvPr>
          <p:cNvSpPr/>
          <p:nvPr/>
        </p:nvSpPr>
        <p:spPr>
          <a:xfrm>
            <a:off x="3687465" y="2201041"/>
            <a:ext cx="243254" cy="241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DD9DA007-75A1-E7BC-B712-B9EC893E2A69}"/>
              </a:ext>
            </a:extLst>
          </p:cNvPr>
          <p:cNvSpPr/>
          <p:nvPr/>
        </p:nvSpPr>
        <p:spPr>
          <a:xfrm>
            <a:off x="2266967" y="2201041"/>
            <a:ext cx="243254" cy="241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62CDCD17-DB5B-D608-FEA0-7931FD56DDB1}"/>
              </a:ext>
            </a:extLst>
          </p:cNvPr>
          <p:cNvSpPr/>
          <p:nvPr/>
        </p:nvSpPr>
        <p:spPr>
          <a:xfrm>
            <a:off x="683145" y="2201041"/>
            <a:ext cx="243254" cy="241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1E12E513-5296-FAC8-46F4-1562ADA827CD}"/>
              </a:ext>
            </a:extLst>
          </p:cNvPr>
          <p:cNvSpPr/>
          <p:nvPr/>
        </p:nvSpPr>
        <p:spPr>
          <a:xfrm>
            <a:off x="4869466" y="2710194"/>
            <a:ext cx="243254" cy="241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1" name="接點: 肘形 10">
            <a:extLst>
              <a:ext uri="{FF2B5EF4-FFF2-40B4-BE49-F238E27FC236}">
                <a16:creationId xmlns:a16="http://schemas.microsoft.com/office/drawing/2014/main" id="{46ADE221-C3BB-4B92-C220-06ABCAAA3909}"/>
              </a:ext>
            </a:extLst>
          </p:cNvPr>
          <p:cNvCxnSpPr>
            <a:cxnSpLocks/>
            <a:stCxn id="10" idx="1"/>
            <a:endCxn id="7" idx="2"/>
          </p:cNvCxnSpPr>
          <p:nvPr/>
        </p:nvCxnSpPr>
        <p:spPr>
          <a:xfrm rot="10800000">
            <a:off x="2388594" y="2442591"/>
            <a:ext cx="2480872" cy="388378"/>
          </a:xfrm>
          <a:prstGeom prst="bentConnector2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接點: 肘形 11">
            <a:extLst>
              <a:ext uri="{FF2B5EF4-FFF2-40B4-BE49-F238E27FC236}">
                <a16:creationId xmlns:a16="http://schemas.microsoft.com/office/drawing/2014/main" id="{97F5F621-CEB9-84E1-32AA-54CC811157B4}"/>
              </a:ext>
            </a:extLst>
          </p:cNvPr>
          <p:cNvCxnSpPr>
            <a:cxnSpLocks/>
            <a:stCxn id="10" idx="1"/>
            <a:endCxn id="9" idx="2"/>
          </p:cNvCxnSpPr>
          <p:nvPr/>
        </p:nvCxnSpPr>
        <p:spPr>
          <a:xfrm rot="10800000">
            <a:off x="804772" y="2442591"/>
            <a:ext cx="4064694" cy="388378"/>
          </a:xfrm>
          <a:prstGeom prst="bentConnector2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171D2D0B-4B8E-6DC5-CE7D-970CC7689B91}"/>
              </a:ext>
            </a:extLst>
          </p:cNvPr>
          <p:cNvSpPr txBox="1"/>
          <p:nvPr/>
        </p:nvSpPr>
        <p:spPr>
          <a:xfrm>
            <a:off x="1180618" y="2885990"/>
            <a:ext cx="28586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beam trigger &amp; spill number</a:t>
            </a:r>
            <a:endParaRPr lang="zh-TW" altLang="en-US" dirty="0">
              <a:solidFill>
                <a:srgbClr val="FF0000"/>
              </a:solidFill>
            </a:endParaRPr>
          </a:p>
        </p:txBody>
      </p:sp>
      <p:cxnSp>
        <p:nvCxnSpPr>
          <p:cNvPr id="20" name="接點: 肘形 19">
            <a:extLst>
              <a:ext uri="{FF2B5EF4-FFF2-40B4-BE49-F238E27FC236}">
                <a16:creationId xmlns:a16="http://schemas.microsoft.com/office/drawing/2014/main" id="{A9F33BA8-E7B3-0D27-8B80-F89AAA6174BF}"/>
              </a:ext>
            </a:extLst>
          </p:cNvPr>
          <p:cNvCxnSpPr>
            <a:cxnSpLocks/>
            <a:stCxn id="10" idx="1"/>
            <a:endCxn id="27" idx="1"/>
          </p:cNvCxnSpPr>
          <p:nvPr/>
        </p:nvCxnSpPr>
        <p:spPr>
          <a:xfrm rot="10800000" flipH="1" flipV="1">
            <a:off x="4869465" y="2830969"/>
            <a:ext cx="836769" cy="940296"/>
          </a:xfrm>
          <a:prstGeom prst="bentConnector3">
            <a:avLst>
              <a:gd name="adj1" fmla="val -27319"/>
            </a:avLst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:a16="http://schemas.microsoft.com/office/drawing/2014/main" id="{F7E9A253-D176-AD1E-68C3-FD010F57E784}"/>
              </a:ext>
            </a:extLst>
          </p:cNvPr>
          <p:cNvSpPr/>
          <p:nvPr/>
        </p:nvSpPr>
        <p:spPr>
          <a:xfrm>
            <a:off x="5706235" y="3650490"/>
            <a:ext cx="243254" cy="241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413F21ED-EC54-C6D9-EEDE-1F2A7F6481DD}"/>
              </a:ext>
            </a:extLst>
          </p:cNvPr>
          <p:cNvSpPr txBox="1"/>
          <p:nvPr/>
        </p:nvSpPr>
        <p:spPr>
          <a:xfrm>
            <a:off x="414550" y="4167004"/>
            <a:ext cx="54851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/>
              <a:t>- When receiving the kicker pulse signal,</a:t>
            </a:r>
          </a:p>
          <a:p>
            <a:r>
              <a:rPr lang="en-US" altLang="zh-TW" sz="2000" dirty="0"/>
              <a:t>   the timing distribution system distributes</a:t>
            </a:r>
          </a:p>
          <a:p>
            <a:r>
              <a:rPr lang="en-US" altLang="zh-TW" sz="2000" dirty="0"/>
              <a:t>    the </a:t>
            </a:r>
            <a:r>
              <a:rPr lang="en-US" altLang="zh-TW" sz="2000" b="1" dirty="0"/>
              <a:t>beam trigger pulse signal </a:t>
            </a:r>
            <a:r>
              <a:rPr lang="en-US" altLang="zh-TW" sz="2000" dirty="0"/>
              <a:t>and </a:t>
            </a:r>
            <a:r>
              <a:rPr lang="en-US" altLang="zh-TW" sz="2000" b="1" dirty="0"/>
              <a:t>spill number</a:t>
            </a:r>
            <a:r>
              <a:rPr lang="en-US" altLang="zh-TW" sz="2000" dirty="0"/>
              <a:t> </a:t>
            </a:r>
          </a:p>
          <a:p>
            <a:r>
              <a:rPr lang="en-US" altLang="zh-TW" sz="2000" dirty="0"/>
              <a:t>     to each neutrino facility.</a:t>
            </a: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D7D02F22-1EC8-1A27-6161-9AF95027946C}"/>
              </a:ext>
            </a:extLst>
          </p:cNvPr>
          <p:cNvSpPr txBox="1"/>
          <p:nvPr/>
        </p:nvSpPr>
        <p:spPr>
          <a:xfrm>
            <a:off x="6041355" y="3859722"/>
            <a:ext cx="627227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- D</a:t>
            </a:r>
            <a:r>
              <a:rPr lang="zh-TW" altLang="en-US" dirty="0"/>
              <a:t>eveloped during the K2K era over 20 years ago.</a:t>
            </a:r>
            <a:endParaRPr lang="en-US" altLang="zh-TW" dirty="0"/>
          </a:p>
          <a:p>
            <a:r>
              <a:rPr lang="en-US" altLang="zh-TW" dirty="0"/>
              <a:t>- </a:t>
            </a:r>
            <a:r>
              <a:rPr lang="zh-TW" altLang="en-US" dirty="0"/>
              <a:t>Several modules have exceeded their production lifespan</a:t>
            </a:r>
            <a:endParaRPr lang="en-US" altLang="zh-TW" dirty="0"/>
          </a:p>
          <a:p>
            <a:r>
              <a:rPr lang="zh-TW" altLang="en-US" dirty="0"/>
              <a:t>                                 and are no longer available.</a:t>
            </a:r>
            <a:endParaRPr lang="en-US" altLang="zh-TW" dirty="0"/>
          </a:p>
          <a:p>
            <a:r>
              <a:rPr lang="en-US" altLang="zh-TW" dirty="0"/>
              <a:t>- The system occasionally suffers from signal dropouts.</a:t>
            </a:r>
          </a:p>
          <a:p>
            <a:r>
              <a:rPr lang="en-US" altLang="zh-TW" dirty="0">
                <a:sym typeface="Wingdings" panose="05000000000000000000" pitchFamily="2" charset="2"/>
              </a:rPr>
              <a:t>We aim to develop a </a:t>
            </a:r>
            <a:r>
              <a:rPr lang="en-US" altLang="zh-TW" b="1" dirty="0">
                <a:sym typeface="Wingdings" panose="05000000000000000000" pitchFamily="2" charset="2"/>
              </a:rPr>
              <a:t>new transmission method</a:t>
            </a:r>
          </a:p>
          <a:p>
            <a:r>
              <a:rPr lang="en-US" altLang="zh-TW" dirty="0">
                <a:sym typeface="Wingdings" panose="05000000000000000000" pitchFamily="2" charset="2"/>
              </a:rPr>
              <a:t>to replace the current system for the future Hyper-K experiment.</a:t>
            </a:r>
            <a:endParaRPr lang="zh-TW" altLang="en-US" dirty="0"/>
          </a:p>
        </p:txBody>
      </p:sp>
      <p:pic>
        <p:nvPicPr>
          <p:cNvPr id="42" name="圖片 41">
            <a:extLst>
              <a:ext uri="{FF2B5EF4-FFF2-40B4-BE49-F238E27FC236}">
                <a16:creationId xmlns:a16="http://schemas.microsoft.com/office/drawing/2014/main" id="{2F6BFF50-719D-BF03-32EE-0DBE61868C3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9925" t="4220" r="5084" b="60016"/>
          <a:stretch>
            <a:fillRect/>
          </a:stretch>
        </p:blipFill>
        <p:spPr>
          <a:xfrm>
            <a:off x="6289964" y="1590219"/>
            <a:ext cx="5508781" cy="2135265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CF72DBE5-DE89-C746-12C0-DF773227E741}"/>
              </a:ext>
            </a:extLst>
          </p:cNvPr>
          <p:cNvSpPr/>
          <p:nvPr/>
        </p:nvSpPr>
        <p:spPr>
          <a:xfrm>
            <a:off x="6190410" y="1579481"/>
            <a:ext cx="2197876" cy="258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CD3F79B8-B82A-8C71-D9EE-D6E369198849}"/>
              </a:ext>
            </a:extLst>
          </p:cNvPr>
          <p:cNvSpPr txBox="1"/>
          <p:nvPr/>
        </p:nvSpPr>
        <p:spPr>
          <a:xfrm>
            <a:off x="7595452" y="1395724"/>
            <a:ext cx="13523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chemeClr val="accent1"/>
                </a:solidFill>
              </a:rPr>
              <a:t>beam kicker</a:t>
            </a:r>
          </a:p>
          <a:p>
            <a:r>
              <a:rPr lang="en-US" altLang="zh-TW" dirty="0">
                <a:solidFill>
                  <a:schemeClr val="accent1"/>
                </a:solidFill>
              </a:rPr>
              <a:t>pulse signal</a:t>
            </a:r>
            <a:endParaRPr lang="zh-TW" altLang="en-US" dirty="0">
              <a:solidFill>
                <a:schemeClr val="accent1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CC7A61A5-279F-7DBA-203C-461B5A85025C}"/>
              </a:ext>
            </a:extLst>
          </p:cNvPr>
          <p:cNvSpPr txBox="1"/>
          <p:nvPr/>
        </p:nvSpPr>
        <p:spPr>
          <a:xfrm>
            <a:off x="10635543" y="3186424"/>
            <a:ext cx="15564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beam trigger</a:t>
            </a:r>
          </a:p>
          <a:p>
            <a:r>
              <a:rPr lang="en-US" altLang="zh-TW" dirty="0">
                <a:solidFill>
                  <a:srgbClr val="FF0000"/>
                </a:solidFill>
              </a:rPr>
              <a:t>&amp; spill number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0C75C48E-8795-5B5D-C08C-78903DBE2FB0}"/>
              </a:ext>
            </a:extLst>
          </p:cNvPr>
          <p:cNvSpPr txBox="1"/>
          <p:nvPr/>
        </p:nvSpPr>
        <p:spPr>
          <a:xfrm>
            <a:off x="1190040" y="5825122"/>
            <a:ext cx="317962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/>
              <a:t>- Beam trigger pulse signal</a:t>
            </a:r>
          </a:p>
          <a:p>
            <a:r>
              <a:rPr lang="en-US" altLang="zh-TW" sz="2000" dirty="0"/>
              <a:t>   with spill number</a:t>
            </a:r>
          </a:p>
          <a:p>
            <a:r>
              <a:rPr lang="en-US" altLang="zh-TW" sz="2000" dirty="0"/>
              <a:t>- No trigger loss</a:t>
            </a: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64C29303-49AE-91CF-81A4-17466A2794A5}"/>
              </a:ext>
            </a:extLst>
          </p:cNvPr>
          <p:cNvSpPr txBox="1"/>
          <p:nvPr/>
        </p:nvSpPr>
        <p:spPr>
          <a:xfrm>
            <a:off x="171638" y="5506677"/>
            <a:ext cx="27661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400" b="1" dirty="0"/>
              <a:t>- Requirements:</a:t>
            </a: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98EF5810-DBD6-BEC9-43EF-EE3C94B99929}"/>
              </a:ext>
            </a:extLst>
          </p:cNvPr>
          <p:cNvSpPr txBox="1"/>
          <p:nvPr/>
        </p:nvSpPr>
        <p:spPr>
          <a:xfrm>
            <a:off x="4237299" y="5837722"/>
            <a:ext cx="344447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/>
              <a:t>- Timing accuracy &lt; 1 ns</a:t>
            </a:r>
          </a:p>
          <a:p>
            <a:r>
              <a:rPr lang="en-US" altLang="zh-TW" sz="2000" dirty="0"/>
              <a:t>- Transmission distance &gt; 10km</a:t>
            </a:r>
          </a:p>
          <a:p>
            <a:r>
              <a:rPr lang="en-US" altLang="zh-TW" sz="2000" dirty="0"/>
              <a:t>- Transmission latency  &lt; 1 </a:t>
            </a:r>
            <a:r>
              <a:rPr lang="en-US" altLang="zh-TW" sz="2000" dirty="0" err="1"/>
              <a:t>ms</a:t>
            </a:r>
            <a:r>
              <a:rPr lang="en-US" altLang="zh-TW" sz="2000" dirty="0"/>
              <a:t> </a:t>
            </a:r>
          </a:p>
        </p:txBody>
      </p:sp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EC76B1BE-4E67-2AC8-CD97-2EB436919616}"/>
              </a:ext>
            </a:extLst>
          </p:cNvPr>
          <p:cNvCxnSpPr/>
          <p:nvPr/>
        </p:nvCxnSpPr>
        <p:spPr>
          <a:xfrm>
            <a:off x="9577643" y="6716880"/>
            <a:ext cx="136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接點 25">
            <a:extLst>
              <a:ext uri="{FF2B5EF4-FFF2-40B4-BE49-F238E27FC236}">
                <a16:creationId xmlns:a16="http://schemas.microsoft.com/office/drawing/2014/main" id="{940AB8B6-C763-76B6-B4BD-934C683C2313}"/>
              </a:ext>
            </a:extLst>
          </p:cNvPr>
          <p:cNvCxnSpPr/>
          <p:nvPr/>
        </p:nvCxnSpPr>
        <p:spPr>
          <a:xfrm>
            <a:off x="10933297" y="6350199"/>
            <a:ext cx="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接點 28">
            <a:extLst>
              <a:ext uri="{FF2B5EF4-FFF2-40B4-BE49-F238E27FC236}">
                <a16:creationId xmlns:a16="http://schemas.microsoft.com/office/drawing/2014/main" id="{4760C64C-C836-FE5E-434A-B028BF1E551F}"/>
              </a:ext>
            </a:extLst>
          </p:cNvPr>
          <p:cNvCxnSpPr>
            <a:cxnSpLocks/>
          </p:cNvCxnSpPr>
          <p:nvPr/>
        </p:nvCxnSpPr>
        <p:spPr>
          <a:xfrm flipV="1">
            <a:off x="10940872" y="6350198"/>
            <a:ext cx="0" cy="3666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>
            <a:extLst>
              <a:ext uri="{FF2B5EF4-FFF2-40B4-BE49-F238E27FC236}">
                <a16:creationId xmlns:a16="http://schemas.microsoft.com/office/drawing/2014/main" id="{99284CBE-F25E-10EF-B5B6-7B65CF98104F}"/>
              </a:ext>
            </a:extLst>
          </p:cNvPr>
          <p:cNvCxnSpPr>
            <a:cxnSpLocks/>
          </p:cNvCxnSpPr>
          <p:nvPr/>
        </p:nvCxnSpPr>
        <p:spPr>
          <a:xfrm flipV="1">
            <a:off x="11008202" y="6350198"/>
            <a:ext cx="0" cy="366681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接點 31">
            <a:extLst>
              <a:ext uri="{FF2B5EF4-FFF2-40B4-BE49-F238E27FC236}">
                <a16:creationId xmlns:a16="http://schemas.microsoft.com/office/drawing/2014/main" id="{DB4FE0A0-0CE5-F1C7-4BEE-0C8E4527834C}"/>
              </a:ext>
            </a:extLst>
          </p:cNvPr>
          <p:cNvCxnSpPr/>
          <p:nvPr/>
        </p:nvCxnSpPr>
        <p:spPr>
          <a:xfrm>
            <a:off x="9558922" y="6116544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接點 33">
            <a:extLst>
              <a:ext uri="{FF2B5EF4-FFF2-40B4-BE49-F238E27FC236}">
                <a16:creationId xmlns:a16="http://schemas.microsoft.com/office/drawing/2014/main" id="{22C5AD53-C333-0201-B531-76848E6BC8D0}"/>
              </a:ext>
            </a:extLst>
          </p:cNvPr>
          <p:cNvCxnSpPr/>
          <p:nvPr/>
        </p:nvCxnSpPr>
        <p:spPr>
          <a:xfrm>
            <a:off x="9918922" y="5749863"/>
            <a:ext cx="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接點 34">
            <a:extLst>
              <a:ext uri="{FF2B5EF4-FFF2-40B4-BE49-F238E27FC236}">
                <a16:creationId xmlns:a16="http://schemas.microsoft.com/office/drawing/2014/main" id="{B1F8E077-C12F-09E3-E4BD-26F659C33D05}"/>
              </a:ext>
            </a:extLst>
          </p:cNvPr>
          <p:cNvCxnSpPr>
            <a:cxnSpLocks/>
          </p:cNvCxnSpPr>
          <p:nvPr/>
        </p:nvCxnSpPr>
        <p:spPr>
          <a:xfrm flipV="1">
            <a:off x="9918922" y="5749863"/>
            <a:ext cx="0" cy="3666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接點 36">
            <a:extLst>
              <a:ext uri="{FF2B5EF4-FFF2-40B4-BE49-F238E27FC236}">
                <a16:creationId xmlns:a16="http://schemas.microsoft.com/office/drawing/2014/main" id="{51270C0C-134D-CB4E-E1E1-4481547BDED5}"/>
              </a:ext>
            </a:extLst>
          </p:cNvPr>
          <p:cNvCxnSpPr>
            <a:cxnSpLocks/>
          </p:cNvCxnSpPr>
          <p:nvPr/>
        </p:nvCxnSpPr>
        <p:spPr>
          <a:xfrm>
            <a:off x="9995626" y="6116543"/>
            <a:ext cx="136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接點 37">
            <a:extLst>
              <a:ext uri="{FF2B5EF4-FFF2-40B4-BE49-F238E27FC236}">
                <a16:creationId xmlns:a16="http://schemas.microsoft.com/office/drawing/2014/main" id="{30511322-A622-0B45-A321-25157B585E90}"/>
              </a:ext>
            </a:extLst>
          </p:cNvPr>
          <p:cNvCxnSpPr>
            <a:cxnSpLocks/>
          </p:cNvCxnSpPr>
          <p:nvPr/>
        </p:nvCxnSpPr>
        <p:spPr>
          <a:xfrm flipV="1">
            <a:off x="9990922" y="5749862"/>
            <a:ext cx="0" cy="366681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接點 40">
            <a:extLst>
              <a:ext uri="{FF2B5EF4-FFF2-40B4-BE49-F238E27FC236}">
                <a16:creationId xmlns:a16="http://schemas.microsoft.com/office/drawing/2014/main" id="{6BA3A6A0-0C27-7292-BC49-68FFBBF2466D}"/>
              </a:ext>
            </a:extLst>
          </p:cNvPr>
          <p:cNvCxnSpPr>
            <a:cxnSpLocks/>
          </p:cNvCxnSpPr>
          <p:nvPr/>
        </p:nvCxnSpPr>
        <p:spPr>
          <a:xfrm>
            <a:off x="11003626" y="6716879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接點 46">
            <a:extLst>
              <a:ext uri="{FF2B5EF4-FFF2-40B4-BE49-F238E27FC236}">
                <a16:creationId xmlns:a16="http://schemas.microsoft.com/office/drawing/2014/main" id="{4C715CA2-AA7B-109F-BE4D-5B6AA2943344}"/>
              </a:ext>
            </a:extLst>
          </p:cNvPr>
          <p:cNvCxnSpPr>
            <a:cxnSpLocks/>
          </p:cNvCxnSpPr>
          <p:nvPr/>
        </p:nvCxnSpPr>
        <p:spPr>
          <a:xfrm flipV="1">
            <a:off x="10931445" y="6194482"/>
            <a:ext cx="0" cy="127435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接點 47">
            <a:extLst>
              <a:ext uri="{FF2B5EF4-FFF2-40B4-BE49-F238E27FC236}">
                <a16:creationId xmlns:a16="http://schemas.microsoft.com/office/drawing/2014/main" id="{AE9C5962-0D40-E285-D549-E7DD264E964C}"/>
              </a:ext>
            </a:extLst>
          </p:cNvPr>
          <p:cNvCxnSpPr>
            <a:cxnSpLocks/>
          </p:cNvCxnSpPr>
          <p:nvPr/>
        </p:nvCxnSpPr>
        <p:spPr>
          <a:xfrm flipV="1">
            <a:off x="9918922" y="6194482"/>
            <a:ext cx="0" cy="127435"/>
          </a:xfrm>
          <a:prstGeom prst="line">
            <a:avLst/>
          </a:prstGeom>
          <a:ln w="1905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單箭頭接點 49">
            <a:extLst>
              <a:ext uri="{FF2B5EF4-FFF2-40B4-BE49-F238E27FC236}">
                <a16:creationId xmlns:a16="http://schemas.microsoft.com/office/drawing/2014/main" id="{288F2779-D259-71FC-D262-537E134439DF}"/>
              </a:ext>
            </a:extLst>
          </p:cNvPr>
          <p:cNvCxnSpPr>
            <a:cxnSpLocks/>
          </p:cNvCxnSpPr>
          <p:nvPr/>
        </p:nvCxnSpPr>
        <p:spPr>
          <a:xfrm>
            <a:off x="9938535" y="6260005"/>
            <a:ext cx="960446" cy="0"/>
          </a:xfrm>
          <a:prstGeom prst="straightConnector1">
            <a:avLst/>
          </a:prstGeom>
          <a:ln w="19050">
            <a:solidFill>
              <a:schemeClr val="accent2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225B3F30-619F-715F-F91F-215B7E60D0F6}"/>
              </a:ext>
            </a:extLst>
          </p:cNvPr>
          <p:cNvSpPr txBox="1"/>
          <p:nvPr/>
        </p:nvSpPr>
        <p:spPr>
          <a:xfrm>
            <a:off x="8279134" y="6216403"/>
            <a:ext cx="128436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TW" sz="1600" dirty="0">
                <a:solidFill>
                  <a:srgbClr val="FF0000"/>
                </a:solidFill>
              </a:rPr>
              <a:t>beam trigger</a:t>
            </a:r>
          </a:p>
          <a:p>
            <a:pPr algn="r"/>
            <a:r>
              <a:rPr lang="en-US" altLang="zh-TW" sz="1600" dirty="0">
                <a:solidFill>
                  <a:srgbClr val="FF0000"/>
                </a:solidFill>
              </a:rPr>
              <a:t>pulse signal</a:t>
            </a:r>
            <a:endParaRPr lang="zh-TW" altLang="en-US" sz="1600" dirty="0">
              <a:solidFill>
                <a:srgbClr val="FF000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96FD0110-C2A4-41EF-41D4-455197533BA9}"/>
              </a:ext>
            </a:extLst>
          </p:cNvPr>
          <p:cNvSpPr txBox="1"/>
          <p:nvPr/>
        </p:nvSpPr>
        <p:spPr>
          <a:xfrm>
            <a:off x="8269786" y="5614049"/>
            <a:ext cx="128436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TW" sz="1600" dirty="0">
                <a:solidFill>
                  <a:schemeClr val="accent1"/>
                </a:solidFill>
              </a:rPr>
              <a:t>beam kicker</a:t>
            </a:r>
          </a:p>
          <a:p>
            <a:pPr algn="r"/>
            <a:r>
              <a:rPr lang="en-US" altLang="zh-TW" sz="1600" dirty="0">
                <a:solidFill>
                  <a:schemeClr val="accent1"/>
                </a:solidFill>
              </a:rPr>
              <a:t>pulse signal</a:t>
            </a:r>
            <a:endParaRPr lang="zh-TW" altLang="en-US" sz="1600" dirty="0">
              <a:solidFill>
                <a:schemeClr val="accent1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C935BCE3-9F34-B777-2E64-55BF6605B6DB}"/>
              </a:ext>
            </a:extLst>
          </p:cNvPr>
          <p:cNvSpPr txBox="1"/>
          <p:nvPr/>
        </p:nvSpPr>
        <p:spPr>
          <a:xfrm>
            <a:off x="9729087" y="6273692"/>
            <a:ext cx="12843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sz="1600" dirty="0">
                <a:solidFill>
                  <a:schemeClr val="accent2"/>
                </a:solidFill>
              </a:rPr>
              <a:t>fixed latency</a:t>
            </a:r>
            <a:endParaRPr lang="zh-TW" altLang="en-US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543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A679F6-C6C1-C7E2-6B54-AD5E7E08E0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7233B401-E638-13AF-23D4-EB1E1FEC6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1. Timing Distribution Method</a:t>
            </a:r>
            <a:br>
              <a:rPr lang="en-US" altLang="zh-TW" dirty="0"/>
            </a:br>
            <a:r>
              <a:rPr lang="en-US" altLang="zh-TW" dirty="0">
                <a:solidFill>
                  <a:schemeClr val="bg2">
                    <a:lumMod val="90000"/>
                  </a:schemeClr>
                </a:solidFill>
              </a:rPr>
              <a:t>2. Phase Compensation Method</a:t>
            </a:r>
            <a:br>
              <a:rPr lang="en-US" altLang="zh-TW" dirty="0">
                <a:solidFill>
                  <a:schemeClr val="bg2">
                    <a:lumMod val="90000"/>
                  </a:schemeClr>
                </a:solidFill>
              </a:rPr>
            </a:br>
            <a:r>
              <a:rPr lang="en-US" altLang="zh-TW" dirty="0">
                <a:solidFill>
                  <a:schemeClr val="bg2">
                    <a:lumMod val="90000"/>
                  </a:schemeClr>
                </a:solidFill>
              </a:rPr>
              <a:t>3. Implementation</a:t>
            </a:r>
            <a:endParaRPr lang="zh-TW" alt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2EFCB6CB-B83D-7691-FA84-F7F22880B6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735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B3AF3D-1FDC-C0C1-AC71-2487505C98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B38990AF-B926-D0B7-BC6C-92D97EEFB90C}"/>
              </a:ext>
            </a:extLst>
          </p:cNvPr>
          <p:cNvSpPr/>
          <p:nvPr/>
        </p:nvSpPr>
        <p:spPr>
          <a:xfrm>
            <a:off x="6675647" y="922939"/>
            <a:ext cx="4655030" cy="337934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045E478-3E16-3015-3D71-025C4C756F5A}"/>
              </a:ext>
            </a:extLst>
          </p:cNvPr>
          <p:cNvSpPr/>
          <p:nvPr/>
        </p:nvSpPr>
        <p:spPr>
          <a:xfrm>
            <a:off x="6622234" y="999742"/>
            <a:ext cx="4655030" cy="337934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BDA42EAB-5550-4EE0-4C44-3F915BB6A92B}"/>
              </a:ext>
            </a:extLst>
          </p:cNvPr>
          <p:cNvSpPr/>
          <p:nvPr/>
        </p:nvSpPr>
        <p:spPr>
          <a:xfrm>
            <a:off x="6568821" y="1076544"/>
            <a:ext cx="4655030" cy="337934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8305E597-1705-5066-8083-7C283D53D07E}"/>
              </a:ext>
            </a:extLst>
          </p:cNvPr>
          <p:cNvSpPr/>
          <p:nvPr/>
        </p:nvSpPr>
        <p:spPr>
          <a:xfrm>
            <a:off x="830278" y="1076544"/>
            <a:ext cx="4820956" cy="337934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A89FE2B1-5FC6-8C97-7696-14A43C5D6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Method of Timing Distribution System</a:t>
            </a:r>
            <a:endParaRPr lang="zh-TW" altLang="en-US" dirty="0"/>
          </a:p>
        </p:txBody>
      </p:sp>
      <p:sp>
        <p:nvSpPr>
          <p:cNvPr id="25" name="文字版面配置區 7">
            <a:extLst>
              <a:ext uri="{FF2B5EF4-FFF2-40B4-BE49-F238E27FC236}">
                <a16:creationId xmlns:a16="http://schemas.microsoft.com/office/drawing/2014/main" id="{9BA9C034-0D9E-4568-2FD0-270E3E611F2C}"/>
              </a:ext>
            </a:extLst>
          </p:cNvPr>
          <p:cNvSpPr txBox="1">
            <a:spLocks/>
          </p:cNvSpPr>
          <p:nvPr/>
        </p:nvSpPr>
        <p:spPr>
          <a:xfrm>
            <a:off x="171638" y="517104"/>
            <a:ext cx="11428561" cy="457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solidFill>
                  <a:schemeClr val="tx1"/>
                </a:solidFill>
              </a:rPr>
              <a:t>Principle: digitize analog pulse signals for transmission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0D8854D-E28C-BAF3-BD26-9EFD6A7B9A5B}"/>
              </a:ext>
            </a:extLst>
          </p:cNvPr>
          <p:cNvSpPr/>
          <p:nvPr/>
        </p:nvSpPr>
        <p:spPr>
          <a:xfrm>
            <a:off x="4563521" y="1402095"/>
            <a:ext cx="1207848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MIKUMARI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Link TX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C0F99052-2AE5-EAA8-8426-CB02244C0F7F}"/>
              </a:ext>
            </a:extLst>
          </p:cNvPr>
          <p:cNvSpPr/>
          <p:nvPr/>
        </p:nvSpPr>
        <p:spPr>
          <a:xfrm>
            <a:off x="6467739" y="1402095"/>
            <a:ext cx="1207848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MIKUMARI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Link RX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A98FE5A0-08D6-6CD6-1FA5-DABF22D99867}"/>
              </a:ext>
            </a:extLst>
          </p:cNvPr>
          <p:cNvSpPr txBox="1"/>
          <p:nvPr/>
        </p:nvSpPr>
        <p:spPr>
          <a:xfrm>
            <a:off x="1755931" y="1076544"/>
            <a:ext cx="163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clock (125MHz)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6" name="直線單箭頭接點 15">
            <a:extLst>
              <a:ext uri="{FF2B5EF4-FFF2-40B4-BE49-F238E27FC236}">
                <a16:creationId xmlns:a16="http://schemas.microsoft.com/office/drawing/2014/main" id="{670A2F43-C7A3-4113-2C5C-5D20751EF533}"/>
              </a:ext>
            </a:extLst>
          </p:cNvPr>
          <p:cNvCxnSpPr>
            <a:cxnSpLocks/>
            <a:stCxn id="26" idx="3"/>
            <a:endCxn id="8" idx="1"/>
          </p:cNvCxnSpPr>
          <p:nvPr/>
        </p:nvCxnSpPr>
        <p:spPr>
          <a:xfrm>
            <a:off x="3379629" y="1934027"/>
            <a:ext cx="1183892" cy="806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3D9EC0AD-3D0A-6017-E78B-BB323062018C}"/>
              </a:ext>
            </a:extLst>
          </p:cNvPr>
          <p:cNvSpPr txBox="1"/>
          <p:nvPr/>
        </p:nvSpPr>
        <p:spPr>
          <a:xfrm>
            <a:off x="8640416" y="1076544"/>
            <a:ext cx="2630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recovered clock (125MHz)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34" name="直線單箭頭接點 33">
            <a:extLst>
              <a:ext uri="{FF2B5EF4-FFF2-40B4-BE49-F238E27FC236}">
                <a16:creationId xmlns:a16="http://schemas.microsoft.com/office/drawing/2014/main" id="{46D5D3D2-43E9-677D-1DD8-1699B3563097}"/>
              </a:ext>
            </a:extLst>
          </p:cNvPr>
          <p:cNvCxnSpPr>
            <a:cxnSpLocks/>
            <a:stCxn id="9" idx="3"/>
            <a:endCxn id="27" idx="1"/>
          </p:cNvCxnSpPr>
          <p:nvPr/>
        </p:nvCxnSpPr>
        <p:spPr>
          <a:xfrm flipV="1">
            <a:off x="7675587" y="1924695"/>
            <a:ext cx="1172218" cy="1740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單箭頭接點 43">
            <a:extLst>
              <a:ext uri="{FF2B5EF4-FFF2-40B4-BE49-F238E27FC236}">
                <a16:creationId xmlns:a16="http://schemas.microsoft.com/office/drawing/2014/main" id="{BC1DB1A5-2E21-E4FA-30F8-E739DEE7CA7E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5771369" y="1942095"/>
            <a:ext cx="69637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群組 69">
            <a:extLst>
              <a:ext uri="{FF2B5EF4-FFF2-40B4-BE49-F238E27FC236}">
                <a16:creationId xmlns:a16="http://schemas.microsoft.com/office/drawing/2014/main" id="{BD17237C-9399-D45B-1AB5-A73CBE695217}"/>
              </a:ext>
            </a:extLst>
          </p:cNvPr>
          <p:cNvGrpSpPr/>
          <p:nvPr/>
        </p:nvGrpSpPr>
        <p:grpSpPr>
          <a:xfrm>
            <a:off x="5861017" y="1569789"/>
            <a:ext cx="489530" cy="360000"/>
            <a:chOff x="4368799" y="1672427"/>
            <a:chExt cx="489530" cy="360000"/>
          </a:xfrm>
        </p:grpSpPr>
        <p:sp>
          <p:nvSpPr>
            <p:cNvPr id="45" name="橢圓 44">
              <a:extLst>
                <a:ext uri="{FF2B5EF4-FFF2-40B4-BE49-F238E27FC236}">
                  <a16:creationId xmlns:a16="http://schemas.microsoft.com/office/drawing/2014/main" id="{333999C4-DFB2-023A-FFEF-4C0F94D580A8}"/>
                </a:ext>
              </a:extLst>
            </p:cNvPr>
            <p:cNvSpPr/>
            <p:nvPr/>
          </p:nvSpPr>
          <p:spPr>
            <a:xfrm>
              <a:off x="4368799" y="1672427"/>
              <a:ext cx="360000" cy="36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6" name="橢圓 45">
              <a:extLst>
                <a:ext uri="{FF2B5EF4-FFF2-40B4-BE49-F238E27FC236}">
                  <a16:creationId xmlns:a16="http://schemas.microsoft.com/office/drawing/2014/main" id="{92025BC0-ABE0-42B1-0B37-63B46BA35104}"/>
                </a:ext>
              </a:extLst>
            </p:cNvPr>
            <p:cNvSpPr/>
            <p:nvPr/>
          </p:nvSpPr>
          <p:spPr>
            <a:xfrm>
              <a:off x="4433564" y="1672427"/>
              <a:ext cx="360000" cy="36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7" name="橢圓 46">
              <a:extLst>
                <a:ext uri="{FF2B5EF4-FFF2-40B4-BE49-F238E27FC236}">
                  <a16:creationId xmlns:a16="http://schemas.microsoft.com/office/drawing/2014/main" id="{A0D585A3-3FFA-3C1D-5D67-9C14BF2FFACC}"/>
                </a:ext>
              </a:extLst>
            </p:cNvPr>
            <p:cNvSpPr/>
            <p:nvPr/>
          </p:nvSpPr>
          <p:spPr>
            <a:xfrm>
              <a:off x="4498329" y="1672427"/>
              <a:ext cx="360000" cy="36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26" name="矩形 25">
            <a:extLst>
              <a:ext uri="{FF2B5EF4-FFF2-40B4-BE49-F238E27FC236}">
                <a16:creationId xmlns:a16="http://schemas.microsoft.com/office/drawing/2014/main" id="{8437FF73-62AF-539C-C303-E401A343363D}"/>
              </a:ext>
            </a:extLst>
          </p:cNvPr>
          <p:cNvSpPr/>
          <p:nvPr/>
        </p:nvSpPr>
        <p:spPr>
          <a:xfrm>
            <a:off x="2299629" y="1574027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Time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Counter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BBFBF8A5-19E5-31B7-4829-101E28B2E703}"/>
              </a:ext>
            </a:extLst>
          </p:cNvPr>
          <p:cNvSpPr/>
          <p:nvPr/>
        </p:nvSpPr>
        <p:spPr>
          <a:xfrm>
            <a:off x="8847805" y="1564695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Time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Counter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A7F57244-9992-5707-94A8-32502BA14429}"/>
              </a:ext>
            </a:extLst>
          </p:cNvPr>
          <p:cNvSpPr/>
          <p:nvPr/>
        </p:nvSpPr>
        <p:spPr>
          <a:xfrm>
            <a:off x="2299629" y="2790097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Encode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41860ACF-6BF3-C68B-7A1C-17EF49D0B1EE}"/>
              </a:ext>
            </a:extLst>
          </p:cNvPr>
          <p:cNvSpPr/>
          <p:nvPr/>
        </p:nvSpPr>
        <p:spPr>
          <a:xfrm>
            <a:off x="8847805" y="2786895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Decode</a:t>
            </a:r>
            <a:endParaRPr lang="zh-TW" altLang="en-US" dirty="0">
              <a:solidFill>
                <a:schemeClr val="tx1"/>
              </a:solidFill>
            </a:endParaRPr>
          </a:p>
        </p:txBody>
      </p:sp>
      <p:cxnSp>
        <p:nvCxnSpPr>
          <p:cNvPr id="43" name="接點: 肘形 42">
            <a:extLst>
              <a:ext uri="{FF2B5EF4-FFF2-40B4-BE49-F238E27FC236}">
                <a16:creationId xmlns:a16="http://schemas.microsoft.com/office/drawing/2014/main" id="{2BE05F18-002C-D3BA-910C-840FC057216B}"/>
              </a:ext>
            </a:extLst>
          </p:cNvPr>
          <p:cNvCxnSpPr>
            <a:cxnSpLocks/>
            <a:stCxn id="40" idx="3"/>
          </p:cNvCxnSpPr>
          <p:nvPr/>
        </p:nvCxnSpPr>
        <p:spPr>
          <a:xfrm flipV="1">
            <a:off x="3379629" y="2313803"/>
            <a:ext cx="1199199" cy="836294"/>
          </a:xfrm>
          <a:prstGeom prst="bentConnector3">
            <a:avLst>
              <a:gd name="adj1" fmla="val 19500"/>
            </a:avLst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AF4DEDE8-6E5F-701A-E553-087EA07C61DC}"/>
              </a:ext>
            </a:extLst>
          </p:cNvPr>
          <p:cNvSpPr txBox="1"/>
          <p:nvPr/>
        </p:nvSpPr>
        <p:spPr>
          <a:xfrm>
            <a:off x="3466866" y="1597806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pulse I/F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2" name="接點: 肘形 81">
            <a:extLst>
              <a:ext uri="{FF2B5EF4-FFF2-40B4-BE49-F238E27FC236}">
                <a16:creationId xmlns:a16="http://schemas.microsoft.com/office/drawing/2014/main" id="{753E942C-0842-571D-2582-747DAF9D58BC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3392918" y="1261210"/>
            <a:ext cx="1185910" cy="324900"/>
          </a:xfrm>
          <a:prstGeom prst="bentConnector3">
            <a:avLst>
              <a:gd name="adj1" fmla="val 16802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接點: 肘形 84">
            <a:extLst>
              <a:ext uri="{FF2B5EF4-FFF2-40B4-BE49-F238E27FC236}">
                <a16:creationId xmlns:a16="http://schemas.microsoft.com/office/drawing/2014/main" id="{835C6897-D208-244B-F437-B41724AE5BA6}"/>
              </a:ext>
            </a:extLst>
          </p:cNvPr>
          <p:cNvCxnSpPr>
            <a:cxnSpLocks/>
            <a:endCxn id="30" idx="1"/>
          </p:cNvCxnSpPr>
          <p:nvPr/>
        </p:nvCxnSpPr>
        <p:spPr>
          <a:xfrm flipV="1">
            <a:off x="7675587" y="1261210"/>
            <a:ext cx="964829" cy="336596"/>
          </a:xfrm>
          <a:prstGeom prst="bentConnector3">
            <a:avLst>
              <a:gd name="adj1" fmla="val 73449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7BAD0ED6-5C3C-EED1-F794-DC3E6676DBBB}"/>
              </a:ext>
            </a:extLst>
          </p:cNvPr>
          <p:cNvSpPr txBox="1"/>
          <p:nvPr/>
        </p:nvSpPr>
        <p:spPr>
          <a:xfrm>
            <a:off x="7737533" y="1580124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pulse I/F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E81171FD-1E7C-F1CE-60F7-D44F6AFB1E06}"/>
              </a:ext>
            </a:extLst>
          </p:cNvPr>
          <p:cNvSpPr txBox="1"/>
          <p:nvPr/>
        </p:nvSpPr>
        <p:spPr>
          <a:xfrm>
            <a:off x="3553556" y="1946110"/>
            <a:ext cx="905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data I/F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96" name="接點: 肘形 95">
            <a:extLst>
              <a:ext uri="{FF2B5EF4-FFF2-40B4-BE49-F238E27FC236}">
                <a16:creationId xmlns:a16="http://schemas.microsoft.com/office/drawing/2014/main" id="{AB8FEE8F-F105-9F02-EDF2-B53510E8C1F5}"/>
              </a:ext>
            </a:extLst>
          </p:cNvPr>
          <p:cNvCxnSpPr>
            <a:cxnSpLocks/>
            <a:endCxn id="41" idx="1"/>
          </p:cNvCxnSpPr>
          <p:nvPr/>
        </p:nvCxnSpPr>
        <p:spPr>
          <a:xfrm>
            <a:off x="7675587" y="2284695"/>
            <a:ext cx="1172218" cy="862200"/>
          </a:xfrm>
          <a:prstGeom prst="bentConnector3">
            <a:avLst>
              <a:gd name="adj1" fmla="val 77735"/>
            </a:avLst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字方塊 99">
            <a:extLst>
              <a:ext uri="{FF2B5EF4-FFF2-40B4-BE49-F238E27FC236}">
                <a16:creationId xmlns:a16="http://schemas.microsoft.com/office/drawing/2014/main" id="{1836B791-0222-E042-953A-85D86C053158}"/>
              </a:ext>
            </a:extLst>
          </p:cNvPr>
          <p:cNvSpPr txBox="1"/>
          <p:nvPr/>
        </p:nvSpPr>
        <p:spPr>
          <a:xfrm>
            <a:off x="7741845" y="1937429"/>
            <a:ext cx="905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data I/F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11" name="直線單箭頭接點 110">
            <a:extLst>
              <a:ext uri="{FF2B5EF4-FFF2-40B4-BE49-F238E27FC236}">
                <a16:creationId xmlns:a16="http://schemas.microsoft.com/office/drawing/2014/main" id="{7E45FD88-78A7-1FB7-140B-E7A02041506E}"/>
              </a:ext>
            </a:extLst>
          </p:cNvPr>
          <p:cNvCxnSpPr>
            <a:cxnSpLocks/>
            <a:stCxn id="26" idx="2"/>
            <a:endCxn id="40" idx="0"/>
          </p:cNvCxnSpPr>
          <p:nvPr/>
        </p:nvCxnSpPr>
        <p:spPr>
          <a:xfrm>
            <a:off x="2839629" y="2294027"/>
            <a:ext cx="0" cy="496070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線單箭頭接點 113">
            <a:extLst>
              <a:ext uri="{FF2B5EF4-FFF2-40B4-BE49-F238E27FC236}">
                <a16:creationId xmlns:a16="http://schemas.microsoft.com/office/drawing/2014/main" id="{192C5F10-7AFF-09E1-0CA7-65035D2EF8A1}"/>
              </a:ext>
            </a:extLst>
          </p:cNvPr>
          <p:cNvCxnSpPr>
            <a:cxnSpLocks/>
            <a:stCxn id="27" idx="2"/>
            <a:endCxn id="41" idx="0"/>
          </p:cNvCxnSpPr>
          <p:nvPr/>
        </p:nvCxnSpPr>
        <p:spPr>
          <a:xfrm>
            <a:off x="9387805" y="2284695"/>
            <a:ext cx="0" cy="502200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文字方塊 116">
            <a:extLst>
              <a:ext uri="{FF2B5EF4-FFF2-40B4-BE49-F238E27FC236}">
                <a16:creationId xmlns:a16="http://schemas.microsoft.com/office/drawing/2014/main" id="{FEAEE800-A516-D820-13E9-9EFBA76D75B1}"/>
              </a:ext>
            </a:extLst>
          </p:cNvPr>
          <p:cNvSpPr txBox="1"/>
          <p:nvPr/>
        </p:nvSpPr>
        <p:spPr>
          <a:xfrm>
            <a:off x="9387805" y="2333824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time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8" name="文字方塊 117">
            <a:extLst>
              <a:ext uri="{FF2B5EF4-FFF2-40B4-BE49-F238E27FC236}">
                <a16:creationId xmlns:a16="http://schemas.microsoft.com/office/drawing/2014/main" id="{146028E2-17BC-98A1-7ABC-AEEA51BE04A1}"/>
              </a:ext>
            </a:extLst>
          </p:cNvPr>
          <p:cNvSpPr txBox="1"/>
          <p:nvPr/>
        </p:nvSpPr>
        <p:spPr>
          <a:xfrm>
            <a:off x="2834856" y="2333824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time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id="{F0C36F46-0C01-E1B5-0FD6-96C5CF31C83B}"/>
              </a:ext>
            </a:extLst>
          </p:cNvPr>
          <p:cNvSpPr/>
          <p:nvPr/>
        </p:nvSpPr>
        <p:spPr>
          <a:xfrm>
            <a:off x="1064487" y="2786895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Pulse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Sampler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20" name="矩形 119">
            <a:extLst>
              <a:ext uri="{FF2B5EF4-FFF2-40B4-BE49-F238E27FC236}">
                <a16:creationId xmlns:a16="http://schemas.microsoft.com/office/drawing/2014/main" id="{CEF66553-0A60-3561-252F-3A0BBD26AB95}"/>
              </a:ext>
            </a:extLst>
          </p:cNvPr>
          <p:cNvSpPr/>
          <p:nvPr/>
        </p:nvSpPr>
        <p:spPr>
          <a:xfrm>
            <a:off x="10082947" y="2786895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Pulse</a:t>
            </a:r>
          </a:p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Generator</a:t>
            </a:r>
            <a:endParaRPr lang="zh-TW" altLang="en-US" sz="1700" dirty="0">
              <a:solidFill>
                <a:schemeClr val="tx1"/>
              </a:solidFill>
            </a:endParaRPr>
          </a:p>
        </p:txBody>
      </p:sp>
      <p:cxnSp>
        <p:nvCxnSpPr>
          <p:cNvPr id="122" name="直線單箭頭接點 121">
            <a:extLst>
              <a:ext uri="{FF2B5EF4-FFF2-40B4-BE49-F238E27FC236}">
                <a16:creationId xmlns:a16="http://schemas.microsoft.com/office/drawing/2014/main" id="{9EDAD5DA-535D-8A97-8B36-4DA565297264}"/>
              </a:ext>
            </a:extLst>
          </p:cNvPr>
          <p:cNvCxnSpPr>
            <a:cxnSpLocks/>
            <a:stCxn id="41" idx="3"/>
            <a:endCxn id="120" idx="1"/>
          </p:cNvCxnSpPr>
          <p:nvPr/>
        </p:nvCxnSpPr>
        <p:spPr>
          <a:xfrm>
            <a:off x="9927805" y="3146895"/>
            <a:ext cx="155142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線單箭頭接點 124">
            <a:extLst>
              <a:ext uri="{FF2B5EF4-FFF2-40B4-BE49-F238E27FC236}">
                <a16:creationId xmlns:a16="http://schemas.microsoft.com/office/drawing/2014/main" id="{D70C3D39-D0A9-CE43-D64C-D50C5E70F0B2}"/>
              </a:ext>
            </a:extLst>
          </p:cNvPr>
          <p:cNvCxnSpPr>
            <a:cxnSpLocks/>
            <a:stCxn id="119" idx="3"/>
            <a:endCxn id="40" idx="1"/>
          </p:cNvCxnSpPr>
          <p:nvPr/>
        </p:nvCxnSpPr>
        <p:spPr>
          <a:xfrm>
            <a:off x="2144487" y="3146895"/>
            <a:ext cx="155142" cy="320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文字方塊 132">
            <a:extLst>
              <a:ext uri="{FF2B5EF4-FFF2-40B4-BE49-F238E27FC236}">
                <a16:creationId xmlns:a16="http://schemas.microsoft.com/office/drawing/2014/main" id="{32C5E95B-BE63-BC18-E759-36A91C7B29CF}"/>
              </a:ext>
            </a:extLst>
          </p:cNvPr>
          <p:cNvSpPr txBox="1"/>
          <p:nvPr/>
        </p:nvSpPr>
        <p:spPr>
          <a:xfrm>
            <a:off x="-39989" y="2685230"/>
            <a:ext cx="8178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Kicker</a:t>
            </a:r>
          </a:p>
          <a:p>
            <a:r>
              <a:rPr lang="en-US" altLang="zh-TW" dirty="0">
                <a:solidFill>
                  <a:srgbClr val="FF0000"/>
                </a:solidFill>
              </a:rPr>
              <a:t>Timing</a:t>
            </a:r>
          </a:p>
          <a:p>
            <a:r>
              <a:rPr lang="en-US" altLang="zh-TW" dirty="0">
                <a:solidFill>
                  <a:srgbClr val="FF0000"/>
                </a:solidFill>
              </a:rPr>
              <a:t>Pulse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34" name="矩形 133">
            <a:extLst>
              <a:ext uri="{FF2B5EF4-FFF2-40B4-BE49-F238E27FC236}">
                <a16:creationId xmlns:a16="http://schemas.microsoft.com/office/drawing/2014/main" id="{0FD1BEDD-6CCF-D341-F9E8-6063A7CA334C}"/>
              </a:ext>
            </a:extLst>
          </p:cNvPr>
          <p:cNvSpPr/>
          <p:nvPr/>
        </p:nvSpPr>
        <p:spPr>
          <a:xfrm>
            <a:off x="1064487" y="3608560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Spill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Counter</a:t>
            </a:r>
            <a:endParaRPr lang="zh-TW" altLang="en-US" dirty="0">
              <a:solidFill>
                <a:schemeClr val="tx1"/>
              </a:solidFill>
            </a:endParaRPr>
          </a:p>
        </p:txBody>
      </p:sp>
      <p:cxnSp>
        <p:nvCxnSpPr>
          <p:cNvPr id="139" name="接點: 肘形 138">
            <a:extLst>
              <a:ext uri="{FF2B5EF4-FFF2-40B4-BE49-F238E27FC236}">
                <a16:creationId xmlns:a16="http://schemas.microsoft.com/office/drawing/2014/main" id="{59BD1DCD-3CAD-B67B-5738-A9BA8862158A}"/>
              </a:ext>
            </a:extLst>
          </p:cNvPr>
          <p:cNvCxnSpPr>
            <a:cxnSpLocks/>
            <a:stCxn id="134" idx="3"/>
            <a:endCxn id="40" idx="2"/>
          </p:cNvCxnSpPr>
          <p:nvPr/>
        </p:nvCxnSpPr>
        <p:spPr>
          <a:xfrm flipV="1">
            <a:off x="2144487" y="3510097"/>
            <a:ext cx="695142" cy="458463"/>
          </a:xfrm>
          <a:prstGeom prst="bentConnector2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字方塊 141">
            <a:extLst>
              <a:ext uri="{FF2B5EF4-FFF2-40B4-BE49-F238E27FC236}">
                <a16:creationId xmlns:a16="http://schemas.microsoft.com/office/drawing/2014/main" id="{95ADFA38-5312-C0AF-7C05-3924DE4427F3}"/>
              </a:ext>
            </a:extLst>
          </p:cNvPr>
          <p:cNvSpPr txBox="1"/>
          <p:nvPr/>
        </p:nvSpPr>
        <p:spPr>
          <a:xfrm>
            <a:off x="2144659" y="3941693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Spill Num.</a:t>
            </a:r>
            <a:endParaRPr lang="zh-TW" altLang="en-US" dirty="0"/>
          </a:p>
        </p:txBody>
      </p:sp>
      <p:cxnSp>
        <p:nvCxnSpPr>
          <p:cNvPr id="143" name="接點: 肘形 142">
            <a:extLst>
              <a:ext uri="{FF2B5EF4-FFF2-40B4-BE49-F238E27FC236}">
                <a16:creationId xmlns:a16="http://schemas.microsoft.com/office/drawing/2014/main" id="{3420BF3C-6442-1D1A-3789-8F216E4126A1}"/>
              </a:ext>
            </a:extLst>
          </p:cNvPr>
          <p:cNvCxnSpPr>
            <a:cxnSpLocks/>
            <a:stCxn id="133" idx="3"/>
            <a:endCxn id="134" idx="1"/>
          </p:cNvCxnSpPr>
          <p:nvPr/>
        </p:nvCxnSpPr>
        <p:spPr>
          <a:xfrm>
            <a:off x="777863" y="3146895"/>
            <a:ext cx="286624" cy="821665"/>
          </a:xfrm>
          <a:prstGeom prst="bentConnector3">
            <a:avLst>
              <a:gd name="adj1" fmla="val 39366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接點: 肘形 146">
            <a:extLst>
              <a:ext uri="{FF2B5EF4-FFF2-40B4-BE49-F238E27FC236}">
                <a16:creationId xmlns:a16="http://schemas.microsoft.com/office/drawing/2014/main" id="{4AB9CC53-33FB-B992-CA9D-46BDE89DFFEA}"/>
              </a:ext>
            </a:extLst>
          </p:cNvPr>
          <p:cNvCxnSpPr>
            <a:cxnSpLocks/>
            <a:stCxn id="41" idx="2"/>
            <a:endCxn id="150" idx="1"/>
          </p:cNvCxnSpPr>
          <p:nvPr/>
        </p:nvCxnSpPr>
        <p:spPr>
          <a:xfrm rot="16200000" flipH="1">
            <a:off x="10173356" y="2721344"/>
            <a:ext cx="517636" cy="2088738"/>
          </a:xfrm>
          <a:prstGeom prst="bentConnector2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文字方塊 149">
            <a:extLst>
              <a:ext uri="{FF2B5EF4-FFF2-40B4-BE49-F238E27FC236}">
                <a16:creationId xmlns:a16="http://schemas.microsoft.com/office/drawing/2014/main" id="{7A7399D8-E67C-AADF-85AA-5200F6E97AC5}"/>
              </a:ext>
            </a:extLst>
          </p:cNvPr>
          <p:cNvSpPr txBox="1"/>
          <p:nvPr/>
        </p:nvSpPr>
        <p:spPr>
          <a:xfrm>
            <a:off x="11476543" y="3701365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Spill</a:t>
            </a:r>
          </a:p>
          <a:p>
            <a:r>
              <a:rPr lang="en-US" altLang="zh-TW" dirty="0"/>
              <a:t>Num.</a:t>
            </a:r>
            <a:endParaRPr lang="zh-TW" altLang="en-US" dirty="0"/>
          </a:p>
        </p:txBody>
      </p:sp>
      <p:sp>
        <p:nvSpPr>
          <p:cNvPr id="157" name="文字方塊 156">
            <a:extLst>
              <a:ext uri="{FF2B5EF4-FFF2-40B4-BE49-F238E27FC236}">
                <a16:creationId xmlns:a16="http://schemas.microsoft.com/office/drawing/2014/main" id="{EA59E4FA-A442-8051-39C8-070E814FAE50}"/>
              </a:ext>
            </a:extLst>
          </p:cNvPr>
          <p:cNvSpPr txBox="1"/>
          <p:nvPr/>
        </p:nvSpPr>
        <p:spPr>
          <a:xfrm>
            <a:off x="11440500" y="2690857"/>
            <a:ext cx="8293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Beam</a:t>
            </a:r>
          </a:p>
          <a:p>
            <a:r>
              <a:rPr lang="en-US" altLang="zh-TW" dirty="0">
                <a:solidFill>
                  <a:srgbClr val="FF0000"/>
                </a:solidFill>
              </a:rPr>
              <a:t>Trigger</a:t>
            </a:r>
          </a:p>
          <a:p>
            <a:r>
              <a:rPr lang="en-US" altLang="zh-TW" dirty="0">
                <a:solidFill>
                  <a:srgbClr val="FF0000"/>
                </a:solidFill>
              </a:rPr>
              <a:t>Pulse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248" name="文字方塊 247">
            <a:extLst>
              <a:ext uri="{FF2B5EF4-FFF2-40B4-BE49-F238E27FC236}">
                <a16:creationId xmlns:a16="http://schemas.microsoft.com/office/drawing/2014/main" id="{8C7421B9-31FB-3F68-CDEA-4B367649D247}"/>
              </a:ext>
            </a:extLst>
          </p:cNvPr>
          <p:cNvSpPr txBox="1"/>
          <p:nvPr/>
        </p:nvSpPr>
        <p:spPr>
          <a:xfrm>
            <a:off x="5718954" y="1933395"/>
            <a:ext cx="816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optical</a:t>
            </a:r>
          </a:p>
          <a:p>
            <a:r>
              <a:rPr lang="en-US" altLang="zh-TW" dirty="0"/>
              <a:t>fiber</a:t>
            </a:r>
            <a:endParaRPr lang="zh-TW" altLang="en-US" dirty="0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F53E8F55-5EF6-A3D0-254E-DEEAEC12C247}"/>
              </a:ext>
            </a:extLst>
          </p:cNvPr>
          <p:cNvSpPr txBox="1"/>
          <p:nvPr/>
        </p:nvSpPr>
        <p:spPr>
          <a:xfrm>
            <a:off x="5476697" y="4669972"/>
            <a:ext cx="314022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b="1" dirty="0"/>
              <a:t>(1) Main board:</a:t>
            </a:r>
          </a:p>
          <a:p>
            <a:r>
              <a:rPr lang="en-US" altLang="zh-TW" dirty="0"/>
              <a:t>      Digitalize the pulse signal.</a:t>
            </a: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66D23985-2912-BF5D-4CDA-60629E567306}"/>
              </a:ext>
            </a:extLst>
          </p:cNvPr>
          <p:cNvSpPr txBox="1"/>
          <p:nvPr/>
        </p:nvSpPr>
        <p:spPr>
          <a:xfrm>
            <a:off x="4397290" y="1054328"/>
            <a:ext cx="1295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Main board</a:t>
            </a:r>
            <a:endParaRPr lang="en-US" altLang="zh-TW" dirty="0"/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9A3E2E99-CBBA-7CDE-4621-432844D37B08}"/>
              </a:ext>
            </a:extLst>
          </p:cNvPr>
          <p:cNvSpPr txBox="1"/>
          <p:nvPr/>
        </p:nvSpPr>
        <p:spPr>
          <a:xfrm>
            <a:off x="6576887" y="1038525"/>
            <a:ext cx="115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Sub board</a:t>
            </a:r>
            <a:endParaRPr lang="en-US" altLang="zh-TW" dirty="0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6836BE2E-47EC-D27B-4DB0-7898F6EC2B62}"/>
              </a:ext>
            </a:extLst>
          </p:cNvPr>
          <p:cNvSpPr/>
          <p:nvPr/>
        </p:nvSpPr>
        <p:spPr>
          <a:xfrm>
            <a:off x="918094" y="2689138"/>
            <a:ext cx="2557016" cy="892555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99AA0413-0921-34E8-93AF-2A5A753650C4}"/>
              </a:ext>
            </a:extLst>
          </p:cNvPr>
          <p:cNvSpPr/>
          <p:nvPr/>
        </p:nvSpPr>
        <p:spPr>
          <a:xfrm>
            <a:off x="8674628" y="2695260"/>
            <a:ext cx="2557016" cy="892555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EABEBEE4-B5DA-37EC-B9DA-7E0D66E28508}"/>
              </a:ext>
            </a:extLst>
          </p:cNvPr>
          <p:cNvSpPr txBox="1"/>
          <p:nvPr/>
        </p:nvSpPr>
        <p:spPr>
          <a:xfrm>
            <a:off x="829405" y="2130776"/>
            <a:ext cx="1445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>
                <a:solidFill>
                  <a:srgbClr val="FF0000"/>
                </a:solidFill>
              </a:rPr>
              <a:t>(1) Digitalize</a:t>
            </a:r>
          </a:p>
          <a:p>
            <a:r>
              <a:rPr lang="en-US" altLang="zh-TW" sz="1600" dirty="0">
                <a:solidFill>
                  <a:srgbClr val="FF0000"/>
                </a:solidFill>
              </a:rPr>
              <a:t>      pulse signal</a:t>
            </a: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1220E877-0844-DFEC-B1AB-CEE13C15D2F4}"/>
              </a:ext>
            </a:extLst>
          </p:cNvPr>
          <p:cNvSpPr txBox="1"/>
          <p:nvPr/>
        </p:nvSpPr>
        <p:spPr>
          <a:xfrm>
            <a:off x="9869809" y="2130776"/>
            <a:ext cx="1445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>
                <a:solidFill>
                  <a:srgbClr val="FF0000"/>
                </a:solidFill>
              </a:rPr>
              <a:t>(3) Generate</a:t>
            </a:r>
          </a:p>
          <a:p>
            <a:r>
              <a:rPr lang="en-US" altLang="zh-TW" sz="1600" dirty="0">
                <a:solidFill>
                  <a:srgbClr val="FF0000"/>
                </a:solidFill>
              </a:rPr>
              <a:t>      pulse signal</a:t>
            </a: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B8C1E29B-8410-7F81-4590-06AE53DB6B98}"/>
              </a:ext>
            </a:extLst>
          </p:cNvPr>
          <p:cNvSpPr txBox="1"/>
          <p:nvPr/>
        </p:nvSpPr>
        <p:spPr>
          <a:xfrm>
            <a:off x="4524682" y="2577558"/>
            <a:ext cx="322725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TW" sz="1600" dirty="0">
                <a:solidFill>
                  <a:srgbClr val="FF0000"/>
                </a:solidFill>
              </a:rPr>
              <a:t>(2) Transmit the leading-edge timing</a:t>
            </a:r>
          </a:p>
        </p:txBody>
      </p:sp>
      <p:cxnSp>
        <p:nvCxnSpPr>
          <p:cNvPr id="129" name="直線單箭頭接點 128">
            <a:extLst>
              <a:ext uri="{FF2B5EF4-FFF2-40B4-BE49-F238E27FC236}">
                <a16:creationId xmlns:a16="http://schemas.microsoft.com/office/drawing/2014/main" id="{13AD89DD-4DFB-8DE2-B2F5-B32FBEAA23EF}"/>
              </a:ext>
            </a:extLst>
          </p:cNvPr>
          <p:cNvCxnSpPr>
            <a:cxnSpLocks/>
            <a:stCxn id="133" idx="3"/>
            <a:endCxn id="119" idx="1"/>
          </p:cNvCxnSpPr>
          <p:nvPr/>
        </p:nvCxnSpPr>
        <p:spPr>
          <a:xfrm>
            <a:off x="777863" y="3146895"/>
            <a:ext cx="286624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單箭頭接點 134">
            <a:extLst>
              <a:ext uri="{FF2B5EF4-FFF2-40B4-BE49-F238E27FC236}">
                <a16:creationId xmlns:a16="http://schemas.microsoft.com/office/drawing/2014/main" id="{DA4F596B-4273-817B-B19D-60892D5B9B86}"/>
              </a:ext>
            </a:extLst>
          </p:cNvPr>
          <p:cNvCxnSpPr>
            <a:cxnSpLocks/>
            <a:stCxn id="120" idx="3"/>
            <a:endCxn id="157" idx="1"/>
          </p:cNvCxnSpPr>
          <p:nvPr/>
        </p:nvCxnSpPr>
        <p:spPr>
          <a:xfrm>
            <a:off x="11162947" y="3146895"/>
            <a:ext cx="277553" cy="5627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7578C912-7EB1-4B86-0605-7DB3740E761B}"/>
              </a:ext>
            </a:extLst>
          </p:cNvPr>
          <p:cNvSpPr txBox="1"/>
          <p:nvPr/>
        </p:nvSpPr>
        <p:spPr>
          <a:xfrm>
            <a:off x="5621118" y="5356511"/>
            <a:ext cx="493346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b="1" dirty="0"/>
              <a:t>(2) MIKUMARI link protocol:</a:t>
            </a:r>
          </a:p>
          <a:p>
            <a:r>
              <a:rPr lang="en-US" altLang="zh-TW" dirty="0"/>
              <a:t>    Transmit the leading-edge timing of pulse signal.</a:t>
            </a: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5C8AE378-7067-6E12-D318-C30C6C6EE5E2}"/>
              </a:ext>
            </a:extLst>
          </p:cNvPr>
          <p:cNvSpPr txBox="1"/>
          <p:nvPr/>
        </p:nvSpPr>
        <p:spPr>
          <a:xfrm>
            <a:off x="5827947" y="6033619"/>
            <a:ext cx="550095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b="1" dirty="0"/>
              <a:t>(3) Sub board:</a:t>
            </a:r>
          </a:p>
          <a:p>
            <a:r>
              <a:rPr lang="en-US" altLang="zh-TW" dirty="0"/>
              <a:t>    Generate the pulse signal</a:t>
            </a:r>
            <a:r>
              <a:rPr lang="zh-TW" altLang="en-US" dirty="0"/>
              <a:t> </a:t>
            </a:r>
            <a:r>
              <a:rPr lang="en-US" altLang="zh-TW" dirty="0"/>
              <a:t>at the corresponding timing.</a:t>
            </a: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07670F2F-398B-6B1F-F002-F507D1CFC99C}"/>
              </a:ext>
            </a:extLst>
          </p:cNvPr>
          <p:cNvSpPr txBox="1"/>
          <p:nvPr/>
        </p:nvSpPr>
        <p:spPr>
          <a:xfrm>
            <a:off x="1101660" y="5112211"/>
            <a:ext cx="45194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b="1" dirty="0"/>
              <a:t>- Principle:</a:t>
            </a:r>
          </a:p>
          <a:p>
            <a:r>
              <a:rPr lang="en-US" altLang="zh-TW" sz="2000" dirty="0"/>
              <a:t>    Digitize analog pulse signals</a:t>
            </a:r>
          </a:p>
          <a:p>
            <a:r>
              <a:rPr lang="en-US" altLang="zh-TW" sz="2000" dirty="0"/>
              <a:t>       for transmission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28E302D8-D723-0675-EB9A-7EEE8461300C}"/>
              </a:ext>
            </a:extLst>
          </p:cNvPr>
          <p:cNvSpPr/>
          <p:nvPr/>
        </p:nvSpPr>
        <p:spPr>
          <a:xfrm>
            <a:off x="4443045" y="1350273"/>
            <a:ext cx="3324759" cy="1229453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33954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BD98F9-7393-FC2A-FF3C-9B38A5035F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5A802FC8-EC2C-66FF-C2E5-025C6D2BD86F}"/>
              </a:ext>
            </a:extLst>
          </p:cNvPr>
          <p:cNvSpPr/>
          <p:nvPr/>
        </p:nvSpPr>
        <p:spPr>
          <a:xfrm>
            <a:off x="6675647" y="922939"/>
            <a:ext cx="4655030" cy="337934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14AF4A00-9AB4-DFA4-95AB-9EF9C1F62072}"/>
              </a:ext>
            </a:extLst>
          </p:cNvPr>
          <p:cNvSpPr/>
          <p:nvPr/>
        </p:nvSpPr>
        <p:spPr>
          <a:xfrm>
            <a:off x="6622234" y="999742"/>
            <a:ext cx="4655030" cy="337934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507F0A3-58B8-AFEE-C9B0-4C191FC56CCB}"/>
              </a:ext>
            </a:extLst>
          </p:cNvPr>
          <p:cNvSpPr/>
          <p:nvPr/>
        </p:nvSpPr>
        <p:spPr>
          <a:xfrm>
            <a:off x="6568821" y="1076544"/>
            <a:ext cx="4655030" cy="337934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2EB8ECF0-40AB-BD2A-CBAC-D2DDAC8C9481}"/>
              </a:ext>
            </a:extLst>
          </p:cNvPr>
          <p:cNvSpPr/>
          <p:nvPr/>
        </p:nvSpPr>
        <p:spPr>
          <a:xfrm>
            <a:off x="830278" y="1076544"/>
            <a:ext cx="4820956" cy="337934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82F1CE1E-74EC-5FC7-E16D-BAA1B337D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Method of Timing Distribution System (0)</a:t>
            </a:r>
            <a:endParaRPr lang="zh-TW" altLang="en-US" dirty="0"/>
          </a:p>
        </p:txBody>
      </p:sp>
      <p:sp>
        <p:nvSpPr>
          <p:cNvPr id="25" name="文字版面配置區 7">
            <a:extLst>
              <a:ext uri="{FF2B5EF4-FFF2-40B4-BE49-F238E27FC236}">
                <a16:creationId xmlns:a16="http://schemas.microsoft.com/office/drawing/2014/main" id="{71C38E6E-7006-D427-EA2C-A0F8F2157C87}"/>
              </a:ext>
            </a:extLst>
          </p:cNvPr>
          <p:cNvSpPr txBox="1">
            <a:spLocks/>
          </p:cNvSpPr>
          <p:nvPr/>
        </p:nvSpPr>
        <p:spPr>
          <a:xfrm>
            <a:off x="171638" y="517104"/>
            <a:ext cx="11428561" cy="457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solidFill>
                  <a:schemeClr val="tx1"/>
                </a:solidFill>
              </a:rPr>
              <a:t>Prepare the synchronize time counter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9D00DD8C-D0AB-A4C4-6249-EB890574164A}"/>
              </a:ext>
            </a:extLst>
          </p:cNvPr>
          <p:cNvSpPr/>
          <p:nvPr/>
        </p:nvSpPr>
        <p:spPr>
          <a:xfrm>
            <a:off x="4563521" y="1402095"/>
            <a:ext cx="1207848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MIKUMARI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Link TX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353EBAFB-4072-CE75-9727-9FAAB3305A88}"/>
              </a:ext>
            </a:extLst>
          </p:cNvPr>
          <p:cNvSpPr/>
          <p:nvPr/>
        </p:nvSpPr>
        <p:spPr>
          <a:xfrm>
            <a:off x="6467739" y="1402095"/>
            <a:ext cx="1207848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MIKUMARI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Link RX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C10F971E-6ED5-AFC1-D67C-BD2FA1728918}"/>
              </a:ext>
            </a:extLst>
          </p:cNvPr>
          <p:cNvSpPr txBox="1"/>
          <p:nvPr/>
        </p:nvSpPr>
        <p:spPr>
          <a:xfrm>
            <a:off x="1755931" y="1076544"/>
            <a:ext cx="163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dirty="0">
                <a:solidFill>
                  <a:schemeClr val="accent2"/>
                </a:solidFill>
              </a:rPr>
              <a:t>clock (125MHz)</a:t>
            </a:r>
            <a:endParaRPr lang="zh-TW" altLang="en-US" dirty="0">
              <a:solidFill>
                <a:schemeClr val="accent2"/>
              </a:solidFill>
            </a:endParaRPr>
          </a:p>
        </p:txBody>
      </p:sp>
      <p:cxnSp>
        <p:nvCxnSpPr>
          <p:cNvPr id="16" name="直線單箭頭接點 15">
            <a:extLst>
              <a:ext uri="{FF2B5EF4-FFF2-40B4-BE49-F238E27FC236}">
                <a16:creationId xmlns:a16="http://schemas.microsoft.com/office/drawing/2014/main" id="{44507F86-D3A3-FBD6-88C4-5DF00BB331EF}"/>
              </a:ext>
            </a:extLst>
          </p:cNvPr>
          <p:cNvCxnSpPr>
            <a:cxnSpLocks/>
            <a:stCxn id="26" idx="3"/>
            <a:endCxn id="8" idx="1"/>
          </p:cNvCxnSpPr>
          <p:nvPr/>
        </p:nvCxnSpPr>
        <p:spPr>
          <a:xfrm>
            <a:off x="3379629" y="1934027"/>
            <a:ext cx="1183892" cy="8068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單箭頭接點 33">
            <a:extLst>
              <a:ext uri="{FF2B5EF4-FFF2-40B4-BE49-F238E27FC236}">
                <a16:creationId xmlns:a16="http://schemas.microsoft.com/office/drawing/2014/main" id="{DEE5943A-EA84-03CA-BAB4-12A7D3F031A1}"/>
              </a:ext>
            </a:extLst>
          </p:cNvPr>
          <p:cNvCxnSpPr>
            <a:cxnSpLocks/>
            <a:stCxn id="9" idx="3"/>
            <a:endCxn id="27" idx="1"/>
          </p:cNvCxnSpPr>
          <p:nvPr/>
        </p:nvCxnSpPr>
        <p:spPr>
          <a:xfrm flipV="1">
            <a:off x="7675587" y="1924695"/>
            <a:ext cx="1172218" cy="1740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單箭頭接點 43">
            <a:extLst>
              <a:ext uri="{FF2B5EF4-FFF2-40B4-BE49-F238E27FC236}">
                <a16:creationId xmlns:a16="http://schemas.microsoft.com/office/drawing/2014/main" id="{0CBA9BE7-9FD2-327C-2DB2-88E00D32DB8A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5771369" y="1942095"/>
            <a:ext cx="69637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群組 69">
            <a:extLst>
              <a:ext uri="{FF2B5EF4-FFF2-40B4-BE49-F238E27FC236}">
                <a16:creationId xmlns:a16="http://schemas.microsoft.com/office/drawing/2014/main" id="{BBE800B0-A43E-D32A-B4EB-B6746420AC0D}"/>
              </a:ext>
            </a:extLst>
          </p:cNvPr>
          <p:cNvGrpSpPr/>
          <p:nvPr/>
        </p:nvGrpSpPr>
        <p:grpSpPr>
          <a:xfrm>
            <a:off x="5861017" y="1569789"/>
            <a:ext cx="489530" cy="360000"/>
            <a:chOff x="4368799" y="1672427"/>
            <a:chExt cx="489530" cy="360000"/>
          </a:xfrm>
        </p:grpSpPr>
        <p:sp>
          <p:nvSpPr>
            <p:cNvPr id="45" name="橢圓 44">
              <a:extLst>
                <a:ext uri="{FF2B5EF4-FFF2-40B4-BE49-F238E27FC236}">
                  <a16:creationId xmlns:a16="http://schemas.microsoft.com/office/drawing/2014/main" id="{630FF91B-0704-5795-7159-C8795665145C}"/>
                </a:ext>
              </a:extLst>
            </p:cNvPr>
            <p:cNvSpPr/>
            <p:nvPr/>
          </p:nvSpPr>
          <p:spPr>
            <a:xfrm>
              <a:off x="4368799" y="1672427"/>
              <a:ext cx="360000" cy="36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6" name="橢圓 45">
              <a:extLst>
                <a:ext uri="{FF2B5EF4-FFF2-40B4-BE49-F238E27FC236}">
                  <a16:creationId xmlns:a16="http://schemas.microsoft.com/office/drawing/2014/main" id="{65CF6CCC-B5E3-9A52-9984-11D0952936DA}"/>
                </a:ext>
              </a:extLst>
            </p:cNvPr>
            <p:cNvSpPr/>
            <p:nvPr/>
          </p:nvSpPr>
          <p:spPr>
            <a:xfrm>
              <a:off x="4433564" y="1672427"/>
              <a:ext cx="360000" cy="36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7" name="橢圓 46">
              <a:extLst>
                <a:ext uri="{FF2B5EF4-FFF2-40B4-BE49-F238E27FC236}">
                  <a16:creationId xmlns:a16="http://schemas.microsoft.com/office/drawing/2014/main" id="{CA04F426-399E-679B-551B-3CDF75A8E410}"/>
                </a:ext>
              </a:extLst>
            </p:cNvPr>
            <p:cNvSpPr/>
            <p:nvPr/>
          </p:nvSpPr>
          <p:spPr>
            <a:xfrm>
              <a:off x="4498329" y="1672427"/>
              <a:ext cx="360000" cy="36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26" name="矩形 25">
            <a:extLst>
              <a:ext uri="{FF2B5EF4-FFF2-40B4-BE49-F238E27FC236}">
                <a16:creationId xmlns:a16="http://schemas.microsoft.com/office/drawing/2014/main" id="{458DB3AD-A7D9-1DFC-D20B-93B68D7B5227}"/>
              </a:ext>
            </a:extLst>
          </p:cNvPr>
          <p:cNvSpPr/>
          <p:nvPr/>
        </p:nvSpPr>
        <p:spPr>
          <a:xfrm>
            <a:off x="2299629" y="1574027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Time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Counter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5F7276F2-7675-90D0-EE25-64406E58B638}"/>
              </a:ext>
            </a:extLst>
          </p:cNvPr>
          <p:cNvSpPr/>
          <p:nvPr/>
        </p:nvSpPr>
        <p:spPr>
          <a:xfrm>
            <a:off x="8847805" y="1564695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Time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Counter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4B768E81-6A3E-4E64-56A2-D71C8C90C56A}"/>
              </a:ext>
            </a:extLst>
          </p:cNvPr>
          <p:cNvSpPr/>
          <p:nvPr/>
        </p:nvSpPr>
        <p:spPr>
          <a:xfrm>
            <a:off x="2299629" y="2790097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Encode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4CC1C9AC-DDA4-57CF-9C53-D355ED35904C}"/>
              </a:ext>
            </a:extLst>
          </p:cNvPr>
          <p:cNvSpPr/>
          <p:nvPr/>
        </p:nvSpPr>
        <p:spPr>
          <a:xfrm>
            <a:off x="8847805" y="2786895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Decode</a:t>
            </a:r>
            <a:endParaRPr lang="zh-TW" altLang="en-US" dirty="0">
              <a:solidFill>
                <a:schemeClr val="tx1"/>
              </a:solidFill>
            </a:endParaRPr>
          </a:p>
        </p:txBody>
      </p:sp>
      <p:cxnSp>
        <p:nvCxnSpPr>
          <p:cNvPr id="43" name="接點: 肘形 42">
            <a:extLst>
              <a:ext uri="{FF2B5EF4-FFF2-40B4-BE49-F238E27FC236}">
                <a16:creationId xmlns:a16="http://schemas.microsoft.com/office/drawing/2014/main" id="{9EFA52D9-A484-135C-81EC-1960B6F784D3}"/>
              </a:ext>
            </a:extLst>
          </p:cNvPr>
          <p:cNvCxnSpPr>
            <a:cxnSpLocks/>
            <a:stCxn id="40" idx="3"/>
          </p:cNvCxnSpPr>
          <p:nvPr/>
        </p:nvCxnSpPr>
        <p:spPr>
          <a:xfrm flipV="1">
            <a:off x="3379629" y="2313803"/>
            <a:ext cx="1199199" cy="836294"/>
          </a:xfrm>
          <a:prstGeom prst="bentConnector3">
            <a:avLst>
              <a:gd name="adj1" fmla="val 19500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4682CBB1-FDCE-6E59-230A-8D8852FD12FD}"/>
              </a:ext>
            </a:extLst>
          </p:cNvPr>
          <p:cNvSpPr txBox="1"/>
          <p:nvPr/>
        </p:nvSpPr>
        <p:spPr>
          <a:xfrm>
            <a:off x="3466866" y="1597806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dirty="0">
                <a:solidFill>
                  <a:srgbClr val="FF0000"/>
                </a:solidFill>
              </a:rPr>
              <a:t>pulse I/F</a:t>
            </a:r>
            <a:endParaRPr lang="zh-TW" altLang="en-US" dirty="0">
              <a:solidFill>
                <a:srgbClr val="FF0000"/>
              </a:solidFill>
            </a:endParaRPr>
          </a:p>
        </p:txBody>
      </p:sp>
      <p:cxnSp>
        <p:nvCxnSpPr>
          <p:cNvPr id="82" name="接點: 肘形 81">
            <a:extLst>
              <a:ext uri="{FF2B5EF4-FFF2-40B4-BE49-F238E27FC236}">
                <a16:creationId xmlns:a16="http://schemas.microsoft.com/office/drawing/2014/main" id="{B5F4017E-3E9C-6347-C2C0-989A132F3C53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3392918" y="1261210"/>
            <a:ext cx="1185910" cy="324900"/>
          </a:xfrm>
          <a:prstGeom prst="bentConnector3">
            <a:avLst>
              <a:gd name="adj1" fmla="val 16802"/>
            </a:avLst>
          </a:prstGeom>
          <a:ln w="28575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B69E9FAF-4566-0433-FF28-F9246F337433}"/>
              </a:ext>
            </a:extLst>
          </p:cNvPr>
          <p:cNvSpPr txBox="1"/>
          <p:nvPr/>
        </p:nvSpPr>
        <p:spPr>
          <a:xfrm>
            <a:off x="7737533" y="1580124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pulse I/F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8A19AA57-8AEF-1DE6-B953-2D0F8B1456A8}"/>
              </a:ext>
            </a:extLst>
          </p:cNvPr>
          <p:cNvSpPr txBox="1"/>
          <p:nvPr/>
        </p:nvSpPr>
        <p:spPr>
          <a:xfrm>
            <a:off x="3553556" y="1946110"/>
            <a:ext cx="905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data I/F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96" name="接點: 肘形 95">
            <a:extLst>
              <a:ext uri="{FF2B5EF4-FFF2-40B4-BE49-F238E27FC236}">
                <a16:creationId xmlns:a16="http://schemas.microsoft.com/office/drawing/2014/main" id="{9E2A4361-8969-60A4-792B-4C11FA78BD0E}"/>
              </a:ext>
            </a:extLst>
          </p:cNvPr>
          <p:cNvCxnSpPr>
            <a:cxnSpLocks/>
            <a:endCxn id="41" idx="1"/>
          </p:cNvCxnSpPr>
          <p:nvPr/>
        </p:nvCxnSpPr>
        <p:spPr>
          <a:xfrm>
            <a:off x="7675587" y="2284695"/>
            <a:ext cx="1172218" cy="862200"/>
          </a:xfrm>
          <a:prstGeom prst="bentConnector3">
            <a:avLst>
              <a:gd name="adj1" fmla="val 77735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字方塊 99">
            <a:extLst>
              <a:ext uri="{FF2B5EF4-FFF2-40B4-BE49-F238E27FC236}">
                <a16:creationId xmlns:a16="http://schemas.microsoft.com/office/drawing/2014/main" id="{76D62FC8-FD67-2EE7-EA4C-DA1CB8F7F22A}"/>
              </a:ext>
            </a:extLst>
          </p:cNvPr>
          <p:cNvSpPr txBox="1"/>
          <p:nvPr/>
        </p:nvSpPr>
        <p:spPr>
          <a:xfrm>
            <a:off x="7741845" y="1937429"/>
            <a:ext cx="905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data I/F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11" name="直線單箭頭接點 110">
            <a:extLst>
              <a:ext uri="{FF2B5EF4-FFF2-40B4-BE49-F238E27FC236}">
                <a16:creationId xmlns:a16="http://schemas.microsoft.com/office/drawing/2014/main" id="{EC0D3BC2-706A-1CF8-E6D9-535D433A0846}"/>
              </a:ext>
            </a:extLst>
          </p:cNvPr>
          <p:cNvCxnSpPr>
            <a:cxnSpLocks/>
            <a:stCxn id="26" idx="2"/>
            <a:endCxn id="40" idx="0"/>
          </p:cNvCxnSpPr>
          <p:nvPr/>
        </p:nvCxnSpPr>
        <p:spPr>
          <a:xfrm>
            <a:off x="2839629" y="2294027"/>
            <a:ext cx="0" cy="49607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線單箭頭接點 113">
            <a:extLst>
              <a:ext uri="{FF2B5EF4-FFF2-40B4-BE49-F238E27FC236}">
                <a16:creationId xmlns:a16="http://schemas.microsoft.com/office/drawing/2014/main" id="{092CD382-BD22-3C29-E40D-8F6D877E30BB}"/>
              </a:ext>
            </a:extLst>
          </p:cNvPr>
          <p:cNvCxnSpPr>
            <a:cxnSpLocks/>
            <a:stCxn id="27" idx="2"/>
            <a:endCxn id="41" idx="0"/>
          </p:cNvCxnSpPr>
          <p:nvPr/>
        </p:nvCxnSpPr>
        <p:spPr>
          <a:xfrm>
            <a:off x="9387805" y="2284695"/>
            <a:ext cx="0" cy="502200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文字方塊 116">
            <a:extLst>
              <a:ext uri="{FF2B5EF4-FFF2-40B4-BE49-F238E27FC236}">
                <a16:creationId xmlns:a16="http://schemas.microsoft.com/office/drawing/2014/main" id="{515FAF93-1AC0-DFB5-B7DE-F4E232D3F4B2}"/>
              </a:ext>
            </a:extLst>
          </p:cNvPr>
          <p:cNvSpPr txBox="1"/>
          <p:nvPr/>
        </p:nvSpPr>
        <p:spPr>
          <a:xfrm>
            <a:off x="9387805" y="2333824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time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8" name="文字方塊 117">
            <a:extLst>
              <a:ext uri="{FF2B5EF4-FFF2-40B4-BE49-F238E27FC236}">
                <a16:creationId xmlns:a16="http://schemas.microsoft.com/office/drawing/2014/main" id="{485F1C68-5088-4870-C79C-58FCB21DD8C4}"/>
              </a:ext>
            </a:extLst>
          </p:cNvPr>
          <p:cNvSpPr txBox="1"/>
          <p:nvPr/>
        </p:nvSpPr>
        <p:spPr>
          <a:xfrm>
            <a:off x="2834856" y="2333824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time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id="{98B289E5-2B73-E3E9-C56D-C9F76F47C2C7}"/>
              </a:ext>
            </a:extLst>
          </p:cNvPr>
          <p:cNvSpPr/>
          <p:nvPr/>
        </p:nvSpPr>
        <p:spPr>
          <a:xfrm>
            <a:off x="1064487" y="2786895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Pulse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Sampler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20" name="矩形 119">
            <a:extLst>
              <a:ext uri="{FF2B5EF4-FFF2-40B4-BE49-F238E27FC236}">
                <a16:creationId xmlns:a16="http://schemas.microsoft.com/office/drawing/2014/main" id="{31AF28CD-0331-E892-CBE5-CA9EDD9DAFF7}"/>
              </a:ext>
            </a:extLst>
          </p:cNvPr>
          <p:cNvSpPr/>
          <p:nvPr/>
        </p:nvSpPr>
        <p:spPr>
          <a:xfrm>
            <a:off x="10082947" y="2786895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Pulse</a:t>
            </a:r>
          </a:p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Generator</a:t>
            </a:r>
            <a:endParaRPr lang="zh-TW" altLang="en-US" sz="1700" dirty="0">
              <a:solidFill>
                <a:schemeClr val="tx1"/>
              </a:solidFill>
            </a:endParaRPr>
          </a:p>
        </p:txBody>
      </p:sp>
      <p:cxnSp>
        <p:nvCxnSpPr>
          <p:cNvPr id="122" name="直線單箭頭接點 121">
            <a:extLst>
              <a:ext uri="{FF2B5EF4-FFF2-40B4-BE49-F238E27FC236}">
                <a16:creationId xmlns:a16="http://schemas.microsoft.com/office/drawing/2014/main" id="{DC5B6506-7EEE-B145-147B-DEC1F0CD429A}"/>
              </a:ext>
            </a:extLst>
          </p:cNvPr>
          <p:cNvCxnSpPr>
            <a:cxnSpLocks/>
            <a:stCxn id="41" idx="3"/>
            <a:endCxn id="120" idx="1"/>
          </p:cNvCxnSpPr>
          <p:nvPr/>
        </p:nvCxnSpPr>
        <p:spPr>
          <a:xfrm>
            <a:off x="9927805" y="3146895"/>
            <a:ext cx="155142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線單箭頭接點 124">
            <a:extLst>
              <a:ext uri="{FF2B5EF4-FFF2-40B4-BE49-F238E27FC236}">
                <a16:creationId xmlns:a16="http://schemas.microsoft.com/office/drawing/2014/main" id="{C7A18699-B834-FB37-78AD-400B7F37CC35}"/>
              </a:ext>
            </a:extLst>
          </p:cNvPr>
          <p:cNvCxnSpPr>
            <a:cxnSpLocks/>
            <a:stCxn id="119" idx="3"/>
            <a:endCxn id="40" idx="1"/>
          </p:cNvCxnSpPr>
          <p:nvPr/>
        </p:nvCxnSpPr>
        <p:spPr>
          <a:xfrm>
            <a:off x="2144487" y="3146895"/>
            <a:ext cx="155142" cy="320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文字方塊 132">
            <a:extLst>
              <a:ext uri="{FF2B5EF4-FFF2-40B4-BE49-F238E27FC236}">
                <a16:creationId xmlns:a16="http://schemas.microsoft.com/office/drawing/2014/main" id="{E4C90EED-E85C-56B2-7594-82D607F139CC}"/>
              </a:ext>
            </a:extLst>
          </p:cNvPr>
          <p:cNvSpPr txBox="1"/>
          <p:nvPr/>
        </p:nvSpPr>
        <p:spPr>
          <a:xfrm>
            <a:off x="-39989" y="2685230"/>
            <a:ext cx="8178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Kicker</a:t>
            </a:r>
          </a:p>
          <a:p>
            <a:r>
              <a:rPr lang="en-US" altLang="zh-TW" dirty="0"/>
              <a:t>Timing</a:t>
            </a:r>
          </a:p>
          <a:p>
            <a:r>
              <a:rPr lang="en-US" altLang="zh-TW" dirty="0"/>
              <a:t>Pulse</a:t>
            </a:r>
            <a:endParaRPr lang="zh-TW" altLang="en-US" dirty="0"/>
          </a:p>
        </p:txBody>
      </p:sp>
      <p:sp>
        <p:nvSpPr>
          <p:cNvPr id="134" name="矩形 133">
            <a:extLst>
              <a:ext uri="{FF2B5EF4-FFF2-40B4-BE49-F238E27FC236}">
                <a16:creationId xmlns:a16="http://schemas.microsoft.com/office/drawing/2014/main" id="{327BED72-5574-4A2F-A934-57AB5BADE936}"/>
              </a:ext>
            </a:extLst>
          </p:cNvPr>
          <p:cNvSpPr/>
          <p:nvPr/>
        </p:nvSpPr>
        <p:spPr>
          <a:xfrm>
            <a:off x="1064487" y="3608560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Spill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Counter</a:t>
            </a:r>
            <a:endParaRPr lang="zh-TW" altLang="en-US" dirty="0">
              <a:solidFill>
                <a:schemeClr val="tx1"/>
              </a:solidFill>
            </a:endParaRPr>
          </a:p>
        </p:txBody>
      </p:sp>
      <p:cxnSp>
        <p:nvCxnSpPr>
          <p:cNvPr id="139" name="接點: 肘形 138">
            <a:extLst>
              <a:ext uri="{FF2B5EF4-FFF2-40B4-BE49-F238E27FC236}">
                <a16:creationId xmlns:a16="http://schemas.microsoft.com/office/drawing/2014/main" id="{51BEB4B9-DD67-3987-4B5B-12D91F349000}"/>
              </a:ext>
            </a:extLst>
          </p:cNvPr>
          <p:cNvCxnSpPr>
            <a:cxnSpLocks/>
            <a:stCxn id="134" idx="3"/>
            <a:endCxn id="40" idx="2"/>
          </p:cNvCxnSpPr>
          <p:nvPr/>
        </p:nvCxnSpPr>
        <p:spPr>
          <a:xfrm flipV="1">
            <a:off x="2144487" y="3510097"/>
            <a:ext cx="695142" cy="458463"/>
          </a:xfrm>
          <a:prstGeom prst="bentConnector2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字方塊 141">
            <a:extLst>
              <a:ext uri="{FF2B5EF4-FFF2-40B4-BE49-F238E27FC236}">
                <a16:creationId xmlns:a16="http://schemas.microsoft.com/office/drawing/2014/main" id="{521379CC-6EF9-1AF4-BA71-FBC726B2CC4F}"/>
              </a:ext>
            </a:extLst>
          </p:cNvPr>
          <p:cNvSpPr txBox="1"/>
          <p:nvPr/>
        </p:nvSpPr>
        <p:spPr>
          <a:xfrm>
            <a:off x="2144659" y="3941693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Spill Num.</a:t>
            </a:r>
            <a:endParaRPr lang="zh-TW" altLang="en-US" dirty="0"/>
          </a:p>
        </p:txBody>
      </p:sp>
      <p:cxnSp>
        <p:nvCxnSpPr>
          <p:cNvPr id="143" name="接點: 肘形 142">
            <a:extLst>
              <a:ext uri="{FF2B5EF4-FFF2-40B4-BE49-F238E27FC236}">
                <a16:creationId xmlns:a16="http://schemas.microsoft.com/office/drawing/2014/main" id="{8ACCE809-6DB7-7973-771F-930DF5341CFF}"/>
              </a:ext>
            </a:extLst>
          </p:cNvPr>
          <p:cNvCxnSpPr>
            <a:cxnSpLocks/>
            <a:stCxn id="133" idx="3"/>
            <a:endCxn id="134" idx="1"/>
          </p:cNvCxnSpPr>
          <p:nvPr/>
        </p:nvCxnSpPr>
        <p:spPr>
          <a:xfrm>
            <a:off x="777863" y="3146895"/>
            <a:ext cx="286624" cy="821665"/>
          </a:xfrm>
          <a:prstGeom prst="bentConnector3">
            <a:avLst>
              <a:gd name="adj1" fmla="val 39366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接點: 肘形 146">
            <a:extLst>
              <a:ext uri="{FF2B5EF4-FFF2-40B4-BE49-F238E27FC236}">
                <a16:creationId xmlns:a16="http://schemas.microsoft.com/office/drawing/2014/main" id="{5917171E-DEC5-D1E5-C8E8-AB2D32959EE0}"/>
              </a:ext>
            </a:extLst>
          </p:cNvPr>
          <p:cNvCxnSpPr>
            <a:cxnSpLocks/>
            <a:stCxn id="41" idx="2"/>
            <a:endCxn id="150" idx="1"/>
          </p:cNvCxnSpPr>
          <p:nvPr/>
        </p:nvCxnSpPr>
        <p:spPr>
          <a:xfrm rot="16200000" flipH="1">
            <a:off x="10173356" y="2721344"/>
            <a:ext cx="517636" cy="2088738"/>
          </a:xfrm>
          <a:prstGeom prst="bentConnector2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文字方塊 149">
            <a:extLst>
              <a:ext uri="{FF2B5EF4-FFF2-40B4-BE49-F238E27FC236}">
                <a16:creationId xmlns:a16="http://schemas.microsoft.com/office/drawing/2014/main" id="{493FEDD0-F4D2-1E98-7D77-8CD43EC44A62}"/>
              </a:ext>
            </a:extLst>
          </p:cNvPr>
          <p:cNvSpPr txBox="1"/>
          <p:nvPr/>
        </p:nvSpPr>
        <p:spPr>
          <a:xfrm>
            <a:off x="11476543" y="3701365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Spill</a:t>
            </a:r>
          </a:p>
          <a:p>
            <a:r>
              <a:rPr lang="en-US" altLang="zh-TW" dirty="0"/>
              <a:t>Num.</a:t>
            </a:r>
            <a:endParaRPr lang="zh-TW" altLang="en-US" dirty="0"/>
          </a:p>
        </p:txBody>
      </p:sp>
      <p:sp>
        <p:nvSpPr>
          <p:cNvPr id="157" name="文字方塊 156">
            <a:extLst>
              <a:ext uri="{FF2B5EF4-FFF2-40B4-BE49-F238E27FC236}">
                <a16:creationId xmlns:a16="http://schemas.microsoft.com/office/drawing/2014/main" id="{4A5711F4-C89B-A27C-F810-6D9EA8081CB7}"/>
              </a:ext>
            </a:extLst>
          </p:cNvPr>
          <p:cNvSpPr txBox="1"/>
          <p:nvPr/>
        </p:nvSpPr>
        <p:spPr>
          <a:xfrm>
            <a:off x="11440500" y="2690857"/>
            <a:ext cx="8293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Beam</a:t>
            </a:r>
          </a:p>
          <a:p>
            <a:r>
              <a:rPr lang="en-US" altLang="zh-TW" dirty="0"/>
              <a:t>Trigger</a:t>
            </a:r>
          </a:p>
          <a:p>
            <a:r>
              <a:rPr lang="en-US" altLang="zh-TW" dirty="0"/>
              <a:t>Pulse</a:t>
            </a:r>
            <a:endParaRPr lang="zh-TW" altLang="en-US" dirty="0"/>
          </a:p>
        </p:txBody>
      </p:sp>
      <p:sp>
        <p:nvSpPr>
          <p:cNvPr id="248" name="文字方塊 247">
            <a:extLst>
              <a:ext uri="{FF2B5EF4-FFF2-40B4-BE49-F238E27FC236}">
                <a16:creationId xmlns:a16="http://schemas.microsoft.com/office/drawing/2014/main" id="{9FDD0B31-CB4A-1FE4-6F47-D8C6BF323B94}"/>
              </a:ext>
            </a:extLst>
          </p:cNvPr>
          <p:cNvSpPr txBox="1"/>
          <p:nvPr/>
        </p:nvSpPr>
        <p:spPr>
          <a:xfrm>
            <a:off x="5718954" y="1933395"/>
            <a:ext cx="816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optical</a:t>
            </a:r>
          </a:p>
          <a:p>
            <a:r>
              <a:rPr lang="en-US" altLang="zh-TW" dirty="0"/>
              <a:t>fiber</a:t>
            </a:r>
            <a:endParaRPr lang="zh-TW" altLang="en-US" dirty="0"/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60E1E576-C9AA-537D-3F37-32B8A6A90BFD}"/>
              </a:ext>
            </a:extLst>
          </p:cNvPr>
          <p:cNvSpPr txBox="1"/>
          <p:nvPr/>
        </p:nvSpPr>
        <p:spPr>
          <a:xfrm>
            <a:off x="4397290" y="1054328"/>
            <a:ext cx="1295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Main board</a:t>
            </a:r>
            <a:endParaRPr lang="en-US" altLang="zh-TW" dirty="0"/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3E6214CA-ACC0-CCD9-7826-3067EF11A7A2}"/>
              </a:ext>
            </a:extLst>
          </p:cNvPr>
          <p:cNvSpPr txBox="1"/>
          <p:nvPr/>
        </p:nvSpPr>
        <p:spPr>
          <a:xfrm>
            <a:off x="6576887" y="1038525"/>
            <a:ext cx="115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Sub board</a:t>
            </a:r>
            <a:endParaRPr lang="en-US" altLang="zh-TW" dirty="0"/>
          </a:p>
        </p:txBody>
      </p:sp>
      <p:cxnSp>
        <p:nvCxnSpPr>
          <p:cNvPr id="129" name="直線單箭頭接點 128">
            <a:extLst>
              <a:ext uri="{FF2B5EF4-FFF2-40B4-BE49-F238E27FC236}">
                <a16:creationId xmlns:a16="http://schemas.microsoft.com/office/drawing/2014/main" id="{512E9E34-938F-9B20-183E-8C7DE5BC1C10}"/>
              </a:ext>
            </a:extLst>
          </p:cNvPr>
          <p:cNvCxnSpPr>
            <a:cxnSpLocks/>
            <a:stCxn id="133" idx="3"/>
            <a:endCxn id="119" idx="1"/>
          </p:cNvCxnSpPr>
          <p:nvPr/>
        </p:nvCxnSpPr>
        <p:spPr>
          <a:xfrm>
            <a:off x="777863" y="3146895"/>
            <a:ext cx="286624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單箭頭接點 134">
            <a:extLst>
              <a:ext uri="{FF2B5EF4-FFF2-40B4-BE49-F238E27FC236}">
                <a16:creationId xmlns:a16="http://schemas.microsoft.com/office/drawing/2014/main" id="{C728029D-B897-6B40-AE40-FFA853325832}"/>
              </a:ext>
            </a:extLst>
          </p:cNvPr>
          <p:cNvCxnSpPr>
            <a:cxnSpLocks/>
            <a:stCxn id="120" idx="3"/>
            <a:endCxn id="157" idx="1"/>
          </p:cNvCxnSpPr>
          <p:nvPr/>
        </p:nvCxnSpPr>
        <p:spPr>
          <a:xfrm>
            <a:off x="11162947" y="3146895"/>
            <a:ext cx="277553" cy="562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id="{352C3EFC-8032-02A2-EFE4-6971DA4514A4}"/>
              </a:ext>
            </a:extLst>
          </p:cNvPr>
          <p:cNvSpPr/>
          <p:nvPr/>
        </p:nvSpPr>
        <p:spPr>
          <a:xfrm>
            <a:off x="4443045" y="1350273"/>
            <a:ext cx="3324759" cy="1229453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61" name="群組 60">
            <a:extLst>
              <a:ext uri="{FF2B5EF4-FFF2-40B4-BE49-F238E27FC236}">
                <a16:creationId xmlns:a16="http://schemas.microsoft.com/office/drawing/2014/main" id="{E5B38F50-58FD-79D8-B88F-269DF78CEB9D}"/>
              </a:ext>
            </a:extLst>
          </p:cNvPr>
          <p:cNvGrpSpPr/>
          <p:nvPr/>
        </p:nvGrpSpPr>
        <p:grpSpPr>
          <a:xfrm>
            <a:off x="540936" y="4882422"/>
            <a:ext cx="6284427" cy="1625869"/>
            <a:chOff x="5985466" y="4692172"/>
            <a:chExt cx="6284427" cy="1625869"/>
          </a:xfrm>
        </p:grpSpPr>
        <p:sp>
          <p:nvSpPr>
            <p:cNvPr id="56" name="文字方塊 55">
              <a:extLst>
                <a:ext uri="{FF2B5EF4-FFF2-40B4-BE49-F238E27FC236}">
                  <a16:creationId xmlns:a16="http://schemas.microsoft.com/office/drawing/2014/main" id="{278D0E87-F54E-9E45-68FE-4F9A2B88475D}"/>
                </a:ext>
              </a:extLst>
            </p:cNvPr>
            <p:cNvSpPr txBox="1"/>
            <p:nvPr/>
          </p:nvSpPr>
          <p:spPr>
            <a:xfrm>
              <a:off x="5985466" y="4692172"/>
              <a:ext cx="62844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(0.1) MIKUMARI signal serves as a reference clock</a:t>
              </a:r>
            </a:p>
            <a:p>
              <a:r>
                <a:rPr lang="en-US" altLang="zh-TW" dirty="0"/>
                <a:t>           to </a:t>
              </a:r>
              <a:r>
                <a:rPr lang="en-US" altLang="zh-TW" b="1" dirty="0"/>
                <a:t>recover</a:t>
              </a:r>
              <a:r>
                <a:rPr lang="en-US" altLang="zh-TW" dirty="0"/>
                <a:t> the </a:t>
              </a:r>
              <a:r>
                <a:rPr lang="en-US" altLang="zh-TW" b="1" dirty="0"/>
                <a:t>synchronized clock on the Sub board.</a:t>
              </a:r>
            </a:p>
          </p:txBody>
        </p:sp>
        <p:sp>
          <p:nvSpPr>
            <p:cNvPr id="59" name="文字方塊 58">
              <a:extLst>
                <a:ext uri="{FF2B5EF4-FFF2-40B4-BE49-F238E27FC236}">
                  <a16:creationId xmlns:a16="http://schemas.microsoft.com/office/drawing/2014/main" id="{59BA94B8-FB20-2FE2-DC0F-BD25A12C8037}"/>
                </a:ext>
              </a:extLst>
            </p:cNvPr>
            <p:cNvSpPr txBox="1"/>
            <p:nvPr/>
          </p:nvSpPr>
          <p:spPr>
            <a:xfrm>
              <a:off x="5985467" y="5394711"/>
              <a:ext cx="622484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(0.2) Periodically </a:t>
              </a:r>
              <a:r>
                <a:rPr lang="en-US" altLang="zh-TW" b="1" dirty="0"/>
                <a:t>synchronize the time counter </a:t>
              </a:r>
              <a:r>
                <a:rPr lang="en-US" altLang="zh-TW" dirty="0"/>
                <a:t>via </a:t>
              </a:r>
              <a:r>
                <a:rPr lang="en-US" altLang="zh-TW" b="1" dirty="0"/>
                <a:t>pulse I/F</a:t>
              </a:r>
            </a:p>
            <a:p>
              <a:r>
                <a:rPr lang="en-US" altLang="zh-TW" dirty="0"/>
                <a:t>         The time counter values have a fixed offset,</a:t>
              </a:r>
              <a:br>
                <a:rPr lang="en-US" altLang="zh-TW" dirty="0"/>
              </a:br>
              <a:r>
                <a:rPr lang="en-US" altLang="zh-TW" dirty="0"/>
                <a:t>          which depends on the transmission latency of the pulse I/F.</a:t>
              </a:r>
            </a:p>
          </p:txBody>
        </p:sp>
      </p:grp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64A24514-894C-1A09-581A-E8CFD430637A}"/>
              </a:ext>
            </a:extLst>
          </p:cNvPr>
          <p:cNvSpPr txBox="1"/>
          <p:nvPr/>
        </p:nvSpPr>
        <p:spPr>
          <a:xfrm>
            <a:off x="290729" y="4553207"/>
            <a:ext cx="5986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b="1" dirty="0"/>
              <a:t>(0) Prepare the synchronize time counters:</a:t>
            </a: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3C318B55-B2EE-8691-A028-5884813E1EE2}"/>
              </a:ext>
            </a:extLst>
          </p:cNvPr>
          <p:cNvSpPr txBox="1"/>
          <p:nvPr/>
        </p:nvSpPr>
        <p:spPr>
          <a:xfrm>
            <a:off x="9658196" y="33297"/>
            <a:ext cx="229949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Ref: R. Honda, IEEE TNS,</a:t>
            </a:r>
          </a:p>
          <a:p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70.6 (2023): 1102-1109</a:t>
            </a:r>
            <a:endParaRPr lang="zh-TW" alt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E5299A98-CD76-41B2-0139-AA3BD89BF0D3}"/>
              </a:ext>
            </a:extLst>
          </p:cNvPr>
          <p:cNvSpPr txBox="1"/>
          <p:nvPr/>
        </p:nvSpPr>
        <p:spPr>
          <a:xfrm>
            <a:off x="8640416" y="1076544"/>
            <a:ext cx="2630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accent2"/>
                </a:solidFill>
              </a:rPr>
              <a:t>recovered clock (125MHz)</a:t>
            </a:r>
            <a:endParaRPr lang="zh-TW" altLang="en-US" dirty="0">
              <a:solidFill>
                <a:schemeClr val="accent2"/>
              </a:solidFill>
            </a:endParaRPr>
          </a:p>
        </p:txBody>
      </p:sp>
      <p:cxnSp>
        <p:nvCxnSpPr>
          <p:cNvPr id="14" name="接點: 肘形 13">
            <a:extLst>
              <a:ext uri="{FF2B5EF4-FFF2-40B4-BE49-F238E27FC236}">
                <a16:creationId xmlns:a16="http://schemas.microsoft.com/office/drawing/2014/main" id="{2719D463-0442-67D0-9FF0-02F9655F0C5F}"/>
              </a:ext>
            </a:extLst>
          </p:cNvPr>
          <p:cNvCxnSpPr>
            <a:cxnSpLocks/>
            <a:endCxn id="6" idx="1"/>
          </p:cNvCxnSpPr>
          <p:nvPr/>
        </p:nvCxnSpPr>
        <p:spPr>
          <a:xfrm flipV="1">
            <a:off x="7675587" y="1261210"/>
            <a:ext cx="964829" cy="336596"/>
          </a:xfrm>
          <a:prstGeom prst="bentConnector3">
            <a:avLst>
              <a:gd name="adj1" fmla="val 73449"/>
            </a:avLst>
          </a:prstGeom>
          <a:ln w="28575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群組 16">
            <a:extLst>
              <a:ext uri="{FF2B5EF4-FFF2-40B4-BE49-F238E27FC236}">
                <a16:creationId xmlns:a16="http://schemas.microsoft.com/office/drawing/2014/main" id="{CF1AD117-80E1-2788-4050-A2F935194ED6}"/>
              </a:ext>
            </a:extLst>
          </p:cNvPr>
          <p:cNvGrpSpPr/>
          <p:nvPr/>
        </p:nvGrpSpPr>
        <p:grpSpPr>
          <a:xfrm>
            <a:off x="6729786" y="4493903"/>
            <a:ext cx="5437866" cy="2354728"/>
            <a:chOff x="556179" y="4474894"/>
            <a:chExt cx="5437866" cy="2354728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C4CC0338-F0C4-FA59-7EF6-132C0A29ED46}"/>
                </a:ext>
              </a:extLst>
            </p:cNvPr>
            <p:cNvSpPr/>
            <p:nvPr/>
          </p:nvSpPr>
          <p:spPr>
            <a:xfrm>
              <a:off x="556179" y="4542825"/>
              <a:ext cx="5304838" cy="2243737"/>
            </a:xfrm>
            <a:prstGeom prst="rect">
              <a:avLst/>
            </a:prstGeom>
            <a:solidFill>
              <a:srgbClr val="F0F4F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0" name="文字方塊 19">
              <a:extLst>
                <a:ext uri="{FF2B5EF4-FFF2-40B4-BE49-F238E27FC236}">
                  <a16:creationId xmlns:a16="http://schemas.microsoft.com/office/drawing/2014/main" id="{81C881E1-37A7-9863-6489-3220AA88E5DC}"/>
                </a:ext>
              </a:extLst>
            </p:cNvPr>
            <p:cNvSpPr txBox="1"/>
            <p:nvPr/>
          </p:nvSpPr>
          <p:spPr>
            <a:xfrm>
              <a:off x="556179" y="4474894"/>
              <a:ext cx="4775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/>
                <a:t>Note: interface (I/F) of MIKUMARI link protocol:</a:t>
              </a:r>
            </a:p>
          </p:txBody>
        </p:sp>
        <p:sp>
          <p:nvSpPr>
            <p:cNvPr id="21" name="文字方塊 20">
              <a:extLst>
                <a:ext uri="{FF2B5EF4-FFF2-40B4-BE49-F238E27FC236}">
                  <a16:creationId xmlns:a16="http://schemas.microsoft.com/office/drawing/2014/main" id="{82123B47-CC65-DDAB-1A3E-D6E4E46BD43A}"/>
                </a:ext>
              </a:extLst>
            </p:cNvPr>
            <p:cNvSpPr txBox="1"/>
            <p:nvPr/>
          </p:nvSpPr>
          <p:spPr>
            <a:xfrm>
              <a:off x="632641" y="4734098"/>
              <a:ext cx="46956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/>
                <a:t>1) clock I/F:</a:t>
              </a:r>
            </a:p>
            <a:p>
              <a:r>
                <a:rPr lang="en-US" altLang="zh-TW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   </a:t>
              </a:r>
              <a:r>
                <a:rPr lang="en-US" altLang="zh-TW" dirty="0"/>
                <a:t>- synchronous clock signal of </a:t>
              </a:r>
              <a:r>
                <a:rPr lang="en-US" altLang="zh-TW" b="1" dirty="0">
                  <a:solidFill>
                    <a:schemeClr val="accent2"/>
                  </a:solidFill>
                </a:rPr>
                <a:t>125 MHz </a:t>
              </a:r>
              <a:r>
                <a:rPr lang="en-US" altLang="zh-TW" dirty="0">
                  <a:solidFill>
                    <a:schemeClr val="accent2"/>
                  </a:solidFill>
                </a:rPr>
                <a:t>(</a:t>
              </a:r>
              <a:r>
                <a:rPr lang="en-US" altLang="zh-TW" b="1" dirty="0">
                  <a:solidFill>
                    <a:schemeClr val="accent2"/>
                  </a:solidFill>
                </a:rPr>
                <a:t>8 ns</a:t>
              </a:r>
              <a:r>
                <a:rPr lang="en-US" altLang="zh-TW" dirty="0">
                  <a:solidFill>
                    <a:schemeClr val="accent2"/>
                  </a:solidFill>
                </a:rPr>
                <a:t>).  </a:t>
              </a:r>
            </a:p>
          </p:txBody>
        </p:sp>
        <p:sp>
          <p:nvSpPr>
            <p:cNvPr id="24" name="文字方塊 23">
              <a:extLst>
                <a:ext uri="{FF2B5EF4-FFF2-40B4-BE49-F238E27FC236}">
                  <a16:creationId xmlns:a16="http://schemas.microsoft.com/office/drawing/2014/main" id="{AC6ABF39-06BE-4E5F-A369-2D777B1778AE}"/>
                </a:ext>
              </a:extLst>
            </p:cNvPr>
            <p:cNvSpPr txBox="1"/>
            <p:nvPr/>
          </p:nvSpPr>
          <p:spPr>
            <a:xfrm>
              <a:off x="632641" y="5320195"/>
              <a:ext cx="536140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/>
                <a:t>2) pulse I/F:</a:t>
              </a:r>
            </a:p>
            <a:p>
              <a:r>
                <a:rPr lang="en-US" altLang="zh-TW" dirty="0"/>
                <a:t>    - pulse signal with </a:t>
              </a:r>
              <a:r>
                <a:rPr lang="en-US" altLang="zh-TW" b="1" dirty="0">
                  <a:solidFill>
                    <a:srgbClr val="FF0000"/>
                  </a:solidFill>
                </a:rPr>
                <a:t>fixed latency</a:t>
              </a:r>
              <a:r>
                <a:rPr lang="en-US" altLang="zh-TW" dirty="0"/>
                <a:t> and 3-bit data width.</a:t>
              </a:r>
            </a:p>
          </p:txBody>
        </p:sp>
        <p:sp>
          <p:nvSpPr>
            <p:cNvPr id="28" name="文字方塊 27">
              <a:extLst>
                <a:ext uri="{FF2B5EF4-FFF2-40B4-BE49-F238E27FC236}">
                  <a16:creationId xmlns:a16="http://schemas.microsoft.com/office/drawing/2014/main" id="{B34829AA-1A6D-B40F-F5DF-04BAB4674E2D}"/>
                </a:ext>
              </a:extLst>
            </p:cNvPr>
            <p:cNvSpPr txBox="1"/>
            <p:nvPr/>
          </p:nvSpPr>
          <p:spPr>
            <a:xfrm>
              <a:off x="632640" y="5906292"/>
              <a:ext cx="500271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>
                  <a:solidFill>
                    <a:schemeClr val="bg1">
                      <a:lumMod val="65000"/>
                    </a:schemeClr>
                  </a:solidFill>
                </a:rPr>
                <a:t>3) data I/F:</a:t>
              </a:r>
            </a:p>
            <a:p>
              <a:r>
                <a:rPr lang="en-US" altLang="zh-TW" dirty="0">
                  <a:solidFill>
                    <a:schemeClr val="bg1">
                      <a:lumMod val="65000"/>
                    </a:schemeClr>
                  </a:solidFill>
                </a:rPr>
                <a:t>    - DC-balanced data frame (a few 8-bit characters)</a:t>
              </a:r>
            </a:p>
            <a:p>
              <a:r>
                <a:rPr lang="en-US" altLang="zh-TW" dirty="0">
                  <a:solidFill>
                    <a:schemeClr val="bg1">
                      <a:lumMod val="65000"/>
                    </a:schemeClr>
                  </a:solidFill>
                </a:rPr>
                <a:t>    -</a:t>
              </a:r>
              <a:r>
                <a:rPr lang="zh-TW" altLang="en-US" dirty="0">
                  <a:solidFill>
                    <a:schemeClr val="bg1">
                      <a:lumMod val="65000"/>
                    </a:schemeClr>
                  </a:solidFill>
                </a:rPr>
                <a:t> </a:t>
              </a:r>
              <a:r>
                <a:rPr lang="en-US" altLang="zh-TW" dirty="0">
                  <a:solidFill>
                    <a:schemeClr val="bg1">
                      <a:lumMod val="65000"/>
                    </a:schemeClr>
                  </a:solidFill>
                </a:rPr>
                <a:t>transmission </a:t>
              </a:r>
              <a:r>
                <a:rPr lang="en-US" altLang="zh-TW" b="1" dirty="0">
                  <a:solidFill>
                    <a:schemeClr val="bg1">
                      <a:lumMod val="65000"/>
                    </a:schemeClr>
                  </a:solidFill>
                </a:rPr>
                <a:t>latency with slight uncertainty</a:t>
              </a:r>
            </a:p>
          </p:txBody>
        </p:sp>
      </p:grpSp>
      <p:sp>
        <p:nvSpPr>
          <p:cNvPr id="29" name="矩形 28">
            <a:extLst>
              <a:ext uri="{FF2B5EF4-FFF2-40B4-BE49-F238E27FC236}">
                <a16:creationId xmlns:a16="http://schemas.microsoft.com/office/drawing/2014/main" id="{5221E5C1-184A-F778-BF87-B2AD3048A416}"/>
              </a:ext>
            </a:extLst>
          </p:cNvPr>
          <p:cNvSpPr/>
          <p:nvPr/>
        </p:nvSpPr>
        <p:spPr>
          <a:xfrm>
            <a:off x="2178150" y="1493310"/>
            <a:ext cx="1271712" cy="892555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43647E73-490A-22CE-ED89-82D8ED08A36B}"/>
              </a:ext>
            </a:extLst>
          </p:cNvPr>
          <p:cNvSpPr/>
          <p:nvPr/>
        </p:nvSpPr>
        <p:spPr>
          <a:xfrm>
            <a:off x="8741498" y="1493310"/>
            <a:ext cx="1271712" cy="892555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6919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ECAEB5-EC5E-79C8-F1AB-C356BD7F63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矩形 77">
            <a:extLst>
              <a:ext uri="{FF2B5EF4-FFF2-40B4-BE49-F238E27FC236}">
                <a16:creationId xmlns:a16="http://schemas.microsoft.com/office/drawing/2014/main" id="{A31EDD7A-2E58-0D14-716A-8BF1EC4FEEDB}"/>
              </a:ext>
            </a:extLst>
          </p:cNvPr>
          <p:cNvSpPr/>
          <p:nvPr/>
        </p:nvSpPr>
        <p:spPr>
          <a:xfrm>
            <a:off x="8048401" y="4656652"/>
            <a:ext cx="2787934" cy="2006897"/>
          </a:xfrm>
          <a:prstGeom prst="rect">
            <a:avLst/>
          </a:prstGeom>
          <a:solidFill>
            <a:srgbClr val="F0F4F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1331EF3-20F5-B86A-7045-010DA942E53D}"/>
              </a:ext>
            </a:extLst>
          </p:cNvPr>
          <p:cNvSpPr/>
          <p:nvPr/>
        </p:nvSpPr>
        <p:spPr>
          <a:xfrm>
            <a:off x="6675647" y="922939"/>
            <a:ext cx="4655030" cy="337934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10337A6E-FB6F-1EAE-2D19-DEA312EB8974}"/>
              </a:ext>
            </a:extLst>
          </p:cNvPr>
          <p:cNvSpPr/>
          <p:nvPr/>
        </p:nvSpPr>
        <p:spPr>
          <a:xfrm>
            <a:off x="6622234" y="999742"/>
            <a:ext cx="4655030" cy="337934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836B152F-DCBD-EB40-45B8-893332041D75}"/>
              </a:ext>
            </a:extLst>
          </p:cNvPr>
          <p:cNvSpPr/>
          <p:nvPr/>
        </p:nvSpPr>
        <p:spPr>
          <a:xfrm>
            <a:off x="6568821" y="1076544"/>
            <a:ext cx="4655030" cy="337934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B4FF1C0-2288-AED9-9E1B-ED4549435E4B}"/>
              </a:ext>
            </a:extLst>
          </p:cNvPr>
          <p:cNvSpPr/>
          <p:nvPr/>
        </p:nvSpPr>
        <p:spPr>
          <a:xfrm>
            <a:off x="830278" y="1076544"/>
            <a:ext cx="4820956" cy="337934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A9F7ABF7-0DFE-7CDD-C605-81A7A9591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Method of Timing Distribution System (1)</a:t>
            </a:r>
            <a:endParaRPr lang="zh-TW" altLang="en-US" dirty="0"/>
          </a:p>
        </p:txBody>
      </p:sp>
      <p:sp>
        <p:nvSpPr>
          <p:cNvPr id="25" name="文字版面配置區 7">
            <a:extLst>
              <a:ext uri="{FF2B5EF4-FFF2-40B4-BE49-F238E27FC236}">
                <a16:creationId xmlns:a16="http://schemas.microsoft.com/office/drawing/2014/main" id="{17CEB3E9-10A9-998A-D731-A39D2846C534}"/>
              </a:ext>
            </a:extLst>
          </p:cNvPr>
          <p:cNvSpPr txBox="1">
            <a:spLocks/>
          </p:cNvSpPr>
          <p:nvPr/>
        </p:nvSpPr>
        <p:spPr>
          <a:xfrm>
            <a:off x="171638" y="517104"/>
            <a:ext cx="11428561" cy="457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solidFill>
                  <a:schemeClr val="tx1"/>
                </a:solidFill>
              </a:rPr>
              <a:t>Digitalize the kicker timing pulse signal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806BCD74-1A58-1B22-3E92-B3386BE0FDDF}"/>
              </a:ext>
            </a:extLst>
          </p:cNvPr>
          <p:cNvSpPr/>
          <p:nvPr/>
        </p:nvSpPr>
        <p:spPr>
          <a:xfrm>
            <a:off x="4563521" y="1402095"/>
            <a:ext cx="1207848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MIKUMARI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Link TX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8334693A-46F8-CF7E-4B8B-3AE9392C7CD0}"/>
              </a:ext>
            </a:extLst>
          </p:cNvPr>
          <p:cNvSpPr/>
          <p:nvPr/>
        </p:nvSpPr>
        <p:spPr>
          <a:xfrm>
            <a:off x="6467739" y="1402095"/>
            <a:ext cx="1207848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MIKUMARI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Link RX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46EA301D-2E42-5C01-98FF-92C302EA4F0A}"/>
              </a:ext>
            </a:extLst>
          </p:cNvPr>
          <p:cNvSpPr txBox="1"/>
          <p:nvPr/>
        </p:nvSpPr>
        <p:spPr>
          <a:xfrm>
            <a:off x="1755931" y="1076544"/>
            <a:ext cx="163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clock (125MHz)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6" name="直線單箭頭接點 15">
            <a:extLst>
              <a:ext uri="{FF2B5EF4-FFF2-40B4-BE49-F238E27FC236}">
                <a16:creationId xmlns:a16="http://schemas.microsoft.com/office/drawing/2014/main" id="{A66F5029-C825-9916-5FBC-E3CAF0228FBD}"/>
              </a:ext>
            </a:extLst>
          </p:cNvPr>
          <p:cNvCxnSpPr>
            <a:cxnSpLocks/>
            <a:stCxn id="26" idx="3"/>
            <a:endCxn id="8" idx="1"/>
          </p:cNvCxnSpPr>
          <p:nvPr/>
        </p:nvCxnSpPr>
        <p:spPr>
          <a:xfrm>
            <a:off x="3379629" y="1934027"/>
            <a:ext cx="1183892" cy="806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單箭頭接點 33">
            <a:extLst>
              <a:ext uri="{FF2B5EF4-FFF2-40B4-BE49-F238E27FC236}">
                <a16:creationId xmlns:a16="http://schemas.microsoft.com/office/drawing/2014/main" id="{DBF52B4D-48FF-657E-FF5E-58589CEF76D1}"/>
              </a:ext>
            </a:extLst>
          </p:cNvPr>
          <p:cNvCxnSpPr>
            <a:cxnSpLocks/>
            <a:stCxn id="9" idx="3"/>
            <a:endCxn id="27" idx="1"/>
          </p:cNvCxnSpPr>
          <p:nvPr/>
        </p:nvCxnSpPr>
        <p:spPr>
          <a:xfrm flipV="1">
            <a:off x="7675587" y="1924695"/>
            <a:ext cx="1172218" cy="1740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單箭頭接點 43">
            <a:extLst>
              <a:ext uri="{FF2B5EF4-FFF2-40B4-BE49-F238E27FC236}">
                <a16:creationId xmlns:a16="http://schemas.microsoft.com/office/drawing/2014/main" id="{4E5C67C2-76B7-6EFB-11C3-38527FFB5EB2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5771369" y="1942095"/>
            <a:ext cx="69637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群組 69">
            <a:extLst>
              <a:ext uri="{FF2B5EF4-FFF2-40B4-BE49-F238E27FC236}">
                <a16:creationId xmlns:a16="http://schemas.microsoft.com/office/drawing/2014/main" id="{D05BF002-C0A7-972D-7C04-81E157996F7D}"/>
              </a:ext>
            </a:extLst>
          </p:cNvPr>
          <p:cNvGrpSpPr/>
          <p:nvPr/>
        </p:nvGrpSpPr>
        <p:grpSpPr>
          <a:xfrm>
            <a:off x="5861017" y="1569789"/>
            <a:ext cx="489530" cy="360000"/>
            <a:chOff x="4368799" y="1672427"/>
            <a:chExt cx="489530" cy="360000"/>
          </a:xfrm>
        </p:grpSpPr>
        <p:sp>
          <p:nvSpPr>
            <p:cNvPr id="45" name="橢圓 44">
              <a:extLst>
                <a:ext uri="{FF2B5EF4-FFF2-40B4-BE49-F238E27FC236}">
                  <a16:creationId xmlns:a16="http://schemas.microsoft.com/office/drawing/2014/main" id="{FED27551-9A5F-992C-C9D8-F6DAB3B514DD}"/>
                </a:ext>
              </a:extLst>
            </p:cNvPr>
            <p:cNvSpPr/>
            <p:nvPr/>
          </p:nvSpPr>
          <p:spPr>
            <a:xfrm>
              <a:off x="4368799" y="1672427"/>
              <a:ext cx="360000" cy="36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6" name="橢圓 45">
              <a:extLst>
                <a:ext uri="{FF2B5EF4-FFF2-40B4-BE49-F238E27FC236}">
                  <a16:creationId xmlns:a16="http://schemas.microsoft.com/office/drawing/2014/main" id="{25B4DAA0-3B7D-4F8A-F590-1CB79A2A58E2}"/>
                </a:ext>
              </a:extLst>
            </p:cNvPr>
            <p:cNvSpPr/>
            <p:nvPr/>
          </p:nvSpPr>
          <p:spPr>
            <a:xfrm>
              <a:off x="4433564" y="1672427"/>
              <a:ext cx="360000" cy="36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7" name="橢圓 46">
              <a:extLst>
                <a:ext uri="{FF2B5EF4-FFF2-40B4-BE49-F238E27FC236}">
                  <a16:creationId xmlns:a16="http://schemas.microsoft.com/office/drawing/2014/main" id="{7F0662D1-F736-094F-D7B6-2CCE463A07C5}"/>
                </a:ext>
              </a:extLst>
            </p:cNvPr>
            <p:cNvSpPr/>
            <p:nvPr/>
          </p:nvSpPr>
          <p:spPr>
            <a:xfrm>
              <a:off x="4498329" y="1672427"/>
              <a:ext cx="360000" cy="36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26" name="矩形 25">
            <a:extLst>
              <a:ext uri="{FF2B5EF4-FFF2-40B4-BE49-F238E27FC236}">
                <a16:creationId xmlns:a16="http://schemas.microsoft.com/office/drawing/2014/main" id="{D787F963-6368-F0C4-EA29-7A335225F678}"/>
              </a:ext>
            </a:extLst>
          </p:cNvPr>
          <p:cNvSpPr/>
          <p:nvPr/>
        </p:nvSpPr>
        <p:spPr>
          <a:xfrm>
            <a:off x="2299629" y="1574027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Time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Counter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2BC215DF-BEF9-4E43-AD7A-30B6EE094953}"/>
              </a:ext>
            </a:extLst>
          </p:cNvPr>
          <p:cNvSpPr/>
          <p:nvPr/>
        </p:nvSpPr>
        <p:spPr>
          <a:xfrm>
            <a:off x="8847805" y="1564695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Time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Counter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1E71AC11-0D55-5597-8EE8-AC88F0FA4C67}"/>
              </a:ext>
            </a:extLst>
          </p:cNvPr>
          <p:cNvSpPr/>
          <p:nvPr/>
        </p:nvSpPr>
        <p:spPr>
          <a:xfrm>
            <a:off x="2299629" y="2790097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Encode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BC0882B6-CA62-EBFB-DC3B-B43A156E86BA}"/>
              </a:ext>
            </a:extLst>
          </p:cNvPr>
          <p:cNvSpPr/>
          <p:nvPr/>
        </p:nvSpPr>
        <p:spPr>
          <a:xfrm>
            <a:off x="8847805" y="2786895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Decode</a:t>
            </a:r>
            <a:endParaRPr lang="zh-TW" altLang="en-US" dirty="0">
              <a:solidFill>
                <a:schemeClr val="tx1"/>
              </a:solidFill>
            </a:endParaRPr>
          </a:p>
        </p:txBody>
      </p:sp>
      <p:cxnSp>
        <p:nvCxnSpPr>
          <p:cNvPr id="43" name="接點: 肘形 42">
            <a:extLst>
              <a:ext uri="{FF2B5EF4-FFF2-40B4-BE49-F238E27FC236}">
                <a16:creationId xmlns:a16="http://schemas.microsoft.com/office/drawing/2014/main" id="{1799CDE2-35CA-CB1A-8695-26EAF0995379}"/>
              </a:ext>
            </a:extLst>
          </p:cNvPr>
          <p:cNvCxnSpPr>
            <a:cxnSpLocks/>
            <a:stCxn id="40" idx="3"/>
          </p:cNvCxnSpPr>
          <p:nvPr/>
        </p:nvCxnSpPr>
        <p:spPr>
          <a:xfrm flipV="1">
            <a:off x="3379629" y="2313803"/>
            <a:ext cx="1199199" cy="836294"/>
          </a:xfrm>
          <a:prstGeom prst="bentConnector3">
            <a:avLst>
              <a:gd name="adj1" fmla="val 19500"/>
            </a:avLst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14266E57-7E49-7EF1-F908-CB5864F1BD7D}"/>
              </a:ext>
            </a:extLst>
          </p:cNvPr>
          <p:cNvSpPr txBox="1"/>
          <p:nvPr/>
        </p:nvSpPr>
        <p:spPr>
          <a:xfrm>
            <a:off x="3466866" y="1597806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pulse I/F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2" name="接點: 肘形 81">
            <a:extLst>
              <a:ext uri="{FF2B5EF4-FFF2-40B4-BE49-F238E27FC236}">
                <a16:creationId xmlns:a16="http://schemas.microsoft.com/office/drawing/2014/main" id="{07336C31-0922-6B2F-0B41-8A642C771FBF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3392918" y="1261210"/>
            <a:ext cx="1185910" cy="324900"/>
          </a:xfrm>
          <a:prstGeom prst="bentConnector3">
            <a:avLst>
              <a:gd name="adj1" fmla="val 16802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4F13323E-8CB7-0607-BD74-62C23D7782BE}"/>
              </a:ext>
            </a:extLst>
          </p:cNvPr>
          <p:cNvSpPr txBox="1"/>
          <p:nvPr/>
        </p:nvSpPr>
        <p:spPr>
          <a:xfrm>
            <a:off x="7737533" y="1580124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pulse I/F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2E5EA30A-CC22-A0A3-8245-1C29D999FD4C}"/>
              </a:ext>
            </a:extLst>
          </p:cNvPr>
          <p:cNvSpPr txBox="1"/>
          <p:nvPr/>
        </p:nvSpPr>
        <p:spPr>
          <a:xfrm>
            <a:off x="3553556" y="1946110"/>
            <a:ext cx="905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data I/F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96" name="接點: 肘形 95">
            <a:extLst>
              <a:ext uri="{FF2B5EF4-FFF2-40B4-BE49-F238E27FC236}">
                <a16:creationId xmlns:a16="http://schemas.microsoft.com/office/drawing/2014/main" id="{7783C808-91B7-C1AB-3066-85DF544E1EC1}"/>
              </a:ext>
            </a:extLst>
          </p:cNvPr>
          <p:cNvCxnSpPr>
            <a:cxnSpLocks/>
            <a:endCxn id="41" idx="1"/>
          </p:cNvCxnSpPr>
          <p:nvPr/>
        </p:nvCxnSpPr>
        <p:spPr>
          <a:xfrm>
            <a:off x="7675587" y="2284695"/>
            <a:ext cx="1172218" cy="862200"/>
          </a:xfrm>
          <a:prstGeom prst="bentConnector3">
            <a:avLst>
              <a:gd name="adj1" fmla="val 77735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字方塊 99">
            <a:extLst>
              <a:ext uri="{FF2B5EF4-FFF2-40B4-BE49-F238E27FC236}">
                <a16:creationId xmlns:a16="http://schemas.microsoft.com/office/drawing/2014/main" id="{AFA836B9-DC2F-50F5-4FFE-7DD3882E1573}"/>
              </a:ext>
            </a:extLst>
          </p:cNvPr>
          <p:cNvSpPr txBox="1"/>
          <p:nvPr/>
        </p:nvSpPr>
        <p:spPr>
          <a:xfrm>
            <a:off x="7741845" y="1937429"/>
            <a:ext cx="905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data I/F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11" name="直線單箭頭接點 110">
            <a:extLst>
              <a:ext uri="{FF2B5EF4-FFF2-40B4-BE49-F238E27FC236}">
                <a16:creationId xmlns:a16="http://schemas.microsoft.com/office/drawing/2014/main" id="{052FC761-1410-3369-5926-4CDA5B6D371B}"/>
              </a:ext>
            </a:extLst>
          </p:cNvPr>
          <p:cNvCxnSpPr>
            <a:cxnSpLocks/>
            <a:stCxn id="26" idx="2"/>
            <a:endCxn id="40" idx="0"/>
          </p:cNvCxnSpPr>
          <p:nvPr/>
        </p:nvCxnSpPr>
        <p:spPr>
          <a:xfrm>
            <a:off x="2839629" y="2294027"/>
            <a:ext cx="0" cy="49607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線單箭頭接點 113">
            <a:extLst>
              <a:ext uri="{FF2B5EF4-FFF2-40B4-BE49-F238E27FC236}">
                <a16:creationId xmlns:a16="http://schemas.microsoft.com/office/drawing/2014/main" id="{8115F6AC-8D8F-4E86-7E84-D3B36593C71E}"/>
              </a:ext>
            </a:extLst>
          </p:cNvPr>
          <p:cNvCxnSpPr>
            <a:cxnSpLocks/>
            <a:stCxn id="27" idx="2"/>
            <a:endCxn id="41" idx="0"/>
          </p:cNvCxnSpPr>
          <p:nvPr/>
        </p:nvCxnSpPr>
        <p:spPr>
          <a:xfrm>
            <a:off x="9387805" y="2284695"/>
            <a:ext cx="0" cy="502200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文字方塊 116">
            <a:extLst>
              <a:ext uri="{FF2B5EF4-FFF2-40B4-BE49-F238E27FC236}">
                <a16:creationId xmlns:a16="http://schemas.microsoft.com/office/drawing/2014/main" id="{5BC1C0D3-C7AB-9D00-4497-2511670AD918}"/>
              </a:ext>
            </a:extLst>
          </p:cNvPr>
          <p:cNvSpPr txBox="1"/>
          <p:nvPr/>
        </p:nvSpPr>
        <p:spPr>
          <a:xfrm>
            <a:off x="9387805" y="2333824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time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8" name="文字方塊 117">
            <a:extLst>
              <a:ext uri="{FF2B5EF4-FFF2-40B4-BE49-F238E27FC236}">
                <a16:creationId xmlns:a16="http://schemas.microsoft.com/office/drawing/2014/main" id="{444F8ABA-2AC0-B729-FCE1-CF87A8A58309}"/>
              </a:ext>
            </a:extLst>
          </p:cNvPr>
          <p:cNvSpPr txBox="1"/>
          <p:nvPr/>
        </p:nvSpPr>
        <p:spPr>
          <a:xfrm>
            <a:off x="2834856" y="2333824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time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id="{12C3BD84-E1A9-67A6-ECF6-453C7E314BB9}"/>
              </a:ext>
            </a:extLst>
          </p:cNvPr>
          <p:cNvSpPr/>
          <p:nvPr/>
        </p:nvSpPr>
        <p:spPr>
          <a:xfrm>
            <a:off x="1064487" y="2786895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Pulse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Sampler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20" name="矩形 119">
            <a:extLst>
              <a:ext uri="{FF2B5EF4-FFF2-40B4-BE49-F238E27FC236}">
                <a16:creationId xmlns:a16="http://schemas.microsoft.com/office/drawing/2014/main" id="{337A68A1-0BD7-DAE2-55A1-340E11AA3162}"/>
              </a:ext>
            </a:extLst>
          </p:cNvPr>
          <p:cNvSpPr/>
          <p:nvPr/>
        </p:nvSpPr>
        <p:spPr>
          <a:xfrm>
            <a:off x="10082947" y="2786895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Pulse</a:t>
            </a:r>
          </a:p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Generator</a:t>
            </a:r>
            <a:endParaRPr lang="zh-TW" altLang="en-US" sz="1700" dirty="0">
              <a:solidFill>
                <a:schemeClr val="tx1"/>
              </a:solidFill>
            </a:endParaRPr>
          </a:p>
        </p:txBody>
      </p:sp>
      <p:cxnSp>
        <p:nvCxnSpPr>
          <p:cNvPr id="122" name="直線單箭頭接點 121">
            <a:extLst>
              <a:ext uri="{FF2B5EF4-FFF2-40B4-BE49-F238E27FC236}">
                <a16:creationId xmlns:a16="http://schemas.microsoft.com/office/drawing/2014/main" id="{8364F866-116D-C9BB-7A7A-D2DCCFAA853E}"/>
              </a:ext>
            </a:extLst>
          </p:cNvPr>
          <p:cNvCxnSpPr>
            <a:cxnSpLocks/>
            <a:stCxn id="41" idx="3"/>
            <a:endCxn id="120" idx="1"/>
          </p:cNvCxnSpPr>
          <p:nvPr/>
        </p:nvCxnSpPr>
        <p:spPr>
          <a:xfrm>
            <a:off x="9927805" y="3146895"/>
            <a:ext cx="155142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線單箭頭接點 124">
            <a:extLst>
              <a:ext uri="{FF2B5EF4-FFF2-40B4-BE49-F238E27FC236}">
                <a16:creationId xmlns:a16="http://schemas.microsoft.com/office/drawing/2014/main" id="{6AED98A0-7F53-5820-997A-C23D04428BBE}"/>
              </a:ext>
            </a:extLst>
          </p:cNvPr>
          <p:cNvCxnSpPr>
            <a:cxnSpLocks/>
            <a:stCxn id="119" idx="3"/>
            <a:endCxn id="40" idx="1"/>
          </p:cNvCxnSpPr>
          <p:nvPr/>
        </p:nvCxnSpPr>
        <p:spPr>
          <a:xfrm>
            <a:off x="2144487" y="3146895"/>
            <a:ext cx="155142" cy="3202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文字方塊 132">
            <a:extLst>
              <a:ext uri="{FF2B5EF4-FFF2-40B4-BE49-F238E27FC236}">
                <a16:creationId xmlns:a16="http://schemas.microsoft.com/office/drawing/2014/main" id="{1F76643F-32AD-A2A4-DE18-6B44AA7E8CB4}"/>
              </a:ext>
            </a:extLst>
          </p:cNvPr>
          <p:cNvSpPr txBox="1"/>
          <p:nvPr/>
        </p:nvSpPr>
        <p:spPr>
          <a:xfrm>
            <a:off x="-39989" y="2685230"/>
            <a:ext cx="8178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Kicker</a:t>
            </a:r>
          </a:p>
          <a:p>
            <a:r>
              <a:rPr lang="en-US" altLang="zh-TW" dirty="0">
                <a:solidFill>
                  <a:srgbClr val="FF0000"/>
                </a:solidFill>
              </a:rPr>
              <a:t>Timing</a:t>
            </a:r>
          </a:p>
          <a:p>
            <a:r>
              <a:rPr lang="en-US" altLang="zh-TW" dirty="0">
                <a:solidFill>
                  <a:srgbClr val="FF0000"/>
                </a:solidFill>
              </a:rPr>
              <a:t>Pulse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34" name="矩形 133">
            <a:extLst>
              <a:ext uri="{FF2B5EF4-FFF2-40B4-BE49-F238E27FC236}">
                <a16:creationId xmlns:a16="http://schemas.microsoft.com/office/drawing/2014/main" id="{0E30EC92-DFA4-ED9C-1303-CFEC5D8AC7D0}"/>
              </a:ext>
            </a:extLst>
          </p:cNvPr>
          <p:cNvSpPr/>
          <p:nvPr/>
        </p:nvSpPr>
        <p:spPr>
          <a:xfrm>
            <a:off x="1064487" y="3608560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Spill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Counter</a:t>
            </a:r>
            <a:endParaRPr lang="zh-TW" altLang="en-US" dirty="0">
              <a:solidFill>
                <a:schemeClr val="tx1"/>
              </a:solidFill>
            </a:endParaRPr>
          </a:p>
        </p:txBody>
      </p:sp>
      <p:cxnSp>
        <p:nvCxnSpPr>
          <p:cNvPr id="139" name="接點: 肘形 138">
            <a:extLst>
              <a:ext uri="{FF2B5EF4-FFF2-40B4-BE49-F238E27FC236}">
                <a16:creationId xmlns:a16="http://schemas.microsoft.com/office/drawing/2014/main" id="{3DC097B2-A9FA-AB71-C361-3D8695B5D1DF}"/>
              </a:ext>
            </a:extLst>
          </p:cNvPr>
          <p:cNvCxnSpPr>
            <a:cxnSpLocks/>
            <a:stCxn id="134" idx="3"/>
            <a:endCxn id="40" idx="2"/>
          </p:cNvCxnSpPr>
          <p:nvPr/>
        </p:nvCxnSpPr>
        <p:spPr>
          <a:xfrm flipV="1">
            <a:off x="2144487" y="3510097"/>
            <a:ext cx="695142" cy="458463"/>
          </a:xfrm>
          <a:prstGeom prst="bentConnector2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字方塊 141">
            <a:extLst>
              <a:ext uri="{FF2B5EF4-FFF2-40B4-BE49-F238E27FC236}">
                <a16:creationId xmlns:a16="http://schemas.microsoft.com/office/drawing/2014/main" id="{1607AD83-15CA-20DF-8B21-906EF19BEA89}"/>
              </a:ext>
            </a:extLst>
          </p:cNvPr>
          <p:cNvSpPr txBox="1"/>
          <p:nvPr/>
        </p:nvSpPr>
        <p:spPr>
          <a:xfrm>
            <a:off x="2144659" y="3941693"/>
            <a:ext cx="1816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Spill Num.</a:t>
            </a:r>
            <a:r>
              <a:rPr lang="zh-TW" altLang="en-US" dirty="0"/>
              <a:t> </a:t>
            </a:r>
            <a:r>
              <a:rPr lang="en-US" altLang="zh-TW" dirty="0"/>
              <a:t>(32bit)</a:t>
            </a:r>
            <a:endParaRPr lang="zh-TW" altLang="en-US" dirty="0"/>
          </a:p>
        </p:txBody>
      </p:sp>
      <p:cxnSp>
        <p:nvCxnSpPr>
          <p:cNvPr id="143" name="接點: 肘形 142">
            <a:extLst>
              <a:ext uri="{FF2B5EF4-FFF2-40B4-BE49-F238E27FC236}">
                <a16:creationId xmlns:a16="http://schemas.microsoft.com/office/drawing/2014/main" id="{3C0E2743-72C7-B487-434F-98BF91988827}"/>
              </a:ext>
            </a:extLst>
          </p:cNvPr>
          <p:cNvCxnSpPr>
            <a:cxnSpLocks/>
            <a:stCxn id="133" idx="3"/>
            <a:endCxn id="134" idx="1"/>
          </p:cNvCxnSpPr>
          <p:nvPr/>
        </p:nvCxnSpPr>
        <p:spPr>
          <a:xfrm>
            <a:off x="777863" y="3146895"/>
            <a:ext cx="286624" cy="821665"/>
          </a:xfrm>
          <a:prstGeom prst="bentConnector3">
            <a:avLst>
              <a:gd name="adj1" fmla="val 39366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接點: 肘形 146">
            <a:extLst>
              <a:ext uri="{FF2B5EF4-FFF2-40B4-BE49-F238E27FC236}">
                <a16:creationId xmlns:a16="http://schemas.microsoft.com/office/drawing/2014/main" id="{83ECE65D-0FD7-9B78-6810-5D5DA97D0D06}"/>
              </a:ext>
            </a:extLst>
          </p:cNvPr>
          <p:cNvCxnSpPr>
            <a:cxnSpLocks/>
            <a:stCxn id="41" idx="2"/>
            <a:endCxn id="150" idx="1"/>
          </p:cNvCxnSpPr>
          <p:nvPr/>
        </p:nvCxnSpPr>
        <p:spPr>
          <a:xfrm rot="16200000" flipH="1">
            <a:off x="10173356" y="2721344"/>
            <a:ext cx="517636" cy="2088738"/>
          </a:xfrm>
          <a:prstGeom prst="bentConnector2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文字方塊 149">
            <a:extLst>
              <a:ext uri="{FF2B5EF4-FFF2-40B4-BE49-F238E27FC236}">
                <a16:creationId xmlns:a16="http://schemas.microsoft.com/office/drawing/2014/main" id="{654D818C-B894-1407-7D4D-143E67AD62C4}"/>
              </a:ext>
            </a:extLst>
          </p:cNvPr>
          <p:cNvSpPr txBox="1"/>
          <p:nvPr/>
        </p:nvSpPr>
        <p:spPr>
          <a:xfrm>
            <a:off x="11476543" y="3701365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Spill</a:t>
            </a:r>
          </a:p>
          <a:p>
            <a:r>
              <a:rPr lang="en-US" altLang="zh-TW" dirty="0"/>
              <a:t>Num.</a:t>
            </a:r>
            <a:endParaRPr lang="zh-TW" altLang="en-US" dirty="0"/>
          </a:p>
        </p:txBody>
      </p:sp>
      <p:sp>
        <p:nvSpPr>
          <p:cNvPr id="157" name="文字方塊 156">
            <a:extLst>
              <a:ext uri="{FF2B5EF4-FFF2-40B4-BE49-F238E27FC236}">
                <a16:creationId xmlns:a16="http://schemas.microsoft.com/office/drawing/2014/main" id="{399F854B-6080-E4D2-35B1-CAC057931AFA}"/>
              </a:ext>
            </a:extLst>
          </p:cNvPr>
          <p:cNvSpPr txBox="1"/>
          <p:nvPr/>
        </p:nvSpPr>
        <p:spPr>
          <a:xfrm>
            <a:off x="11440500" y="2690857"/>
            <a:ext cx="8293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Beam</a:t>
            </a:r>
          </a:p>
          <a:p>
            <a:r>
              <a:rPr lang="en-US" altLang="zh-TW" dirty="0"/>
              <a:t>Trigger</a:t>
            </a:r>
          </a:p>
          <a:p>
            <a:r>
              <a:rPr lang="en-US" altLang="zh-TW" dirty="0"/>
              <a:t>Pulse</a:t>
            </a:r>
            <a:endParaRPr lang="zh-TW" altLang="en-US" dirty="0"/>
          </a:p>
        </p:txBody>
      </p:sp>
      <p:sp>
        <p:nvSpPr>
          <p:cNvPr id="248" name="文字方塊 247">
            <a:extLst>
              <a:ext uri="{FF2B5EF4-FFF2-40B4-BE49-F238E27FC236}">
                <a16:creationId xmlns:a16="http://schemas.microsoft.com/office/drawing/2014/main" id="{18BCAD80-E926-FA21-106E-A6A9D6DC3437}"/>
              </a:ext>
            </a:extLst>
          </p:cNvPr>
          <p:cNvSpPr txBox="1"/>
          <p:nvPr/>
        </p:nvSpPr>
        <p:spPr>
          <a:xfrm>
            <a:off x="5718954" y="1933395"/>
            <a:ext cx="816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optical</a:t>
            </a:r>
          </a:p>
          <a:p>
            <a:r>
              <a:rPr lang="en-US" altLang="zh-TW" dirty="0"/>
              <a:t>fiber</a:t>
            </a:r>
            <a:endParaRPr lang="zh-TW" altLang="en-US" dirty="0"/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49ED004E-ED41-5864-B081-B31E872B162E}"/>
              </a:ext>
            </a:extLst>
          </p:cNvPr>
          <p:cNvSpPr txBox="1"/>
          <p:nvPr/>
        </p:nvSpPr>
        <p:spPr>
          <a:xfrm>
            <a:off x="4397290" y="1054328"/>
            <a:ext cx="1295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Main board</a:t>
            </a:r>
            <a:endParaRPr lang="en-US" altLang="zh-TW" dirty="0"/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5A5227EC-9A57-1A87-88F7-C199CA9EE82C}"/>
              </a:ext>
            </a:extLst>
          </p:cNvPr>
          <p:cNvSpPr txBox="1"/>
          <p:nvPr/>
        </p:nvSpPr>
        <p:spPr>
          <a:xfrm>
            <a:off x="6576887" y="1038525"/>
            <a:ext cx="115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Sub board</a:t>
            </a:r>
            <a:endParaRPr lang="en-US" altLang="zh-TW" dirty="0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FBD6518E-0F41-8392-8348-66F35E1A043B}"/>
              </a:ext>
            </a:extLst>
          </p:cNvPr>
          <p:cNvSpPr/>
          <p:nvPr/>
        </p:nvSpPr>
        <p:spPr>
          <a:xfrm>
            <a:off x="918094" y="2689138"/>
            <a:ext cx="1271712" cy="892555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AC23D796-9020-5DA1-6728-0E94FB7921C8}"/>
              </a:ext>
            </a:extLst>
          </p:cNvPr>
          <p:cNvSpPr txBox="1"/>
          <p:nvPr/>
        </p:nvSpPr>
        <p:spPr>
          <a:xfrm>
            <a:off x="861323" y="2393396"/>
            <a:ext cx="1328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>
                <a:solidFill>
                  <a:srgbClr val="FF0000"/>
                </a:solidFill>
              </a:rPr>
              <a:t>TDC (1ns/3bit)</a:t>
            </a:r>
          </a:p>
        </p:txBody>
      </p:sp>
      <p:cxnSp>
        <p:nvCxnSpPr>
          <p:cNvPr id="129" name="直線單箭頭接點 128">
            <a:extLst>
              <a:ext uri="{FF2B5EF4-FFF2-40B4-BE49-F238E27FC236}">
                <a16:creationId xmlns:a16="http://schemas.microsoft.com/office/drawing/2014/main" id="{52B7BE69-7706-0DFF-2B9D-B672B910A6F0}"/>
              </a:ext>
            </a:extLst>
          </p:cNvPr>
          <p:cNvCxnSpPr>
            <a:cxnSpLocks/>
            <a:stCxn id="133" idx="3"/>
            <a:endCxn id="119" idx="1"/>
          </p:cNvCxnSpPr>
          <p:nvPr/>
        </p:nvCxnSpPr>
        <p:spPr>
          <a:xfrm>
            <a:off x="777863" y="3146895"/>
            <a:ext cx="286624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單箭頭接點 134">
            <a:extLst>
              <a:ext uri="{FF2B5EF4-FFF2-40B4-BE49-F238E27FC236}">
                <a16:creationId xmlns:a16="http://schemas.microsoft.com/office/drawing/2014/main" id="{327AA22A-8CF1-BB57-70F4-6BDE5967DDE8}"/>
              </a:ext>
            </a:extLst>
          </p:cNvPr>
          <p:cNvCxnSpPr>
            <a:cxnSpLocks/>
            <a:stCxn id="120" idx="3"/>
            <a:endCxn id="157" idx="1"/>
          </p:cNvCxnSpPr>
          <p:nvPr/>
        </p:nvCxnSpPr>
        <p:spPr>
          <a:xfrm>
            <a:off x="11162947" y="3146895"/>
            <a:ext cx="277553" cy="562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字方塊 6">
            <a:extLst>
              <a:ext uri="{FF2B5EF4-FFF2-40B4-BE49-F238E27FC236}">
                <a16:creationId xmlns:a16="http://schemas.microsoft.com/office/drawing/2014/main" id="{B7982D6E-899C-F873-C0B8-0B8B79D92E21}"/>
              </a:ext>
            </a:extLst>
          </p:cNvPr>
          <p:cNvSpPr txBox="1"/>
          <p:nvPr/>
        </p:nvSpPr>
        <p:spPr>
          <a:xfrm>
            <a:off x="1252580" y="1788243"/>
            <a:ext cx="10448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>
                <a:solidFill>
                  <a:srgbClr val="FF0000"/>
                </a:solidFill>
              </a:rPr>
              <a:t>(8ns/16bit)</a:t>
            </a:r>
          </a:p>
        </p:txBody>
      </p:sp>
      <p:grpSp>
        <p:nvGrpSpPr>
          <p:cNvPr id="18" name="群組 17">
            <a:extLst>
              <a:ext uri="{FF2B5EF4-FFF2-40B4-BE49-F238E27FC236}">
                <a16:creationId xmlns:a16="http://schemas.microsoft.com/office/drawing/2014/main" id="{6431976B-C34D-A0B5-CA03-FAD5233BAD3F}"/>
              </a:ext>
            </a:extLst>
          </p:cNvPr>
          <p:cNvGrpSpPr/>
          <p:nvPr/>
        </p:nvGrpSpPr>
        <p:grpSpPr>
          <a:xfrm>
            <a:off x="1351111" y="4941389"/>
            <a:ext cx="6920197" cy="1718500"/>
            <a:chOff x="1121141" y="4733875"/>
            <a:chExt cx="6920197" cy="1718500"/>
          </a:xfrm>
        </p:grpSpPr>
        <p:sp>
          <p:nvSpPr>
            <p:cNvPr id="6" name="文字方塊 5">
              <a:extLst>
                <a:ext uri="{FF2B5EF4-FFF2-40B4-BE49-F238E27FC236}">
                  <a16:creationId xmlns:a16="http://schemas.microsoft.com/office/drawing/2014/main" id="{C31AE5DA-8946-8138-0B6E-B346D4DDF045}"/>
                </a:ext>
              </a:extLst>
            </p:cNvPr>
            <p:cNvSpPr txBox="1"/>
            <p:nvPr/>
          </p:nvSpPr>
          <p:spPr>
            <a:xfrm>
              <a:off x="1125695" y="4733875"/>
              <a:ext cx="69156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(1.1) Measure the </a:t>
              </a:r>
              <a:r>
                <a:rPr lang="en-US" altLang="zh-TW" b="1" dirty="0"/>
                <a:t>leading-edge timing </a:t>
              </a:r>
              <a:r>
                <a:rPr lang="en-US" altLang="zh-TW" dirty="0"/>
                <a:t>of the pulse signal.</a:t>
              </a:r>
            </a:p>
            <a:p>
              <a:r>
                <a:rPr lang="en-US" altLang="zh-TW" dirty="0"/>
                <a:t>         (1 ns-resolution TDC implemented by the ISERDES primitive.)</a:t>
              </a:r>
            </a:p>
          </p:txBody>
        </p:sp>
        <p:sp>
          <p:nvSpPr>
            <p:cNvPr id="15" name="文字方塊 14">
              <a:extLst>
                <a:ext uri="{FF2B5EF4-FFF2-40B4-BE49-F238E27FC236}">
                  <a16:creationId xmlns:a16="http://schemas.microsoft.com/office/drawing/2014/main" id="{B4270C5F-AE93-68DF-221C-08F20CA90B1A}"/>
                </a:ext>
              </a:extLst>
            </p:cNvPr>
            <p:cNvSpPr txBox="1"/>
            <p:nvPr/>
          </p:nvSpPr>
          <p:spPr>
            <a:xfrm>
              <a:off x="1121141" y="6083043"/>
              <a:ext cx="65431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(1.3) </a:t>
              </a:r>
              <a:r>
                <a:rPr lang="en-US" altLang="zh-TW" b="1" dirty="0"/>
                <a:t>Spill number </a:t>
              </a:r>
              <a:r>
                <a:rPr lang="en-US" altLang="zh-TW" dirty="0"/>
                <a:t>for identifying the beam trigger (32bit).</a:t>
              </a:r>
            </a:p>
          </p:txBody>
        </p:sp>
        <p:sp>
          <p:nvSpPr>
            <p:cNvPr id="17" name="文字方塊 16">
              <a:extLst>
                <a:ext uri="{FF2B5EF4-FFF2-40B4-BE49-F238E27FC236}">
                  <a16:creationId xmlns:a16="http://schemas.microsoft.com/office/drawing/2014/main" id="{8F176689-4B0B-1067-5952-A190CD427D2F}"/>
                </a:ext>
              </a:extLst>
            </p:cNvPr>
            <p:cNvSpPr txBox="1"/>
            <p:nvPr/>
          </p:nvSpPr>
          <p:spPr>
            <a:xfrm>
              <a:off x="1125694" y="5408459"/>
              <a:ext cx="65431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(1.2) </a:t>
              </a:r>
              <a:r>
                <a:rPr lang="en-US" altLang="zh-TW" b="1" dirty="0"/>
                <a:t>Measured timing </a:t>
              </a:r>
              <a:r>
                <a:rPr lang="en-US" altLang="zh-TW" dirty="0"/>
                <a:t>= timing counter + pulse sampler</a:t>
              </a:r>
            </a:p>
            <a:p>
              <a:r>
                <a:rPr lang="en-US" altLang="zh-TW" dirty="0"/>
                <a:t>                                                (8ns/16bit)          (1ns/3bit)</a:t>
              </a:r>
            </a:p>
          </p:txBody>
        </p:sp>
      </p:grp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CE034E78-9037-D939-16D2-93A59BEC7FEA}"/>
              </a:ext>
            </a:extLst>
          </p:cNvPr>
          <p:cNvSpPr txBox="1"/>
          <p:nvPr/>
        </p:nvSpPr>
        <p:spPr>
          <a:xfrm>
            <a:off x="1064487" y="4584035"/>
            <a:ext cx="46550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b="1" dirty="0"/>
              <a:t>(1) Digitalize the kicker timing pulse signal:</a:t>
            </a:r>
          </a:p>
        </p:txBody>
      </p: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F55BD0F2-F120-FC9C-5223-6832FCA0A689}"/>
              </a:ext>
            </a:extLst>
          </p:cNvPr>
          <p:cNvCxnSpPr>
            <a:cxnSpLocks/>
          </p:cNvCxnSpPr>
          <p:nvPr/>
        </p:nvCxnSpPr>
        <p:spPr>
          <a:xfrm flipV="1">
            <a:off x="9180736" y="4991893"/>
            <a:ext cx="0" cy="1296000"/>
          </a:xfrm>
          <a:prstGeom prst="line">
            <a:avLst/>
          </a:prstGeom>
          <a:ln w="19050">
            <a:solidFill>
              <a:schemeClr val="accent6">
                <a:lumMod val="40000"/>
                <a:lumOff val="6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>
            <a:extLst>
              <a:ext uri="{FF2B5EF4-FFF2-40B4-BE49-F238E27FC236}">
                <a16:creationId xmlns:a16="http://schemas.microsoft.com/office/drawing/2014/main" id="{A2975EFE-13FC-0707-9B87-50A3FDFBA10D}"/>
              </a:ext>
            </a:extLst>
          </p:cNvPr>
          <p:cNvCxnSpPr>
            <a:cxnSpLocks/>
          </p:cNvCxnSpPr>
          <p:nvPr/>
        </p:nvCxnSpPr>
        <p:spPr>
          <a:xfrm flipV="1">
            <a:off x="9000736" y="4991893"/>
            <a:ext cx="0" cy="129600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接點 31">
            <a:extLst>
              <a:ext uri="{FF2B5EF4-FFF2-40B4-BE49-F238E27FC236}">
                <a16:creationId xmlns:a16="http://schemas.microsoft.com/office/drawing/2014/main" id="{75F6A10B-9DA4-5065-E554-51FC40D401B8}"/>
              </a:ext>
            </a:extLst>
          </p:cNvPr>
          <p:cNvCxnSpPr>
            <a:cxnSpLocks/>
          </p:cNvCxnSpPr>
          <p:nvPr/>
        </p:nvCxnSpPr>
        <p:spPr>
          <a:xfrm flipV="1">
            <a:off x="10440736" y="4991893"/>
            <a:ext cx="0" cy="129600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接點 35">
            <a:extLst>
              <a:ext uri="{FF2B5EF4-FFF2-40B4-BE49-F238E27FC236}">
                <a16:creationId xmlns:a16="http://schemas.microsoft.com/office/drawing/2014/main" id="{509C7E74-7EA1-56BE-493C-E0744D6B846C}"/>
              </a:ext>
            </a:extLst>
          </p:cNvPr>
          <p:cNvCxnSpPr>
            <a:cxnSpLocks/>
          </p:cNvCxnSpPr>
          <p:nvPr/>
        </p:nvCxnSpPr>
        <p:spPr>
          <a:xfrm flipV="1">
            <a:off x="9360736" y="4991893"/>
            <a:ext cx="0" cy="1296000"/>
          </a:xfrm>
          <a:prstGeom prst="line">
            <a:avLst/>
          </a:prstGeom>
          <a:ln w="19050">
            <a:solidFill>
              <a:schemeClr val="accent6">
                <a:lumMod val="40000"/>
                <a:lumOff val="6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接點 36">
            <a:extLst>
              <a:ext uri="{FF2B5EF4-FFF2-40B4-BE49-F238E27FC236}">
                <a16:creationId xmlns:a16="http://schemas.microsoft.com/office/drawing/2014/main" id="{39E0B6ED-A1FE-81C7-7186-C3798837D3A0}"/>
              </a:ext>
            </a:extLst>
          </p:cNvPr>
          <p:cNvCxnSpPr>
            <a:cxnSpLocks/>
          </p:cNvCxnSpPr>
          <p:nvPr/>
        </p:nvCxnSpPr>
        <p:spPr>
          <a:xfrm flipV="1">
            <a:off x="9720736" y="4991893"/>
            <a:ext cx="0" cy="1296000"/>
          </a:xfrm>
          <a:prstGeom prst="line">
            <a:avLst/>
          </a:prstGeom>
          <a:ln w="19050">
            <a:solidFill>
              <a:schemeClr val="accent6">
                <a:lumMod val="40000"/>
                <a:lumOff val="6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接點 37">
            <a:extLst>
              <a:ext uri="{FF2B5EF4-FFF2-40B4-BE49-F238E27FC236}">
                <a16:creationId xmlns:a16="http://schemas.microsoft.com/office/drawing/2014/main" id="{9DAA6766-4A6E-DFC4-C202-8F8814A8B017}"/>
              </a:ext>
            </a:extLst>
          </p:cNvPr>
          <p:cNvCxnSpPr>
            <a:cxnSpLocks/>
          </p:cNvCxnSpPr>
          <p:nvPr/>
        </p:nvCxnSpPr>
        <p:spPr>
          <a:xfrm flipV="1">
            <a:off x="9540736" y="4991893"/>
            <a:ext cx="0" cy="1296000"/>
          </a:xfrm>
          <a:prstGeom prst="line">
            <a:avLst/>
          </a:prstGeom>
          <a:ln w="19050">
            <a:solidFill>
              <a:schemeClr val="accent6">
                <a:lumMod val="40000"/>
                <a:lumOff val="6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接點 38">
            <a:extLst>
              <a:ext uri="{FF2B5EF4-FFF2-40B4-BE49-F238E27FC236}">
                <a16:creationId xmlns:a16="http://schemas.microsoft.com/office/drawing/2014/main" id="{67587661-7281-6CC5-9A1D-6299E958B7B8}"/>
              </a:ext>
            </a:extLst>
          </p:cNvPr>
          <p:cNvCxnSpPr>
            <a:cxnSpLocks/>
          </p:cNvCxnSpPr>
          <p:nvPr/>
        </p:nvCxnSpPr>
        <p:spPr>
          <a:xfrm flipV="1">
            <a:off x="10080736" y="4991893"/>
            <a:ext cx="0" cy="1296000"/>
          </a:xfrm>
          <a:prstGeom prst="line">
            <a:avLst/>
          </a:prstGeom>
          <a:ln w="19050">
            <a:solidFill>
              <a:schemeClr val="accent6">
                <a:lumMod val="40000"/>
                <a:lumOff val="6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接點 41">
            <a:extLst>
              <a:ext uri="{FF2B5EF4-FFF2-40B4-BE49-F238E27FC236}">
                <a16:creationId xmlns:a16="http://schemas.microsoft.com/office/drawing/2014/main" id="{99CED002-9AA3-51AC-27E1-90514F221A37}"/>
              </a:ext>
            </a:extLst>
          </p:cNvPr>
          <p:cNvCxnSpPr>
            <a:cxnSpLocks/>
          </p:cNvCxnSpPr>
          <p:nvPr/>
        </p:nvCxnSpPr>
        <p:spPr>
          <a:xfrm flipV="1">
            <a:off x="10260736" y="4991893"/>
            <a:ext cx="0" cy="1296000"/>
          </a:xfrm>
          <a:prstGeom prst="line">
            <a:avLst/>
          </a:prstGeom>
          <a:ln w="19050">
            <a:solidFill>
              <a:schemeClr val="accent6">
                <a:lumMod val="40000"/>
                <a:lumOff val="6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接點 47">
            <a:extLst>
              <a:ext uri="{FF2B5EF4-FFF2-40B4-BE49-F238E27FC236}">
                <a16:creationId xmlns:a16="http://schemas.microsoft.com/office/drawing/2014/main" id="{51234F58-3090-3922-11E7-639B16D79A2E}"/>
              </a:ext>
            </a:extLst>
          </p:cNvPr>
          <p:cNvCxnSpPr>
            <a:cxnSpLocks/>
          </p:cNvCxnSpPr>
          <p:nvPr/>
        </p:nvCxnSpPr>
        <p:spPr>
          <a:xfrm flipV="1">
            <a:off x="9900736" y="4991893"/>
            <a:ext cx="0" cy="1296000"/>
          </a:xfrm>
          <a:prstGeom prst="line">
            <a:avLst/>
          </a:prstGeom>
          <a:ln w="19050">
            <a:solidFill>
              <a:schemeClr val="accent6">
                <a:lumMod val="40000"/>
                <a:lumOff val="6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群組 48">
            <a:extLst>
              <a:ext uri="{FF2B5EF4-FFF2-40B4-BE49-F238E27FC236}">
                <a16:creationId xmlns:a16="http://schemas.microsoft.com/office/drawing/2014/main" id="{AC89B66D-CCDA-3525-BF0A-4BC868AA6234}"/>
              </a:ext>
            </a:extLst>
          </p:cNvPr>
          <p:cNvGrpSpPr/>
          <p:nvPr/>
        </p:nvGrpSpPr>
        <p:grpSpPr>
          <a:xfrm>
            <a:off x="8820736" y="5186871"/>
            <a:ext cx="1800000" cy="360000"/>
            <a:chOff x="4941580" y="1528754"/>
            <a:chExt cx="1800000" cy="360000"/>
          </a:xfrm>
        </p:grpSpPr>
        <p:cxnSp>
          <p:nvCxnSpPr>
            <p:cNvPr id="50" name="直線接點 49">
              <a:extLst>
                <a:ext uri="{FF2B5EF4-FFF2-40B4-BE49-F238E27FC236}">
                  <a16:creationId xmlns:a16="http://schemas.microsoft.com/office/drawing/2014/main" id="{296D9070-230A-2268-8396-2DC51B9D67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21580" y="1528754"/>
              <a:ext cx="720000" cy="1"/>
            </a:xfrm>
            <a:prstGeom prst="line">
              <a:avLst/>
            </a:prstGeom>
            <a:ln w="19050">
              <a:solidFill>
                <a:schemeClr val="accent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接點 50">
              <a:extLst>
                <a:ext uri="{FF2B5EF4-FFF2-40B4-BE49-F238E27FC236}">
                  <a16:creationId xmlns:a16="http://schemas.microsoft.com/office/drawing/2014/main" id="{7AED03A4-CAE4-2D0C-6097-9DD5242A52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41580" y="1888753"/>
              <a:ext cx="180000" cy="1"/>
            </a:xfrm>
            <a:prstGeom prst="line">
              <a:avLst/>
            </a:prstGeom>
            <a:ln w="19050">
              <a:solidFill>
                <a:schemeClr val="accent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接點 51">
              <a:extLst>
                <a:ext uri="{FF2B5EF4-FFF2-40B4-BE49-F238E27FC236}">
                  <a16:creationId xmlns:a16="http://schemas.microsoft.com/office/drawing/2014/main" id="{4947A34A-6668-0302-21D3-BBDCACB3FB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21580" y="1528754"/>
              <a:ext cx="0" cy="360000"/>
            </a:xfrm>
            <a:prstGeom prst="line">
              <a:avLst/>
            </a:prstGeom>
            <a:ln w="19050">
              <a:solidFill>
                <a:schemeClr val="accent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接點 52">
              <a:extLst>
                <a:ext uri="{FF2B5EF4-FFF2-40B4-BE49-F238E27FC236}">
                  <a16:creationId xmlns:a16="http://schemas.microsoft.com/office/drawing/2014/main" id="{38243DB5-1585-7FC0-503A-6230E49BB1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41580" y="1888753"/>
              <a:ext cx="720000" cy="1"/>
            </a:xfrm>
            <a:prstGeom prst="line">
              <a:avLst/>
            </a:prstGeom>
            <a:ln w="19050">
              <a:solidFill>
                <a:schemeClr val="accent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接點 53">
              <a:extLst>
                <a:ext uri="{FF2B5EF4-FFF2-40B4-BE49-F238E27FC236}">
                  <a16:creationId xmlns:a16="http://schemas.microsoft.com/office/drawing/2014/main" id="{C684EB06-72EA-6D84-8E13-00FA5CF3BB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41580" y="1528754"/>
              <a:ext cx="0" cy="360000"/>
            </a:xfrm>
            <a:prstGeom prst="line">
              <a:avLst/>
            </a:prstGeom>
            <a:ln w="19050">
              <a:solidFill>
                <a:schemeClr val="accent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接點 54">
              <a:extLst>
                <a:ext uri="{FF2B5EF4-FFF2-40B4-BE49-F238E27FC236}">
                  <a16:creationId xmlns:a16="http://schemas.microsoft.com/office/drawing/2014/main" id="{476FC955-D0E7-3885-E72F-2352E13CD0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61580" y="1528754"/>
              <a:ext cx="0" cy="360000"/>
            </a:xfrm>
            <a:prstGeom prst="line">
              <a:avLst/>
            </a:prstGeom>
            <a:ln w="19050">
              <a:solidFill>
                <a:schemeClr val="accent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接點 55">
              <a:extLst>
                <a:ext uri="{FF2B5EF4-FFF2-40B4-BE49-F238E27FC236}">
                  <a16:creationId xmlns:a16="http://schemas.microsoft.com/office/drawing/2014/main" id="{D5794DDB-1E44-9FBE-DB08-38CA627C22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61580" y="1528754"/>
              <a:ext cx="180000" cy="1"/>
            </a:xfrm>
            <a:prstGeom prst="line">
              <a:avLst/>
            </a:prstGeom>
            <a:ln w="19050">
              <a:solidFill>
                <a:schemeClr val="accent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81AAB237-BEB5-444D-F09B-4F17AE36ADFB}"/>
              </a:ext>
            </a:extLst>
          </p:cNvPr>
          <p:cNvSpPr txBox="1"/>
          <p:nvPr/>
        </p:nvSpPr>
        <p:spPr>
          <a:xfrm>
            <a:off x="9038142" y="4926377"/>
            <a:ext cx="1377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>
                <a:solidFill>
                  <a:schemeClr val="accent6"/>
                </a:solidFill>
              </a:rPr>
              <a:t>clock (8 ns)</a:t>
            </a: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F5573BF4-27F2-4DC6-72B0-FC197311081D}"/>
              </a:ext>
            </a:extLst>
          </p:cNvPr>
          <p:cNvSpPr txBox="1"/>
          <p:nvPr/>
        </p:nvSpPr>
        <p:spPr>
          <a:xfrm>
            <a:off x="8882864" y="6386550"/>
            <a:ext cx="18837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>
                <a:solidFill>
                  <a:schemeClr val="accent2"/>
                </a:solidFill>
              </a:rPr>
              <a:t>parallel data pattern (1 ns)</a:t>
            </a:r>
            <a:endParaRPr lang="zh-TW" altLang="en-US" sz="1200" dirty="0">
              <a:solidFill>
                <a:schemeClr val="accent2"/>
              </a:solidFill>
            </a:endParaRPr>
          </a:p>
        </p:txBody>
      </p:sp>
      <p:grpSp>
        <p:nvGrpSpPr>
          <p:cNvPr id="59" name="群組 58">
            <a:extLst>
              <a:ext uri="{FF2B5EF4-FFF2-40B4-BE49-F238E27FC236}">
                <a16:creationId xmlns:a16="http://schemas.microsoft.com/office/drawing/2014/main" id="{4D2F1FD5-13A8-ADBC-AEE7-D63564B7D1C0}"/>
              </a:ext>
            </a:extLst>
          </p:cNvPr>
          <p:cNvGrpSpPr/>
          <p:nvPr/>
        </p:nvGrpSpPr>
        <p:grpSpPr>
          <a:xfrm>
            <a:off x="8818702" y="5754368"/>
            <a:ext cx="1802450" cy="360000"/>
            <a:chOff x="4941580" y="1528754"/>
            <a:chExt cx="1802450" cy="360000"/>
          </a:xfrm>
        </p:grpSpPr>
        <p:cxnSp>
          <p:nvCxnSpPr>
            <p:cNvPr id="60" name="直線接點 59">
              <a:extLst>
                <a:ext uri="{FF2B5EF4-FFF2-40B4-BE49-F238E27FC236}">
                  <a16:creationId xmlns:a16="http://schemas.microsoft.com/office/drawing/2014/main" id="{F6304635-F740-5EB6-8A8F-7DF0466604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41580" y="1888753"/>
              <a:ext cx="900000" cy="1"/>
            </a:xfrm>
            <a:prstGeom prst="line">
              <a:avLst/>
            </a:prstGeom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接點 60">
              <a:extLst>
                <a:ext uri="{FF2B5EF4-FFF2-40B4-BE49-F238E27FC236}">
                  <a16:creationId xmlns:a16="http://schemas.microsoft.com/office/drawing/2014/main" id="{45ABAD5F-7CD0-E121-F523-86A88D8C78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41580" y="1528754"/>
              <a:ext cx="0" cy="360000"/>
            </a:xfrm>
            <a:prstGeom prst="line">
              <a:avLst/>
            </a:prstGeom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接點 61">
              <a:extLst>
                <a:ext uri="{FF2B5EF4-FFF2-40B4-BE49-F238E27FC236}">
                  <a16:creationId xmlns:a16="http://schemas.microsoft.com/office/drawing/2014/main" id="{E912AF60-26C0-5C34-2AE7-028ACC6CD0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44030" y="1528754"/>
              <a:ext cx="900000" cy="1"/>
            </a:xfrm>
            <a:prstGeom prst="line">
              <a:avLst/>
            </a:prstGeom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063D774A-D2B8-FE4A-E18C-6A008C99AC8C}"/>
              </a:ext>
            </a:extLst>
          </p:cNvPr>
          <p:cNvSpPr txBox="1"/>
          <p:nvPr/>
        </p:nvSpPr>
        <p:spPr>
          <a:xfrm>
            <a:off x="8907454" y="5489279"/>
            <a:ext cx="1601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>
                <a:solidFill>
                  <a:srgbClr val="FF0000"/>
                </a:solidFill>
              </a:rPr>
              <a:t>pulse signal</a:t>
            </a:r>
          </a:p>
        </p:txBody>
      </p:sp>
      <p:grpSp>
        <p:nvGrpSpPr>
          <p:cNvPr id="64" name="群組 63">
            <a:extLst>
              <a:ext uri="{FF2B5EF4-FFF2-40B4-BE49-F238E27FC236}">
                <a16:creationId xmlns:a16="http://schemas.microsoft.com/office/drawing/2014/main" id="{A0139A61-FCCD-4289-BF5F-1EDBF0C66B63}"/>
              </a:ext>
            </a:extLst>
          </p:cNvPr>
          <p:cNvGrpSpPr/>
          <p:nvPr/>
        </p:nvGrpSpPr>
        <p:grpSpPr>
          <a:xfrm>
            <a:off x="9010543" y="6228445"/>
            <a:ext cx="1420885" cy="276999"/>
            <a:chOff x="5217244" y="2359341"/>
            <a:chExt cx="1420885" cy="276999"/>
          </a:xfrm>
        </p:grpSpPr>
        <p:sp>
          <p:nvSpPr>
            <p:cNvPr id="65" name="文字方塊 64">
              <a:extLst>
                <a:ext uri="{FF2B5EF4-FFF2-40B4-BE49-F238E27FC236}">
                  <a16:creationId xmlns:a16="http://schemas.microsoft.com/office/drawing/2014/main" id="{1749F007-1D82-6D3D-28AC-F94C1A8B7164}"/>
                </a:ext>
              </a:extLst>
            </p:cNvPr>
            <p:cNvSpPr txBox="1"/>
            <p:nvPr/>
          </p:nvSpPr>
          <p:spPr>
            <a:xfrm>
              <a:off x="5217244" y="2359341"/>
              <a:ext cx="1572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dirty="0">
                  <a:solidFill>
                    <a:schemeClr val="accent2"/>
                  </a:solidFill>
                </a:rPr>
                <a:t>0</a:t>
              </a:r>
            </a:p>
          </p:txBody>
        </p:sp>
        <p:sp>
          <p:nvSpPr>
            <p:cNvPr id="66" name="文字方塊 65">
              <a:extLst>
                <a:ext uri="{FF2B5EF4-FFF2-40B4-BE49-F238E27FC236}">
                  <a16:creationId xmlns:a16="http://schemas.microsoft.com/office/drawing/2014/main" id="{C95C5E6A-2F95-6FB5-EF61-05F0E212336F}"/>
                </a:ext>
              </a:extLst>
            </p:cNvPr>
            <p:cNvSpPr txBox="1"/>
            <p:nvPr/>
          </p:nvSpPr>
          <p:spPr>
            <a:xfrm>
              <a:off x="5397766" y="2359341"/>
              <a:ext cx="1572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dirty="0">
                  <a:solidFill>
                    <a:schemeClr val="accent2"/>
                  </a:solidFill>
                </a:rPr>
                <a:t>0</a:t>
              </a:r>
            </a:p>
          </p:txBody>
        </p:sp>
        <p:sp>
          <p:nvSpPr>
            <p:cNvPr id="67" name="文字方塊 66">
              <a:extLst>
                <a:ext uri="{FF2B5EF4-FFF2-40B4-BE49-F238E27FC236}">
                  <a16:creationId xmlns:a16="http://schemas.microsoft.com/office/drawing/2014/main" id="{5C9B4497-E231-ADBA-24F3-39CC84B26B10}"/>
                </a:ext>
              </a:extLst>
            </p:cNvPr>
            <p:cNvSpPr txBox="1"/>
            <p:nvPr/>
          </p:nvSpPr>
          <p:spPr>
            <a:xfrm>
              <a:off x="5578288" y="2359341"/>
              <a:ext cx="1572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dirty="0">
                  <a:solidFill>
                    <a:schemeClr val="accent2"/>
                  </a:solidFill>
                </a:rPr>
                <a:t>0</a:t>
              </a:r>
            </a:p>
          </p:txBody>
        </p:sp>
        <p:sp>
          <p:nvSpPr>
            <p:cNvPr id="68" name="文字方塊 67">
              <a:extLst>
                <a:ext uri="{FF2B5EF4-FFF2-40B4-BE49-F238E27FC236}">
                  <a16:creationId xmlns:a16="http://schemas.microsoft.com/office/drawing/2014/main" id="{6D7D5A82-6CAE-563E-0997-031D6DE4D2C9}"/>
                </a:ext>
              </a:extLst>
            </p:cNvPr>
            <p:cNvSpPr txBox="1"/>
            <p:nvPr/>
          </p:nvSpPr>
          <p:spPr>
            <a:xfrm>
              <a:off x="5758810" y="2359341"/>
              <a:ext cx="1572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dirty="0">
                  <a:solidFill>
                    <a:schemeClr val="accent2"/>
                  </a:solidFill>
                </a:rPr>
                <a:t>0</a:t>
              </a:r>
            </a:p>
          </p:txBody>
        </p:sp>
        <p:sp>
          <p:nvSpPr>
            <p:cNvPr id="69" name="文字方塊 68">
              <a:extLst>
                <a:ext uri="{FF2B5EF4-FFF2-40B4-BE49-F238E27FC236}">
                  <a16:creationId xmlns:a16="http://schemas.microsoft.com/office/drawing/2014/main" id="{7C7372CF-854A-A0B0-7B23-96DF3B80D40A}"/>
                </a:ext>
              </a:extLst>
            </p:cNvPr>
            <p:cNvSpPr txBox="1"/>
            <p:nvPr/>
          </p:nvSpPr>
          <p:spPr>
            <a:xfrm>
              <a:off x="5939332" y="2359341"/>
              <a:ext cx="1572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dirty="0">
                  <a:solidFill>
                    <a:schemeClr val="accent2"/>
                  </a:solidFill>
                </a:rPr>
                <a:t>1</a:t>
              </a:r>
            </a:p>
          </p:txBody>
        </p:sp>
        <p:sp>
          <p:nvSpPr>
            <p:cNvPr id="71" name="文字方塊 70">
              <a:extLst>
                <a:ext uri="{FF2B5EF4-FFF2-40B4-BE49-F238E27FC236}">
                  <a16:creationId xmlns:a16="http://schemas.microsoft.com/office/drawing/2014/main" id="{9C2F6267-F587-9C81-96B8-8018C042F055}"/>
                </a:ext>
              </a:extLst>
            </p:cNvPr>
            <p:cNvSpPr txBox="1"/>
            <p:nvPr/>
          </p:nvSpPr>
          <p:spPr>
            <a:xfrm>
              <a:off x="6119854" y="2359341"/>
              <a:ext cx="1572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dirty="0">
                  <a:solidFill>
                    <a:schemeClr val="accent2"/>
                  </a:solidFill>
                </a:rPr>
                <a:t>1</a:t>
              </a:r>
            </a:p>
          </p:txBody>
        </p:sp>
        <p:sp>
          <p:nvSpPr>
            <p:cNvPr id="72" name="文字方塊 71">
              <a:extLst>
                <a:ext uri="{FF2B5EF4-FFF2-40B4-BE49-F238E27FC236}">
                  <a16:creationId xmlns:a16="http://schemas.microsoft.com/office/drawing/2014/main" id="{C95F0564-758D-3E8D-07D3-6BDBD8E1878E}"/>
                </a:ext>
              </a:extLst>
            </p:cNvPr>
            <p:cNvSpPr txBox="1"/>
            <p:nvPr/>
          </p:nvSpPr>
          <p:spPr>
            <a:xfrm>
              <a:off x="6300376" y="2359341"/>
              <a:ext cx="1572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dirty="0">
                  <a:solidFill>
                    <a:schemeClr val="accent2"/>
                  </a:solidFill>
                </a:rPr>
                <a:t>1</a:t>
              </a:r>
            </a:p>
          </p:txBody>
        </p:sp>
        <p:sp>
          <p:nvSpPr>
            <p:cNvPr id="73" name="文字方塊 72">
              <a:extLst>
                <a:ext uri="{FF2B5EF4-FFF2-40B4-BE49-F238E27FC236}">
                  <a16:creationId xmlns:a16="http://schemas.microsoft.com/office/drawing/2014/main" id="{6E71A33C-4CEB-F897-670A-00E3A5B90184}"/>
                </a:ext>
              </a:extLst>
            </p:cNvPr>
            <p:cNvSpPr txBox="1"/>
            <p:nvPr/>
          </p:nvSpPr>
          <p:spPr>
            <a:xfrm>
              <a:off x="6480900" y="2359341"/>
              <a:ext cx="1572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200" dirty="0">
                  <a:solidFill>
                    <a:schemeClr val="accent2"/>
                  </a:solidFill>
                </a:rPr>
                <a:t>1</a:t>
              </a:r>
            </a:p>
          </p:txBody>
        </p:sp>
      </p:grp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9AE2325F-CED6-0605-B5C3-E276AA3FFD78}"/>
              </a:ext>
            </a:extLst>
          </p:cNvPr>
          <p:cNvSpPr txBox="1"/>
          <p:nvPr/>
        </p:nvSpPr>
        <p:spPr>
          <a:xfrm>
            <a:off x="8048400" y="4648955"/>
            <a:ext cx="27879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Note: </a:t>
            </a:r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1ns TDC (1-to-8 ISERDES )</a:t>
            </a: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3CDA7299-5DA7-5EF1-0319-DEBB656BF112}"/>
              </a:ext>
            </a:extLst>
          </p:cNvPr>
          <p:cNvSpPr txBox="1"/>
          <p:nvPr/>
        </p:nvSpPr>
        <p:spPr>
          <a:xfrm>
            <a:off x="8640416" y="1076544"/>
            <a:ext cx="2630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recovered clock (125MHz)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3" name="接點: 肘形 22">
            <a:extLst>
              <a:ext uri="{FF2B5EF4-FFF2-40B4-BE49-F238E27FC236}">
                <a16:creationId xmlns:a16="http://schemas.microsoft.com/office/drawing/2014/main" id="{701C9AE0-3C58-99A1-E8E2-98E6A27BC5AD}"/>
              </a:ext>
            </a:extLst>
          </p:cNvPr>
          <p:cNvCxnSpPr>
            <a:cxnSpLocks/>
            <a:endCxn id="22" idx="1"/>
          </p:cNvCxnSpPr>
          <p:nvPr/>
        </p:nvCxnSpPr>
        <p:spPr>
          <a:xfrm flipV="1">
            <a:off x="7675587" y="1261210"/>
            <a:ext cx="964829" cy="336596"/>
          </a:xfrm>
          <a:prstGeom prst="bentConnector3">
            <a:avLst>
              <a:gd name="adj1" fmla="val 73449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8349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454B6-7A6C-6919-5B7F-6703FD877C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1AF9840D-BA91-3A6C-52BF-574D6C37347C}"/>
              </a:ext>
            </a:extLst>
          </p:cNvPr>
          <p:cNvSpPr/>
          <p:nvPr/>
        </p:nvSpPr>
        <p:spPr>
          <a:xfrm>
            <a:off x="6675647" y="922939"/>
            <a:ext cx="4655030" cy="337934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3ECDCFE4-2CA4-19A9-D070-49DC0DB6E564}"/>
              </a:ext>
            </a:extLst>
          </p:cNvPr>
          <p:cNvSpPr/>
          <p:nvPr/>
        </p:nvSpPr>
        <p:spPr>
          <a:xfrm>
            <a:off x="6622234" y="999742"/>
            <a:ext cx="4655030" cy="337934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7967983-9B91-C459-A3F1-F1F8364825F3}"/>
              </a:ext>
            </a:extLst>
          </p:cNvPr>
          <p:cNvSpPr/>
          <p:nvPr/>
        </p:nvSpPr>
        <p:spPr>
          <a:xfrm>
            <a:off x="6568821" y="1076544"/>
            <a:ext cx="4655030" cy="337934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19810203-4ED0-7F1A-46C8-B2C4C5D81FA6}"/>
              </a:ext>
            </a:extLst>
          </p:cNvPr>
          <p:cNvSpPr/>
          <p:nvPr/>
        </p:nvSpPr>
        <p:spPr>
          <a:xfrm>
            <a:off x="830278" y="1076544"/>
            <a:ext cx="4820956" cy="337934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F5C995D1-0F98-2AFB-ACAC-413FEAAE2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Method of Timing Distribution System (2)</a:t>
            </a:r>
            <a:endParaRPr lang="zh-TW" altLang="en-US" dirty="0"/>
          </a:p>
        </p:txBody>
      </p:sp>
      <p:sp>
        <p:nvSpPr>
          <p:cNvPr id="25" name="文字版面配置區 7">
            <a:extLst>
              <a:ext uri="{FF2B5EF4-FFF2-40B4-BE49-F238E27FC236}">
                <a16:creationId xmlns:a16="http://schemas.microsoft.com/office/drawing/2014/main" id="{94620796-82B8-D79F-1E00-5EADD2BDCCA1}"/>
              </a:ext>
            </a:extLst>
          </p:cNvPr>
          <p:cNvSpPr txBox="1">
            <a:spLocks/>
          </p:cNvSpPr>
          <p:nvPr/>
        </p:nvSpPr>
        <p:spPr>
          <a:xfrm>
            <a:off x="171638" y="517104"/>
            <a:ext cx="11428561" cy="457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solidFill>
                  <a:schemeClr val="tx1"/>
                </a:solidFill>
              </a:rPr>
              <a:t>Transmit the leading-edge timing and spill number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1A246E23-4A16-6036-2FB9-5E05229E6F57}"/>
              </a:ext>
            </a:extLst>
          </p:cNvPr>
          <p:cNvSpPr/>
          <p:nvPr/>
        </p:nvSpPr>
        <p:spPr>
          <a:xfrm>
            <a:off x="4563521" y="1402095"/>
            <a:ext cx="1207848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MIKUMARI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Link TX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21180F64-1AC1-529B-2833-7B70A0077532}"/>
              </a:ext>
            </a:extLst>
          </p:cNvPr>
          <p:cNvSpPr/>
          <p:nvPr/>
        </p:nvSpPr>
        <p:spPr>
          <a:xfrm>
            <a:off x="6467739" y="1402095"/>
            <a:ext cx="1207848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MIKUMARI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Link RX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0BC19E9F-768C-DEEE-E859-9FCCC1495309}"/>
              </a:ext>
            </a:extLst>
          </p:cNvPr>
          <p:cNvSpPr txBox="1"/>
          <p:nvPr/>
        </p:nvSpPr>
        <p:spPr>
          <a:xfrm>
            <a:off x="1755931" y="1076544"/>
            <a:ext cx="163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clock (125MHz)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6" name="直線單箭頭接點 15">
            <a:extLst>
              <a:ext uri="{FF2B5EF4-FFF2-40B4-BE49-F238E27FC236}">
                <a16:creationId xmlns:a16="http://schemas.microsoft.com/office/drawing/2014/main" id="{C818FE90-436A-5AC4-2901-BA6D93CB5397}"/>
              </a:ext>
            </a:extLst>
          </p:cNvPr>
          <p:cNvCxnSpPr>
            <a:cxnSpLocks/>
            <a:stCxn id="26" idx="3"/>
            <a:endCxn id="8" idx="1"/>
          </p:cNvCxnSpPr>
          <p:nvPr/>
        </p:nvCxnSpPr>
        <p:spPr>
          <a:xfrm>
            <a:off x="3379629" y="1934027"/>
            <a:ext cx="1183892" cy="806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單箭頭接點 33">
            <a:extLst>
              <a:ext uri="{FF2B5EF4-FFF2-40B4-BE49-F238E27FC236}">
                <a16:creationId xmlns:a16="http://schemas.microsoft.com/office/drawing/2014/main" id="{EE40EFC3-2E93-BA46-48EF-F9993987B48A}"/>
              </a:ext>
            </a:extLst>
          </p:cNvPr>
          <p:cNvCxnSpPr>
            <a:cxnSpLocks/>
            <a:stCxn id="9" idx="3"/>
            <a:endCxn id="27" idx="1"/>
          </p:cNvCxnSpPr>
          <p:nvPr/>
        </p:nvCxnSpPr>
        <p:spPr>
          <a:xfrm flipV="1">
            <a:off x="7675587" y="1924695"/>
            <a:ext cx="1172218" cy="1740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單箭頭接點 43">
            <a:extLst>
              <a:ext uri="{FF2B5EF4-FFF2-40B4-BE49-F238E27FC236}">
                <a16:creationId xmlns:a16="http://schemas.microsoft.com/office/drawing/2014/main" id="{B6B01A6F-7D00-27E9-B614-9B92564A6915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5771369" y="1942095"/>
            <a:ext cx="69637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群組 69">
            <a:extLst>
              <a:ext uri="{FF2B5EF4-FFF2-40B4-BE49-F238E27FC236}">
                <a16:creationId xmlns:a16="http://schemas.microsoft.com/office/drawing/2014/main" id="{7E1C555D-6236-9EE4-32FE-9716DCF13DDE}"/>
              </a:ext>
            </a:extLst>
          </p:cNvPr>
          <p:cNvGrpSpPr/>
          <p:nvPr/>
        </p:nvGrpSpPr>
        <p:grpSpPr>
          <a:xfrm>
            <a:off x="5861017" y="1569789"/>
            <a:ext cx="489530" cy="360000"/>
            <a:chOff x="4368799" y="1672427"/>
            <a:chExt cx="489530" cy="360000"/>
          </a:xfrm>
        </p:grpSpPr>
        <p:sp>
          <p:nvSpPr>
            <p:cNvPr id="45" name="橢圓 44">
              <a:extLst>
                <a:ext uri="{FF2B5EF4-FFF2-40B4-BE49-F238E27FC236}">
                  <a16:creationId xmlns:a16="http://schemas.microsoft.com/office/drawing/2014/main" id="{1C96CD61-2BB2-164C-FA3B-5F9C48698ECA}"/>
                </a:ext>
              </a:extLst>
            </p:cNvPr>
            <p:cNvSpPr/>
            <p:nvPr/>
          </p:nvSpPr>
          <p:spPr>
            <a:xfrm>
              <a:off x="4368799" y="1672427"/>
              <a:ext cx="360000" cy="36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6" name="橢圓 45">
              <a:extLst>
                <a:ext uri="{FF2B5EF4-FFF2-40B4-BE49-F238E27FC236}">
                  <a16:creationId xmlns:a16="http://schemas.microsoft.com/office/drawing/2014/main" id="{F760AB7D-D9D4-1AFB-DC93-C289E7657E93}"/>
                </a:ext>
              </a:extLst>
            </p:cNvPr>
            <p:cNvSpPr/>
            <p:nvPr/>
          </p:nvSpPr>
          <p:spPr>
            <a:xfrm>
              <a:off x="4433564" y="1672427"/>
              <a:ext cx="360000" cy="36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7" name="橢圓 46">
              <a:extLst>
                <a:ext uri="{FF2B5EF4-FFF2-40B4-BE49-F238E27FC236}">
                  <a16:creationId xmlns:a16="http://schemas.microsoft.com/office/drawing/2014/main" id="{A2665C4A-691A-A07F-08F5-1444DE0D3B50}"/>
                </a:ext>
              </a:extLst>
            </p:cNvPr>
            <p:cNvSpPr/>
            <p:nvPr/>
          </p:nvSpPr>
          <p:spPr>
            <a:xfrm>
              <a:off x="4498329" y="1672427"/>
              <a:ext cx="360000" cy="36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26" name="矩形 25">
            <a:extLst>
              <a:ext uri="{FF2B5EF4-FFF2-40B4-BE49-F238E27FC236}">
                <a16:creationId xmlns:a16="http://schemas.microsoft.com/office/drawing/2014/main" id="{585985A0-DC8F-C591-A092-42CE9E5D6D3D}"/>
              </a:ext>
            </a:extLst>
          </p:cNvPr>
          <p:cNvSpPr/>
          <p:nvPr/>
        </p:nvSpPr>
        <p:spPr>
          <a:xfrm>
            <a:off x="2299629" y="1574027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Time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Counter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FB7CC1D0-1C1C-2085-E737-5E3E6A74BCF0}"/>
              </a:ext>
            </a:extLst>
          </p:cNvPr>
          <p:cNvSpPr/>
          <p:nvPr/>
        </p:nvSpPr>
        <p:spPr>
          <a:xfrm>
            <a:off x="8847805" y="1564695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Time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Counter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77110B3B-4200-5D25-9F3F-E8C059AD5EF3}"/>
              </a:ext>
            </a:extLst>
          </p:cNvPr>
          <p:cNvSpPr/>
          <p:nvPr/>
        </p:nvSpPr>
        <p:spPr>
          <a:xfrm>
            <a:off x="2299629" y="2790097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Encode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C398F177-8D45-D159-A627-8EB6B54D4FB6}"/>
              </a:ext>
            </a:extLst>
          </p:cNvPr>
          <p:cNvSpPr/>
          <p:nvPr/>
        </p:nvSpPr>
        <p:spPr>
          <a:xfrm>
            <a:off x="8847805" y="2786895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Decode</a:t>
            </a:r>
            <a:endParaRPr lang="zh-TW" altLang="en-US" dirty="0">
              <a:solidFill>
                <a:schemeClr val="tx1"/>
              </a:solidFill>
            </a:endParaRPr>
          </a:p>
        </p:txBody>
      </p:sp>
      <p:cxnSp>
        <p:nvCxnSpPr>
          <p:cNvPr id="43" name="接點: 肘形 42">
            <a:extLst>
              <a:ext uri="{FF2B5EF4-FFF2-40B4-BE49-F238E27FC236}">
                <a16:creationId xmlns:a16="http://schemas.microsoft.com/office/drawing/2014/main" id="{70DC9981-A13D-B79F-811A-15B6F3419F16}"/>
              </a:ext>
            </a:extLst>
          </p:cNvPr>
          <p:cNvCxnSpPr>
            <a:cxnSpLocks/>
            <a:stCxn id="40" idx="3"/>
          </p:cNvCxnSpPr>
          <p:nvPr/>
        </p:nvCxnSpPr>
        <p:spPr>
          <a:xfrm flipV="1">
            <a:off x="3379629" y="2313803"/>
            <a:ext cx="1199199" cy="836294"/>
          </a:xfrm>
          <a:prstGeom prst="bentConnector3">
            <a:avLst>
              <a:gd name="adj1" fmla="val 19500"/>
            </a:avLst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4CA23D3D-233B-EF70-F801-1A1AA99889E2}"/>
              </a:ext>
            </a:extLst>
          </p:cNvPr>
          <p:cNvSpPr txBox="1"/>
          <p:nvPr/>
        </p:nvSpPr>
        <p:spPr>
          <a:xfrm>
            <a:off x="3466866" y="1597806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pulse I/F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2" name="接點: 肘形 81">
            <a:extLst>
              <a:ext uri="{FF2B5EF4-FFF2-40B4-BE49-F238E27FC236}">
                <a16:creationId xmlns:a16="http://schemas.microsoft.com/office/drawing/2014/main" id="{B20600F9-DFFA-D421-554B-866EDA7EEE8D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3392918" y="1261210"/>
            <a:ext cx="1185910" cy="324900"/>
          </a:xfrm>
          <a:prstGeom prst="bentConnector3">
            <a:avLst>
              <a:gd name="adj1" fmla="val 16802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3D2120F1-0FFE-3F7B-33BB-B9AE65869432}"/>
              </a:ext>
            </a:extLst>
          </p:cNvPr>
          <p:cNvSpPr txBox="1"/>
          <p:nvPr/>
        </p:nvSpPr>
        <p:spPr>
          <a:xfrm>
            <a:off x="7737533" y="1580124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pulse I/F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C5D99D3E-2843-EB61-B8DB-39564973C7CA}"/>
              </a:ext>
            </a:extLst>
          </p:cNvPr>
          <p:cNvSpPr txBox="1"/>
          <p:nvPr/>
        </p:nvSpPr>
        <p:spPr>
          <a:xfrm>
            <a:off x="3553556" y="1946110"/>
            <a:ext cx="905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dirty="0">
                <a:solidFill>
                  <a:srgbClr val="FF0000"/>
                </a:solidFill>
              </a:rPr>
              <a:t>data I/F</a:t>
            </a:r>
            <a:endParaRPr lang="zh-TW" altLang="en-US" dirty="0">
              <a:solidFill>
                <a:srgbClr val="FF0000"/>
              </a:solidFill>
            </a:endParaRPr>
          </a:p>
        </p:txBody>
      </p:sp>
      <p:cxnSp>
        <p:nvCxnSpPr>
          <p:cNvPr id="96" name="接點: 肘形 95">
            <a:extLst>
              <a:ext uri="{FF2B5EF4-FFF2-40B4-BE49-F238E27FC236}">
                <a16:creationId xmlns:a16="http://schemas.microsoft.com/office/drawing/2014/main" id="{4782C752-C0BB-D391-3167-4F9F8068E63F}"/>
              </a:ext>
            </a:extLst>
          </p:cNvPr>
          <p:cNvCxnSpPr>
            <a:cxnSpLocks/>
            <a:endCxn id="41" idx="1"/>
          </p:cNvCxnSpPr>
          <p:nvPr/>
        </p:nvCxnSpPr>
        <p:spPr>
          <a:xfrm>
            <a:off x="7675587" y="2284695"/>
            <a:ext cx="1172218" cy="862200"/>
          </a:xfrm>
          <a:prstGeom prst="bentConnector3">
            <a:avLst>
              <a:gd name="adj1" fmla="val 77735"/>
            </a:avLst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字方塊 99">
            <a:extLst>
              <a:ext uri="{FF2B5EF4-FFF2-40B4-BE49-F238E27FC236}">
                <a16:creationId xmlns:a16="http://schemas.microsoft.com/office/drawing/2014/main" id="{CA429B3C-975B-0CF7-E954-94B0C5CD663F}"/>
              </a:ext>
            </a:extLst>
          </p:cNvPr>
          <p:cNvSpPr txBox="1"/>
          <p:nvPr/>
        </p:nvSpPr>
        <p:spPr>
          <a:xfrm>
            <a:off x="7741845" y="1937429"/>
            <a:ext cx="905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data I/F</a:t>
            </a:r>
            <a:endParaRPr lang="zh-TW" altLang="en-US" dirty="0">
              <a:solidFill>
                <a:srgbClr val="FF0000"/>
              </a:solidFill>
            </a:endParaRPr>
          </a:p>
        </p:txBody>
      </p:sp>
      <p:cxnSp>
        <p:nvCxnSpPr>
          <p:cNvPr id="111" name="直線單箭頭接點 110">
            <a:extLst>
              <a:ext uri="{FF2B5EF4-FFF2-40B4-BE49-F238E27FC236}">
                <a16:creationId xmlns:a16="http://schemas.microsoft.com/office/drawing/2014/main" id="{E832B1E7-2F27-6971-86D8-9209802F943D}"/>
              </a:ext>
            </a:extLst>
          </p:cNvPr>
          <p:cNvCxnSpPr>
            <a:cxnSpLocks/>
            <a:stCxn id="26" idx="2"/>
            <a:endCxn id="40" idx="0"/>
          </p:cNvCxnSpPr>
          <p:nvPr/>
        </p:nvCxnSpPr>
        <p:spPr>
          <a:xfrm>
            <a:off x="2839629" y="2294027"/>
            <a:ext cx="0" cy="49607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線單箭頭接點 113">
            <a:extLst>
              <a:ext uri="{FF2B5EF4-FFF2-40B4-BE49-F238E27FC236}">
                <a16:creationId xmlns:a16="http://schemas.microsoft.com/office/drawing/2014/main" id="{08EC54F4-56F4-D0F6-BEF0-80561F6D40A1}"/>
              </a:ext>
            </a:extLst>
          </p:cNvPr>
          <p:cNvCxnSpPr>
            <a:cxnSpLocks/>
            <a:stCxn id="27" idx="2"/>
            <a:endCxn id="41" idx="0"/>
          </p:cNvCxnSpPr>
          <p:nvPr/>
        </p:nvCxnSpPr>
        <p:spPr>
          <a:xfrm>
            <a:off x="9387805" y="2284695"/>
            <a:ext cx="0" cy="502200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文字方塊 116">
            <a:extLst>
              <a:ext uri="{FF2B5EF4-FFF2-40B4-BE49-F238E27FC236}">
                <a16:creationId xmlns:a16="http://schemas.microsoft.com/office/drawing/2014/main" id="{8E724F59-B2D1-B4F2-A964-C58F30F877F1}"/>
              </a:ext>
            </a:extLst>
          </p:cNvPr>
          <p:cNvSpPr txBox="1"/>
          <p:nvPr/>
        </p:nvSpPr>
        <p:spPr>
          <a:xfrm>
            <a:off x="9387805" y="2333824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time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8" name="文字方塊 117">
            <a:extLst>
              <a:ext uri="{FF2B5EF4-FFF2-40B4-BE49-F238E27FC236}">
                <a16:creationId xmlns:a16="http://schemas.microsoft.com/office/drawing/2014/main" id="{9D724682-8DF2-D80D-69D5-6811831F8033}"/>
              </a:ext>
            </a:extLst>
          </p:cNvPr>
          <p:cNvSpPr txBox="1"/>
          <p:nvPr/>
        </p:nvSpPr>
        <p:spPr>
          <a:xfrm>
            <a:off x="2834856" y="2333824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time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id="{46F205DA-A95B-00A2-71C6-0697345BEB7A}"/>
              </a:ext>
            </a:extLst>
          </p:cNvPr>
          <p:cNvSpPr/>
          <p:nvPr/>
        </p:nvSpPr>
        <p:spPr>
          <a:xfrm>
            <a:off x="1064487" y="2786895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Pulse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Sampler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20" name="矩形 119">
            <a:extLst>
              <a:ext uri="{FF2B5EF4-FFF2-40B4-BE49-F238E27FC236}">
                <a16:creationId xmlns:a16="http://schemas.microsoft.com/office/drawing/2014/main" id="{E31F1989-E0FA-A36C-A05F-8E365B7FC205}"/>
              </a:ext>
            </a:extLst>
          </p:cNvPr>
          <p:cNvSpPr/>
          <p:nvPr/>
        </p:nvSpPr>
        <p:spPr>
          <a:xfrm>
            <a:off x="10082947" y="2786895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Pulse</a:t>
            </a:r>
          </a:p>
          <a:p>
            <a:pPr algn="ctr"/>
            <a:r>
              <a:rPr lang="en-US" altLang="zh-TW" sz="1700" dirty="0">
                <a:solidFill>
                  <a:schemeClr val="tx1"/>
                </a:solidFill>
              </a:rPr>
              <a:t>Generator</a:t>
            </a:r>
            <a:endParaRPr lang="zh-TW" altLang="en-US" sz="1700" dirty="0">
              <a:solidFill>
                <a:schemeClr val="tx1"/>
              </a:solidFill>
            </a:endParaRPr>
          </a:p>
        </p:txBody>
      </p:sp>
      <p:cxnSp>
        <p:nvCxnSpPr>
          <p:cNvPr id="122" name="直線單箭頭接點 121">
            <a:extLst>
              <a:ext uri="{FF2B5EF4-FFF2-40B4-BE49-F238E27FC236}">
                <a16:creationId xmlns:a16="http://schemas.microsoft.com/office/drawing/2014/main" id="{ADD0702E-E2CC-B226-07CB-5CC73AC91CFA}"/>
              </a:ext>
            </a:extLst>
          </p:cNvPr>
          <p:cNvCxnSpPr>
            <a:cxnSpLocks/>
            <a:stCxn id="41" idx="3"/>
            <a:endCxn id="120" idx="1"/>
          </p:cNvCxnSpPr>
          <p:nvPr/>
        </p:nvCxnSpPr>
        <p:spPr>
          <a:xfrm>
            <a:off x="9927805" y="3146895"/>
            <a:ext cx="155142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線單箭頭接點 124">
            <a:extLst>
              <a:ext uri="{FF2B5EF4-FFF2-40B4-BE49-F238E27FC236}">
                <a16:creationId xmlns:a16="http://schemas.microsoft.com/office/drawing/2014/main" id="{58A6A2E6-5E7D-2037-E34A-7A1A8BF10948}"/>
              </a:ext>
            </a:extLst>
          </p:cNvPr>
          <p:cNvCxnSpPr>
            <a:cxnSpLocks/>
            <a:stCxn id="119" idx="3"/>
            <a:endCxn id="40" idx="1"/>
          </p:cNvCxnSpPr>
          <p:nvPr/>
        </p:nvCxnSpPr>
        <p:spPr>
          <a:xfrm>
            <a:off x="2144487" y="3146895"/>
            <a:ext cx="155142" cy="320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文字方塊 132">
            <a:extLst>
              <a:ext uri="{FF2B5EF4-FFF2-40B4-BE49-F238E27FC236}">
                <a16:creationId xmlns:a16="http://schemas.microsoft.com/office/drawing/2014/main" id="{CD8682F4-AABD-CA67-6343-8229C0AE2663}"/>
              </a:ext>
            </a:extLst>
          </p:cNvPr>
          <p:cNvSpPr txBox="1"/>
          <p:nvPr/>
        </p:nvSpPr>
        <p:spPr>
          <a:xfrm>
            <a:off x="-39989" y="2685230"/>
            <a:ext cx="8178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Kicker</a:t>
            </a:r>
          </a:p>
          <a:p>
            <a:r>
              <a:rPr lang="en-US" altLang="zh-TW" dirty="0"/>
              <a:t>Timing</a:t>
            </a:r>
          </a:p>
          <a:p>
            <a:r>
              <a:rPr lang="en-US" altLang="zh-TW" dirty="0"/>
              <a:t>Pulse</a:t>
            </a:r>
            <a:endParaRPr lang="zh-TW" altLang="en-US" dirty="0"/>
          </a:p>
        </p:txBody>
      </p:sp>
      <p:sp>
        <p:nvSpPr>
          <p:cNvPr id="134" name="矩形 133">
            <a:extLst>
              <a:ext uri="{FF2B5EF4-FFF2-40B4-BE49-F238E27FC236}">
                <a16:creationId xmlns:a16="http://schemas.microsoft.com/office/drawing/2014/main" id="{146F31B5-28F2-F1BB-4C43-9990DF3EF173}"/>
              </a:ext>
            </a:extLst>
          </p:cNvPr>
          <p:cNvSpPr/>
          <p:nvPr/>
        </p:nvSpPr>
        <p:spPr>
          <a:xfrm>
            <a:off x="1064487" y="3608560"/>
            <a:ext cx="1080000" cy="72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Spill</a:t>
            </a:r>
          </a:p>
          <a:p>
            <a:pPr algn="ctr"/>
            <a:r>
              <a:rPr lang="en-US" altLang="zh-TW" dirty="0">
                <a:solidFill>
                  <a:schemeClr val="tx1"/>
                </a:solidFill>
              </a:rPr>
              <a:t>Counter</a:t>
            </a:r>
            <a:endParaRPr lang="zh-TW" altLang="en-US" dirty="0">
              <a:solidFill>
                <a:schemeClr val="tx1"/>
              </a:solidFill>
            </a:endParaRPr>
          </a:p>
        </p:txBody>
      </p:sp>
      <p:cxnSp>
        <p:nvCxnSpPr>
          <p:cNvPr id="139" name="接點: 肘形 138">
            <a:extLst>
              <a:ext uri="{FF2B5EF4-FFF2-40B4-BE49-F238E27FC236}">
                <a16:creationId xmlns:a16="http://schemas.microsoft.com/office/drawing/2014/main" id="{B38F8C55-088A-FF8F-DAD4-18E9268468A8}"/>
              </a:ext>
            </a:extLst>
          </p:cNvPr>
          <p:cNvCxnSpPr>
            <a:cxnSpLocks/>
            <a:stCxn id="134" idx="3"/>
            <a:endCxn id="40" idx="2"/>
          </p:cNvCxnSpPr>
          <p:nvPr/>
        </p:nvCxnSpPr>
        <p:spPr>
          <a:xfrm flipV="1">
            <a:off x="2144487" y="3510097"/>
            <a:ext cx="695142" cy="458463"/>
          </a:xfrm>
          <a:prstGeom prst="bentConnector2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字方塊 141">
            <a:extLst>
              <a:ext uri="{FF2B5EF4-FFF2-40B4-BE49-F238E27FC236}">
                <a16:creationId xmlns:a16="http://schemas.microsoft.com/office/drawing/2014/main" id="{C46B2BAA-61BE-07DC-41B5-73F614ADAA04}"/>
              </a:ext>
            </a:extLst>
          </p:cNvPr>
          <p:cNvSpPr txBox="1"/>
          <p:nvPr/>
        </p:nvSpPr>
        <p:spPr>
          <a:xfrm>
            <a:off x="2144659" y="3941693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Spill Num.</a:t>
            </a:r>
            <a:endParaRPr lang="zh-TW" altLang="en-US" dirty="0"/>
          </a:p>
        </p:txBody>
      </p:sp>
      <p:cxnSp>
        <p:nvCxnSpPr>
          <p:cNvPr id="143" name="接點: 肘形 142">
            <a:extLst>
              <a:ext uri="{FF2B5EF4-FFF2-40B4-BE49-F238E27FC236}">
                <a16:creationId xmlns:a16="http://schemas.microsoft.com/office/drawing/2014/main" id="{2504E60B-3358-E336-FCAD-9E72414A297B}"/>
              </a:ext>
            </a:extLst>
          </p:cNvPr>
          <p:cNvCxnSpPr>
            <a:cxnSpLocks/>
            <a:stCxn id="133" idx="3"/>
            <a:endCxn id="134" idx="1"/>
          </p:cNvCxnSpPr>
          <p:nvPr/>
        </p:nvCxnSpPr>
        <p:spPr>
          <a:xfrm>
            <a:off x="777863" y="3146895"/>
            <a:ext cx="286624" cy="821665"/>
          </a:xfrm>
          <a:prstGeom prst="bentConnector3">
            <a:avLst>
              <a:gd name="adj1" fmla="val 39366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接點: 肘形 146">
            <a:extLst>
              <a:ext uri="{FF2B5EF4-FFF2-40B4-BE49-F238E27FC236}">
                <a16:creationId xmlns:a16="http://schemas.microsoft.com/office/drawing/2014/main" id="{427E2B0C-BE8C-C686-ED5F-3F70A348F951}"/>
              </a:ext>
            </a:extLst>
          </p:cNvPr>
          <p:cNvCxnSpPr>
            <a:cxnSpLocks/>
            <a:stCxn id="41" idx="2"/>
            <a:endCxn id="150" idx="1"/>
          </p:cNvCxnSpPr>
          <p:nvPr/>
        </p:nvCxnSpPr>
        <p:spPr>
          <a:xfrm rot="16200000" flipH="1">
            <a:off x="10173356" y="2721344"/>
            <a:ext cx="517636" cy="2088738"/>
          </a:xfrm>
          <a:prstGeom prst="bentConnector2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文字方塊 149">
            <a:extLst>
              <a:ext uri="{FF2B5EF4-FFF2-40B4-BE49-F238E27FC236}">
                <a16:creationId xmlns:a16="http://schemas.microsoft.com/office/drawing/2014/main" id="{6DC2206D-63DB-D758-9045-4F58C2C1F673}"/>
              </a:ext>
            </a:extLst>
          </p:cNvPr>
          <p:cNvSpPr txBox="1"/>
          <p:nvPr/>
        </p:nvSpPr>
        <p:spPr>
          <a:xfrm>
            <a:off x="11476543" y="3701365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Spill</a:t>
            </a:r>
          </a:p>
          <a:p>
            <a:r>
              <a:rPr lang="en-US" altLang="zh-TW" dirty="0"/>
              <a:t>Num.</a:t>
            </a:r>
            <a:endParaRPr lang="zh-TW" altLang="en-US" dirty="0"/>
          </a:p>
        </p:txBody>
      </p:sp>
      <p:sp>
        <p:nvSpPr>
          <p:cNvPr id="157" name="文字方塊 156">
            <a:extLst>
              <a:ext uri="{FF2B5EF4-FFF2-40B4-BE49-F238E27FC236}">
                <a16:creationId xmlns:a16="http://schemas.microsoft.com/office/drawing/2014/main" id="{D28720E8-AA04-5005-9E22-195C570C8E9C}"/>
              </a:ext>
            </a:extLst>
          </p:cNvPr>
          <p:cNvSpPr txBox="1"/>
          <p:nvPr/>
        </p:nvSpPr>
        <p:spPr>
          <a:xfrm>
            <a:off x="11440500" y="2690857"/>
            <a:ext cx="8293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Beam</a:t>
            </a:r>
          </a:p>
          <a:p>
            <a:r>
              <a:rPr lang="en-US" altLang="zh-TW" dirty="0"/>
              <a:t>Trigger</a:t>
            </a:r>
          </a:p>
          <a:p>
            <a:r>
              <a:rPr lang="en-US" altLang="zh-TW" dirty="0"/>
              <a:t>Pulse</a:t>
            </a:r>
            <a:endParaRPr lang="zh-TW" altLang="en-US" dirty="0"/>
          </a:p>
        </p:txBody>
      </p:sp>
      <p:sp>
        <p:nvSpPr>
          <p:cNvPr id="248" name="文字方塊 247">
            <a:extLst>
              <a:ext uri="{FF2B5EF4-FFF2-40B4-BE49-F238E27FC236}">
                <a16:creationId xmlns:a16="http://schemas.microsoft.com/office/drawing/2014/main" id="{F201BD29-F2E5-0E20-DB27-B4E81FD70E87}"/>
              </a:ext>
            </a:extLst>
          </p:cNvPr>
          <p:cNvSpPr txBox="1"/>
          <p:nvPr/>
        </p:nvSpPr>
        <p:spPr>
          <a:xfrm>
            <a:off x="5718954" y="1933395"/>
            <a:ext cx="816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optical</a:t>
            </a:r>
          </a:p>
          <a:p>
            <a:r>
              <a:rPr lang="en-US" altLang="zh-TW" dirty="0"/>
              <a:t>fiber</a:t>
            </a:r>
            <a:endParaRPr lang="zh-TW" altLang="en-US" dirty="0"/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3FD31CE3-9325-9DDD-33E8-2236D2ABA51D}"/>
              </a:ext>
            </a:extLst>
          </p:cNvPr>
          <p:cNvSpPr txBox="1"/>
          <p:nvPr/>
        </p:nvSpPr>
        <p:spPr>
          <a:xfrm>
            <a:off x="4397290" y="1054328"/>
            <a:ext cx="1295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Main board</a:t>
            </a:r>
            <a:endParaRPr lang="en-US" altLang="zh-TW" dirty="0"/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F05EBF62-D592-DDE3-7F53-1FC34F041190}"/>
              </a:ext>
            </a:extLst>
          </p:cNvPr>
          <p:cNvSpPr txBox="1"/>
          <p:nvPr/>
        </p:nvSpPr>
        <p:spPr>
          <a:xfrm>
            <a:off x="6576887" y="1038525"/>
            <a:ext cx="115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Sub board</a:t>
            </a:r>
            <a:endParaRPr lang="en-US" altLang="zh-TW" dirty="0"/>
          </a:p>
        </p:txBody>
      </p:sp>
      <p:cxnSp>
        <p:nvCxnSpPr>
          <p:cNvPr id="129" name="直線單箭頭接點 128">
            <a:extLst>
              <a:ext uri="{FF2B5EF4-FFF2-40B4-BE49-F238E27FC236}">
                <a16:creationId xmlns:a16="http://schemas.microsoft.com/office/drawing/2014/main" id="{024472E5-91CB-01B9-4083-DBF3B785EDC2}"/>
              </a:ext>
            </a:extLst>
          </p:cNvPr>
          <p:cNvCxnSpPr>
            <a:cxnSpLocks/>
            <a:stCxn id="133" idx="3"/>
            <a:endCxn id="119" idx="1"/>
          </p:cNvCxnSpPr>
          <p:nvPr/>
        </p:nvCxnSpPr>
        <p:spPr>
          <a:xfrm>
            <a:off x="777863" y="3146895"/>
            <a:ext cx="286624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單箭頭接點 134">
            <a:extLst>
              <a:ext uri="{FF2B5EF4-FFF2-40B4-BE49-F238E27FC236}">
                <a16:creationId xmlns:a16="http://schemas.microsoft.com/office/drawing/2014/main" id="{059CD172-6A7B-97FC-A409-15362AB85BC8}"/>
              </a:ext>
            </a:extLst>
          </p:cNvPr>
          <p:cNvCxnSpPr>
            <a:cxnSpLocks/>
            <a:stCxn id="120" idx="3"/>
            <a:endCxn id="157" idx="1"/>
          </p:cNvCxnSpPr>
          <p:nvPr/>
        </p:nvCxnSpPr>
        <p:spPr>
          <a:xfrm>
            <a:off x="11162947" y="3146895"/>
            <a:ext cx="277553" cy="562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id="{A99C0FCF-1151-0823-0A12-5A13C2DA3C75}"/>
              </a:ext>
            </a:extLst>
          </p:cNvPr>
          <p:cNvSpPr/>
          <p:nvPr/>
        </p:nvSpPr>
        <p:spPr>
          <a:xfrm>
            <a:off x="4443045" y="1350273"/>
            <a:ext cx="3324759" cy="1229453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FDA0CE22-38C5-E7EC-D58B-2FFEDA503AD3}"/>
              </a:ext>
            </a:extLst>
          </p:cNvPr>
          <p:cNvSpPr txBox="1"/>
          <p:nvPr/>
        </p:nvSpPr>
        <p:spPr>
          <a:xfrm>
            <a:off x="777863" y="5099082"/>
            <a:ext cx="62248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(2.1) Transmit the information of pulse signal by </a:t>
            </a:r>
            <a:r>
              <a:rPr lang="en-US" altLang="zh-TW" b="1" dirty="0"/>
              <a:t>data I/F</a:t>
            </a:r>
          </a:p>
          <a:p>
            <a:r>
              <a:rPr lang="en-US" altLang="zh-TW" dirty="0"/>
              <a:t>          leading-edge timing + spill number</a:t>
            </a:r>
          </a:p>
          <a:p>
            <a:r>
              <a:rPr lang="en-US" altLang="zh-TW" dirty="0"/>
              <a:t>                  (16+3 bit)                   (16 bits)</a:t>
            </a:r>
          </a:p>
          <a:p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  (spill number: 32 bits(total)/16 bits (delivered))</a:t>
            </a: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084C6479-9846-1128-A302-BFD0E141D8FC}"/>
              </a:ext>
            </a:extLst>
          </p:cNvPr>
          <p:cNvSpPr txBox="1"/>
          <p:nvPr/>
        </p:nvSpPr>
        <p:spPr>
          <a:xfrm>
            <a:off x="481229" y="4553207"/>
            <a:ext cx="5986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b="1" dirty="0"/>
              <a:t>(2) Transmit the leading-edge timing and spill number:</a:t>
            </a: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901E9F77-C358-DBF1-5652-1FC115391181}"/>
              </a:ext>
            </a:extLst>
          </p:cNvPr>
          <p:cNvSpPr txBox="1"/>
          <p:nvPr/>
        </p:nvSpPr>
        <p:spPr>
          <a:xfrm>
            <a:off x="9658196" y="33297"/>
            <a:ext cx="229949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Ref: R. Honda, IEEE TNS,</a:t>
            </a:r>
          </a:p>
          <a:p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70.6 (2023): 1102-1109</a:t>
            </a:r>
            <a:endParaRPr lang="zh-TW" alt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4" name="群組 13">
            <a:extLst>
              <a:ext uri="{FF2B5EF4-FFF2-40B4-BE49-F238E27FC236}">
                <a16:creationId xmlns:a16="http://schemas.microsoft.com/office/drawing/2014/main" id="{239BE426-EB72-B278-7476-6F9DE4536F84}"/>
              </a:ext>
            </a:extLst>
          </p:cNvPr>
          <p:cNvGrpSpPr/>
          <p:nvPr/>
        </p:nvGrpSpPr>
        <p:grpSpPr>
          <a:xfrm>
            <a:off x="6729786" y="4493903"/>
            <a:ext cx="5437866" cy="2354728"/>
            <a:chOff x="556179" y="4474894"/>
            <a:chExt cx="5437866" cy="2354728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4D70C6BB-CD05-0B41-5814-13666D45E0DE}"/>
                </a:ext>
              </a:extLst>
            </p:cNvPr>
            <p:cNvSpPr/>
            <p:nvPr/>
          </p:nvSpPr>
          <p:spPr>
            <a:xfrm>
              <a:off x="556179" y="4542825"/>
              <a:ext cx="5304838" cy="2243737"/>
            </a:xfrm>
            <a:prstGeom prst="rect">
              <a:avLst/>
            </a:prstGeom>
            <a:solidFill>
              <a:srgbClr val="F0F4F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9" name="文字方塊 18">
              <a:extLst>
                <a:ext uri="{FF2B5EF4-FFF2-40B4-BE49-F238E27FC236}">
                  <a16:creationId xmlns:a16="http://schemas.microsoft.com/office/drawing/2014/main" id="{95F26A09-8274-FDFB-675D-8468D0FAA36A}"/>
                </a:ext>
              </a:extLst>
            </p:cNvPr>
            <p:cNvSpPr txBox="1"/>
            <p:nvPr/>
          </p:nvSpPr>
          <p:spPr>
            <a:xfrm>
              <a:off x="556179" y="4474894"/>
              <a:ext cx="4775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/>
                <a:t>Note: interface (I/F) of MIKUMARI link protocol:</a:t>
              </a:r>
            </a:p>
          </p:txBody>
        </p:sp>
        <p:sp>
          <p:nvSpPr>
            <p:cNvPr id="20" name="文字方塊 19">
              <a:extLst>
                <a:ext uri="{FF2B5EF4-FFF2-40B4-BE49-F238E27FC236}">
                  <a16:creationId xmlns:a16="http://schemas.microsoft.com/office/drawing/2014/main" id="{A1DD8585-49C0-C311-364D-E626CCCC6C8D}"/>
                </a:ext>
              </a:extLst>
            </p:cNvPr>
            <p:cNvSpPr txBox="1"/>
            <p:nvPr/>
          </p:nvSpPr>
          <p:spPr>
            <a:xfrm>
              <a:off x="632641" y="4734098"/>
              <a:ext cx="46956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>
                  <a:solidFill>
                    <a:schemeClr val="bg1">
                      <a:lumMod val="75000"/>
                    </a:schemeClr>
                  </a:solidFill>
                </a:rPr>
                <a:t>1) clock I/F:</a:t>
              </a:r>
            </a:p>
            <a:p>
              <a:r>
                <a:rPr lang="en-US" altLang="zh-TW" dirty="0">
                  <a:solidFill>
                    <a:schemeClr val="bg1">
                      <a:lumMod val="75000"/>
                    </a:schemeClr>
                  </a:solidFill>
                </a:rPr>
                <a:t>    - synchronous clock signal of </a:t>
              </a:r>
              <a:r>
                <a:rPr lang="en-US" altLang="zh-TW" b="1" dirty="0">
                  <a:solidFill>
                    <a:schemeClr val="bg1">
                      <a:lumMod val="75000"/>
                    </a:schemeClr>
                  </a:solidFill>
                </a:rPr>
                <a:t>125 MHz </a:t>
              </a:r>
              <a:r>
                <a:rPr lang="en-US" altLang="zh-TW" dirty="0">
                  <a:solidFill>
                    <a:schemeClr val="bg1">
                      <a:lumMod val="75000"/>
                    </a:schemeClr>
                  </a:solidFill>
                </a:rPr>
                <a:t>(</a:t>
              </a:r>
              <a:r>
                <a:rPr lang="en-US" altLang="zh-TW" b="1" dirty="0">
                  <a:solidFill>
                    <a:schemeClr val="bg1">
                      <a:lumMod val="75000"/>
                    </a:schemeClr>
                  </a:solidFill>
                </a:rPr>
                <a:t>8 ns</a:t>
              </a:r>
              <a:r>
                <a:rPr lang="en-US" altLang="zh-TW" dirty="0">
                  <a:solidFill>
                    <a:schemeClr val="bg1">
                      <a:lumMod val="75000"/>
                    </a:schemeClr>
                  </a:solidFill>
                </a:rPr>
                <a:t>).  </a:t>
              </a:r>
            </a:p>
          </p:txBody>
        </p:sp>
        <p:sp>
          <p:nvSpPr>
            <p:cNvPr id="21" name="文字方塊 20">
              <a:extLst>
                <a:ext uri="{FF2B5EF4-FFF2-40B4-BE49-F238E27FC236}">
                  <a16:creationId xmlns:a16="http://schemas.microsoft.com/office/drawing/2014/main" id="{1F7407CE-3E88-CCF8-AF18-2A0B5A5B3393}"/>
                </a:ext>
              </a:extLst>
            </p:cNvPr>
            <p:cNvSpPr txBox="1"/>
            <p:nvPr/>
          </p:nvSpPr>
          <p:spPr>
            <a:xfrm>
              <a:off x="632641" y="5320195"/>
              <a:ext cx="536140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>
                  <a:solidFill>
                    <a:schemeClr val="bg1">
                      <a:lumMod val="75000"/>
                    </a:schemeClr>
                  </a:solidFill>
                </a:rPr>
                <a:t>2) pulse I/F:</a:t>
              </a:r>
            </a:p>
            <a:p>
              <a:r>
                <a:rPr lang="en-US" altLang="zh-TW" dirty="0">
                  <a:solidFill>
                    <a:schemeClr val="bg1">
                      <a:lumMod val="75000"/>
                    </a:schemeClr>
                  </a:solidFill>
                </a:rPr>
                <a:t>    - pulse signal with </a:t>
              </a:r>
              <a:r>
                <a:rPr lang="en-US" altLang="zh-TW" b="1" dirty="0">
                  <a:solidFill>
                    <a:schemeClr val="bg1">
                      <a:lumMod val="75000"/>
                    </a:schemeClr>
                  </a:solidFill>
                </a:rPr>
                <a:t>fixed latency</a:t>
              </a:r>
              <a:r>
                <a:rPr lang="en-US" altLang="zh-TW" dirty="0">
                  <a:solidFill>
                    <a:schemeClr val="bg1">
                      <a:lumMod val="75000"/>
                    </a:schemeClr>
                  </a:solidFill>
                </a:rPr>
                <a:t> and 3-bit data width.</a:t>
              </a:r>
            </a:p>
          </p:txBody>
        </p:sp>
        <p:sp>
          <p:nvSpPr>
            <p:cNvPr id="24" name="文字方塊 23">
              <a:extLst>
                <a:ext uri="{FF2B5EF4-FFF2-40B4-BE49-F238E27FC236}">
                  <a16:creationId xmlns:a16="http://schemas.microsoft.com/office/drawing/2014/main" id="{EC97052F-1C7F-D0F6-2827-602F37423319}"/>
                </a:ext>
              </a:extLst>
            </p:cNvPr>
            <p:cNvSpPr txBox="1"/>
            <p:nvPr/>
          </p:nvSpPr>
          <p:spPr>
            <a:xfrm>
              <a:off x="632640" y="5906292"/>
              <a:ext cx="505561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/>
                <a:t>3) data I/F:</a:t>
              </a:r>
            </a:p>
            <a:p>
              <a:r>
                <a:rPr lang="en-US" altLang="zh-TW" dirty="0"/>
                <a:t>     - DC-balanced data frame (a few 8-bit characters)</a:t>
              </a:r>
            </a:p>
            <a:p>
              <a:r>
                <a:rPr lang="en-US" altLang="zh-TW" dirty="0"/>
                <a:t>     -</a:t>
              </a:r>
              <a:r>
                <a:rPr lang="zh-TW" altLang="en-US" dirty="0"/>
                <a:t> </a:t>
              </a:r>
              <a:r>
                <a:rPr lang="en-US" altLang="zh-TW" dirty="0"/>
                <a:t>transmission </a:t>
              </a:r>
              <a:r>
                <a:rPr lang="en-US" altLang="zh-TW" b="1" dirty="0"/>
                <a:t>latency with slight uncertainty</a:t>
              </a:r>
            </a:p>
          </p:txBody>
        </p:sp>
      </p:grp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8F5C4738-95A9-D001-78CF-0B1EAEAAC342}"/>
              </a:ext>
            </a:extLst>
          </p:cNvPr>
          <p:cNvSpPr txBox="1"/>
          <p:nvPr/>
        </p:nvSpPr>
        <p:spPr>
          <a:xfrm>
            <a:off x="8640416" y="1076544"/>
            <a:ext cx="2630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recovered clock (125MHz)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9" name="接點: 肘形 28">
            <a:extLst>
              <a:ext uri="{FF2B5EF4-FFF2-40B4-BE49-F238E27FC236}">
                <a16:creationId xmlns:a16="http://schemas.microsoft.com/office/drawing/2014/main" id="{491DA0F6-D78E-008D-A74C-9F254E8836C7}"/>
              </a:ext>
            </a:extLst>
          </p:cNvPr>
          <p:cNvCxnSpPr>
            <a:cxnSpLocks/>
            <a:endCxn id="28" idx="1"/>
          </p:cNvCxnSpPr>
          <p:nvPr/>
        </p:nvCxnSpPr>
        <p:spPr>
          <a:xfrm flipV="1">
            <a:off x="7675587" y="1261210"/>
            <a:ext cx="964829" cy="336596"/>
          </a:xfrm>
          <a:prstGeom prst="bentConnector3">
            <a:avLst>
              <a:gd name="adj1" fmla="val 73449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8887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主題">
  <a:themeElements>
    <a:clrScheme name="Office 2013 - 2022 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95d35dd-1870-4512-ad70-e10878aa48a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672ADD5427B3044DAEE872F013768089" ma:contentTypeVersion="15" ma:contentTypeDescription="新しいドキュメントを作成します。" ma:contentTypeScope="" ma:versionID="69e52a757c7f3730bedf140d57738a1b">
  <xsd:schema xmlns:xsd="http://www.w3.org/2001/XMLSchema" xmlns:xs="http://www.w3.org/2001/XMLSchema" xmlns:p="http://schemas.microsoft.com/office/2006/metadata/properties" xmlns:ns3="795d35dd-1870-4512-ad70-e10878aa48a3" xmlns:ns4="7287cbf9-aa34-499b-8c4b-b9694d5d1e29" targetNamespace="http://schemas.microsoft.com/office/2006/metadata/properties" ma:root="true" ma:fieldsID="63b9c247380ac2e50528a87495a7a715" ns3:_="" ns4:_="">
    <xsd:import namespace="795d35dd-1870-4512-ad70-e10878aa48a3"/>
    <xsd:import namespace="7287cbf9-aa34-499b-8c4b-b9694d5d1e2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_activity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earchPropertie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5d35dd-1870-4512-ad70-e10878aa48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87cbf9-aa34-499b-8c4b-b9694d5d1e2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共有のヒントのハッシュ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34279D-5208-4980-BFC0-52CB6B734B6E}">
  <ds:schemaRefs>
    <ds:schemaRef ds:uri="7287cbf9-aa34-499b-8c4b-b9694d5d1e29"/>
    <ds:schemaRef ds:uri="http://schemas.microsoft.com/office/2006/documentManagement/types"/>
    <ds:schemaRef ds:uri="795d35dd-1870-4512-ad70-e10878aa48a3"/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B3A2CE4-A0A6-466C-9F22-2E02AC80617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8B7AF3-AFF2-4011-BE9E-28F8C5DCB5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95d35dd-1870-4512-ad70-e10878aa48a3"/>
    <ds:schemaRef ds:uri="7287cbf9-aa34-499b-8c4b-b9694d5d1e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21078</TotalTime>
  <Words>4064</Words>
  <Application>Microsoft Office PowerPoint</Application>
  <PresentationFormat>寬螢幕</PresentationFormat>
  <Paragraphs>859</Paragraphs>
  <Slides>27</Slides>
  <Notes>14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27</vt:i4>
      </vt:variant>
    </vt:vector>
  </HeadingPairs>
  <TitlesOfParts>
    <vt:vector size="37" baseType="lpstr">
      <vt:lpstr>Calibri (本文)</vt:lpstr>
      <vt:lpstr>Aptos</vt:lpstr>
      <vt:lpstr>Arial</vt:lpstr>
      <vt:lpstr>Calibri</vt:lpstr>
      <vt:lpstr>Calibri Light</vt:lpstr>
      <vt:lpstr>Cambria Math</vt:lpstr>
      <vt:lpstr>Segoe UI</vt:lpstr>
      <vt:lpstr>Times New Roman</vt:lpstr>
      <vt:lpstr>Wingdings</vt:lpstr>
      <vt:lpstr>Office 2013 - 2022 主題</vt:lpstr>
      <vt:lpstr>PowerPoint 簡報</vt:lpstr>
      <vt:lpstr>T2K (Tokai to Kamioka)/HK Experiment</vt:lpstr>
      <vt:lpstr>J-PARC Site of T2K Experiment</vt:lpstr>
      <vt:lpstr>Timing Distribution System</vt:lpstr>
      <vt:lpstr>1. Timing Distribution Method 2. Phase Compensation Method 3. Implementation</vt:lpstr>
      <vt:lpstr>Method of Timing Distribution System</vt:lpstr>
      <vt:lpstr>Method of Timing Distribution System (0)</vt:lpstr>
      <vt:lpstr>Method of Timing Distribution System (1)</vt:lpstr>
      <vt:lpstr>Method of Timing Distribution System (2)</vt:lpstr>
      <vt:lpstr>Method of Timing Distribution System (3)</vt:lpstr>
      <vt:lpstr>1. Timing Distribution Method 2. Phase Compensation Method 3. Implementation</vt:lpstr>
      <vt:lpstr>Phase drift of 10km Optical Fiber Link</vt:lpstr>
      <vt:lpstr>Phase compensation of 10km Optical Fiber Link</vt:lpstr>
      <vt:lpstr>Phase Measurement</vt:lpstr>
      <vt:lpstr>Phase compensation</vt:lpstr>
      <vt:lpstr>1. Timing Distribution Method 2. Phase Compensation Method 3. Implementation</vt:lpstr>
      <vt:lpstr>Testbench of Timing Distribution System</vt:lpstr>
      <vt:lpstr>Result of Phase Shift and Room Temperature</vt:lpstr>
      <vt:lpstr>Measured signals on Oscilloscope </vt:lpstr>
      <vt:lpstr>Result of Time Synchronization System</vt:lpstr>
      <vt:lpstr>Conclusion</vt:lpstr>
      <vt:lpstr>Backup</vt:lpstr>
      <vt:lpstr>MIKUMARI</vt:lpstr>
      <vt:lpstr>Method of Time Synchronization System (2)</vt:lpstr>
      <vt:lpstr>Extra Fixed Latency </vt:lpstr>
      <vt:lpstr>AMANEQ</vt:lpstr>
      <vt:lpstr>Evaluate DDMTD phase measurement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LIN Che-Sheng</dc:creator>
  <cp:lastModifiedBy>LIN Che-Sheng</cp:lastModifiedBy>
  <cp:revision>200</cp:revision>
  <dcterms:created xsi:type="dcterms:W3CDTF">2024-07-13T06:10:44Z</dcterms:created>
  <dcterms:modified xsi:type="dcterms:W3CDTF">2026-05-28T01:20:01Z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0x010100672ADD5427B3044DAEE872F013768089</vt:lpwstr>
  </property>
</Properties>
</file>