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6"/>
  </p:notesMasterIdLst>
  <p:handoutMasterIdLst>
    <p:handoutMasterId r:id="rId37"/>
  </p:handoutMasterIdLst>
  <p:sldIdLst>
    <p:sldId id="392" r:id="rId3"/>
    <p:sldId id="393" r:id="rId4"/>
    <p:sldId id="394" r:id="rId5"/>
    <p:sldId id="395" r:id="rId6"/>
    <p:sldId id="396" r:id="rId7"/>
    <p:sldId id="430" r:id="rId8"/>
    <p:sldId id="398" r:id="rId9"/>
    <p:sldId id="399" r:id="rId10"/>
    <p:sldId id="400" r:id="rId11"/>
    <p:sldId id="402" r:id="rId12"/>
    <p:sldId id="425" r:id="rId13"/>
    <p:sldId id="404" r:id="rId14"/>
    <p:sldId id="405" r:id="rId15"/>
    <p:sldId id="406" r:id="rId16"/>
    <p:sldId id="407" r:id="rId17"/>
    <p:sldId id="408" r:id="rId18"/>
    <p:sldId id="409" r:id="rId19"/>
    <p:sldId id="410" r:id="rId20"/>
    <p:sldId id="428" r:id="rId21"/>
    <p:sldId id="429" r:id="rId22"/>
    <p:sldId id="413" r:id="rId23"/>
    <p:sldId id="414" r:id="rId24"/>
    <p:sldId id="415" r:id="rId25"/>
    <p:sldId id="416" r:id="rId26"/>
    <p:sldId id="418" r:id="rId27"/>
    <p:sldId id="387" r:id="rId28"/>
    <p:sldId id="419" r:id="rId29"/>
    <p:sldId id="432" r:id="rId30"/>
    <p:sldId id="421" r:id="rId31"/>
    <p:sldId id="401" r:id="rId32"/>
    <p:sldId id="422" r:id="rId33"/>
    <p:sldId id="423" r:id="rId34"/>
    <p:sldId id="42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a Abba" initials="AA" lastIdx="1" clrIdx="0">
    <p:extLst>
      <p:ext uri="{19B8F6BF-5375-455C-9EA6-DF929625EA0E}">
        <p15:presenceInfo xmlns:p15="http://schemas.microsoft.com/office/powerpoint/2012/main" userId="9ac420c1d61844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70C0"/>
    <a:srgbClr val="54E6E3"/>
    <a:srgbClr val="0074C7"/>
    <a:srgbClr val="D62BF3"/>
    <a:srgbClr val="70AD47"/>
    <a:srgbClr val="7F7F7F"/>
    <a:srgbClr val="5B9BD5"/>
    <a:srgbClr val="294475"/>
    <a:srgbClr val="0060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056" autoAdjust="0"/>
    <p:restoredTop sz="81970" autoAdjust="0"/>
  </p:normalViewPr>
  <p:slideViewPr>
    <p:cSldViewPr snapToGrid="0">
      <p:cViewPr varScale="1">
        <p:scale>
          <a:sx n="111" d="100"/>
          <a:sy n="111" d="100"/>
        </p:scale>
        <p:origin x="138" y="8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96" d="100"/>
          <a:sy n="196" d="100"/>
        </p:scale>
        <p:origin x="7242" y="14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2524F1-336A-4796-BB8C-F5C88E2B08B2}" type="doc">
      <dgm:prSet loTypeId="urn:microsoft.com/office/officeart/2005/8/layout/pyramid1" loCatId="pyramid" qsTypeId="urn:microsoft.com/office/officeart/2005/8/quickstyle/simple1" qsCatId="simple" csTypeId="urn:microsoft.com/office/officeart/2005/8/colors/accent1_2" csCatId="accent1" phldr="1"/>
      <dgm:spPr/>
      <dgm:t>
        <a:bodyPr/>
        <a:lstStyle/>
        <a:p>
          <a:endParaRPr lang="en-US"/>
        </a:p>
      </dgm:t>
    </dgm:pt>
    <dgm:pt modelId="{FE1D2E45-8625-4A14-8FEC-9CF505E6F755}">
      <dgm:prSet phldrT="[Testo]" phldr="0" custT="1"/>
      <dgm:spPr/>
      <dgm:t>
        <a:bodyPr/>
        <a:lstStyle/>
        <a:p>
          <a:endParaRPr lang="en-GB" sz="1000" dirty="0"/>
        </a:p>
        <a:p>
          <a:r>
            <a:rPr lang="en-GB" sz="1000" b="1" dirty="0">
              <a:solidFill>
                <a:schemeClr val="bg1"/>
              </a:solidFill>
            </a:rPr>
            <a:t>Readout</a:t>
          </a:r>
          <a:endParaRPr lang="en-US" sz="1000" b="1" dirty="0">
            <a:solidFill>
              <a:schemeClr val="bg1"/>
            </a:solidFill>
          </a:endParaRPr>
        </a:p>
      </dgm:t>
    </dgm:pt>
    <dgm:pt modelId="{9487E9F3-F516-4C70-8430-9D9EB0466FAF}" type="parTrans" cxnId="{558EAAEF-924B-4E44-99E0-203D2059FE23}">
      <dgm:prSet/>
      <dgm:spPr/>
      <dgm:t>
        <a:bodyPr/>
        <a:lstStyle/>
        <a:p>
          <a:endParaRPr lang="en-US" sz="2000"/>
        </a:p>
      </dgm:t>
    </dgm:pt>
    <dgm:pt modelId="{CDDB72BF-61BA-45DF-A002-D2594375379E}" type="sibTrans" cxnId="{558EAAEF-924B-4E44-99E0-203D2059FE23}">
      <dgm:prSet/>
      <dgm:spPr/>
      <dgm:t>
        <a:bodyPr/>
        <a:lstStyle/>
        <a:p>
          <a:endParaRPr lang="en-US" sz="2000"/>
        </a:p>
      </dgm:t>
    </dgm:pt>
    <dgm:pt modelId="{E96F6D14-4CE8-40FC-B927-E8E1E75B3E2F}">
      <dgm:prSet phldrT="[Testo]" phldr="0" custT="1"/>
      <dgm:spPr/>
      <dgm:t>
        <a:bodyPr/>
        <a:lstStyle/>
        <a:p>
          <a:r>
            <a:rPr lang="en-GB" sz="1000" b="1" dirty="0">
              <a:solidFill>
                <a:schemeClr val="bg1"/>
              </a:solidFill>
            </a:rPr>
            <a:t>Slow Control</a:t>
          </a:r>
          <a:endParaRPr lang="en-US" sz="1000" b="1" dirty="0">
            <a:solidFill>
              <a:schemeClr val="bg1"/>
            </a:solidFill>
          </a:endParaRPr>
        </a:p>
      </dgm:t>
    </dgm:pt>
    <dgm:pt modelId="{62F4A46B-562A-47A7-82B5-23C351352A8B}" type="parTrans" cxnId="{DC983533-33DB-4EEB-B0C8-279E8CBF1DB1}">
      <dgm:prSet/>
      <dgm:spPr/>
      <dgm:t>
        <a:bodyPr/>
        <a:lstStyle/>
        <a:p>
          <a:endParaRPr lang="en-US" sz="2000"/>
        </a:p>
      </dgm:t>
    </dgm:pt>
    <dgm:pt modelId="{57E72498-4B9B-41EA-AC5D-4AA8FC592B30}" type="sibTrans" cxnId="{DC983533-33DB-4EEB-B0C8-279E8CBF1DB1}">
      <dgm:prSet/>
      <dgm:spPr/>
      <dgm:t>
        <a:bodyPr/>
        <a:lstStyle/>
        <a:p>
          <a:endParaRPr lang="en-US" sz="2000"/>
        </a:p>
      </dgm:t>
    </dgm:pt>
    <dgm:pt modelId="{6E7927B2-E1ED-43DD-9AAE-4CE6ABBDCA96}">
      <dgm:prSet phldrT="[Testo]" phldr="0" custT="1"/>
      <dgm:spPr/>
      <dgm:t>
        <a:bodyPr/>
        <a:lstStyle/>
        <a:p>
          <a:r>
            <a:rPr lang="en-GB" sz="1000" b="1" dirty="0">
              <a:solidFill>
                <a:schemeClr val="bg1"/>
              </a:solidFill>
            </a:rPr>
            <a:t>Synchronization</a:t>
          </a:r>
        </a:p>
        <a:p>
          <a:r>
            <a:rPr lang="en-US" sz="1000" b="1" dirty="0">
              <a:solidFill>
                <a:schemeClr val="bg1"/>
              </a:solidFill>
            </a:rPr>
            <a:t>1 DT5215 =&gt; 16x8 FERS = 8k/16k </a:t>
          </a:r>
          <a:r>
            <a:rPr lang="en-US" sz="1000" b="1" dirty="0" err="1">
              <a:solidFill>
                <a:schemeClr val="bg1"/>
              </a:solidFill>
            </a:rPr>
            <a:t>ch</a:t>
          </a:r>
          <a:endParaRPr lang="en-US" sz="1000" b="1" dirty="0">
            <a:solidFill>
              <a:schemeClr val="bg1"/>
            </a:solidFill>
          </a:endParaRPr>
        </a:p>
        <a:p>
          <a:r>
            <a:rPr lang="en-US" sz="1000" b="1" dirty="0">
              <a:solidFill>
                <a:schemeClr val="bg1"/>
              </a:solidFill>
            </a:rPr>
            <a:t>1 DT5216 =&gt; 8 FERS = 512/1024 </a:t>
          </a:r>
          <a:r>
            <a:rPr lang="en-US" sz="1000" b="1" dirty="0" err="1">
              <a:solidFill>
                <a:schemeClr val="bg1"/>
              </a:solidFill>
            </a:rPr>
            <a:t>ch</a:t>
          </a:r>
          <a:endParaRPr lang="en-US" sz="1000" b="1" dirty="0">
            <a:solidFill>
              <a:schemeClr val="bg1"/>
            </a:solidFill>
          </a:endParaRPr>
        </a:p>
      </dgm:t>
    </dgm:pt>
    <dgm:pt modelId="{403683E7-9771-4AD8-B78A-C2CD38A67D6B}" type="parTrans" cxnId="{E83FF013-19A5-4A3F-9814-6501451B1C2E}">
      <dgm:prSet/>
      <dgm:spPr/>
      <dgm:t>
        <a:bodyPr/>
        <a:lstStyle/>
        <a:p>
          <a:endParaRPr lang="en-US" sz="2000"/>
        </a:p>
      </dgm:t>
    </dgm:pt>
    <dgm:pt modelId="{B355A878-8519-4D2D-861E-38D8AB1B654D}" type="sibTrans" cxnId="{E83FF013-19A5-4A3F-9814-6501451B1C2E}">
      <dgm:prSet/>
      <dgm:spPr/>
      <dgm:t>
        <a:bodyPr/>
        <a:lstStyle/>
        <a:p>
          <a:endParaRPr lang="en-US" sz="2000"/>
        </a:p>
      </dgm:t>
    </dgm:pt>
    <dgm:pt modelId="{1DBD0A71-529D-493F-9D00-DAD6633660DC}" type="pres">
      <dgm:prSet presAssocID="{C42524F1-336A-4796-BB8C-F5C88E2B08B2}" presName="Name0" presStyleCnt="0">
        <dgm:presLayoutVars>
          <dgm:dir/>
          <dgm:animLvl val="lvl"/>
          <dgm:resizeHandles val="exact"/>
        </dgm:presLayoutVars>
      </dgm:prSet>
      <dgm:spPr/>
    </dgm:pt>
    <dgm:pt modelId="{6F4DD8B4-31E0-4BE3-AC82-39A8627E80F7}" type="pres">
      <dgm:prSet presAssocID="{FE1D2E45-8625-4A14-8FEC-9CF505E6F755}" presName="Name8" presStyleCnt="0"/>
      <dgm:spPr/>
    </dgm:pt>
    <dgm:pt modelId="{392272B9-FB23-456C-8C0A-51ADC913E744}" type="pres">
      <dgm:prSet presAssocID="{FE1D2E45-8625-4A14-8FEC-9CF505E6F755}" presName="level" presStyleLbl="node1" presStyleIdx="0" presStyleCnt="3">
        <dgm:presLayoutVars>
          <dgm:chMax val="1"/>
          <dgm:bulletEnabled val="1"/>
        </dgm:presLayoutVars>
      </dgm:prSet>
      <dgm:spPr/>
    </dgm:pt>
    <dgm:pt modelId="{F018A62C-2FF7-48DE-8661-B8DF760D2490}" type="pres">
      <dgm:prSet presAssocID="{FE1D2E45-8625-4A14-8FEC-9CF505E6F755}" presName="levelTx" presStyleLbl="revTx" presStyleIdx="0" presStyleCnt="0">
        <dgm:presLayoutVars>
          <dgm:chMax val="1"/>
          <dgm:bulletEnabled val="1"/>
        </dgm:presLayoutVars>
      </dgm:prSet>
      <dgm:spPr/>
    </dgm:pt>
    <dgm:pt modelId="{302BCB3B-5EF5-4B04-9D7C-B3A0B66D210A}" type="pres">
      <dgm:prSet presAssocID="{E96F6D14-4CE8-40FC-B927-E8E1E75B3E2F}" presName="Name8" presStyleCnt="0"/>
      <dgm:spPr/>
    </dgm:pt>
    <dgm:pt modelId="{E3B761F3-7C8C-4149-AD20-CCB6009870AD}" type="pres">
      <dgm:prSet presAssocID="{E96F6D14-4CE8-40FC-B927-E8E1E75B3E2F}" presName="level" presStyleLbl="node1" presStyleIdx="1" presStyleCnt="3">
        <dgm:presLayoutVars>
          <dgm:chMax val="1"/>
          <dgm:bulletEnabled val="1"/>
        </dgm:presLayoutVars>
      </dgm:prSet>
      <dgm:spPr/>
    </dgm:pt>
    <dgm:pt modelId="{4155CA78-8D04-4376-ABD8-3A946078B935}" type="pres">
      <dgm:prSet presAssocID="{E96F6D14-4CE8-40FC-B927-E8E1E75B3E2F}" presName="levelTx" presStyleLbl="revTx" presStyleIdx="0" presStyleCnt="0">
        <dgm:presLayoutVars>
          <dgm:chMax val="1"/>
          <dgm:bulletEnabled val="1"/>
        </dgm:presLayoutVars>
      </dgm:prSet>
      <dgm:spPr/>
    </dgm:pt>
    <dgm:pt modelId="{328C2B73-44C4-4D91-A80E-CAA1A5A17416}" type="pres">
      <dgm:prSet presAssocID="{6E7927B2-E1ED-43DD-9AAE-4CE6ABBDCA96}" presName="Name8" presStyleCnt="0"/>
      <dgm:spPr/>
    </dgm:pt>
    <dgm:pt modelId="{47E770D2-D378-4220-B901-42D4CFAE951A}" type="pres">
      <dgm:prSet presAssocID="{6E7927B2-E1ED-43DD-9AAE-4CE6ABBDCA96}" presName="level" presStyleLbl="node1" presStyleIdx="2" presStyleCnt="3">
        <dgm:presLayoutVars>
          <dgm:chMax val="1"/>
          <dgm:bulletEnabled val="1"/>
        </dgm:presLayoutVars>
      </dgm:prSet>
      <dgm:spPr/>
    </dgm:pt>
    <dgm:pt modelId="{93EB972A-00A9-4F00-82AF-D7BEDC0BDA3C}" type="pres">
      <dgm:prSet presAssocID="{6E7927B2-E1ED-43DD-9AAE-4CE6ABBDCA96}" presName="levelTx" presStyleLbl="revTx" presStyleIdx="0" presStyleCnt="0">
        <dgm:presLayoutVars>
          <dgm:chMax val="1"/>
          <dgm:bulletEnabled val="1"/>
        </dgm:presLayoutVars>
      </dgm:prSet>
      <dgm:spPr/>
    </dgm:pt>
  </dgm:ptLst>
  <dgm:cxnLst>
    <dgm:cxn modelId="{BB142008-1AF0-44B4-83CE-ED3B0BE49711}" type="presOf" srcId="{E96F6D14-4CE8-40FC-B927-E8E1E75B3E2F}" destId="{4155CA78-8D04-4376-ABD8-3A946078B935}" srcOrd="1" destOrd="0" presId="urn:microsoft.com/office/officeart/2005/8/layout/pyramid1"/>
    <dgm:cxn modelId="{F9E92412-A264-4FEA-A001-7047E6D47FAF}" type="presOf" srcId="{E96F6D14-4CE8-40FC-B927-E8E1E75B3E2F}" destId="{E3B761F3-7C8C-4149-AD20-CCB6009870AD}" srcOrd="0" destOrd="0" presId="urn:microsoft.com/office/officeart/2005/8/layout/pyramid1"/>
    <dgm:cxn modelId="{E83FF013-19A5-4A3F-9814-6501451B1C2E}" srcId="{C42524F1-336A-4796-BB8C-F5C88E2B08B2}" destId="{6E7927B2-E1ED-43DD-9AAE-4CE6ABBDCA96}" srcOrd="2" destOrd="0" parTransId="{403683E7-9771-4AD8-B78A-C2CD38A67D6B}" sibTransId="{B355A878-8519-4D2D-861E-38D8AB1B654D}"/>
    <dgm:cxn modelId="{DC983533-33DB-4EEB-B0C8-279E8CBF1DB1}" srcId="{C42524F1-336A-4796-BB8C-F5C88E2B08B2}" destId="{E96F6D14-4CE8-40FC-B927-E8E1E75B3E2F}" srcOrd="1" destOrd="0" parTransId="{62F4A46B-562A-47A7-82B5-23C351352A8B}" sibTransId="{57E72498-4B9B-41EA-AC5D-4AA8FC592B30}"/>
    <dgm:cxn modelId="{99D39553-4152-405E-891B-95DFF6731161}" type="presOf" srcId="{C42524F1-336A-4796-BB8C-F5C88E2B08B2}" destId="{1DBD0A71-529D-493F-9D00-DAD6633660DC}" srcOrd="0" destOrd="0" presId="urn:microsoft.com/office/officeart/2005/8/layout/pyramid1"/>
    <dgm:cxn modelId="{B6C1E785-171D-408E-855F-AA864EF76749}" type="presOf" srcId="{FE1D2E45-8625-4A14-8FEC-9CF505E6F755}" destId="{392272B9-FB23-456C-8C0A-51ADC913E744}" srcOrd="0" destOrd="0" presId="urn:microsoft.com/office/officeart/2005/8/layout/pyramid1"/>
    <dgm:cxn modelId="{FC2D258C-5F63-467D-BB2B-979022744A5A}" type="presOf" srcId="{6E7927B2-E1ED-43DD-9AAE-4CE6ABBDCA96}" destId="{47E770D2-D378-4220-B901-42D4CFAE951A}" srcOrd="0" destOrd="0" presId="urn:microsoft.com/office/officeart/2005/8/layout/pyramid1"/>
    <dgm:cxn modelId="{1CF30199-9C6E-4881-8D49-FB092F924DD7}" type="presOf" srcId="{6E7927B2-E1ED-43DD-9AAE-4CE6ABBDCA96}" destId="{93EB972A-00A9-4F00-82AF-D7BEDC0BDA3C}" srcOrd="1" destOrd="0" presId="urn:microsoft.com/office/officeart/2005/8/layout/pyramid1"/>
    <dgm:cxn modelId="{C4AD48D5-4505-4C39-A822-762B76F6DCEE}" type="presOf" srcId="{FE1D2E45-8625-4A14-8FEC-9CF505E6F755}" destId="{F018A62C-2FF7-48DE-8661-B8DF760D2490}" srcOrd="1" destOrd="0" presId="urn:microsoft.com/office/officeart/2005/8/layout/pyramid1"/>
    <dgm:cxn modelId="{558EAAEF-924B-4E44-99E0-203D2059FE23}" srcId="{C42524F1-336A-4796-BB8C-F5C88E2B08B2}" destId="{FE1D2E45-8625-4A14-8FEC-9CF505E6F755}" srcOrd="0" destOrd="0" parTransId="{9487E9F3-F516-4C70-8430-9D9EB0466FAF}" sibTransId="{CDDB72BF-61BA-45DF-A002-D2594375379E}"/>
    <dgm:cxn modelId="{D9DEB7A8-3FD4-4048-866F-5F0A90815441}" type="presParOf" srcId="{1DBD0A71-529D-493F-9D00-DAD6633660DC}" destId="{6F4DD8B4-31E0-4BE3-AC82-39A8627E80F7}" srcOrd="0" destOrd="0" presId="urn:microsoft.com/office/officeart/2005/8/layout/pyramid1"/>
    <dgm:cxn modelId="{75A261DF-B05A-4DCE-9DA9-A71BFA05213E}" type="presParOf" srcId="{6F4DD8B4-31E0-4BE3-AC82-39A8627E80F7}" destId="{392272B9-FB23-456C-8C0A-51ADC913E744}" srcOrd="0" destOrd="0" presId="urn:microsoft.com/office/officeart/2005/8/layout/pyramid1"/>
    <dgm:cxn modelId="{C0B78002-E6C8-4FA3-859C-4D48708AE810}" type="presParOf" srcId="{6F4DD8B4-31E0-4BE3-AC82-39A8627E80F7}" destId="{F018A62C-2FF7-48DE-8661-B8DF760D2490}" srcOrd="1" destOrd="0" presId="urn:microsoft.com/office/officeart/2005/8/layout/pyramid1"/>
    <dgm:cxn modelId="{ECC3DD74-38B4-4982-A0FB-8DB2E50EA530}" type="presParOf" srcId="{1DBD0A71-529D-493F-9D00-DAD6633660DC}" destId="{302BCB3B-5EF5-4B04-9D7C-B3A0B66D210A}" srcOrd="1" destOrd="0" presId="urn:microsoft.com/office/officeart/2005/8/layout/pyramid1"/>
    <dgm:cxn modelId="{7DBB74E9-060A-49E7-97F8-3C2C5D70E303}" type="presParOf" srcId="{302BCB3B-5EF5-4B04-9D7C-B3A0B66D210A}" destId="{E3B761F3-7C8C-4149-AD20-CCB6009870AD}" srcOrd="0" destOrd="0" presId="urn:microsoft.com/office/officeart/2005/8/layout/pyramid1"/>
    <dgm:cxn modelId="{323104D5-902C-437B-9ADE-7E3588E8BB8F}" type="presParOf" srcId="{302BCB3B-5EF5-4B04-9D7C-B3A0B66D210A}" destId="{4155CA78-8D04-4376-ABD8-3A946078B935}" srcOrd="1" destOrd="0" presId="urn:microsoft.com/office/officeart/2005/8/layout/pyramid1"/>
    <dgm:cxn modelId="{601B0A5A-987D-4297-A5E0-D5AFA512E97F}" type="presParOf" srcId="{1DBD0A71-529D-493F-9D00-DAD6633660DC}" destId="{328C2B73-44C4-4D91-A80E-CAA1A5A17416}" srcOrd="2" destOrd="0" presId="urn:microsoft.com/office/officeart/2005/8/layout/pyramid1"/>
    <dgm:cxn modelId="{DE0DD1B1-6D7C-43F0-80F4-DBF64061602C}" type="presParOf" srcId="{328C2B73-44C4-4D91-A80E-CAA1A5A17416}" destId="{47E770D2-D378-4220-B901-42D4CFAE951A}" srcOrd="0" destOrd="0" presId="urn:microsoft.com/office/officeart/2005/8/layout/pyramid1"/>
    <dgm:cxn modelId="{E0D6B7C5-83FC-4F7E-85C8-11BAD726BB28}" type="presParOf" srcId="{328C2B73-44C4-4D91-A80E-CAA1A5A17416}" destId="{93EB972A-00A9-4F00-82AF-D7BEDC0BDA3C}" srcOrd="1" destOrd="0" presId="urn:microsoft.com/office/officeart/2005/8/layout/pyramid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2272B9-FB23-456C-8C0A-51ADC913E744}">
      <dsp:nvSpPr>
        <dsp:cNvPr id="0" name=""/>
        <dsp:cNvSpPr/>
      </dsp:nvSpPr>
      <dsp:spPr>
        <a:xfrm>
          <a:off x="1055597" y="0"/>
          <a:ext cx="1055596" cy="766312"/>
        </a:xfrm>
        <a:prstGeom prst="trapezoid">
          <a:avLst>
            <a:gd name="adj" fmla="val 68875"/>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en-GB" sz="1000" kern="1200" dirty="0"/>
        </a:p>
        <a:p>
          <a:pPr marL="0" lvl="0" indent="0" algn="ctr" defTabSz="444500">
            <a:lnSpc>
              <a:spcPct val="90000"/>
            </a:lnSpc>
            <a:spcBef>
              <a:spcPct val="0"/>
            </a:spcBef>
            <a:spcAft>
              <a:spcPct val="35000"/>
            </a:spcAft>
            <a:buNone/>
          </a:pPr>
          <a:r>
            <a:rPr lang="en-GB" sz="1000" b="1" kern="1200" dirty="0">
              <a:solidFill>
                <a:schemeClr val="bg1"/>
              </a:solidFill>
            </a:rPr>
            <a:t>Readout</a:t>
          </a:r>
          <a:endParaRPr lang="en-US" sz="1000" b="1" kern="1200" dirty="0">
            <a:solidFill>
              <a:schemeClr val="bg1"/>
            </a:solidFill>
          </a:endParaRPr>
        </a:p>
      </dsp:txBody>
      <dsp:txXfrm>
        <a:off x="1055597" y="0"/>
        <a:ext cx="1055596" cy="766312"/>
      </dsp:txXfrm>
    </dsp:sp>
    <dsp:sp modelId="{E3B761F3-7C8C-4149-AD20-CCB6009870AD}">
      <dsp:nvSpPr>
        <dsp:cNvPr id="0" name=""/>
        <dsp:cNvSpPr/>
      </dsp:nvSpPr>
      <dsp:spPr>
        <a:xfrm>
          <a:off x="527798" y="766312"/>
          <a:ext cx="2111193" cy="766312"/>
        </a:xfrm>
        <a:prstGeom prst="trapezoid">
          <a:avLst>
            <a:gd name="adj" fmla="val 68875"/>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schemeClr val="bg1"/>
              </a:solidFill>
            </a:rPr>
            <a:t>Slow Control</a:t>
          </a:r>
          <a:endParaRPr lang="en-US" sz="1000" b="1" kern="1200" dirty="0">
            <a:solidFill>
              <a:schemeClr val="bg1"/>
            </a:solidFill>
          </a:endParaRPr>
        </a:p>
      </dsp:txBody>
      <dsp:txXfrm>
        <a:off x="897257" y="766312"/>
        <a:ext cx="1372276" cy="766312"/>
      </dsp:txXfrm>
    </dsp:sp>
    <dsp:sp modelId="{47E770D2-D378-4220-B901-42D4CFAE951A}">
      <dsp:nvSpPr>
        <dsp:cNvPr id="0" name=""/>
        <dsp:cNvSpPr/>
      </dsp:nvSpPr>
      <dsp:spPr>
        <a:xfrm>
          <a:off x="0" y="1532624"/>
          <a:ext cx="3166790" cy="766312"/>
        </a:xfrm>
        <a:prstGeom prst="trapezoid">
          <a:avLst>
            <a:gd name="adj" fmla="val 68875"/>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schemeClr val="bg1"/>
              </a:solidFill>
            </a:rPr>
            <a:t>Synchronization</a:t>
          </a:r>
        </a:p>
        <a:p>
          <a:pPr marL="0" lvl="0" indent="0" algn="ctr" defTabSz="444500">
            <a:lnSpc>
              <a:spcPct val="90000"/>
            </a:lnSpc>
            <a:spcBef>
              <a:spcPct val="0"/>
            </a:spcBef>
            <a:spcAft>
              <a:spcPct val="35000"/>
            </a:spcAft>
            <a:buNone/>
          </a:pPr>
          <a:r>
            <a:rPr lang="en-US" sz="1000" b="1" kern="1200" dirty="0">
              <a:solidFill>
                <a:schemeClr val="bg1"/>
              </a:solidFill>
            </a:rPr>
            <a:t>1 DT5215 =&gt; 16x8 FERS = 8k/16k </a:t>
          </a:r>
          <a:r>
            <a:rPr lang="en-US" sz="1000" b="1" kern="1200" dirty="0" err="1">
              <a:solidFill>
                <a:schemeClr val="bg1"/>
              </a:solidFill>
            </a:rPr>
            <a:t>ch</a:t>
          </a:r>
          <a:endParaRPr lang="en-US" sz="1000" b="1" kern="1200" dirty="0">
            <a:solidFill>
              <a:schemeClr val="bg1"/>
            </a:solidFill>
          </a:endParaRPr>
        </a:p>
        <a:p>
          <a:pPr marL="0" lvl="0" indent="0" algn="ctr" defTabSz="444500">
            <a:lnSpc>
              <a:spcPct val="90000"/>
            </a:lnSpc>
            <a:spcBef>
              <a:spcPct val="0"/>
            </a:spcBef>
            <a:spcAft>
              <a:spcPct val="35000"/>
            </a:spcAft>
            <a:buNone/>
          </a:pPr>
          <a:r>
            <a:rPr lang="en-US" sz="1000" b="1" kern="1200" dirty="0">
              <a:solidFill>
                <a:schemeClr val="bg1"/>
              </a:solidFill>
            </a:rPr>
            <a:t>1 DT5216 =&gt; 8 FERS = 512/1024 </a:t>
          </a:r>
          <a:r>
            <a:rPr lang="en-US" sz="1000" b="1" kern="1200" dirty="0" err="1">
              <a:solidFill>
                <a:schemeClr val="bg1"/>
              </a:solidFill>
            </a:rPr>
            <a:t>ch</a:t>
          </a:r>
          <a:endParaRPr lang="en-US" sz="1000" b="1" kern="1200" dirty="0">
            <a:solidFill>
              <a:schemeClr val="bg1"/>
            </a:solidFill>
          </a:endParaRPr>
        </a:p>
      </dsp:txBody>
      <dsp:txXfrm>
        <a:off x="554188" y="1532624"/>
        <a:ext cx="2058414" cy="766312"/>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5F43846D-0010-5406-532D-D2BD9D9F58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a:extLst>
              <a:ext uri="{FF2B5EF4-FFF2-40B4-BE49-F238E27FC236}">
                <a16:creationId xmlns:a16="http://schemas.microsoft.com/office/drawing/2014/main" id="{9C80F7ED-DEE0-5D94-97B0-515B88E4569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04EAA15-2187-4237-96CC-8686AD6140E2}" type="datetimeFigureOut">
              <a:rPr lang="en-GB" smtClean="0"/>
              <a:t>25/05/2026</a:t>
            </a:fld>
            <a:endParaRPr lang="en-GB"/>
          </a:p>
        </p:txBody>
      </p:sp>
      <p:sp>
        <p:nvSpPr>
          <p:cNvPr id="4" name="Segnaposto piè di pagina 3">
            <a:extLst>
              <a:ext uri="{FF2B5EF4-FFF2-40B4-BE49-F238E27FC236}">
                <a16:creationId xmlns:a16="http://schemas.microsoft.com/office/drawing/2014/main" id="{DFEEC2D4-1726-F1AF-0C03-D0FBCAB4AD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a:extLst>
              <a:ext uri="{FF2B5EF4-FFF2-40B4-BE49-F238E27FC236}">
                <a16:creationId xmlns:a16="http://schemas.microsoft.com/office/drawing/2014/main" id="{90FCBB27-D998-6EC5-B9F4-437F7D46F67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CE3613-D97D-48B4-BB4B-2883672571C7}" type="slidenum">
              <a:rPr lang="en-GB" smtClean="0"/>
              <a:t>‹N›</a:t>
            </a:fld>
            <a:endParaRPr lang="en-GB"/>
          </a:p>
        </p:txBody>
      </p:sp>
    </p:spTree>
    <p:extLst>
      <p:ext uri="{BB962C8B-B14F-4D97-AF65-F5344CB8AC3E}">
        <p14:creationId xmlns:p14="http://schemas.microsoft.com/office/powerpoint/2010/main" val="644215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6FA1D-24FD-47B5-9189-B33B7D5F1CCD}" type="datetimeFigureOut">
              <a:rPr lang="en-US" smtClean="0"/>
              <a:t>5/25/2026</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581C00-9FE1-4A90-A388-6A29A015A70C}" type="slidenum">
              <a:rPr lang="en-US" smtClean="0"/>
              <a:t>‹N›</a:t>
            </a:fld>
            <a:endParaRPr lang="en-US"/>
          </a:p>
        </p:txBody>
      </p:sp>
    </p:spTree>
    <p:extLst>
      <p:ext uri="{BB962C8B-B14F-4D97-AF65-F5344CB8AC3E}">
        <p14:creationId xmlns:p14="http://schemas.microsoft.com/office/powerpoint/2010/main" val="4131085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400" dirty="0"/>
              <a:t>Good morning, everyone. My name is Andrea, and today I'll be presenting TD-Link — a deterministic optical daisy-chain interconnect developed for large-scale particle physics detector systems. This work addresses a fundamental challenge in modern high-energy physics instrumentation: how do you synchronise thousands of front-end detector channels across a large experiment to within a few tens of picoseconds, reliably, and at a cost that makes large-scale deployment </a:t>
            </a:r>
            <a:r>
              <a:rPr lang="en-US" sz="1400"/>
              <a:t>practical?</a:t>
            </a:r>
            <a:endParaRPr lang="en-US" sz="140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1</a:t>
            </a:fld>
            <a:endParaRPr lang="en-US" dirty="0"/>
          </a:p>
        </p:txBody>
      </p:sp>
    </p:spTree>
    <p:extLst>
      <p:ext uri="{BB962C8B-B14F-4D97-AF65-F5344CB8AC3E}">
        <p14:creationId xmlns:p14="http://schemas.microsoft.com/office/powerpoint/2010/main" val="948678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Slide covers one of the most important functions of TD-Link: the T0 synchronisation pulse and deterministic command execution. In a physics experiment, T0 is the reference  signal — the moment that defines the time origin for all detector channels. When the DAQ system decides to record an event, it must communicate that decision to all FERS boards with a guaranteed, known latency. The concentrator broadcasts a T0 command down the TD-Link chain. Because the link latency to each board is known and the concentrator can compensate for the different propagation delays and ensure that all boards execute a command at the same absolute time in respect to the T0. The word "deterministic" is key here. It is not sufficient to say that the latency is approximately constant. It must be exactly constant.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This slide introduces the core synchronisation challenge when you have multiple links or multiple concentrators in the same system.</a:t>
            </a:r>
          </a:p>
          <a:p>
            <a:r>
              <a:rPr lang="en-US" sz="1200" dirty="0"/>
              <a:t>The problem starts inside the FPGA. Each high-speed serial transceiver uses its own QPLL — a dedicated PLL that generates the serial bit clock for that transceiver quad. When the FPGA powers up, each QPLL locks to the reference clock, but its output phase is completely arbitrary. There is no mechanism to control or even to know, a priori, what phase the QPLL has chosen. Two QPLLs driven by the same reference will in general lock with different, unpredictable phase offsets. This means that two links coming out of two different FPGA quads — or two different concentrator boards — will have an unknown and variable phase relationship with respect to each other, and with respect to the external 10 MHz reference clock.</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For very large experiments, a single concentrator with 128 FERS boards is not enough. You might need thousands of channels, requiring many concentrators. The concentrators themselves must be </a:t>
            </a:r>
            <a:r>
              <a:rPr lang="en-US" sz="1400" dirty="0" err="1"/>
              <a:t>synchronised</a:t>
            </a:r>
            <a:r>
              <a:rPr lang="en-US" sz="1400" dirty="0"/>
              <a:t> to each other. The concentrators are </a:t>
            </a:r>
            <a:r>
              <a:rPr lang="en-US" sz="1400" dirty="0" err="1"/>
              <a:t>synchronised</a:t>
            </a:r>
            <a:r>
              <a:rPr lang="en-US" sz="1400" dirty="0"/>
              <a:t> to the master, and the FERS boards are </a:t>
            </a:r>
            <a:r>
              <a:rPr lang="en-US" sz="1400" dirty="0" err="1"/>
              <a:t>synchronised</a:t>
            </a:r>
            <a:r>
              <a:rPr lang="en-US" sz="1400" dirty="0"/>
              <a:t> to their local concentrator. The absolute timing uncertainty at the FERS level is the quadrature sum of the concentrator </a:t>
            </a:r>
            <a:r>
              <a:rPr lang="en-US" sz="1400" dirty="0" err="1"/>
              <a:t>synchronisation</a:t>
            </a:r>
            <a:r>
              <a:rPr lang="en-US" sz="1400" dirty="0"/>
              <a:t> error and the TD-Link </a:t>
            </a:r>
            <a:r>
              <a:rPr lang="en-US" sz="1400" dirty="0" err="1"/>
              <a:t>synchronisation</a:t>
            </a:r>
            <a:r>
              <a:rPr lang="en-US" sz="1400" dirty="0"/>
              <a:t> error — both of which are below 30 picoseconds in our measurements.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To </a:t>
            </a:r>
            <a:r>
              <a:rPr lang="en-US" sz="1400" dirty="0" err="1"/>
              <a:t>synchronise</a:t>
            </a:r>
            <a:r>
              <a:rPr lang="en-US" sz="1400" dirty="0"/>
              <a:t> two concentrators, we therefore need to do two things. First, we must measure the phase of each link — that is, the phase of the recovered serial clock at the FERS receiver side — relative to the external reference clock. This is exactly what the DDMTD phase detector does: it gives us a precise measurement of how far the link clock is offset from the external reference.</a:t>
            </a:r>
          </a:p>
          <a:p>
            <a:endParaRPr lang="en-US" sz="1400" dirty="0"/>
          </a:p>
          <a:p>
            <a:r>
              <a:rPr lang="en-US" sz="1400" dirty="0"/>
              <a:t>DDMTD stands for Dual Digital Mixer Time Difference. The idea comes from the field of metrology and was adopted by the White Rabbit project at CERN. Here is the principle: instead of measuring the phase difference between two clocks at their native frequency — which requires very fast, precise analog circuitry — we mix both clocks with a third frequency that is very close to, but slightly different from, the clock frequency. The result is two low-frequency beat signals. The phase difference between these beat signals is proportional to the original clock phase difference, but scaled by a factor equal to the ratio of the beat frequency to the clock frequency. A typical scaling factor might be 2,000 or more — meaning that a 1-nanosecond phase difference at the clock frequency appears as a 2-microsecond difference in the beat signals, which is trivially measurable with a digital counter. In our implementation, the DDMTD achieves sub-picosecond resolution — around 700 femtoseconds — using entirely digital logic running in a standard FPGA.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Second, once we know this phase offset, we must compensate for it. The way we do this is by shifting the external reference clock itself, using a programmable clock conditioner — in our case the AD9545 — which is configured in zero-delay mode. By adjusting the AD9545's phase offset, we can align the clock that the concentrator distributes to the FERS boards so that it is phase-coherent with the reference, regardless of what random phase the QPLL chose at startup.</a:t>
            </a:r>
          </a:p>
          <a:p>
            <a:r>
              <a:rPr lang="en-US" sz="1400" dirty="0"/>
              <a:t>The result, shown on this slide, is that even though the QPLL outputs have random phases, the </a:t>
            </a:r>
            <a:r>
              <a:rPr lang="en-US" sz="1400" dirty="0" err="1"/>
              <a:t>synchronisation</a:t>
            </a:r>
            <a:r>
              <a:rPr lang="en-US" sz="1400" dirty="0"/>
              <a:t> layer on top brings the distributed clock into alignment. Two concentrators, each with their own QPLL and their own AD9545, end up distributing clocks that are phase-aligned to the common external reference — and therefore to each other.</a:t>
            </a:r>
          </a:p>
          <a:p>
            <a:endParaRPr lang="en-US" sz="14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One of the less obvious but critical design challenges is what we call the TX elastic buffer. When the FPGA's transmit clock and the reference clock are not perfectly phase-aligned, the transmit FIFO — the small buffer between the logic clock domain and the serialiser clock domain — will be at an arbitrary fill level. If this fill level drifts, you can get either FIFO overflow or FIFO underflow, both of which corrupt data. More importantly for our purposes: the fill level directly affects the transmit latency. If the FIFO is three words deep instead of two words deep, the data leaves the transmitter one clock cycle later — and in a timing-critical system, one clock cycle at 156 MHz is about 6.4 nanoseconds. That is an unacceptably large timing error. The solution is to bypass the </a:t>
            </a:r>
            <a:r>
              <a:rPr lang="en-US" sz="1400" dirty="0" err="1"/>
              <a:t>tx</a:t>
            </a:r>
            <a:r>
              <a:rPr lang="en-US" sz="1400" dirty="0"/>
              <a:t> buffer or having a </a:t>
            </a:r>
            <a:r>
              <a:rPr lang="en-US" sz="1400" dirty="0" err="1"/>
              <a:t>tx</a:t>
            </a:r>
            <a:r>
              <a:rPr lang="en-US" sz="1400" dirty="0"/>
              <a:t> buffer with deterministic latency control.</a:t>
            </a:r>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F67EC-3DAB-93E5-EE0B-D637E47D7E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BAEC6D-FE72-85E3-F6A7-A067012C29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791AB2-A1EF-FA2C-A2FA-47D6E586674B}"/>
              </a:ext>
            </a:extLst>
          </p:cNvPr>
          <p:cNvSpPr>
            <a:spLocks noGrp="1"/>
          </p:cNvSpPr>
          <p:nvPr>
            <p:ph type="body" idx="1"/>
          </p:nvPr>
        </p:nvSpPr>
        <p:spPr/>
        <p:txBody>
          <a:bodyPr/>
          <a:lstStyle/>
          <a:p>
            <a:r>
              <a:rPr lang="en-US" sz="1400" dirty="0"/>
              <a:t>The phase interpolator is a circuit that allows the transmit clock phase to be adjusted in fine steps — in our case, approximately 18.6 picoseconds per step. This is used during the training loop to bring the transmit phase into alignment with the reference. But the phase interpolator serves a second purpose: it can be used to bypass the elastic buffer entirely. In bypass mode, data passes from the logic domain directly to the serialiser without going through the FIFO. This eliminates the FIFO-induced latency uncertainty at the cost of requiring the logic clock and the serialiser clock to be phase-coherent. The bypass mode is only used after the phase interpolator has been set to align the two clock domains — at which point the FIFO is no longer needed for rate matching, and bypassing it removes a source of latency variability. The result is a transmit path with a precisely known, fixed latency that is independent of FIFO fill level dynamics.</a:t>
            </a:r>
          </a:p>
        </p:txBody>
      </p:sp>
      <p:sp>
        <p:nvSpPr>
          <p:cNvPr id="4" name="Slide Number Placeholder 3">
            <a:extLst>
              <a:ext uri="{FF2B5EF4-FFF2-40B4-BE49-F238E27FC236}">
                <a16:creationId xmlns:a16="http://schemas.microsoft.com/office/drawing/2014/main" id="{4BE21903-BED7-2F44-7EE9-C1B4DE2CF3E9}"/>
              </a:ext>
            </a:extLst>
          </p:cNvPr>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344438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 practical complication arises when you have multiple links — remember, we have up to 8 links per concentrator. The FPGA organises its high-speed serial transceivers into groups of four, called quads. Each quad shares a common PLL. When all four links in a quad use the same clock, they are naturally phase-coherent. But when links from different quads need to be synchronised, you have a harder problem: the two quad PLLs are independent and can have different phases. </a:t>
            </a:r>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 want to flag a design tension that appears when the buffer bypass mode and the TX phase interpolator are both in play. The phase interpolator has a dual role: on one hand it is used to align the transmit phase to the reference during calibration; on the other hand, maintaining the bypass mode requires that the transmit and logic clock phases remain aligned during normal operation. The conflict arises because both functions want to control the same resource — the interpolator setting. If the DDMTD feedback loop tries to adjust the interpolator to track the phase of the reference clock, this could inadvertently pull the logic and serialiser clocks out of alignment, breaking the bypass mode. </a:t>
            </a:r>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This slide presents the solution to the multi-link phase alignment problem using Deterministic TX buffer. The key idea is to re-enable the elastic buffer — and exploit it actively as a phase measurement device rather than bypassing it.</a:t>
            </a:r>
          </a:p>
          <a:p>
            <a:r>
              <a:rPr lang="en-US" sz="1200" dirty="0"/>
              <a:t>The fill level of the TX elastic buffer FIFO is a direct function of the phase difference between the write and read clock domains. If the read clock runs slightly faster than the write clock, the FIFO drains; if it runs slower, the FIFO fills up. The txbufstatus[0] flag — which signals whether the FIFO is at least half-full — is therefore a one-bit phase detector: it tells us on which side of the half-period boundary the relative phase currently sits.</a:t>
            </a:r>
          </a:p>
          <a:p>
            <a:r>
              <a:rPr lang="en-US" sz="1200" dirty="0"/>
              <a:t>This flag drives the TX phase interpolator. The TX PI shifts the serialiser clock phase step by step, chasing the half-full condition. Once the FIFO stabilises around its midpoint, the traversal latency is deterministic.</a:t>
            </a:r>
          </a:p>
          <a:p>
            <a:r>
              <a:rPr lang="en-US" sz="1200" dirty="0"/>
              <a:t>The elastic buffer simultaneously serves two roles: it eliminates metastability at the clock-domain crossing between the CDR-recovered clock and the FPGA fabric — its classical CDC function — and it provides the phase measurement that closes the control loop around the TX PI, at no additional hardware cost.</a:t>
            </a:r>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400" dirty="0"/>
              <a:t>To set the scene, let me briefly introduce the FERS-5200 front-end readout system — this is the hardware platform that TD-Link was designed to serve. FERS stands for Front-End Readout System. It is a family of compact, low-cost acquisition boards intended for large detector arrays: silicon photomultipliers, scintillators, wire chambers, and similar detectors. The key design goals for FERS are high channel density, low power, and the ability to scale to thousands of boards in a single acquisition system. Each FERS unit provides timing, charge, and hit data with nanosecond-level timestamps. The challenge is that when you deploy hundreds or thousands of these boards, you need all of them to share a common time reference — and to share it with an accuracy that does not degrade as the system grows. That is exactly the problem TD-Link is designed to solve.</a:t>
            </a:r>
          </a:p>
        </p:txBody>
      </p:sp>
      <p:sp>
        <p:nvSpPr>
          <p:cNvPr id="4" name="Segnaposto numero diapositiva 3"/>
          <p:cNvSpPr>
            <a:spLocks noGrp="1"/>
          </p:cNvSpPr>
          <p:nvPr>
            <p:ph type="sldNum" sz="quarter" idx="10"/>
          </p:nvPr>
        </p:nvSpPr>
        <p:spPr/>
        <p:txBody>
          <a:bodyPr/>
          <a:lstStyle/>
          <a:p>
            <a:fld id="{70581C00-9FE1-4A90-A388-6A29A015A70C}" type="slidenum">
              <a:rPr lang="en-US" smtClean="0"/>
              <a:t>2</a:t>
            </a:fld>
            <a:endParaRPr lang="en-US"/>
          </a:p>
        </p:txBody>
      </p:sp>
    </p:spTree>
    <p:extLst>
      <p:ext uri="{BB962C8B-B14F-4D97-AF65-F5344CB8AC3E}">
        <p14:creationId xmlns:p14="http://schemas.microsoft.com/office/powerpoint/2010/main" val="16726180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This slide shows how the phase alignment loop is implemented as a finite state machine — the PI sweep FSM.</a:t>
            </a:r>
          </a:p>
          <a:p>
            <a:r>
              <a:rPr lang="en-US" sz="1200" dirty="0"/>
              <a:t>The algorithm runs in two phases. In Phase 1 — the initial sweep — the FSM checks the starting state of the txbufstatus[0] flag. If the buffer is already half-full at reset, the FSM first decrements the TX PI step by step until the flag drops to zero, ensuring we exit the half-full zone and establish a known starting point. It then reverses direction and increments the PI until the flag rises from zero to one.</a:t>
            </a:r>
          </a:p>
          <a:p>
            <a:r>
              <a:rPr lang="en-US" sz="1200" dirty="0"/>
              <a:t>Phase 2 triggers on that 0-to-1 transition of txbufstatus[0]. This rising edge is the precise half-fill point: it marks the PI code at which the write and read pointers are exactly half a FIFO depth apart, meaning the phase between the two clock domains is centred in the elastic buffer's range. The FSM freezes the PI at this code and the alignment is complete.</a:t>
            </a:r>
          </a:p>
          <a:p>
            <a:r>
              <a:rPr lang="en-US" sz="1200" dirty="0"/>
              <a:t>Once locked, the PI value is held fixed. Because it no longer dithers, it contributes zero additional jitter to the link. The result is a repeatable inter-lane phase alignment after every reset, with a residual skew of only a few PI steps — on the order of 10 picoseconds —</a:t>
            </a:r>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5ED918-0286-C237-28ED-B233611D76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0182C1-F421-3868-C354-D9BD4DB0F9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956BC1-E55B-C31C-F7E7-66C35D391111}"/>
              </a:ext>
            </a:extLst>
          </p:cNvPr>
          <p:cNvSpPr>
            <a:spLocks noGrp="1"/>
          </p:cNvSpPr>
          <p:nvPr>
            <p:ph type="body" idx="1"/>
          </p:nvPr>
        </p:nvSpPr>
        <p:spPr/>
        <p:txBody>
          <a:bodyPr/>
          <a:lstStyle/>
          <a:p>
            <a:r>
              <a:rPr lang="en-US" sz="1400" dirty="0"/>
              <a:t>Now I will move to the measurement results — this is where the design is validated. We begin with slide 22, which introduces our measurement methodology. To measure the timing jitter between two FERS boards, we use the on-board TDC — time-to-digital converter. Both boards are fed a common external pulse signal; each board timestamps the pulse arrival using its local clock. The difference between the two timestamps is the timing jitter between the two boards. This is the RMS timing jitter between the two channels. The key benchmark is to compare the TD-Link-connected result against a reference measurement where both boards are connected by a single short copper cable directly This cable reference gives us the best-case timing that the FERS hardware can achieve.</a:t>
            </a:r>
          </a:p>
        </p:txBody>
      </p:sp>
      <p:sp>
        <p:nvSpPr>
          <p:cNvPr id="4" name="Slide Number Placeholder 3">
            <a:extLst>
              <a:ext uri="{FF2B5EF4-FFF2-40B4-BE49-F238E27FC236}">
                <a16:creationId xmlns:a16="http://schemas.microsoft.com/office/drawing/2014/main" id="{19AB7FF4-22EE-A337-8849-CE9289B07167}"/>
              </a:ext>
            </a:extLst>
          </p:cNvPr>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8396767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CD6CE-0C6B-FA5B-8D65-ABA9E59D3E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F86654-E7C2-3249-872E-82A3C9E898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E467FC-B89B-2FA4-96E6-1DD57CC225BB}"/>
              </a:ext>
            </a:extLst>
          </p:cNvPr>
          <p:cNvSpPr>
            <a:spLocks noGrp="1"/>
          </p:cNvSpPr>
          <p:nvPr>
            <p:ph type="body" idx="1"/>
          </p:nvPr>
        </p:nvSpPr>
        <p:spPr/>
        <p:txBody>
          <a:bodyPr/>
          <a:lstStyle/>
          <a:p>
            <a:r>
              <a:rPr lang="en-US" sz="1400" dirty="0"/>
              <a:t>In the cable reference, both boards share the same timing clock via short copper cables. The measured RMS jitter between the two boards is our baseline — this is the intrinsic jitter floor of the FERS hardware. </a:t>
            </a:r>
          </a:p>
        </p:txBody>
      </p:sp>
      <p:sp>
        <p:nvSpPr>
          <p:cNvPr id="4" name="Slide Number Placeholder 3">
            <a:extLst>
              <a:ext uri="{FF2B5EF4-FFF2-40B4-BE49-F238E27FC236}">
                <a16:creationId xmlns:a16="http://schemas.microsoft.com/office/drawing/2014/main" id="{5B26A390-5E8E-4980-445E-DC40CE64D003}"/>
              </a:ext>
            </a:extLst>
          </p:cNvPr>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35001454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C1C025-4048-D44A-CC5E-5C8745D738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03805A-FB97-B3F0-FBED-B572EDF9BB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A7B507-73B8-CEDE-7B60-0738DE7B680F}"/>
              </a:ext>
            </a:extLst>
          </p:cNvPr>
          <p:cNvSpPr>
            <a:spLocks noGrp="1"/>
          </p:cNvSpPr>
          <p:nvPr>
            <p:ph type="body" idx="1"/>
          </p:nvPr>
        </p:nvSpPr>
        <p:spPr/>
        <p:txBody>
          <a:bodyPr/>
          <a:lstStyle/>
          <a:p>
            <a:r>
              <a:rPr lang="en-US" sz="1400" dirty="0"/>
              <a:t>The next question is: how does timing performance scale with the number of boards in the daisy chain? This slide shows measurements from a chain with multiple boards. The key result is that the timing jitter between any two boards in the chain remains approximately constant regardless of how many boards separate them. </a:t>
            </a:r>
          </a:p>
        </p:txBody>
      </p:sp>
      <p:sp>
        <p:nvSpPr>
          <p:cNvPr id="4" name="Slide Number Placeholder 3">
            <a:extLst>
              <a:ext uri="{FF2B5EF4-FFF2-40B4-BE49-F238E27FC236}">
                <a16:creationId xmlns:a16="http://schemas.microsoft.com/office/drawing/2014/main" id="{3B7B0527-4024-EDCA-BFE2-82FB9C3F67C4}"/>
              </a:ext>
            </a:extLst>
          </p:cNvPr>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42253434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44400-56C7-402D-251C-2210EB3600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CEC1CD-A784-2EEE-2E23-476EAC2E0D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9227E9-A119-5CFE-01F2-84565E4D0909}"/>
              </a:ext>
            </a:extLst>
          </p:cNvPr>
          <p:cNvSpPr>
            <a:spLocks noGrp="1"/>
          </p:cNvSpPr>
          <p:nvPr>
            <p:ph type="body" idx="1"/>
          </p:nvPr>
        </p:nvSpPr>
        <p:spPr/>
        <p:txBody>
          <a:bodyPr/>
          <a:lstStyle/>
          <a:p>
            <a:r>
              <a:rPr lang="en-US" sz="1400" dirty="0"/>
              <a:t>[~60 seconds] This slide examines the timing between two boards on the two link but same quad, specifically looking at links 0 and 1 which are on the same FPGA transceiver quad. Within a quad, the four lanes share a common PLL, so their output clocks are naturally phase-coherent. </a:t>
            </a:r>
          </a:p>
        </p:txBody>
      </p:sp>
      <p:sp>
        <p:nvSpPr>
          <p:cNvPr id="4" name="Slide Number Placeholder 3">
            <a:extLst>
              <a:ext uri="{FF2B5EF4-FFF2-40B4-BE49-F238E27FC236}">
                <a16:creationId xmlns:a16="http://schemas.microsoft.com/office/drawing/2014/main" id="{83166D21-37A0-060C-23DB-42AE13C6563A}"/>
              </a:ext>
            </a:extLst>
          </p:cNvPr>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8160147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B002D8-0F79-B048-9643-0228F2AD30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31475D-399A-AA35-5449-E03E2B97D6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63A899-84A6-E42A-D68F-D88BF3A0FE25}"/>
              </a:ext>
            </a:extLst>
          </p:cNvPr>
          <p:cNvSpPr>
            <a:spLocks noGrp="1"/>
          </p:cNvSpPr>
          <p:nvPr>
            <p:ph type="body" idx="1"/>
          </p:nvPr>
        </p:nvSpPr>
        <p:spPr/>
        <p:txBody>
          <a:bodyPr/>
          <a:lstStyle/>
          <a:p>
            <a:r>
              <a:rPr lang="en-US" sz="1200" dirty="0"/>
              <a:t>Now we go one step further — two different </a:t>
            </a:r>
            <a:r>
              <a:rPr lang="en-US" sz="1200" dirty="0" err="1"/>
              <a:t>qaud</a:t>
            </a:r>
            <a:r>
              <a:rPr lang="en-US" sz="1200" dirty="0"/>
              <a:t>, each distributing the clock via TD-Link to their own ring of FERS boards. We are comparing the timing of a FERS on link 0 and link 7</a:t>
            </a:r>
          </a:p>
        </p:txBody>
      </p:sp>
      <p:sp>
        <p:nvSpPr>
          <p:cNvPr id="4" name="Slide Number Placeholder 3">
            <a:extLst>
              <a:ext uri="{FF2B5EF4-FFF2-40B4-BE49-F238E27FC236}">
                <a16:creationId xmlns:a16="http://schemas.microsoft.com/office/drawing/2014/main" id="{53016084-20A9-6170-9586-E26FBDDBD500}"/>
              </a:ext>
            </a:extLst>
          </p:cNvPr>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35416060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2CD2C1-7A97-CC29-B502-BA338F813C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E11778-418D-E5ED-67D6-87722F5DE7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1A8EB7-1F3C-D4DA-17C2-CB83010D20B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F2B5971-3AD5-7B6F-DA82-A9A05DBF737E}"/>
              </a:ext>
            </a:extLst>
          </p:cNvPr>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5189367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0E4ED-900F-74B2-F490-DEA9A2AB9A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C18E46-5593-54D3-23D6-2ED6599F1C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37A432-D6D6-BB48-E980-42309811FEAF}"/>
              </a:ext>
            </a:extLst>
          </p:cNvPr>
          <p:cNvSpPr>
            <a:spLocks noGrp="1"/>
          </p:cNvSpPr>
          <p:nvPr>
            <p:ph type="body" idx="1"/>
          </p:nvPr>
        </p:nvSpPr>
        <p:spPr/>
        <p:txBody>
          <a:bodyPr/>
          <a:lstStyle/>
          <a:p>
            <a:r>
              <a:rPr lang="en-US" sz="1200" dirty="0"/>
              <a:t>This is the cable-distributed baseline for the two-concentrator scenario. Instead of distributing the clock through the TD-Link daisy chain, we now connect both concentrators to a common 10 MHz reference via a coaxial cable splitter.</a:t>
            </a:r>
          </a:p>
          <a:p>
            <a:r>
              <a:rPr lang="en-US" sz="1200" dirty="0"/>
              <a:t>This is the gold standard reference: both concentrators see exactly the same physical clock signal, with no digital reconstruction, no DDMTD loop, and no phase interpolator in the path. The residual jitter comes only from the cable propagation, the TCXO's own phase noise, and the TDC quantisation in the FERS boards themselves.</a:t>
            </a:r>
          </a:p>
          <a:p>
            <a:r>
              <a:rPr lang="en-US" sz="1200" dirty="0"/>
              <a:t>Comparing this slide to the previous one — TD-Link across two concentrators — you will notice that the cable reference gives perhaps 5 to 10 picoseconds less jitter. That difference is the overhead introduced by the digital clock distribution chain: the DDMTD tracking loop adds a small amount of residual noise. But the gap is small, and given the practical advantages of an all-digital, optical clock distribution — no cable plant, no impedance matching, no physical routing constraints — this is a very acceptable trade-off.</a:t>
            </a:r>
          </a:p>
          <a:p>
            <a:r>
              <a:rPr lang="en-US" sz="1200" dirty="0"/>
              <a:t>This comparison is really the key result of the whole jitter study: TD-Link performs within a few tens of picoseconds of a hard-wired reference, which validates the architecture for physics-grade timing applications.</a:t>
            </a:r>
          </a:p>
        </p:txBody>
      </p:sp>
      <p:sp>
        <p:nvSpPr>
          <p:cNvPr id="4" name="Slide Number Placeholder 3">
            <a:extLst>
              <a:ext uri="{FF2B5EF4-FFF2-40B4-BE49-F238E27FC236}">
                <a16:creationId xmlns:a16="http://schemas.microsoft.com/office/drawing/2014/main" id="{1874B350-9156-A173-E40D-A2F8533D301B}"/>
              </a:ext>
            </a:extLst>
          </p:cNvPr>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29334467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5E49B5-400C-B9EF-2B3C-9E5842CDB7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94CB72-2E67-CC4F-D12B-2B1E945B3F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B9E615-2DC5-7360-077C-B426689D9AD2}"/>
              </a:ext>
            </a:extLst>
          </p:cNvPr>
          <p:cNvSpPr>
            <a:spLocks noGrp="1"/>
          </p:cNvSpPr>
          <p:nvPr>
            <p:ph type="body" idx="1"/>
          </p:nvPr>
        </p:nvSpPr>
        <p:spPr/>
        <p:txBody>
          <a:bodyPr/>
          <a:lstStyle/>
          <a:p>
            <a:r>
              <a:rPr lang="en-US" sz="1400" dirty="0"/>
              <a:t>This slide brings together the performance summary and positions TD-Link against White Rabbit — the most established sub-nanosecond timing protocol in the HEP world.</a:t>
            </a:r>
          </a:p>
          <a:p>
            <a:r>
              <a:rPr lang="en-US" sz="1400" dirty="0"/>
              <a:t>White Rabbit is an impressive system. It achieves sub-nanosecond accuracy over multi-kilometre fibres, supports thousands of nodes, and is already deployed at facilities like CERN and GSI. It is essentially IEEE 1588 PTP combined with Synchronous Ethernet and a DDMTD phase detector — a mature, well-supported standard.</a:t>
            </a:r>
          </a:p>
          <a:p>
            <a:r>
              <a:rPr lang="en-US" sz="1400" dirty="0"/>
              <a:t>So why did we design TD-Link instead of using White Rabbit?</a:t>
            </a:r>
          </a:p>
          <a:p>
            <a:r>
              <a:rPr lang="en-US" sz="1400" dirty="0"/>
              <a:t>The fundamental reason is topology. White Rabbit is built for a star or tree network: a central switch fans out timing to many nodes. That is ideal for a large facility to distribute timing to the DAQ back-end rather then directly to the front end boards. But our detector systems use a daisy-chain ring — FERS boards connected in sequence, one after the other, with no switch. The two systems are therefore not really competing — they address different deployment constraints. If you have a large facility with a star topology and can dedicate a WR switch, White Rabbit is excellent. If your front-end boards are chained together in a ring inside a detector volume, TD-Link is the natural fit.</a:t>
            </a:r>
          </a:p>
        </p:txBody>
      </p:sp>
      <p:sp>
        <p:nvSpPr>
          <p:cNvPr id="4" name="Slide Number Placeholder 3">
            <a:extLst>
              <a:ext uri="{FF2B5EF4-FFF2-40B4-BE49-F238E27FC236}">
                <a16:creationId xmlns:a16="http://schemas.microsoft.com/office/drawing/2014/main" id="{EFCA7A06-0B62-B0FA-1377-DE878E4BA5DA}"/>
              </a:ext>
            </a:extLst>
          </p:cNvPr>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41894967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E9CA6-C476-F492-6BBC-BB00D62ED1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E9606A-9DED-1A7E-FA7B-9FB745E9AC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377F77-B9C8-A09B-6530-AC420E562CCE}"/>
              </a:ext>
            </a:extLst>
          </p:cNvPr>
          <p:cNvSpPr>
            <a:spLocks noGrp="1"/>
          </p:cNvSpPr>
          <p:nvPr>
            <p:ph type="body" idx="1"/>
          </p:nvPr>
        </p:nvSpPr>
        <p:spPr/>
        <p:txBody>
          <a:bodyPr/>
          <a:lstStyle/>
          <a:p>
            <a:r>
              <a:rPr lang="en-US" sz="1200" dirty="0"/>
              <a:t>[Brief transition — use to catch breath]</a:t>
            </a:r>
          </a:p>
          <a:p>
            <a:r>
              <a:rPr lang="en-US" sz="1200" dirty="0"/>
              <a:t>Before moving to the packet format slides, let me recap the key message from the jitter measurements: across all configurations tested — same quad, different quads, and different concentrators — TD-Link distributes the clock with a timing precision comparable to a direct cable reference. The dominant contribution to the measured jitter is the TDC quantisation in the FERS front-end itself, not the link. That is the validation we needed.</a:t>
            </a:r>
          </a:p>
          <a:p>
            <a:r>
              <a:rPr lang="en-US" sz="1200" dirty="0"/>
              <a:t>The next two slides explain how data is framed and transmitted on the link, which underpins the deterministic latency we have been discussing throughout the talk.</a:t>
            </a:r>
          </a:p>
        </p:txBody>
      </p:sp>
      <p:sp>
        <p:nvSpPr>
          <p:cNvPr id="4" name="Slide Number Placeholder 3">
            <a:extLst>
              <a:ext uri="{FF2B5EF4-FFF2-40B4-BE49-F238E27FC236}">
                <a16:creationId xmlns:a16="http://schemas.microsoft.com/office/drawing/2014/main" id="{B183488B-1767-D7B0-3E7B-2844C995ED58}"/>
              </a:ext>
            </a:extLst>
          </p:cNvPr>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70114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03DC5-3B92-C9E4-BF3F-49DC258B905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7CD46B2-A6BC-C013-9756-B6CA0B2F58E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2B24EAE9-3FF3-23A4-32A5-4E79D3A305DC}"/>
              </a:ext>
            </a:extLst>
          </p:cNvPr>
          <p:cNvSpPr>
            <a:spLocks noGrp="1"/>
          </p:cNvSpPr>
          <p:nvPr>
            <p:ph type="body" idx="1"/>
          </p:nvPr>
        </p:nvSpPr>
        <p:spPr/>
        <p:txBody>
          <a:bodyPr/>
          <a:lstStyle/>
          <a:p>
            <a:r>
              <a:rPr lang="en-US" sz="1400" dirty="0"/>
              <a:t>Here you can see the broader FERS ecosystem. FERS boards connect to concentrator units, which aggregate data from multiple front-ends and interface to the DAQ back-end. The system is modular: you start with a handful of boards for a small experiment, and you scale up to a very large installation simply by adding more concentrators and more FERS units. What I want to draw your attention to is the connectivity problem. Each concentrator manages multiple FERS boards. But in a real detector, the boards may be distributed over tens of metres, mounted inside detector volumes where you cannot easily run differential copper links. Optical fibre is attractive — it is immune to electromagnetic interference, it can run over long distances without signal degradation, and it is lightweight. TD-Link is the optical link technology we developed to connect these boards together in a way that preserves timing accuracy end-to-end.</a:t>
            </a:r>
          </a:p>
        </p:txBody>
      </p:sp>
      <p:sp>
        <p:nvSpPr>
          <p:cNvPr id="4" name="Segnaposto numero diapositiva 3">
            <a:extLst>
              <a:ext uri="{FF2B5EF4-FFF2-40B4-BE49-F238E27FC236}">
                <a16:creationId xmlns:a16="http://schemas.microsoft.com/office/drawing/2014/main" id="{CCEAA10B-5308-FAAD-22E2-69AFF62F8336}"/>
              </a:ext>
            </a:extLst>
          </p:cNvPr>
          <p:cNvSpPr>
            <a:spLocks noGrp="1"/>
          </p:cNvSpPr>
          <p:nvPr>
            <p:ph type="sldNum" sz="quarter" idx="10"/>
          </p:nvPr>
        </p:nvSpPr>
        <p:spPr/>
        <p:txBody>
          <a:bodyPr/>
          <a:lstStyle/>
          <a:p>
            <a:fld id="{70581C00-9FE1-4A90-A388-6A29A015A70C}" type="slidenum">
              <a:rPr lang="en-US" smtClean="0"/>
              <a:t>3</a:t>
            </a:fld>
            <a:endParaRPr lang="en-US"/>
          </a:p>
        </p:txBody>
      </p:sp>
    </p:spTree>
    <p:extLst>
      <p:ext uri="{BB962C8B-B14F-4D97-AF65-F5344CB8AC3E}">
        <p14:creationId xmlns:p14="http://schemas.microsoft.com/office/powerpoint/2010/main" val="42145192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At the physical layer, clock and data recovery relies on what the FPGA vendor calls a CDR — a clock data recovery block embedded in the high-speed serial transceiver. An important detail is the comma alignment mechanism. In 8b/10b encoding, certain 10-bit patterns called commas are reserved as synchronisation markers. We use 40-bit comma alignment — meaning the receiver aligns to a 40-bit boundary rather than a 10-bit boundary. This gives us a larger synchronisation frame, which is important for the deterministic latency guarantee. When the receiver locks to a comma boundary, the latency from transmitter to receiver is quantised in 40-bit increments at the line rate — a well-defined and stable value that we can calibrate out. Without this alignment, the latency would be non-deterministic, changing each time the link re-synchronises.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This slide shows the structure of the TD-Link data packet — specifically the 0x81 response packet that each FERS board appends as the token passes through it during a train.</a:t>
            </a:r>
          </a:p>
          <a:p>
            <a:r>
              <a:rPr lang="en-US" sz="1200" dirty="0"/>
              <a:t>The packet starts with a header word — this is a 16-bit control word that identifies the packet type and the board address. Then comes the metadata section: a 32-bit timestamp giving the precise time of the trigger relative to the local clock, a trigger ID for event matching, and board-specific status bits.</a:t>
            </a:r>
          </a:p>
          <a:p>
            <a:r>
              <a:rPr lang="en-US" sz="1200" dirty="0"/>
              <a:t>After the metadata comes the payload, which is where the actual physics data lives — charge, energy, hit position, or whatever the FERS board is configured to measure. The payload length is variable because different FERS boards may have different numbers of channels and different acquisition modes.</a:t>
            </a:r>
          </a:p>
          <a:p>
            <a:r>
              <a:rPr lang="en-US" sz="1200" dirty="0"/>
              <a:t>The packet ends with a 16-bit CRC. This is computed at each hop: when a slave forwards the token to the next board in the ring, it has already checked the CRC of the incoming packets and appended its own new packet with a fresh CRC. Any corruption in transit is detected at the concentrator before the data reaches the DDR4 buffer.</a:t>
            </a:r>
          </a:p>
          <a:p>
            <a:r>
              <a:rPr lang="en-US" sz="1200" dirty="0"/>
              <a:t>The key point about this structure is that it is entirely streaming — the token never stops moving through the ring. The FERS board receives the incoming token stream, appends its own packet on the fly, and immediately forwards the extended stream. This is what makes the latency deterministic: the transit time through each hop is fixed regardless of payload size.</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This slide shows the control packet formats — the packets that flow from the master concentrator downstream to the FERS boards, as opposed to the data packets that flow back upstream.</a:t>
            </a:r>
          </a:p>
          <a:p>
            <a:r>
              <a:rPr lang="en-US" sz="1200" dirty="0"/>
              <a:t>There are several packet types. A register write packet carries a 32-bit target address and a 32-bit data value, split across two consecutive 16-bit link words. This is how the concentrator configures the FERS boards at startup — setting thresholds, acquisition modes, trigger windows, and so on.</a:t>
            </a:r>
          </a:p>
          <a:p>
            <a:r>
              <a:rPr lang="en-US" sz="1200" dirty="0"/>
              <a:t>A register read request is similar but carries no data word — it just specifies the address. The addressed FERS board will then include the register value in its next upstream response packet.</a:t>
            </a:r>
          </a:p>
          <a:p>
            <a:r>
              <a:rPr lang="en-US" sz="1200" dirty="0"/>
              <a:t>The trigger or T0 command is a compact packet that carries only the timing information: the 64-bit T0 timestamp that was discussed earlier in the synchronisation section. Because this packet is small and its transmission is timed precisely, it is the mechanism by which all FERS boards are told to start a new acquisition window at exactly the same moment.</a:t>
            </a:r>
          </a:p>
          <a:p>
            <a:r>
              <a:rPr lang="en-US" sz="1200" dirty="0"/>
              <a:t>Finally, there is the train initiation packet that starts the token-passing sequence. This packet carries the train identifier and, importantly, the next expected fill level target for the TX elastic buffer — which is how the feedback loop we discussed earlier communicates the required phase correction to each FERS board.</a:t>
            </a:r>
          </a:p>
          <a:p>
            <a:r>
              <a:rPr lang="en-US" sz="1200" dirty="0"/>
              <a:t>All fields, as noted on the slide, are 16-bit words on the link, 8b/10b encoded. 32-bit values are split across two consecutive 16-bit words. This keeps the link word width consistent and the decoder simple.</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This final slide summarises the encoding and streaming behaviour of TD-Link packets.</a:t>
            </a:r>
          </a:p>
          <a:p>
            <a:r>
              <a:rPr lang="en-US" sz="1200" dirty="0"/>
              <a:t>On the encoding side: the link operates at 3.125 gigabits per second using 8b/10b encoding. The basic data unit on the link is a 16-bit symbol. Physics data words are 32 bits wide and are mapped onto two consecutive 16-bit symbols. Control words — the header, CRC, trailer, and the special LAST COMMA delimiter — are also 16-bit symbols, which keeps the framing logic simple and efficient.</a:t>
            </a:r>
          </a:p>
          <a:p>
            <a:r>
              <a:rPr lang="en-US" sz="1200" dirty="0"/>
              <a:t>The 8b/10b encoding serves two purposes. First, it maintains DC balance on the optical link. Second, it reserves a set of special characters — the K characters — for control purposes, which is how the LAST COMMA and other framing markers are recognised by the receiver without any ambiguity.</a:t>
            </a:r>
          </a:p>
          <a:p>
            <a:r>
              <a:rPr lang="en-US" sz="1200" dirty="0"/>
              <a:t>On the streaming side: the architecture is non-blocking. Each FERS board receives the incoming stream and immediately begins forwarding it, appending its own data packet at the appropriate point in the sequence. There is no store-and-forward buffering at the FERS level — the token flows through the ring at line rate.</a:t>
            </a:r>
          </a:p>
          <a:p>
            <a:r>
              <a:rPr lang="en-US" sz="1200" dirty="0"/>
              <a:t>At the concentrator end, each incoming data stream is written to a 64-megaword DDR4 buffer. With 8 links per concentrator and 16 boards per link, this gives substantial buffering capacity for high-rate physics runs.</a:t>
            </a:r>
          </a:p>
          <a:p>
            <a:r>
              <a:rPr lang="en-US" sz="1200" dirty="0"/>
              <a:t>Let me now close with a brief summary of the whole presentation. TD-Link is a complete solution — one optical cable per ring, carrying clock, trigger, commands, and data simultaneously. It achieves sub-50-picosecond coincidence timing across all tested configurations, including multi-concentrator scenarios. The architecture scales to 128 FERS boards per concentrator and supports daisy chains of arbitrary depth within the link rate budget.</a:t>
            </a:r>
          </a:p>
          <a:p>
            <a:r>
              <a:rPr lang="en-US" sz="1200" dirty="0"/>
              <a:t>We are currently using TD-Link in detector systems at multiple test beam installations, and the results I have shown today come from real hardware running in production conditions. Thank you very much for your attention. I am happy to take questions.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2EB53-BFB1-37B9-7C2E-4C92D8450C4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AB04642-5848-3923-EAE5-AC5DE8CFBFA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66D0E48-B4A0-EAE5-6A29-5495B572DD91}"/>
              </a:ext>
            </a:extLst>
          </p:cNvPr>
          <p:cNvSpPr>
            <a:spLocks noGrp="1"/>
          </p:cNvSpPr>
          <p:nvPr>
            <p:ph type="body" idx="1"/>
          </p:nvPr>
        </p:nvSpPr>
        <p:spPr/>
        <p:txBody>
          <a:bodyPr/>
          <a:lstStyle/>
          <a:p>
            <a:r>
              <a:rPr lang="en-US" sz="1400" dirty="0"/>
              <a:t>This slide summarises the two main functions that TD-Link must perform: data readout and multi-unit synchronisation. These two requirements pull in somewhat different directions, and that tension is at the heart of the design challenge. For data readout, we need sufficient bandwidth to move hit data, charge measurements, and housekeeping information from up to 128 FERS boards to the concentrator without bottlenecks. For synchronisation, we need to distribute a common clock and a common time reference — what we call T0 — to all boards simultaneously. The critical insight is that both functions must share the same physical link. We cannot afford a separate synchronisation network; the cost and cable count would be not acceptable. So TD-Link must perform both functions deterministically on the same optical medium. Deterministic here means that the latency from the concentrator to any given FERS board is precisely known and stable — not just approximately, but at the sub-nanosecond level. This is what makes the timing transfer accurate and, crucially, scalable.</a:t>
            </a:r>
          </a:p>
        </p:txBody>
      </p:sp>
      <p:sp>
        <p:nvSpPr>
          <p:cNvPr id="4" name="Segnaposto numero diapositiva 3">
            <a:extLst>
              <a:ext uri="{FF2B5EF4-FFF2-40B4-BE49-F238E27FC236}">
                <a16:creationId xmlns:a16="http://schemas.microsoft.com/office/drawing/2014/main" id="{56DA3637-2F99-3AC1-6FC7-3C4DE0616518}"/>
              </a:ext>
            </a:extLst>
          </p:cNvPr>
          <p:cNvSpPr>
            <a:spLocks noGrp="1"/>
          </p:cNvSpPr>
          <p:nvPr>
            <p:ph type="sldNum" sz="quarter" idx="10"/>
          </p:nvPr>
        </p:nvSpPr>
        <p:spPr/>
        <p:txBody>
          <a:bodyPr/>
          <a:lstStyle/>
          <a:p>
            <a:fld id="{70581C00-9FE1-4A90-A388-6A29A015A70C}" type="slidenum">
              <a:rPr lang="en-US" smtClean="0"/>
              <a:t>4</a:t>
            </a:fld>
            <a:endParaRPr lang="en-US"/>
          </a:p>
        </p:txBody>
      </p:sp>
    </p:spTree>
    <p:extLst>
      <p:ext uri="{BB962C8B-B14F-4D97-AF65-F5344CB8AC3E}">
        <p14:creationId xmlns:p14="http://schemas.microsoft.com/office/powerpoint/2010/main" val="2553054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So what exactly is TD-Link? Let me give you the key parameters. TD-Link operates at 3.125 gigabits per second — a data rate chosen to be compatible with standard multi gigabit transceiver primitives available in low-cost FPGAs. It uses a ring topology: the concentrator transmits downstream to the first FERS board, that board passes the signal onward to the next, and so on, with the last board connecting back to the concentrator. Up to 16 FERS units can be chained on a single link, and a single concentrator can manage up to 8 such links in parallel — giving a maximum of 128 FERS boards per concentrator. The physical medium is standard SFP optical transceivers and multimode </a:t>
            </a:r>
            <a:r>
              <a:rPr lang="en-US" sz="1400" dirty="0" err="1"/>
              <a:t>fibre</a:t>
            </a:r>
            <a:endParaRPr lang="en-US" sz="14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This slide gives an overview of the full synchronisation and timing architecture of TD-Link. There are three layers to this architecture, and it is worth understanding how they fit together before we go into the details of each one.</a:t>
            </a:r>
          </a:p>
          <a:p>
            <a:endParaRPr lang="en-US" sz="1200" dirty="0"/>
          </a:p>
          <a:p>
            <a:r>
              <a:rPr lang="en-US" sz="1200" dirty="0"/>
              <a:t>The first layer is clock generation at the concentrator. The master board derives a 156.25 MHz system clock from a low-jitter PLL locked to a 10 MHz TCXO. This single reference clock drives both the FPGA fabric and the high-speed serial transceivers. The system supports multiple clock sources — a local oscillator, external digitisers, or GPS</a:t>
            </a:r>
          </a:p>
          <a:p>
            <a:endParaRPr lang="en-US" sz="1200" dirty="0"/>
          </a:p>
          <a:p>
            <a:r>
              <a:rPr lang="en-US" sz="1200" dirty="0"/>
              <a:t>The second layer is clock recovery at the FERS front-end. Each slave board recovers the clock directly from the incoming serial data stream. This recovered clock is cleaned by an external jitter-cleaner PLL and then used as the transmit clock for the next hop in the daisy chain. This RX-to-TX phase locking is what makes the ring a timing distribution medium: the clock propagates from board to board with controlled, deterministic latency at each hop. </a:t>
            </a:r>
          </a:p>
          <a:p>
            <a:endParaRPr lang="en-US" sz="1200" dirty="0"/>
          </a:p>
          <a:p>
            <a:r>
              <a:rPr lang="en-US" sz="1200" dirty="0"/>
              <a:t>The third layer is global time synchronisation. Once the clock is distributed and the link latency is fixed, the concentrator performs a round-trip delay measurement to each board and applies a per-board correction. This allows all boards in the system — across all links and all concentrators — to be brought to a common time zero with a validated precision of around 25 picoseconds RMS, stable across power cycles.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 now explain how data actually flows across TD-Link. We use what we call a token-based train protocol. The concentrator initiates a data collection cycle by sending a token downstream — a special control word that travels from board to board around the ring. When a FERS board receives the token, it appends its buffered hit data to the stream and passes the augmented packet to the next board. The last board in the chain sends the complete assembled data frame back upstream to the concentrator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When the concentrator clock arrives at a FERS board via the TD-Link optical connection, the board must first recover the clock from the incoming serial data stream. This recovered clock then drives all the on-board timing logic — the TDC channels, the ADC sampling, and the output serialiser. The front-end datapath is therefore critically dependent on the quality of clock recovery. Any jitter added by the clock recovery process directly degrades the timestamp resolution of the detector channels. The FERS board uses the recovered clock as its sole timing reference, which means the quality of that recovered clock is the limiting factor for the system's timing performance. This is why so much of the TD-Link design effort went into minimising jitter at the clock recovery stage. The on-board TDC achieves single-channel resolution better than 10 picoseconds— but only if the recovered clock is clean enough to support it.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When data arrives at a FERS board from the upstream node, it comes as a 3.125 Gb/s serial bitstream encoded using 8b/10b line coding. The board's FPGA contains a clock and data recovery circuit that uses the transitions in the incoming data to lock its internal oscillator to the transmit clock. The challenge is that each hop around the ring adds its own CDR jitter contribution, and with up to 16 hops in a chain, this jitter can accumulate. The key insight in our design is that we clean the clock with an external jitter cleaner on each FERS board before use it for </a:t>
            </a:r>
            <a:r>
              <a:rPr lang="en-US" sz="1400" dirty="0" err="1"/>
              <a:t>retrasmitting</a:t>
            </a:r>
            <a:endParaRPr lang="en-US" sz="1400"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7" name="Rettangolo 6">
            <a:extLst>
              <a:ext uri="{FF2B5EF4-FFF2-40B4-BE49-F238E27FC236}">
                <a16:creationId xmlns:a16="http://schemas.microsoft.com/office/drawing/2014/main" id="{BC827EBF-9A2A-B928-ECC4-09BE77078411}"/>
              </a:ext>
            </a:extLst>
          </p:cNvPr>
          <p:cNvSpPr/>
          <p:nvPr userDrawn="1"/>
        </p:nvSpPr>
        <p:spPr>
          <a:xfrm>
            <a:off x="0" y="625642"/>
            <a:ext cx="12192000" cy="55395"/>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Picture 2">
            <a:extLst>
              <a:ext uri="{FF2B5EF4-FFF2-40B4-BE49-F238E27FC236}">
                <a16:creationId xmlns:a16="http://schemas.microsoft.com/office/drawing/2014/main" id="{AAE093F9-5C5E-2017-BAA5-043F88B581D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2784" t="85123" b="2728"/>
          <a:stretch/>
        </p:blipFill>
        <p:spPr>
          <a:xfrm>
            <a:off x="1" y="6483351"/>
            <a:ext cx="1504949" cy="377896"/>
          </a:xfrm>
          <a:prstGeom prst="rect">
            <a:avLst/>
          </a:prstGeom>
        </p:spPr>
      </p:pic>
      <p:pic>
        <p:nvPicPr>
          <p:cNvPr id="9" name="Picture 13">
            <a:extLst>
              <a:ext uri="{FF2B5EF4-FFF2-40B4-BE49-F238E27FC236}">
                <a16:creationId xmlns:a16="http://schemas.microsoft.com/office/drawing/2014/main" id="{04251BF9-AFFF-C759-FAB1-86C75EA8762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l="2737" t="41146" r="70958" b="13762"/>
          <a:stretch/>
        </p:blipFill>
        <p:spPr>
          <a:xfrm>
            <a:off x="1470660" y="6486934"/>
            <a:ext cx="1591377" cy="371066"/>
          </a:xfrm>
          <a:prstGeom prst="rect">
            <a:avLst/>
          </a:prstGeom>
        </p:spPr>
      </p:pic>
      <p:sp>
        <p:nvSpPr>
          <p:cNvPr id="10" name="Rettangolo 9">
            <a:extLst>
              <a:ext uri="{FF2B5EF4-FFF2-40B4-BE49-F238E27FC236}">
                <a16:creationId xmlns:a16="http://schemas.microsoft.com/office/drawing/2014/main" id="{B51A6AA0-10D3-C239-3C79-64A808FF07EB}"/>
              </a:ext>
            </a:extLst>
          </p:cNvPr>
          <p:cNvSpPr/>
          <p:nvPr userDrawn="1"/>
        </p:nvSpPr>
        <p:spPr>
          <a:xfrm>
            <a:off x="2804160" y="6483350"/>
            <a:ext cx="9387839" cy="3746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dirty="0">
                <a:solidFill>
                  <a:schemeClr val="bg1"/>
                </a:solidFill>
              </a:rPr>
              <a:t>www.caen.it/fers</a:t>
            </a:r>
          </a:p>
        </p:txBody>
      </p:sp>
      <p:sp>
        <p:nvSpPr>
          <p:cNvPr id="4" name="Shape 0">
            <a:extLst>
              <a:ext uri="{FF2B5EF4-FFF2-40B4-BE49-F238E27FC236}">
                <a16:creationId xmlns:a16="http://schemas.microsoft.com/office/drawing/2014/main" id="{E4177935-5917-714A-691F-39BDC80C426C}"/>
              </a:ext>
            </a:extLst>
          </p:cNvPr>
          <p:cNvSpPr/>
          <p:nvPr userDrawn="1"/>
        </p:nvSpPr>
        <p:spPr>
          <a:xfrm>
            <a:off x="0" y="0"/>
            <a:ext cx="12192000" cy="877824"/>
          </a:xfrm>
          <a:prstGeom prst="rect">
            <a:avLst/>
          </a:prstGeom>
          <a:solidFill>
            <a:srgbClr val="0070C0"/>
          </a:solidFill>
          <a:ln w="12700">
            <a:solidFill>
              <a:srgbClr val="0077B6"/>
            </a:solidFill>
            <a:prstDash val="solid"/>
          </a:ln>
        </p:spPr>
        <p:txBody>
          <a:bodyPr/>
          <a:lstStyle/>
          <a:p>
            <a:endParaRPr lang="en-US" sz="2400"/>
          </a:p>
        </p:txBody>
      </p:sp>
      <p:sp>
        <p:nvSpPr>
          <p:cNvPr id="6" name="Titolo 5">
            <a:extLst>
              <a:ext uri="{FF2B5EF4-FFF2-40B4-BE49-F238E27FC236}">
                <a16:creationId xmlns:a16="http://schemas.microsoft.com/office/drawing/2014/main" id="{84E436C4-EB0E-1CFA-B5F7-DB5775FD7D49}"/>
              </a:ext>
            </a:extLst>
          </p:cNvPr>
          <p:cNvSpPr>
            <a:spLocks noGrp="1"/>
          </p:cNvSpPr>
          <p:nvPr>
            <p:ph type="title"/>
          </p:nvPr>
        </p:nvSpPr>
        <p:spPr>
          <a:xfrm>
            <a:off x="152400" y="34255"/>
            <a:ext cx="10515600" cy="813489"/>
          </a:xfrm>
        </p:spPr>
        <p:txBody>
          <a:bodyPr>
            <a:normAutofit/>
          </a:bodyPr>
          <a:lstStyle>
            <a:lvl1pPr>
              <a:defRPr sz="3600">
                <a:solidFill>
                  <a:schemeClr val="bg1"/>
                </a:solidFill>
                <a:latin typeface="+mn-lt"/>
              </a:defRPr>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681053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5/25/2026</a:t>
            </a:fld>
            <a:endParaRPr lang="en-US"/>
          </a:p>
        </p:txBody>
      </p:sp>
      <p:sp>
        <p:nvSpPr>
          <p:cNvPr id="6" name="Segnaposto piè di pagina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317915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5/25/2026</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31872874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5/25/2026</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2486201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4120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titolo">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AAE093F9-5C5E-2017-BAA5-043F88B581D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2784" t="85123" b="2728"/>
          <a:stretch/>
        </p:blipFill>
        <p:spPr>
          <a:xfrm>
            <a:off x="1" y="6483351"/>
            <a:ext cx="1504949" cy="377896"/>
          </a:xfrm>
          <a:prstGeom prst="rect">
            <a:avLst/>
          </a:prstGeom>
        </p:spPr>
      </p:pic>
      <p:pic>
        <p:nvPicPr>
          <p:cNvPr id="9" name="Picture 13">
            <a:extLst>
              <a:ext uri="{FF2B5EF4-FFF2-40B4-BE49-F238E27FC236}">
                <a16:creationId xmlns:a16="http://schemas.microsoft.com/office/drawing/2014/main" id="{04251BF9-AFFF-C759-FAB1-86C75EA8762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l="2737" t="41146" r="70958" b="13762"/>
          <a:stretch/>
        </p:blipFill>
        <p:spPr>
          <a:xfrm>
            <a:off x="1470660" y="6486934"/>
            <a:ext cx="1591377" cy="371066"/>
          </a:xfrm>
          <a:prstGeom prst="rect">
            <a:avLst/>
          </a:prstGeom>
        </p:spPr>
      </p:pic>
      <p:sp>
        <p:nvSpPr>
          <p:cNvPr id="10" name="Rettangolo 9">
            <a:extLst>
              <a:ext uri="{FF2B5EF4-FFF2-40B4-BE49-F238E27FC236}">
                <a16:creationId xmlns:a16="http://schemas.microsoft.com/office/drawing/2014/main" id="{B51A6AA0-10D3-C239-3C79-64A808FF07EB}"/>
              </a:ext>
            </a:extLst>
          </p:cNvPr>
          <p:cNvSpPr/>
          <p:nvPr userDrawn="1"/>
        </p:nvSpPr>
        <p:spPr>
          <a:xfrm>
            <a:off x="2804160" y="6483350"/>
            <a:ext cx="9387839" cy="3746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dirty="0">
                <a:solidFill>
                  <a:schemeClr val="bg1"/>
                </a:solidFill>
              </a:rPr>
              <a:t>www.sci-compiler.com</a:t>
            </a:r>
          </a:p>
        </p:txBody>
      </p:sp>
    </p:spTree>
    <p:extLst>
      <p:ext uri="{BB962C8B-B14F-4D97-AF65-F5344CB8AC3E}">
        <p14:creationId xmlns:p14="http://schemas.microsoft.com/office/powerpoint/2010/main" val="2668045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Fare clic per modificare lo stile del titolo</a:t>
            </a:r>
            <a:endParaRPr lang="en-US" dirty="0"/>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5/25/2026</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3804727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5/25/2026</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530958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5/25/2026</a:t>
            </a:fld>
            <a:endParaRPr lang="en-US"/>
          </a:p>
        </p:txBody>
      </p:sp>
      <p:sp>
        <p:nvSpPr>
          <p:cNvPr id="6" name="Segnaposto piè di pagina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619723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5/25/2026</a:t>
            </a:fld>
            <a:endParaRPr lang="en-US"/>
          </a:p>
        </p:txBody>
      </p:sp>
      <p:sp>
        <p:nvSpPr>
          <p:cNvPr id="8" name="Segnaposto piè di pagina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egnaposto numero diapositiva 8"/>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3721447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5/25/2026</a:t>
            </a:fld>
            <a:endParaRPr lang="en-US"/>
          </a:p>
        </p:txBody>
      </p:sp>
      <p:sp>
        <p:nvSpPr>
          <p:cNvPr id="4" name="Segnaposto piè di pagina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egnaposto numero diapositiva 4"/>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329093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5/25/2026</a:t>
            </a:fld>
            <a:endParaRPr lang="en-US"/>
          </a:p>
        </p:txBody>
      </p:sp>
      <p:sp>
        <p:nvSpPr>
          <p:cNvPr id="3" name="Segnaposto piè di pagina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egnaposto numero diapositiva 3"/>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1736991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5/25/2026</a:t>
            </a:fld>
            <a:endParaRPr lang="en-US"/>
          </a:p>
        </p:txBody>
      </p:sp>
      <p:sp>
        <p:nvSpPr>
          <p:cNvPr id="6" name="Segnaposto piè di pagina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2775351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841A14-77AA-408D-B566-C43844501083}" type="slidenum">
              <a:rPr lang="en-US" smtClean="0"/>
              <a:t>‹N›</a:t>
            </a:fld>
            <a:endParaRPr lang="en-US"/>
          </a:p>
        </p:txBody>
      </p:sp>
    </p:spTree>
    <p:extLst>
      <p:ext uri="{BB962C8B-B14F-4D97-AF65-F5344CB8AC3E}">
        <p14:creationId xmlns:p14="http://schemas.microsoft.com/office/powerpoint/2010/main" val="1904209979"/>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511935"/>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sv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diagramColors" Target="../diagrams/colors1.xml"/><Relationship Id="rId3" Type="http://schemas.openxmlformats.org/officeDocument/2006/relationships/image" Target="../media/image6.jpeg"/><Relationship Id="rId7" Type="http://schemas.openxmlformats.org/officeDocument/2006/relationships/image" Target="../media/image11.png"/><Relationship Id="rId12"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diagramLayout" Target="../diagrams/layout1.xml"/><Relationship Id="rId5" Type="http://schemas.openxmlformats.org/officeDocument/2006/relationships/image" Target="../media/image10.png"/><Relationship Id="rId15" Type="http://schemas.openxmlformats.org/officeDocument/2006/relationships/image" Target="../media/image14.png"/><Relationship Id="rId10" Type="http://schemas.openxmlformats.org/officeDocument/2006/relationships/diagramData" Target="../diagrams/data1.xml"/><Relationship Id="rId4" Type="http://schemas.openxmlformats.org/officeDocument/2006/relationships/image" Target="../media/image9.png"/><Relationship Id="rId9" Type="http://schemas.openxmlformats.org/officeDocument/2006/relationships/image" Target="../media/image13.png"/><Relationship Id="rId14" Type="http://schemas.microsoft.com/office/2007/relationships/diagramDrawing" Target="../diagrams/drawing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7F99FD01-1725-632D-975E-0C39869F37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9" y="0"/>
            <a:ext cx="12185522" cy="6858000"/>
          </a:xfrm>
          <a:prstGeom prst="rect">
            <a:avLst/>
          </a:prstGeom>
        </p:spPr>
      </p:pic>
      <p:pic>
        <p:nvPicPr>
          <p:cNvPr id="14" name="Picture 13">
            <a:extLst>
              <a:ext uri="{FF2B5EF4-FFF2-40B4-BE49-F238E27FC236}">
                <a16:creationId xmlns:a16="http://schemas.microsoft.com/office/drawing/2014/main" id="{1592A835-FAAA-474C-8579-F6C20B9334EC}"/>
              </a:ext>
            </a:extLst>
          </p:cNvPr>
          <p:cNvPicPr>
            <a:picLocks noChangeAspect="1"/>
          </p:cNvPicPr>
          <p:nvPr/>
        </p:nvPicPr>
        <p:blipFill rotWithShape="1">
          <a:blip r:embed="rId4">
            <a:extLst>
              <a:ext uri="{28A0092B-C50C-407E-A947-70E740481C1C}">
                <a14:useLocalDpi xmlns:a14="http://schemas.microsoft.com/office/drawing/2010/main"/>
              </a:ext>
            </a:extLst>
          </a:blip>
          <a:srcRect l="2737" t="42415" r="70958" b="10189"/>
          <a:stretch>
            <a:fillRect/>
          </a:stretch>
        </p:blipFill>
        <p:spPr>
          <a:xfrm>
            <a:off x="0" y="6020921"/>
            <a:ext cx="3148149" cy="771570"/>
          </a:xfrm>
          <a:prstGeom prst="rect">
            <a:avLst/>
          </a:prstGeom>
        </p:spPr>
      </p:pic>
      <p:sp>
        <p:nvSpPr>
          <p:cNvPr id="7" name="Rettangolo 6">
            <a:extLst>
              <a:ext uri="{FF2B5EF4-FFF2-40B4-BE49-F238E27FC236}">
                <a16:creationId xmlns:a16="http://schemas.microsoft.com/office/drawing/2014/main" id="{DEB69293-A2B9-0C97-EE4B-CD884089CB6A}"/>
              </a:ext>
            </a:extLst>
          </p:cNvPr>
          <p:cNvSpPr/>
          <p:nvPr/>
        </p:nvSpPr>
        <p:spPr>
          <a:xfrm>
            <a:off x="10226842" y="1014662"/>
            <a:ext cx="1965158" cy="3160047"/>
          </a:xfrm>
          <a:prstGeom prst="rect">
            <a:avLst/>
          </a:prstGeom>
          <a:solidFill>
            <a:srgbClr val="FFFFFF">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A. Abba</a:t>
            </a:r>
          </a:p>
          <a:p>
            <a:r>
              <a:rPr lang="en-US" dirty="0">
                <a:solidFill>
                  <a:schemeClr val="tx1"/>
                </a:solidFill>
              </a:rPr>
              <a:t>G. </a:t>
            </a:r>
            <a:r>
              <a:rPr lang="en-US" dirty="0" err="1">
                <a:solidFill>
                  <a:schemeClr val="tx1"/>
                </a:solidFill>
              </a:rPr>
              <a:t>Becuzzi</a:t>
            </a:r>
            <a:endParaRPr lang="en-US" dirty="0">
              <a:solidFill>
                <a:schemeClr val="tx1"/>
              </a:solidFill>
            </a:endParaRPr>
          </a:p>
          <a:p>
            <a:r>
              <a:rPr lang="en-US" dirty="0">
                <a:solidFill>
                  <a:schemeClr val="tx1"/>
                </a:solidFill>
              </a:rPr>
              <a:t>M. Bianchini</a:t>
            </a:r>
          </a:p>
          <a:p>
            <a:r>
              <a:rPr lang="en-US" dirty="0">
                <a:solidFill>
                  <a:schemeClr val="tx1"/>
                </a:solidFill>
              </a:rPr>
              <a:t>F. Caponio</a:t>
            </a:r>
          </a:p>
          <a:p>
            <a:r>
              <a:rPr lang="en-US" dirty="0">
                <a:solidFill>
                  <a:schemeClr val="tx1"/>
                </a:solidFill>
              </a:rPr>
              <a:t>S. Carsi</a:t>
            </a:r>
            <a:br>
              <a:rPr lang="en-US" dirty="0">
                <a:solidFill>
                  <a:schemeClr val="tx1"/>
                </a:solidFill>
              </a:rPr>
            </a:br>
            <a:r>
              <a:rPr lang="en-US" dirty="0">
                <a:solidFill>
                  <a:schemeClr val="tx1"/>
                </a:solidFill>
              </a:rPr>
              <a:t>A. Cusimano</a:t>
            </a:r>
            <a:br>
              <a:rPr lang="en-US" dirty="0">
                <a:solidFill>
                  <a:schemeClr val="tx1"/>
                </a:solidFill>
              </a:rPr>
            </a:br>
            <a:r>
              <a:rPr lang="en-US" dirty="0">
                <a:solidFill>
                  <a:schemeClr val="tx1"/>
                </a:solidFill>
              </a:rPr>
              <a:t>C. Maggio</a:t>
            </a:r>
            <a:br>
              <a:rPr lang="en-US" dirty="0">
                <a:solidFill>
                  <a:schemeClr val="tx1"/>
                </a:solidFill>
              </a:rPr>
            </a:br>
            <a:r>
              <a:rPr lang="en-US" dirty="0">
                <a:solidFill>
                  <a:schemeClr val="tx1"/>
                </a:solidFill>
              </a:rPr>
              <a:t>A. Mati</a:t>
            </a:r>
            <a:br>
              <a:rPr lang="en-US" dirty="0">
                <a:solidFill>
                  <a:schemeClr val="tx1"/>
                </a:solidFill>
              </a:rPr>
            </a:br>
            <a:r>
              <a:rPr lang="en-US" dirty="0">
                <a:solidFill>
                  <a:schemeClr val="tx1"/>
                </a:solidFill>
              </a:rPr>
              <a:t>D. Ninci</a:t>
            </a:r>
          </a:p>
          <a:p>
            <a:r>
              <a:rPr lang="en-US" dirty="0">
                <a:solidFill>
                  <a:schemeClr val="tx1"/>
                </a:solidFill>
              </a:rPr>
              <a:t>A. Picchi</a:t>
            </a:r>
            <a:br>
              <a:rPr lang="en-US" dirty="0">
                <a:solidFill>
                  <a:schemeClr val="tx1"/>
                </a:solidFill>
              </a:rPr>
            </a:br>
            <a:r>
              <a:rPr lang="en-US" dirty="0">
                <a:solidFill>
                  <a:schemeClr val="tx1"/>
                </a:solidFill>
              </a:rPr>
              <a:t>C. Tintori</a:t>
            </a:r>
            <a:br>
              <a:rPr lang="en-US" dirty="0">
                <a:solidFill>
                  <a:schemeClr val="tx1"/>
                </a:solidFill>
              </a:rPr>
            </a:br>
            <a:endParaRPr lang="en-US" dirty="0">
              <a:solidFill>
                <a:schemeClr val="tx1"/>
              </a:solidFill>
            </a:endParaRPr>
          </a:p>
        </p:txBody>
      </p:sp>
      <p:sp>
        <p:nvSpPr>
          <p:cNvPr id="8" name="CasellaDiTesto 7">
            <a:extLst>
              <a:ext uri="{FF2B5EF4-FFF2-40B4-BE49-F238E27FC236}">
                <a16:creationId xmlns:a16="http://schemas.microsoft.com/office/drawing/2014/main" id="{45BD3934-3F8F-AC11-683C-1BA74820F346}"/>
              </a:ext>
            </a:extLst>
          </p:cNvPr>
          <p:cNvSpPr txBox="1"/>
          <p:nvPr/>
        </p:nvSpPr>
        <p:spPr>
          <a:xfrm>
            <a:off x="530472" y="244889"/>
            <a:ext cx="11661528" cy="954107"/>
          </a:xfrm>
          <a:prstGeom prst="rect">
            <a:avLst/>
          </a:prstGeom>
          <a:noFill/>
        </p:spPr>
        <p:txBody>
          <a:bodyPr wrap="square">
            <a:spAutoFit/>
          </a:bodyPr>
          <a:lstStyle/>
          <a:p>
            <a:r>
              <a:rPr lang="en-US" sz="2800" b="1" u="sng" dirty="0">
                <a:solidFill>
                  <a:srgbClr val="333333"/>
                </a:solidFill>
                <a:latin typeface="Source Sans Pro" panose="020B0503030403020204" pitchFamily="34" charset="0"/>
              </a:rPr>
              <a:t>TD-link</a:t>
            </a:r>
            <a:r>
              <a:rPr lang="en-US" sz="2800" b="1" dirty="0">
                <a:solidFill>
                  <a:srgbClr val="333333"/>
                </a:solidFill>
                <a:latin typeface="Source Sans Pro" panose="020B0503030403020204" pitchFamily="34" charset="0"/>
              </a:rPr>
              <a:t>: A Deterministic Optical Daisy-Chain Link for Synchronous Data Acquisition in Large-Scale Detector Systems</a:t>
            </a:r>
            <a:endParaRPr lang="en-US" sz="2800" b="0" i="0" dirty="0">
              <a:solidFill>
                <a:srgbClr val="333333"/>
              </a:solidFill>
              <a:effectLst/>
              <a:latin typeface="Source Sans Pro" panose="020B0503030403020204" pitchFamily="34" charset="0"/>
            </a:endParaRPr>
          </a:p>
        </p:txBody>
      </p:sp>
      <p:pic>
        <p:nvPicPr>
          <p:cNvPr id="13" name="Immagine 12">
            <a:extLst>
              <a:ext uri="{FF2B5EF4-FFF2-40B4-BE49-F238E27FC236}">
                <a16:creationId xmlns:a16="http://schemas.microsoft.com/office/drawing/2014/main" id="{5ADCC420-A96C-46EB-95D8-E8DE4B0A35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05867" y="5708830"/>
            <a:ext cx="3133616" cy="1121761"/>
          </a:xfrm>
          <a:prstGeom prst="rect">
            <a:avLst/>
          </a:prstGeom>
        </p:spPr>
      </p:pic>
    </p:spTree>
    <p:extLst>
      <p:ext uri="{BB962C8B-B14F-4D97-AF65-F5344CB8AC3E}">
        <p14:creationId xmlns:p14="http://schemas.microsoft.com/office/powerpoint/2010/main" val="3447143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DF75CB36-81F9-91CE-3C19-A7F2E522A6C9}"/>
              </a:ext>
            </a:extLst>
          </p:cNvPr>
          <p:cNvSpPr>
            <a:spLocks noGrp="1"/>
          </p:cNvSpPr>
          <p:nvPr>
            <p:ph type="subTitle" idx="1"/>
          </p:nvPr>
        </p:nvSpPr>
        <p:spPr/>
        <p:txBody>
          <a:bodyPr/>
          <a:lstStyle/>
          <a:p>
            <a:endParaRPr lang="en-US"/>
          </a:p>
        </p:txBody>
      </p:sp>
      <p:sp>
        <p:nvSpPr>
          <p:cNvPr id="2" name="Titolo 1">
            <a:extLst>
              <a:ext uri="{FF2B5EF4-FFF2-40B4-BE49-F238E27FC236}">
                <a16:creationId xmlns:a16="http://schemas.microsoft.com/office/drawing/2014/main" id="{4C8C2E5E-7094-2A42-3370-D9B4BB2756CC}"/>
              </a:ext>
            </a:extLst>
          </p:cNvPr>
          <p:cNvSpPr>
            <a:spLocks noGrp="1"/>
          </p:cNvSpPr>
          <p:nvPr>
            <p:ph type="title"/>
          </p:nvPr>
        </p:nvSpPr>
        <p:spPr/>
        <p:txBody>
          <a:bodyPr>
            <a:normAutofit/>
          </a:bodyPr>
          <a:lstStyle/>
          <a:p>
            <a:r>
              <a:rPr lang="en-US" sz="2800" dirty="0"/>
              <a:t>T0 Synchronization &amp; Deterministic Command Execution</a:t>
            </a:r>
          </a:p>
        </p:txBody>
      </p:sp>
      <p:sp>
        <p:nvSpPr>
          <p:cNvPr id="28" name="osc_bg"/>
          <p:cNvSpPr/>
          <p:nvPr/>
        </p:nvSpPr>
        <p:spPr>
          <a:xfrm>
            <a:off x="1968500" y="2971800"/>
            <a:ext cx="8763000" cy="2565401"/>
          </a:xfrm>
          <a:prstGeom prst="roundRect">
            <a:avLst/>
          </a:prstGeom>
          <a:solidFill>
            <a:srgbClr val="1A1A2E"/>
          </a:solidFill>
          <a:ln w="6350">
            <a:solidFill>
              <a:srgbClr val="333355"/>
            </a:solidFill>
          </a:ln>
        </p:spPr>
        <p:txBody>
          <a:bodyPr wrap="square" lIns="36000" tIns="18000" rIns="36000" bIns="18000" anchor="ctr"/>
          <a:lstStyle/>
          <a:p>
            <a:endParaRPr lang="en-US" sz="2400">
              <a:solidFill>
                <a:srgbClr val="FFFFFF"/>
              </a:solidFill>
            </a:endParaRPr>
          </a:p>
        </p:txBody>
      </p:sp>
      <p:sp>
        <p:nvSpPr>
          <p:cNvPr id="29" name="osc_title"/>
          <p:cNvSpPr/>
          <p:nvPr/>
        </p:nvSpPr>
        <p:spPr>
          <a:xfrm>
            <a:off x="2095500" y="3009900"/>
            <a:ext cx="8509000" cy="228600"/>
          </a:xfrm>
          <a:prstGeom prst="rect">
            <a:avLst/>
          </a:prstGeom>
          <a:noFill/>
          <a:ln>
            <a:noFill/>
          </a:ln>
        </p:spPr>
        <p:txBody>
          <a:bodyPr wrap="square" lIns="36000" tIns="18000" rIns="36000" bIns="18000" anchor="ctr"/>
          <a:lstStyle/>
          <a:p>
            <a:pPr algn="ctr">
              <a:buNone/>
            </a:pPr>
            <a:r>
              <a:rPr lang="en-US" sz="1400" b="1" dirty="0">
                <a:solidFill>
                  <a:srgbClr val="FFFFFF"/>
                </a:solidFill>
              </a:rPr>
              <a:t>Timing: Deterministic Command Execution via Timestamp Matching</a:t>
            </a:r>
          </a:p>
        </p:txBody>
      </p:sp>
      <p:sp>
        <p:nvSpPr>
          <p:cNvPr id="30" name="grid0"/>
          <p:cNvSpPr/>
          <p:nvPr/>
        </p:nvSpPr>
        <p:spPr>
          <a:xfrm>
            <a:off x="3429000" y="3403600"/>
            <a:ext cx="7048500" cy="635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31" name="grid1"/>
          <p:cNvSpPr/>
          <p:nvPr/>
        </p:nvSpPr>
        <p:spPr>
          <a:xfrm>
            <a:off x="3429000" y="3759200"/>
            <a:ext cx="7048500" cy="635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32" name="grid2"/>
          <p:cNvSpPr/>
          <p:nvPr/>
        </p:nvSpPr>
        <p:spPr>
          <a:xfrm>
            <a:off x="3429000" y="4114800"/>
            <a:ext cx="7048500" cy="635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33" name="grid3"/>
          <p:cNvSpPr/>
          <p:nvPr/>
        </p:nvSpPr>
        <p:spPr>
          <a:xfrm>
            <a:off x="3429000" y="4470400"/>
            <a:ext cx="7048500" cy="635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34" name="grid4"/>
          <p:cNvSpPr/>
          <p:nvPr/>
        </p:nvSpPr>
        <p:spPr>
          <a:xfrm>
            <a:off x="3429000" y="4826000"/>
            <a:ext cx="7048500" cy="635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35" name="vgrid"/>
          <p:cNvSpPr/>
          <p:nvPr/>
        </p:nvSpPr>
        <p:spPr>
          <a:xfrm>
            <a:off x="342900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36" name="vgrid"/>
          <p:cNvSpPr/>
          <p:nvPr/>
        </p:nvSpPr>
        <p:spPr>
          <a:xfrm>
            <a:off x="413385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37" name="vgrid"/>
          <p:cNvSpPr/>
          <p:nvPr/>
        </p:nvSpPr>
        <p:spPr>
          <a:xfrm>
            <a:off x="483870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38" name="vgrid"/>
          <p:cNvSpPr/>
          <p:nvPr/>
        </p:nvSpPr>
        <p:spPr>
          <a:xfrm>
            <a:off x="554355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39" name="vgrid"/>
          <p:cNvSpPr/>
          <p:nvPr/>
        </p:nvSpPr>
        <p:spPr>
          <a:xfrm>
            <a:off x="624840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40" name="vgrid"/>
          <p:cNvSpPr/>
          <p:nvPr/>
        </p:nvSpPr>
        <p:spPr>
          <a:xfrm>
            <a:off x="695325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41" name="vgrid"/>
          <p:cNvSpPr/>
          <p:nvPr/>
        </p:nvSpPr>
        <p:spPr>
          <a:xfrm>
            <a:off x="765810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42" name="vgrid"/>
          <p:cNvSpPr/>
          <p:nvPr/>
        </p:nvSpPr>
        <p:spPr>
          <a:xfrm>
            <a:off x="836295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43" name="vgrid"/>
          <p:cNvSpPr/>
          <p:nvPr/>
        </p:nvSpPr>
        <p:spPr>
          <a:xfrm>
            <a:off x="906780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44" name="vgrid"/>
          <p:cNvSpPr/>
          <p:nvPr/>
        </p:nvSpPr>
        <p:spPr>
          <a:xfrm>
            <a:off x="977265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45" name="vgrid"/>
          <p:cNvSpPr/>
          <p:nvPr/>
        </p:nvSpPr>
        <p:spPr>
          <a:xfrm>
            <a:off x="10477500" y="3314700"/>
            <a:ext cx="6350" cy="1778000"/>
          </a:xfrm>
          <a:prstGeom prst="rect">
            <a:avLst/>
          </a:prstGeom>
          <a:solidFill>
            <a:srgbClr val="333355"/>
          </a:solidFill>
          <a:ln>
            <a:noFill/>
          </a:ln>
        </p:spPr>
        <p:txBody>
          <a:bodyPr wrap="square" lIns="36000" tIns="18000" rIns="36000" bIns="18000" anchor="ctr"/>
          <a:lstStyle/>
          <a:p>
            <a:endParaRPr lang="en-US" sz="2400">
              <a:solidFill>
                <a:srgbClr val="FFFFFF"/>
              </a:solidFill>
            </a:endParaRPr>
          </a:p>
        </p:txBody>
      </p:sp>
      <p:sp>
        <p:nvSpPr>
          <p:cNvPr id="46" name="t0_line"/>
          <p:cNvSpPr/>
          <p:nvPr/>
        </p:nvSpPr>
        <p:spPr>
          <a:xfrm>
            <a:off x="4133850" y="3314700"/>
            <a:ext cx="8890" cy="1778000"/>
          </a:xfrm>
          <a:prstGeom prst="rect">
            <a:avLst/>
          </a:prstGeom>
          <a:solidFill>
            <a:srgbClr val="FF4444"/>
          </a:solidFill>
          <a:ln>
            <a:noFill/>
          </a:ln>
        </p:spPr>
        <p:txBody>
          <a:bodyPr wrap="square" lIns="36000" tIns="18000" rIns="36000" bIns="18000" anchor="ctr"/>
          <a:lstStyle/>
          <a:p>
            <a:endParaRPr lang="en-US" sz="2400">
              <a:solidFill>
                <a:srgbClr val="FF4444"/>
              </a:solidFill>
            </a:endParaRPr>
          </a:p>
        </p:txBody>
      </p:sp>
      <p:sp>
        <p:nvSpPr>
          <p:cNvPr id="47" name="cmd_line"/>
          <p:cNvSpPr/>
          <p:nvPr/>
        </p:nvSpPr>
        <p:spPr>
          <a:xfrm>
            <a:off x="5191125" y="3314700"/>
            <a:ext cx="8890" cy="1778000"/>
          </a:xfrm>
          <a:prstGeom prst="rect">
            <a:avLst/>
          </a:prstGeom>
          <a:solidFill>
            <a:srgbClr val="ED7D31"/>
          </a:solidFill>
          <a:ln>
            <a:noFill/>
          </a:ln>
        </p:spPr>
        <p:txBody>
          <a:bodyPr wrap="square" lIns="36000" tIns="18000" rIns="36000" bIns="18000" anchor="ctr"/>
          <a:lstStyle/>
          <a:p>
            <a:endParaRPr lang="en-US" sz="2400">
              <a:solidFill>
                <a:srgbClr val="ED7D31"/>
              </a:solidFill>
            </a:endParaRPr>
          </a:p>
        </p:txBody>
      </p:sp>
      <p:sp>
        <p:nvSpPr>
          <p:cNvPr id="48" name="exec_line"/>
          <p:cNvSpPr/>
          <p:nvPr/>
        </p:nvSpPr>
        <p:spPr>
          <a:xfrm>
            <a:off x="8010525" y="3670300"/>
            <a:ext cx="15240" cy="1422400"/>
          </a:xfrm>
          <a:prstGeom prst="rect">
            <a:avLst/>
          </a:prstGeom>
          <a:solidFill>
            <a:srgbClr val="FFFFFF"/>
          </a:solidFill>
          <a:ln>
            <a:noFill/>
          </a:ln>
        </p:spPr>
        <p:txBody>
          <a:bodyPr wrap="square" lIns="36000" tIns="18000" rIns="36000" bIns="18000" anchor="ctr"/>
          <a:lstStyle/>
          <a:p>
            <a:endParaRPr lang="en-US" sz="2400">
              <a:solidFill>
                <a:srgbClr val="FFFFFF"/>
              </a:solidFill>
            </a:endParaRPr>
          </a:p>
        </p:txBody>
      </p:sp>
      <p:sp>
        <p:nvSpPr>
          <p:cNvPr id="49" name="slbl0"/>
          <p:cNvSpPr/>
          <p:nvPr/>
        </p:nvSpPr>
        <p:spPr>
          <a:xfrm>
            <a:off x="2032000" y="3314700"/>
            <a:ext cx="1333500" cy="177800"/>
          </a:xfrm>
          <a:prstGeom prst="rect">
            <a:avLst/>
          </a:prstGeom>
          <a:noFill/>
          <a:ln>
            <a:noFill/>
          </a:ln>
        </p:spPr>
        <p:txBody>
          <a:bodyPr wrap="square" lIns="36000" tIns="18000" rIns="36000" bIns="18000" anchor="ctr"/>
          <a:lstStyle/>
          <a:p>
            <a:pPr algn="r">
              <a:buNone/>
            </a:pPr>
            <a:r>
              <a:rPr lang="en-US" sz="1050" b="1" dirty="0">
                <a:solidFill>
                  <a:srgbClr val="FF6666"/>
                </a:solidFill>
              </a:rPr>
              <a:t>T0 Reset</a:t>
            </a:r>
          </a:p>
        </p:txBody>
      </p:sp>
      <p:sp>
        <p:nvSpPr>
          <p:cNvPr id="50" name="slbl1"/>
          <p:cNvSpPr/>
          <p:nvPr/>
        </p:nvSpPr>
        <p:spPr>
          <a:xfrm>
            <a:off x="2032000" y="3670300"/>
            <a:ext cx="1333500" cy="177800"/>
          </a:xfrm>
          <a:prstGeom prst="rect">
            <a:avLst/>
          </a:prstGeom>
          <a:noFill/>
          <a:ln>
            <a:noFill/>
          </a:ln>
        </p:spPr>
        <p:txBody>
          <a:bodyPr wrap="square" lIns="36000" tIns="18000" rIns="36000" bIns="18000" anchor="ctr"/>
          <a:lstStyle/>
          <a:p>
            <a:pPr algn="r">
              <a:buNone/>
            </a:pPr>
            <a:r>
              <a:rPr lang="en-US" sz="1050" b="1" dirty="0">
                <a:solidFill>
                  <a:srgbClr val="FFA050"/>
                </a:solidFill>
              </a:rPr>
              <a:t>Master CMD TX</a:t>
            </a:r>
          </a:p>
        </p:txBody>
      </p:sp>
      <p:sp>
        <p:nvSpPr>
          <p:cNvPr id="51" name="slbl2"/>
          <p:cNvSpPr/>
          <p:nvPr/>
        </p:nvSpPr>
        <p:spPr>
          <a:xfrm>
            <a:off x="2032000" y="4025900"/>
            <a:ext cx="1333500" cy="177800"/>
          </a:xfrm>
          <a:prstGeom prst="rect">
            <a:avLst/>
          </a:prstGeom>
          <a:noFill/>
          <a:ln>
            <a:noFill/>
          </a:ln>
        </p:spPr>
        <p:txBody>
          <a:bodyPr wrap="square" lIns="36000" tIns="18000" rIns="36000" bIns="18000" anchor="ctr"/>
          <a:lstStyle/>
          <a:p>
            <a:pPr algn="r">
              <a:buNone/>
            </a:pPr>
            <a:r>
              <a:rPr lang="en-US" sz="1050" b="1" dirty="0">
                <a:solidFill>
                  <a:srgbClr val="7CB8E8"/>
                </a:solidFill>
              </a:rPr>
              <a:t>FERS #1 Trigger</a:t>
            </a:r>
          </a:p>
        </p:txBody>
      </p:sp>
      <p:sp>
        <p:nvSpPr>
          <p:cNvPr id="52" name="slbl3"/>
          <p:cNvSpPr/>
          <p:nvPr/>
        </p:nvSpPr>
        <p:spPr>
          <a:xfrm>
            <a:off x="2032000" y="4381500"/>
            <a:ext cx="1333500" cy="177800"/>
          </a:xfrm>
          <a:prstGeom prst="rect">
            <a:avLst/>
          </a:prstGeom>
          <a:noFill/>
          <a:ln>
            <a:noFill/>
          </a:ln>
        </p:spPr>
        <p:txBody>
          <a:bodyPr wrap="square" lIns="36000" tIns="18000" rIns="36000" bIns="18000" anchor="ctr"/>
          <a:lstStyle/>
          <a:p>
            <a:pPr algn="r">
              <a:buNone/>
            </a:pPr>
            <a:r>
              <a:rPr lang="en-US" sz="1050" b="1" dirty="0">
                <a:solidFill>
                  <a:srgbClr val="90D060"/>
                </a:solidFill>
              </a:rPr>
              <a:t>FERS #2 Trigger</a:t>
            </a:r>
          </a:p>
        </p:txBody>
      </p:sp>
      <p:sp>
        <p:nvSpPr>
          <p:cNvPr id="53" name="slbl4"/>
          <p:cNvSpPr/>
          <p:nvPr/>
        </p:nvSpPr>
        <p:spPr>
          <a:xfrm>
            <a:off x="2032000" y="4737100"/>
            <a:ext cx="1333500" cy="177800"/>
          </a:xfrm>
          <a:prstGeom prst="rect">
            <a:avLst/>
          </a:prstGeom>
          <a:noFill/>
          <a:ln>
            <a:noFill/>
          </a:ln>
        </p:spPr>
        <p:txBody>
          <a:bodyPr wrap="square" lIns="36000" tIns="18000" rIns="36000" bIns="18000" anchor="ctr"/>
          <a:lstStyle/>
          <a:p>
            <a:pPr algn="r">
              <a:buNone/>
            </a:pPr>
            <a:r>
              <a:rPr lang="en-US" sz="1050" b="1" dirty="0">
                <a:solidFill>
                  <a:srgbClr val="C084E0"/>
                </a:solidFill>
              </a:rPr>
              <a:t>FERS #3 Trigger</a:t>
            </a:r>
          </a:p>
        </p:txBody>
      </p:sp>
      <p:sp>
        <p:nvSpPr>
          <p:cNvPr id="54" name="t0_pulse"/>
          <p:cNvSpPr/>
          <p:nvPr/>
        </p:nvSpPr>
        <p:spPr>
          <a:xfrm>
            <a:off x="4133850" y="3314700"/>
            <a:ext cx="281940" cy="177800"/>
          </a:xfrm>
          <a:prstGeom prst="rect">
            <a:avLst/>
          </a:prstGeom>
          <a:solidFill>
            <a:srgbClr val="FF4444"/>
          </a:solidFill>
          <a:ln>
            <a:noFill/>
          </a:ln>
        </p:spPr>
        <p:txBody>
          <a:bodyPr wrap="square" lIns="36000" tIns="18000" rIns="36000" bIns="18000" anchor="ctr"/>
          <a:lstStyle/>
          <a:p>
            <a:endParaRPr lang="en-US" sz="2400">
              <a:solidFill>
                <a:srgbClr val="FF4444"/>
              </a:solidFill>
            </a:endParaRPr>
          </a:p>
        </p:txBody>
      </p:sp>
      <p:sp>
        <p:nvSpPr>
          <p:cNvPr id="55" name="cmd_edge"/>
          <p:cNvSpPr/>
          <p:nvPr/>
        </p:nvSpPr>
        <p:spPr>
          <a:xfrm>
            <a:off x="5191125" y="3670300"/>
            <a:ext cx="563880" cy="177800"/>
          </a:xfrm>
          <a:prstGeom prst="rect">
            <a:avLst/>
          </a:prstGeom>
          <a:solidFill>
            <a:srgbClr val="ED7D31"/>
          </a:solidFill>
          <a:ln>
            <a:noFill/>
          </a:ln>
        </p:spPr>
        <p:txBody>
          <a:bodyPr wrap="square" lIns="36000" tIns="18000" rIns="36000" bIns="18000" anchor="ctr"/>
          <a:lstStyle/>
          <a:p>
            <a:endParaRPr lang="en-US" sz="2400">
              <a:solidFill>
                <a:srgbClr val="ED7D31"/>
              </a:solidFill>
            </a:endParaRPr>
          </a:p>
        </p:txBody>
      </p:sp>
      <p:sp>
        <p:nvSpPr>
          <p:cNvPr id="56" name="blip0"/>
          <p:cNvSpPr/>
          <p:nvPr/>
        </p:nvSpPr>
        <p:spPr>
          <a:xfrm>
            <a:off x="5543550" y="4114800"/>
            <a:ext cx="176213" cy="88900"/>
          </a:xfrm>
          <a:prstGeom prst="rect">
            <a:avLst/>
          </a:prstGeom>
          <a:solidFill>
            <a:srgbClr val="5B9BD5"/>
          </a:solidFill>
          <a:ln>
            <a:noFill/>
          </a:ln>
        </p:spPr>
        <p:txBody>
          <a:bodyPr wrap="square" lIns="36000" tIns="18000" rIns="36000" bIns="18000" anchor="ctr"/>
          <a:lstStyle/>
          <a:p>
            <a:endParaRPr lang="en-US" sz="2400">
              <a:solidFill>
                <a:srgbClr val="5B9BD5"/>
              </a:solidFill>
            </a:endParaRPr>
          </a:p>
        </p:txBody>
      </p:sp>
      <p:sp>
        <p:nvSpPr>
          <p:cNvPr id="57" name="trig0"/>
          <p:cNvSpPr/>
          <p:nvPr/>
        </p:nvSpPr>
        <p:spPr>
          <a:xfrm>
            <a:off x="8010525" y="4025900"/>
            <a:ext cx="2114550" cy="177800"/>
          </a:xfrm>
          <a:prstGeom prst="rect">
            <a:avLst/>
          </a:prstGeom>
          <a:solidFill>
            <a:srgbClr val="5B9BD5"/>
          </a:solidFill>
          <a:ln>
            <a:noFill/>
          </a:ln>
        </p:spPr>
        <p:txBody>
          <a:bodyPr wrap="square" lIns="36000" tIns="18000" rIns="36000" bIns="18000" anchor="ctr"/>
          <a:lstStyle/>
          <a:p>
            <a:endParaRPr lang="en-US" sz="2400">
              <a:solidFill>
                <a:srgbClr val="5B9BD5"/>
              </a:solidFill>
            </a:endParaRPr>
          </a:p>
        </p:txBody>
      </p:sp>
      <p:sp>
        <p:nvSpPr>
          <p:cNvPr id="58" name="blip1"/>
          <p:cNvSpPr/>
          <p:nvPr/>
        </p:nvSpPr>
        <p:spPr>
          <a:xfrm>
            <a:off x="5755005" y="4470400"/>
            <a:ext cx="176213" cy="88900"/>
          </a:xfrm>
          <a:prstGeom prst="rect">
            <a:avLst/>
          </a:prstGeom>
          <a:solidFill>
            <a:srgbClr val="70AD47"/>
          </a:solidFill>
          <a:ln>
            <a:noFill/>
          </a:ln>
        </p:spPr>
        <p:txBody>
          <a:bodyPr wrap="square" lIns="36000" tIns="18000" rIns="36000" bIns="18000" anchor="ctr"/>
          <a:lstStyle/>
          <a:p>
            <a:endParaRPr lang="en-US" sz="2400">
              <a:solidFill>
                <a:srgbClr val="70AD47"/>
              </a:solidFill>
            </a:endParaRPr>
          </a:p>
        </p:txBody>
      </p:sp>
      <p:sp>
        <p:nvSpPr>
          <p:cNvPr id="59" name="trig1"/>
          <p:cNvSpPr/>
          <p:nvPr/>
        </p:nvSpPr>
        <p:spPr>
          <a:xfrm>
            <a:off x="8010525" y="4381500"/>
            <a:ext cx="2114550" cy="177800"/>
          </a:xfrm>
          <a:prstGeom prst="rect">
            <a:avLst/>
          </a:prstGeom>
          <a:solidFill>
            <a:srgbClr val="70AD47"/>
          </a:solidFill>
          <a:ln>
            <a:noFill/>
          </a:ln>
        </p:spPr>
        <p:txBody>
          <a:bodyPr wrap="square" lIns="36000" tIns="18000" rIns="36000" bIns="18000" anchor="ctr"/>
          <a:lstStyle/>
          <a:p>
            <a:endParaRPr lang="en-US" sz="2400">
              <a:solidFill>
                <a:srgbClr val="70AD47"/>
              </a:solidFill>
            </a:endParaRPr>
          </a:p>
        </p:txBody>
      </p:sp>
      <p:sp>
        <p:nvSpPr>
          <p:cNvPr id="60" name="blip2"/>
          <p:cNvSpPr/>
          <p:nvPr/>
        </p:nvSpPr>
        <p:spPr>
          <a:xfrm>
            <a:off x="5966460" y="4826000"/>
            <a:ext cx="176213" cy="88900"/>
          </a:xfrm>
          <a:prstGeom prst="rect">
            <a:avLst/>
          </a:prstGeom>
          <a:solidFill>
            <a:srgbClr val="9B59B6"/>
          </a:solidFill>
          <a:ln>
            <a:noFill/>
          </a:ln>
        </p:spPr>
        <p:txBody>
          <a:bodyPr wrap="square" lIns="36000" tIns="18000" rIns="36000" bIns="18000" anchor="ctr"/>
          <a:lstStyle/>
          <a:p>
            <a:endParaRPr lang="en-US" sz="2400">
              <a:solidFill>
                <a:srgbClr val="9B59B6"/>
              </a:solidFill>
            </a:endParaRPr>
          </a:p>
        </p:txBody>
      </p:sp>
      <p:sp>
        <p:nvSpPr>
          <p:cNvPr id="61" name="trig2"/>
          <p:cNvSpPr/>
          <p:nvPr/>
        </p:nvSpPr>
        <p:spPr>
          <a:xfrm>
            <a:off x="8010525" y="4737100"/>
            <a:ext cx="2114550" cy="177800"/>
          </a:xfrm>
          <a:prstGeom prst="rect">
            <a:avLst/>
          </a:prstGeom>
          <a:solidFill>
            <a:srgbClr val="9B59B6"/>
          </a:solidFill>
          <a:ln>
            <a:noFill/>
          </a:ln>
        </p:spPr>
        <p:txBody>
          <a:bodyPr wrap="square" lIns="36000" tIns="18000" rIns="36000" bIns="18000" anchor="ctr"/>
          <a:lstStyle/>
          <a:p>
            <a:endParaRPr lang="en-US" sz="2400">
              <a:solidFill>
                <a:srgbClr val="9B59B6"/>
              </a:solidFill>
            </a:endParaRPr>
          </a:p>
        </p:txBody>
      </p:sp>
      <p:sp>
        <p:nvSpPr>
          <p:cNvPr id="62" name="t_t0"/>
          <p:cNvSpPr/>
          <p:nvPr/>
        </p:nvSpPr>
        <p:spPr>
          <a:xfrm>
            <a:off x="3879850" y="5130800"/>
            <a:ext cx="635000" cy="177800"/>
          </a:xfrm>
          <a:prstGeom prst="rect">
            <a:avLst/>
          </a:prstGeom>
          <a:noFill/>
          <a:ln>
            <a:noFill/>
          </a:ln>
        </p:spPr>
        <p:txBody>
          <a:bodyPr wrap="square" lIns="36000" tIns="18000" rIns="36000" bIns="18000" anchor="ctr"/>
          <a:lstStyle/>
          <a:p>
            <a:pPr algn="ctr">
              <a:buNone/>
            </a:pPr>
            <a:r>
              <a:rPr lang="en-US" sz="1050" b="1" dirty="0">
                <a:solidFill>
                  <a:srgbClr val="FF6666"/>
                </a:solidFill>
              </a:rPr>
              <a:t>T0</a:t>
            </a:r>
          </a:p>
        </p:txBody>
      </p:sp>
      <p:sp>
        <p:nvSpPr>
          <p:cNvPr id="63" name="t_cmd"/>
          <p:cNvSpPr/>
          <p:nvPr/>
        </p:nvSpPr>
        <p:spPr>
          <a:xfrm>
            <a:off x="4810125" y="5130800"/>
            <a:ext cx="762000" cy="177800"/>
          </a:xfrm>
          <a:prstGeom prst="rect">
            <a:avLst/>
          </a:prstGeom>
          <a:noFill/>
          <a:ln>
            <a:noFill/>
          </a:ln>
        </p:spPr>
        <p:txBody>
          <a:bodyPr wrap="square" lIns="36000" tIns="18000" rIns="36000" bIns="18000" anchor="ctr"/>
          <a:lstStyle/>
          <a:p>
            <a:pPr algn="ctr">
              <a:buNone/>
            </a:pPr>
            <a:r>
              <a:rPr lang="en-US" sz="1050" b="1" dirty="0">
                <a:solidFill>
                  <a:srgbClr val="FFA050"/>
                </a:solidFill>
              </a:rPr>
              <a:t>CMD TX</a:t>
            </a:r>
          </a:p>
        </p:txBody>
      </p:sp>
      <p:sp>
        <p:nvSpPr>
          <p:cNvPr id="64" name="t_exec"/>
          <p:cNvSpPr/>
          <p:nvPr/>
        </p:nvSpPr>
        <p:spPr>
          <a:xfrm>
            <a:off x="7502525" y="5130800"/>
            <a:ext cx="1016000" cy="177800"/>
          </a:xfrm>
          <a:prstGeom prst="rect">
            <a:avLst/>
          </a:prstGeom>
          <a:noFill/>
          <a:ln>
            <a:noFill/>
          </a:ln>
        </p:spPr>
        <p:txBody>
          <a:bodyPr wrap="square" lIns="36000" tIns="18000" rIns="36000" bIns="18000" anchor="ctr"/>
          <a:lstStyle/>
          <a:p>
            <a:pPr algn="ctr">
              <a:buNone/>
            </a:pPr>
            <a:r>
              <a:rPr lang="en-US" sz="1050" b="1" dirty="0">
                <a:solidFill>
                  <a:srgbClr val="FFFFFF"/>
                </a:solidFill>
              </a:rPr>
              <a:t>Exec time</a:t>
            </a:r>
          </a:p>
        </p:txBody>
      </p:sp>
      <p:cxnSp>
        <p:nvCxnSpPr>
          <p:cNvPr id="65" name="cn65"/>
          <p:cNvCxnSpPr/>
          <p:nvPr/>
        </p:nvCxnSpPr>
        <p:spPr>
          <a:xfrm>
            <a:off x="10160000" y="4025900"/>
            <a:ext cx="0" cy="889000"/>
          </a:xfrm>
          <a:prstGeom prst="straightConnector1">
            <a:avLst/>
          </a:prstGeom>
          <a:ln w="9525">
            <a:solidFill>
              <a:srgbClr val="FFFFFF"/>
            </a:solidFill>
          </a:ln>
        </p:spPr>
      </p:cxnSp>
      <p:sp>
        <p:nvSpPr>
          <p:cNvPr id="66" name="aligned_lbl"/>
          <p:cNvSpPr/>
          <p:nvPr/>
        </p:nvSpPr>
        <p:spPr>
          <a:xfrm>
            <a:off x="9144000" y="3289300"/>
            <a:ext cx="1270000" cy="381000"/>
          </a:xfrm>
          <a:prstGeom prst="rect">
            <a:avLst/>
          </a:prstGeom>
          <a:noFill/>
          <a:ln>
            <a:noFill/>
          </a:ln>
        </p:spPr>
        <p:txBody>
          <a:bodyPr wrap="square" lIns="36000" tIns="18000" rIns="36000" bIns="18000" anchor="ctr"/>
          <a:lstStyle/>
          <a:p>
            <a:pPr>
              <a:buNone/>
            </a:pPr>
            <a:r>
              <a:rPr lang="en-US" sz="1000" b="1" dirty="0">
                <a:solidFill>
                  <a:srgbClr val="FFFFFF"/>
                </a:solidFill>
              </a:rPr>
              <a:t>All triggers</a:t>
            </a:r>
          </a:p>
          <a:p>
            <a:pPr>
              <a:buNone/>
            </a:pPr>
            <a:r>
              <a:rPr lang="en-US" sz="1000" dirty="0">
                <a:solidFill>
                  <a:srgbClr val="FFFFFF"/>
                </a:solidFill>
              </a:rPr>
              <a:t>aligned</a:t>
            </a:r>
          </a:p>
          <a:p>
            <a:pPr>
              <a:buNone/>
            </a:pPr>
            <a:r>
              <a:rPr lang="en-US" sz="1000" dirty="0">
                <a:solidFill>
                  <a:srgbClr val="FFFFFF"/>
                </a:solidFill>
              </a:rPr>
              <a:t>(&lt;&lt;&lt; 1 clk jitter)</a:t>
            </a:r>
          </a:p>
        </p:txBody>
      </p:sp>
      <p:sp>
        <p:nvSpPr>
          <p:cNvPr id="67" name="cmd_arr_lbl"/>
          <p:cNvSpPr/>
          <p:nvPr/>
        </p:nvSpPr>
        <p:spPr>
          <a:xfrm>
            <a:off x="5402580" y="3873500"/>
            <a:ext cx="1821180" cy="228600"/>
          </a:xfrm>
          <a:prstGeom prst="rect">
            <a:avLst/>
          </a:prstGeom>
          <a:noFill/>
          <a:ln>
            <a:noFill/>
          </a:ln>
        </p:spPr>
        <p:txBody>
          <a:bodyPr wrap="square" lIns="36000" tIns="18000" rIns="36000" bIns="18000" anchor="ctr"/>
          <a:lstStyle/>
          <a:p>
            <a:pPr algn="ctr">
              <a:buNone/>
            </a:pPr>
            <a:r>
              <a:rPr lang="en-US" sz="1100" dirty="0">
                <a:solidFill>
                  <a:srgbClr val="CCCCCC"/>
                </a:solidFill>
              </a:rPr>
              <a:t>cmd arrival (diff delays)</a:t>
            </a:r>
          </a:p>
        </p:txBody>
      </p:sp>
      <p:sp>
        <p:nvSpPr>
          <p:cNvPr id="68" name="expl_box"/>
          <p:cNvSpPr/>
          <p:nvPr/>
        </p:nvSpPr>
        <p:spPr>
          <a:xfrm>
            <a:off x="386079" y="5511800"/>
            <a:ext cx="11488421" cy="957580"/>
          </a:xfrm>
          <a:prstGeom prst="rect">
            <a:avLst/>
          </a:prstGeom>
          <a:noFill/>
          <a:ln>
            <a:noFill/>
          </a:ln>
        </p:spPr>
        <p:txBody>
          <a:bodyPr wrap="square" lIns="36000" tIns="18000" rIns="36000" bIns="18000" anchor="ctr"/>
          <a:lstStyle/>
          <a:p>
            <a:pPr marL="228600" indent="-228600">
              <a:buFont typeface="Arial"/>
              <a:buChar char="•"/>
            </a:pPr>
            <a:r>
              <a:rPr lang="en-US" sz="1600" dirty="0">
                <a:solidFill>
                  <a:srgbClr val="333333"/>
                </a:solidFill>
              </a:rPr>
              <a:t>T0 (K-word 0xFEFE) propagates atomically RX→TX (no FIFO), resets all timestamp counters to zero</a:t>
            </a:r>
          </a:p>
          <a:p>
            <a:pPr marL="228600" indent="-228600">
              <a:buFont typeface="Arial"/>
              <a:buChar char="•"/>
            </a:pPr>
            <a:r>
              <a:rPr lang="en-US" sz="1600" dirty="0">
                <a:solidFill>
                  <a:srgbClr val="333333"/>
                </a:solidFill>
              </a:rPr>
              <a:t>Commands carry a future execution timestamp; each FERS corrects it by CMD_ChainTimeCompensation (derived from RTT)</a:t>
            </a:r>
          </a:p>
          <a:p>
            <a:pPr marL="228600" indent="-228600">
              <a:buFont typeface="Arial"/>
              <a:buChar char="•"/>
            </a:pPr>
            <a:r>
              <a:rPr lang="en-US" sz="1600" dirty="0">
                <a:solidFill>
                  <a:srgbClr val="333333"/>
                </a:solidFill>
              </a:rPr>
              <a:t>Execution fires when local counter matches CMD timestamp → all boards trigger simultaneously regardless of chain position</a:t>
            </a:r>
          </a:p>
        </p:txBody>
      </p:sp>
      <p:pic>
        <p:nvPicPr>
          <p:cNvPr id="5" name="Immagine 4">
            <a:extLst>
              <a:ext uri="{FF2B5EF4-FFF2-40B4-BE49-F238E27FC236}">
                <a16:creationId xmlns:a16="http://schemas.microsoft.com/office/drawing/2014/main" id="{270886EC-8273-1152-BD30-C0EE748263E3}"/>
              </a:ext>
            </a:extLst>
          </p:cNvPr>
          <p:cNvPicPr>
            <a:picLocks noChangeAspect="1"/>
          </p:cNvPicPr>
          <p:nvPr/>
        </p:nvPicPr>
        <p:blipFill>
          <a:blip r:embed="rId3"/>
          <a:stretch>
            <a:fillRect/>
          </a:stretch>
        </p:blipFill>
        <p:spPr>
          <a:xfrm>
            <a:off x="1174752" y="796226"/>
            <a:ext cx="9690264" cy="2067624"/>
          </a:xfrm>
          <a:prstGeom prst="rect">
            <a:avLst/>
          </a:prstGeom>
        </p:spPr>
      </p:pic>
    </p:spTree>
    <p:extLst>
      <p:ext uri="{BB962C8B-B14F-4D97-AF65-F5344CB8AC3E}">
        <p14:creationId xmlns:p14="http://schemas.microsoft.com/office/powerpoint/2010/main" val="1345773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914F2-443D-33FB-5F58-5E8ADD55F773}"/>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ED09F429-2461-1BD7-257F-5ABFCBF7F416}"/>
              </a:ext>
            </a:extLst>
          </p:cNvPr>
          <p:cNvSpPr>
            <a:spLocks noGrp="1"/>
          </p:cNvSpPr>
          <p:nvPr>
            <p:ph type="title"/>
          </p:nvPr>
        </p:nvSpPr>
        <p:spPr/>
        <p:txBody>
          <a:bodyPr>
            <a:normAutofit/>
          </a:bodyPr>
          <a:lstStyle/>
          <a:p>
            <a:r>
              <a:rPr lang="en-US" sz="2800" dirty="0"/>
              <a:t>Multi link and multi-concentrator synchronization</a:t>
            </a:r>
          </a:p>
        </p:txBody>
      </p:sp>
      <p:pic>
        <p:nvPicPr>
          <p:cNvPr id="4" name="Immagine 3">
            <a:extLst>
              <a:ext uri="{FF2B5EF4-FFF2-40B4-BE49-F238E27FC236}">
                <a16:creationId xmlns:a16="http://schemas.microsoft.com/office/drawing/2014/main" id="{51827645-6287-3432-5303-01AD0F4147D4}"/>
              </a:ext>
            </a:extLst>
          </p:cNvPr>
          <p:cNvPicPr>
            <a:picLocks noChangeAspect="1"/>
          </p:cNvPicPr>
          <p:nvPr/>
        </p:nvPicPr>
        <p:blipFill>
          <a:blip r:embed="rId3"/>
          <a:stretch>
            <a:fillRect/>
          </a:stretch>
        </p:blipFill>
        <p:spPr>
          <a:xfrm>
            <a:off x="553883" y="1309354"/>
            <a:ext cx="11084234" cy="4239291"/>
          </a:xfrm>
          <a:prstGeom prst="rect">
            <a:avLst/>
          </a:prstGeom>
        </p:spPr>
      </p:pic>
      <p:cxnSp>
        <p:nvCxnSpPr>
          <p:cNvPr id="7" name="Connettore 2 6">
            <a:extLst>
              <a:ext uri="{FF2B5EF4-FFF2-40B4-BE49-F238E27FC236}">
                <a16:creationId xmlns:a16="http://schemas.microsoft.com/office/drawing/2014/main" id="{CFCBEFC1-5C97-82C9-79BE-7CFD81B2C550}"/>
              </a:ext>
            </a:extLst>
          </p:cNvPr>
          <p:cNvCxnSpPr/>
          <p:nvPr/>
        </p:nvCxnSpPr>
        <p:spPr>
          <a:xfrm flipH="1">
            <a:off x="5166360" y="1722120"/>
            <a:ext cx="449580" cy="188976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ttore 2 8">
            <a:extLst>
              <a:ext uri="{FF2B5EF4-FFF2-40B4-BE49-F238E27FC236}">
                <a16:creationId xmlns:a16="http://schemas.microsoft.com/office/drawing/2014/main" id="{DB34BFF9-60D5-5473-E42B-141F5560B147}"/>
              </a:ext>
            </a:extLst>
          </p:cNvPr>
          <p:cNvCxnSpPr>
            <a:cxnSpLocks/>
          </p:cNvCxnSpPr>
          <p:nvPr/>
        </p:nvCxnSpPr>
        <p:spPr>
          <a:xfrm>
            <a:off x="5608320" y="1714500"/>
            <a:ext cx="2080260" cy="125730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a:extLst>
              <a:ext uri="{FF2B5EF4-FFF2-40B4-BE49-F238E27FC236}">
                <a16:creationId xmlns:a16="http://schemas.microsoft.com/office/drawing/2014/main" id="{99AAAF72-8A94-6AA1-0A97-C669EF4E63A4}"/>
              </a:ext>
            </a:extLst>
          </p:cNvPr>
          <p:cNvCxnSpPr>
            <a:cxnSpLocks/>
          </p:cNvCxnSpPr>
          <p:nvPr/>
        </p:nvCxnSpPr>
        <p:spPr>
          <a:xfrm>
            <a:off x="5615940" y="1722120"/>
            <a:ext cx="1577340" cy="236982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CasellaDiTesto 13">
            <a:extLst>
              <a:ext uri="{FF2B5EF4-FFF2-40B4-BE49-F238E27FC236}">
                <a16:creationId xmlns:a16="http://schemas.microsoft.com/office/drawing/2014/main" id="{01726228-12D0-A2B4-A299-49586BE3855A}"/>
              </a:ext>
            </a:extLst>
          </p:cNvPr>
          <p:cNvSpPr txBox="1"/>
          <p:nvPr/>
        </p:nvSpPr>
        <p:spPr>
          <a:xfrm>
            <a:off x="3815597" y="1309354"/>
            <a:ext cx="3860288" cy="369332"/>
          </a:xfrm>
          <a:prstGeom prst="rect">
            <a:avLst/>
          </a:prstGeom>
          <a:noFill/>
        </p:spPr>
        <p:txBody>
          <a:bodyPr wrap="none" rtlCol="0">
            <a:spAutoFit/>
          </a:bodyPr>
          <a:lstStyle/>
          <a:p>
            <a:r>
              <a:rPr lang="en-US" dirty="0"/>
              <a:t>Random phases between QPLL outputs</a:t>
            </a:r>
          </a:p>
        </p:txBody>
      </p:sp>
      <p:sp>
        <p:nvSpPr>
          <p:cNvPr id="21" name="CasellaDiTesto 20">
            <a:extLst>
              <a:ext uri="{FF2B5EF4-FFF2-40B4-BE49-F238E27FC236}">
                <a16:creationId xmlns:a16="http://schemas.microsoft.com/office/drawing/2014/main" id="{F423BB4E-C1B4-EFA5-9387-F7835FE38217}"/>
              </a:ext>
            </a:extLst>
          </p:cNvPr>
          <p:cNvSpPr txBox="1"/>
          <p:nvPr/>
        </p:nvSpPr>
        <p:spPr>
          <a:xfrm>
            <a:off x="2217505" y="5328588"/>
            <a:ext cx="3954609" cy="646331"/>
          </a:xfrm>
          <a:prstGeom prst="rect">
            <a:avLst/>
          </a:prstGeom>
          <a:noFill/>
        </p:spPr>
        <p:txBody>
          <a:bodyPr wrap="none" rtlCol="0">
            <a:spAutoFit/>
          </a:bodyPr>
          <a:lstStyle/>
          <a:p>
            <a:r>
              <a:rPr lang="en-US" dirty="0"/>
              <a:t>Zero phase delay between PLL (AD9545)</a:t>
            </a:r>
          </a:p>
          <a:p>
            <a:r>
              <a:rPr lang="en-US" dirty="0"/>
              <a:t>Input and output</a:t>
            </a:r>
          </a:p>
        </p:txBody>
      </p:sp>
    </p:spTree>
    <p:extLst>
      <p:ext uri="{BB962C8B-B14F-4D97-AF65-F5344CB8AC3E}">
        <p14:creationId xmlns:p14="http://schemas.microsoft.com/office/powerpoint/2010/main" val="3831804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10F988-90DF-B768-D0E4-9A2F2880FB6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8718424-F830-AF1C-B80D-F9073397681A}"/>
              </a:ext>
            </a:extLst>
          </p:cNvPr>
          <p:cNvSpPr>
            <a:spLocks noGrp="1"/>
          </p:cNvSpPr>
          <p:nvPr>
            <p:ph type="title"/>
          </p:nvPr>
        </p:nvSpPr>
        <p:spPr/>
        <p:txBody>
          <a:bodyPr>
            <a:normAutofit/>
          </a:bodyPr>
          <a:lstStyle/>
          <a:p>
            <a:r>
              <a:rPr lang="en-US" sz="2800" dirty="0"/>
              <a:t>Multi link and multi-concentrator synchronization</a:t>
            </a:r>
          </a:p>
        </p:txBody>
      </p:sp>
      <p:pic>
        <p:nvPicPr>
          <p:cNvPr id="6" name="Immagine 5">
            <a:extLst>
              <a:ext uri="{FF2B5EF4-FFF2-40B4-BE49-F238E27FC236}">
                <a16:creationId xmlns:a16="http://schemas.microsoft.com/office/drawing/2014/main" id="{2BE6CE77-FAC8-6A35-0F87-1D6FF23C311B}"/>
              </a:ext>
            </a:extLst>
          </p:cNvPr>
          <p:cNvPicPr>
            <a:picLocks noChangeAspect="1"/>
          </p:cNvPicPr>
          <p:nvPr/>
        </p:nvPicPr>
        <p:blipFill>
          <a:blip r:embed="rId3"/>
          <a:stretch>
            <a:fillRect/>
          </a:stretch>
        </p:blipFill>
        <p:spPr>
          <a:xfrm>
            <a:off x="0" y="944880"/>
            <a:ext cx="8235220" cy="5212080"/>
          </a:xfrm>
          <a:prstGeom prst="rect">
            <a:avLst/>
          </a:prstGeom>
        </p:spPr>
      </p:pic>
      <p:sp>
        <p:nvSpPr>
          <p:cNvPr id="8" name="CasellaDiTesto 7">
            <a:extLst>
              <a:ext uri="{FF2B5EF4-FFF2-40B4-BE49-F238E27FC236}">
                <a16:creationId xmlns:a16="http://schemas.microsoft.com/office/drawing/2014/main" id="{F101795D-6ED0-C9F0-8DFC-4FEB3D47D5FD}"/>
              </a:ext>
            </a:extLst>
          </p:cNvPr>
          <p:cNvSpPr txBox="1"/>
          <p:nvPr/>
        </p:nvSpPr>
        <p:spPr>
          <a:xfrm>
            <a:off x="624840" y="1211580"/>
            <a:ext cx="2564163" cy="369332"/>
          </a:xfrm>
          <a:prstGeom prst="rect">
            <a:avLst/>
          </a:prstGeom>
          <a:noFill/>
        </p:spPr>
        <p:txBody>
          <a:bodyPr wrap="none" rtlCol="0">
            <a:spAutoFit/>
          </a:bodyPr>
          <a:lstStyle/>
          <a:p>
            <a:r>
              <a:rPr lang="en-US" dirty="0"/>
              <a:t>CONCENTRATOR MASTER</a:t>
            </a:r>
          </a:p>
        </p:txBody>
      </p:sp>
      <p:sp>
        <p:nvSpPr>
          <p:cNvPr id="10" name="CasellaDiTesto 9">
            <a:extLst>
              <a:ext uri="{FF2B5EF4-FFF2-40B4-BE49-F238E27FC236}">
                <a16:creationId xmlns:a16="http://schemas.microsoft.com/office/drawing/2014/main" id="{7C13905B-70FD-759F-453A-7B6EE25C9200}"/>
              </a:ext>
            </a:extLst>
          </p:cNvPr>
          <p:cNvSpPr txBox="1"/>
          <p:nvPr/>
        </p:nvSpPr>
        <p:spPr>
          <a:xfrm>
            <a:off x="541020" y="5787628"/>
            <a:ext cx="2350580" cy="369332"/>
          </a:xfrm>
          <a:prstGeom prst="rect">
            <a:avLst/>
          </a:prstGeom>
          <a:noFill/>
        </p:spPr>
        <p:txBody>
          <a:bodyPr wrap="none" rtlCol="0">
            <a:spAutoFit/>
          </a:bodyPr>
          <a:lstStyle/>
          <a:p>
            <a:r>
              <a:rPr lang="en-US" dirty="0"/>
              <a:t>CONCENTRATOR SLAVE</a:t>
            </a:r>
          </a:p>
        </p:txBody>
      </p:sp>
      <p:sp>
        <p:nvSpPr>
          <p:cNvPr id="12" name="S0Label">
            <a:extLst>
              <a:ext uri="{FF2B5EF4-FFF2-40B4-BE49-F238E27FC236}">
                <a16:creationId xmlns:a16="http://schemas.microsoft.com/office/drawing/2014/main" id="{69CC9ACA-0824-3EF0-B3E7-794E909FFC0F}"/>
              </a:ext>
            </a:extLst>
          </p:cNvPr>
          <p:cNvSpPr/>
          <p:nvPr/>
        </p:nvSpPr>
        <p:spPr>
          <a:xfrm>
            <a:off x="7835900" y="1297939"/>
            <a:ext cx="33020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①</a:t>
            </a:r>
          </a:p>
        </p:txBody>
      </p:sp>
      <p:sp>
        <p:nvSpPr>
          <p:cNvPr id="13" name="S1Label">
            <a:extLst>
              <a:ext uri="{FF2B5EF4-FFF2-40B4-BE49-F238E27FC236}">
                <a16:creationId xmlns:a16="http://schemas.microsoft.com/office/drawing/2014/main" id="{71B3A090-AB2A-1A32-312E-D125027ABDD4}"/>
              </a:ext>
            </a:extLst>
          </p:cNvPr>
          <p:cNvSpPr/>
          <p:nvPr/>
        </p:nvSpPr>
        <p:spPr>
          <a:xfrm>
            <a:off x="7821930" y="2400298"/>
            <a:ext cx="28194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②</a:t>
            </a:r>
          </a:p>
        </p:txBody>
      </p:sp>
      <p:sp>
        <p:nvSpPr>
          <p:cNvPr id="15" name="S2Label">
            <a:extLst>
              <a:ext uri="{FF2B5EF4-FFF2-40B4-BE49-F238E27FC236}">
                <a16:creationId xmlns:a16="http://schemas.microsoft.com/office/drawing/2014/main" id="{E8462126-5FDC-1D1E-6DB4-602B81F68157}"/>
              </a:ext>
            </a:extLst>
          </p:cNvPr>
          <p:cNvSpPr/>
          <p:nvPr/>
        </p:nvSpPr>
        <p:spPr>
          <a:xfrm>
            <a:off x="7835900" y="4010658"/>
            <a:ext cx="25400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③</a:t>
            </a:r>
          </a:p>
        </p:txBody>
      </p:sp>
      <p:sp>
        <p:nvSpPr>
          <p:cNvPr id="16" name="S3Label">
            <a:extLst>
              <a:ext uri="{FF2B5EF4-FFF2-40B4-BE49-F238E27FC236}">
                <a16:creationId xmlns:a16="http://schemas.microsoft.com/office/drawing/2014/main" id="{2AB85E86-88C7-7AEF-6604-8477197AF33B}"/>
              </a:ext>
            </a:extLst>
          </p:cNvPr>
          <p:cNvSpPr/>
          <p:nvPr/>
        </p:nvSpPr>
        <p:spPr>
          <a:xfrm>
            <a:off x="7835900" y="5083809"/>
            <a:ext cx="27178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④</a:t>
            </a:r>
          </a:p>
        </p:txBody>
      </p:sp>
    </p:spTree>
    <p:extLst>
      <p:ext uri="{BB962C8B-B14F-4D97-AF65-F5344CB8AC3E}">
        <p14:creationId xmlns:p14="http://schemas.microsoft.com/office/powerpoint/2010/main" val="1347089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4CAF33-F03F-FC8B-6CEC-155352A79D8C}"/>
              </a:ext>
            </a:extLst>
          </p:cNvPr>
          <p:cNvSpPr>
            <a:spLocks noGrp="1"/>
          </p:cNvSpPr>
          <p:nvPr>
            <p:ph type="title"/>
          </p:nvPr>
        </p:nvSpPr>
        <p:spPr/>
        <p:txBody>
          <a:bodyPr/>
          <a:lstStyle/>
          <a:p>
            <a:r>
              <a:rPr lang="en-US" sz="3200" dirty="0"/>
              <a:t>DDMTD Phase Detector: Sub-ps Clock Phase Measurement</a:t>
            </a:r>
            <a:endParaRPr lang="it-IT" sz="3200" dirty="0"/>
          </a:p>
        </p:txBody>
      </p:sp>
      <p:sp>
        <p:nvSpPr>
          <p:cNvPr id="35" name="beatA"/>
          <p:cNvSpPr txBox="1"/>
          <p:nvPr/>
        </p:nvSpPr>
        <p:spPr>
          <a:xfrm>
            <a:off x="6686552" y="1470238"/>
            <a:ext cx="762000" cy="228600"/>
          </a:xfrm>
          <a:prstGeom prst="rect">
            <a:avLst/>
          </a:prstGeom>
          <a:noFill/>
          <a:ln>
            <a:noFill/>
          </a:ln>
        </p:spPr>
        <p:txBody>
          <a:bodyPr wrap="square" lIns="36000" tIns="18000" rIns="36000" bIns="18000"/>
          <a:lstStyle/>
          <a:p>
            <a:pPr algn="l">
              <a:buNone/>
            </a:pPr>
            <a:r>
              <a:rPr lang="en-US" sz="900" dirty="0">
                <a:solidFill>
                  <a:srgbClr val="5B9BD5"/>
                </a:solidFill>
                <a:latin typeface="Consolas"/>
              </a:rPr>
              <a:t>beat_A</a:t>
            </a:r>
          </a:p>
        </p:txBody>
      </p:sp>
      <p:sp>
        <p:nvSpPr>
          <p:cNvPr id="36" name="beatB"/>
          <p:cNvSpPr txBox="1"/>
          <p:nvPr/>
        </p:nvSpPr>
        <p:spPr>
          <a:xfrm>
            <a:off x="6616702" y="2119526"/>
            <a:ext cx="762000" cy="228600"/>
          </a:xfrm>
          <a:prstGeom prst="rect">
            <a:avLst/>
          </a:prstGeom>
          <a:noFill/>
          <a:ln>
            <a:noFill/>
          </a:ln>
        </p:spPr>
        <p:txBody>
          <a:bodyPr wrap="square" lIns="36000" tIns="18000" rIns="36000" bIns="18000"/>
          <a:lstStyle/>
          <a:p>
            <a:pPr algn="l">
              <a:buNone/>
            </a:pPr>
            <a:r>
              <a:rPr lang="en-US" sz="900" dirty="0">
                <a:solidFill>
                  <a:srgbClr val="2E75B6"/>
                </a:solidFill>
                <a:latin typeface="Consolas"/>
              </a:rPr>
              <a:t>beat_B</a:t>
            </a:r>
          </a:p>
        </p:txBody>
      </p:sp>
      <p:cxnSp>
        <p:nvCxnSpPr>
          <p:cNvPr id="37" name="cn37"/>
          <p:cNvCxnSpPr/>
          <p:nvPr/>
        </p:nvCxnSpPr>
        <p:spPr>
          <a:xfrm>
            <a:off x="6584952" y="1654388"/>
            <a:ext cx="952500" cy="209550"/>
          </a:xfrm>
          <a:prstGeom prst="straightConnector1">
            <a:avLst/>
          </a:prstGeom>
          <a:ln w="9525">
            <a:solidFill>
              <a:srgbClr val="5B9BD5"/>
            </a:solidFill>
            <a:tailEnd type="triangle" w="med" len="med"/>
          </a:ln>
        </p:spPr>
      </p:cxnSp>
      <p:cxnSp>
        <p:nvCxnSpPr>
          <p:cNvPr id="38" name="cn38"/>
          <p:cNvCxnSpPr/>
          <p:nvPr/>
        </p:nvCxnSpPr>
        <p:spPr>
          <a:xfrm flipV="1">
            <a:off x="6584952" y="2181438"/>
            <a:ext cx="952500" cy="298450"/>
          </a:xfrm>
          <a:prstGeom prst="straightConnector1">
            <a:avLst/>
          </a:prstGeom>
          <a:ln w="9525">
            <a:solidFill>
              <a:srgbClr val="2E75B6"/>
            </a:solidFill>
            <a:tailEnd type="triangle" w="med" len="med"/>
          </a:ln>
        </p:spPr>
      </p:cxnSp>
      <p:sp>
        <p:nvSpPr>
          <p:cNvPr id="39" name="Deglitch"/>
          <p:cNvSpPr/>
          <p:nvPr/>
        </p:nvSpPr>
        <p:spPr>
          <a:xfrm>
            <a:off x="7537452" y="1609938"/>
            <a:ext cx="1143000" cy="698500"/>
          </a:xfrm>
          <a:prstGeom prst="roundRect">
            <a:avLst/>
          </a:prstGeom>
          <a:solidFill>
            <a:srgbClr val="44546A"/>
          </a:solidFill>
          <a:ln>
            <a:noFill/>
          </a:ln>
        </p:spPr>
        <p:txBody>
          <a:bodyPr wrap="square" lIns="36000" tIns="18000" rIns="36000" bIns="18000" anchor="ctr"/>
          <a:lstStyle/>
          <a:p>
            <a:pPr algn="ctr">
              <a:buNone/>
            </a:pPr>
            <a:r>
              <a:rPr lang="en-US" sz="1000" b="1" dirty="0">
                <a:solidFill>
                  <a:srgbClr val="FFFFFF"/>
                </a:solidFill>
              </a:rPr>
              <a:t>Deglitcher</a:t>
            </a:r>
          </a:p>
        </p:txBody>
      </p:sp>
      <p:cxnSp>
        <p:nvCxnSpPr>
          <p:cNvPr id="40" name="cn40"/>
          <p:cNvCxnSpPr/>
          <p:nvPr/>
        </p:nvCxnSpPr>
        <p:spPr>
          <a:xfrm>
            <a:off x="8680452" y="1952838"/>
            <a:ext cx="317500" cy="0"/>
          </a:xfrm>
          <a:prstGeom prst="straightConnector1">
            <a:avLst/>
          </a:prstGeom>
          <a:ln w="12700">
            <a:solidFill>
              <a:srgbClr val="666666"/>
            </a:solidFill>
            <a:tailEnd type="triangle" w="med" len="med"/>
          </a:ln>
        </p:spPr>
      </p:cxnSp>
      <p:sp>
        <p:nvSpPr>
          <p:cNvPr id="41" name="IntCtr"/>
          <p:cNvSpPr/>
          <p:nvPr/>
        </p:nvSpPr>
        <p:spPr>
          <a:xfrm>
            <a:off x="8997952" y="1648038"/>
            <a:ext cx="1333500" cy="635000"/>
          </a:xfrm>
          <a:prstGeom prst="roundRect">
            <a:avLst/>
          </a:prstGeom>
          <a:solidFill>
            <a:srgbClr val="2E4057"/>
          </a:solidFill>
          <a:ln>
            <a:noFill/>
          </a:ln>
        </p:spPr>
        <p:txBody>
          <a:bodyPr wrap="square" lIns="36000" tIns="18000" rIns="36000" bIns="18000" anchor="ctr"/>
          <a:lstStyle/>
          <a:p>
            <a:pPr algn="ctr">
              <a:buNone/>
            </a:pPr>
            <a:r>
              <a:rPr lang="en-US" sz="1000" b="1" dirty="0">
                <a:solidFill>
                  <a:srgbClr val="FFFFFF"/>
                </a:solidFill>
              </a:rPr>
              <a:t>Interval
Counter</a:t>
            </a:r>
          </a:p>
        </p:txBody>
      </p:sp>
      <p:cxnSp>
        <p:nvCxnSpPr>
          <p:cNvPr id="42" name="cn42"/>
          <p:cNvCxnSpPr/>
          <p:nvPr/>
        </p:nvCxnSpPr>
        <p:spPr>
          <a:xfrm>
            <a:off x="10331452" y="1965538"/>
            <a:ext cx="127000" cy="0"/>
          </a:xfrm>
          <a:prstGeom prst="straightConnector1">
            <a:avLst/>
          </a:prstGeom>
          <a:ln w="15875">
            <a:solidFill>
              <a:srgbClr val="70AD47"/>
            </a:solidFill>
            <a:tailEnd type="triangle" w="med" len="med"/>
          </a:ln>
        </p:spPr>
      </p:cxnSp>
      <p:sp>
        <p:nvSpPr>
          <p:cNvPr id="43" name="PhaseOut"/>
          <p:cNvSpPr/>
          <p:nvPr/>
        </p:nvSpPr>
        <p:spPr>
          <a:xfrm>
            <a:off x="10458452" y="1673438"/>
            <a:ext cx="1206500" cy="609600"/>
          </a:xfrm>
          <a:prstGeom prst="roundRect">
            <a:avLst/>
          </a:prstGeom>
          <a:solidFill>
            <a:srgbClr val="3D7A2A"/>
          </a:solidFill>
          <a:ln>
            <a:noFill/>
          </a:ln>
        </p:spPr>
        <p:txBody>
          <a:bodyPr wrap="square" lIns="36000" tIns="18000" rIns="36000" bIns="18000" anchor="ctr"/>
          <a:lstStyle/>
          <a:p>
            <a:pPr algn="ctr">
              <a:buNone/>
            </a:pPr>
            <a:r>
              <a:rPr lang="en-US" sz="1000" b="1" dirty="0">
                <a:solidFill>
                  <a:srgbClr val="FFFFFF"/>
                </a:solidFill>
              </a:rPr>
              <a:t>ΔΦ (phase
measurement)</a:t>
            </a:r>
          </a:p>
        </p:txBody>
      </p:sp>
      <p:sp>
        <p:nvSpPr>
          <p:cNvPr id="44" name="fmBg"/>
          <p:cNvSpPr/>
          <p:nvPr/>
        </p:nvSpPr>
        <p:spPr>
          <a:xfrm>
            <a:off x="1905000" y="3140288"/>
            <a:ext cx="5588000" cy="711200"/>
          </a:xfrm>
          <a:prstGeom prst="roundRect">
            <a:avLst/>
          </a:prstGeom>
          <a:solidFill>
            <a:srgbClr val="F0F4F8"/>
          </a:solidFill>
          <a:ln w="6350">
            <a:solidFill>
              <a:srgbClr val="CCCCCC"/>
            </a:solidFill>
          </a:ln>
        </p:spPr>
        <p:txBody>
          <a:bodyPr wrap="square" lIns="36000" tIns="18000" rIns="36000" bIns="18000" anchor="ctr"/>
          <a:lstStyle/>
          <a:p>
            <a:endParaRPr lang="en-US" dirty="0">
              <a:solidFill>
                <a:srgbClr val="F0F4F8"/>
              </a:solidFill>
            </a:endParaRPr>
          </a:p>
        </p:txBody>
      </p:sp>
      <p:sp>
        <p:nvSpPr>
          <p:cNvPr id="45" name="formula"/>
          <p:cNvSpPr txBox="1"/>
          <p:nvPr/>
        </p:nvSpPr>
        <p:spPr>
          <a:xfrm>
            <a:off x="1778000" y="3165688"/>
            <a:ext cx="5651500" cy="660400"/>
          </a:xfrm>
          <a:prstGeom prst="rect">
            <a:avLst/>
          </a:prstGeom>
          <a:noFill/>
          <a:ln>
            <a:noFill/>
          </a:ln>
        </p:spPr>
        <p:txBody>
          <a:bodyPr wrap="square" lIns="36000" tIns="18000" rIns="36000" bIns="18000"/>
          <a:lstStyle/>
          <a:p>
            <a:pPr algn="ctr">
              <a:buNone/>
            </a:pPr>
            <a:r>
              <a:rPr lang="en-US" sz="1400" b="1" dirty="0">
                <a:solidFill>
                  <a:srgbClr val="333333"/>
                </a:solidFill>
              </a:rPr>
              <a:t>Beat frequency:  f_beat = f_in − f_DDMTD = Δf</a:t>
            </a:r>
          </a:p>
          <a:p>
            <a:pPr algn="ctr">
              <a:buNone/>
            </a:pPr>
            <a:r>
              <a:rPr lang="en-US" sz="1400" b="1" dirty="0">
                <a:solidFill>
                  <a:srgbClr val="333333"/>
                </a:solidFill>
              </a:rPr>
              <a:t>Phase resolution:  T_in / (f_in / Δf) = T_in × (Δf / f_in)</a:t>
            </a:r>
          </a:p>
          <a:p>
            <a:pPr algn="ctr">
              <a:buNone/>
            </a:pPr>
            <a:r>
              <a:rPr lang="en-US" sz="1200" dirty="0">
                <a:solidFill>
                  <a:srgbClr val="ED7D31"/>
                </a:solidFill>
              </a:rPr>
              <a:t>e.g. f_in=156.25 MHz, Δf=15.625 kHz → N=10000× magnification → ~0.6 ps resolution</a:t>
            </a:r>
          </a:p>
        </p:txBody>
      </p:sp>
      <p:grpSp>
        <p:nvGrpSpPr>
          <p:cNvPr id="4" name="Gruppo 3">
            <a:extLst>
              <a:ext uri="{FF2B5EF4-FFF2-40B4-BE49-F238E27FC236}">
                <a16:creationId xmlns:a16="http://schemas.microsoft.com/office/drawing/2014/main" id="{EFACC42D-DE78-43D4-397A-08BAA1C9D3F8}"/>
              </a:ext>
            </a:extLst>
          </p:cNvPr>
          <p:cNvGrpSpPr/>
          <p:nvPr/>
        </p:nvGrpSpPr>
        <p:grpSpPr>
          <a:xfrm>
            <a:off x="7734300" y="2837393"/>
            <a:ext cx="4000500" cy="1276350"/>
            <a:chOff x="7863840" y="2584450"/>
            <a:chExt cx="4000500" cy="1276350"/>
          </a:xfrm>
        </p:grpSpPr>
        <p:sp>
          <p:nvSpPr>
            <p:cNvPr id="46" name="waveLbl"/>
            <p:cNvSpPr txBox="1"/>
            <p:nvPr/>
          </p:nvSpPr>
          <p:spPr>
            <a:xfrm>
              <a:off x="7863840" y="2584450"/>
              <a:ext cx="2540000" cy="228600"/>
            </a:xfrm>
            <a:prstGeom prst="rect">
              <a:avLst/>
            </a:prstGeom>
            <a:noFill/>
            <a:ln>
              <a:noFill/>
            </a:ln>
          </p:spPr>
          <p:txBody>
            <a:bodyPr wrap="square" lIns="36000" tIns="18000" rIns="36000" bIns="18000"/>
            <a:lstStyle/>
            <a:p>
              <a:pPr>
                <a:buNone/>
              </a:pPr>
              <a:r>
                <a:rPr lang="en-US" sz="1400" b="1" dirty="0">
                  <a:solidFill>
                    <a:srgbClr val="5B9BD5"/>
                  </a:solidFill>
                </a:rPr>
                <a:t>Phase Magnification Principle</a:t>
              </a:r>
            </a:p>
          </p:txBody>
        </p:sp>
        <p:sp>
          <p:nvSpPr>
            <p:cNvPr id="47" name="wlA"/>
            <p:cNvSpPr txBox="1"/>
            <p:nvPr/>
          </p:nvSpPr>
          <p:spPr>
            <a:xfrm>
              <a:off x="7863840" y="2870200"/>
              <a:ext cx="635000" cy="177800"/>
            </a:xfrm>
            <a:prstGeom prst="rect">
              <a:avLst/>
            </a:prstGeom>
            <a:noFill/>
            <a:ln>
              <a:noFill/>
            </a:ln>
          </p:spPr>
          <p:txBody>
            <a:bodyPr wrap="square" lIns="36000" tIns="18000" rIns="36000" bIns="18000"/>
            <a:lstStyle/>
            <a:p>
              <a:pPr algn="r">
                <a:buNone/>
              </a:pPr>
              <a:r>
                <a:rPr lang="en-US" sz="1000" dirty="0">
                  <a:solidFill>
                    <a:srgbClr val="FFD700"/>
                  </a:solidFill>
                  <a:latin typeface="Consolas"/>
                </a:rPr>
                <a:t>clk_A</a:t>
              </a:r>
            </a:p>
          </p:txBody>
        </p:sp>
        <p:sp>
          <p:nvSpPr>
            <p:cNvPr id="48" name="ca0"/>
            <p:cNvSpPr/>
            <p:nvPr/>
          </p:nvSpPr>
          <p:spPr>
            <a:xfrm>
              <a:off x="85623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49" name="ca1"/>
            <p:cNvSpPr/>
            <p:nvPr/>
          </p:nvSpPr>
          <p:spPr>
            <a:xfrm>
              <a:off x="88417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50" name="ca2"/>
            <p:cNvSpPr/>
            <p:nvPr/>
          </p:nvSpPr>
          <p:spPr>
            <a:xfrm>
              <a:off x="91211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51" name="ca3"/>
            <p:cNvSpPr/>
            <p:nvPr/>
          </p:nvSpPr>
          <p:spPr>
            <a:xfrm>
              <a:off x="94005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52" name="ca4"/>
            <p:cNvSpPr/>
            <p:nvPr/>
          </p:nvSpPr>
          <p:spPr>
            <a:xfrm>
              <a:off x="96799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53" name="ca5"/>
            <p:cNvSpPr/>
            <p:nvPr/>
          </p:nvSpPr>
          <p:spPr>
            <a:xfrm>
              <a:off x="99593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54" name="ca6"/>
            <p:cNvSpPr/>
            <p:nvPr/>
          </p:nvSpPr>
          <p:spPr>
            <a:xfrm>
              <a:off x="102387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55" name="ca7"/>
            <p:cNvSpPr/>
            <p:nvPr/>
          </p:nvSpPr>
          <p:spPr>
            <a:xfrm>
              <a:off x="105181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56" name="ca8"/>
            <p:cNvSpPr/>
            <p:nvPr/>
          </p:nvSpPr>
          <p:spPr>
            <a:xfrm>
              <a:off x="107975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57" name="ca9"/>
            <p:cNvSpPr/>
            <p:nvPr/>
          </p:nvSpPr>
          <p:spPr>
            <a:xfrm>
              <a:off x="110769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58" name="ca10"/>
            <p:cNvSpPr/>
            <p:nvPr/>
          </p:nvSpPr>
          <p:spPr>
            <a:xfrm>
              <a:off x="113563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59" name="ca11"/>
            <p:cNvSpPr/>
            <p:nvPr/>
          </p:nvSpPr>
          <p:spPr>
            <a:xfrm>
              <a:off x="11635740" y="2882900"/>
              <a:ext cx="139700" cy="152400"/>
            </a:xfrm>
            <a:prstGeom prst="rect">
              <a:avLst/>
            </a:prstGeom>
            <a:solidFill>
              <a:srgbClr val="FFD700"/>
            </a:solidFill>
            <a:ln>
              <a:noFill/>
            </a:ln>
          </p:spPr>
          <p:txBody>
            <a:bodyPr wrap="square" lIns="36000" tIns="18000" rIns="36000" bIns="18000" anchor="ctr"/>
            <a:lstStyle/>
            <a:p>
              <a:endParaRPr lang="en-US" sz="2400" dirty="0">
                <a:solidFill>
                  <a:srgbClr val="FFD700"/>
                </a:solidFill>
              </a:endParaRPr>
            </a:p>
          </p:txBody>
        </p:sp>
        <p:sp>
          <p:nvSpPr>
            <p:cNvPr id="60" name="wlD"/>
            <p:cNvSpPr txBox="1"/>
            <p:nvPr/>
          </p:nvSpPr>
          <p:spPr>
            <a:xfrm>
              <a:off x="7863840" y="3149600"/>
              <a:ext cx="635000" cy="177800"/>
            </a:xfrm>
            <a:prstGeom prst="rect">
              <a:avLst/>
            </a:prstGeom>
            <a:noFill/>
            <a:ln>
              <a:noFill/>
            </a:ln>
          </p:spPr>
          <p:txBody>
            <a:bodyPr wrap="square" lIns="36000" tIns="18000" rIns="36000" bIns="18000"/>
            <a:lstStyle/>
            <a:p>
              <a:pPr algn="r">
                <a:buNone/>
              </a:pPr>
              <a:r>
                <a:rPr lang="en-US" sz="1000" dirty="0">
                  <a:solidFill>
                    <a:srgbClr val="ED7D31"/>
                  </a:solidFill>
                  <a:latin typeface="Consolas"/>
                </a:rPr>
                <a:t>clk_D</a:t>
              </a:r>
            </a:p>
          </p:txBody>
        </p:sp>
        <p:sp>
          <p:nvSpPr>
            <p:cNvPr id="61" name="cd0"/>
            <p:cNvSpPr/>
            <p:nvPr/>
          </p:nvSpPr>
          <p:spPr>
            <a:xfrm>
              <a:off x="857504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62" name="cd1"/>
            <p:cNvSpPr/>
            <p:nvPr/>
          </p:nvSpPr>
          <p:spPr>
            <a:xfrm>
              <a:off x="885825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63" name="cd2"/>
            <p:cNvSpPr/>
            <p:nvPr/>
          </p:nvSpPr>
          <p:spPr>
            <a:xfrm>
              <a:off x="914146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64" name="cd3"/>
            <p:cNvSpPr/>
            <p:nvPr/>
          </p:nvSpPr>
          <p:spPr>
            <a:xfrm>
              <a:off x="942467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65" name="cd4"/>
            <p:cNvSpPr/>
            <p:nvPr/>
          </p:nvSpPr>
          <p:spPr>
            <a:xfrm>
              <a:off x="970788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66" name="cd5"/>
            <p:cNvSpPr/>
            <p:nvPr/>
          </p:nvSpPr>
          <p:spPr>
            <a:xfrm>
              <a:off x="999109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67" name="cd6"/>
            <p:cNvSpPr/>
            <p:nvPr/>
          </p:nvSpPr>
          <p:spPr>
            <a:xfrm>
              <a:off x="1027430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68" name="cd7"/>
            <p:cNvSpPr/>
            <p:nvPr/>
          </p:nvSpPr>
          <p:spPr>
            <a:xfrm>
              <a:off x="1055751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69" name="cd8"/>
            <p:cNvSpPr/>
            <p:nvPr/>
          </p:nvSpPr>
          <p:spPr>
            <a:xfrm>
              <a:off x="1084072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70" name="cd9"/>
            <p:cNvSpPr/>
            <p:nvPr/>
          </p:nvSpPr>
          <p:spPr>
            <a:xfrm>
              <a:off x="1112393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71" name="cd10"/>
            <p:cNvSpPr/>
            <p:nvPr/>
          </p:nvSpPr>
          <p:spPr>
            <a:xfrm>
              <a:off x="1140714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72" name="cd11"/>
            <p:cNvSpPr/>
            <p:nvPr/>
          </p:nvSpPr>
          <p:spPr>
            <a:xfrm>
              <a:off x="11690350" y="3162300"/>
              <a:ext cx="139700" cy="152400"/>
            </a:xfrm>
            <a:prstGeom prst="rect">
              <a:avLst/>
            </a:prstGeom>
            <a:solidFill>
              <a:srgbClr val="ED7D31"/>
            </a:solidFill>
            <a:ln>
              <a:noFill/>
            </a:ln>
          </p:spPr>
          <p:txBody>
            <a:bodyPr wrap="square" lIns="36000" tIns="18000" rIns="36000" bIns="18000" anchor="ctr"/>
            <a:lstStyle/>
            <a:p>
              <a:endParaRPr lang="en-US" sz="2400" dirty="0">
                <a:solidFill>
                  <a:srgbClr val="ED7D31"/>
                </a:solidFill>
              </a:endParaRPr>
            </a:p>
          </p:txBody>
        </p:sp>
        <p:sp>
          <p:nvSpPr>
            <p:cNvPr id="73" name="wlB"/>
            <p:cNvSpPr txBox="1"/>
            <p:nvPr/>
          </p:nvSpPr>
          <p:spPr>
            <a:xfrm>
              <a:off x="7863840" y="3429000"/>
              <a:ext cx="635000" cy="177800"/>
            </a:xfrm>
            <a:prstGeom prst="rect">
              <a:avLst/>
            </a:prstGeom>
            <a:noFill/>
            <a:ln>
              <a:noFill/>
            </a:ln>
          </p:spPr>
          <p:txBody>
            <a:bodyPr wrap="square" lIns="36000" tIns="18000" rIns="36000" bIns="18000"/>
            <a:lstStyle/>
            <a:p>
              <a:pPr algn="r">
                <a:buNone/>
              </a:pPr>
              <a:r>
                <a:rPr lang="en-US" sz="1000" dirty="0">
                  <a:solidFill>
                    <a:srgbClr val="70AD47"/>
                  </a:solidFill>
                  <a:latin typeface="Consolas"/>
                </a:rPr>
                <a:t>beat_A</a:t>
              </a:r>
            </a:p>
          </p:txBody>
        </p:sp>
        <p:sp>
          <p:nvSpPr>
            <p:cNvPr id="74" name="beatHi"/>
            <p:cNvSpPr/>
            <p:nvPr/>
          </p:nvSpPr>
          <p:spPr>
            <a:xfrm>
              <a:off x="8562340" y="3441700"/>
              <a:ext cx="1905000" cy="152400"/>
            </a:xfrm>
            <a:prstGeom prst="rect">
              <a:avLst/>
            </a:prstGeom>
            <a:solidFill>
              <a:srgbClr val="70AD47"/>
            </a:solidFill>
            <a:ln>
              <a:noFill/>
            </a:ln>
          </p:spPr>
          <p:txBody>
            <a:bodyPr wrap="square" lIns="36000" tIns="18000" rIns="36000" bIns="18000" anchor="ctr"/>
            <a:lstStyle/>
            <a:p>
              <a:endParaRPr lang="en-US" sz="2400" dirty="0">
                <a:solidFill>
                  <a:srgbClr val="70AD47"/>
                </a:solidFill>
              </a:endParaRPr>
            </a:p>
          </p:txBody>
        </p:sp>
        <p:sp>
          <p:nvSpPr>
            <p:cNvPr id="75" name="beatLo"/>
            <p:cNvSpPr/>
            <p:nvPr/>
          </p:nvSpPr>
          <p:spPr>
            <a:xfrm>
              <a:off x="10467340" y="3441700"/>
              <a:ext cx="1397000" cy="152400"/>
            </a:xfrm>
            <a:prstGeom prst="rect">
              <a:avLst/>
            </a:prstGeom>
            <a:solidFill>
              <a:srgbClr val="2D5016"/>
            </a:solidFill>
            <a:ln>
              <a:noFill/>
            </a:ln>
          </p:spPr>
          <p:txBody>
            <a:bodyPr wrap="square" lIns="36000" tIns="18000" rIns="36000" bIns="18000" anchor="ctr"/>
            <a:lstStyle/>
            <a:p>
              <a:endParaRPr lang="en-US" sz="2400" dirty="0">
                <a:solidFill>
                  <a:srgbClr val="2D5016"/>
                </a:solidFill>
              </a:endParaRPr>
            </a:p>
          </p:txBody>
        </p:sp>
        <p:sp>
          <p:nvSpPr>
            <p:cNvPr id="76" name="annot"/>
            <p:cNvSpPr txBox="1"/>
            <p:nvPr/>
          </p:nvSpPr>
          <p:spPr>
            <a:xfrm>
              <a:off x="8562340" y="3632200"/>
              <a:ext cx="3302000" cy="228600"/>
            </a:xfrm>
            <a:prstGeom prst="rect">
              <a:avLst/>
            </a:prstGeom>
            <a:noFill/>
            <a:ln>
              <a:noFill/>
            </a:ln>
          </p:spPr>
          <p:txBody>
            <a:bodyPr wrap="square" lIns="36000" tIns="18000" rIns="36000" bIns="18000"/>
            <a:lstStyle/>
            <a:p>
              <a:pPr algn="l">
                <a:buNone/>
              </a:pPr>
              <a:r>
                <a:rPr lang="en-US" sz="1000" dirty="0">
                  <a:solidFill>
                    <a:srgbClr val="666666"/>
                  </a:solidFill>
                </a:rPr>
                <a:t>↑ Slow beat period = f_in/Δf × T_in  (time-magnified phase info)</a:t>
              </a:r>
            </a:p>
          </p:txBody>
        </p:sp>
      </p:grpSp>
      <p:sp>
        <p:nvSpPr>
          <p:cNvPr id="77" name="sec2"/>
          <p:cNvSpPr txBox="1"/>
          <p:nvPr/>
        </p:nvSpPr>
        <p:spPr>
          <a:xfrm>
            <a:off x="508000" y="4213016"/>
            <a:ext cx="3175000" cy="254000"/>
          </a:xfrm>
          <a:prstGeom prst="rect">
            <a:avLst/>
          </a:prstGeom>
          <a:noFill/>
          <a:ln>
            <a:noFill/>
          </a:ln>
        </p:spPr>
        <p:txBody>
          <a:bodyPr wrap="square" lIns="36000" tIns="18000" rIns="36000" bIns="18000"/>
          <a:lstStyle/>
          <a:p>
            <a:pPr>
              <a:buNone/>
            </a:pPr>
            <a:r>
              <a:rPr lang="en-US" b="1" dirty="0">
                <a:solidFill>
                  <a:srgbClr val="5B9BD5"/>
                </a:solidFill>
              </a:rPr>
              <a:t>How It Works</a:t>
            </a:r>
          </a:p>
        </p:txBody>
      </p:sp>
      <p:sp>
        <p:nvSpPr>
          <p:cNvPr id="78" name="explain"/>
          <p:cNvSpPr txBox="1"/>
          <p:nvPr/>
        </p:nvSpPr>
        <p:spPr>
          <a:xfrm>
            <a:off x="508000" y="4518610"/>
            <a:ext cx="11461750" cy="2095500"/>
          </a:xfrm>
          <a:prstGeom prst="rect">
            <a:avLst/>
          </a:prstGeom>
          <a:noFill/>
          <a:ln>
            <a:noFill/>
          </a:ln>
        </p:spPr>
        <p:txBody>
          <a:bodyPr wrap="square" lIns="36000" tIns="18000" rIns="36000" bIns="18000"/>
          <a:lstStyle/>
          <a:p>
            <a:pPr marL="228600" indent="-228600">
              <a:spcAft>
                <a:spcPts val="100"/>
              </a:spcAft>
              <a:buFont typeface="Arial"/>
              <a:buChar char="•"/>
            </a:pPr>
            <a:r>
              <a:rPr lang="en-US" dirty="0">
                <a:solidFill>
                  <a:srgbClr val="333333"/>
                </a:solidFill>
              </a:rPr>
              <a:t>Two input clocks (clk_A, clk_B) are sampled by D flip-flops clocked with </a:t>
            </a:r>
            <a:r>
              <a:rPr lang="en-US" b="1" dirty="0">
                <a:solidFill>
                  <a:srgbClr val="ED7D31"/>
                </a:solidFill>
              </a:rPr>
              <a:t>clk_DDMTD</a:t>
            </a:r>
          </a:p>
          <a:p>
            <a:pPr marL="228600" indent="-228600">
              <a:spcAft>
                <a:spcPts val="100"/>
              </a:spcAft>
              <a:buFont typeface="Arial"/>
              <a:buChar char="•"/>
            </a:pPr>
            <a:r>
              <a:rPr lang="en-US" dirty="0">
                <a:solidFill>
                  <a:srgbClr val="333333"/>
                </a:solidFill>
              </a:rPr>
              <a:t>clk_DDMTD has frequency very close to clk_A/B but offset by a small Δf</a:t>
            </a:r>
          </a:p>
          <a:p>
            <a:pPr marL="228600" indent="-228600">
              <a:spcAft>
                <a:spcPts val="100"/>
              </a:spcAft>
              <a:buFont typeface="Arial"/>
              <a:buChar char="•"/>
            </a:pPr>
            <a:r>
              <a:rPr lang="en-US" dirty="0">
                <a:solidFill>
                  <a:srgbClr val="333333"/>
                </a:solidFill>
              </a:rPr>
              <a:t>Each FF output (beat) is a </a:t>
            </a:r>
            <a:r>
              <a:rPr lang="en-US" b="1" dirty="0">
                <a:solidFill>
                  <a:srgbClr val="333333"/>
                </a:solidFill>
              </a:rPr>
              <a:t>slow square wave</a:t>
            </a:r>
            <a:r>
              <a:rPr lang="en-US" dirty="0">
                <a:solidFill>
                  <a:srgbClr val="333333"/>
                </a:solidFill>
              </a:rPr>
              <a:t> at frequency Δf — phase info is </a:t>
            </a:r>
            <a:r>
              <a:rPr lang="en-US" b="1" dirty="0">
                <a:solidFill>
                  <a:srgbClr val="70AD47"/>
                </a:solidFill>
              </a:rPr>
              <a:t>time-magnified</a:t>
            </a:r>
          </a:p>
          <a:p>
            <a:pPr marL="228600" indent="-228600">
              <a:spcAft>
                <a:spcPts val="100"/>
              </a:spcAft>
              <a:buFont typeface="Arial"/>
              <a:buChar char="•"/>
            </a:pPr>
            <a:r>
              <a:rPr lang="en-US" dirty="0">
                <a:solidFill>
                  <a:srgbClr val="333333"/>
                </a:solidFill>
              </a:rPr>
              <a:t>Time difference between beat_A and beat_B rising edges = ΔΦ × (f_in / Δf)</a:t>
            </a:r>
          </a:p>
          <a:p>
            <a:pPr marL="228600" indent="-228600">
              <a:spcAft>
                <a:spcPts val="100"/>
              </a:spcAft>
              <a:buFont typeface="Arial"/>
              <a:buChar char="•"/>
            </a:pPr>
            <a:r>
              <a:rPr lang="en-US" dirty="0">
                <a:solidFill>
                  <a:srgbClr val="333333"/>
                </a:solidFill>
              </a:rPr>
              <a:t>Deglitcher removes metastable glitches at beat transitions</a:t>
            </a:r>
          </a:p>
          <a:p>
            <a:pPr marL="228600" indent="-228600">
              <a:spcAft>
                <a:spcPts val="100"/>
              </a:spcAft>
              <a:buFont typeface="Arial"/>
              <a:buChar char="•"/>
            </a:pPr>
            <a:r>
              <a:rPr lang="en-US" dirty="0">
                <a:solidFill>
                  <a:srgbClr val="333333"/>
                </a:solidFill>
              </a:rPr>
              <a:t>A simple counter measures the interval → sub-picosecond resolution</a:t>
            </a:r>
          </a:p>
        </p:txBody>
      </p:sp>
      <p:pic>
        <p:nvPicPr>
          <p:cNvPr id="3" name="Immagine 2" descr="Digital Dual Mixer Time Difference phase detector. | Download Scientific  Diagram">
            <a:extLst>
              <a:ext uri="{FF2B5EF4-FFF2-40B4-BE49-F238E27FC236}">
                <a16:creationId xmlns:a16="http://schemas.microsoft.com/office/drawing/2014/main" id="{6DD3F8BF-C891-7C95-E166-60D31EFFF353}"/>
              </a:ext>
            </a:extLst>
          </p:cNvPr>
          <p:cNvPicPr>
            <a:picLocks noChangeAspect="1"/>
          </p:cNvPicPr>
          <p:nvPr/>
        </p:nvPicPr>
        <p:blipFill>
          <a:blip r:embed="rId3"/>
          <a:stretch>
            <a:fillRect/>
          </a:stretch>
        </p:blipFill>
        <p:spPr>
          <a:xfrm>
            <a:off x="279215" y="1445631"/>
            <a:ext cx="6280337" cy="1325563"/>
          </a:xfrm>
          <a:prstGeom prst="rect">
            <a:avLst/>
          </a:prstGeom>
        </p:spPr>
      </p:pic>
      <p:sp>
        <p:nvSpPr>
          <p:cNvPr id="28" name="freqLbl"/>
          <p:cNvSpPr txBox="1"/>
          <p:nvPr/>
        </p:nvSpPr>
        <p:spPr>
          <a:xfrm>
            <a:off x="1143000" y="2860888"/>
            <a:ext cx="1892300" cy="228600"/>
          </a:xfrm>
          <a:prstGeom prst="rect">
            <a:avLst/>
          </a:prstGeom>
          <a:noFill/>
          <a:ln>
            <a:noFill/>
          </a:ln>
        </p:spPr>
        <p:txBody>
          <a:bodyPr wrap="square" lIns="36000" tIns="18000" rIns="36000" bIns="18000"/>
          <a:lstStyle/>
          <a:p>
            <a:pPr algn="ctr">
              <a:buNone/>
            </a:pPr>
            <a:r>
              <a:rPr lang="en-US" sz="1050" dirty="0">
                <a:solidFill>
                  <a:srgbClr val="ED7D31"/>
                </a:solidFill>
                <a:latin typeface="Consolas"/>
              </a:rPr>
              <a:t>f_in + Δf  (Δf ≪ f_in)</a:t>
            </a:r>
          </a:p>
        </p:txBody>
      </p:sp>
      <p:cxnSp>
        <p:nvCxnSpPr>
          <p:cNvPr id="6" name="Connettore 2 5">
            <a:extLst>
              <a:ext uri="{FF2B5EF4-FFF2-40B4-BE49-F238E27FC236}">
                <a16:creationId xmlns:a16="http://schemas.microsoft.com/office/drawing/2014/main" id="{4C77244E-6B7E-CB7C-65F2-22834C38D3ED}"/>
              </a:ext>
            </a:extLst>
          </p:cNvPr>
          <p:cNvCxnSpPr>
            <a:cxnSpLocks/>
            <a:stCxn id="28" idx="0"/>
          </p:cNvCxnSpPr>
          <p:nvPr/>
        </p:nvCxnSpPr>
        <p:spPr>
          <a:xfrm flipV="1">
            <a:off x="2089150" y="2181438"/>
            <a:ext cx="303530" cy="67945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6593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0579F-6DED-9D3F-0708-771239B3B60D}"/>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CECF7B3-433A-8335-9829-0F1ED94B0936}"/>
              </a:ext>
            </a:extLst>
          </p:cNvPr>
          <p:cNvSpPr>
            <a:spLocks noGrp="1"/>
          </p:cNvSpPr>
          <p:nvPr>
            <p:ph type="title"/>
          </p:nvPr>
        </p:nvSpPr>
        <p:spPr/>
        <p:txBody>
          <a:bodyPr/>
          <a:lstStyle/>
          <a:p>
            <a:r>
              <a:rPr lang="en-US" sz="2800" dirty="0"/>
              <a:t>DDMTD Training Loop: PI Controller Phase-Locks PLL to Reference</a:t>
            </a:r>
            <a:endParaRPr lang="it-IT" sz="2800" dirty="0"/>
          </a:p>
        </p:txBody>
      </p:sp>
      <p:sp>
        <p:nvSpPr>
          <p:cNvPr id="100" name="b100"/>
          <p:cNvSpPr/>
          <p:nvPr/>
        </p:nvSpPr>
        <p:spPr>
          <a:xfrm>
            <a:off x="508000" y="1778000"/>
            <a:ext cx="1270000" cy="444500"/>
          </a:xfrm>
          <a:prstGeom prst="roundRect">
            <a:avLst/>
          </a:prstGeom>
          <a:solidFill>
            <a:srgbClr val="1A5276"/>
          </a:solidFill>
          <a:ln w="6350">
            <a:noFill/>
          </a:ln>
        </p:spPr>
        <p:txBody>
          <a:bodyPr wrap="square" lIns="36000" tIns="18000" rIns="36000" bIns="18000" anchor="ctr"/>
          <a:lstStyle/>
          <a:p>
            <a:pPr algn="ctr">
              <a:buNone/>
            </a:pPr>
            <a:r>
              <a:rPr lang="en-US" sz="1000" dirty="0">
                <a:solidFill>
                  <a:srgbClr val="FFFFFF"/>
                </a:solidFill>
              </a:rPr>
              <a:t>10 MHz</a:t>
            </a:r>
          </a:p>
          <a:p>
            <a:pPr algn="ctr">
              <a:buNone/>
            </a:pPr>
            <a:r>
              <a:rPr lang="en-US" sz="1000" dirty="0">
                <a:solidFill>
                  <a:srgbClr val="FFFFFF"/>
                </a:solidFill>
              </a:rPr>
              <a:t>External Ref</a:t>
            </a:r>
          </a:p>
        </p:txBody>
      </p:sp>
      <p:cxnSp>
        <p:nvCxnSpPr>
          <p:cNvPr id="101" name="a101"/>
          <p:cNvCxnSpPr/>
          <p:nvPr/>
        </p:nvCxnSpPr>
        <p:spPr>
          <a:xfrm>
            <a:off x="1778000" y="1993900"/>
            <a:ext cx="381000" cy="0"/>
          </a:xfrm>
          <a:prstGeom prst="straightConnector1">
            <a:avLst/>
          </a:prstGeom>
          <a:ln w="15875">
            <a:solidFill>
              <a:srgbClr val="B8860B"/>
            </a:solidFill>
            <a:tailEnd type="triangle" w="med" len="med"/>
          </a:ln>
        </p:spPr>
      </p:cxnSp>
      <p:sp>
        <p:nvSpPr>
          <p:cNvPr id="102" name="b102"/>
          <p:cNvSpPr/>
          <p:nvPr/>
        </p:nvSpPr>
        <p:spPr>
          <a:xfrm>
            <a:off x="2159000" y="1714500"/>
            <a:ext cx="1524000" cy="533400"/>
          </a:xfrm>
          <a:prstGeom prst="roundRect">
            <a:avLst/>
          </a:prstGeom>
          <a:solidFill>
            <a:srgbClr val="9A4A0D"/>
          </a:solidFill>
          <a:ln w="6350">
            <a:noFill/>
          </a:ln>
        </p:spPr>
        <p:txBody>
          <a:bodyPr wrap="square" lIns="36000" tIns="18000" rIns="36000" bIns="18000" anchor="ctr"/>
          <a:lstStyle/>
          <a:p>
            <a:pPr algn="ctr">
              <a:buNone/>
            </a:pPr>
            <a:r>
              <a:rPr lang="en-US" sz="1000" dirty="0">
                <a:solidFill>
                  <a:srgbClr val="FFFFFF"/>
                </a:solidFill>
              </a:rPr>
              <a:t>VCXO + PLL</a:t>
            </a:r>
          </a:p>
          <a:p>
            <a:pPr algn="ctr">
              <a:buNone/>
            </a:pPr>
            <a:r>
              <a:rPr lang="en-US" sz="1000" dirty="0">
                <a:solidFill>
                  <a:srgbClr val="FFFFFF"/>
                </a:solidFill>
              </a:rPr>
              <a:t>156.25 MHz</a:t>
            </a:r>
          </a:p>
        </p:txBody>
      </p:sp>
      <p:cxnSp>
        <p:nvCxnSpPr>
          <p:cNvPr id="104" name="a104"/>
          <p:cNvCxnSpPr/>
          <p:nvPr/>
        </p:nvCxnSpPr>
        <p:spPr>
          <a:xfrm>
            <a:off x="3683000" y="1993900"/>
            <a:ext cx="508000" cy="0"/>
          </a:xfrm>
          <a:prstGeom prst="straightConnector1">
            <a:avLst/>
          </a:prstGeom>
          <a:ln w="15875">
            <a:solidFill>
              <a:srgbClr val="C05D10"/>
            </a:solidFill>
            <a:tailEnd type="triangle" w="med" len="med"/>
          </a:ln>
        </p:spPr>
      </p:cxnSp>
      <p:sp>
        <p:nvSpPr>
          <p:cNvPr id="109" name="b109"/>
          <p:cNvSpPr/>
          <p:nvPr/>
        </p:nvSpPr>
        <p:spPr>
          <a:xfrm>
            <a:off x="5740400" y="1786573"/>
            <a:ext cx="1524000" cy="444500"/>
          </a:xfrm>
          <a:prstGeom prst="roundRect">
            <a:avLst/>
          </a:prstGeom>
          <a:solidFill>
            <a:srgbClr val="2B6CB0"/>
          </a:solidFill>
          <a:ln w="6350">
            <a:noFill/>
          </a:ln>
        </p:spPr>
        <p:txBody>
          <a:bodyPr wrap="square" lIns="36000" tIns="18000" rIns="36000" bIns="18000" anchor="ctr"/>
          <a:lstStyle/>
          <a:p>
            <a:pPr algn="ctr">
              <a:buNone/>
            </a:pPr>
            <a:r>
              <a:rPr lang="en-US" sz="1000" dirty="0">
                <a:solidFill>
                  <a:srgbClr val="FFFFFF"/>
                </a:solidFill>
              </a:rPr>
              <a:t>GTY TX</a:t>
            </a:r>
          </a:p>
          <a:p>
            <a:pPr algn="ctr">
              <a:buNone/>
            </a:pPr>
            <a:r>
              <a:rPr lang="en-US" sz="1000" dirty="0">
                <a:solidFill>
                  <a:srgbClr val="FFFFFF"/>
                </a:solidFill>
              </a:rPr>
              <a:t>Quad 0, Link 0</a:t>
            </a:r>
          </a:p>
        </p:txBody>
      </p:sp>
      <p:cxnSp>
        <p:nvCxnSpPr>
          <p:cNvPr id="110" name="a110"/>
          <p:cNvCxnSpPr/>
          <p:nvPr/>
        </p:nvCxnSpPr>
        <p:spPr>
          <a:xfrm>
            <a:off x="7264400" y="2002473"/>
            <a:ext cx="635000" cy="0"/>
          </a:xfrm>
          <a:prstGeom prst="straightConnector1">
            <a:avLst/>
          </a:prstGeom>
          <a:ln w="12700">
            <a:solidFill>
              <a:srgbClr val="2B6CB0"/>
            </a:solidFill>
            <a:tailEnd type="triangle" w="med" len="med"/>
          </a:ln>
        </p:spPr>
      </p:cxnSp>
      <p:sp>
        <p:nvSpPr>
          <p:cNvPr id="111" name="l111"/>
          <p:cNvSpPr txBox="1"/>
          <p:nvPr/>
        </p:nvSpPr>
        <p:spPr>
          <a:xfrm>
            <a:off x="7348220" y="1773874"/>
            <a:ext cx="772160" cy="175259"/>
          </a:xfrm>
          <a:prstGeom prst="rect">
            <a:avLst/>
          </a:prstGeom>
          <a:noFill/>
          <a:ln>
            <a:noFill/>
          </a:ln>
        </p:spPr>
        <p:txBody>
          <a:bodyPr wrap="square" lIns="18000" tIns="0" rIns="18000" bIns="0" anchor="ctr"/>
          <a:lstStyle/>
          <a:p>
            <a:pPr algn="ctr">
              <a:buNone/>
            </a:pPr>
            <a:r>
              <a:rPr lang="en-US" sz="1000" i="1" dirty="0">
                <a:solidFill>
                  <a:srgbClr val="2B6CB0"/>
                </a:solidFill>
              </a:rPr>
              <a:t>Serial data</a:t>
            </a:r>
          </a:p>
        </p:txBody>
      </p:sp>
      <p:cxnSp>
        <p:nvCxnSpPr>
          <p:cNvPr id="113" name="a113"/>
          <p:cNvCxnSpPr/>
          <p:nvPr/>
        </p:nvCxnSpPr>
        <p:spPr>
          <a:xfrm>
            <a:off x="6510020" y="2199323"/>
            <a:ext cx="0" cy="317500"/>
          </a:xfrm>
          <a:prstGeom prst="straightConnector1">
            <a:avLst/>
          </a:prstGeom>
          <a:ln w="12700">
            <a:solidFill>
              <a:srgbClr val="5B9BD5"/>
            </a:solidFill>
            <a:tailEnd type="triangle" w="med" len="med"/>
          </a:ln>
        </p:spPr>
      </p:cxnSp>
      <p:sp>
        <p:nvSpPr>
          <p:cNvPr id="114" name="b114"/>
          <p:cNvSpPr/>
          <p:nvPr/>
        </p:nvSpPr>
        <p:spPr>
          <a:xfrm>
            <a:off x="5740400" y="2510473"/>
            <a:ext cx="1524000" cy="381000"/>
          </a:xfrm>
          <a:prstGeom prst="roundRect">
            <a:avLst/>
          </a:prstGeom>
          <a:solidFill>
            <a:srgbClr val="D6EAF8"/>
          </a:solidFill>
          <a:ln w="6350">
            <a:noFill/>
          </a:ln>
        </p:spPr>
        <p:txBody>
          <a:bodyPr wrap="square" lIns="36000" tIns="18000" rIns="36000" bIns="18000" anchor="ctr"/>
          <a:lstStyle/>
          <a:p>
            <a:pPr algn="ctr">
              <a:buNone/>
            </a:pPr>
            <a:r>
              <a:rPr lang="en-US" sz="900" dirty="0">
                <a:solidFill>
                  <a:srgbClr val="1A3C5E"/>
                </a:solidFill>
              </a:rPr>
              <a:t>156.25 MHz recovered</a:t>
            </a:r>
          </a:p>
        </p:txBody>
      </p:sp>
      <p:sp>
        <p:nvSpPr>
          <p:cNvPr id="115" name="l115"/>
          <p:cNvSpPr txBox="1"/>
          <p:nvPr/>
        </p:nvSpPr>
        <p:spPr>
          <a:xfrm>
            <a:off x="6446520" y="2260919"/>
            <a:ext cx="2514600" cy="186053"/>
          </a:xfrm>
          <a:prstGeom prst="rect">
            <a:avLst/>
          </a:prstGeom>
          <a:noFill/>
          <a:ln>
            <a:noFill/>
          </a:ln>
        </p:spPr>
        <p:txBody>
          <a:bodyPr wrap="square" lIns="18000" tIns="0" rIns="18000" bIns="0" anchor="ctr"/>
          <a:lstStyle/>
          <a:p>
            <a:pPr algn="ctr">
              <a:buNone/>
            </a:pPr>
            <a:r>
              <a:rPr lang="en-US" sz="1000" i="1" dirty="0">
                <a:solidFill>
                  <a:srgbClr val="5B9BD5"/>
                </a:solidFill>
              </a:rPr>
              <a:t>156.25 MHz Fabric clock (from TX serializer)</a:t>
            </a:r>
          </a:p>
        </p:txBody>
      </p:sp>
      <p:sp>
        <p:nvSpPr>
          <p:cNvPr id="116" name="ddmtdBg"/>
          <p:cNvSpPr/>
          <p:nvPr/>
        </p:nvSpPr>
        <p:spPr>
          <a:xfrm>
            <a:off x="1397000" y="3302000"/>
            <a:ext cx="5715000" cy="1879600"/>
          </a:xfrm>
          <a:prstGeom prst="roundRect">
            <a:avLst/>
          </a:prstGeom>
          <a:solidFill>
            <a:srgbClr val="EBF5FB">
              <a:alpha val="40000"/>
            </a:srgbClr>
          </a:solidFill>
          <a:ln w="12700" cmpd="sng">
            <a:solidFill>
              <a:srgbClr val="2B6CB0"/>
            </a:solidFill>
            <a:prstDash val="dash"/>
          </a:ln>
        </p:spPr>
        <p:txBody>
          <a:bodyPr/>
          <a:lstStyle/>
          <a:p>
            <a:endParaRPr lang="en-US">
              <a:solidFill>
                <a:srgbClr val="EBF5FB"/>
              </a:solidFill>
            </a:endParaRPr>
          </a:p>
        </p:txBody>
      </p:sp>
      <p:sp>
        <p:nvSpPr>
          <p:cNvPr id="117" name="l117"/>
          <p:cNvSpPr txBox="1"/>
          <p:nvPr/>
        </p:nvSpPr>
        <p:spPr>
          <a:xfrm>
            <a:off x="2794000" y="3327400"/>
            <a:ext cx="2540000" cy="203200"/>
          </a:xfrm>
          <a:prstGeom prst="rect">
            <a:avLst/>
          </a:prstGeom>
          <a:noFill/>
          <a:ln>
            <a:noFill/>
          </a:ln>
        </p:spPr>
        <p:txBody>
          <a:bodyPr wrap="square" lIns="18000" tIns="0" rIns="18000" bIns="0" anchor="ctr"/>
          <a:lstStyle/>
          <a:p>
            <a:pPr algn="ctr">
              <a:buNone/>
            </a:pPr>
            <a:r>
              <a:rPr lang="en-US" sz="1100" b="1" dirty="0">
                <a:solidFill>
                  <a:srgbClr val="2B6CB0"/>
                </a:solidFill>
              </a:rPr>
              <a:t>DDMTD Phase Detector</a:t>
            </a:r>
          </a:p>
        </p:txBody>
      </p:sp>
      <p:cxnSp>
        <p:nvCxnSpPr>
          <p:cNvPr id="118" name="a118"/>
          <p:cNvCxnSpPr>
            <a:cxnSpLocks/>
          </p:cNvCxnSpPr>
          <p:nvPr/>
        </p:nvCxnSpPr>
        <p:spPr>
          <a:xfrm>
            <a:off x="2921000" y="2247900"/>
            <a:ext cx="0" cy="1727518"/>
          </a:xfrm>
          <a:prstGeom prst="straightConnector1">
            <a:avLst/>
          </a:prstGeom>
          <a:ln w="15875">
            <a:solidFill>
              <a:srgbClr val="C05D10"/>
            </a:solidFill>
            <a:tailEnd type="triangle" w="med" len="med"/>
          </a:ln>
        </p:spPr>
      </p:cxnSp>
      <p:sp>
        <p:nvSpPr>
          <p:cNvPr id="119" name="l119"/>
          <p:cNvSpPr txBox="1"/>
          <p:nvPr/>
        </p:nvSpPr>
        <p:spPr>
          <a:xfrm>
            <a:off x="2273300" y="3759518"/>
            <a:ext cx="889000" cy="177800"/>
          </a:xfrm>
          <a:prstGeom prst="rect">
            <a:avLst/>
          </a:prstGeom>
          <a:noFill/>
          <a:ln>
            <a:noFill/>
          </a:ln>
        </p:spPr>
        <p:txBody>
          <a:bodyPr wrap="square" lIns="18000" tIns="0" rIns="18000" bIns="0" anchor="ctr"/>
          <a:lstStyle/>
          <a:p>
            <a:pPr algn="ctr">
              <a:buNone/>
            </a:pPr>
            <a:r>
              <a:rPr lang="en-US" sz="1100" b="1" dirty="0">
                <a:solidFill>
                  <a:srgbClr val="C05D10"/>
                </a:solidFill>
              </a:rPr>
              <a:t>clk_A</a:t>
            </a:r>
          </a:p>
        </p:txBody>
      </p:sp>
      <p:sp>
        <p:nvSpPr>
          <p:cNvPr id="121" name="b121"/>
          <p:cNvSpPr/>
          <p:nvPr/>
        </p:nvSpPr>
        <p:spPr>
          <a:xfrm>
            <a:off x="2413000" y="3975418"/>
            <a:ext cx="1016000" cy="444500"/>
          </a:xfrm>
          <a:prstGeom prst="roundRect">
            <a:avLst/>
          </a:prstGeom>
          <a:solidFill>
            <a:srgbClr val="2B6CB0"/>
          </a:solidFill>
          <a:ln w="6350">
            <a:noFill/>
          </a:ln>
        </p:spPr>
        <p:txBody>
          <a:bodyPr wrap="square" lIns="36000" tIns="18000" rIns="36000" bIns="18000" anchor="ctr"/>
          <a:lstStyle/>
          <a:p>
            <a:pPr algn="ctr">
              <a:buNone/>
            </a:pPr>
            <a:r>
              <a:rPr lang="en-US" sz="900" dirty="0">
                <a:solidFill>
                  <a:srgbClr val="FFFFFF"/>
                </a:solidFill>
              </a:rPr>
              <a:t>D Flip-Flop</a:t>
            </a:r>
          </a:p>
          <a:p>
            <a:pPr algn="ctr">
              <a:buNone/>
            </a:pPr>
            <a:r>
              <a:rPr lang="en-US" sz="900" dirty="0">
                <a:solidFill>
                  <a:srgbClr val="FFFFFF"/>
                </a:solidFill>
              </a:rPr>
              <a:t>(samples clk_A)</a:t>
            </a:r>
          </a:p>
        </p:txBody>
      </p:sp>
      <p:sp>
        <p:nvSpPr>
          <p:cNvPr id="122" name="b122"/>
          <p:cNvSpPr/>
          <p:nvPr/>
        </p:nvSpPr>
        <p:spPr>
          <a:xfrm>
            <a:off x="4699000" y="3581400"/>
            <a:ext cx="1016000" cy="444500"/>
          </a:xfrm>
          <a:prstGeom prst="roundRect">
            <a:avLst/>
          </a:prstGeom>
          <a:solidFill>
            <a:srgbClr val="2E75B6"/>
          </a:solidFill>
          <a:ln w="6350">
            <a:noFill/>
          </a:ln>
        </p:spPr>
        <p:txBody>
          <a:bodyPr wrap="square" lIns="36000" tIns="18000" rIns="36000" bIns="18000" anchor="ctr"/>
          <a:lstStyle/>
          <a:p>
            <a:pPr algn="ctr">
              <a:buNone/>
            </a:pPr>
            <a:r>
              <a:rPr lang="en-US" sz="900" dirty="0">
                <a:solidFill>
                  <a:srgbClr val="FFFFFF"/>
                </a:solidFill>
              </a:rPr>
              <a:t>D Flip-Flop</a:t>
            </a:r>
          </a:p>
          <a:p>
            <a:pPr algn="ctr">
              <a:buNone/>
            </a:pPr>
            <a:r>
              <a:rPr lang="en-US" sz="900" dirty="0">
                <a:solidFill>
                  <a:srgbClr val="FFFFFF"/>
                </a:solidFill>
              </a:rPr>
              <a:t>(samples clk_B)</a:t>
            </a:r>
          </a:p>
        </p:txBody>
      </p:sp>
      <p:cxnSp>
        <p:nvCxnSpPr>
          <p:cNvPr id="123" name="a123"/>
          <p:cNvCxnSpPr>
            <a:cxnSpLocks/>
            <a:stCxn id="114" idx="2"/>
            <a:endCxn id="122" idx="0"/>
          </p:cNvCxnSpPr>
          <p:nvPr/>
        </p:nvCxnSpPr>
        <p:spPr>
          <a:xfrm flipH="1">
            <a:off x="5207000" y="2891473"/>
            <a:ext cx="1295400" cy="689927"/>
          </a:xfrm>
          <a:prstGeom prst="straightConnector1">
            <a:avLst/>
          </a:prstGeom>
          <a:ln w="15875">
            <a:solidFill>
              <a:srgbClr val="5B9BD5"/>
            </a:solidFill>
            <a:tailEnd type="triangle" w="med" len="med"/>
          </a:ln>
        </p:spPr>
      </p:cxnSp>
      <p:sp>
        <p:nvSpPr>
          <p:cNvPr id="124" name="l124"/>
          <p:cNvSpPr txBox="1"/>
          <p:nvPr/>
        </p:nvSpPr>
        <p:spPr>
          <a:xfrm>
            <a:off x="5270500" y="3398361"/>
            <a:ext cx="889000" cy="177800"/>
          </a:xfrm>
          <a:prstGeom prst="rect">
            <a:avLst/>
          </a:prstGeom>
          <a:noFill/>
          <a:ln>
            <a:noFill/>
          </a:ln>
        </p:spPr>
        <p:txBody>
          <a:bodyPr wrap="square" lIns="18000" tIns="0" rIns="18000" bIns="0" anchor="ctr"/>
          <a:lstStyle/>
          <a:p>
            <a:pPr algn="ctr">
              <a:buNone/>
            </a:pPr>
            <a:r>
              <a:rPr lang="en-US" sz="1100" b="1" dirty="0">
                <a:solidFill>
                  <a:srgbClr val="5B9BD5"/>
                </a:solidFill>
              </a:rPr>
              <a:t>clk_B</a:t>
            </a:r>
          </a:p>
        </p:txBody>
      </p:sp>
      <p:sp>
        <p:nvSpPr>
          <p:cNvPr id="126" name="b126"/>
          <p:cNvSpPr/>
          <p:nvPr/>
        </p:nvSpPr>
        <p:spPr>
          <a:xfrm>
            <a:off x="3233420" y="4747897"/>
            <a:ext cx="1524000" cy="317500"/>
          </a:xfrm>
          <a:prstGeom prst="roundRect">
            <a:avLst/>
          </a:prstGeom>
          <a:solidFill>
            <a:srgbClr val="A04D0A"/>
          </a:solidFill>
          <a:ln w="6350">
            <a:noFill/>
          </a:ln>
        </p:spPr>
        <p:txBody>
          <a:bodyPr wrap="square" lIns="36000" tIns="18000" rIns="36000" bIns="18000" anchor="ctr"/>
          <a:lstStyle/>
          <a:p>
            <a:pPr algn="ctr">
              <a:buNone/>
            </a:pPr>
            <a:r>
              <a:rPr lang="en-US" sz="900" dirty="0">
                <a:solidFill>
                  <a:srgbClr val="FFFFFF"/>
                </a:solidFill>
              </a:rPr>
              <a:t>clk_DDMTD (f + Δf)</a:t>
            </a:r>
          </a:p>
        </p:txBody>
      </p:sp>
      <p:cxnSp>
        <p:nvCxnSpPr>
          <p:cNvPr id="127" name="a127"/>
          <p:cNvCxnSpPr>
            <a:cxnSpLocks/>
            <a:stCxn id="126" idx="0"/>
            <a:endCxn id="121" idx="2"/>
          </p:cNvCxnSpPr>
          <p:nvPr/>
        </p:nvCxnSpPr>
        <p:spPr>
          <a:xfrm flipH="1" flipV="1">
            <a:off x="2921000" y="4419918"/>
            <a:ext cx="1074420" cy="327979"/>
          </a:xfrm>
          <a:prstGeom prst="straightConnector1">
            <a:avLst/>
          </a:prstGeom>
          <a:ln w="9525">
            <a:solidFill>
              <a:srgbClr val="A04D0A"/>
            </a:solidFill>
            <a:tailEnd type="triangle" w="med" len="med"/>
          </a:ln>
        </p:spPr>
      </p:cxnSp>
      <p:cxnSp>
        <p:nvCxnSpPr>
          <p:cNvPr id="128" name="a128"/>
          <p:cNvCxnSpPr>
            <a:cxnSpLocks/>
            <a:stCxn id="126" idx="0"/>
            <a:endCxn id="122" idx="2"/>
          </p:cNvCxnSpPr>
          <p:nvPr/>
        </p:nvCxnSpPr>
        <p:spPr>
          <a:xfrm flipV="1">
            <a:off x="3995420" y="4025900"/>
            <a:ext cx="1211580" cy="721997"/>
          </a:xfrm>
          <a:prstGeom prst="straightConnector1">
            <a:avLst/>
          </a:prstGeom>
          <a:ln w="9525">
            <a:solidFill>
              <a:srgbClr val="A04D0A"/>
            </a:solidFill>
            <a:tailEnd type="triangle" w="med" len="med"/>
          </a:ln>
        </p:spPr>
      </p:cxnSp>
      <p:cxnSp>
        <p:nvCxnSpPr>
          <p:cNvPr id="129" name="a129"/>
          <p:cNvCxnSpPr>
            <a:cxnSpLocks/>
          </p:cNvCxnSpPr>
          <p:nvPr/>
        </p:nvCxnSpPr>
        <p:spPr>
          <a:xfrm>
            <a:off x="3429000" y="4197668"/>
            <a:ext cx="2667000" cy="0"/>
          </a:xfrm>
          <a:prstGeom prst="straightConnector1">
            <a:avLst/>
          </a:prstGeom>
          <a:ln w="9525">
            <a:solidFill>
              <a:srgbClr val="2B6CB0"/>
            </a:solidFill>
          </a:ln>
        </p:spPr>
      </p:cxnSp>
      <p:cxnSp>
        <p:nvCxnSpPr>
          <p:cNvPr id="130" name="a130"/>
          <p:cNvCxnSpPr/>
          <p:nvPr/>
        </p:nvCxnSpPr>
        <p:spPr>
          <a:xfrm>
            <a:off x="5715000" y="3810000"/>
            <a:ext cx="381000" cy="0"/>
          </a:xfrm>
          <a:prstGeom prst="straightConnector1">
            <a:avLst/>
          </a:prstGeom>
          <a:ln w="9525">
            <a:solidFill>
              <a:srgbClr val="5B9BD5"/>
            </a:solidFill>
          </a:ln>
        </p:spPr>
      </p:cxnSp>
      <p:sp>
        <p:nvSpPr>
          <p:cNvPr id="131" name="b131"/>
          <p:cNvSpPr/>
          <p:nvPr/>
        </p:nvSpPr>
        <p:spPr>
          <a:xfrm>
            <a:off x="6096000" y="3689350"/>
            <a:ext cx="889000" cy="730568"/>
          </a:xfrm>
          <a:prstGeom prst="roundRect">
            <a:avLst/>
          </a:prstGeom>
          <a:solidFill>
            <a:srgbClr val="3D7A2A"/>
          </a:solidFill>
          <a:ln w="6350">
            <a:noFill/>
          </a:ln>
        </p:spPr>
        <p:txBody>
          <a:bodyPr wrap="square" lIns="36000" tIns="18000" rIns="36000" bIns="18000" anchor="ctr"/>
          <a:lstStyle/>
          <a:p>
            <a:pPr algn="ctr">
              <a:buNone/>
            </a:pPr>
            <a:r>
              <a:rPr lang="en-US" sz="1100" dirty="0">
                <a:solidFill>
                  <a:srgbClr val="FFFFFF"/>
                </a:solidFill>
              </a:rPr>
              <a:t>ΔΦ</a:t>
            </a:r>
          </a:p>
          <a:p>
            <a:pPr algn="ctr">
              <a:buNone/>
            </a:pPr>
            <a:r>
              <a:rPr lang="en-US" sz="1100" dirty="0">
                <a:solidFill>
                  <a:srgbClr val="FFFFFF"/>
                </a:solidFill>
              </a:rPr>
              <a:t>(phase)</a:t>
            </a:r>
          </a:p>
        </p:txBody>
      </p:sp>
      <p:cxnSp>
        <p:nvCxnSpPr>
          <p:cNvPr id="132" name="a132"/>
          <p:cNvCxnSpPr>
            <a:cxnSpLocks/>
            <a:stCxn id="131" idx="3"/>
            <a:endCxn id="134" idx="1"/>
          </p:cNvCxnSpPr>
          <p:nvPr/>
        </p:nvCxnSpPr>
        <p:spPr>
          <a:xfrm>
            <a:off x="6985000" y="4054634"/>
            <a:ext cx="571500" cy="0"/>
          </a:xfrm>
          <a:prstGeom prst="straightConnector1">
            <a:avLst/>
          </a:prstGeom>
          <a:ln w="15875">
            <a:solidFill>
              <a:srgbClr val="3D7A2A"/>
            </a:solidFill>
            <a:tailEnd type="triangle" w="med" len="med"/>
          </a:ln>
        </p:spPr>
      </p:cxnSp>
      <p:sp>
        <p:nvSpPr>
          <p:cNvPr id="133" name="l133"/>
          <p:cNvSpPr txBox="1"/>
          <p:nvPr/>
        </p:nvSpPr>
        <p:spPr>
          <a:xfrm>
            <a:off x="6731000" y="3886518"/>
            <a:ext cx="1016000" cy="177800"/>
          </a:xfrm>
          <a:prstGeom prst="rect">
            <a:avLst/>
          </a:prstGeom>
          <a:noFill/>
          <a:ln>
            <a:noFill/>
          </a:ln>
        </p:spPr>
        <p:txBody>
          <a:bodyPr wrap="square" lIns="18000" tIns="0" rIns="18000" bIns="0" anchor="ctr"/>
          <a:lstStyle/>
          <a:p>
            <a:pPr algn="ctr">
              <a:buNone/>
            </a:pPr>
            <a:r>
              <a:rPr lang="en-US" sz="800" i="1" dirty="0">
                <a:solidFill>
                  <a:srgbClr val="3D7A2A"/>
                </a:solidFill>
              </a:rPr>
              <a:t>phase error</a:t>
            </a:r>
          </a:p>
        </p:txBody>
      </p:sp>
      <p:sp>
        <p:nvSpPr>
          <p:cNvPr id="134" name="b134"/>
          <p:cNvSpPr/>
          <p:nvPr/>
        </p:nvSpPr>
        <p:spPr>
          <a:xfrm>
            <a:off x="7556500" y="3800634"/>
            <a:ext cx="1651000" cy="508000"/>
          </a:xfrm>
          <a:prstGeom prst="roundRect">
            <a:avLst/>
          </a:prstGeom>
          <a:solidFill>
            <a:srgbClr val="CC3333"/>
          </a:solidFill>
          <a:ln w="6350">
            <a:noFill/>
          </a:ln>
        </p:spPr>
        <p:txBody>
          <a:bodyPr wrap="square" lIns="36000" tIns="18000" rIns="36000" bIns="18000" anchor="ctr"/>
          <a:lstStyle/>
          <a:p>
            <a:pPr algn="ctr">
              <a:buNone/>
            </a:pPr>
            <a:r>
              <a:rPr lang="en-US" sz="1000" dirty="0">
                <a:solidFill>
                  <a:srgbClr val="FFFFFF"/>
                </a:solidFill>
              </a:rPr>
              <a:t>PI Controller</a:t>
            </a:r>
          </a:p>
          <a:p>
            <a:pPr algn="ctr">
              <a:buNone/>
            </a:pPr>
            <a:r>
              <a:rPr lang="en-US" sz="1000" dirty="0">
                <a:solidFill>
                  <a:srgbClr val="FFFFFF"/>
                </a:solidFill>
              </a:rPr>
              <a:t>(Kp + Ki/s, D=0)</a:t>
            </a:r>
          </a:p>
        </p:txBody>
      </p:sp>
      <p:cxnSp>
        <p:nvCxnSpPr>
          <p:cNvPr id="136" name="a136"/>
          <p:cNvCxnSpPr>
            <a:cxnSpLocks/>
          </p:cNvCxnSpPr>
          <p:nvPr/>
        </p:nvCxnSpPr>
        <p:spPr>
          <a:xfrm flipV="1">
            <a:off x="2463800" y="2222500"/>
            <a:ext cx="0" cy="838200"/>
          </a:xfrm>
          <a:prstGeom prst="straightConnector1">
            <a:avLst/>
          </a:prstGeom>
          <a:ln w="15875">
            <a:solidFill>
              <a:srgbClr val="CC3333"/>
            </a:solidFill>
            <a:tailEnd type="triangle" w="med" len="med"/>
          </a:ln>
        </p:spPr>
      </p:cxnSp>
      <p:sp>
        <p:nvSpPr>
          <p:cNvPr id="140" name="goalBox"/>
          <p:cNvSpPr/>
          <p:nvPr/>
        </p:nvSpPr>
        <p:spPr>
          <a:xfrm>
            <a:off x="9560559" y="3797298"/>
            <a:ext cx="2222500" cy="762000"/>
          </a:xfrm>
          <a:prstGeom prst="roundRect">
            <a:avLst/>
          </a:prstGeom>
          <a:solidFill>
            <a:srgbClr val="D5F5E3"/>
          </a:solidFill>
          <a:ln w="12700">
            <a:solidFill>
              <a:srgbClr val="3D7A2A"/>
            </a:solidFill>
          </a:ln>
        </p:spPr>
        <p:txBody>
          <a:bodyPr wrap="square" lIns="36000" tIns="36000" rIns="36000" bIns="36000" anchor="ctr"/>
          <a:lstStyle/>
          <a:p>
            <a:pPr algn="ctr">
              <a:buNone/>
            </a:pPr>
            <a:r>
              <a:rPr lang="en-US" sz="1100" b="1" dirty="0">
                <a:solidFill>
                  <a:srgbClr val="3D7A2A"/>
                </a:solidFill>
              </a:rPr>
              <a:t>Training Goal</a:t>
            </a:r>
          </a:p>
          <a:p>
            <a:pPr algn="ctr">
              <a:buNone/>
            </a:pPr>
            <a:r>
              <a:rPr lang="en-US" sz="1000" b="1" dirty="0">
                <a:solidFill>
                  <a:srgbClr val="1E5C1E"/>
                </a:solidFill>
                <a:latin typeface="Consolas"/>
              </a:rPr>
              <a:t>ΔΦ(clk_A, clk_B) → 0</a:t>
            </a:r>
          </a:p>
          <a:p>
            <a:pPr algn="ctr">
              <a:buNone/>
            </a:pPr>
            <a:r>
              <a:rPr lang="en-US" sz="800" dirty="0">
                <a:solidFill>
                  <a:srgbClr val="44546A"/>
                </a:solidFill>
              </a:rPr>
              <a:t>PLL output phase-locked to</a:t>
            </a:r>
          </a:p>
          <a:p>
            <a:pPr algn="ctr">
              <a:buNone/>
            </a:pPr>
            <a:r>
              <a:rPr lang="en-US" sz="800" dirty="0">
                <a:solidFill>
                  <a:srgbClr val="44546A"/>
                </a:solidFill>
              </a:rPr>
              <a:t>external 10 MHz reference</a:t>
            </a:r>
          </a:p>
        </p:txBody>
      </p:sp>
      <p:sp>
        <p:nvSpPr>
          <p:cNvPr id="141" name="d141"/>
          <p:cNvSpPr/>
          <p:nvPr/>
        </p:nvSpPr>
        <p:spPr>
          <a:xfrm>
            <a:off x="635000" y="5842000"/>
            <a:ext cx="127000" cy="127000"/>
          </a:xfrm>
          <a:prstGeom prst="ellipse">
            <a:avLst/>
          </a:prstGeom>
          <a:solidFill>
            <a:srgbClr val="C05D10"/>
          </a:solidFill>
          <a:ln>
            <a:noFill/>
          </a:ln>
        </p:spPr>
        <p:txBody>
          <a:bodyPr/>
          <a:lstStyle/>
          <a:p>
            <a:endParaRPr lang="en-US" sz="2800">
              <a:solidFill>
                <a:srgbClr val="C05D10"/>
              </a:solidFill>
            </a:endParaRPr>
          </a:p>
        </p:txBody>
      </p:sp>
      <p:sp>
        <p:nvSpPr>
          <p:cNvPr id="142" name="l142"/>
          <p:cNvSpPr txBox="1"/>
          <p:nvPr/>
        </p:nvSpPr>
        <p:spPr>
          <a:xfrm>
            <a:off x="812800" y="5842000"/>
            <a:ext cx="1651000" cy="177800"/>
          </a:xfrm>
          <a:prstGeom prst="rect">
            <a:avLst/>
          </a:prstGeom>
          <a:noFill/>
          <a:ln>
            <a:noFill/>
          </a:ln>
        </p:spPr>
        <p:txBody>
          <a:bodyPr wrap="square" lIns="18000" tIns="0" rIns="18000" bIns="0" anchor="ctr"/>
          <a:lstStyle/>
          <a:p>
            <a:pPr algn="l">
              <a:buNone/>
            </a:pPr>
            <a:r>
              <a:rPr lang="en-US" sz="1000" dirty="0">
                <a:solidFill>
                  <a:srgbClr val="44546A"/>
                </a:solidFill>
              </a:rPr>
              <a:t>156.25 MHz PLL output</a:t>
            </a:r>
          </a:p>
        </p:txBody>
      </p:sp>
      <p:sp>
        <p:nvSpPr>
          <p:cNvPr id="143" name="d143"/>
          <p:cNvSpPr/>
          <p:nvPr/>
        </p:nvSpPr>
        <p:spPr>
          <a:xfrm>
            <a:off x="2540000" y="5842000"/>
            <a:ext cx="127000" cy="127000"/>
          </a:xfrm>
          <a:prstGeom prst="ellipse">
            <a:avLst/>
          </a:prstGeom>
          <a:solidFill>
            <a:srgbClr val="5B9BD5"/>
          </a:solidFill>
          <a:ln>
            <a:noFill/>
          </a:ln>
        </p:spPr>
        <p:txBody>
          <a:bodyPr/>
          <a:lstStyle/>
          <a:p>
            <a:endParaRPr lang="en-US" sz="2800">
              <a:solidFill>
                <a:srgbClr val="5B9BD5"/>
              </a:solidFill>
            </a:endParaRPr>
          </a:p>
        </p:txBody>
      </p:sp>
      <p:sp>
        <p:nvSpPr>
          <p:cNvPr id="144" name="l144"/>
          <p:cNvSpPr txBox="1"/>
          <p:nvPr/>
        </p:nvSpPr>
        <p:spPr>
          <a:xfrm>
            <a:off x="2717800" y="5842000"/>
            <a:ext cx="1905000" cy="177800"/>
          </a:xfrm>
          <a:prstGeom prst="rect">
            <a:avLst/>
          </a:prstGeom>
          <a:noFill/>
          <a:ln>
            <a:noFill/>
          </a:ln>
        </p:spPr>
        <p:txBody>
          <a:bodyPr wrap="square" lIns="18000" tIns="0" rIns="18000" bIns="0" anchor="ctr"/>
          <a:lstStyle/>
          <a:p>
            <a:pPr algn="l">
              <a:buNone/>
            </a:pPr>
            <a:r>
              <a:rPr lang="en-US" sz="1000" dirty="0">
                <a:solidFill>
                  <a:srgbClr val="44546A"/>
                </a:solidFill>
              </a:rPr>
              <a:t>156.25 MHz recovered (Quad 0)</a:t>
            </a:r>
          </a:p>
        </p:txBody>
      </p:sp>
      <p:sp>
        <p:nvSpPr>
          <p:cNvPr id="145" name="d145"/>
          <p:cNvSpPr/>
          <p:nvPr/>
        </p:nvSpPr>
        <p:spPr>
          <a:xfrm>
            <a:off x="4826000" y="5842000"/>
            <a:ext cx="127000" cy="127000"/>
          </a:xfrm>
          <a:prstGeom prst="ellipse">
            <a:avLst/>
          </a:prstGeom>
          <a:solidFill>
            <a:srgbClr val="CC3333"/>
          </a:solidFill>
          <a:ln>
            <a:noFill/>
          </a:ln>
        </p:spPr>
        <p:txBody>
          <a:bodyPr/>
          <a:lstStyle/>
          <a:p>
            <a:endParaRPr lang="en-US" sz="2800">
              <a:solidFill>
                <a:srgbClr val="CC3333"/>
              </a:solidFill>
            </a:endParaRPr>
          </a:p>
        </p:txBody>
      </p:sp>
      <p:sp>
        <p:nvSpPr>
          <p:cNvPr id="146" name="l146"/>
          <p:cNvSpPr txBox="1"/>
          <p:nvPr/>
        </p:nvSpPr>
        <p:spPr>
          <a:xfrm>
            <a:off x="5003800" y="5842000"/>
            <a:ext cx="1270000" cy="177800"/>
          </a:xfrm>
          <a:prstGeom prst="rect">
            <a:avLst/>
          </a:prstGeom>
          <a:noFill/>
          <a:ln>
            <a:noFill/>
          </a:ln>
        </p:spPr>
        <p:txBody>
          <a:bodyPr wrap="square" lIns="18000" tIns="0" rIns="18000" bIns="0" anchor="ctr"/>
          <a:lstStyle/>
          <a:p>
            <a:pPr algn="l">
              <a:buNone/>
            </a:pPr>
            <a:r>
              <a:rPr lang="en-US" sz="1000" dirty="0">
                <a:solidFill>
                  <a:srgbClr val="44546A"/>
                </a:solidFill>
              </a:rPr>
              <a:t>PI feedback path</a:t>
            </a:r>
          </a:p>
        </p:txBody>
      </p:sp>
      <p:sp>
        <p:nvSpPr>
          <p:cNvPr id="147" name="d147"/>
          <p:cNvSpPr/>
          <p:nvPr/>
        </p:nvSpPr>
        <p:spPr>
          <a:xfrm>
            <a:off x="6350000" y="5842000"/>
            <a:ext cx="127000" cy="127000"/>
          </a:xfrm>
          <a:prstGeom prst="ellipse">
            <a:avLst/>
          </a:prstGeom>
          <a:solidFill>
            <a:srgbClr val="3D7A2A"/>
          </a:solidFill>
          <a:ln>
            <a:noFill/>
          </a:ln>
        </p:spPr>
        <p:txBody>
          <a:bodyPr/>
          <a:lstStyle/>
          <a:p>
            <a:endParaRPr lang="en-US" sz="2800">
              <a:solidFill>
                <a:srgbClr val="3D7A2A"/>
              </a:solidFill>
            </a:endParaRPr>
          </a:p>
        </p:txBody>
      </p:sp>
      <p:sp>
        <p:nvSpPr>
          <p:cNvPr id="148" name="l148"/>
          <p:cNvSpPr txBox="1"/>
          <p:nvPr/>
        </p:nvSpPr>
        <p:spPr>
          <a:xfrm>
            <a:off x="6527800" y="5842000"/>
            <a:ext cx="1524000" cy="177800"/>
          </a:xfrm>
          <a:prstGeom prst="rect">
            <a:avLst/>
          </a:prstGeom>
          <a:noFill/>
          <a:ln>
            <a:noFill/>
          </a:ln>
        </p:spPr>
        <p:txBody>
          <a:bodyPr wrap="square" lIns="18000" tIns="0" rIns="18000" bIns="0" anchor="ctr"/>
          <a:lstStyle/>
          <a:p>
            <a:pPr algn="l">
              <a:buNone/>
            </a:pPr>
            <a:r>
              <a:rPr lang="en-US" sz="700" dirty="0">
                <a:solidFill>
                  <a:srgbClr val="44546A"/>
                </a:solidFill>
              </a:rPr>
              <a:t>Phase measurement</a:t>
            </a:r>
          </a:p>
        </p:txBody>
      </p:sp>
      <p:cxnSp>
        <p:nvCxnSpPr>
          <p:cNvPr id="23" name="Connettore a gomito 22">
            <a:extLst>
              <a:ext uri="{FF2B5EF4-FFF2-40B4-BE49-F238E27FC236}">
                <a16:creationId xmlns:a16="http://schemas.microsoft.com/office/drawing/2014/main" id="{801C4769-2B85-3A28-5599-2F3052C0C085}"/>
              </a:ext>
            </a:extLst>
          </p:cNvPr>
          <p:cNvCxnSpPr>
            <a:stCxn id="134" idx="3"/>
          </p:cNvCxnSpPr>
          <p:nvPr/>
        </p:nvCxnSpPr>
        <p:spPr>
          <a:xfrm flipH="1" flipV="1">
            <a:off x="2438400" y="3060700"/>
            <a:ext cx="6769100" cy="993934"/>
          </a:xfrm>
          <a:prstGeom prst="bentConnector3">
            <a:avLst>
              <a:gd name="adj1" fmla="val -3377"/>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ttangolo 24">
            <a:extLst>
              <a:ext uri="{FF2B5EF4-FFF2-40B4-BE49-F238E27FC236}">
                <a16:creationId xmlns:a16="http://schemas.microsoft.com/office/drawing/2014/main" id="{8CDCD05A-3151-749A-CF44-6F01D8437CF5}"/>
              </a:ext>
            </a:extLst>
          </p:cNvPr>
          <p:cNvSpPr/>
          <p:nvPr/>
        </p:nvSpPr>
        <p:spPr>
          <a:xfrm>
            <a:off x="4207510" y="1668624"/>
            <a:ext cx="676910" cy="70008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QPLL</a:t>
            </a:r>
          </a:p>
        </p:txBody>
      </p:sp>
      <p:cxnSp>
        <p:nvCxnSpPr>
          <p:cNvPr id="27" name="Connettore 2 26">
            <a:extLst>
              <a:ext uri="{FF2B5EF4-FFF2-40B4-BE49-F238E27FC236}">
                <a16:creationId xmlns:a16="http://schemas.microsoft.com/office/drawing/2014/main" id="{07A3A51F-1D2D-EF7F-67C5-3D82A7ADAA94}"/>
              </a:ext>
            </a:extLst>
          </p:cNvPr>
          <p:cNvCxnSpPr>
            <a:stCxn id="25" idx="3"/>
            <a:endCxn id="109" idx="1"/>
          </p:cNvCxnSpPr>
          <p:nvPr/>
        </p:nvCxnSpPr>
        <p:spPr>
          <a:xfrm flipV="1">
            <a:off x="4884420" y="2008823"/>
            <a:ext cx="855980" cy="9844"/>
          </a:xfrm>
          <a:prstGeom prst="straightConnector1">
            <a:avLst/>
          </a:prstGeom>
          <a:ln w="127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l111">
            <a:extLst>
              <a:ext uri="{FF2B5EF4-FFF2-40B4-BE49-F238E27FC236}">
                <a16:creationId xmlns:a16="http://schemas.microsoft.com/office/drawing/2014/main" id="{1F362743-F025-5EA0-88D5-62F94E7A9316}"/>
              </a:ext>
            </a:extLst>
          </p:cNvPr>
          <p:cNvSpPr txBox="1"/>
          <p:nvPr/>
        </p:nvSpPr>
        <p:spPr>
          <a:xfrm>
            <a:off x="4826000" y="1810069"/>
            <a:ext cx="772160" cy="175259"/>
          </a:xfrm>
          <a:prstGeom prst="rect">
            <a:avLst/>
          </a:prstGeom>
          <a:noFill/>
          <a:ln>
            <a:noFill/>
          </a:ln>
        </p:spPr>
        <p:txBody>
          <a:bodyPr wrap="square" lIns="18000" tIns="0" rIns="18000" bIns="0" anchor="ctr"/>
          <a:lstStyle/>
          <a:p>
            <a:pPr algn="ctr">
              <a:buNone/>
            </a:pPr>
            <a:r>
              <a:rPr lang="en-US" sz="1000" i="1" dirty="0">
                <a:solidFill>
                  <a:srgbClr val="2B6CB0"/>
                </a:solidFill>
              </a:rPr>
              <a:t>3.25 GHz</a:t>
            </a:r>
          </a:p>
        </p:txBody>
      </p:sp>
      <p:cxnSp>
        <p:nvCxnSpPr>
          <p:cNvPr id="32" name="Connettore 2 31">
            <a:extLst>
              <a:ext uri="{FF2B5EF4-FFF2-40B4-BE49-F238E27FC236}">
                <a16:creationId xmlns:a16="http://schemas.microsoft.com/office/drawing/2014/main" id="{278CCF4F-2F8E-A21B-DB07-8A302002E1D5}"/>
              </a:ext>
            </a:extLst>
          </p:cNvPr>
          <p:cNvCxnSpPr>
            <a:cxnSpLocks/>
            <a:endCxn id="126" idx="1"/>
          </p:cNvCxnSpPr>
          <p:nvPr/>
        </p:nvCxnSpPr>
        <p:spPr>
          <a:xfrm>
            <a:off x="1905000" y="4906647"/>
            <a:ext cx="1328420" cy="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ttore a gomito 34">
            <a:extLst>
              <a:ext uri="{FF2B5EF4-FFF2-40B4-BE49-F238E27FC236}">
                <a16:creationId xmlns:a16="http://schemas.microsoft.com/office/drawing/2014/main" id="{16128CF4-29A3-0E43-0D5C-DE6EFA2611EC}"/>
              </a:ext>
            </a:extLst>
          </p:cNvPr>
          <p:cNvCxnSpPr/>
          <p:nvPr/>
        </p:nvCxnSpPr>
        <p:spPr>
          <a:xfrm rot="5400000">
            <a:off x="1728470" y="3722370"/>
            <a:ext cx="1384300" cy="1000760"/>
          </a:xfrm>
          <a:prstGeom prst="bentConnector3">
            <a:avLst>
              <a:gd name="adj1" fmla="val 459"/>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81527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
          <p:cNvSpPr/>
          <p:nvPr/>
        </p:nvSpPr>
        <p:spPr>
          <a:xfrm>
            <a:off x="328155" y="4735516"/>
            <a:ext cx="5815863" cy="1632058"/>
          </a:xfrm>
          <a:prstGeom prst="rect">
            <a:avLst/>
          </a:prstGeom>
          <a:solidFill>
            <a:srgbClr val="FADBD8"/>
          </a:solidFill>
          <a:ln w="12700">
            <a:solidFill>
              <a:srgbClr val="C0392B"/>
            </a:solidFill>
            <a:prstDash val="solid"/>
          </a:ln>
          <a:effectLst>
            <a:outerShdw blurRad="50800" dist="25400" dir="8100000" algn="bl" rotWithShape="0">
              <a:srgbClr val="AAAAAA">
                <a:alpha val="20000"/>
              </a:srgbClr>
            </a:outerShdw>
          </a:effectLst>
        </p:spPr>
        <p:txBody>
          <a:bodyPr/>
          <a:lstStyle/>
          <a:p>
            <a:endParaRPr lang="en-US" sz="2400"/>
          </a:p>
        </p:txBody>
      </p:sp>
      <p:sp>
        <p:nvSpPr>
          <p:cNvPr id="6" name="Text 3"/>
          <p:cNvSpPr/>
          <p:nvPr/>
        </p:nvSpPr>
        <p:spPr>
          <a:xfrm>
            <a:off x="442456" y="4727122"/>
            <a:ext cx="5410200" cy="355600"/>
          </a:xfrm>
          <a:prstGeom prst="rect">
            <a:avLst/>
          </a:prstGeom>
          <a:noFill/>
          <a:ln/>
        </p:spPr>
        <p:txBody>
          <a:bodyPr wrap="square" lIns="0" tIns="0" rIns="0" bIns="0" rtlCol="0" anchor="ctr"/>
          <a:lstStyle/>
          <a:p>
            <a:pPr algn="ctr"/>
            <a:r>
              <a:rPr lang="en-US" sz="1400" b="1" dirty="0">
                <a:solidFill>
                  <a:srgbClr val="C0392B"/>
                </a:solidFill>
                <a:latin typeface="Calibri" pitchFamily="34" charset="0"/>
                <a:ea typeface="Calibri" pitchFamily="34" charset="-122"/>
                <a:cs typeface="Calibri" pitchFamily="34" charset="-120"/>
              </a:rPr>
              <a:t>Why Deterministic Latency Matters</a:t>
            </a:r>
          </a:p>
        </p:txBody>
      </p:sp>
      <p:sp>
        <p:nvSpPr>
          <p:cNvPr id="7" name="Text 4"/>
          <p:cNvSpPr/>
          <p:nvPr/>
        </p:nvSpPr>
        <p:spPr>
          <a:xfrm>
            <a:off x="442456" y="5154616"/>
            <a:ext cx="5410200" cy="1016000"/>
          </a:xfrm>
          <a:prstGeom prst="rect">
            <a:avLst/>
          </a:prstGeom>
          <a:noFill/>
          <a:ln/>
        </p:spPr>
        <p:txBody>
          <a:bodyPr wrap="square" lIns="0" tIns="0" rIns="0" bIns="0" rtlCol="0" anchor="ctr"/>
          <a:lstStyle/>
          <a:p>
            <a:pPr marL="228600" indent="-228600">
              <a:spcAft>
                <a:spcPts val="100"/>
              </a:spcAft>
              <a:buFont typeface="Arial"/>
              <a:buChar char="•"/>
            </a:pPr>
            <a:r>
              <a:rPr lang="en-US" sz="1400" dirty="0">
                <a:solidFill>
                  <a:srgbClr val="1A1A2E"/>
                </a:solidFill>
                <a:latin typeface="Calibri" pitchFamily="34" charset="0"/>
                <a:ea typeface="Calibri" pitchFamily="34" charset="-122"/>
                <a:cs typeface="Calibri" pitchFamily="34" charset="-120"/>
              </a:rPr>
              <a:t>TDlink synchronizes multiple FERS units — each link must add a </a:t>
            </a:r>
            <a:r>
              <a:rPr lang="en-US" sz="1400" b="1" dirty="0">
                <a:solidFill>
                  <a:srgbClr val="1A1A2E"/>
                </a:solidFill>
                <a:latin typeface="Calibri" pitchFamily="34" charset="0"/>
                <a:ea typeface="Calibri" pitchFamily="34" charset="-122"/>
                <a:cs typeface="Calibri" pitchFamily="34" charset="-120"/>
              </a:rPr>
              <a:t>known, fixed latency</a:t>
            </a:r>
          </a:p>
          <a:p>
            <a:pPr marL="228600" indent="-228600">
              <a:spcAft>
                <a:spcPts val="100"/>
              </a:spcAft>
              <a:buFont typeface="Arial"/>
              <a:buChar char="•"/>
            </a:pPr>
            <a:r>
              <a:rPr lang="en-US" sz="1400" dirty="0">
                <a:solidFill>
                  <a:srgbClr val="1A1A2E"/>
                </a:solidFill>
                <a:latin typeface="Calibri" pitchFamily="34" charset="0"/>
                <a:ea typeface="Calibri" pitchFamily="34" charset="-122"/>
                <a:cs typeface="Calibri" pitchFamily="34" charset="-120"/>
              </a:rPr>
              <a:t>Random FIFO fill → RTT measurement changes per reset → timestamp compensation breaks</a:t>
            </a:r>
          </a:p>
          <a:p>
            <a:pPr marL="228600" indent="-228600">
              <a:buFont typeface="Arial"/>
              <a:buChar char="•"/>
            </a:pPr>
            <a:r>
              <a:rPr lang="en-US" sz="1400" dirty="0">
                <a:solidFill>
                  <a:srgbClr val="1A1A2E"/>
                </a:solidFill>
                <a:latin typeface="Calibri" pitchFamily="34" charset="0"/>
                <a:ea typeface="Calibri" pitchFamily="34" charset="-122"/>
                <a:cs typeface="Calibri" pitchFamily="34" charset="-120"/>
              </a:rPr>
              <a:t>T0 propagation and command scheduling depend on stable, repeatable link latency</a:t>
            </a:r>
          </a:p>
        </p:txBody>
      </p:sp>
      <p:sp>
        <p:nvSpPr>
          <p:cNvPr id="33" name="txusrclk">
            <a:extLst>
              <a:ext uri="{FF2B5EF4-FFF2-40B4-BE49-F238E27FC236}">
                <a16:creationId xmlns:a16="http://schemas.microsoft.com/office/drawing/2014/main" id="{0A8603F4-C2FC-A783-2E0F-3EE454134D3B}"/>
              </a:ext>
            </a:extLst>
          </p:cNvPr>
          <p:cNvSpPr/>
          <p:nvPr/>
        </p:nvSpPr>
        <p:spPr>
          <a:xfrm>
            <a:off x="1585129" y="1087467"/>
            <a:ext cx="3126353" cy="177800"/>
          </a:xfrm>
          <a:prstGeom prst="rect">
            <a:avLst/>
          </a:prstGeom>
          <a:noFill/>
          <a:ln>
            <a:noFill/>
          </a:ln>
        </p:spPr>
        <p:txBody>
          <a:bodyPr wrap="square" lIns="36000" tIns="18000" rIns="36000" bIns="18000" anchor="ctr"/>
          <a:lstStyle/>
          <a:p>
            <a:pPr algn="l">
              <a:buNone/>
            </a:pPr>
            <a:r>
              <a:rPr lang="en-US" sz="1400" b="1" dirty="0">
                <a:solidFill>
                  <a:srgbClr val="CC3333"/>
                </a:solidFill>
              </a:rPr>
              <a:t>Start-up — Random Phase:</a:t>
            </a:r>
          </a:p>
        </p:txBody>
      </p:sp>
      <p:sp>
        <p:nvSpPr>
          <p:cNvPr id="34" name="lnLbl0">
            <a:extLst>
              <a:ext uri="{FF2B5EF4-FFF2-40B4-BE49-F238E27FC236}">
                <a16:creationId xmlns:a16="http://schemas.microsoft.com/office/drawing/2014/main" id="{CBC3EF18-58DE-A759-7AF8-81E14FA6DA53}"/>
              </a:ext>
            </a:extLst>
          </p:cNvPr>
          <p:cNvSpPr/>
          <p:nvPr/>
        </p:nvSpPr>
        <p:spPr>
          <a:xfrm>
            <a:off x="1882310" y="1399722"/>
            <a:ext cx="698500" cy="228600"/>
          </a:xfrm>
          <a:prstGeom prst="rect">
            <a:avLst/>
          </a:prstGeom>
          <a:noFill/>
          <a:ln>
            <a:noFill/>
          </a:ln>
        </p:spPr>
        <p:txBody>
          <a:bodyPr wrap="square" lIns="36000" tIns="18000" rIns="36000" bIns="18000" anchor="ctr"/>
          <a:lstStyle/>
          <a:p>
            <a:pPr algn="r">
              <a:buNone/>
            </a:pPr>
            <a:r>
              <a:rPr lang="en-US" sz="1200" b="1" dirty="0">
                <a:solidFill>
                  <a:srgbClr val="333333"/>
                </a:solidFill>
              </a:rPr>
              <a:t>Lane 0</a:t>
            </a:r>
          </a:p>
        </p:txBody>
      </p:sp>
      <p:sp>
        <p:nvSpPr>
          <p:cNvPr id="35" name="lnBar0">
            <a:extLst>
              <a:ext uri="{FF2B5EF4-FFF2-40B4-BE49-F238E27FC236}">
                <a16:creationId xmlns:a16="http://schemas.microsoft.com/office/drawing/2014/main" id="{F8B0C2D4-7E85-662E-0A46-2F3EF9319741}"/>
              </a:ext>
            </a:extLst>
          </p:cNvPr>
          <p:cNvSpPr/>
          <p:nvPr/>
        </p:nvSpPr>
        <p:spPr>
          <a:xfrm>
            <a:off x="2618910" y="1425122"/>
            <a:ext cx="1143000" cy="177800"/>
          </a:xfrm>
          <a:prstGeom prst="roundRect">
            <a:avLst/>
          </a:prstGeom>
          <a:solidFill>
            <a:srgbClr val="5B9BD5"/>
          </a:solidFill>
          <a:ln w="6350">
            <a:solidFill>
              <a:srgbClr val="5B9BD5"/>
            </a:solidFill>
          </a:ln>
        </p:spPr>
        <p:txBody>
          <a:bodyPr wrap="square" lIns="36000" tIns="18000" rIns="36000" bIns="18000" anchor="ctr"/>
          <a:lstStyle/>
          <a:p>
            <a:pPr algn="ctr">
              <a:buNone/>
            </a:pPr>
            <a:r>
              <a:rPr lang="en-US" sz="1050" dirty="0">
                <a:solidFill>
                  <a:srgbClr val="5B9BD5"/>
                </a:solidFill>
              </a:rPr>
              <a:t>TX Data</a:t>
            </a:r>
          </a:p>
        </p:txBody>
      </p:sp>
      <p:sp>
        <p:nvSpPr>
          <p:cNvPr id="36" name="lnLbl1">
            <a:extLst>
              <a:ext uri="{FF2B5EF4-FFF2-40B4-BE49-F238E27FC236}">
                <a16:creationId xmlns:a16="http://schemas.microsoft.com/office/drawing/2014/main" id="{878C99F5-732E-D3DF-DCFA-C09693474DAE}"/>
              </a:ext>
            </a:extLst>
          </p:cNvPr>
          <p:cNvSpPr/>
          <p:nvPr/>
        </p:nvSpPr>
        <p:spPr>
          <a:xfrm>
            <a:off x="1882310" y="1679122"/>
            <a:ext cx="698500" cy="228600"/>
          </a:xfrm>
          <a:prstGeom prst="rect">
            <a:avLst/>
          </a:prstGeom>
          <a:noFill/>
          <a:ln>
            <a:noFill/>
          </a:ln>
        </p:spPr>
        <p:txBody>
          <a:bodyPr wrap="square" lIns="36000" tIns="18000" rIns="36000" bIns="18000" anchor="ctr"/>
          <a:lstStyle/>
          <a:p>
            <a:pPr algn="r">
              <a:buNone/>
            </a:pPr>
            <a:r>
              <a:rPr lang="en-US" sz="1200" b="1" dirty="0">
                <a:solidFill>
                  <a:srgbClr val="333333"/>
                </a:solidFill>
              </a:rPr>
              <a:t>Lane 1</a:t>
            </a:r>
          </a:p>
        </p:txBody>
      </p:sp>
      <p:sp>
        <p:nvSpPr>
          <p:cNvPr id="37" name="lnBar1">
            <a:extLst>
              <a:ext uri="{FF2B5EF4-FFF2-40B4-BE49-F238E27FC236}">
                <a16:creationId xmlns:a16="http://schemas.microsoft.com/office/drawing/2014/main" id="{D103A60A-248C-119A-28FA-5D29E34FC52A}"/>
              </a:ext>
            </a:extLst>
          </p:cNvPr>
          <p:cNvSpPr/>
          <p:nvPr/>
        </p:nvSpPr>
        <p:spPr>
          <a:xfrm>
            <a:off x="2809410" y="1704522"/>
            <a:ext cx="1143000" cy="177800"/>
          </a:xfrm>
          <a:prstGeom prst="roundRect">
            <a:avLst/>
          </a:prstGeom>
          <a:solidFill>
            <a:srgbClr val="ED7D31"/>
          </a:solidFill>
          <a:ln w="6350">
            <a:solidFill>
              <a:srgbClr val="ED7D31"/>
            </a:solidFill>
          </a:ln>
        </p:spPr>
        <p:txBody>
          <a:bodyPr wrap="square" lIns="36000" tIns="18000" rIns="36000" bIns="18000" anchor="ctr"/>
          <a:lstStyle/>
          <a:p>
            <a:pPr algn="ctr">
              <a:buNone/>
            </a:pPr>
            <a:r>
              <a:rPr lang="en-US" sz="1050" dirty="0">
                <a:solidFill>
                  <a:srgbClr val="ED7D31"/>
                </a:solidFill>
              </a:rPr>
              <a:t>TX Data</a:t>
            </a:r>
          </a:p>
        </p:txBody>
      </p:sp>
      <p:sp>
        <p:nvSpPr>
          <p:cNvPr id="38" name="lnLbl2">
            <a:extLst>
              <a:ext uri="{FF2B5EF4-FFF2-40B4-BE49-F238E27FC236}">
                <a16:creationId xmlns:a16="http://schemas.microsoft.com/office/drawing/2014/main" id="{BE5B5B4B-B9A1-C0A6-330F-864C75B89479}"/>
              </a:ext>
            </a:extLst>
          </p:cNvPr>
          <p:cNvSpPr/>
          <p:nvPr/>
        </p:nvSpPr>
        <p:spPr>
          <a:xfrm>
            <a:off x="1882310" y="1958522"/>
            <a:ext cx="698500" cy="228600"/>
          </a:xfrm>
          <a:prstGeom prst="rect">
            <a:avLst/>
          </a:prstGeom>
          <a:noFill/>
          <a:ln>
            <a:noFill/>
          </a:ln>
        </p:spPr>
        <p:txBody>
          <a:bodyPr wrap="square" lIns="36000" tIns="18000" rIns="36000" bIns="18000" anchor="ctr"/>
          <a:lstStyle/>
          <a:p>
            <a:pPr algn="r">
              <a:buNone/>
            </a:pPr>
            <a:r>
              <a:rPr lang="en-US" sz="1200" b="1" dirty="0">
                <a:solidFill>
                  <a:srgbClr val="333333"/>
                </a:solidFill>
              </a:rPr>
              <a:t>Lane 2</a:t>
            </a:r>
          </a:p>
        </p:txBody>
      </p:sp>
      <p:sp>
        <p:nvSpPr>
          <p:cNvPr id="39" name="lnBar2">
            <a:extLst>
              <a:ext uri="{FF2B5EF4-FFF2-40B4-BE49-F238E27FC236}">
                <a16:creationId xmlns:a16="http://schemas.microsoft.com/office/drawing/2014/main" id="{6D153C3E-65C2-9DF1-D7B3-06696AA8453B}"/>
              </a:ext>
            </a:extLst>
          </p:cNvPr>
          <p:cNvSpPr/>
          <p:nvPr/>
        </p:nvSpPr>
        <p:spPr>
          <a:xfrm>
            <a:off x="2720510" y="1983922"/>
            <a:ext cx="1143000" cy="177800"/>
          </a:xfrm>
          <a:prstGeom prst="roundRect">
            <a:avLst/>
          </a:prstGeom>
          <a:solidFill>
            <a:srgbClr val="70AD47"/>
          </a:solidFill>
          <a:ln w="6350">
            <a:solidFill>
              <a:srgbClr val="70AD47"/>
            </a:solidFill>
          </a:ln>
        </p:spPr>
        <p:txBody>
          <a:bodyPr wrap="square" lIns="36000" tIns="18000" rIns="36000" bIns="18000" anchor="ctr"/>
          <a:lstStyle/>
          <a:p>
            <a:pPr algn="ctr">
              <a:buNone/>
            </a:pPr>
            <a:r>
              <a:rPr lang="en-US" sz="1050" dirty="0">
                <a:solidFill>
                  <a:srgbClr val="70AD47"/>
                </a:solidFill>
              </a:rPr>
              <a:t>TX Data</a:t>
            </a:r>
          </a:p>
        </p:txBody>
      </p:sp>
      <p:sp>
        <p:nvSpPr>
          <p:cNvPr id="40" name="lnLbl3">
            <a:extLst>
              <a:ext uri="{FF2B5EF4-FFF2-40B4-BE49-F238E27FC236}">
                <a16:creationId xmlns:a16="http://schemas.microsoft.com/office/drawing/2014/main" id="{93120117-6E45-7041-0750-E994C8C76ADD}"/>
              </a:ext>
            </a:extLst>
          </p:cNvPr>
          <p:cNvSpPr/>
          <p:nvPr/>
        </p:nvSpPr>
        <p:spPr>
          <a:xfrm>
            <a:off x="1882310" y="2237922"/>
            <a:ext cx="698500" cy="228600"/>
          </a:xfrm>
          <a:prstGeom prst="rect">
            <a:avLst/>
          </a:prstGeom>
          <a:noFill/>
          <a:ln>
            <a:noFill/>
          </a:ln>
        </p:spPr>
        <p:txBody>
          <a:bodyPr wrap="square" lIns="36000" tIns="18000" rIns="36000" bIns="18000" anchor="ctr"/>
          <a:lstStyle/>
          <a:p>
            <a:pPr algn="r">
              <a:buNone/>
            </a:pPr>
            <a:r>
              <a:rPr lang="en-US" sz="1200" b="1" dirty="0">
                <a:solidFill>
                  <a:srgbClr val="333333"/>
                </a:solidFill>
              </a:rPr>
              <a:t>Lane 3</a:t>
            </a:r>
          </a:p>
        </p:txBody>
      </p:sp>
      <p:sp>
        <p:nvSpPr>
          <p:cNvPr id="41" name="lnBar3">
            <a:extLst>
              <a:ext uri="{FF2B5EF4-FFF2-40B4-BE49-F238E27FC236}">
                <a16:creationId xmlns:a16="http://schemas.microsoft.com/office/drawing/2014/main" id="{22C7A4BF-31A1-EFB4-C6B3-65AAA85EC36E}"/>
              </a:ext>
            </a:extLst>
          </p:cNvPr>
          <p:cNvSpPr/>
          <p:nvPr/>
        </p:nvSpPr>
        <p:spPr>
          <a:xfrm>
            <a:off x="2936410" y="2263322"/>
            <a:ext cx="1143000" cy="177800"/>
          </a:xfrm>
          <a:prstGeom prst="roundRect">
            <a:avLst/>
          </a:prstGeom>
          <a:solidFill>
            <a:srgbClr val="9B59B6"/>
          </a:solidFill>
          <a:ln w="6350">
            <a:solidFill>
              <a:srgbClr val="9B59B6"/>
            </a:solidFill>
          </a:ln>
        </p:spPr>
        <p:txBody>
          <a:bodyPr wrap="square" lIns="36000" tIns="18000" rIns="36000" bIns="18000" anchor="ctr"/>
          <a:lstStyle/>
          <a:p>
            <a:pPr algn="ctr">
              <a:buNone/>
            </a:pPr>
            <a:r>
              <a:rPr lang="en-US" sz="1050" dirty="0">
                <a:solidFill>
                  <a:srgbClr val="FFFFFF"/>
                </a:solidFill>
              </a:rPr>
              <a:t>TX Data</a:t>
            </a:r>
          </a:p>
        </p:txBody>
      </p:sp>
      <p:sp>
        <p:nvSpPr>
          <p:cNvPr id="42" name="skewArr">
            <a:extLst>
              <a:ext uri="{FF2B5EF4-FFF2-40B4-BE49-F238E27FC236}">
                <a16:creationId xmlns:a16="http://schemas.microsoft.com/office/drawing/2014/main" id="{AA00AE5F-EB20-A742-E22C-18623BC277AC}"/>
              </a:ext>
            </a:extLst>
          </p:cNvPr>
          <p:cNvSpPr/>
          <p:nvPr/>
        </p:nvSpPr>
        <p:spPr>
          <a:xfrm>
            <a:off x="4028481" y="1362130"/>
            <a:ext cx="1884120" cy="635000"/>
          </a:xfrm>
          <a:prstGeom prst="rect">
            <a:avLst/>
          </a:prstGeom>
          <a:noFill/>
          <a:ln>
            <a:noFill/>
          </a:ln>
        </p:spPr>
        <p:txBody>
          <a:bodyPr wrap="square" lIns="36000" tIns="18000" rIns="36000" bIns="18000" anchor="ctr"/>
          <a:lstStyle/>
          <a:p>
            <a:pPr>
              <a:buNone/>
            </a:pPr>
            <a:r>
              <a:rPr lang="en-US" sz="1100" dirty="0">
                <a:solidFill>
                  <a:srgbClr val="CC3333"/>
                </a:solidFill>
              </a:rPr>
              <a:t>Random inter-lane</a:t>
            </a:r>
          </a:p>
          <a:p>
            <a:pPr>
              <a:buNone/>
            </a:pPr>
            <a:r>
              <a:rPr lang="en-US" sz="1100" dirty="0">
                <a:solidFill>
                  <a:srgbClr val="CC3333"/>
                </a:solidFill>
              </a:rPr>
              <a:t>skew each reset</a:t>
            </a:r>
          </a:p>
        </p:txBody>
      </p:sp>
      <p:sp>
        <p:nvSpPr>
          <p:cNvPr id="43" name="txusr2">
            <a:extLst>
              <a:ext uri="{FF2B5EF4-FFF2-40B4-BE49-F238E27FC236}">
                <a16:creationId xmlns:a16="http://schemas.microsoft.com/office/drawing/2014/main" id="{740806DE-65B5-DC48-ABB0-F8327411EA12}"/>
              </a:ext>
            </a:extLst>
          </p:cNvPr>
          <p:cNvSpPr/>
          <p:nvPr/>
        </p:nvSpPr>
        <p:spPr>
          <a:xfrm>
            <a:off x="6737456" y="1087467"/>
            <a:ext cx="3282671" cy="177800"/>
          </a:xfrm>
          <a:prstGeom prst="rect">
            <a:avLst/>
          </a:prstGeom>
          <a:noFill/>
          <a:ln>
            <a:noFill/>
          </a:ln>
        </p:spPr>
        <p:txBody>
          <a:bodyPr wrap="square" lIns="36000" tIns="18000" rIns="36000" bIns="18000" anchor="ctr"/>
          <a:lstStyle/>
          <a:p>
            <a:pPr algn="l">
              <a:buNone/>
            </a:pPr>
            <a:r>
              <a:rPr lang="en-US" sz="1400" b="1" dirty="0">
                <a:solidFill>
                  <a:srgbClr val="1E8449"/>
                </a:solidFill>
              </a:rPr>
              <a:t>With TX Phase Aligner — Aligned:</a:t>
            </a:r>
          </a:p>
        </p:txBody>
      </p:sp>
      <p:sp>
        <p:nvSpPr>
          <p:cNvPr id="44" name="alLbl0">
            <a:extLst>
              <a:ext uri="{FF2B5EF4-FFF2-40B4-BE49-F238E27FC236}">
                <a16:creationId xmlns:a16="http://schemas.microsoft.com/office/drawing/2014/main" id="{E4CEB8D6-9727-F502-A7AD-F95F66FCC0E1}"/>
              </a:ext>
            </a:extLst>
          </p:cNvPr>
          <p:cNvSpPr/>
          <p:nvPr/>
        </p:nvSpPr>
        <p:spPr>
          <a:xfrm>
            <a:off x="6907637" y="1399722"/>
            <a:ext cx="698500" cy="228600"/>
          </a:xfrm>
          <a:prstGeom prst="rect">
            <a:avLst/>
          </a:prstGeom>
          <a:noFill/>
          <a:ln>
            <a:noFill/>
          </a:ln>
        </p:spPr>
        <p:txBody>
          <a:bodyPr wrap="square" lIns="36000" tIns="18000" rIns="36000" bIns="18000" anchor="ctr"/>
          <a:lstStyle/>
          <a:p>
            <a:pPr algn="r">
              <a:buNone/>
            </a:pPr>
            <a:r>
              <a:rPr lang="en-US" sz="1200" b="1" dirty="0">
                <a:solidFill>
                  <a:srgbClr val="333333"/>
                </a:solidFill>
              </a:rPr>
              <a:t>Lane 0</a:t>
            </a:r>
          </a:p>
        </p:txBody>
      </p:sp>
      <p:sp>
        <p:nvSpPr>
          <p:cNvPr id="45" name="alBar0">
            <a:extLst>
              <a:ext uri="{FF2B5EF4-FFF2-40B4-BE49-F238E27FC236}">
                <a16:creationId xmlns:a16="http://schemas.microsoft.com/office/drawing/2014/main" id="{2F121CD3-B0EB-BFF2-2EFE-8EABB76990A6}"/>
              </a:ext>
            </a:extLst>
          </p:cNvPr>
          <p:cNvSpPr/>
          <p:nvPr/>
        </p:nvSpPr>
        <p:spPr>
          <a:xfrm>
            <a:off x="7644237" y="1425122"/>
            <a:ext cx="1143000" cy="177800"/>
          </a:xfrm>
          <a:prstGeom prst="roundRect">
            <a:avLst/>
          </a:prstGeom>
          <a:solidFill>
            <a:srgbClr val="5B9BD5"/>
          </a:solidFill>
          <a:ln w="6350">
            <a:solidFill>
              <a:srgbClr val="5B9BD5"/>
            </a:solidFill>
          </a:ln>
        </p:spPr>
        <p:txBody>
          <a:bodyPr wrap="square" lIns="36000" tIns="18000" rIns="36000" bIns="18000" anchor="ctr"/>
          <a:lstStyle/>
          <a:p>
            <a:pPr algn="ctr">
              <a:buNone/>
            </a:pPr>
            <a:r>
              <a:rPr lang="en-US" sz="1050" dirty="0">
                <a:solidFill>
                  <a:srgbClr val="5B9BD5"/>
                </a:solidFill>
              </a:rPr>
              <a:t>TX Data</a:t>
            </a:r>
          </a:p>
        </p:txBody>
      </p:sp>
      <p:sp>
        <p:nvSpPr>
          <p:cNvPr id="46" name="alLbl1">
            <a:extLst>
              <a:ext uri="{FF2B5EF4-FFF2-40B4-BE49-F238E27FC236}">
                <a16:creationId xmlns:a16="http://schemas.microsoft.com/office/drawing/2014/main" id="{1CC53FDF-B90F-8052-4882-8DA7D671BC92}"/>
              </a:ext>
            </a:extLst>
          </p:cNvPr>
          <p:cNvSpPr/>
          <p:nvPr/>
        </p:nvSpPr>
        <p:spPr>
          <a:xfrm>
            <a:off x="6907637" y="1679122"/>
            <a:ext cx="698500" cy="228600"/>
          </a:xfrm>
          <a:prstGeom prst="rect">
            <a:avLst/>
          </a:prstGeom>
          <a:noFill/>
          <a:ln>
            <a:noFill/>
          </a:ln>
        </p:spPr>
        <p:txBody>
          <a:bodyPr wrap="square" lIns="36000" tIns="18000" rIns="36000" bIns="18000" anchor="ctr"/>
          <a:lstStyle/>
          <a:p>
            <a:pPr algn="r">
              <a:buNone/>
            </a:pPr>
            <a:r>
              <a:rPr lang="en-US" sz="1200" b="1" dirty="0">
                <a:solidFill>
                  <a:srgbClr val="333333"/>
                </a:solidFill>
              </a:rPr>
              <a:t>Lane 1</a:t>
            </a:r>
          </a:p>
        </p:txBody>
      </p:sp>
      <p:sp>
        <p:nvSpPr>
          <p:cNvPr id="47" name="alBar1">
            <a:extLst>
              <a:ext uri="{FF2B5EF4-FFF2-40B4-BE49-F238E27FC236}">
                <a16:creationId xmlns:a16="http://schemas.microsoft.com/office/drawing/2014/main" id="{1882756A-8C4A-0725-63AB-F1294E46F91D}"/>
              </a:ext>
            </a:extLst>
          </p:cNvPr>
          <p:cNvSpPr/>
          <p:nvPr/>
        </p:nvSpPr>
        <p:spPr>
          <a:xfrm>
            <a:off x="7644237" y="1704522"/>
            <a:ext cx="1143000" cy="177800"/>
          </a:xfrm>
          <a:prstGeom prst="roundRect">
            <a:avLst/>
          </a:prstGeom>
          <a:solidFill>
            <a:srgbClr val="ED7D31"/>
          </a:solidFill>
          <a:ln w="6350">
            <a:solidFill>
              <a:srgbClr val="ED7D31"/>
            </a:solidFill>
          </a:ln>
        </p:spPr>
        <p:txBody>
          <a:bodyPr wrap="square" lIns="36000" tIns="18000" rIns="36000" bIns="18000" anchor="ctr"/>
          <a:lstStyle/>
          <a:p>
            <a:pPr algn="ctr">
              <a:buNone/>
            </a:pPr>
            <a:r>
              <a:rPr lang="en-US" sz="1050" dirty="0">
                <a:solidFill>
                  <a:srgbClr val="ED7D31"/>
                </a:solidFill>
              </a:rPr>
              <a:t>TX Data</a:t>
            </a:r>
          </a:p>
        </p:txBody>
      </p:sp>
      <p:sp>
        <p:nvSpPr>
          <p:cNvPr id="48" name="alLbl2">
            <a:extLst>
              <a:ext uri="{FF2B5EF4-FFF2-40B4-BE49-F238E27FC236}">
                <a16:creationId xmlns:a16="http://schemas.microsoft.com/office/drawing/2014/main" id="{2E4455A4-5BDD-6410-2628-89207A9DECF6}"/>
              </a:ext>
            </a:extLst>
          </p:cNvPr>
          <p:cNvSpPr/>
          <p:nvPr/>
        </p:nvSpPr>
        <p:spPr>
          <a:xfrm>
            <a:off x="6907637" y="1958522"/>
            <a:ext cx="698500" cy="228600"/>
          </a:xfrm>
          <a:prstGeom prst="rect">
            <a:avLst/>
          </a:prstGeom>
          <a:noFill/>
          <a:ln>
            <a:noFill/>
          </a:ln>
        </p:spPr>
        <p:txBody>
          <a:bodyPr wrap="square" lIns="36000" tIns="18000" rIns="36000" bIns="18000" anchor="ctr"/>
          <a:lstStyle/>
          <a:p>
            <a:pPr algn="r">
              <a:buNone/>
            </a:pPr>
            <a:r>
              <a:rPr lang="en-US" sz="1200" b="1" dirty="0">
                <a:solidFill>
                  <a:srgbClr val="333333"/>
                </a:solidFill>
              </a:rPr>
              <a:t>Lane 2</a:t>
            </a:r>
          </a:p>
        </p:txBody>
      </p:sp>
      <p:sp>
        <p:nvSpPr>
          <p:cNvPr id="49" name="alBar2">
            <a:extLst>
              <a:ext uri="{FF2B5EF4-FFF2-40B4-BE49-F238E27FC236}">
                <a16:creationId xmlns:a16="http://schemas.microsoft.com/office/drawing/2014/main" id="{83846113-DA4A-B129-35EE-91D444E5CA25}"/>
              </a:ext>
            </a:extLst>
          </p:cNvPr>
          <p:cNvSpPr/>
          <p:nvPr/>
        </p:nvSpPr>
        <p:spPr>
          <a:xfrm>
            <a:off x="7644237" y="1983922"/>
            <a:ext cx="1143000" cy="177800"/>
          </a:xfrm>
          <a:prstGeom prst="roundRect">
            <a:avLst/>
          </a:prstGeom>
          <a:solidFill>
            <a:srgbClr val="70AD47"/>
          </a:solidFill>
          <a:ln w="6350">
            <a:solidFill>
              <a:srgbClr val="70AD47"/>
            </a:solidFill>
          </a:ln>
        </p:spPr>
        <p:txBody>
          <a:bodyPr wrap="square" lIns="36000" tIns="18000" rIns="36000" bIns="18000" anchor="ctr"/>
          <a:lstStyle/>
          <a:p>
            <a:pPr algn="ctr">
              <a:buNone/>
            </a:pPr>
            <a:r>
              <a:rPr lang="en-US" sz="1050" dirty="0">
                <a:solidFill>
                  <a:srgbClr val="70AD47"/>
                </a:solidFill>
              </a:rPr>
              <a:t>TX Data</a:t>
            </a:r>
          </a:p>
        </p:txBody>
      </p:sp>
      <p:sp>
        <p:nvSpPr>
          <p:cNvPr id="50" name="alLbl3">
            <a:extLst>
              <a:ext uri="{FF2B5EF4-FFF2-40B4-BE49-F238E27FC236}">
                <a16:creationId xmlns:a16="http://schemas.microsoft.com/office/drawing/2014/main" id="{A362C48E-0160-3EFA-999D-B594ADCE74D1}"/>
              </a:ext>
            </a:extLst>
          </p:cNvPr>
          <p:cNvSpPr/>
          <p:nvPr/>
        </p:nvSpPr>
        <p:spPr>
          <a:xfrm>
            <a:off x="6907637" y="2237922"/>
            <a:ext cx="698500" cy="228600"/>
          </a:xfrm>
          <a:prstGeom prst="rect">
            <a:avLst/>
          </a:prstGeom>
          <a:noFill/>
          <a:ln>
            <a:noFill/>
          </a:ln>
        </p:spPr>
        <p:txBody>
          <a:bodyPr wrap="square" lIns="36000" tIns="18000" rIns="36000" bIns="18000" anchor="ctr"/>
          <a:lstStyle/>
          <a:p>
            <a:pPr algn="r">
              <a:buNone/>
            </a:pPr>
            <a:r>
              <a:rPr lang="en-US" sz="1200" b="1" dirty="0">
                <a:solidFill>
                  <a:srgbClr val="333333"/>
                </a:solidFill>
              </a:rPr>
              <a:t>Lane 3</a:t>
            </a:r>
          </a:p>
        </p:txBody>
      </p:sp>
      <p:sp>
        <p:nvSpPr>
          <p:cNvPr id="51" name="alBar3">
            <a:extLst>
              <a:ext uri="{FF2B5EF4-FFF2-40B4-BE49-F238E27FC236}">
                <a16:creationId xmlns:a16="http://schemas.microsoft.com/office/drawing/2014/main" id="{2650EDAC-87A8-3095-3A08-EB9543833E04}"/>
              </a:ext>
            </a:extLst>
          </p:cNvPr>
          <p:cNvSpPr/>
          <p:nvPr/>
        </p:nvSpPr>
        <p:spPr>
          <a:xfrm>
            <a:off x="7644237" y="2263322"/>
            <a:ext cx="1143000" cy="177800"/>
          </a:xfrm>
          <a:prstGeom prst="roundRect">
            <a:avLst/>
          </a:prstGeom>
          <a:solidFill>
            <a:srgbClr val="9B59B6"/>
          </a:solidFill>
          <a:ln w="6350">
            <a:solidFill>
              <a:srgbClr val="9B59B6"/>
            </a:solidFill>
          </a:ln>
        </p:spPr>
        <p:txBody>
          <a:bodyPr wrap="square" lIns="36000" tIns="18000" rIns="36000" bIns="18000" anchor="ctr"/>
          <a:lstStyle/>
          <a:p>
            <a:pPr algn="ctr">
              <a:buNone/>
            </a:pPr>
            <a:r>
              <a:rPr lang="en-US" sz="1050" dirty="0">
                <a:solidFill>
                  <a:srgbClr val="FFFFFF"/>
                </a:solidFill>
              </a:rPr>
              <a:t>TX Data</a:t>
            </a:r>
          </a:p>
        </p:txBody>
      </p:sp>
      <p:cxnSp>
        <p:nvCxnSpPr>
          <p:cNvPr id="52" name="cn47">
            <a:extLst>
              <a:ext uri="{FF2B5EF4-FFF2-40B4-BE49-F238E27FC236}">
                <a16:creationId xmlns:a16="http://schemas.microsoft.com/office/drawing/2014/main" id="{5E697541-E4A7-2C88-4E26-0E5D3BE5471D}"/>
              </a:ext>
            </a:extLst>
          </p:cNvPr>
          <p:cNvCxnSpPr/>
          <p:nvPr/>
        </p:nvCxnSpPr>
        <p:spPr>
          <a:xfrm>
            <a:off x="7644237" y="1602922"/>
            <a:ext cx="0" cy="1041400"/>
          </a:xfrm>
          <a:prstGeom prst="straightConnector1">
            <a:avLst/>
          </a:prstGeom>
          <a:ln w="12700">
            <a:solidFill>
              <a:srgbClr val="2E75B6"/>
            </a:solidFill>
            <a:tailEnd type="triangle" w="sm" len="sm"/>
          </a:ln>
        </p:spPr>
      </p:cxnSp>
      <p:sp>
        <p:nvSpPr>
          <p:cNvPr id="53" name="alignOK">
            <a:extLst>
              <a:ext uri="{FF2B5EF4-FFF2-40B4-BE49-F238E27FC236}">
                <a16:creationId xmlns:a16="http://schemas.microsoft.com/office/drawing/2014/main" id="{7B670A2A-AB3C-2A3A-797C-457FAE4FB9E3}"/>
              </a:ext>
            </a:extLst>
          </p:cNvPr>
          <p:cNvSpPr/>
          <p:nvPr/>
        </p:nvSpPr>
        <p:spPr>
          <a:xfrm>
            <a:off x="9015837" y="1596328"/>
            <a:ext cx="1270000" cy="635000"/>
          </a:xfrm>
          <a:prstGeom prst="rect">
            <a:avLst/>
          </a:prstGeom>
          <a:noFill/>
          <a:ln>
            <a:noFill/>
          </a:ln>
        </p:spPr>
        <p:txBody>
          <a:bodyPr wrap="square" lIns="36000" tIns="18000" rIns="36000" bIns="18000" anchor="ctr"/>
          <a:lstStyle/>
          <a:p>
            <a:pPr>
              <a:buNone/>
            </a:pPr>
            <a:r>
              <a:rPr lang="en-US" sz="1100" dirty="0">
                <a:solidFill>
                  <a:srgbClr val="2E75B6"/>
                </a:solidFill>
              </a:rPr>
              <a:t>All lanes aligned</a:t>
            </a:r>
          </a:p>
          <a:p>
            <a:pPr>
              <a:buNone/>
            </a:pPr>
            <a:r>
              <a:rPr lang="en-US" sz="1100" dirty="0">
                <a:solidFill>
                  <a:srgbClr val="2E75B6"/>
                </a:solidFill>
              </a:rPr>
              <a:t>deterministic</a:t>
            </a:r>
          </a:p>
        </p:txBody>
      </p:sp>
      <p:sp>
        <p:nvSpPr>
          <p:cNvPr id="60" name="s60"/>
          <p:cNvSpPr/>
          <p:nvPr/>
        </p:nvSpPr>
        <p:spPr>
          <a:xfrm>
            <a:off x="328155" y="2644322"/>
            <a:ext cx="5861479" cy="1778000"/>
          </a:xfrm>
          <a:prstGeom prst="roundRect">
            <a:avLst/>
          </a:prstGeom>
          <a:solidFill>
            <a:srgbClr val="F0F5FF"/>
          </a:solidFill>
          <a:ln w="12700">
            <a:solidFill>
              <a:srgbClr val="2B6CB0"/>
            </a:solidFill>
          </a:ln>
        </p:spPr>
        <p:txBody>
          <a:bodyPr wrap="square" lIns="45720" tIns="27432" rIns="45720" bIns="27432" anchor="ctr"/>
          <a:lstStyle/>
          <a:p>
            <a:pPr>
              <a:buNone/>
            </a:pPr>
            <a:r>
              <a:rPr lang="en-US" sz="1400" b="1" dirty="0">
                <a:solidFill>
                  <a:srgbClr val="2B6CB0"/>
                </a:solidFill>
              </a:rPr>
              <a:t>What is the TX Elastic Buffer?</a:t>
            </a:r>
          </a:p>
          <a:p>
            <a:pPr marL="228600" indent="-228600">
              <a:spcAft>
                <a:spcPts val="100"/>
              </a:spcAft>
              <a:buFont typeface="Arial"/>
              <a:buChar char="•"/>
            </a:pPr>
            <a:r>
              <a:rPr lang="en-US" sz="1400" dirty="0">
                <a:solidFill>
                  <a:srgbClr val="333333"/>
                </a:solidFill>
              </a:rPr>
              <a:t>A </a:t>
            </a:r>
            <a:r>
              <a:rPr lang="en-US" sz="1400" b="1" dirty="0">
                <a:solidFill>
                  <a:srgbClr val="333333"/>
                </a:solidFill>
              </a:rPr>
              <a:t>FIFO between two clock domains</a:t>
            </a:r>
            <a:r>
              <a:rPr lang="en-US" sz="1400" dirty="0">
                <a:solidFill>
                  <a:srgbClr val="333333"/>
                </a:solidFill>
              </a:rPr>
              <a:t>: TXUSRCLK (fabric) writes, XCLK (PMA serializer) reads</a:t>
            </a:r>
          </a:p>
          <a:p>
            <a:pPr marL="228600" indent="-228600">
              <a:spcAft>
                <a:spcPts val="100"/>
              </a:spcAft>
              <a:buFont typeface="Arial"/>
              <a:buChar char="•"/>
            </a:pPr>
            <a:r>
              <a:rPr lang="en-US" sz="1400" dirty="0">
                <a:solidFill>
                  <a:srgbClr val="333333"/>
                </a:solidFill>
              </a:rPr>
              <a:t>Safely handles </a:t>
            </a:r>
            <a:r>
              <a:rPr lang="en-US" sz="1400" b="1" dirty="0">
                <a:solidFill>
                  <a:srgbClr val="333333"/>
                </a:solidFill>
              </a:rPr>
              <a:t>CDC (Clock Domain Crossing)</a:t>
            </a:r>
            <a:r>
              <a:rPr lang="en-US" sz="1400" dirty="0">
                <a:solidFill>
                  <a:srgbClr val="333333"/>
                </a:solidFill>
              </a:rPr>
              <a:t> between mesochronous clocks Default mode (enabled) adds </a:t>
            </a:r>
            <a:r>
              <a:rPr lang="en-US" sz="1400" b="1" dirty="0">
                <a:solidFill>
                  <a:srgbClr val="CC3333"/>
                </a:solidFill>
              </a:rPr>
              <a:t>variable latency</a:t>
            </a:r>
            <a:r>
              <a:rPr lang="en-US" sz="1400" dirty="0">
                <a:solidFill>
                  <a:srgbClr val="333333"/>
                </a:solidFill>
              </a:rPr>
              <a:t> (FIFO fill level changes at each reset)</a:t>
            </a:r>
          </a:p>
          <a:p>
            <a:pPr marL="228600" indent="-228600">
              <a:spcAft>
                <a:spcPts val="100"/>
              </a:spcAft>
              <a:buFont typeface="Arial"/>
              <a:buChar char="•"/>
            </a:pPr>
            <a:r>
              <a:rPr lang="en-US" sz="1400" dirty="0">
                <a:solidFill>
                  <a:srgbClr val="333333"/>
                </a:solidFill>
              </a:rPr>
              <a:t>Bypassing it removes latency variation but </a:t>
            </a:r>
            <a:r>
              <a:rPr lang="en-US" sz="1400" b="1" dirty="0">
                <a:solidFill>
                  <a:srgbClr val="CC3333"/>
                </a:solidFill>
              </a:rPr>
              <a:t>breaks CDC safety</a:t>
            </a:r>
            <a:r>
              <a:rPr lang="en-US" sz="1400" dirty="0">
                <a:solidFill>
                  <a:srgbClr val="333333"/>
                </a:solidFill>
              </a:rPr>
              <a:t> and creates the dual-PI conflict </a:t>
            </a:r>
          </a:p>
        </p:txBody>
      </p:sp>
      <p:sp>
        <p:nvSpPr>
          <p:cNvPr id="4" name="Freccia a destra 3">
            <a:extLst>
              <a:ext uri="{FF2B5EF4-FFF2-40B4-BE49-F238E27FC236}">
                <a16:creationId xmlns:a16="http://schemas.microsoft.com/office/drawing/2014/main" id="{3F406D83-905C-3B31-F960-895C4576530C}"/>
              </a:ext>
            </a:extLst>
          </p:cNvPr>
          <p:cNvSpPr/>
          <p:nvPr/>
        </p:nvSpPr>
        <p:spPr>
          <a:xfrm>
            <a:off x="5403397" y="1628322"/>
            <a:ext cx="1173696" cy="6350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ilindro 11">
            <a:extLst>
              <a:ext uri="{FF2B5EF4-FFF2-40B4-BE49-F238E27FC236}">
                <a16:creationId xmlns:a16="http://schemas.microsoft.com/office/drawing/2014/main" id="{4E2CFEA6-0631-0948-59DC-F211AA540EFD}"/>
              </a:ext>
            </a:extLst>
          </p:cNvPr>
          <p:cNvSpPr/>
          <p:nvPr/>
        </p:nvSpPr>
        <p:spPr>
          <a:xfrm rot="16200000">
            <a:off x="8880488" y="4091425"/>
            <a:ext cx="751969" cy="1891043"/>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asellaDiTesto 14">
            <a:extLst>
              <a:ext uri="{FF2B5EF4-FFF2-40B4-BE49-F238E27FC236}">
                <a16:creationId xmlns:a16="http://schemas.microsoft.com/office/drawing/2014/main" id="{0978B0E7-C4DD-5CBE-0ECB-83B569338A3B}"/>
              </a:ext>
            </a:extLst>
          </p:cNvPr>
          <p:cNvSpPr txBox="1"/>
          <p:nvPr/>
        </p:nvSpPr>
        <p:spPr>
          <a:xfrm>
            <a:off x="10899418" y="4801084"/>
            <a:ext cx="1209627" cy="369332"/>
          </a:xfrm>
          <a:prstGeom prst="rect">
            <a:avLst/>
          </a:prstGeom>
          <a:noFill/>
        </p:spPr>
        <p:txBody>
          <a:bodyPr wrap="none" rtlCol="0">
            <a:spAutoFit/>
          </a:bodyPr>
          <a:lstStyle/>
          <a:p>
            <a:r>
              <a:rPr lang="en-US" dirty="0"/>
              <a:t>USER DATA</a:t>
            </a:r>
          </a:p>
        </p:txBody>
      </p:sp>
      <p:cxnSp>
        <p:nvCxnSpPr>
          <p:cNvPr id="17" name="Connettore 2 16">
            <a:extLst>
              <a:ext uri="{FF2B5EF4-FFF2-40B4-BE49-F238E27FC236}">
                <a16:creationId xmlns:a16="http://schemas.microsoft.com/office/drawing/2014/main" id="{FB937FA7-0725-C07F-71DF-B653AF3A8543}"/>
              </a:ext>
            </a:extLst>
          </p:cNvPr>
          <p:cNvCxnSpPr/>
          <p:nvPr/>
        </p:nvCxnSpPr>
        <p:spPr>
          <a:xfrm flipV="1">
            <a:off x="9964482" y="5525070"/>
            <a:ext cx="0" cy="5346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asellaDiTesto 17">
            <a:extLst>
              <a:ext uri="{FF2B5EF4-FFF2-40B4-BE49-F238E27FC236}">
                <a16:creationId xmlns:a16="http://schemas.microsoft.com/office/drawing/2014/main" id="{51C593CF-8219-9A34-4417-531FF351CA56}"/>
              </a:ext>
            </a:extLst>
          </p:cNvPr>
          <p:cNvSpPr txBox="1"/>
          <p:nvPr/>
        </p:nvSpPr>
        <p:spPr>
          <a:xfrm>
            <a:off x="9851571" y="6059761"/>
            <a:ext cx="1134798" cy="369332"/>
          </a:xfrm>
          <a:prstGeom prst="rect">
            <a:avLst/>
          </a:prstGeom>
          <a:noFill/>
        </p:spPr>
        <p:txBody>
          <a:bodyPr wrap="none" rtlCol="0">
            <a:spAutoFit/>
          </a:bodyPr>
          <a:lstStyle/>
          <a:p>
            <a:r>
              <a:rPr lang="en-US" dirty="0"/>
              <a:t>TXUSRCLK</a:t>
            </a:r>
          </a:p>
        </p:txBody>
      </p:sp>
      <p:cxnSp>
        <p:nvCxnSpPr>
          <p:cNvPr id="19" name="Connettore 2 18">
            <a:extLst>
              <a:ext uri="{FF2B5EF4-FFF2-40B4-BE49-F238E27FC236}">
                <a16:creationId xmlns:a16="http://schemas.microsoft.com/office/drawing/2014/main" id="{3E9CF5A2-6C89-4C75-9527-218FD2742EC5}"/>
              </a:ext>
            </a:extLst>
          </p:cNvPr>
          <p:cNvCxnSpPr/>
          <p:nvPr/>
        </p:nvCxnSpPr>
        <p:spPr>
          <a:xfrm flipV="1">
            <a:off x="8465882" y="5525070"/>
            <a:ext cx="0" cy="53469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a:extLst>
              <a:ext uri="{FF2B5EF4-FFF2-40B4-BE49-F238E27FC236}">
                <a16:creationId xmlns:a16="http://schemas.microsoft.com/office/drawing/2014/main" id="{C5EDA091-E798-0D54-E54F-981A5BE9B57C}"/>
              </a:ext>
            </a:extLst>
          </p:cNvPr>
          <p:cNvSpPr txBox="1"/>
          <p:nvPr/>
        </p:nvSpPr>
        <p:spPr>
          <a:xfrm>
            <a:off x="7955728" y="6059761"/>
            <a:ext cx="873957" cy="369332"/>
          </a:xfrm>
          <a:prstGeom prst="rect">
            <a:avLst/>
          </a:prstGeom>
          <a:noFill/>
        </p:spPr>
        <p:txBody>
          <a:bodyPr wrap="none" rtlCol="0">
            <a:spAutoFit/>
          </a:bodyPr>
          <a:lstStyle/>
          <a:p>
            <a:r>
              <a:rPr lang="en-US" dirty="0"/>
              <a:t>PCSCLK</a:t>
            </a:r>
          </a:p>
        </p:txBody>
      </p:sp>
      <p:sp>
        <p:nvSpPr>
          <p:cNvPr id="21" name="Freccia a destra 20">
            <a:extLst>
              <a:ext uri="{FF2B5EF4-FFF2-40B4-BE49-F238E27FC236}">
                <a16:creationId xmlns:a16="http://schemas.microsoft.com/office/drawing/2014/main" id="{7619F27A-1404-60B1-735C-53E4E488A939}"/>
              </a:ext>
            </a:extLst>
          </p:cNvPr>
          <p:cNvSpPr/>
          <p:nvPr/>
        </p:nvSpPr>
        <p:spPr>
          <a:xfrm flipH="1">
            <a:off x="7574783" y="4922646"/>
            <a:ext cx="627680" cy="228600"/>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2" name="Freccia a destra 21">
            <a:extLst>
              <a:ext uri="{FF2B5EF4-FFF2-40B4-BE49-F238E27FC236}">
                <a16:creationId xmlns:a16="http://schemas.microsoft.com/office/drawing/2014/main" id="{C0702AF6-9709-44F6-01F8-C4E5ACB8C30D}"/>
              </a:ext>
            </a:extLst>
          </p:cNvPr>
          <p:cNvSpPr/>
          <p:nvPr/>
        </p:nvSpPr>
        <p:spPr>
          <a:xfrm flipH="1">
            <a:off x="10310482" y="4922646"/>
            <a:ext cx="627680" cy="22860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3" name="CasellaDiTesto 22">
            <a:extLst>
              <a:ext uri="{FF2B5EF4-FFF2-40B4-BE49-F238E27FC236}">
                <a16:creationId xmlns:a16="http://schemas.microsoft.com/office/drawing/2014/main" id="{793840BB-8708-4806-9667-8EAC236B476D}"/>
              </a:ext>
            </a:extLst>
          </p:cNvPr>
          <p:cNvSpPr txBox="1"/>
          <p:nvPr/>
        </p:nvSpPr>
        <p:spPr>
          <a:xfrm>
            <a:off x="6507824" y="4828176"/>
            <a:ext cx="1066959" cy="369332"/>
          </a:xfrm>
          <a:prstGeom prst="rect">
            <a:avLst/>
          </a:prstGeom>
          <a:noFill/>
        </p:spPr>
        <p:txBody>
          <a:bodyPr wrap="none" rtlCol="0">
            <a:spAutoFit/>
          </a:bodyPr>
          <a:lstStyle/>
          <a:p>
            <a:r>
              <a:rPr lang="en-US" dirty="0"/>
              <a:t>PCS DATA</a:t>
            </a:r>
          </a:p>
        </p:txBody>
      </p:sp>
      <p:sp>
        <p:nvSpPr>
          <p:cNvPr id="24" name="Rettangolo 23">
            <a:extLst>
              <a:ext uri="{FF2B5EF4-FFF2-40B4-BE49-F238E27FC236}">
                <a16:creationId xmlns:a16="http://schemas.microsoft.com/office/drawing/2014/main" id="{340A2177-CDBD-7D81-4DA6-07804911C5D4}"/>
              </a:ext>
            </a:extLst>
          </p:cNvPr>
          <p:cNvSpPr/>
          <p:nvPr/>
        </p:nvSpPr>
        <p:spPr>
          <a:xfrm>
            <a:off x="8310951" y="2898183"/>
            <a:ext cx="873957" cy="5308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QPLL0</a:t>
            </a:r>
          </a:p>
        </p:txBody>
      </p:sp>
      <p:sp>
        <p:nvSpPr>
          <p:cNvPr id="25" name="Rettangolo 24">
            <a:extLst>
              <a:ext uri="{FF2B5EF4-FFF2-40B4-BE49-F238E27FC236}">
                <a16:creationId xmlns:a16="http://schemas.microsoft.com/office/drawing/2014/main" id="{66D89E1C-64F6-5B36-72B2-B8AB839AF3DA}"/>
              </a:ext>
            </a:extLst>
          </p:cNvPr>
          <p:cNvSpPr/>
          <p:nvPr/>
        </p:nvSpPr>
        <p:spPr>
          <a:xfrm>
            <a:off x="8310951" y="3779355"/>
            <a:ext cx="873957" cy="5308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QPLL1</a:t>
            </a:r>
          </a:p>
        </p:txBody>
      </p:sp>
      <p:cxnSp>
        <p:nvCxnSpPr>
          <p:cNvPr id="30" name="Connettore 2 29">
            <a:extLst>
              <a:ext uri="{FF2B5EF4-FFF2-40B4-BE49-F238E27FC236}">
                <a16:creationId xmlns:a16="http://schemas.microsoft.com/office/drawing/2014/main" id="{D19E581E-74AD-D36E-E7A5-3B4217C0C167}"/>
              </a:ext>
            </a:extLst>
          </p:cNvPr>
          <p:cNvCxnSpPr/>
          <p:nvPr/>
        </p:nvCxnSpPr>
        <p:spPr>
          <a:xfrm>
            <a:off x="7298129" y="3163591"/>
            <a:ext cx="9837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nettore a gomito 31">
            <a:extLst>
              <a:ext uri="{FF2B5EF4-FFF2-40B4-BE49-F238E27FC236}">
                <a16:creationId xmlns:a16="http://schemas.microsoft.com/office/drawing/2014/main" id="{CCA51A9D-44CE-EFE6-04D7-CB974A3C3171}"/>
              </a:ext>
            </a:extLst>
          </p:cNvPr>
          <p:cNvCxnSpPr>
            <a:cxnSpLocks/>
            <a:endCxn id="25" idx="1"/>
          </p:cNvCxnSpPr>
          <p:nvPr/>
        </p:nvCxnSpPr>
        <p:spPr>
          <a:xfrm rot="16200000" flipH="1">
            <a:off x="7609901" y="3343713"/>
            <a:ext cx="881171" cy="52092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CasellaDiTesto 53">
            <a:extLst>
              <a:ext uri="{FF2B5EF4-FFF2-40B4-BE49-F238E27FC236}">
                <a16:creationId xmlns:a16="http://schemas.microsoft.com/office/drawing/2014/main" id="{78F0431C-B507-EA9A-25B9-B9BFE35407B2}"/>
              </a:ext>
            </a:extLst>
          </p:cNvPr>
          <p:cNvSpPr txBox="1"/>
          <p:nvPr/>
        </p:nvSpPr>
        <p:spPr>
          <a:xfrm>
            <a:off x="6382084" y="2843272"/>
            <a:ext cx="1192699" cy="646331"/>
          </a:xfrm>
          <a:prstGeom prst="rect">
            <a:avLst/>
          </a:prstGeom>
          <a:noFill/>
        </p:spPr>
        <p:txBody>
          <a:bodyPr wrap="none" rtlCol="0">
            <a:spAutoFit/>
          </a:bodyPr>
          <a:lstStyle/>
          <a:p>
            <a:r>
              <a:rPr lang="en-US" dirty="0"/>
              <a:t>156.25M </a:t>
            </a:r>
          </a:p>
          <a:p>
            <a:r>
              <a:rPr lang="en-US" dirty="0"/>
              <a:t>REF CLOCK</a:t>
            </a:r>
          </a:p>
        </p:txBody>
      </p:sp>
      <p:sp>
        <p:nvSpPr>
          <p:cNvPr id="55" name="Rettangolo 54">
            <a:extLst>
              <a:ext uri="{FF2B5EF4-FFF2-40B4-BE49-F238E27FC236}">
                <a16:creationId xmlns:a16="http://schemas.microsoft.com/office/drawing/2014/main" id="{414B9E92-0017-1926-865E-A1186DB160BB}"/>
              </a:ext>
            </a:extLst>
          </p:cNvPr>
          <p:cNvSpPr/>
          <p:nvPr/>
        </p:nvSpPr>
        <p:spPr>
          <a:xfrm>
            <a:off x="9562454" y="2785965"/>
            <a:ext cx="1181874" cy="2554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LANE0</a:t>
            </a:r>
          </a:p>
        </p:txBody>
      </p:sp>
      <p:sp>
        <p:nvSpPr>
          <p:cNvPr id="58" name="Rettangolo 57">
            <a:extLst>
              <a:ext uri="{FF2B5EF4-FFF2-40B4-BE49-F238E27FC236}">
                <a16:creationId xmlns:a16="http://schemas.microsoft.com/office/drawing/2014/main" id="{B6521628-6773-87EA-0870-324775CA31CD}"/>
              </a:ext>
            </a:extLst>
          </p:cNvPr>
          <p:cNvSpPr/>
          <p:nvPr/>
        </p:nvSpPr>
        <p:spPr>
          <a:xfrm>
            <a:off x="9562454" y="3249669"/>
            <a:ext cx="1181874" cy="2554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LANE3</a:t>
            </a:r>
          </a:p>
        </p:txBody>
      </p:sp>
      <p:sp>
        <p:nvSpPr>
          <p:cNvPr id="62" name="CasellaDiTesto 61">
            <a:extLst>
              <a:ext uri="{FF2B5EF4-FFF2-40B4-BE49-F238E27FC236}">
                <a16:creationId xmlns:a16="http://schemas.microsoft.com/office/drawing/2014/main" id="{5C6B9CCC-96A7-D439-1BE7-5E3B5C17F8C2}"/>
              </a:ext>
            </a:extLst>
          </p:cNvPr>
          <p:cNvSpPr txBox="1"/>
          <p:nvPr/>
        </p:nvSpPr>
        <p:spPr>
          <a:xfrm>
            <a:off x="9955258" y="2915533"/>
            <a:ext cx="343364" cy="369332"/>
          </a:xfrm>
          <a:prstGeom prst="rect">
            <a:avLst/>
          </a:prstGeom>
          <a:noFill/>
        </p:spPr>
        <p:txBody>
          <a:bodyPr wrap="none" rtlCol="0">
            <a:spAutoFit/>
          </a:bodyPr>
          <a:lstStyle/>
          <a:p>
            <a:r>
              <a:rPr lang="en-US" dirty="0"/>
              <a:t>…</a:t>
            </a:r>
          </a:p>
        </p:txBody>
      </p:sp>
      <p:sp>
        <p:nvSpPr>
          <p:cNvPr id="63" name="Rettangolo 62">
            <a:extLst>
              <a:ext uri="{FF2B5EF4-FFF2-40B4-BE49-F238E27FC236}">
                <a16:creationId xmlns:a16="http://schemas.microsoft.com/office/drawing/2014/main" id="{30FA0BC4-AF6B-9ADB-9BC9-F99878A99C81}"/>
              </a:ext>
            </a:extLst>
          </p:cNvPr>
          <p:cNvSpPr/>
          <p:nvPr/>
        </p:nvSpPr>
        <p:spPr>
          <a:xfrm>
            <a:off x="9562454" y="3675765"/>
            <a:ext cx="1181874" cy="2554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LANE4</a:t>
            </a:r>
          </a:p>
        </p:txBody>
      </p:sp>
      <p:sp>
        <p:nvSpPr>
          <p:cNvPr id="64" name="Rettangolo 63">
            <a:extLst>
              <a:ext uri="{FF2B5EF4-FFF2-40B4-BE49-F238E27FC236}">
                <a16:creationId xmlns:a16="http://schemas.microsoft.com/office/drawing/2014/main" id="{431AF712-199E-FE2D-8110-36374129A3D9}"/>
              </a:ext>
            </a:extLst>
          </p:cNvPr>
          <p:cNvSpPr/>
          <p:nvPr/>
        </p:nvSpPr>
        <p:spPr>
          <a:xfrm>
            <a:off x="9562454" y="4139469"/>
            <a:ext cx="1181874" cy="2554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LANE7</a:t>
            </a:r>
          </a:p>
        </p:txBody>
      </p:sp>
      <p:sp>
        <p:nvSpPr>
          <p:cNvPr id="65" name="CasellaDiTesto 64">
            <a:extLst>
              <a:ext uri="{FF2B5EF4-FFF2-40B4-BE49-F238E27FC236}">
                <a16:creationId xmlns:a16="http://schemas.microsoft.com/office/drawing/2014/main" id="{2C6DD1FA-4236-A248-56A2-BA33554B6BCA}"/>
              </a:ext>
            </a:extLst>
          </p:cNvPr>
          <p:cNvSpPr txBox="1"/>
          <p:nvPr/>
        </p:nvSpPr>
        <p:spPr>
          <a:xfrm>
            <a:off x="9955258" y="3805333"/>
            <a:ext cx="343364" cy="369332"/>
          </a:xfrm>
          <a:prstGeom prst="rect">
            <a:avLst/>
          </a:prstGeom>
          <a:noFill/>
        </p:spPr>
        <p:txBody>
          <a:bodyPr wrap="none" rtlCol="0">
            <a:spAutoFit/>
          </a:bodyPr>
          <a:lstStyle/>
          <a:p>
            <a:r>
              <a:rPr lang="en-US" dirty="0"/>
              <a:t>…</a:t>
            </a:r>
          </a:p>
        </p:txBody>
      </p:sp>
      <p:cxnSp>
        <p:nvCxnSpPr>
          <p:cNvPr id="67" name="Connettore a gomito 66">
            <a:extLst>
              <a:ext uri="{FF2B5EF4-FFF2-40B4-BE49-F238E27FC236}">
                <a16:creationId xmlns:a16="http://schemas.microsoft.com/office/drawing/2014/main" id="{71D140CD-F114-DECC-7EB9-AFF4F5D70C1A}"/>
              </a:ext>
            </a:extLst>
          </p:cNvPr>
          <p:cNvCxnSpPr>
            <a:stCxn id="24" idx="3"/>
            <a:endCxn id="55" idx="1"/>
          </p:cNvCxnSpPr>
          <p:nvPr/>
        </p:nvCxnSpPr>
        <p:spPr>
          <a:xfrm flipV="1">
            <a:off x="9184908" y="2913681"/>
            <a:ext cx="377546" cy="24991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Connettore a gomito 68">
            <a:extLst>
              <a:ext uri="{FF2B5EF4-FFF2-40B4-BE49-F238E27FC236}">
                <a16:creationId xmlns:a16="http://schemas.microsoft.com/office/drawing/2014/main" id="{F4B5684C-D4BB-DDC9-E64A-C53B09FB6F49}"/>
              </a:ext>
            </a:extLst>
          </p:cNvPr>
          <p:cNvCxnSpPr>
            <a:endCxn id="58" idx="1"/>
          </p:cNvCxnSpPr>
          <p:nvPr/>
        </p:nvCxnSpPr>
        <p:spPr>
          <a:xfrm>
            <a:off x="9184908" y="3163591"/>
            <a:ext cx="377546" cy="21379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Connettore a gomito 70">
            <a:extLst>
              <a:ext uri="{FF2B5EF4-FFF2-40B4-BE49-F238E27FC236}">
                <a16:creationId xmlns:a16="http://schemas.microsoft.com/office/drawing/2014/main" id="{22AA64B4-04AA-F29A-3FF4-23DEAFCF1876}"/>
              </a:ext>
            </a:extLst>
          </p:cNvPr>
          <p:cNvCxnSpPr>
            <a:stCxn id="25" idx="3"/>
            <a:endCxn id="63" idx="1"/>
          </p:cNvCxnSpPr>
          <p:nvPr/>
        </p:nvCxnSpPr>
        <p:spPr>
          <a:xfrm flipV="1">
            <a:off x="9184908" y="3803481"/>
            <a:ext cx="377546" cy="24128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Connettore a gomito 72">
            <a:extLst>
              <a:ext uri="{FF2B5EF4-FFF2-40B4-BE49-F238E27FC236}">
                <a16:creationId xmlns:a16="http://schemas.microsoft.com/office/drawing/2014/main" id="{9C29897C-0DA6-FCDA-C997-C2545E6B7380}"/>
              </a:ext>
            </a:extLst>
          </p:cNvPr>
          <p:cNvCxnSpPr>
            <a:stCxn id="25" idx="3"/>
            <a:endCxn id="64" idx="1"/>
          </p:cNvCxnSpPr>
          <p:nvPr/>
        </p:nvCxnSpPr>
        <p:spPr>
          <a:xfrm>
            <a:off x="9184908" y="4044764"/>
            <a:ext cx="377546" cy="22242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74" name="CasellaDiTesto 73">
            <a:extLst>
              <a:ext uri="{FF2B5EF4-FFF2-40B4-BE49-F238E27FC236}">
                <a16:creationId xmlns:a16="http://schemas.microsoft.com/office/drawing/2014/main" id="{DC52D8E8-03D7-8685-272F-FA4A29E04A2A}"/>
              </a:ext>
            </a:extLst>
          </p:cNvPr>
          <p:cNvSpPr txBox="1"/>
          <p:nvPr/>
        </p:nvSpPr>
        <p:spPr>
          <a:xfrm>
            <a:off x="8707028" y="4852280"/>
            <a:ext cx="1191352" cy="369332"/>
          </a:xfrm>
          <a:prstGeom prst="rect">
            <a:avLst/>
          </a:prstGeom>
          <a:noFill/>
        </p:spPr>
        <p:txBody>
          <a:bodyPr wrap="none" rtlCol="0">
            <a:spAutoFit/>
          </a:bodyPr>
          <a:lstStyle/>
          <a:p>
            <a:r>
              <a:rPr lang="en-US" dirty="0">
                <a:solidFill>
                  <a:schemeClr val="bg1"/>
                </a:solidFill>
              </a:rPr>
              <a:t>TX BUFFER</a:t>
            </a:r>
          </a:p>
        </p:txBody>
      </p:sp>
      <p:sp>
        <p:nvSpPr>
          <p:cNvPr id="10" name="Titolo 9">
            <a:extLst>
              <a:ext uri="{FF2B5EF4-FFF2-40B4-BE49-F238E27FC236}">
                <a16:creationId xmlns:a16="http://schemas.microsoft.com/office/drawing/2014/main" id="{DCFC8B33-E7A1-A8ED-BEF5-F608654A4A11}"/>
              </a:ext>
            </a:extLst>
          </p:cNvPr>
          <p:cNvSpPr>
            <a:spLocks noGrp="1"/>
          </p:cNvSpPr>
          <p:nvPr>
            <p:ph type="title"/>
          </p:nvPr>
        </p:nvSpPr>
        <p:spPr/>
        <p:txBody>
          <a:bodyPr>
            <a:normAutofit/>
          </a:bodyPr>
          <a:lstStyle/>
          <a:p>
            <a:r>
              <a:rPr lang="en-US" b="1" dirty="0">
                <a:solidFill>
                  <a:srgbClr val="FFFFFF"/>
                </a:solidFill>
                <a:latin typeface="Calibri" pitchFamily="34" charset="0"/>
                <a:ea typeface="Calibri" pitchFamily="34" charset="-122"/>
                <a:cs typeface="Calibri" pitchFamily="34" charset="-120"/>
              </a:rPr>
              <a:t>TX Buffer &amp; Deterministic-Latency Link Design</a:t>
            </a:r>
            <a:endParaRPr lang="en-US" dirty="0"/>
          </a:p>
        </p:txBody>
      </p:sp>
      <p:sp>
        <p:nvSpPr>
          <p:cNvPr id="13" name="Cilindro 12">
            <a:extLst>
              <a:ext uri="{FF2B5EF4-FFF2-40B4-BE49-F238E27FC236}">
                <a16:creationId xmlns:a16="http://schemas.microsoft.com/office/drawing/2014/main" id="{F92E69F1-885C-6E43-B263-029A84AAFEBF}"/>
              </a:ext>
            </a:extLst>
          </p:cNvPr>
          <p:cNvSpPr/>
          <p:nvPr/>
        </p:nvSpPr>
        <p:spPr>
          <a:xfrm rot="16200000">
            <a:off x="11312761" y="2364890"/>
            <a:ext cx="335773" cy="1084972"/>
          </a:xfrm>
          <a:prstGeom prst="can">
            <a:avLst/>
          </a:prstGeom>
          <a:solidFill>
            <a:srgbClr val="FF99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asellaDiTesto 13">
            <a:extLst>
              <a:ext uri="{FF2B5EF4-FFF2-40B4-BE49-F238E27FC236}">
                <a16:creationId xmlns:a16="http://schemas.microsoft.com/office/drawing/2014/main" id="{92C5960B-CFAF-2C95-9B1A-C6804244CFC7}"/>
              </a:ext>
            </a:extLst>
          </p:cNvPr>
          <p:cNvSpPr txBox="1"/>
          <p:nvPr/>
        </p:nvSpPr>
        <p:spPr>
          <a:xfrm>
            <a:off x="10992280" y="2738073"/>
            <a:ext cx="1082348" cy="338554"/>
          </a:xfrm>
          <a:prstGeom prst="rect">
            <a:avLst/>
          </a:prstGeom>
          <a:noFill/>
        </p:spPr>
        <p:txBody>
          <a:bodyPr wrap="none" rtlCol="0">
            <a:spAutoFit/>
          </a:bodyPr>
          <a:lstStyle/>
          <a:p>
            <a:r>
              <a:rPr lang="en-US" sz="1600" dirty="0">
                <a:solidFill>
                  <a:schemeClr val="bg1"/>
                </a:solidFill>
              </a:rPr>
              <a:t>TX BUFFER</a:t>
            </a:r>
          </a:p>
        </p:txBody>
      </p:sp>
      <p:sp>
        <p:nvSpPr>
          <p:cNvPr id="16" name="Cilindro 15">
            <a:extLst>
              <a:ext uri="{FF2B5EF4-FFF2-40B4-BE49-F238E27FC236}">
                <a16:creationId xmlns:a16="http://schemas.microsoft.com/office/drawing/2014/main" id="{C4E8D35E-7FED-53BA-C4C5-64884F8A5DC5}"/>
              </a:ext>
            </a:extLst>
          </p:cNvPr>
          <p:cNvSpPr/>
          <p:nvPr/>
        </p:nvSpPr>
        <p:spPr>
          <a:xfrm rot="16200000">
            <a:off x="11312761" y="2834925"/>
            <a:ext cx="335773" cy="1084972"/>
          </a:xfrm>
          <a:prstGeom prst="can">
            <a:avLst/>
          </a:prstGeom>
          <a:solidFill>
            <a:srgbClr val="FF99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CasellaDiTesto 25">
            <a:extLst>
              <a:ext uri="{FF2B5EF4-FFF2-40B4-BE49-F238E27FC236}">
                <a16:creationId xmlns:a16="http://schemas.microsoft.com/office/drawing/2014/main" id="{E0DE59B4-5874-1A48-1ACC-A0CE18C273F1}"/>
              </a:ext>
            </a:extLst>
          </p:cNvPr>
          <p:cNvSpPr txBox="1"/>
          <p:nvPr/>
        </p:nvSpPr>
        <p:spPr>
          <a:xfrm>
            <a:off x="10992280" y="3208108"/>
            <a:ext cx="1082348" cy="338554"/>
          </a:xfrm>
          <a:prstGeom prst="rect">
            <a:avLst/>
          </a:prstGeom>
          <a:noFill/>
        </p:spPr>
        <p:txBody>
          <a:bodyPr wrap="none" rtlCol="0">
            <a:spAutoFit/>
          </a:bodyPr>
          <a:lstStyle/>
          <a:p>
            <a:r>
              <a:rPr lang="en-US" sz="1600" dirty="0">
                <a:solidFill>
                  <a:schemeClr val="bg1"/>
                </a:solidFill>
              </a:rPr>
              <a:t>TX BUFFER</a:t>
            </a:r>
          </a:p>
        </p:txBody>
      </p:sp>
      <p:sp>
        <p:nvSpPr>
          <p:cNvPr id="27" name="Cilindro 26">
            <a:extLst>
              <a:ext uri="{FF2B5EF4-FFF2-40B4-BE49-F238E27FC236}">
                <a16:creationId xmlns:a16="http://schemas.microsoft.com/office/drawing/2014/main" id="{75B56285-4F5C-3925-A984-4B50F6320640}"/>
              </a:ext>
            </a:extLst>
          </p:cNvPr>
          <p:cNvSpPr/>
          <p:nvPr/>
        </p:nvSpPr>
        <p:spPr>
          <a:xfrm rot="16200000">
            <a:off x="11312761" y="3259600"/>
            <a:ext cx="335773" cy="1084972"/>
          </a:xfrm>
          <a:prstGeom prst="can">
            <a:avLst/>
          </a:prstGeom>
          <a:solidFill>
            <a:srgbClr val="FF99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CasellaDiTesto 27">
            <a:extLst>
              <a:ext uri="{FF2B5EF4-FFF2-40B4-BE49-F238E27FC236}">
                <a16:creationId xmlns:a16="http://schemas.microsoft.com/office/drawing/2014/main" id="{10C03D91-C2BC-9509-31CE-25935EB271E8}"/>
              </a:ext>
            </a:extLst>
          </p:cNvPr>
          <p:cNvSpPr txBox="1"/>
          <p:nvPr/>
        </p:nvSpPr>
        <p:spPr>
          <a:xfrm>
            <a:off x="10992280" y="3632783"/>
            <a:ext cx="1082348" cy="338554"/>
          </a:xfrm>
          <a:prstGeom prst="rect">
            <a:avLst/>
          </a:prstGeom>
          <a:noFill/>
        </p:spPr>
        <p:txBody>
          <a:bodyPr wrap="none" rtlCol="0">
            <a:spAutoFit/>
          </a:bodyPr>
          <a:lstStyle/>
          <a:p>
            <a:r>
              <a:rPr lang="en-US" sz="1600" dirty="0">
                <a:solidFill>
                  <a:schemeClr val="bg1"/>
                </a:solidFill>
              </a:rPr>
              <a:t>TX BUFFER</a:t>
            </a:r>
          </a:p>
        </p:txBody>
      </p:sp>
      <p:sp>
        <p:nvSpPr>
          <p:cNvPr id="29" name="Cilindro 28">
            <a:extLst>
              <a:ext uri="{FF2B5EF4-FFF2-40B4-BE49-F238E27FC236}">
                <a16:creationId xmlns:a16="http://schemas.microsoft.com/office/drawing/2014/main" id="{1DE2BB22-843F-B271-0362-EE12DDC8B6B4}"/>
              </a:ext>
            </a:extLst>
          </p:cNvPr>
          <p:cNvSpPr/>
          <p:nvPr/>
        </p:nvSpPr>
        <p:spPr>
          <a:xfrm rot="16200000">
            <a:off x="11307882" y="3726039"/>
            <a:ext cx="335773" cy="1084972"/>
          </a:xfrm>
          <a:prstGeom prst="can">
            <a:avLst/>
          </a:prstGeom>
          <a:solidFill>
            <a:srgbClr val="FF99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CasellaDiTesto 30">
            <a:extLst>
              <a:ext uri="{FF2B5EF4-FFF2-40B4-BE49-F238E27FC236}">
                <a16:creationId xmlns:a16="http://schemas.microsoft.com/office/drawing/2014/main" id="{FD757C78-0107-7230-DB73-24D24BB8FD74}"/>
              </a:ext>
            </a:extLst>
          </p:cNvPr>
          <p:cNvSpPr txBox="1"/>
          <p:nvPr/>
        </p:nvSpPr>
        <p:spPr>
          <a:xfrm>
            <a:off x="10987401" y="4099222"/>
            <a:ext cx="1082348" cy="338554"/>
          </a:xfrm>
          <a:prstGeom prst="rect">
            <a:avLst/>
          </a:prstGeom>
          <a:noFill/>
        </p:spPr>
        <p:txBody>
          <a:bodyPr wrap="none" rtlCol="0">
            <a:spAutoFit/>
          </a:bodyPr>
          <a:lstStyle/>
          <a:p>
            <a:r>
              <a:rPr lang="en-US" sz="1600" dirty="0">
                <a:solidFill>
                  <a:schemeClr val="bg1"/>
                </a:solidFill>
              </a:rPr>
              <a:t>TX BUFFER</a:t>
            </a:r>
          </a:p>
        </p:txBody>
      </p:sp>
      <p:cxnSp>
        <p:nvCxnSpPr>
          <p:cNvPr id="61" name="Connettore 2 60">
            <a:extLst>
              <a:ext uri="{FF2B5EF4-FFF2-40B4-BE49-F238E27FC236}">
                <a16:creationId xmlns:a16="http://schemas.microsoft.com/office/drawing/2014/main" id="{C4C3FB68-A5FF-DC24-38A1-1DEBA685A793}"/>
              </a:ext>
            </a:extLst>
          </p:cNvPr>
          <p:cNvCxnSpPr>
            <a:stCxn id="13" idx="1"/>
            <a:endCxn id="55" idx="3"/>
          </p:cNvCxnSpPr>
          <p:nvPr/>
        </p:nvCxnSpPr>
        <p:spPr>
          <a:xfrm flipH="1">
            <a:off x="10744328" y="2907376"/>
            <a:ext cx="193834" cy="63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ttore 2 67">
            <a:extLst>
              <a:ext uri="{FF2B5EF4-FFF2-40B4-BE49-F238E27FC236}">
                <a16:creationId xmlns:a16="http://schemas.microsoft.com/office/drawing/2014/main" id="{5D503874-2B62-3BCC-6DCB-68A1849BDDCE}"/>
              </a:ext>
            </a:extLst>
          </p:cNvPr>
          <p:cNvCxnSpPr>
            <a:stCxn id="16" idx="1"/>
            <a:endCxn id="58" idx="3"/>
          </p:cNvCxnSpPr>
          <p:nvPr/>
        </p:nvCxnSpPr>
        <p:spPr>
          <a:xfrm flipH="1" flipV="1">
            <a:off x="10744328" y="3377385"/>
            <a:ext cx="193834" cy="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Connettore 2 71">
            <a:extLst>
              <a:ext uri="{FF2B5EF4-FFF2-40B4-BE49-F238E27FC236}">
                <a16:creationId xmlns:a16="http://schemas.microsoft.com/office/drawing/2014/main" id="{4831889C-50D0-A723-5F12-A72FD43205B8}"/>
              </a:ext>
            </a:extLst>
          </p:cNvPr>
          <p:cNvCxnSpPr>
            <a:stCxn id="27" idx="1"/>
            <a:endCxn id="63" idx="3"/>
          </p:cNvCxnSpPr>
          <p:nvPr/>
        </p:nvCxnSpPr>
        <p:spPr>
          <a:xfrm flipH="1">
            <a:off x="10744328" y="3802086"/>
            <a:ext cx="193834" cy="1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Connettore 2 75">
            <a:extLst>
              <a:ext uri="{FF2B5EF4-FFF2-40B4-BE49-F238E27FC236}">
                <a16:creationId xmlns:a16="http://schemas.microsoft.com/office/drawing/2014/main" id="{005E7A3F-4886-C70D-B0A9-70ECDBA05A4E}"/>
              </a:ext>
            </a:extLst>
          </p:cNvPr>
          <p:cNvCxnSpPr>
            <a:stCxn id="31" idx="1"/>
            <a:endCxn id="64" idx="3"/>
          </p:cNvCxnSpPr>
          <p:nvPr/>
        </p:nvCxnSpPr>
        <p:spPr>
          <a:xfrm flipH="1" flipV="1">
            <a:off x="10744328" y="4267185"/>
            <a:ext cx="243073" cy="13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5027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F398A7-A1EE-B1FD-7654-FCB3164F3EBF}"/>
            </a:ext>
          </a:extLst>
        </p:cNvPr>
        <p:cNvGrpSpPr/>
        <p:nvPr/>
      </p:nvGrpSpPr>
      <p:grpSpPr>
        <a:xfrm>
          <a:off x="0" y="0"/>
          <a:ext cx="0" cy="0"/>
          <a:chOff x="0" y="0"/>
          <a:chExt cx="0" cy="0"/>
        </a:xfrm>
      </p:grpSpPr>
      <p:sp>
        <p:nvSpPr>
          <p:cNvPr id="3" name="Text 1">
            <a:extLst>
              <a:ext uri="{FF2B5EF4-FFF2-40B4-BE49-F238E27FC236}">
                <a16:creationId xmlns:a16="http://schemas.microsoft.com/office/drawing/2014/main" id="{7AB456A9-36E6-A234-F1A4-9827CD319672}"/>
              </a:ext>
            </a:extLst>
          </p:cNvPr>
          <p:cNvSpPr/>
          <p:nvPr/>
        </p:nvSpPr>
        <p:spPr>
          <a:xfrm>
            <a:off x="365760" y="0"/>
            <a:ext cx="11460480" cy="877824"/>
          </a:xfrm>
          <a:prstGeom prst="rect">
            <a:avLst/>
          </a:prstGeom>
          <a:noFill/>
          <a:ln/>
        </p:spPr>
        <p:txBody>
          <a:bodyPr wrap="square" lIns="0" tIns="0" rIns="0" bIns="0" rtlCol="0" anchor="ctr"/>
          <a:lstStyle/>
          <a:p>
            <a:endParaRPr lang="en-US" sz="2933" dirty="0"/>
          </a:p>
        </p:txBody>
      </p:sp>
      <p:sp>
        <p:nvSpPr>
          <p:cNvPr id="20" name="ExplainBox"/>
          <p:cNvSpPr txBox="1"/>
          <p:nvPr/>
        </p:nvSpPr>
        <p:spPr>
          <a:xfrm>
            <a:off x="8636001" y="1066800"/>
            <a:ext cx="3428999" cy="5210014"/>
          </a:xfrm>
          <a:prstGeom prst="rect">
            <a:avLst/>
          </a:prstGeom>
          <a:solidFill>
            <a:srgbClr val="F0F5FF">
              <a:alpha val="90000"/>
            </a:srgbClr>
          </a:solidFill>
          <a:ln w="9525">
            <a:solidFill>
              <a:srgbClr val="2B6CB0"/>
            </a:solidFill>
          </a:ln>
        </p:spPr>
        <p:txBody>
          <a:bodyPr wrap="square" lIns="36000" tIns="36000" rIns="36000" bIns="36000"/>
          <a:lstStyle/>
          <a:p>
            <a:pPr>
              <a:buNone/>
            </a:pPr>
            <a:r>
              <a:rPr lang="en-US" b="1" dirty="0">
                <a:solidFill>
                  <a:srgbClr val="2B6CB0"/>
                </a:solidFill>
              </a:rPr>
              <a:t>Buffer Bypass Mode</a:t>
            </a:r>
          </a:p>
          <a:p>
            <a:pPr>
              <a:buNone/>
            </a:pPr>
            <a:r>
              <a:rPr lang="en-US" sz="1600" dirty="0">
                <a:solidFill>
                  <a:srgbClr val="333333"/>
                </a:solidFill>
              </a:rPr>
              <a:t>Elastic buffer (FIFO) is bypassed. The PCS logic runs directly from TXUSRCLK.</a:t>
            </a:r>
          </a:p>
          <a:p>
            <a:pPr>
              <a:buNone/>
            </a:pPr>
            <a:endParaRPr lang="en-US" sz="1600" dirty="0">
              <a:solidFill>
                <a:srgbClr val="333333"/>
              </a:solidFill>
            </a:endParaRPr>
          </a:p>
          <a:p>
            <a:pPr>
              <a:buNone/>
            </a:pPr>
            <a:r>
              <a:rPr lang="en-US" b="1" dirty="0">
                <a:solidFill>
                  <a:srgbClr val="C05D10"/>
                </a:solidFill>
              </a:rPr>
              <a:t>The CDC Problem</a:t>
            </a:r>
          </a:p>
          <a:p>
            <a:pPr>
              <a:buNone/>
            </a:pPr>
            <a:r>
              <a:rPr lang="en-US" sz="1600" dirty="0">
                <a:solidFill>
                  <a:srgbClr val="333333"/>
                </a:solidFill>
              </a:rPr>
              <a:t>Two clock domains exist in the TX path:</a:t>
            </a:r>
          </a:p>
          <a:p>
            <a:pPr marL="171450" indent="-171450">
              <a:spcAft>
                <a:spcPts val="100"/>
              </a:spcAft>
              <a:buFont typeface="Arial"/>
              <a:buChar char="•"/>
            </a:pPr>
            <a:r>
              <a:rPr lang="en-US" sz="1600" b="1" dirty="0">
                <a:solidFill>
                  <a:srgbClr val="2B6CB0"/>
                </a:solidFill>
              </a:rPr>
              <a:t>TXUSRCLK</a:t>
            </a:r>
            <a:r>
              <a:rPr lang="en-US" sz="1600" dirty="0">
                <a:solidFill>
                  <a:srgbClr val="333333"/>
                </a:solidFill>
              </a:rPr>
              <a:t> (fabric BUFG, user logic)</a:t>
            </a:r>
          </a:p>
          <a:p>
            <a:pPr marL="171450" indent="-171450">
              <a:spcAft>
                <a:spcPts val="100"/>
              </a:spcAft>
              <a:buFont typeface="Arial"/>
              <a:buChar char="•"/>
            </a:pPr>
            <a:r>
              <a:rPr lang="en-US" sz="1600" b="1" dirty="0">
                <a:solidFill>
                  <a:srgbClr val="1E8449"/>
                </a:solidFill>
              </a:rPr>
              <a:t>TXOUTPCSCLK</a:t>
            </a:r>
            <a:r>
              <a:rPr lang="en-US" sz="1600" dirty="0">
                <a:solidFill>
                  <a:srgbClr val="333333"/>
                </a:solidFill>
              </a:rPr>
              <a:t> (from PISO divider of TXCLK, PMA-side)</a:t>
            </a:r>
          </a:p>
          <a:p>
            <a:pPr>
              <a:buNone/>
            </a:pPr>
            <a:r>
              <a:rPr lang="en-US" sz="1600" dirty="0">
                <a:solidFill>
                  <a:srgbClr val="333333"/>
                </a:solidFill>
              </a:rPr>
              <a:t>These are </a:t>
            </a:r>
            <a:r>
              <a:rPr lang="en-US" sz="1600" b="1" dirty="0">
                <a:solidFill>
                  <a:srgbClr val="C0392B"/>
                </a:solidFill>
              </a:rPr>
              <a:t>mesochronous</a:t>
            </a:r>
            <a:r>
              <a:rPr lang="en-US" sz="1600" dirty="0">
                <a:solidFill>
                  <a:srgbClr val="333333"/>
                </a:solidFill>
              </a:rPr>
              <a:t>: same frequency but unknown phase offset after each reset.</a:t>
            </a:r>
          </a:p>
          <a:p>
            <a:pPr>
              <a:buNone/>
            </a:pPr>
            <a:endParaRPr lang="en-US" sz="1600" dirty="0">
              <a:solidFill>
                <a:srgbClr val="333333"/>
              </a:solidFill>
            </a:endParaRPr>
          </a:p>
          <a:p>
            <a:pPr>
              <a:buNone/>
            </a:pPr>
            <a:r>
              <a:rPr lang="en-US" b="1" dirty="0">
                <a:solidFill>
                  <a:srgbClr val="1E8449"/>
                </a:solidFill>
              </a:rPr>
              <a:t>Phase Interpolator Role</a:t>
            </a:r>
          </a:p>
          <a:p>
            <a:pPr>
              <a:buNone/>
            </a:pPr>
            <a:r>
              <a:rPr lang="en-US" sz="1600" dirty="0">
                <a:solidFill>
                  <a:srgbClr val="333333"/>
                </a:solidFill>
              </a:rPr>
              <a:t>Without the FIFO, there is </a:t>
            </a:r>
            <a:r>
              <a:rPr lang="en-US" sz="1600" b="1" dirty="0">
                <a:solidFill>
                  <a:srgbClr val="C0392B"/>
                </a:solidFill>
              </a:rPr>
              <a:t>no hardware CDC</a:t>
            </a:r>
            <a:r>
              <a:rPr lang="en-US" sz="1600" dirty="0">
                <a:solidFill>
                  <a:srgbClr val="333333"/>
                </a:solidFill>
              </a:rPr>
              <a:t>. The TX Phase Interpolator shifts TXUSRCLK in fine steps until the phase offset between the two domains is within the safe setup/hold window of the PISO flip-flops.</a:t>
            </a:r>
          </a:p>
          <a:p>
            <a:pPr>
              <a:buNone/>
            </a:pPr>
            <a:endParaRPr lang="en-US" sz="1400" dirty="0">
              <a:solidFill>
                <a:srgbClr val="333333"/>
              </a:solidFill>
            </a:endParaRPr>
          </a:p>
        </p:txBody>
      </p:sp>
      <p:grpSp>
        <p:nvGrpSpPr>
          <p:cNvPr id="13" name="Gruppo 12">
            <a:extLst>
              <a:ext uri="{FF2B5EF4-FFF2-40B4-BE49-F238E27FC236}">
                <a16:creationId xmlns:a16="http://schemas.microsoft.com/office/drawing/2014/main" id="{847E8978-EBF5-25CD-605E-0E95B642D8CC}"/>
              </a:ext>
            </a:extLst>
          </p:cNvPr>
          <p:cNvGrpSpPr/>
          <p:nvPr/>
        </p:nvGrpSpPr>
        <p:grpSpPr>
          <a:xfrm>
            <a:off x="199355" y="1061633"/>
            <a:ext cx="8436646" cy="5215180"/>
            <a:chOff x="199354" y="1061633"/>
            <a:chExt cx="9097875" cy="5215180"/>
          </a:xfrm>
        </p:grpSpPr>
        <p:pic>
          <p:nvPicPr>
            <p:cNvPr id="5" name="Immagine 4">
              <a:extLst>
                <a:ext uri="{FF2B5EF4-FFF2-40B4-BE49-F238E27FC236}">
                  <a16:creationId xmlns:a16="http://schemas.microsoft.com/office/drawing/2014/main" id="{D3F5F166-4717-024D-FD4F-6CFF56982B55}"/>
                </a:ext>
              </a:extLst>
            </p:cNvPr>
            <p:cNvPicPr>
              <a:picLocks noChangeAspect="1"/>
            </p:cNvPicPr>
            <p:nvPr/>
          </p:nvPicPr>
          <p:blipFill>
            <a:blip r:embed="rId3"/>
            <a:stretch>
              <a:fillRect/>
            </a:stretch>
          </p:blipFill>
          <p:spPr>
            <a:xfrm>
              <a:off x="199354" y="1061633"/>
              <a:ext cx="9097875" cy="5215180"/>
            </a:xfrm>
            <a:prstGeom prst="rect">
              <a:avLst/>
            </a:prstGeom>
          </p:spPr>
        </p:pic>
        <p:sp>
          <p:nvSpPr>
            <p:cNvPr id="6" name="Figura a mano libera: forma 5">
              <a:extLst>
                <a:ext uri="{FF2B5EF4-FFF2-40B4-BE49-F238E27FC236}">
                  <a16:creationId xmlns:a16="http://schemas.microsoft.com/office/drawing/2014/main" id="{9FD3ECCA-7F23-B928-5A76-6DF80B5DD606}"/>
                </a:ext>
              </a:extLst>
            </p:cNvPr>
            <p:cNvSpPr/>
            <p:nvPr/>
          </p:nvSpPr>
          <p:spPr>
            <a:xfrm>
              <a:off x="2495227" y="3029919"/>
              <a:ext cx="6222570" cy="929657"/>
            </a:xfrm>
            <a:custGeom>
              <a:avLst/>
              <a:gdLst>
                <a:gd name="csX0" fmla="*/ 6222570 w 6222570"/>
                <a:gd name="csY0" fmla="*/ 891152 h 929657"/>
                <a:gd name="csX1" fmla="*/ 5354665 w 6222570"/>
                <a:gd name="csY1" fmla="*/ 922149 h 929657"/>
                <a:gd name="csX2" fmla="*/ 4719234 w 6222570"/>
                <a:gd name="csY2" fmla="*/ 767166 h 929657"/>
                <a:gd name="csX3" fmla="*/ 1921790 w 6222570"/>
                <a:gd name="csY3" fmla="*/ 782664 h 929657"/>
                <a:gd name="csX4" fmla="*/ 1170122 w 6222570"/>
                <a:gd name="csY4" fmla="*/ 139484 h 929657"/>
                <a:gd name="csX5" fmla="*/ 0 w 6222570"/>
                <a:gd name="csY5" fmla="*/ 0 h 929657"/>
              </a:gdLst>
              <a:ahLst/>
              <a:cxnLst>
                <a:cxn ang="0">
                  <a:pos x="csX0" y="csY0"/>
                </a:cxn>
                <a:cxn ang="0">
                  <a:pos x="csX1" y="csY1"/>
                </a:cxn>
                <a:cxn ang="0">
                  <a:pos x="csX2" y="csY2"/>
                </a:cxn>
                <a:cxn ang="0">
                  <a:pos x="csX3" y="csY3"/>
                </a:cxn>
                <a:cxn ang="0">
                  <a:pos x="csX4" y="csY4"/>
                </a:cxn>
                <a:cxn ang="0">
                  <a:pos x="csX5" y="csY5"/>
                </a:cxn>
              </a:cxnLst>
              <a:rect l="l" t="t" r="r" b="b"/>
              <a:pathLst>
                <a:path w="6222570" h="929657">
                  <a:moveTo>
                    <a:pt x="6222570" y="891152"/>
                  </a:moveTo>
                  <a:cubicBezTo>
                    <a:pt x="5913895" y="916982"/>
                    <a:pt x="5605221" y="942813"/>
                    <a:pt x="5354665" y="922149"/>
                  </a:cubicBezTo>
                  <a:cubicBezTo>
                    <a:pt x="5104109" y="901485"/>
                    <a:pt x="5291380" y="790413"/>
                    <a:pt x="4719234" y="767166"/>
                  </a:cubicBezTo>
                  <a:cubicBezTo>
                    <a:pt x="4147088" y="743919"/>
                    <a:pt x="2513309" y="887278"/>
                    <a:pt x="1921790" y="782664"/>
                  </a:cubicBezTo>
                  <a:cubicBezTo>
                    <a:pt x="1330271" y="678050"/>
                    <a:pt x="1490420" y="269928"/>
                    <a:pt x="1170122" y="139484"/>
                  </a:cubicBezTo>
                  <a:cubicBezTo>
                    <a:pt x="849824" y="9040"/>
                    <a:pt x="424912" y="4520"/>
                    <a:pt x="0" y="0"/>
                  </a:cubicBezTo>
                </a:path>
              </a:pathLst>
            </a:custGeom>
            <a:noFill/>
            <a:ln w="28575">
              <a:solidFill>
                <a:srgbClr val="FFC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a:extLst>
                <a:ext uri="{FF2B5EF4-FFF2-40B4-BE49-F238E27FC236}">
                  <a16:creationId xmlns:a16="http://schemas.microsoft.com/office/drawing/2014/main" id="{2E4795ED-393E-21FA-33E1-FC0801306ED1}"/>
                </a:ext>
              </a:extLst>
            </p:cNvPr>
            <p:cNvSpPr txBox="1"/>
            <p:nvPr/>
          </p:nvSpPr>
          <p:spPr>
            <a:xfrm>
              <a:off x="8141570" y="4012580"/>
              <a:ext cx="865943" cy="261610"/>
            </a:xfrm>
            <a:prstGeom prst="rect">
              <a:avLst/>
            </a:prstGeom>
            <a:solidFill>
              <a:srgbClr val="FFC000"/>
            </a:solidFill>
          </p:spPr>
          <p:txBody>
            <a:bodyPr wrap="none" rtlCol="0">
              <a:spAutoFit/>
            </a:bodyPr>
            <a:lstStyle/>
            <a:p>
              <a:r>
                <a:rPr lang="en-US" sz="1100" b="1" dirty="0">
                  <a:solidFill>
                    <a:schemeClr val="tx1">
                      <a:lumMod val="95000"/>
                      <a:lumOff val="5000"/>
                    </a:schemeClr>
                  </a:solidFill>
                </a:rPr>
                <a:t>DATA PATH</a:t>
              </a:r>
              <a:endParaRPr lang="en-US" sz="1600" b="1" dirty="0">
                <a:solidFill>
                  <a:schemeClr val="tx1">
                    <a:lumMod val="95000"/>
                    <a:lumOff val="5000"/>
                  </a:schemeClr>
                </a:solidFill>
              </a:endParaRPr>
            </a:p>
          </p:txBody>
        </p:sp>
        <p:sp>
          <p:nvSpPr>
            <p:cNvPr id="9" name="Rettangolo 8">
              <a:extLst>
                <a:ext uri="{FF2B5EF4-FFF2-40B4-BE49-F238E27FC236}">
                  <a16:creationId xmlns:a16="http://schemas.microsoft.com/office/drawing/2014/main" id="{A5566EA8-2E22-67B9-59B1-EEB01CE577A6}"/>
                </a:ext>
              </a:extLst>
            </p:cNvPr>
            <p:cNvSpPr/>
            <p:nvPr/>
          </p:nvSpPr>
          <p:spPr>
            <a:xfrm>
              <a:off x="724027" y="2226460"/>
              <a:ext cx="1368243" cy="346257"/>
            </a:xfrm>
            <a:prstGeom prst="rect">
              <a:avLst/>
            </a:prstGeom>
            <a:solidFill>
              <a:srgbClr val="54E6E3"/>
            </a:solidFill>
            <a:ln>
              <a:solidFill>
                <a:srgbClr val="54E6E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lumMod val="95000"/>
                      <a:lumOff val="5000"/>
                    </a:schemeClr>
                  </a:solidFill>
                </a:rPr>
                <a:t>TXOUTPCSCLK</a:t>
              </a:r>
            </a:p>
          </p:txBody>
        </p:sp>
        <p:sp>
          <p:nvSpPr>
            <p:cNvPr id="10" name="Rettangolo 9">
              <a:extLst>
                <a:ext uri="{FF2B5EF4-FFF2-40B4-BE49-F238E27FC236}">
                  <a16:creationId xmlns:a16="http://schemas.microsoft.com/office/drawing/2014/main" id="{5234D615-5382-B5C8-AA20-13A187238FB3}"/>
                </a:ext>
              </a:extLst>
            </p:cNvPr>
            <p:cNvSpPr/>
            <p:nvPr/>
          </p:nvSpPr>
          <p:spPr>
            <a:xfrm>
              <a:off x="2410759" y="2226460"/>
              <a:ext cx="1368243" cy="346257"/>
            </a:xfrm>
            <a:prstGeom prst="rect">
              <a:avLst/>
            </a:prstGeom>
            <a:solidFill>
              <a:srgbClr val="C00000"/>
            </a:solidFill>
            <a:ln>
              <a:solidFill>
                <a:srgbClr val="54E6E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TXUSRCLK</a:t>
              </a:r>
            </a:p>
          </p:txBody>
        </p:sp>
        <p:sp>
          <p:nvSpPr>
            <p:cNvPr id="4" name="Rettangolo 3">
              <a:extLst>
                <a:ext uri="{FF2B5EF4-FFF2-40B4-BE49-F238E27FC236}">
                  <a16:creationId xmlns:a16="http://schemas.microsoft.com/office/drawing/2014/main" id="{5342672A-A29A-31BE-FB25-CBA30CF3D2E1}"/>
                </a:ext>
              </a:extLst>
            </p:cNvPr>
            <p:cNvSpPr/>
            <p:nvPr/>
          </p:nvSpPr>
          <p:spPr>
            <a:xfrm>
              <a:off x="1305217" y="4370283"/>
              <a:ext cx="892330" cy="346257"/>
            </a:xfrm>
            <a:prstGeom prst="rect">
              <a:avLst/>
            </a:prstGeom>
            <a:solidFill>
              <a:srgbClr val="54E6E3"/>
            </a:solidFill>
            <a:ln>
              <a:solidFill>
                <a:srgbClr val="54E6E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lumMod val="95000"/>
                      <a:lumOff val="5000"/>
                    </a:schemeClr>
                  </a:solidFill>
                </a:rPr>
                <a:t>TXCLK</a:t>
              </a:r>
            </a:p>
          </p:txBody>
        </p:sp>
        <p:cxnSp>
          <p:nvCxnSpPr>
            <p:cNvPr id="11" name="Connettore 2 10">
              <a:extLst>
                <a:ext uri="{FF2B5EF4-FFF2-40B4-BE49-F238E27FC236}">
                  <a16:creationId xmlns:a16="http://schemas.microsoft.com/office/drawing/2014/main" id="{69579E45-DAFE-7FEC-8197-46362F9B6F5B}"/>
                </a:ext>
              </a:extLst>
            </p:cNvPr>
            <p:cNvCxnSpPr>
              <a:stCxn id="9" idx="3"/>
              <a:endCxn id="10" idx="1"/>
            </p:cNvCxnSpPr>
            <p:nvPr/>
          </p:nvCxnSpPr>
          <p:spPr>
            <a:xfrm>
              <a:off x="2092270" y="2399589"/>
              <a:ext cx="3184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8" name="Titolo 7">
            <a:extLst>
              <a:ext uri="{FF2B5EF4-FFF2-40B4-BE49-F238E27FC236}">
                <a16:creationId xmlns:a16="http://schemas.microsoft.com/office/drawing/2014/main" id="{8C17FDEA-34A7-CD30-47B2-8737F7F5C448}"/>
              </a:ext>
            </a:extLst>
          </p:cNvPr>
          <p:cNvSpPr>
            <a:spLocks noGrp="1"/>
          </p:cNvSpPr>
          <p:nvPr>
            <p:ph type="title"/>
          </p:nvPr>
        </p:nvSpPr>
        <p:spPr/>
        <p:txBody>
          <a:bodyPr/>
          <a:lstStyle/>
          <a:p>
            <a:r>
              <a:rPr lang="en-US" b="1" dirty="0">
                <a:solidFill>
                  <a:srgbClr val="FFFFFF"/>
                </a:solidFill>
                <a:latin typeface="Calibri" pitchFamily="34" charset="0"/>
                <a:ea typeface="Calibri" pitchFamily="34" charset="-122"/>
                <a:cs typeface="Calibri" pitchFamily="34" charset="-120"/>
              </a:rPr>
              <a:t>TX Phase Interpolator — Buffer Bypass</a:t>
            </a:r>
            <a:endParaRPr lang="en-US" dirty="0"/>
          </a:p>
        </p:txBody>
      </p:sp>
    </p:spTree>
    <p:extLst>
      <p:ext uri="{BB962C8B-B14F-4D97-AF65-F5344CB8AC3E}">
        <p14:creationId xmlns:p14="http://schemas.microsoft.com/office/powerpoint/2010/main" val="3413066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52"/>
          <p:cNvSpPr/>
          <p:nvPr/>
        </p:nvSpPr>
        <p:spPr>
          <a:xfrm>
            <a:off x="7422010" y="961644"/>
            <a:ext cx="4682038" cy="944648"/>
          </a:xfrm>
          <a:prstGeom prst="rect">
            <a:avLst/>
          </a:prstGeom>
          <a:solidFill>
            <a:srgbClr val="FEF9E7"/>
          </a:solidFill>
          <a:ln w="12700">
            <a:solidFill>
              <a:srgbClr val="D68910"/>
            </a:solidFill>
            <a:prstDash val="solid"/>
          </a:ln>
        </p:spPr>
        <p:txBody>
          <a:bodyPr/>
          <a:lstStyle/>
          <a:p>
            <a:endParaRPr lang="en-US" sz="2400"/>
          </a:p>
        </p:txBody>
      </p:sp>
      <p:sp>
        <p:nvSpPr>
          <p:cNvPr id="55" name="Text 53"/>
          <p:cNvSpPr/>
          <p:nvPr/>
        </p:nvSpPr>
        <p:spPr>
          <a:xfrm>
            <a:off x="7521070" y="877824"/>
            <a:ext cx="4549011" cy="1120989"/>
          </a:xfrm>
          <a:prstGeom prst="rect">
            <a:avLst/>
          </a:prstGeom>
          <a:noFill/>
          <a:ln/>
        </p:spPr>
        <p:txBody>
          <a:bodyPr wrap="square" lIns="0" tIns="0" rIns="0" bIns="0" rtlCol="0" anchor="ctr"/>
          <a:lstStyle/>
          <a:p>
            <a:r>
              <a:rPr lang="en-US" sz="1600" b="1" dirty="0">
                <a:solidFill>
                  <a:srgbClr val="00B4D8"/>
                </a:solidFill>
                <a:latin typeface="Calibri" pitchFamily="34" charset="0"/>
                <a:ea typeface="Calibri" pitchFamily="34" charset="-122"/>
                <a:cs typeface="Calibri" pitchFamily="34" charset="-120"/>
              </a:rPr>
              <a:t>TXOUTCLKPCS</a:t>
            </a:r>
            <a:r>
              <a:rPr lang="en-US" sz="1600" dirty="0">
                <a:solidFill>
                  <a:srgbClr val="1A1A2E"/>
                </a:solidFill>
                <a:latin typeface="Calibri" pitchFamily="34" charset="0"/>
                <a:ea typeface="Calibri" pitchFamily="34" charset="-122"/>
                <a:cs typeface="Calibri" pitchFamily="34" charset="-120"/>
              </a:rPr>
              <a:t>  (phase shifted clock)   ≠   </a:t>
            </a:r>
            <a:r>
              <a:rPr lang="en-US" sz="1600" b="1" dirty="0">
                <a:solidFill>
                  <a:srgbClr val="D68910"/>
                </a:solidFill>
                <a:latin typeface="Calibri" pitchFamily="34" charset="0"/>
                <a:ea typeface="Calibri" pitchFamily="34" charset="-122"/>
                <a:cs typeface="Calibri" pitchFamily="34" charset="-120"/>
              </a:rPr>
              <a:t>TXUSRCLK2</a:t>
            </a:r>
            <a:r>
              <a:rPr lang="en-US" sz="1600" dirty="0">
                <a:solidFill>
                  <a:srgbClr val="1A1A2E"/>
                </a:solidFill>
                <a:latin typeface="Calibri" pitchFamily="34" charset="0"/>
                <a:ea typeface="Calibri" pitchFamily="34" charset="-122"/>
                <a:cs typeface="Calibri" pitchFamily="34" charset="-120"/>
              </a:rPr>
              <a:t>  (fabric data clock)  —  they are mesochronous: same frequency, mutually random phase after each reset.</a:t>
            </a:r>
            <a:endParaRPr lang="en-US" sz="1600" dirty="0"/>
          </a:p>
        </p:txBody>
      </p:sp>
      <p:pic>
        <p:nvPicPr>
          <p:cNvPr id="58" name="Immagine 57">
            <a:extLst>
              <a:ext uri="{FF2B5EF4-FFF2-40B4-BE49-F238E27FC236}">
                <a16:creationId xmlns:a16="http://schemas.microsoft.com/office/drawing/2014/main" id="{758CCB61-AD5C-AE10-26AE-9E33589EC9E1}"/>
              </a:ext>
            </a:extLst>
          </p:cNvPr>
          <p:cNvPicPr>
            <a:picLocks noChangeAspect="1"/>
          </p:cNvPicPr>
          <p:nvPr/>
        </p:nvPicPr>
        <p:blipFill>
          <a:blip r:embed="rId3"/>
          <a:stretch>
            <a:fillRect/>
          </a:stretch>
        </p:blipFill>
        <p:spPr>
          <a:xfrm>
            <a:off x="160150" y="909993"/>
            <a:ext cx="7018019" cy="5484034"/>
          </a:xfrm>
          <a:prstGeom prst="rect">
            <a:avLst/>
          </a:prstGeom>
        </p:spPr>
      </p:pic>
      <p:sp>
        <p:nvSpPr>
          <p:cNvPr id="59" name="Rettangolo 58">
            <a:extLst>
              <a:ext uri="{FF2B5EF4-FFF2-40B4-BE49-F238E27FC236}">
                <a16:creationId xmlns:a16="http://schemas.microsoft.com/office/drawing/2014/main" id="{9B5405E3-D13E-BD49-41E9-899208DCB47E}"/>
              </a:ext>
            </a:extLst>
          </p:cNvPr>
          <p:cNvSpPr/>
          <p:nvPr/>
        </p:nvSpPr>
        <p:spPr>
          <a:xfrm>
            <a:off x="5753230" y="2141220"/>
            <a:ext cx="762000" cy="228600"/>
          </a:xfrm>
          <a:prstGeom prst="rect">
            <a:avLst/>
          </a:prstGeom>
          <a:noFill/>
          <a:ln>
            <a:solidFill>
              <a:srgbClr val="54E6E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ttangolo 59">
            <a:extLst>
              <a:ext uri="{FF2B5EF4-FFF2-40B4-BE49-F238E27FC236}">
                <a16:creationId xmlns:a16="http://schemas.microsoft.com/office/drawing/2014/main" id="{D5340CF1-F3CE-CE26-810C-3EDC36FA5F58}"/>
              </a:ext>
            </a:extLst>
          </p:cNvPr>
          <p:cNvSpPr/>
          <p:nvPr/>
        </p:nvSpPr>
        <p:spPr>
          <a:xfrm>
            <a:off x="6134230" y="3766441"/>
            <a:ext cx="762000" cy="228600"/>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igura a mano libera: forma 62">
            <a:extLst>
              <a:ext uri="{FF2B5EF4-FFF2-40B4-BE49-F238E27FC236}">
                <a16:creationId xmlns:a16="http://schemas.microsoft.com/office/drawing/2014/main" id="{7DD47BD1-588F-BE07-5223-1546F49BFB53}"/>
              </a:ext>
            </a:extLst>
          </p:cNvPr>
          <p:cNvSpPr/>
          <p:nvPr/>
        </p:nvSpPr>
        <p:spPr>
          <a:xfrm>
            <a:off x="396370" y="2278380"/>
            <a:ext cx="1181100" cy="1680466"/>
          </a:xfrm>
          <a:custGeom>
            <a:avLst/>
            <a:gdLst>
              <a:gd name="csX0" fmla="*/ 0 w 1181100"/>
              <a:gd name="csY0" fmla="*/ 1645920 h 1680466"/>
              <a:gd name="csX1" fmla="*/ 929640 w 1181100"/>
              <a:gd name="csY1" fmla="*/ 1638300 h 1680466"/>
              <a:gd name="csX2" fmla="*/ 1165860 w 1181100"/>
              <a:gd name="csY2" fmla="*/ 1226820 h 1680466"/>
              <a:gd name="csX3" fmla="*/ 1181100 w 1181100"/>
              <a:gd name="csY3" fmla="*/ 0 h 1680466"/>
            </a:gdLst>
            <a:ahLst/>
            <a:cxnLst>
              <a:cxn ang="0">
                <a:pos x="csX0" y="csY0"/>
              </a:cxn>
              <a:cxn ang="0">
                <a:pos x="csX1" y="csY1"/>
              </a:cxn>
              <a:cxn ang="0">
                <a:pos x="csX2" y="csY2"/>
              </a:cxn>
              <a:cxn ang="0">
                <a:pos x="csX3" y="csY3"/>
              </a:cxn>
            </a:cxnLst>
            <a:rect l="l" t="t" r="r" b="b"/>
            <a:pathLst>
              <a:path w="1181100" h="1680466">
                <a:moveTo>
                  <a:pt x="0" y="1645920"/>
                </a:moveTo>
                <a:cubicBezTo>
                  <a:pt x="367665" y="1677035"/>
                  <a:pt x="735330" y="1708150"/>
                  <a:pt x="929640" y="1638300"/>
                </a:cubicBezTo>
                <a:cubicBezTo>
                  <a:pt x="1123950" y="1568450"/>
                  <a:pt x="1123950" y="1499870"/>
                  <a:pt x="1165860" y="1226820"/>
                </a:cubicBezTo>
                <a:cubicBezTo>
                  <a:pt x="1207770" y="953770"/>
                  <a:pt x="1117600" y="179070"/>
                  <a:pt x="1181100" y="0"/>
                </a:cubicBezTo>
              </a:path>
            </a:pathLst>
          </a:custGeom>
          <a:noFill/>
          <a:ln>
            <a:solidFill>
              <a:srgbClr val="C00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igura a mano libera: forma 63">
            <a:extLst>
              <a:ext uri="{FF2B5EF4-FFF2-40B4-BE49-F238E27FC236}">
                <a16:creationId xmlns:a16="http://schemas.microsoft.com/office/drawing/2014/main" id="{31F9B77B-8CF8-621D-B3A8-E819B57A63E3}"/>
              </a:ext>
            </a:extLst>
          </p:cNvPr>
          <p:cNvSpPr/>
          <p:nvPr/>
        </p:nvSpPr>
        <p:spPr>
          <a:xfrm>
            <a:off x="1585090" y="2883180"/>
            <a:ext cx="5501640" cy="1627084"/>
          </a:xfrm>
          <a:custGeom>
            <a:avLst/>
            <a:gdLst>
              <a:gd name="csX0" fmla="*/ 0 w 5501640"/>
              <a:gd name="csY0" fmla="*/ 454380 h 1627084"/>
              <a:gd name="csX1" fmla="*/ 99060 w 5501640"/>
              <a:gd name="csY1" fmla="*/ 157200 h 1627084"/>
              <a:gd name="csX2" fmla="*/ 548640 w 5501640"/>
              <a:gd name="csY2" fmla="*/ 88620 h 1627084"/>
              <a:gd name="csX3" fmla="*/ 1668780 w 5501640"/>
              <a:gd name="csY3" fmla="*/ 81000 h 1627084"/>
              <a:gd name="csX4" fmla="*/ 1805940 w 5501640"/>
              <a:gd name="csY4" fmla="*/ 1170660 h 1627084"/>
              <a:gd name="csX5" fmla="*/ 2072640 w 5501640"/>
              <a:gd name="csY5" fmla="*/ 1566900 h 1627084"/>
              <a:gd name="csX6" fmla="*/ 3375660 w 5501640"/>
              <a:gd name="csY6" fmla="*/ 1612620 h 1627084"/>
              <a:gd name="csX7" fmla="*/ 3931920 w 5501640"/>
              <a:gd name="csY7" fmla="*/ 1437360 h 1627084"/>
              <a:gd name="csX8" fmla="*/ 4396740 w 5501640"/>
              <a:gd name="csY8" fmla="*/ 1399260 h 1627084"/>
              <a:gd name="csX9" fmla="*/ 4732020 w 5501640"/>
              <a:gd name="csY9" fmla="*/ 1170660 h 1627084"/>
              <a:gd name="csX10" fmla="*/ 5501640 w 5501640"/>
              <a:gd name="csY10" fmla="*/ 1140180 h 1627084"/>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5501640" h="1627084">
                <a:moveTo>
                  <a:pt x="0" y="454380"/>
                </a:moveTo>
                <a:cubicBezTo>
                  <a:pt x="3810" y="336270"/>
                  <a:pt x="7620" y="218160"/>
                  <a:pt x="99060" y="157200"/>
                </a:cubicBezTo>
                <a:cubicBezTo>
                  <a:pt x="190500" y="96240"/>
                  <a:pt x="287020" y="101320"/>
                  <a:pt x="548640" y="88620"/>
                </a:cubicBezTo>
                <a:cubicBezTo>
                  <a:pt x="810260" y="75920"/>
                  <a:pt x="1459230" y="-99340"/>
                  <a:pt x="1668780" y="81000"/>
                </a:cubicBezTo>
                <a:cubicBezTo>
                  <a:pt x="1878330" y="261340"/>
                  <a:pt x="1738630" y="923010"/>
                  <a:pt x="1805940" y="1170660"/>
                </a:cubicBezTo>
                <a:cubicBezTo>
                  <a:pt x="1873250" y="1418310"/>
                  <a:pt x="1811020" y="1493240"/>
                  <a:pt x="2072640" y="1566900"/>
                </a:cubicBezTo>
                <a:cubicBezTo>
                  <a:pt x="2334260" y="1640560"/>
                  <a:pt x="3065780" y="1634210"/>
                  <a:pt x="3375660" y="1612620"/>
                </a:cubicBezTo>
                <a:cubicBezTo>
                  <a:pt x="3685540" y="1591030"/>
                  <a:pt x="3761740" y="1472920"/>
                  <a:pt x="3931920" y="1437360"/>
                </a:cubicBezTo>
                <a:cubicBezTo>
                  <a:pt x="4102100" y="1401800"/>
                  <a:pt x="4263390" y="1443710"/>
                  <a:pt x="4396740" y="1399260"/>
                </a:cubicBezTo>
                <a:cubicBezTo>
                  <a:pt x="4530090" y="1354810"/>
                  <a:pt x="4547870" y="1213840"/>
                  <a:pt x="4732020" y="1170660"/>
                </a:cubicBezTo>
                <a:cubicBezTo>
                  <a:pt x="4916170" y="1127480"/>
                  <a:pt x="5208905" y="1133830"/>
                  <a:pt x="5501640" y="1140180"/>
                </a:cubicBezTo>
              </a:path>
            </a:pathLst>
          </a:custGeom>
          <a:noFill/>
          <a:ln>
            <a:solidFill>
              <a:srgbClr val="C00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igura a mano libera: forma 64">
            <a:extLst>
              <a:ext uri="{FF2B5EF4-FFF2-40B4-BE49-F238E27FC236}">
                <a16:creationId xmlns:a16="http://schemas.microsoft.com/office/drawing/2014/main" id="{0389582C-AE52-6781-BC4D-405187DAF43C}"/>
              </a:ext>
            </a:extLst>
          </p:cNvPr>
          <p:cNvSpPr/>
          <p:nvPr/>
        </p:nvSpPr>
        <p:spPr>
          <a:xfrm>
            <a:off x="1676530" y="2362200"/>
            <a:ext cx="4945380" cy="7620"/>
          </a:xfrm>
          <a:custGeom>
            <a:avLst/>
            <a:gdLst>
              <a:gd name="csX0" fmla="*/ 0 w 4945380"/>
              <a:gd name="csY0" fmla="*/ 7620 h 7620"/>
              <a:gd name="csX1" fmla="*/ 4945380 w 4945380"/>
              <a:gd name="csY1" fmla="*/ 0 h 7620"/>
            </a:gdLst>
            <a:ahLst/>
            <a:cxnLst>
              <a:cxn ang="0">
                <a:pos x="csX0" y="csY0"/>
              </a:cxn>
              <a:cxn ang="0">
                <a:pos x="csX1" y="csY1"/>
              </a:cxn>
            </a:cxnLst>
            <a:rect l="l" t="t" r="r" b="b"/>
            <a:pathLst>
              <a:path w="4945380" h="7620">
                <a:moveTo>
                  <a:pt x="0" y="7620"/>
                </a:moveTo>
                <a:lnTo>
                  <a:pt x="4945380" y="0"/>
                </a:lnTo>
              </a:path>
            </a:pathLst>
          </a:custGeom>
          <a:noFill/>
          <a:ln>
            <a:solidFill>
              <a:srgbClr val="54E6E3"/>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Parentesi graffa chiusa 65">
            <a:extLst>
              <a:ext uri="{FF2B5EF4-FFF2-40B4-BE49-F238E27FC236}">
                <a16:creationId xmlns:a16="http://schemas.microsoft.com/office/drawing/2014/main" id="{1CFC75A7-D7EE-8887-4AF3-76D73CE86808}"/>
              </a:ext>
            </a:extLst>
          </p:cNvPr>
          <p:cNvSpPr/>
          <p:nvPr/>
        </p:nvSpPr>
        <p:spPr>
          <a:xfrm>
            <a:off x="7140070" y="2278380"/>
            <a:ext cx="281940" cy="1767840"/>
          </a:xfrm>
          <a:prstGeom prst="rightBrace">
            <a:avLst>
              <a:gd name="adj1" fmla="val 8333"/>
              <a:gd name="adj2" fmla="val 11864"/>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CasellaDiTesto 67">
            <a:extLst>
              <a:ext uri="{FF2B5EF4-FFF2-40B4-BE49-F238E27FC236}">
                <a16:creationId xmlns:a16="http://schemas.microsoft.com/office/drawing/2014/main" id="{8B5EDA44-5357-5A2E-98F3-6CED1D91C494}"/>
              </a:ext>
            </a:extLst>
          </p:cNvPr>
          <p:cNvSpPr txBox="1"/>
          <p:nvPr/>
        </p:nvSpPr>
        <p:spPr>
          <a:xfrm>
            <a:off x="7415237" y="2123350"/>
            <a:ext cx="3482341" cy="369332"/>
          </a:xfrm>
          <a:prstGeom prst="rect">
            <a:avLst/>
          </a:prstGeom>
          <a:noFill/>
        </p:spPr>
        <p:txBody>
          <a:bodyPr wrap="square">
            <a:spAutoFit/>
          </a:bodyPr>
          <a:lstStyle/>
          <a:p>
            <a:r>
              <a:rPr lang="en-US" sz="1800" b="1" i="1" dirty="0">
                <a:solidFill>
                  <a:srgbClr val="1E8449"/>
                </a:solidFill>
                <a:latin typeface="Calibri" pitchFamily="34" charset="0"/>
                <a:ea typeface="Calibri" pitchFamily="34" charset="-122"/>
                <a:cs typeface="Calibri" pitchFamily="34" charset="-120"/>
              </a:rPr>
              <a:t>φ₀≠0 and different for every lane </a:t>
            </a:r>
            <a:endParaRPr lang="en-US" dirty="0"/>
          </a:p>
        </p:txBody>
      </p:sp>
      <p:sp>
        <p:nvSpPr>
          <p:cNvPr id="70" name="bg70"/>
          <p:cNvSpPr/>
          <p:nvPr/>
        </p:nvSpPr>
        <p:spPr>
          <a:xfrm>
            <a:off x="7414389" y="2446497"/>
            <a:ext cx="4682038" cy="4015264"/>
          </a:xfrm>
          <a:prstGeom prst="roundRect">
            <a:avLst/>
          </a:prstGeom>
          <a:solidFill>
            <a:srgbClr val="F5F8FF"/>
          </a:solidFill>
          <a:ln w="9525">
            <a:solidFill>
              <a:srgbClr val="5B9BD5"/>
            </a:solidFill>
          </a:ln>
        </p:spPr>
        <p:txBody>
          <a:bodyPr/>
          <a:lstStyle/>
          <a:p>
            <a:endParaRPr lang="en-US">
              <a:solidFill>
                <a:srgbClr val="F5F8FF"/>
              </a:solidFill>
            </a:endParaRPr>
          </a:p>
        </p:txBody>
      </p:sp>
      <p:sp>
        <p:nvSpPr>
          <p:cNvPr id="71" name="tb71"/>
          <p:cNvSpPr txBox="1"/>
          <p:nvPr/>
        </p:nvSpPr>
        <p:spPr>
          <a:xfrm>
            <a:off x="7803009" y="2510789"/>
            <a:ext cx="4064000" cy="304800"/>
          </a:xfrm>
          <a:prstGeom prst="rect">
            <a:avLst/>
          </a:prstGeom>
          <a:noFill/>
          <a:ln>
            <a:noFill/>
          </a:ln>
        </p:spPr>
        <p:txBody>
          <a:bodyPr wrap="square" lIns="54000" tIns="36000" rIns="54000" bIns="36000"/>
          <a:lstStyle/>
          <a:p>
            <a:pPr algn="ctr">
              <a:buNone/>
            </a:pPr>
            <a:r>
              <a:rPr lang="en-US" sz="1600" b="1" dirty="0">
                <a:solidFill>
                  <a:srgbClr val="2B6CB0"/>
                </a:solidFill>
                <a:latin typeface="Calibri"/>
              </a:rPr>
              <a:t>What is the Phase Interpolator (PI)?</a:t>
            </a:r>
          </a:p>
        </p:txBody>
      </p:sp>
      <p:sp>
        <p:nvSpPr>
          <p:cNvPr id="72" name="tb72"/>
          <p:cNvSpPr txBox="1"/>
          <p:nvPr/>
        </p:nvSpPr>
        <p:spPr>
          <a:xfrm>
            <a:off x="7521070" y="2849238"/>
            <a:ext cx="4510780" cy="2921000"/>
          </a:xfrm>
          <a:prstGeom prst="rect">
            <a:avLst/>
          </a:prstGeom>
          <a:noFill/>
          <a:ln>
            <a:noFill/>
          </a:ln>
        </p:spPr>
        <p:txBody>
          <a:bodyPr wrap="square" lIns="54000" tIns="36000" rIns="54000" bIns="36000"/>
          <a:lstStyle/>
          <a:p>
            <a:pPr>
              <a:spcAft>
                <a:spcPts val="200"/>
              </a:spcAft>
              <a:buNone/>
            </a:pPr>
            <a:r>
              <a:rPr lang="en-US" sz="1600" dirty="0">
                <a:solidFill>
                  <a:srgbClr val="333333"/>
                </a:solidFill>
                <a:latin typeface="Calibri"/>
              </a:rPr>
              <a:t>The TX Phase Interpolator is a </a:t>
            </a:r>
            <a:r>
              <a:rPr lang="en-US" sz="1600" b="1" dirty="0">
                <a:solidFill>
                  <a:srgbClr val="333333"/>
                </a:solidFill>
                <a:latin typeface="Calibri"/>
              </a:rPr>
              <a:t>mixed-signal circuit inside each GTP transceiver</a:t>
            </a:r>
            <a:r>
              <a:rPr lang="en-US" sz="1600" dirty="0">
                <a:solidFill>
                  <a:srgbClr val="333333"/>
                </a:solidFill>
                <a:latin typeface="Calibri"/>
              </a:rPr>
              <a:t> that can shift the phase of the internal PMA clock (TXOUTCLKPCS) in fine steps.</a:t>
            </a:r>
          </a:p>
          <a:p>
            <a:pPr>
              <a:spcBef>
                <a:spcPts val="200"/>
              </a:spcBef>
              <a:spcAft>
                <a:spcPts val="100"/>
              </a:spcAft>
              <a:buNone/>
            </a:pPr>
            <a:r>
              <a:rPr lang="en-US" sz="2000" b="1" dirty="0">
                <a:solidFill>
                  <a:srgbClr val="2B6CB0"/>
                </a:solidFill>
                <a:latin typeface="Calibri"/>
              </a:rPr>
              <a:t>How it works</a:t>
            </a:r>
          </a:p>
          <a:p>
            <a:pPr marL="228600" indent="-228600">
              <a:spcAft>
                <a:spcPts val="80"/>
              </a:spcAft>
              <a:buFont typeface="Arial"/>
              <a:buChar char="•"/>
            </a:pPr>
            <a:r>
              <a:rPr lang="en-US" sz="1600" dirty="0">
                <a:solidFill>
                  <a:srgbClr val="333333"/>
                </a:solidFill>
                <a:latin typeface="Calibri"/>
              </a:rPr>
              <a:t>The PMA serializer runs on its own clock domain (TXOUTCLKPCS), derived from the PLL</a:t>
            </a:r>
          </a:p>
          <a:p>
            <a:pPr marL="228600" indent="-228600">
              <a:spcAft>
                <a:spcPts val="80"/>
              </a:spcAft>
              <a:buFont typeface="Arial"/>
              <a:buChar char="•"/>
            </a:pPr>
            <a:r>
              <a:rPr lang="en-US" sz="1600" dirty="0">
                <a:solidFill>
                  <a:srgbClr val="333333"/>
                </a:solidFill>
                <a:latin typeface="Calibri"/>
              </a:rPr>
              <a:t>Resolution: typically </a:t>
            </a:r>
            <a:r>
              <a:rPr lang="en-US" sz="1600" b="1" dirty="0">
                <a:solidFill>
                  <a:srgbClr val="333333"/>
                </a:solidFill>
                <a:latin typeface="Calibri"/>
              </a:rPr>
              <a:t>~18.6 ps per step</a:t>
            </a:r>
            <a:r>
              <a:rPr lang="en-US" sz="1600" dirty="0">
                <a:solidFill>
                  <a:srgbClr val="333333"/>
                </a:solidFill>
                <a:latin typeface="Calibri"/>
              </a:rPr>
              <a:t> </a:t>
            </a:r>
            <a:endParaRPr lang="en-US" sz="2000" b="1" dirty="0">
              <a:solidFill>
                <a:srgbClr val="C05D10"/>
              </a:solidFill>
              <a:latin typeface="Calibri"/>
            </a:endParaRPr>
          </a:p>
          <a:p>
            <a:pPr>
              <a:spcBef>
                <a:spcPts val="200"/>
              </a:spcBef>
              <a:spcAft>
                <a:spcPts val="100"/>
              </a:spcAft>
              <a:buNone/>
            </a:pPr>
            <a:r>
              <a:rPr lang="en-US" sz="2000" b="1" dirty="0">
                <a:solidFill>
                  <a:srgbClr val="C05D10"/>
                </a:solidFill>
                <a:latin typeface="Calibri"/>
              </a:rPr>
              <a:t>Why it matters for TDlink</a:t>
            </a:r>
          </a:p>
          <a:p>
            <a:pPr marL="228600" indent="-228600">
              <a:spcAft>
                <a:spcPts val="80"/>
              </a:spcAft>
              <a:buFont typeface="Arial"/>
              <a:buChar char="•"/>
            </a:pPr>
            <a:r>
              <a:rPr lang="en-US" sz="1600" dirty="0">
                <a:solidFill>
                  <a:srgbClr val="333333"/>
                </a:solidFill>
                <a:latin typeface="Calibri"/>
              </a:rPr>
              <a:t>Without alignment, the serializer clock phase φ₀ is </a:t>
            </a:r>
            <a:r>
              <a:rPr lang="en-US" sz="1600" b="1" dirty="0">
                <a:solidFill>
                  <a:srgbClr val="333333"/>
                </a:solidFill>
                <a:latin typeface="Calibri"/>
              </a:rPr>
              <a:t>random after each reset</a:t>
            </a:r>
            <a:r>
              <a:rPr lang="en-US" sz="1600" dirty="0">
                <a:solidFill>
                  <a:srgbClr val="333333"/>
                </a:solidFill>
                <a:latin typeface="Calibri"/>
              </a:rPr>
              <a:t> and different per lane</a:t>
            </a:r>
          </a:p>
          <a:p>
            <a:pPr marL="228600" indent="-228600">
              <a:spcAft>
                <a:spcPts val="80"/>
              </a:spcAft>
              <a:buFont typeface="Arial"/>
              <a:buChar char="•"/>
            </a:pPr>
            <a:r>
              <a:rPr lang="en-US" sz="1600" dirty="0">
                <a:solidFill>
                  <a:srgbClr val="333333"/>
                </a:solidFill>
                <a:latin typeface="Calibri"/>
              </a:rPr>
              <a:t>The multi-lane PI alignment forces all lanes to the </a:t>
            </a:r>
            <a:r>
              <a:rPr lang="en-US" sz="1600" b="1" dirty="0">
                <a:solidFill>
                  <a:srgbClr val="333333"/>
                </a:solidFill>
                <a:latin typeface="Calibri"/>
              </a:rPr>
              <a:t>same phase</a:t>
            </a:r>
            <a:r>
              <a:rPr lang="en-US" sz="1600" dirty="0">
                <a:solidFill>
                  <a:srgbClr val="333333"/>
                </a:solidFill>
                <a:latin typeface="Calibri"/>
              </a:rPr>
              <a:t>, eliminating lane-to-lane skew</a:t>
            </a:r>
          </a:p>
        </p:txBody>
      </p:sp>
      <p:sp>
        <p:nvSpPr>
          <p:cNvPr id="4" name="CasellaDiTesto 3">
            <a:extLst>
              <a:ext uri="{FF2B5EF4-FFF2-40B4-BE49-F238E27FC236}">
                <a16:creationId xmlns:a16="http://schemas.microsoft.com/office/drawing/2014/main" id="{DF09ADF1-47FB-CDD9-AE27-F3FB7752B794}"/>
              </a:ext>
            </a:extLst>
          </p:cNvPr>
          <p:cNvSpPr txBox="1"/>
          <p:nvPr/>
        </p:nvSpPr>
        <p:spPr>
          <a:xfrm>
            <a:off x="4936210" y="5432156"/>
            <a:ext cx="2104422" cy="369332"/>
          </a:xfrm>
          <a:prstGeom prst="rect">
            <a:avLst/>
          </a:prstGeom>
          <a:solidFill>
            <a:srgbClr val="C00000"/>
          </a:solidFill>
        </p:spPr>
        <p:txBody>
          <a:bodyPr wrap="none" rtlCol="0">
            <a:spAutoFit/>
          </a:bodyPr>
          <a:lstStyle/>
          <a:p>
            <a:r>
              <a:rPr lang="en-US" dirty="0">
                <a:solidFill>
                  <a:schemeClr val="bg1"/>
                </a:solidFill>
              </a:rPr>
              <a:t>Common to all lanes</a:t>
            </a:r>
          </a:p>
        </p:txBody>
      </p:sp>
      <p:cxnSp>
        <p:nvCxnSpPr>
          <p:cNvPr id="6" name="Connettore 2 5">
            <a:extLst>
              <a:ext uri="{FF2B5EF4-FFF2-40B4-BE49-F238E27FC236}">
                <a16:creationId xmlns:a16="http://schemas.microsoft.com/office/drawing/2014/main" id="{9346BA5D-937A-6341-9FAC-998188C840A9}"/>
              </a:ext>
            </a:extLst>
          </p:cNvPr>
          <p:cNvCxnSpPr>
            <a:cxnSpLocks/>
            <a:stCxn id="4" idx="0"/>
          </p:cNvCxnSpPr>
          <p:nvPr/>
        </p:nvCxnSpPr>
        <p:spPr>
          <a:xfrm flipV="1">
            <a:off x="5988421" y="4107051"/>
            <a:ext cx="404630" cy="1325105"/>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7A2CE228-CE3E-22B9-AF7A-DEDB7F8852CF}"/>
              </a:ext>
            </a:extLst>
          </p:cNvPr>
          <p:cNvSpPr txBox="1"/>
          <p:nvPr/>
        </p:nvSpPr>
        <p:spPr>
          <a:xfrm>
            <a:off x="4542676" y="2508174"/>
            <a:ext cx="2667782" cy="646331"/>
          </a:xfrm>
          <a:prstGeom prst="rect">
            <a:avLst/>
          </a:prstGeom>
          <a:solidFill>
            <a:srgbClr val="54E6E3"/>
          </a:solidFill>
        </p:spPr>
        <p:txBody>
          <a:bodyPr wrap="none" rtlCol="0">
            <a:spAutoFit/>
          </a:bodyPr>
          <a:lstStyle/>
          <a:p>
            <a:pPr algn="ctr"/>
            <a:r>
              <a:rPr lang="en-US" dirty="0"/>
              <a:t>Used to compensate</a:t>
            </a:r>
            <a:br>
              <a:rPr lang="en-US" dirty="0"/>
            </a:br>
            <a:r>
              <a:rPr lang="en-US" dirty="0"/>
              <a:t>random phase of the QPLL</a:t>
            </a:r>
          </a:p>
        </p:txBody>
      </p:sp>
      <p:cxnSp>
        <p:nvCxnSpPr>
          <p:cNvPr id="10" name="Connettore 2 9">
            <a:extLst>
              <a:ext uri="{FF2B5EF4-FFF2-40B4-BE49-F238E27FC236}">
                <a16:creationId xmlns:a16="http://schemas.microsoft.com/office/drawing/2014/main" id="{C38586DD-9F15-FA4A-F076-B9BB8F8EE9FA}"/>
              </a:ext>
            </a:extLst>
          </p:cNvPr>
          <p:cNvCxnSpPr/>
          <p:nvPr/>
        </p:nvCxnSpPr>
        <p:spPr>
          <a:xfrm flipV="1">
            <a:off x="5753230" y="2369820"/>
            <a:ext cx="235191" cy="1383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itolo 8">
            <a:extLst>
              <a:ext uri="{FF2B5EF4-FFF2-40B4-BE49-F238E27FC236}">
                <a16:creationId xmlns:a16="http://schemas.microsoft.com/office/drawing/2014/main" id="{EFF1AAD7-44B3-F576-46CF-1ED3FD75F800}"/>
              </a:ext>
            </a:extLst>
          </p:cNvPr>
          <p:cNvSpPr>
            <a:spLocks noGrp="1"/>
          </p:cNvSpPr>
          <p:nvPr>
            <p:ph type="title"/>
          </p:nvPr>
        </p:nvSpPr>
        <p:spPr/>
        <p:txBody>
          <a:bodyPr>
            <a:normAutofit/>
          </a:bodyPr>
          <a:lstStyle/>
          <a:p>
            <a:r>
              <a:rPr lang="en-US" b="1" dirty="0">
                <a:solidFill>
                  <a:srgbClr val="FFFFFF"/>
                </a:solidFill>
                <a:latin typeface="Calibri" pitchFamily="34" charset="0"/>
                <a:ea typeface="Calibri" pitchFamily="34" charset="-122"/>
                <a:cs typeface="Calibri" pitchFamily="34" charset="-120"/>
              </a:rPr>
              <a:t>TX Phase Interpolator — Multi Lane synchronization</a:t>
            </a:r>
            <a:endParaRPr lang="en-US" dirty="0"/>
          </a:p>
        </p:txBody>
      </p:sp>
    </p:spTree>
    <p:extLst>
      <p:ext uri="{BB962C8B-B14F-4D97-AF65-F5344CB8AC3E}">
        <p14:creationId xmlns:p14="http://schemas.microsoft.com/office/powerpoint/2010/main" val="2375622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2"/>
          <p:cNvSpPr/>
          <p:nvPr/>
        </p:nvSpPr>
        <p:spPr>
          <a:xfrm>
            <a:off x="6275456" y="1562608"/>
            <a:ext cx="1188541" cy="3392014"/>
          </a:xfrm>
          <a:prstGeom prst="rect">
            <a:avLst/>
          </a:prstGeom>
          <a:solidFill>
            <a:srgbClr val="FEF9E7"/>
          </a:solidFill>
          <a:ln w="25400">
            <a:solidFill>
              <a:srgbClr val="D68910"/>
            </a:solidFill>
            <a:prstDash val="solid"/>
          </a:ln>
          <a:effectLst>
            <a:outerShdw blurRad="50800" dist="25400" dir="8100000" algn="bl" rotWithShape="0">
              <a:srgbClr val="AAAAAA">
                <a:alpha val="20000"/>
              </a:srgbClr>
            </a:outerShdw>
          </a:effectLst>
        </p:spPr>
        <p:txBody>
          <a:bodyPr/>
          <a:lstStyle/>
          <a:p>
            <a:endParaRPr lang="en-US" sz="2400"/>
          </a:p>
        </p:txBody>
      </p:sp>
      <p:sp>
        <p:nvSpPr>
          <p:cNvPr id="5" name="Text 3"/>
          <p:cNvSpPr/>
          <p:nvPr/>
        </p:nvSpPr>
        <p:spPr>
          <a:xfrm>
            <a:off x="6393854" y="2101736"/>
            <a:ext cx="988778" cy="633984"/>
          </a:xfrm>
          <a:prstGeom prst="rect">
            <a:avLst/>
          </a:prstGeom>
          <a:noFill/>
          <a:ln/>
        </p:spPr>
        <p:txBody>
          <a:bodyPr wrap="square" lIns="0" tIns="0" rIns="0" bIns="0" rtlCol="0" anchor="ctr"/>
          <a:lstStyle/>
          <a:p>
            <a:pPr algn="ctr"/>
            <a:r>
              <a:rPr lang="en-US" sz="1333" b="1" dirty="0">
                <a:solidFill>
                  <a:srgbClr val="D68910"/>
                </a:solidFill>
                <a:latin typeface="Calibri" pitchFamily="34" charset="0"/>
                <a:ea typeface="Calibri" pitchFamily="34" charset="-122"/>
                <a:cs typeface="Calibri" pitchFamily="34" charset="-120"/>
              </a:rPr>
              <a:t>TD LINK</a:t>
            </a:r>
          </a:p>
          <a:p>
            <a:pPr algn="ctr"/>
            <a:r>
              <a:rPr lang="en-US" sz="1333" b="1" dirty="0">
                <a:solidFill>
                  <a:srgbClr val="D68910"/>
                </a:solidFill>
                <a:latin typeface="Calibri" pitchFamily="34" charset="0"/>
                <a:ea typeface="Calibri" pitchFamily="34" charset="-122"/>
                <a:cs typeface="Calibri" pitchFamily="34" charset="-120"/>
              </a:rPr>
              <a:t>FABRIC </a:t>
            </a:r>
          </a:p>
          <a:p>
            <a:pPr algn="ctr"/>
            <a:r>
              <a:rPr lang="en-US" sz="1333" b="1" dirty="0">
                <a:solidFill>
                  <a:srgbClr val="D68910"/>
                </a:solidFill>
                <a:latin typeface="Calibri" pitchFamily="34" charset="0"/>
                <a:ea typeface="Calibri" pitchFamily="34" charset="-122"/>
                <a:cs typeface="Calibri" pitchFamily="34" charset="-120"/>
              </a:rPr>
              <a:t>IP CORE</a:t>
            </a:r>
            <a:endParaRPr lang="en-US" sz="1333" dirty="0"/>
          </a:p>
        </p:txBody>
      </p:sp>
      <p:sp>
        <p:nvSpPr>
          <p:cNvPr id="32" name="Shape 30"/>
          <p:cNvSpPr/>
          <p:nvPr/>
        </p:nvSpPr>
        <p:spPr>
          <a:xfrm>
            <a:off x="7582395" y="1121663"/>
            <a:ext cx="4445323" cy="5292683"/>
          </a:xfrm>
          <a:prstGeom prst="rect">
            <a:avLst/>
          </a:prstGeom>
          <a:solidFill>
            <a:srgbClr val="EAF0F6"/>
          </a:solidFill>
          <a:ln w="12700">
            <a:solidFill>
              <a:srgbClr val="5D6D7E"/>
            </a:solidFill>
            <a:prstDash val="solid"/>
          </a:ln>
          <a:effectLst>
            <a:outerShdw blurRad="50800" dist="25400" dir="8100000" algn="bl" rotWithShape="0">
              <a:srgbClr val="AAAAAA">
                <a:alpha val="20000"/>
              </a:srgbClr>
            </a:outerShdw>
          </a:effectLst>
        </p:spPr>
        <p:txBody>
          <a:bodyPr/>
          <a:lstStyle/>
          <a:p>
            <a:endParaRPr lang="en-US" sz="2400"/>
          </a:p>
        </p:txBody>
      </p:sp>
      <p:sp>
        <p:nvSpPr>
          <p:cNvPr id="33" name="Text 31"/>
          <p:cNvSpPr/>
          <p:nvPr/>
        </p:nvSpPr>
        <p:spPr>
          <a:xfrm>
            <a:off x="7694908" y="1148080"/>
            <a:ext cx="4332810" cy="414528"/>
          </a:xfrm>
          <a:prstGeom prst="rect">
            <a:avLst/>
          </a:prstGeom>
          <a:noFill/>
          <a:ln/>
        </p:spPr>
        <p:txBody>
          <a:bodyPr wrap="square" lIns="0" tIns="0" rIns="0" bIns="0" rtlCol="0" anchor="ctr"/>
          <a:lstStyle/>
          <a:p>
            <a:pPr algn="ctr"/>
            <a:r>
              <a:rPr lang="en-US" sz="2000" b="1" dirty="0">
                <a:solidFill>
                  <a:srgbClr val="1A1A2E"/>
                </a:solidFill>
                <a:latin typeface="Calibri" pitchFamily="34" charset="0"/>
                <a:ea typeface="Calibri" pitchFamily="34" charset="-122"/>
                <a:cs typeface="Calibri" pitchFamily="34" charset="-120"/>
              </a:rPr>
              <a:t>The TX Phase Interpolator has two jobs:</a:t>
            </a:r>
          </a:p>
        </p:txBody>
      </p:sp>
      <p:sp>
        <p:nvSpPr>
          <p:cNvPr id="34" name="Text 32"/>
          <p:cNvSpPr/>
          <p:nvPr/>
        </p:nvSpPr>
        <p:spPr>
          <a:xfrm>
            <a:off x="7780149" y="2585715"/>
            <a:ext cx="4247569" cy="2557272"/>
          </a:xfrm>
          <a:prstGeom prst="rect">
            <a:avLst/>
          </a:prstGeom>
          <a:noFill/>
          <a:ln/>
        </p:spPr>
        <p:txBody>
          <a:bodyPr wrap="square" lIns="0" tIns="0" rIns="0" bIns="0" rtlCol="0" anchor="ctr"/>
          <a:lstStyle/>
          <a:p>
            <a:r>
              <a:rPr lang="en-US" sz="2000" b="1" dirty="0">
                <a:solidFill>
                  <a:srgbClr val="2E86C1"/>
                </a:solidFill>
                <a:latin typeface="Calibri" pitchFamily="34" charset="0"/>
                <a:ea typeface="Calibri" pitchFamily="34" charset="-122"/>
                <a:cs typeface="Calibri" pitchFamily="34" charset="-120"/>
              </a:rPr>
              <a:t>Job 1 — CDC Phase Margin</a:t>
            </a:r>
          </a:p>
          <a:p>
            <a:r>
              <a:rPr lang="en-US" dirty="0">
                <a:solidFill>
                  <a:srgbClr val="1A1A2E"/>
                </a:solidFill>
                <a:latin typeface="Calibri" pitchFamily="34" charset="0"/>
                <a:ea typeface="Calibri" pitchFamily="34" charset="-122"/>
                <a:cs typeface="Calibri" pitchFamily="34" charset="-120"/>
              </a:rPr>
              <a:t>Shift TXUSRCLK vs XCLK (PISO clock) to guarantee setup/hold for the data→serializer clock domain crossing.</a:t>
            </a:r>
          </a:p>
          <a:p>
            <a:endParaRPr lang="en-US" sz="800" dirty="0"/>
          </a:p>
          <a:p>
            <a:r>
              <a:rPr lang="en-US" sz="2000" b="1" dirty="0">
                <a:solidFill>
                  <a:srgbClr val="D68910"/>
                </a:solidFill>
                <a:latin typeface="Calibri" pitchFamily="34" charset="0"/>
                <a:ea typeface="Calibri" pitchFamily="34" charset="-122"/>
                <a:cs typeface="Calibri" pitchFamily="34" charset="-120"/>
              </a:rPr>
              <a:t>Job 2 — Inter-Lane TX Alignment</a:t>
            </a:r>
          </a:p>
          <a:p>
            <a:r>
              <a:rPr lang="en-US" dirty="0">
                <a:solidFill>
                  <a:srgbClr val="1A1A2E"/>
                </a:solidFill>
                <a:latin typeface="Calibri" pitchFamily="34" charset="0"/>
                <a:ea typeface="Calibri" pitchFamily="34" charset="-122"/>
                <a:cs typeface="Calibri" pitchFamily="34" charset="-120"/>
              </a:rPr>
              <a:t>Shift each TX serializer clock so the 156.25 MHz recovered at the FERS receivers are phase-aligned across all lanes.</a:t>
            </a:r>
          </a:p>
          <a:p>
            <a:endParaRPr lang="en-US" sz="800" dirty="0"/>
          </a:p>
          <a:p>
            <a:r>
              <a:rPr lang="en-US" sz="2000" b="1" dirty="0">
                <a:solidFill>
                  <a:srgbClr val="C0392B"/>
                </a:solidFill>
                <a:latin typeface="Calibri" pitchFamily="34" charset="0"/>
                <a:ea typeface="Calibri" pitchFamily="34" charset="-122"/>
                <a:cs typeface="Calibri" pitchFamily="34" charset="-120"/>
              </a:rPr>
              <a:t>The Conflict:</a:t>
            </a:r>
          </a:p>
          <a:p>
            <a:r>
              <a:rPr lang="en-US" dirty="0">
                <a:solidFill>
                  <a:srgbClr val="1A1A2E"/>
                </a:solidFill>
                <a:latin typeface="Calibri" pitchFamily="34" charset="0"/>
                <a:ea typeface="Calibri" pitchFamily="34" charset="-122"/>
                <a:cs typeface="Calibri" pitchFamily="34" charset="-120"/>
              </a:rPr>
              <a:t>Each QPLL starts with a </a:t>
            </a:r>
            <a:r>
              <a:rPr lang="en-US" b="1" dirty="0">
                <a:solidFill>
                  <a:srgbClr val="1A1A2E"/>
                </a:solidFill>
                <a:latin typeface="Calibri" pitchFamily="34" charset="0"/>
                <a:ea typeface="Calibri" pitchFamily="34" charset="-122"/>
                <a:cs typeface="Calibri" pitchFamily="34" charset="-120"/>
              </a:rPr>
              <a:t>random phase</a:t>
            </a:r>
            <a:r>
              <a:rPr lang="en-US" dirty="0">
                <a:solidFill>
                  <a:srgbClr val="1A1A2E"/>
                </a:solidFill>
                <a:latin typeface="Calibri" pitchFamily="34" charset="0"/>
                <a:ea typeface="Calibri" pitchFamily="34" charset="-122"/>
                <a:cs typeface="Calibri" pitchFamily="34" charset="-120"/>
              </a:rPr>
              <a:t> (φ₀ ≠ φ₁ after reset).</a:t>
            </a:r>
          </a:p>
          <a:p>
            <a:r>
              <a:rPr lang="en-US" dirty="0">
                <a:solidFill>
                  <a:srgbClr val="1A1A2E"/>
                </a:solidFill>
                <a:latin typeface="Calibri" pitchFamily="34" charset="0"/>
                <a:ea typeface="Calibri" pitchFamily="34" charset="-122"/>
                <a:cs typeface="Calibri" pitchFamily="34" charset="-120"/>
              </a:rPr>
              <a:t>If you use the PI to align φ₀ to φ₁ (Job 2), the resulting Δφ on </a:t>
            </a:r>
            <a:r>
              <a:rPr lang="en-US" b="1" dirty="0">
                <a:solidFill>
                  <a:srgbClr val="C0392B"/>
                </a:solidFill>
                <a:latin typeface="Calibri" pitchFamily="34" charset="0"/>
                <a:ea typeface="Calibri" pitchFamily="34" charset="-122"/>
                <a:cs typeface="Calibri" pitchFamily="34" charset="-120"/>
              </a:rPr>
              <a:t>Lane 4</a:t>
            </a:r>
            <a:r>
              <a:rPr lang="en-US" dirty="0">
                <a:solidFill>
                  <a:srgbClr val="1A1A2E"/>
                </a:solidFill>
                <a:latin typeface="Calibri" pitchFamily="34" charset="0"/>
                <a:ea typeface="Calibri" pitchFamily="34" charset="-122"/>
                <a:cs typeface="Calibri" pitchFamily="34" charset="-120"/>
              </a:rPr>
              <a:t> violates the setup/hold timing between </a:t>
            </a:r>
            <a:r>
              <a:rPr lang="en-US" b="1" dirty="0">
                <a:solidFill>
                  <a:srgbClr val="C0392B"/>
                </a:solidFill>
                <a:latin typeface="Calibri" pitchFamily="34" charset="0"/>
                <a:ea typeface="Calibri" pitchFamily="34" charset="-122"/>
                <a:cs typeface="Calibri" pitchFamily="34" charset="-120"/>
              </a:rPr>
              <a:t>XCLK_PCS₁</a:t>
            </a:r>
            <a:r>
              <a:rPr lang="en-US" dirty="0">
                <a:solidFill>
                  <a:srgbClr val="1A1A2E"/>
                </a:solidFill>
                <a:latin typeface="Calibri" pitchFamily="34" charset="0"/>
                <a:ea typeface="Calibri" pitchFamily="34" charset="-122"/>
                <a:cs typeface="Calibri" pitchFamily="34" charset="-120"/>
              </a:rPr>
              <a:t> and </a:t>
            </a:r>
            <a:r>
              <a:rPr lang="en-US" b="1" dirty="0">
                <a:solidFill>
                  <a:srgbClr val="C0392B"/>
                </a:solidFill>
                <a:latin typeface="Calibri" pitchFamily="34" charset="0"/>
                <a:ea typeface="Calibri" pitchFamily="34" charset="-122"/>
                <a:cs typeface="Calibri" pitchFamily="34" charset="-120"/>
              </a:rPr>
              <a:t>TXUSRCLK₂</a:t>
            </a:r>
            <a:r>
              <a:rPr lang="en-US" dirty="0">
                <a:solidFill>
                  <a:srgbClr val="1A1A2E"/>
                </a:solidFill>
                <a:latin typeface="Calibri" pitchFamily="34" charset="0"/>
                <a:ea typeface="Calibri" pitchFamily="34" charset="-122"/>
                <a:cs typeface="Calibri" pitchFamily="34" charset="-120"/>
              </a:rPr>
              <a:t> — the PI cannot satisfy both constraints simultaneously.</a:t>
            </a:r>
          </a:p>
        </p:txBody>
      </p:sp>
      <p:sp>
        <p:nvSpPr>
          <p:cNvPr id="38" name="Rettangolo 37">
            <a:extLst>
              <a:ext uri="{FF2B5EF4-FFF2-40B4-BE49-F238E27FC236}">
                <a16:creationId xmlns:a16="http://schemas.microsoft.com/office/drawing/2014/main" id="{D2FA6C4B-5A1D-9CEE-C1F0-DF9DE65FE2B3}"/>
              </a:ext>
            </a:extLst>
          </p:cNvPr>
          <p:cNvSpPr/>
          <p:nvPr/>
        </p:nvSpPr>
        <p:spPr>
          <a:xfrm>
            <a:off x="1744951" y="1653004"/>
            <a:ext cx="873957" cy="5308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QPLL0</a:t>
            </a:r>
          </a:p>
        </p:txBody>
      </p:sp>
      <p:sp>
        <p:nvSpPr>
          <p:cNvPr id="39" name="Rettangolo 38">
            <a:extLst>
              <a:ext uri="{FF2B5EF4-FFF2-40B4-BE49-F238E27FC236}">
                <a16:creationId xmlns:a16="http://schemas.microsoft.com/office/drawing/2014/main" id="{17EF6F57-019A-47F1-386A-2A9957A51C23}"/>
              </a:ext>
            </a:extLst>
          </p:cNvPr>
          <p:cNvSpPr/>
          <p:nvPr/>
        </p:nvSpPr>
        <p:spPr>
          <a:xfrm>
            <a:off x="1760622" y="4423805"/>
            <a:ext cx="873957" cy="5308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QPLL1</a:t>
            </a:r>
          </a:p>
        </p:txBody>
      </p:sp>
      <p:cxnSp>
        <p:nvCxnSpPr>
          <p:cNvPr id="40" name="Connettore 2 39">
            <a:extLst>
              <a:ext uri="{FF2B5EF4-FFF2-40B4-BE49-F238E27FC236}">
                <a16:creationId xmlns:a16="http://schemas.microsoft.com/office/drawing/2014/main" id="{9A40DC1C-F2AE-5002-3A16-F59F20D46468}"/>
              </a:ext>
            </a:extLst>
          </p:cNvPr>
          <p:cNvCxnSpPr>
            <a:cxnSpLocks/>
          </p:cNvCxnSpPr>
          <p:nvPr/>
        </p:nvCxnSpPr>
        <p:spPr>
          <a:xfrm flipV="1">
            <a:off x="1281805" y="1903378"/>
            <a:ext cx="463146" cy="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ttore a gomito 40">
            <a:extLst>
              <a:ext uri="{FF2B5EF4-FFF2-40B4-BE49-F238E27FC236}">
                <a16:creationId xmlns:a16="http://schemas.microsoft.com/office/drawing/2014/main" id="{C5F93591-CCE9-962C-B5B6-4C3A4E22CCD9}"/>
              </a:ext>
            </a:extLst>
          </p:cNvPr>
          <p:cNvCxnSpPr>
            <a:cxnSpLocks/>
            <a:stCxn id="42" idx="3"/>
            <a:endCxn id="39" idx="1"/>
          </p:cNvCxnSpPr>
          <p:nvPr/>
        </p:nvCxnSpPr>
        <p:spPr>
          <a:xfrm>
            <a:off x="1333525" y="1907177"/>
            <a:ext cx="427097" cy="278203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CasellaDiTesto 41">
            <a:extLst>
              <a:ext uri="{FF2B5EF4-FFF2-40B4-BE49-F238E27FC236}">
                <a16:creationId xmlns:a16="http://schemas.microsoft.com/office/drawing/2014/main" id="{594521AC-5534-3951-3027-03263335DCBD}"/>
              </a:ext>
            </a:extLst>
          </p:cNvPr>
          <p:cNvSpPr txBox="1"/>
          <p:nvPr/>
        </p:nvSpPr>
        <p:spPr>
          <a:xfrm>
            <a:off x="365760" y="1645567"/>
            <a:ext cx="967765" cy="523220"/>
          </a:xfrm>
          <a:prstGeom prst="rect">
            <a:avLst/>
          </a:prstGeom>
          <a:noFill/>
        </p:spPr>
        <p:txBody>
          <a:bodyPr wrap="none" rtlCol="0">
            <a:spAutoFit/>
          </a:bodyPr>
          <a:lstStyle/>
          <a:p>
            <a:pPr algn="ctr"/>
            <a:r>
              <a:rPr lang="en-US" sz="1400" dirty="0"/>
              <a:t>156.25M </a:t>
            </a:r>
          </a:p>
          <a:p>
            <a:pPr algn="ctr"/>
            <a:r>
              <a:rPr lang="en-US" sz="1400" dirty="0"/>
              <a:t>REF CLOCK</a:t>
            </a:r>
          </a:p>
        </p:txBody>
      </p:sp>
      <p:sp>
        <p:nvSpPr>
          <p:cNvPr id="59" name="Rettangolo 58">
            <a:extLst>
              <a:ext uri="{FF2B5EF4-FFF2-40B4-BE49-F238E27FC236}">
                <a16:creationId xmlns:a16="http://schemas.microsoft.com/office/drawing/2014/main" id="{FAB2E7F0-9C45-2488-E4E8-F941A9CA78A5}"/>
              </a:ext>
            </a:extLst>
          </p:cNvPr>
          <p:cNvSpPr/>
          <p:nvPr/>
        </p:nvSpPr>
        <p:spPr>
          <a:xfrm>
            <a:off x="3164402" y="1653004"/>
            <a:ext cx="873957" cy="5308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PISO</a:t>
            </a:r>
          </a:p>
          <a:p>
            <a:pPr algn="ctr"/>
            <a:r>
              <a:rPr lang="en-US" dirty="0"/>
              <a:t>LANE 0</a:t>
            </a:r>
          </a:p>
        </p:txBody>
      </p:sp>
      <p:sp>
        <p:nvSpPr>
          <p:cNvPr id="60" name="Rettangolo 59">
            <a:extLst>
              <a:ext uri="{FF2B5EF4-FFF2-40B4-BE49-F238E27FC236}">
                <a16:creationId xmlns:a16="http://schemas.microsoft.com/office/drawing/2014/main" id="{25A0D88F-DF5E-38C2-1C4E-5D137FABF34D}"/>
              </a:ext>
            </a:extLst>
          </p:cNvPr>
          <p:cNvSpPr/>
          <p:nvPr/>
        </p:nvSpPr>
        <p:spPr>
          <a:xfrm>
            <a:off x="3164401" y="4423805"/>
            <a:ext cx="873957" cy="5308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PISO</a:t>
            </a:r>
            <a:br>
              <a:rPr lang="en-US" dirty="0"/>
            </a:br>
            <a:r>
              <a:rPr lang="en-US" dirty="0"/>
              <a:t>LANE 4</a:t>
            </a:r>
          </a:p>
        </p:txBody>
      </p:sp>
      <p:sp>
        <p:nvSpPr>
          <p:cNvPr id="61" name="Rettangolo 60">
            <a:extLst>
              <a:ext uri="{FF2B5EF4-FFF2-40B4-BE49-F238E27FC236}">
                <a16:creationId xmlns:a16="http://schemas.microsoft.com/office/drawing/2014/main" id="{A18D75F2-9143-B9F8-908B-9AF4DD38508E}"/>
              </a:ext>
            </a:extLst>
          </p:cNvPr>
          <p:cNvSpPr/>
          <p:nvPr/>
        </p:nvSpPr>
        <p:spPr>
          <a:xfrm>
            <a:off x="3164400" y="2458777"/>
            <a:ext cx="873957" cy="2769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62" name="Rettangolo 61">
            <a:extLst>
              <a:ext uri="{FF2B5EF4-FFF2-40B4-BE49-F238E27FC236}">
                <a16:creationId xmlns:a16="http://schemas.microsoft.com/office/drawing/2014/main" id="{8EF48F30-CE07-C845-A0DE-A7EF3169B288}"/>
              </a:ext>
            </a:extLst>
          </p:cNvPr>
          <p:cNvSpPr/>
          <p:nvPr/>
        </p:nvSpPr>
        <p:spPr>
          <a:xfrm>
            <a:off x="3164399" y="2923351"/>
            <a:ext cx="873957" cy="5308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PRG DIV</a:t>
            </a:r>
          </a:p>
        </p:txBody>
      </p:sp>
      <p:sp>
        <p:nvSpPr>
          <p:cNvPr id="63" name="Rettangolo 62">
            <a:extLst>
              <a:ext uri="{FF2B5EF4-FFF2-40B4-BE49-F238E27FC236}">
                <a16:creationId xmlns:a16="http://schemas.microsoft.com/office/drawing/2014/main" id="{44B3B46B-4803-9059-AD63-5D85233B053E}"/>
              </a:ext>
            </a:extLst>
          </p:cNvPr>
          <p:cNvSpPr/>
          <p:nvPr/>
        </p:nvSpPr>
        <p:spPr>
          <a:xfrm>
            <a:off x="3165446" y="3983809"/>
            <a:ext cx="873957" cy="2769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a:t>
            </a:r>
          </a:p>
        </p:txBody>
      </p:sp>
      <p:cxnSp>
        <p:nvCxnSpPr>
          <p:cNvPr id="65" name="Connettore 2 64">
            <a:extLst>
              <a:ext uri="{FF2B5EF4-FFF2-40B4-BE49-F238E27FC236}">
                <a16:creationId xmlns:a16="http://schemas.microsoft.com/office/drawing/2014/main" id="{9D80F3A8-F48E-B195-E2F4-320CC9350966}"/>
              </a:ext>
            </a:extLst>
          </p:cNvPr>
          <p:cNvCxnSpPr>
            <a:stCxn id="38" idx="3"/>
            <a:endCxn id="59" idx="1"/>
          </p:cNvCxnSpPr>
          <p:nvPr/>
        </p:nvCxnSpPr>
        <p:spPr>
          <a:xfrm>
            <a:off x="2618908" y="1918413"/>
            <a:ext cx="5454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Connettore a gomito 66">
            <a:extLst>
              <a:ext uri="{FF2B5EF4-FFF2-40B4-BE49-F238E27FC236}">
                <a16:creationId xmlns:a16="http://schemas.microsoft.com/office/drawing/2014/main" id="{074E125C-D9CC-3128-E461-88778A19199F}"/>
              </a:ext>
            </a:extLst>
          </p:cNvPr>
          <p:cNvCxnSpPr>
            <a:stCxn id="38" idx="3"/>
            <a:endCxn id="61" idx="1"/>
          </p:cNvCxnSpPr>
          <p:nvPr/>
        </p:nvCxnSpPr>
        <p:spPr>
          <a:xfrm>
            <a:off x="2618908" y="1918413"/>
            <a:ext cx="545492" cy="67883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Connettore a gomito 68">
            <a:extLst>
              <a:ext uri="{FF2B5EF4-FFF2-40B4-BE49-F238E27FC236}">
                <a16:creationId xmlns:a16="http://schemas.microsoft.com/office/drawing/2014/main" id="{C3EC5E2B-C07F-C5BA-78A7-F78352E3B0C0}"/>
              </a:ext>
            </a:extLst>
          </p:cNvPr>
          <p:cNvCxnSpPr>
            <a:stCxn id="38" idx="3"/>
            <a:endCxn id="62" idx="1"/>
          </p:cNvCxnSpPr>
          <p:nvPr/>
        </p:nvCxnSpPr>
        <p:spPr>
          <a:xfrm>
            <a:off x="2618908" y="1918413"/>
            <a:ext cx="545491" cy="127034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Connettore 2 70">
            <a:extLst>
              <a:ext uri="{FF2B5EF4-FFF2-40B4-BE49-F238E27FC236}">
                <a16:creationId xmlns:a16="http://schemas.microsoft.com/office/drawing/2014/main" id="{4C6B962F-2D07-CF32-4F2D-6CEFB5D98766}"/>
              </a:ext>
            </a:extLst>
          </p:cNvPr>
          <p:cNvCxnSpPr>
            <a:cxnSpLocks/>
            <a:stCxn id="62" idx="3"/>
          </p:cNvCxnSpPr>
          <p:nvPr/>
        </p:nvCxnSpPr>
        <p:spPr>
          <a:xfrm>
            <a:off x="4038356" y="3188760"/>
            <a:ext cx="21454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Connettore 2 73">
            <a:extLst>
              <a:ext uri="{FF2B5EF4-FFF2-40B4-BE49-F238E27FC236}">
                <a16:creationId xmlns:a16="http://schemas.microsoft.com/office/drawing/2014/main" id="{DC629F74-AE02-31F1-805F-302D56C17859}"/>
              </a:ext>
            </a:extLst>
          </p:cNvPr>
          <p:cNvCxnSpPr>
            <a:stCxn id="39" idx="3"/>
            <a:endCxn id="60" idx="1"/>
          </p:cNvCxnSpPr>
          <p:nvPr/>
        </p:nvCxnSpPr>
        <p:spPr>
          <a:xfrm>
            <a:off x="2634579" y="4689214"/>
            <a:ext cx="5298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Connettore 2 75">
            <a:extLst>
              <a:ext uri="{FF2B5EF4-FFF2-40B4-BE49-F238E27FC236}">
                <a16:creationId xmlns:a16="http://schemas.microsoft.com/office/drawing/2014/main" id="{321ECA83-E4F3-3621-C2D6-DAA64C443EE6}"/>
              </a:ext>
            </a:extLst>
          </p:cNvPr>
          <p:cNvCxnSpPr>
            <a:cxnSpLocks/>
            <a:endCxn id="59" idx="3"/>
          </p:cNvCxnSpPr>
          <p:nvPr/>
        </p:nvCxnSpPr>
        <p:spPr>
          <a:xfrm flipH="1">
            <a:off x="4038359" y="1903378"/>
            <a:ext cx="2237094" cy="15035"/>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9" name="CasellaDiTesto 78">
            <a:extLst>
              <a:ext uri="{FF2B5EF4-FFF2-40B4-BE49-F238E27FC236}">
                <a16:creationId xmlns:a16="http://schemas.microsoft.com/office/drawing/2014/main" id="{E0AE1B2C-2C56-D4B1-A512-8D2F8C210996}"/>
              </a:ext>
            </a:extLst>
          </p:cNvPr>
          <p:cNvSpPr txBox="1"/>
          <p:nvPr/>
        </p:nvSpPr>
        <p:spPr>
          <a:xfrm>
            <a:off x="4947955" y="3174005"/>
            <a:ext cx="1327498" cy="369332"/>
          </a:xfrm>
          <a:prstGeom prst="rect">
            <a:avLst/>
          </a:prstGeom>
          <a:noFill/>
        </p:spPr>
        <p:txBody>
          <a:bodyPr wrap="square">
            <a:spAutoFit/>
          </a:bodyPr>
          <a:lstStyle/>
          <a:p>
            <a:r>
              <a:rPr lang="en-US" sz="1800" dirty="0">
                <a:solidFill>
                  <a:srgbClr val="1A1A2E"/>
                </a:solidFill>
                <a:latin typeface="Calibri" pitchFamily="34" charset="0"/>
                <a:ea typeface="Calibri" pitchFamily="34" charset="-122"/>
                <a:cs typeface="Calibri" pitchFamily="34" charset="-120"/>
              </a:rPr>
              <a:t>TXUSRCLK2</a:t>
            </a:r>
            <a:endParaRPr lang="en-US" dirty="0"/>
          </a:p>
        </p:txBody>
      </p:sp>
      <p:sp>
        <p:nvSpPr>
          <p:cNvPr id="80" name="CasellaDiTesto 79">
            <a:extLst>
              <a:ext uri="{FF2B5EF4-FFF2-40B4-BE49-F238E27FC236}">
                <a16:creationId xmlns:a16="http://schemas.microsoft.com/office/drawing/2014/main" id="{8C4EDA7B-401C-897E-7B03-F2874B3FC8F9}"/>
              </a:ext>
            </a:extLst>
          </p:cNvPr>
          <p:cNvSpPr txBox="1"/>
          <p:nvPr/>
        </p:nvSpPr>
        <p:spPr>
          <a:xfrm>
            <a:off x="4417017" y="1606510"/>
            <a:ext cx="1381147" cy="369332"/>
          </a:xfrm>
          <a:prstGeom prst="rect">
            <a:avLst/>
          </a:prstGeom>
          <a:noFill/>
        </p:spPr>
        <p:txBody>
          <a:bodyPr wrap="none" rtlCol="0">
            <a:spAutoFit/>
          </a:bodyPr>
          <a:lstStyle/>
          <a:p>
            <a:r>
              <a:rPr lang="en-US" dirty="0"/>
              <a:t>DATA LANE 0</a:t>
            </a:r>
          </a:p>
        </p:txBody>
      </p:sp>
      <p:cxnSp>
        <p:nvCxnSpPr>
          <p:cNvPr id="83" name="Connettore a gomito 82">
            <a:extLst>
              <a:ext uri="{FF2B5EF4-FFF2-40B4-BE49-F238E27FC236}">
                <a16:creationId xmlns:a16="http://schemas.microsoft.com/office/drawing/2014/main" id="{D2AB44EF-7C1F-E476-3A7A-E952C605E685}"/>
              </a:ext>
            </a:extLst>
          </p:cNvPr>
          <p:cNvCxnSpPr>
            <a:stCxn id="39" idx="3"/>
            <a:endCxn id="63" idx="1"/>
          </p:cNvCxnSpPr>
          <p:nvPr/>
        </p:nvCxnSpPr>
        <p:spPr>
          <a:xfrm flipV="1">
            <a:off x="2634579" y="4122281"/>
            <a:ext cx="530867" cy="56693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Connettore 2 84">
            <a:extLst>
              <a:ext uri="{FF2B5EF4-FFF2-40B4-BE49-F238E27FC236}">
                <a16:creationId xmlns:a16="http://schemas.microsoft.com/office/drawing/2014/main" id="{52FB0516-B39D-4996-5C87-34B5D7E56C3A}"/>
              </a:ext>
            </a:extLst>
          </p:cNvPr>
          <p:cNvCxnSpPr>
            <a:stCxn id="61" idx="3"/>
          </p:cNvCxnSpPr>
          <p:nvPr/>
        </p:nvCxnSpPr>
        <p:spPr>
          <a:xfrm flipV="1">
            <a:off x="4038357" y="2597248"/>
            <a:ext cx="60338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6" name="Connettore 2 85">
            <a:extLst>
              <a:ext uri="{FF2B5EF4-FFF2-40B4-BE49-F238E27FC236}">
                <a16:creationId xmlns:a16="http://schemas.microsoft.com/office/drawing/2014/main" id="{C80A4558-A128-3188-FD96-DF87F48942E9}"/>
              </a:ext>
            </a:extLst>
          </p:cNvPr>
          <p:cNvCxnSpPr/>
          <p:nvPr/>
        </p:nvCxnSpPr>
        <p:spPr>
          <a:xfrm flipV="1">
            <a:off x="4007359" y="4104422"/>
            <a:ext cx="60338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Connettore 2 86">
            <a:extLst>
              <a:ext uri="{FF2B5EF4-FFF2-40B4-BE49-F238E27FC236}">
                <a16:creationId xmlns:a16="http://schemas.microsoft.com/office/drawing/2014/main" id="{0866089D-D6AC-5324-081F-0E0EE81B67D1}"/>
              </a:ext>
            </a:extLst>
          </p:cNvPr>
          <p:cNvCxnSpPr>
            <a:cxnSpLocks/>
          </p:cNvCxnSpPr>
          <p:nvPr/>
        </p:nvCxnSpPr>
        <p:spPr>
          <a:xfrm flipH="1">
            <a:off x="4011761" y="4652331"/>
            <a:ext cx="2237094" cy="15035"/>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8" name="CasellaDiTesto 87">
            <a:extLst>
              <a:ext uri="{FF2B5EF4-FFF2-40B4-BE49-F238E27FC236}">
                <a16:creationId xmlns:a16="http://schemas.microsoft.com/office/drawing/2014/main" id="{D44ED8C3-F791-2A49-F185-77E9A663AD13}"/>
              </a:ext>
            </a:extLst>
          </p:cNvPr>
          <p:cNvSpPr txBox="1"/>
          <p:nvPr/>
        </p:nvSpPr>
        <p:spPr>
          <a:xfrm>
            <a:off x="4390419" y="4355463"/>
            <a:ext cx="1381147" cy="369332"/>
          </a:xfrm>
          <a:prstGeom prst="rect">
            <a:avLst/>
          </a:prstGeom>
          <a:noFill/>
        </p:spPr>
        <p:txBody>
          <a:bodyPr wrap="none" rtlCol="0">
            <a:spAutoFit/>
          </a:bodyPr>
          <a:lstStyle/>
          <a:p>
            <a:r>
              <a:rPr lang="en-US" dirty="0"/>
              <a:t>DATA LANE 4</a:t>
            </a:r>
          </a:p>
        </p:txBody>
      </p:sp>
      <p:sp>
        <p:nvSpPr>
          <p:cNvPr id="89" name="CasellaDiTesto 88">
            <a:extLst>
              <a:ext uri="{FF2B5EF4-FFF2-40B4-BE49-F238E27FC236}">
                <a16:creationId xmlns:a16="http://schemas.microsoft.com/office/drawing/2014/main" id="{CF31C081-A110-0054-6FF8-E697AEDA0F52}"/>
              </a:ext>
            </a:extLst>
          </p:cNvPr>
          <p:cNvSpPr txBox="1"/>
          <p:nvPr/>
        </p:nvSpPr>
        <p:spPr>
          <a:xfrm>
            <a:off x="4712092" y="2397635"/>
            <a:ext cx="990977" cy="369332"/>
          </a:xfrm>
          <a:prstGeom prst="rect">
            <a:avLst/>
          </a:prstGeom>
          <a:noFill/>
        </p:spPr>
        <p:txBody>
          <a:bodyPr wrap="none" rtlCol="0">
            <a:spAutoFit/>
          </a:bodyPr>
          <a:lstStyle/>
          <a:p>
            <a:r>
              <a:rPr lang="en-US" dirty="0"/>
              <a:t>CLKPCS0</a:t>
            </a:r>
          </a:p>
        </p:txBody>
      </p:sp>
      <p:sp>
        <p:nvSpPr>
          <p:cNvPr id="90" name="CasellaDiTesto 89">
            <a:extLst>
              <a:ext uri="{FF2B5EF4-FFF2-40B4-BE49-F238E27FC236}">
                <a16:creationId xmlns:a16="http://schemas.microsoft.com/office/drawing/2014/main" id="{121BBF7B-2B95-8AED-DFC6-0491AE14E4AB}"/>
              </a:ext>
            </a:extLst>
          </p:cNvPr>
          <p:cNvSpPr txBox="1"/>
          <p:nvPr/>
        </p:nvSpPr>
        <p:spPr>
          <a:xfrm>
            <a:off x="4669255" y="3907456"/>
            <a:ext cx="990977" cy="369332"/>
          </a:xfrm>
          <a:prstGeom prst="rect">
            <a:avLst/>
          </a:prstGeom>
          <a:noFill/>
        </p:spPr>
        <p:txBody>
          <a:bodyPr wrap="none" rtlCol="0">
            <a:spAutoFit/>
          </a:bodyPr>
          <a:lstStyle/>
          <a:p>
            <a:r>
              <a:rPr lang="en-US" dirty="0"/>
              <a:t>CLKPCS1</a:t>
            </a:r>
          </a:p>
        </p:txBody>
      </p:sp>
      <p:cxnSp>
        <p:nvCxnSpPr>
          <p:cNvPr id="92" name="Connettore 2 91">
            <a:extLst>
              <a:ext uri="{FF2B5EF4-FFF2-40B4-BE49-F238E27FC236}">
                <a16:creationId xmlns:a16="http://schemas.microsoft.com/office/drawing/2014/main" id="{C2EFEEBC-1DA8-A86E-A657-4505E29183AA}"/>
              </a:ext>
            </a:extLst>
          </p:cNvPr>
          <p:cNvCxnSpPr>
            <a:stCxn id="61" idx="0"/>
            <a:endCxn id="59" idx="2"/>
          </p:cNvCxnSpPr>
          <p:nvPr/>
        </p:nvCxnSpPr>
        <p:spPr>
          <a:xfrm flipV="1">
            <a:off x="3601379" y="2183821"/>
            <a:ext cx="2" cy="2749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4" name="Connettore 2 93">
            <a:extLst>
              <a:ext uri="{FF2B5EF4-FFF2-40B4-BE49-F238E27FC236}">
                <a16:creationId xmlns:a16="http://schemas.microsoft.com/office/drawing/2014/main" id="{6336655C-FB97-0DF6-CAC2-51A85FBEF64E}"/>
              </a:ext>
            </a:extLst>
          </p:cNvPr>
          <p:cNvCxnSpPr>
            <a:stCxn id="63" idx="2"/>
            <a:endCxn id="60" idx="0"/>
          </p:cNvCxnSpPr>
          <p:nvPr/>
        </p:nvCxnSpPr>
        <p:spPr>
          <a:xfrm flipH="1">
            <a:off x="3601380" y="4260752"/>
            <a:ext cx="1045" cy="1630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6" name="CasellaDiTesto 95">
            <a:extLst>
              <a:ext uri="{FF2B5EF4-FFF2-40B4-BE49-F238E27FC236}">
                <a16:creationId xmlns:a16="http://schemas.microsoft.com/office/drawing/2014/main" id="{B9CC1448-C2B2-A6E0-EEC4-B621B64D8E3E}"/>
              </a:ext>
            </a:extLst>
          </p:cNvPr>
          <p:cNvSpPr txBox="1"/>
          <p:nvPr/>
        </p:nvSpPr>
        <p:spPr>
          <a:xfrm>
            <a:off x="2684071" y="1570723"/>
            <a:ext cx="530867" cy="369332"/>
          </a:xfrm>
          <a:prstGeom prst="rect">
            <a:avLst/>
          </a:prstGeom>
          <a:noFill/>
        </p:spPr>
        <p:txBody>
          <a:bodyPr wrap="square">
            <a:spAutoFit/>
          </a:bodyPr>
          <a:lstStyle/>
          <a:p>
            <a:r>
              <a:rPr lang="en-US" sz="1800" dirty="0">
                <a:solidFill>
                  <a:srgbClr val="1A1A2E"/>
                </a:solidFill>
                <a:latin typeface="Calibri" pitchFamily="34" charset="0"/>
                <a:ea typeface="Calibri" pitchFamily="34" charset="-122"/>
                <a:cs typeface="Calibri" pitchFamily="34" charset="-120"/>
              </a:rPr>
              <a:t>φ₀ </a:t>
            </a:r>
            <a:endParaRPr lang="en-US" dirty="0"/>
          </a:p>
        </p:txBody>
      </p:sp>
      <p:sp>
        <p:nvSpPr>
          <p:cNvPr id="97" name="CasellaDiTesto 96">
            <a:extLst>
              <a:ext uri="{FF2B5EF4-FFF2-40B4-BE49-F238E27FC236}">
                <a16:creationId xmlns:a16="http://schemas.microsoft.com/office/drawing/2014/main" id="{703921F5-875B-97CA-5094-6517CBA80C5F}"/>
              </a:ext>
            </a:extLst>
          </p:cNvPr>
          <p:cNvSpPr txBox="1"/>
          <p:nvPr/>
        </p:nvSpPr>
        <p:spPr>
          <a:xfrm>
            <a:off x="3997719" y="3125306"/>
            <a:ext cx="530867" cy="369332"/>
          </a:xfrm>
          <a:prstGeom prst="rect">
            <a:avLst/>
          </a:prstGeom>
          <a:noFill/>
        </p:spPr>
        <p:txBody>
          <a:bodyPr wrap="square">
            <a:spAutoFit/>
          </a:bodyPr>
          <a:lstStyle/>
          <a:p>
            <a:r>
              <a:rPr lang="en-US" sz="1800" dirty="0">
                <a:solidFill>
                  <a:srgbClr val="1A1A2E"/>
                </a:solidFill>
                <a:latin typeface="Calibri" pitchFamily="34" charset="0"/>
                <a:ea typeface="Calibri" pitchFamily="34" charset="-122"/>
                <a:cs typeface="Calibri" pitchFamily="34" charset="-120"/>
              </a:rPr>
              <a:t>φ₀ </a:t>
            </a:r>
            <a:endParaRPr lang="en-US" dirty="0"/>
          </a:p>
        </p:txBody>
      </p:sp>
      <p:sp>
        <p:nvSpPr>
          <p:cNvPr id="98" name="CasellaDiTesto 97">
            <a:extLst>
              <a:ext uri="{FF2B5EF4-FFF2-40B4-BE49-F238E27FC236}">
                <a16:creationId xmlns:a16="http://schemas.microsoft.com/office/drawing/2014/main" id="{21006064-C39C-91CD-6681-979EDDA45697}"/>
              </a:ext>
            </a:extLst>
          </p:cNvPr>
          <p:cNvSpPr txBox="1"/>
          <p:nvPr/>
        </p:nvSpPr>
        <p:spPr>
          <a:xfrm>
            <a:off x="4025766" y="2526079"/>
            <a:ext cx="530867" cy="369332"/>
          </a:xfrm>
          <a:prstGeom prst="rect">
            <a:avLst/>
          </a:prstGeom>
          <a:noFill/>
        </p:spPr>
        <p:txBody>
          <a:bodyPr wrap="square">
            <a:spAutoFit/>
          </a:bodyPr>
          <a:lstStyle/>
          <a:p>
            <a:r>
              <a:rPr lang="en-US" sz="1800" dirty="0">
                <a:solidFill>
                  <a:srgbClr val="1A1A2E"/>
                </a:solidFill>
                <a:latin typeface="Calibri" pitchFamily="34" charset="0"/>
                <a:ea typeface="Calibri" pitchFamily="34" charset="-122"/>
                <a:cs typeface="Calibri" pitchFamily="34" charset="-120"/>
              </a:rPr>
              <a:t>φ₀ </a:t>
            </a:r>
            <a:endParaRPr lang="en-US" dirty="0"/>
          </a:p>
        </p:txBody>
      </p:sp>
      <p:sp>
        <p:nvSpPr>
          <p:cNvPr id="99" name="CasellaDiTesto 98">
            <a:extLst>
              <a:ext uri="{FF2B5EF4-FFF2-40B4-BE49-F238E27FC236}">
                <a16:creationId xmlns:a16="http://schemas.microsoft.com/office/drawing/2014/main" id="{DF88FB53-FE87-8288-A406-DE6EE5FFECA1}"/>
              </a:ext>
            </a:extLst>
          </p:cNvPr>
          <p:cNvSpPr txBox="1"/>
          <p:nvPr/>
        </p:nvSpPr>
        <p:spPr>
          <a:xfrm>
            <a:off x="2634710" y="4689213"/>
            <a:ext cx="530867" cy="369332"/>
          </a:xfrm>
          <a:prstGeom prst="rect">
            <a:avLst/>
          </a:prstGeom>
          <a:noFill/>
        </p:spPr>
        <p:txBody>
          <a:bodyPr wrap="square">
            <a:spAutoFit/>
          </a:bodyPr>
          <a:lstStyle/>
          <a:p>
            <a:r>
              <a:rPr lang="en-US" sz="1800" dirty="0">
                <a:solidFill>
                  <a:srgbClr val="1A1A2E"/>
                </a:solidFill>
                <a:latin typeface="Calibri" pitchFamily="34" charset="0"/>
                <a:ea typeface="Calibri" pitchFamily="34" charset="-122"/>
                <a:cs typeface="Calibri" pitchFamily="34" charset="-120"/>
              </a:rPr>
              <a:t>φ</a:t>
            </a:r>
            <a:r>
              <a:rPr lang="en-US" sz="1800" baseline="-25000" dirty="0">
                <a:solidFill>
                  <a:srgbClr val="1A1A2E"/>
                </a:solidFill>
                <a:latin typeface="Calibri" pitchFamily="34" charset="0"/>
                <a:ea typeface="Calibri" pitchFamily="34" charset="-122"/>
                <a:cs typeface="Calibri" pitchFamily="34" charset="-120"/>
              </a:rPr>
              <a:t>1</a:t>
            </a:r>
            <a:r>
              <a:rPr lang="en-US" sz="1800" dirty="0">
                <a:solidFill>
                  <a:srgbClr val="1A1A2E"/>
                </a:solidFill>
                <a:latin typeface="Calibri" pitchFamily="34" charset="0"/>
                <a:ea typeface="Calibri" pitchFamily="34" charset="-122"/>
                <a:cs typeface="Calibri" pitchFamily="34" charset="-120"/>
              </a:rPr>
              <a:t> </a:t>
            </a:r>
            <a:endParaRPr lang="en-US" dirty="0"/>
          </a:p>
        </p:txBody>
      </p:sp>
      <p:sp>
        <p:nvSpPr>
          <p:cNvPr id="100" name="CasellaDiTesto 99">
            <a:extLst>
              <a:ext uri="{FF2B5EF4-FFF2-40B4-BE49-F238E27FC236}">
                <a16:creationId xmlns:a16="http://schemas.microsoft.com/office/drawing/2014/main" id="{D5EF882D-C763-5056-73E2-B48B6C16EAC3}"/>
              </a:ext>
            </a:extLst>
          </p:cNvPr>
          <p:cNvSpPr txBox="1"/>
          <p:nvPr/>
        </p:nvSpPr>
        <p:spPr>
          <a:xfrm>
            <a:off x="3991414" y="1935350"/>
            <a:ext cx="530867" cy="369332"/>
          </a:xfrm>
          <a:prstGeom prst="rect">
            <a:avLst/>
          </a:prstGeom>
          <a:noFill/>
        </p:spPr>
        <p:txBody>
          <a:bodyPr wrap="square">
            <a:spAutoFit/>
          </a:bodyPr>
          <a:lstStyle/>
          <a:p>
            <a:r>
              <a:rPr lang="en-US" sz="1800" dirty="0">
                <a:solidFill>
                  <a:srgbClr val="1A1A2E"/>
                </a:solidFill>
                <a:latin typeface="Calibri" pitchFamily="34" charset="0"/>
                <a:ea typeface="Calibri" pitchFamily="34" charset="-122"/>
                <a:cs typeface="Calibri" pitchFamily="34" charset="-120"/>
              </a:rPr>
              <a:t>φ₀ </a:t>
            </a:r>
            <a:endParaRPr lang="en-US" dirty="0"/>
          </a:p>
        </p:txBody>
      </p:sp>
      <p:sp>
        <p:nvSpPr>
          <p:cNvPr id="101" name="CasellaDiTesto 100">
            <a:extLst>
              <a:ext uri="{FF2B5EF4-FFF2-40B4-BE49-F238E27FC236}">
                <a16:creationId xmlns:a16="http://schemas.microsoft.com/office/drawing/2014/main" id="{82055B7A-84ED-BD3A-274F-61CE860484C9}"/>
              </a:ext>
            </a:extLst>
          </p:cNvPr>
          <p:cNvSpPr txBox="1"/>
          <p:nvPr/>
        </p:nvSpPr>
        <p:spPr>
          <a:xfrm>
            <a:off x="4038356" y="3741714"/>
            <a:ext cx="530867" cy="369332"/>
          </a:xfrm>
          <a:prstGeom prst="rect">
            <a:avLst/>
          </a:prstGeom>
          <a:noFill/>
        </p:spPr>
        <p:txBody>
          <a:bodyPr wrap="square">
            <a:spAutoFit/>
          </a:bodyPr>
          <a:lstStyle/>
          <a:p>
            <a:r>
              <a:rPr lang="en-US" sz="1800" dirty="0">
                <a:solidFill>
                  <a:srgbClr val="1A1A2E"/>
                </a:solidFill>
                <a:latin typeface="Calibri" pitchFamily="34" charset="0"/>
                <a:ea typeface="Calibri" pitchFamily="34" charset="-122"/>
                <a:cs typeface="Calibri" pitchFamily="34" charset="-120"/>
              </a:rPr>
              <a:t>φ</a:t>
            </a:r>
            <a:r>
              <a:rPr lang="en-US" sz="1800" baseline="-25000" dirty="0">
                <a:solidFill>
                  <a:srgbClr val="1A1A2E"/>
                </a:solidFill>
                <a:latin typeface="Calibri" pitchFamily="34" charset="0"/>
                <a:ea typeface="Calibri" pitchFamily="34" charset="-122"/>
                <a:cs typeface="Calibri" pitchFamily="34" charset="-120"/>
              </a:rPr>
              <a:t>1</a:t>
            </a:r>
            <a:r>
              <a:rPr lang="en-US" sz="1800" dirty="0">
                <a:solidFill>
                  <a:srgbClr val="1A1A2E"/>
                </a:solidFill>
                <a:latin typeface="Calibri" pitchFamily="34" charset="0"/>
                <a:ea typeface="Calibri" pitchFamily="34" charset="-122"/>
                <a:cs typeface="Calibri" pitchFamily="34" charset="-120"/>
              </a:rPr>
              <a:t> </a:t>
            </a:r>
            <a:endParaRPr lang="en-US" dirty="0"/>
          </a:p>
        </p:txBody>
      </p:sp>
      <p:sp>
        <p:nvSpPr>
          <p:cNvPr id="102" name="CasellaDiTesto 101">
            <a:extLst>
              <a:ext uri="{FF2B5EF4-FFF2-40B4-BE49-F238E27FC236}">
                <a16:creationId xmlns:a16="http://schemas.microsoft.com/office/drawing/2014/main" id="{86C55AE9-ACD5-E729-8585-5CCC9DBFCB8C}"/>
              </a:ext>
            </a:extLst>
          </p:cNvPr>
          <p:cNvSpPr txBox="1"/>
          <p:nvPr/>
        </p:nvSpPr>
        <p:spPr>
          <a:xfrm>
            <a:off x="4082365" y="4768655"/>
            <a:ext cx="706611" cy="369332"/>
          </a:xfrm>
          <a:prstGeom prst="rect">
            <a:avLst/>
          </a:prstGeom>
          <a:solidFill>
            <a:srgbClr val="FF0000"/>
          </a:solidFill>
        </p:spPr>
        <p:txBody>
          <a:bodyPr wrap="square">
            <a:spAutoFit/>
          </a:bodyPr>
          <a:lstStyle/>
          <a:p>
            <a:pPr algn="ctr"/>
            <a:r>
              <a:rPr lang="en-US" sz="1800" dirty="0">
                <a:solidFill>
                  <a:srgbClr val="1A1A2E"/>
                </a:solidFill>
                <a:latin typeface="Calibri" pitchFamily="34" charset="0"/>
                <a:ea typeface="Calibri" pitchFamily="34" charset="-122"/>
                <a:cs typeface="Calibri" pitchFamily="34" charset="-120"/>
              </a:rPr>
              <a:t>φ</a:t>
            </a:r>
            <a:r>
              <a:rPr lang="en-US" baseline="-25000" dirty="0">
                <a:solidFill>
                  <a:srgbClr val="1A1A2E"/>
                </a:solidFill>
                <a:latin typeface="Calibri" pitchFamily="34" charset="0"/>
                <a:ea typeface="Calibri" pitchFamily="34" charset="-122"/>
                <a:cs typeface="Calibri" pitchFamily="34" charset="-120"/>
              </a:rPr>
              <a:t>0</a:t>
            </a:r>
            <a:r>
              <a:rPr lang="en-US" dirty="0">
                <a:solidFill>
                  <a:srgbClr val="1A1A2E"/>
                </a:solidFill>
                <a:latin typeface="Calibri" pitchFamily="34" charset="0"/>
                <a:ea typeface="Calibri" pitchFamily="34" charset="-122"/>
                <a:cs typeface="Calibri" pitchFamily="34" charset="-120"/>
              </a:rPr>
              <a:t> !!</a:t>
            </a:r>
            <a:r>
              <a:rPr lang="en-US" sz="1800" dirty="0">
                <a:solidFill>
                  <a:srgbClr val="1A1A2E"/>
                </a:solidFill>
                <a:latin typeface="Calibri" pitchFamily="34" charset="0"/>
                <a:ea typeface="Calibri" pitchFamily="34" charset="-122"/>
                <a:cs typeface="Calibri" pitchFamily="34" charset="-120"/>
              </a:rPr>
              <a:t> </a:t>
            </a:r>
            <a:endParaRPr lang="en-US" dirty="0"/>
          </a:p>
        </p:txBody>
      </p:sp>
      <p:sp>
        <p:nvSpPr>
          <p:cNvPr id="104" name="CasellaDiTesto 103">
            <a:extLst>
              <a:ext uri="{FF2B5EF4-FFF2-40B4-BE49-F238E27FC236}">
                <a16:creationId xmlns:a16="http://schemas.microsoft.com/office/drawing/2014/main" id="{E996C513-6EB4-2CBA-A439-244735365056}"/>
              </a:ext>
            </a:extLst>
          </p:cNvPr>
          <p:cNvSpPr txBox="1"/>
          <p:nvPr/>
        </p:nvSpPr>
        <p:spPr>
          <a:xfrm>
            <a:off x="2181798" y="2335048"/>
            <a:ext cx="820430" cy="369332"/>
          </a:xfrm>
          <a:prstGeom prst="rect">
            <a:avLst/>
          </a:prstGeom>
          <a:noFill/>
        </p:spPr>
        <p:txBody>
          <a:bodyPr wrap="square">
            <a:spAutoFit/>
          </a:bodyPr>
          <a:lstStyle/>
          <a:p>
            <a:r>
              <a:rPr lang="en-US" sz="1800" dirty="0">
                <a:solidFill>
                  <a:srgbClr val="1A1A2E"/>
                </a:solidFill>
                <a:latin typeface="Calibri" pitchFamily="34" charset="0"/>
                <a:ea typeface="Calibri" pitchFamily="34" charset="-122"/>
                <a:cs typeface="Calibri" pitchFamily="34" charset="-120"/>
              </a:rPr>
              <a:t>XCLK</a:t>
            </a:r>
            <a:r>
              <a:rPr lang="en-US" dirty="0">
                <a:solidFill>
                  <a:srgbClr val="1A1A2E"/>
                </a:solidFill>
                <a:latin typeface="Calibri" pitchFamily="34" charset="0"/>
                <a:ea typeface="Calibri" pitchFamily="34" charset="-122"/>
                <a:cs typeface="Calibri" pitchFamily="34" charset="-120"/>
              </a:rPr>
              <a:t> ₀</a:t>
            </a:r>
            <a:endParaRPr lang="en-US" dirty="0"/>
          </a:p>
        </p:txBody>
      </p:sp>
      <p:sp>
        <p:nvSpPr>
          <p:cNvPr id="105" name="CasellaDiTesto 104">
            <a:extLst>
              <a:ext uri="{FF2B5EF4-FFF2-40B4-BE49-F238E27FC236}">
                <a16:creationId xmlns:a16="http://schemas.microsoft.com/office/drawing/2014/main" id="{461A4DFA-C359-536A-A1D3-DCF59456F256}"/>
              </a:ext>
            </a:extLst>
          </p:cNvPr>
          <p:cNvSpPr txBox="1"/>
          <p:nvPr/>
        </p:nvSpPr>
        <p:spPr>
          <a:xfrm>
            <a:off x="2165853" y="4036415"/>
            <a:ext cx="820430" cy="369332"/>
          </a:xfrm>
          <a:prstGeom prst="rect">
            <a:avLst/>
          </a:prstGeom>
          <a:noFill/>
        </p:spPr>
        <p:txBody>
          <a:bodyPr wrap="square">
            <a:spAutoFit/>
          </a:bodyPr>
          <a:lstStyle/>
          <a:p>
            <a:r>
              <a:rPr lang="en-US" sz="1800" dirty="0">
                <a:solidFill>
                  <a:srgbClr val="1A1A2E"/>
                </a:solidFill>
                <a:latin typeface="Calibri" pitchFamily="34" charset="0"/>
                <a:ea typeface="Calibri" pitchFamily="34" charset="-122"/>
                <a:cs typeface="Calibri" pitchFamily="34" charset="-120"/>
              </a:rPr>
              <a:t>XCLK</a:t>
            </a:r>
            <a:r>
              <a:rPr lang="en-US" dirty="0">
                <a:solidFill>
                  <a:srgbClr val="1A1A2E"/>
                </a:solidFill>
                <a:latin typeface="Calibri" pitchFamily="34" charset="0"/>
                <a:ea typeface="Calibri" pitchFamily="34" charset="-122"/>
                <a:cs typeface="Calibri" pitchFamily="34" charset="-120"/>
              </a:rPr>
              <a:t> </a:t>
            </a:r>
            <a:r>
              <a:rPr lang="en-US" baseline="-25000" dirty="0">
                <a:solidFill>
                  <a:srgbClr val="1A1A2E"/>
                </a:solidFill>
                <a:latin typeface="Calibri" pitchFamily="34" charset="0"/>
                <a:ea typeface="Calibri" pitchFamily="34" charset="-122"/>
                <a:cs typeface="Calibri" pitchFamily="34" charset="-120"/>
              </a:rPr>
              <a:t>1</a:t>
            </a:r>
            <a:endParaRPr lang="en-US" baseline="-25000" dirty="0"/>
          </a:p>
        </p:txBody>
      </p:sp>
      <p:sp>
        <p:nvSpPr>
          <p:cNvPr id="6" name="Titolo 5">
            <a:extLst>
              <a:ext uri="{FF2B5EF4-FFF2-40B4-BE49-F238E27FC236}">
                <a16:creationId xmlns:a16="http://schemas.microsoft.com/office/drawing/2014/main" id="{BAEE2994-201B-44AE-F334-C83017F4DBF7}"/>
              </a:ext>
            </a:extLst>
          </p:cNvPr>
          <p:cNvSpPr>
            <a:spLocks noGrp="1"/>
          </p:cNvSpPr>
          <p:nvPr>
            <p:ph type="title"/>
          </p:nvPr>
        </p:nvSpPr>
        <p:spPr/>
        <p:txBody>
          <a:bodyPr>
            <a:normAutofit/>
          </a:bodyPr>
          <a:lstStyle/>
          <a:p>
            <a:r>
              <a:rPr lang="en-US" b="1" dirty="0">
                <a:solidFill>
                  <a:srgbClr val="FFFFFF"/>
                </a:solidFill>
                <a:latin typeface="Calibri" pitchFamily="34" charset="0"/>
                <a:ea typeface="Calibri" pitchFamily="34" charset="-122"/>
                <a:cs typeface="Calibri" pitchFamily="34" charset="-120"/>
              </a:rPr>
              <a:t>Buffer Bypass — TX PI Dual-Purpose Conflict</a:t>
            </a:r>
            <a:endParaRPr lang="en-US" dirty="0"/>
          </a:p>
        </p:txBody>
      </p:sp>
    </p:spTree>
    <p:extLst>
      <p:ext uri="{BB962C8B-B14F-4D97-AF65-F5344CB8AC3E}">
        <p14:creationId xmlns:p14="http://schemas.microsoft.com/office/powerpoint/2010/main" val="3166617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365760" y="0"/>
            <a:ext cx="11460480" cy="877824"/>
          </a:xfrm>
          <a:prstGeom prst="rect">
            <a:avLst/>
          </a:prstGeom>
          <a:noFill/>
          <a:ln/>
        </p:spPr>
        <p:txBody>
          <a:bodyPr wrap="square" lIns="0" tIns="0" rIns="0" bIns="0" rtlCol="0" anchor="ctr"/>
          <a:lstStyle/>
          <a:p>
            <a:endParaRPr lang="en-US" sz="2933" dirty="0"/>
          </a:p>
        </p:txBody>
      </p:sp>
      <p:pic>
        <p:nvPicPr>
          <p:cNvPr id="4" name="Image 0" descr="/mnt/user-data/uploads/1777873206618_image.png"/>
          <p:cNvPicPr>
            <a:picLocks noChangeAspect="1"/>
          </p:cNvPicPr>
          <p:nvPr/>
        </p:nvPicPr>
        <p:blipFill>
          <a:blip r:embed="rId3"/>
          <a:stretch>
            <a:fillRect/>
          </a:stretch>
        </p:blipFill>
        <p:spPr>
          <a:xfrm>
            <a:off x="365760" y="1850754"/>
            <a:ext cx="7071360" cy="4494405"/>
          </a:xfrm>
          <a:prstGeom prst="rect">
            <a:avLst/>
          </a:prstGeom>
        </p:spPr>
      </p:pic>
      <p:sp>
        <p:nvSpPr>
          <p:cNvPr id="5" name="Shape 2"/>
          <p:cNvSpPr/>
          <p:nvPr/>
        </p:nvSpPr>
        <p:spPr>
          <a:xfrm>
            <a:off x="7985760" y="1072896"/>
            <a:ext cx="3840480" cy="1975104"/>
          </a:xfrm>
          <a:prstGeom prst="rect">
            <a:avLst/>
          </a:prstGeom>
          <a:solidFill>
            <a:srgbClr val="CAF0F8"/>
          </a:solidFill>
          <a:ln w="12700">
            <a:solidFill>
              <a:srgbClr val="00B4D8"/>
            </a:solidFill>
            <a:prstDash val="solid"/>
          </a:ln>
          <a:effectLst>
            <a:outerShdw blurRad="50800" dist="25400" dir="8100000" algn="bl" rotWithShape="0">
              <a:srgbClr val="AAAAAA">
                <a:alpha val="20000"/>
              </a:srgbClr>
            </a:outerShdw>
          </a:effectLst>
        </p:spPr>
        <p:txBody>
          <a:bodyPr/>
          <a:lstStyle/>
          <a:p>
            <a:endParaRPr lang="en-US" sz="2800"/>
          </a:p>
        </p:txBody>
      </p:sp>
      <p:sp>
        <p:nvSpPr>
          <p:cNvPr id="6" name="Text 3"/>
          <p:cNvSpPr/>
          <p:nvPr/>
        </p:nvSpPr>
        <p:spPr>
          <a:xfrm>
            <a:off x="8107680" y="1133856"/>
            <a:ext cx="3596640" cy="414528"/>
          </a:xfrm>
          <a:prstGeom prst="rect">
            <a:avLst/>
          </a:prstGeom>
          <a:noFill/>
          <a:ln/>
        </p:spPr>
        <p:txBody>
          <a:bodyPr wrap="square" lIns="0" tIns="0" rIns="0" bIns="0" rtlCol="0" anchor="ctr"/>
          <a:lstStyle/>
          <a:p>
            <a:pPr algn="ctr"/>
            <a:r>
              <a:rPr lang="en-US" b="1" dirty="0">
                <a:solidFill>
                  <a:srgbClr val="00B4D8"/>
                </a:solidFill>
                <a:latin typeface="Calibri" pitchFamily="34" charset="0"/>
                <a:ea typeface="Calibri" pitchFamily="34" charset="-122"/>
                <a:cs typeface="Calibri" pitchFamily="34" charset="-120"/>
              </a:rPr>
              <a:t>Circuit 1 — TX PI</a:t>
            </a:r>
            <a:endParaRPr lang="en-US" dirty="0"/>
          </a:p>
        </p:txBody>
      </p:sp>
      <p:sp>
        <p:nvSpPr>
          <p:cNvPr id="7" name="Text 4"/>
          <p:cNvSpPr/>
          <p:nvPr/>
        </p:nvSpPr>
        <p:spPr>
          <a:xfrm>
            <a:off x="8107680" y="1584960"/>
            <a:ext cx="3596640" cy="1365504"/>
          </a:xfrm>
          <a:prstGeom prst="rect">
            <a:avLst/>
          </a:prstGeom>
          <a:noFill/>
          <a:ln/>
        </p:spPr>
        <p:txBody>
          <a:bodyPr wrap="square" lIns="0" tIns="0" rIns="0" bIns="0" rtlCol="0" anchor="ctr"/>
          <a:lstStyle/>
          <a:p>
            <a:r>
              <a:rPr lang="en-US" sz="1600" dirty="0">
                <a:solidFill>
                  <a:srgbClr val="1A1A2E"/>
                </a:solidFill>
                <a:latin typeface="Calibri" pitchFamily="34" charset="0"/>
                <a:ea typeface="Calibri" pitchFamily="34" charset="-122"/>
                <a:cs typeface="Calibri" pitchFamily="34" charset="-120"/>
              </a:rPr>
              <a:t>Shifts REFCLK phase before the CPLL/QPLL. Each step moves the XCLK (FIFO read clock) by </a:t>
            </a:r>
            <a:r>
              <a:rPr lang="en-US" sz="1600" dirty="0">
                <a:solidFill>
                  <a:srgbClr val="1A1A2E"/>
                </a:solidFill>
                <a:latin typeface="Calibri" pitchFamily="34" charset="0"/>
                <a:ea typeface="Calibri" pitchFamily="34" charset="-122"/>
                <a:cs typeface="Calibri" pitchFamily="34" charset="-120"/>
                <a:sym typeface="Wingdings" panose="05000000000000000000" pitchFamily="2" charset="2"/>
              </a:rPr>
              <a:t>≈1.5 ps → 18.6 ps @ 156.25 MHz</a:t>
            </a:r>
            <a:r>
              <a:rPr lang="en-US" sz="1600" dirty="0">
                <a:solidFill>
                  <a:srgbClr val="1A1A2E"/>
                </a:solidFill>
                <a:latin typeface="Calibri" pitchFamily="34" charset="0"/>
                <a:ea typeface="Calibri" pitchFamily="34" charset="-122"/>
                <a:cs typeface="Calibri" pitchFamily="34" charset="-120"/>
              </a:rPr>
              <a:t>.</a:t>
            </a:r>
          </a:p>
          <a:p>
            <a:r>
              <a:rPr lang="en-US" sz="1600" dirty="0">
                <a:solidFill>
                  <a:srgbClr val="1A1A2E"/>
                </a:solidFill>
                <a:latin typeface="Calibri" pitchFamily="34" charset="0"/>
                <a:ea typeface="Calibri" pitchFamily="34" charset="-122"/>
                <a:cs typeface="Calibri" pitchFamily="34" charset="-120"/>
              </a:rPr>
              <a:t>Total range ≈ 1 REFCLK period (6.4 ns at 156.25 MHz).</a:t>
            </a:r>
          </a:p>
        </p:txBody>
      </p:sp>
      <p:sp>
        <p:nvSpPr>
          <p:cNvPr id="8" name="Shape 5"/>
          <p:cNvSpPr/>
          <p:nvPr/>
        </p:nvSpPr>
        <p:spPr>
          <a:xfrm>
            <a:off x="7985760" y="3194304"/>
            <a:ext cx="3840480" cy="2560320"/>
          </a:xfrm>
          <a:prstGeom prst="rect">
            <a:avLst/>
          </a:prstGeom>
          <a:solidFill>
            <a:srgbClr val="FADBD8"/>
          </a:solidFill>
          <a:ln w="12700">
            <a:solidFill>
              <a:srgbClr val="C0392B"/>
            </a:solidFill>
            <a:prstDash val="solid"/>
          </a:ln>
          <a:effectLst>
            <a:outerShdw blurRad="50800" dist="25400" dir="8100000" algn="bl" rotWithShape="0">
              <a:srgbClr val="AAAAAA">
                <a:alpha val="20000"/>
              </a:srgbClr>
            </a:outerShdw>
          </a:effectLst>
        </p:spPr>
        <p:txBody>
          <a:bodyPr/>
          <a:lstStyle/>
          <a:p>
            <a:endParaRPr lang="en-US" sz="2400"/>
          </a:p>
        </p:txBody>
      </p:sp>
      <p:sp>
        <p:nvSpPr>
          <p:cNvPr id="9" name="Text 6"/>
          <p:cNvSpPr/>
          <p:nvPr/>
        </p:nvSpPr>
        <p:spPr>
          <a:xfrm>
            <a:off x="8107680" y="3255264"/>
            <a:ext cx="3596640" cy="414528"/>
          </a:xfrm>
          <a:prstGeom prst="rect">
            <a:avLst/>
          </a:prstGeom>
          <a:noFill/>
          <a:ln/>
        </p:spPr>
        <p:txBody>
          <a:bodyPr wrap="square" lIns="0" tIns="0" rIns="0" bIns="0" rtlCol="0" anchor="ctr"/>
          <a:lstStyle/>
          <a:p>
            <a:pPr algn="ctr"/>
            <a:r>
              <a:rPr lang="en-US" b="1" dirty="0">
                <a:solidFill>
                  <a:srgbClr val="C0392B"/>
                </a:solidFill>
                <a:latin typeface="Calibri" pitchFamily="34" charset="0"/>
                <a:ea typeface="Calibri" pitchFamily="34" charset="-122"/>
                <a:cs typeface="Calibri" pitchFamily="34" charset="-120"/>
              </a:rPr>
              <a:t>Circuit 2 — Fill level feedback</a:t>
            </a:r>
            <a:endParaRPr lang="en-US" dirty="0"/>
          </a:p>
        </p:txBody>
      </p:sp>
      <p:sp>
        <p:nvSpPr>
          <p:cNvPr id="10" name="Text 7"/>
          <p:cNvSpPr/>
          <p:nvPr/>
        </p:nvSpPr>
        <p:spPr>
          <a:xfrm>
            <a:off x="8107680" y="3718560"/>
            <a:ext cx="3596640" cy="1950720"/>
          </a:xfrm>
          <a:prstGeom prst="rect">
            <a:avLst/>
          </a:prstGeom>
          <a:noFill/>
          <a:ln/>
        </p:spPr>
        <p:txBody>
          <a:bodyPr wrap="square" lIns="0" tIns="0" rIns="0" bIns="0" rtlCol="0" anchor="ctr"/>
          <a:lstStyle/>
          <a:p>
            <a:r>
              <a:rPr lang="en-US" sz="1600" dirty="0">
                <a:solidFill>
                  <a:srgbClr val="1A1A2E"/>
                </a:solidFill>
                <a:latin typeface="Calibri" pitchFamily="34" charset="0"/>
                <a:ea typeface="Calibri" pitchFamily="34" charset="-122"/>
                <a:cs typeface="Calibri" pitchFamily="34" charset="-120"/>
              </a:rPr>
              <a:t>The FIFO maintains WA and RA pointers (both divided by M for comparison). The difference WA−RA (using Gray coding for CDC) is compared to M/2:</a:t>
            </a:r>
          </a:p>
          <a:p>
            <a:r>
              <a:rPr lang="en-US" sz="1600" b="1" dirty="0">
                <a:solidFill>
                  <a:srgbClr val="1A1A2E"/>
                </a:solidFill>
                <a:latin typeface="Consolas"/>
              </a:rPr>
              <a:t>txbufstatus[0] = 1</a:t>
            </a:r>
            <a:r>
              <a:rPr lang="en-US" sz="1600" dirty="0">
                <a:solidFill>
                  <a:srgbClr val="1A1A2E"/>
                </a:solidFill>
                <a:latin typeface="Calibri" pitchFamily="34" charset="0"/>
                <a:ea typeface="Calibri" pitchFamily="34" charset="-122"/>
                <a:cs typeface="Calibri" pitchFamily="34" charset="-120"/>
              </a:rPr>
              <a:t>  →  FIFO ≥ half-full</a:t>
            </a:r>
          </a:p>
          <a:p>
            <a:r>
              <a:rPr lang="en-US" sz="1600" b="1" dirty="0">
                <a:solidFill>
                  <a:srgbClr val="1A1A2E"/>
                </a:solidFill>
                <a:latin typeface="Consolas"/>
              </a:rPr>
              <a:t>txbufstatus[0] = 0</a:t>
            </a:r>
            <a:r>
              <a:rPr lang="en-US" sz="1600" dirty="0">
                <a:solidFill>
                  <a:srgbClr val="1A1A2E"/>
                </a:solidFill>
                <a:latin typeface="Calibri" pitchFamily="34" charset="0"/>
                <a:ea typeface="Calibri" pitchFamily="34" charset="-122"/>
                <a:cs typeface="Calibri" pitchFamily="34" charset="-120"/>
              </a:rPr>
              <a:t>  →  FIFO &lt; half-full</a:t>
            </a:r>
          </a:p>
          <a:p>
            <a:endParaRPr lang="en-US" sz="700" dirty="0"/>
          </a:p>
          <a:p>
            <a:r>
              <a:rPr lang="en-US" sz="1600" dirty="0">
                <a:solidFill>
                  <a:srgbClr val="1A1A2E"/>
                </a:solidFill>
                <a:latin typeface="Calibri" pitchFamily="34" charset="0"/>
                <a:ea typeface="Calibri" pitchFamily="34" charset="-122"/>
                <a:cs typeface="Calibri" pitchFamily="34" charset="-120"/>
              </a:rPr>
              <a:t>This flag is the </a:t>
            </a:r>
            <a:r>
              <a:rPr lang="en-US" sz="1600" b="1" dirty="0">
                <a:solidFill>
                  <a:srgbClr val="1A1A2E"/>
                </a:solidFill>
                <a:latin typeface="Calibri" pitchFamily="34" charset="0"/>
                <a:ea typeface="Calibri" pitchFamily="34" charset="-122"/>
                <a:cs typeface="Calibri" pitchFamily="34" charset="-120"/>
              </a:rPr>
              <a:t>1-bit phase detector</a:t>
            </a:r>
            <a:r>
              <a:rPr lang="en-US" sz="1600" dirty="0">
                <a:solidFill>
                  <a:srgbClr val="1A1A2E"/>
                </a:solidFill>
                <a:latin typeface="Calibri" pitchFamily="34" charset="0"/>
                <a:ea typeface="Calibri" pitchFamily="34" charset="-122"/>
                <a:cs typeface="Calibri" pitchFamily="34" charset="-120"/>
              </a:rPr>
              <a:t> driving the alignment FSM.</a:t>
            </a:r>
          </a:p>
        </p:txBody>
      </p:sp>
      <p:sp>
        <p:nvSpPr>
          <p:cNvPr id="11" name="Shape 33">
            <a:extLst>
              <a:ext uri="{FF2B5EF4-FFF2-40B4-BE49-F238E27FC236}">
                <a16:creationId xmlns:a16="http://schemas.microsoft.com/office/drawing/2014/main" id="{FB6F5B6D-4A6E-86B9-ED41-46B05D868E27}"/>
              </a:ext>
            </a:extLst>
          </p:cNvPr>
          <p:cNvSpPr/>
          <p:nvPr/>
        </p:nvSpPr>
        <p:spPr>
          <a:xfrm>
            <a:off x="365760" y="1048512"/>
            <a:ext cx="7305901" cy="877824"/>
          </a:xfrm>
          <a:prstGeom prst="rect">
            <a:avLst/>
          </a:prstGeom>
          <a:solidFill>
            <a:srgbClr val="D5F5E3"/>
          </a:solidFill>
          <a:ln w="12700">
            <a:solidFill>
              <a:srgbClr val="1E8449"/>
            </a:solidFill>
            <a:prstDash val="solid"/>
          </a:ln>
        </p:spPr>
        <p:txBody>
          <a:bodyPr/>
          <a:lstStyle/>
          <a:p>
            <a:endParaRPr lang="en-US" sz="2400"/>
          </a:p>
        </p:txBody>
      </p:sp>
      <p:sp>
        <p:nvSpPr>
          <p:cNvPr id="12" name="Text 34">
            <a:extLst>
              <a:ext uri="{FF2B5EF4-FFF2-40B4-BE49-F238E27FC236}">
                <a16:creationId xmlns:a16="http://schemas.microsoft.com/office/drawing/2014/main" id="{B8A911B1-F9B8-FFB0-D1A5-16DAA4F99021}"/>
              </a:ext>
            </a:extLst>
          </p:cNvPr>
          <p:cNvSpPr/>
          <p:nvPr/>
        </p:nvSpPr>
        <p:spPr>
          <a:xfrm>
            <a:off x="548640" y="1139331"/>
            <a:ext cx="7072734" cy="585216"/>
          </a:xfrm>
          <a:prstGeom prst="rect">
            <a:avLst/>
          </a:prstGeom>
          <a:noFill/>
          <a:ln/>
        </p:spPr>
        <p:txBody>
          <a:bodyPr wrap="square" lIns="0" tIns="0" rIns="0" bIns="0" rtlCol="0" anchor="ctr"/>
          <a:lstStyle/>
          <a:p>
            <a:r>
              <a:rPr lang="en-US" sz="1600" b="1" dirty="0">
                <a:solidFill>
                  <a:srgbClr val="1E8449"/>
                </a:solidFill>
                <a:latin typeface="Calibri" pitchFamily="34" charset="0"/>
                <a:ea typeface="Calibri" pitchFamily="34" charset="-122"/>
                <a:cs typeface="Calibri" pitchFamily="34" charset="-120"/>
              </a:rPr>
              <a:t>Solution: </a:t>
            </a:r>
            <a:r>
              <a:rPr lang="en-US" sz="1600" dirty="0">
                <a:solidFill>
                  <a:srgbClr val="1A1A2E"/>
                </a:solidFill>
                <a:latin typeface="Calibri" pitchFamily="34" charset="0"/>
                <a:ea typeface="Calibri" pitchFamily="34" charset="-122"/>
                <a:cs typeface="Calibri" pitchFamily="34" charset="-120"/>
              </a:rPr>
              <a:t>keep the elastic buffer enabled. The FIFO handles CDC (Job 1) for each lane independently. The TX PI is then free to perform Job 2 — shift each serializer clock to align recovered 156.25 MHz across all lanes.</a:t>
            </a:r>
          </a:p>
        </p:txBody>
      </p:sp>
      <p:sp>
        <p:nvSpPr>
          <p:cNvPr id="13" name="Titolo 12">
            <a:extLst>
              <a:ext uri="{FF2B5EF4-FFF2-40B4-BE49-F238E27FC236}">
                <a16:creationId xmlns:a16="http://schemas.microsoft.com/office/drawing/2014/main" id="{61E1204E-90A5-582D-C764-D2C6B08D15E0}"/>
              </a:ext>
            </a:extLst>
          </p:cNvPr>
          <p:cNvSpPr>
            <a:spLocks noGrp="1"/>
          </p:cNvSpPr>
          <p:nvPr>
            <p:ph type="title"/>
          </p:nvPr>
        </p:nvSpPr>
        <p:spPr>
          <a:xfrm>
            <a:off x="152400" y="34255"/>
            <a:ext cx="11612880" cy="813489"/>
          </a:xfrm>
        </p:spPr>
        <p:txBody>
          <a:bodyPr>
            <a:normAutofit/>
          </a:bodyPr>
          <a:lstStyle/>
          <a:p>
            <a:r>
              <a:rPr lang="en-US" b="1" dirty="0">
                <a:solidFill>
                  <a:srgbClr val="FFFFFF"/>
                </a:solidFill>
                <a:latin typeface="Calibri" pitchFamily="34" charset="0"/>
                <a:ea typeface="Calibri" pitchFamily="34" charset="-122"/>
                <a:cs typeface="Calibri" pitchFamily="34" charset="-120"/>
              </a:rPr>
              <a:t>Deterministic TX Buffer</a:t>
            </a:r>
            <a:endParaRPr lang="en-US" dirty="0"/>
          </a:p>
        </p:txBody>
      </p:sp>
    </p:spTree>
    <p:extLst>
      <p:ext uri="{BB962C8B-B14F-4D97-AF65-F5344CB8AC3E}">
        <p14:creationId xmlns:p14="http://schemas.microsoft.com/office/powerpoint/2010/main" val="3577322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9">
            <a:extLst>
              <a:ext uri="{FF2B5EF4-FFF2-40B4-BE49-F238E27FC236}">
                <a16:creationId xmlns:a16="http://schemas.microsoft.com/office/drawing/2014/main" id="{9F7B730F-884B-0516-92E7-EB0ACA0026CA}"/>
              </a:ext>
            </a:extLst>
          </p:cNvPr>
          <p:cNvSpPr>
            <a:spLocks noGrp="1"/>
          </p:cNvSpPr>
          <p:nvPr>
            <p:ph type="title"/>
          </p:nvPr>
        </p:nvSpPr>
        <p:spPr/>
        <p:txBody>
          <a:bodyPr>
            <a:normAutofit/>
          </a:bodyPr>
          <a:lstStyle/>
          <a:p>
            <a:r>
              <a:rPr lang="en-US" dirty="0"/>
              <a:t>FERS: detector readout chains for every (photon) need</a:t>
            </a:r>
          </a:p>
        </p:txBody>
      </p:sp>
      <p:sp>
        <p:nvSpPr>
          <p:cNvPr id="2" name="BottomBar">
            <a:extLst>
              <a:ext uri="{FF2B5EF4-FFF2-40B4-BE49-F238E27FC236}">
                <a16:creationId xmlns:a16="http://schemas.microsoft.com/office/drawing/2014/main" id="{10F62A26-E5DF-5DF3-B430-C3CF08C78902}"/>
              </a:ext>
            </a:extLst>
          </p:cNvPr>
          <p:cNvSpPr/>
          <p:nvPr/>
        </p:nvSpPr>
        <p:spPr>
          <a:xfrm>
            <a:off x="7153709" y="2197246"/>
            <a:ext cx="2154881" cy="1327419"/>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defPPr>
              <a:defRPr lang="en-150"/>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buNone/>
            </a:pPr>
            <a:r>
              <a:rPr lang="en-GB" sz="1400" b="1" dirty="0">
                <a:solidFill>
                  <a:srgbClr val="C00000"/>
                </a:solidFill>
              </a:rPr>
              <a:t>Daisy chain </a:t>
            </a:r>
            <a:r>
              <a:rPr lang="en-GB" sz="1400" b="1" dirty="0">
                <a:solidFill>
                  <a:srgbClr val="C00000"/>
                </a:solidFill>
                <a:sym typeface="Wingdings" panose="05000000000000000000" pitchFamily="2" charset="2"/>
              </a:rPr>
              <a:t> </a:t>
            </a:r>
            <a:r>
              <a:rPr lang="en-GB" sz="1400" b="1" dirty="0">
                <a:solidFill>
                  <a:srgbClr val="C00000"/>
                </a:solidFill>
              </a:rPr>
              <a:t>Up to 16 boards/node</a:t>
            </a:r>
          </a:p>
          <a:p>
            <a:pPr algn="ctr">
              <a:buNone/>
            </a:pPr>
            <a:endParaRPr lang="en-GB" sz="1400" b="1" dirty="0">
              <a:solidFill>
                <a:srgbClr val="C00000"/>
              </a:solidFill>
            </a:endParaRPr>
          </a:p>
          <a:p>
            <a:pPr algn="ctr"/>
            <a:r>
              <a:rPr lang="en-US" sz="1400" b="1" dirty="0">
                <a:solidFill>
                  <a:srgbClr val="C00000"/>
                </a:solidFill>
              </a:rPr>
              <a:t>Up to 128 </a:t>
            </a:r>
            <a:r>
              <a:rPr lang="en-US" sz="1400" dirty="0">
                <a:solidFill>
                  <a:srgbClr val="C00000"/>
                </a:solidFill>
              </a:rPr>
              <a:t>total</a:t>
            </a:r>
            <a:r>
              <a:rPr lang="en-US" sz="1400" b="1" dirty="0">
                <a:solidFill>
                  <a:srgbClr val="C00000"/>
                </a:solidFill>
              </a:rPr>
              <a:t> boards</a:t>
            </a:r>
          </a:p>
          <a:p>
            <a:pPr algn="ctr"/>
            <a:endParaRPr lang="en-US" sz="1400" b="1" dirty="0">
              <a:solidFill>
                <a:srgbClr val="C00000"/>
              </a:solidFill>
            </a:endParaRPr>
          </a:p>
          <a:p>
            <a:pPr algn="ctr"/>
            <a:r>
              <a:rPr lang="en-US" sz="1400" b="1" dirty="0">
                <a:solidFill>
                  <a:srgbClr val="C00000"/>
                </a:solidFill>
              </a:rPr>
              <a:t>Up to 8k channels</a:t>
            </a:r>
          </a:p>
        </p:txBody>
      </p:sp>
      <p:sp>
        <p:nvSpPr>
          <p:cNvPr id="3" name="FU120">
            <a:extLst>
              <a:ext uri="{FF2B5EF4-FFF2-40B4-BE49-F238E27FC236}">
                <a16:creationId xmlns:a16="http://schemas.microsoft.com/office/drawing/2014/main" id="{78AAC6A0-8E4E-D9A1-0124-74C5352B5096}"/>
              </a:ext>
            </a:extLst>
          </p:cNvPr>
          <p:cNvSpPr/>
          <p:nvPr/>
        </p:nvSpPr>
        <p:spPr>
          <a:xfrm>
            <a:off x="621116" y="1241297"/>
            <a:ext cx="1879600" cy="698114"/>
          </a:xfrm>
          <a:prstGeom prst="rect">
            <a:avLst/>
          </a:prstGeom>
          <a:solidFill>
            <a:srgbClr val="5B9BD5"/>
          </a:solidFill>
          <a:ln w="12700">
            <a:solidFill>
              <a:srgbClr val="2E7AB8"/>
            </a:solidFill>
          </a:ln>
        </p:spPr>
        <p:txBody>
          <a:bodyPr lIns="45720" tIns="22860" rIns="45720" bIns="2286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400" b="1" dirty="0">
                <a:solidFill>
                  <a:srgbClr val="FFFFFF"/>
                </a:solidFill>
              </a:rPr>
              <a:t>64-channel</a:t>
            </a:r>
          </a:p>
          <a:p>
            <a:pPr algn="ctr">
              <a:buNone/>
            </a:pPr>
            <a:r>
              <a:rPr lang="en-US" sz="1400" b="1" dirty="0">
                <a:solidFill>
                  <a:srgbClr val="FFFFFF"/>
                </a:solidFill>
              </a:rPr>
              <a:t>Frontend unit 1</a:t>
            </a:r>
            <a:endParaRPr lang="en-US" sz="1100" b="0" dirty="0">
              <a:solidFill>
                <a:srgbClr val="DCF0FF"/>
              </a:solidFill>
            </a:endParaRPr>
          </a:p>
        </p:txBody>
      </p:sp>
      <p:sp>
        <p:nvSpPr>
          <p:cNvPr id="4" name="FU121">
            <a:extLst>
              <a:ext uri="{FF2B5EF4-FFF2-40B4-BE49-F238E27FC236}">
                <a16:creationId xmlns:a16="http://schemas.microsoft.com/office/drawing/2014/main" id="{0408259A-B3BD-9136-307F-C5D79BF68D2F}"/>
              </a:ext>
            </a:extLst>
          </p:cNvPr>
          <p:cNvSpPr/>
          <p:nvPr/>
        </p:nvSpPr>
        <p:spPr>
          <a:xfrm>
            <a:off x="621116" y="2342201"/>
            <a:ext cx="1879600" cy="698114"/>
          </a:xfrm>
          <a:prstGeom prst="rect">
            <a:avLst/>
          </a:prstGeom>
          <a:solidFill>
            <a:srgbClr val="5B9BD5"/>
          </a:solidFill>
          <a:ln w="12700">
            <a:solidFill>
              <a:srgbClr val="2E7AB8"/>
            </a:solidFill>
          </a:ln>
        </p:spPr>
        <p:txBody>
          <a:bodyPr lIns="45720" tIns="22860" rIns="45720" bIns="2286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rPr>
              <a:t>64-channel</a:t>
            </a:r>
          </a:p>
          <a:p>
            <a:pPr algn="ctr">
              <a:buNone/>
            </a:pPr>
            <a:r>
              <a:rPr lang="en-US" sz="1400" b="1" dirty="0">
                <a:solidFill>
                  <a:srgbClr val="FFFFFF"/>
                </a:solidFill>
              </a:rPr>
              <a:t>Frontend unit 2</a:t>
            </a:r>
            <a:endParaRPr lang="en-US" sz="1100" dirty="0">
              <a:solidFill>
                <a:srgbClr val="DCF0FF"/>
              </a:solidFill>
            </a:endParaRPr>
          </a:p>
        </p:txBody>
      </p:sp>
      <p:sp>
        <p:nvSpPr>
          <p:cNvPr id="5" name="FU122">
            <a:extLst>
              <a:ext uri="{FF2B5EF4-FFF2-40B4-BE49-F238E27FC236}">
                <a16:creationId xmlns:a16="http://schemas.microsoft.com/office/drawing/2014/main" id="{A55C78DC-B91A-583F-32C1-B790B2BA81DA}"/>
              </a:ext>
            </a:extLst>
          </p:cNvPr>
          <p:cNvSpPr/>
          <p:nvPr/>
        </p:nvSpPr>
        <p:spPr>
          <a:xfrm>
            <a:off x="621116" y="3389652"/>
            <a:ext cx="1879600" cy="685100"/>
          </a:xfrm>
          <a:prstGeom prst="rect">
            <a:avLst/>
          </a:prstGeom>
          <a:solidFill>
            <a:srgbClr val="5B9BD5"/>
          </a:solidFill>
          <a:ln w="12700">
            <a:solidFill>
              <a:srgbClr val="2E7AB8"/>
            </a:solidFill>
          </a:ln>
        </p:spPr>
        <p:txBody>
          <a:bodyPr lIns="45720" tIns="22860" rIns="45720" bIns="2286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rPr>
              <a:t>64-channel</a:t>
            </a:r>
          </a:p>
          <a:p>
            <a:pPr algn="ctr">
              <a:buNone/>
            </a:pPr>
            <a:r>
              <a:rPr lang="en-US" sz="1400" b="1" dirty="0">
                <a:solidFill>
                  <a:srgbClr val="FFFFFF"/>
                </a:solidFill>
              </a:rPr>
              <a:t>Frontend unit 3</a:t>
            </a:r>
            <a:endParaRPr lang="en-US" sz="1100" dirty="0">
              <a:solidFill>
                <a:srgbClr val="DCF0FF"/>
              </a:solidFill>
            </a:endParaRPr>
          </a:p>
        </p:txBody>
      </p:sp>
      <p:sp>
        <p:nvSpPr>
          <p:cNvPr id="11" name="Dots130">
            <a:extLst>
              <a:ext uri="{FF2B5EF4-FFF2-40B4-BE49-F238E27FC236}">
                <a16:creationId xmlns:a16="http://schemas.microsoft.com/office/drawing/2014/main" id="{71BBEEA1-9886-2909-24AB-BC729F4B9258}"/>
              </a:ext>
            </a:extLst>
          </p:cNvPr>
          <p:cNvSpPr/>
          <p:nvPr/>
        </p:nvSpPr>
        <p:spPr>
          <a:xfrm>
            <a:off x="538566" y="5267197"/>
            <a:ext cx="1117600" cy="355600"/>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2000" b="1" dirty="0">
                <a:solidFill>
                  <a:srgbClr val="5B9BD5"/>
                </a:solidFill>
              </a:rPr>
              <a:t>. . .</a:t>
            </a:r>
          </a:p>
        </p:txBody>
      </p:sp>
      <p:sp>
        <p:nvSpPr>
          <p:cNvPr id="13" name="Concentrator">
            <a:extLst>
              <a:ext uri="{FF2B5EF4-FFF2-40B4-BE49-F238E27FC236}">
                <a16:creationId xmlns:a16="http://schemas.microsoft.com/office/drawing/2014/main" id="{5FA147B8-5D66-1D28-76F1-9CAB8F815138}"/>
              </a:ext>
            </a:extLst>
          </p:cNvPr>
          <p:cNvSpPr/>
          <p:nvPr/>
        </p:nvSpPr>
        <p:spPr>
          <a:xfrm>
            <a:off x="4787506" y="1342897"/>
            <a:ext cx="2189960" cy="3708400"/>
          </a:xfrm>
          <a:prstGeom prst="rect">
            <a:avLst/>
          </a:prstGeom>
          <a:solidFill>
            <a:srgbClr val="1F3864"/>
          </a:solidFill>
          <a:ln w="19050">
            <a:solidFill>
              <a:srgbClr val="4472C4"/>
            </a:solidFill>
          </a:ln>
        </p:spPr>
        <p:txBody>
          <a:bodyPr lIns="45720" tIns="22860" rIns="45720" bIns="2286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200" b="1" dirty="0">
                <a:solidFill>
                  <a:srgbClr val="FFFFFF"/>
                </a:solidFill>
              </a:rPr>
              <a:t>CONCENTRATOR</a:t>
            </a:r>
          </a:p>
          <a:p>
            <a:pPr algn="ctr">
              <a:buNone/>
            </a:pPr>
            <a:r>
              <a:rPr lang="en-US" sz="1200" dirty="0">
                <a:solidFill>
                  <a:srgbClr val="9DC3E6"/>
                </a:solidFill>
              </a:rPr>
              <a:t>Sync &amp; Readout</a:t>
            </a:r>
          </a:p>
          <a:p>
            <a:pPr algn="ctr">
              <a:buNone/>
            </a:pPr>
            <a:r>
              <a:rPr lang="en-US" sz="1200" b="0" dirty="0">
                <a:solidFill>
                  <a:srgbClr val="9DC3E6"/>
                </a:solidFill>
              </a:rPr>
              <a:t>DAQ Interface</a:t>
            </a:r>
          </a:p>
        </p:txBody>
      </p:sp>
      <p:sp>
        <p:nvSpPr>
          <p:cNvPr id="14" name="ArrL0">
            <a:extLst>
              <a:ext uri="{FF2B5EF4-FFF2-40B4-BE49-F238E27FC236}">
                <a16:creationId xmlns:a16="http://schemas.microsoft.com/office/drawing/2014/main" id="{A1D63C23-65FA-6230-7FC3-CF24EBF3B4C2}"/>
              </a:ext>
            </a:extLst>
          </p:cNvPr>
          <p:cNvSpPr/>
          <p:nvPr/>
        </p:nvSpPr>
        <p:spPr>
          <a:xfrm>
            <a:off x="2544771" y="1488754"/>
            <a:ext cx="2159790" cy="203200"/>
          </a:xfrm>
          <a:prstGeom prst="rightArrow">
            <a:avLst>
              <a:gd name="adj1" fmla="val 50000"/>
              <a:gd name="adj2" fmla="val 70000"/>
            </a:avLst>
          </a:prstGeom>
          <a:solidFill>
            <a:srgbClr val="4472C4"/>
          </a:solidFill>
          <a:ln>
            <a:noFill/>
          </a:ln>
        </p:spPr>
        <p:txBody>
          <a:bodyP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dirty="0"/>
          </a:p>
        </p:txBody>
      </p:sp>
      <p:sp>
        <p:nvSpPr>
          <p:cNvPr id="15" name="ArrL1">
            <a:extLst>
              <a:ext uri="{FF2B5EF4-FFF2-40B4-BE49-F238E27FC236}">
                <a16:creationId xmlns:a16="http://schemas.microsoft.com/office/drawing/2014/main" id="{ACD263CE-4D60-CD8C-8EEB-4649888FAEF4}"/>
              </a:ext>
            </a:extLst>
          </p:cNvPr>
          <p:cNvSpPr/>
          <p:nvPr/>
        </p:nvSpPr>
        <p:spPr>
          <a:xfrm>
            <a:off x="2551516" y="2625597"/>
            <a:ext cx="2185190" cy="198321"/>
          </a:xfrm>
          <a:prstGeom prst="rightArrow">
            <a:avLst>
              <a:gd name="adj1" fmla="val 50000"/>
              <a:gd name="adj2" fmla="val 70000"/>
            </a:avLst>
          </a:prstGeom>
          <a:solidFill>
            <a:srgbClr val="4472C4"/>
          </a:solidFill>
          <a:ln>
            <a:noFill/>
          </a:ln>
        </p:spPr>
        <p:txBody>
          <a:bodyP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16" name="ArrL2">
            <a:extLst>
              <a:ext uri="{FF2B5EF4-FFF2-40B4-BE49-F238E27FC236}">
                <a16:creationId xmlns:a16="http://schemas.microsoft.com/office/drawing/2014/main" id="{955EA8D5-1351-CECA-5377-D28FD2F08021}"/>
              </a:ext>
            </a:extLst>
          </p:cNvPr>
          <p:cNvSpPr/>
          <p:nvPr/>
        </p:nvSpPr>
        <p:spPr>
          <a:xfrm>
            <a:off x="2551516" y="3710966"/>
            <a:ext cx="2159790" cy="203200"/>
          </a:xfrm>
          <a:prstGeom prst="rightArrow">
            <a:avLst>
              <a:gd name="adj1" fmla="val 50000"/>
              <a:gd name="adj2" fmla="val 70000"/>
            </a:avLst>
          </a:prstGeom>
          <a:solidFill>
            <a:srgbClr val="4472C4"/>
          </a:solidFill>
          <a:ln>
            <a:noFill/>
          </a:ln>
        </p:spPr>
        <p:txBody>
          <a:bodyP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17" name="ArrDown1">
            <a:extLst>
              <a:ext uri="{FF2B5EF4-FFF2-40B4-BE49-F238E27FC236}">
                <a16:creationId xmlns:a16="http://schemas.microsoft.com/office/drawing/2014/main" id="{B7437B12-A98D-BE22-686F-2B98FB5D9515}"/>
              </a:ext>
            </a:extLst>
          </p:cNvPr>
          <p:cNvSpPr/>
          <p:nvPr/>
        </p:nvSpPr>
        <p:spPr>
          <a:xfrm rot="5400000">
            <a:off x="5806857" y="5181734"/>
            <a:ext cx="203200" cy="228600"/>
          </a:xfrm>
          <a:prstGeom prst="rightArrow">
            <a:avLst>
              <a:gd name="adj1" fmla="val 50000"/>
              <a:gd name="adj2" fmla="val 65000"/>
            </a:avLst>
          </a:prstGeom>
          <a:solidFill>
            <a:srgbClr val="ED7D31"/>
          </a:solidFill>
          <a:ln>
            <a:noFill/>
          </a:ln>
        </p:spPr>
        <p:txBody>
          <a:bodyP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18" name="EthBadge">
            <a:extLst>
              <a:ext uri="{FF2B5EF4-FFF2-40B4-BE49-F238E27FC236}">
                <a16:creationId xmlns:a16="http://schemas.microsoft.com/office/drawing/2014/main" id="{0F7B14A4-8FAF-CCE5-B461-7F4C44B6CCAB}"/>
              </a:ext>
            </a:extLst>
          </p:cNvPr>
          <p:cNvSpPr/>
          <p:nvPr/>
        </p:nvSpPr>
        <p:spPr>
          <a:xfrm>
            <a:off x="5146457" y="5435734"/>
            <a:ext cx="1524000" cy="330200"/>
          </a:xfrm>
          <a:prstGeom prst="roundRect">
            <a:avLst>
              <a:gd name="adj" fmla="val 30000"/>
            </a:avLst>
          </a:prstGeom>
          <a:solidFill>
            <a:srgbClr val="ED7D31"/>
          </a:solid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200" b="1" dirty="0">
                <a:solidFill>
                  <a:srgbClr val="FFFFFF"/>
                </a:solidFill>
              </a:rPr>
              <a:t>1/10GbE – USB 3.0</a:t>
            </a:r>
          </a:p>
        </p:txBody>
      </p:sp>
      <p:sp>
        <p:nvSpPr>
          <p:cNvPr id="19" name="ArrDown2">
            <a:extLst>
              <a:ext uri="{FF2B5EF4-FFF2-40B4-BE49-F238E27FC236}">
                <a16:creationId xmlns:a16="http://schemas.microsoft.com/office/drawing/2014/main" id="{52DFE9B5-7723-EB41-10C1-863BE5CD82E4}"/>
              </a:ext>
            </a:extLst>
          </p:cNvPr>
          <p:cNvSpPr/>
          <p:nvPr/>
        </p:nvSpPr>
        <p:spPr>
          <a:xfrm rot="5400000">
            <a:off x="5806857" y="5791334"/>
            <a:ext cx="203200" cy="228600"/>
          </a:xfrm>
          <a:prstGeom prst="rightArrow">
            <a:avLst>
              <a:gd name="adj1" fmla="val 50000"/>
              <a:gd name="adj2" fmla="val 65000"/>
            </a:avLst>
          </a:prstGeom>
          <a:solidFill>
            <a:srgbClr val="ED7D31"/>
          </a:solidFill>
          <a:ln>
            <a:noFill/>
          </a:ln>
        </p:spPr>
        <p:txBody>
          <a:bodyP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20" name="DAQPC">
            <a:extLst>
              <a:ext uri="{FF2B5EF4-FFF2-40B4-BE49-F238E27FC236}">
                <a16:creationId xmlns:a16="http://schemas.microsoft.com/office/drawing/2014/main" id="{878C1982-6C32-088F-25C0-AB5F9AB58253}"/>
              </a:ext>
            </a:extLst>
          </p:cNvPr>
          <p:cNvSpPr/>
          <p:nvPr/>
        </p:nvSpPr>
        <p:spPr>
          <a:xfrm>
            <a:off x="4998436" y="6045334"/>
            <a:ext cx="1778000" cy="400773"/>
          </a:xfrm>
          <a:prstGeom prst="rect">
            <a:avLst/>
          </a:prstGeom>
          <a:solidFill>
            <a:srgbClr val="44546A"/>
          </a:solidFill>
          <a:ln w="12700">
            <a:solidFill>
              <a:srgbClr val="2C3A4A"/>
            </a:solid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400" b="1" dirty="0">
                <a:solidFill>
                  <a:srgbClr val="FFFFFF"/>
                </a:solidFill>
              </a:rPr>
              <a:t>DAQ PC</a:t>
            </a:r>
          </a:p>
          <a:p>
            <a:pPr algn="ctr">
              <a:buNone/>
            </a:pPr>
            <a:r>
              <a:rPr lang="en-US" sz="1100" b="0" dirty="0">
                <a:solidFill>
                  <a:srgbClr val="AAB8C8"/>
                </a:solidFill>
              </a:rPr>
              <a:t>Janus Software</a:t>
            </a:r>
          </a:p>
        </p:txBody>
      </p:sp>
      <p:sp>
        <p:nvSpPr>
          <p:cNvPr id="21" name="DaisyLeft">
            <a:extLst>
              <a:ext uri="{FF2B5EF4-FFF2-40B4-BE49-F238E27FC236}">
                <a16:creationId xmlns:a16="http://schemas.microsoft.com/office/drawing/2014/main" id="{C1C51CCC-4640-ADD8-40DE-FBE1C6C676D0}"/>
              </a:ext>
            </a:extLst>
          </p:cNvPr>
          <p:cNvSpPr/>
          <p:nvPr/>
        </p:nvSpPr>
        <p:spPr>
          <a:xfrm>
            <a:off x="92603" y="1228597"/>
            <a:ext cx="484457" cy="3949700"/>
          </a:xfrm>
          <a:prstGeom prst="rect">
            <a:avLst/>
          </a:prstGeom>
          <a:solidFill>
            <a:schemeClr val="accent4">
              <a:lumMod val="20000"/>
              <a:lumOff val="80000"/>
            </a:schemeClr>
          </a:solidFill>
          <a:ln w="6350">
            <a:solidFill>
              <a:srgbClr val="4472C4"/>
            </a:solidFill>
          </a:ln>
        </p:spPr>
        <p:txBody>
          <a:bodyPr vert="vert27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400" b="0" dirty="0">
                <a:solidFill>
                  <a:srgbClr val="1F3864"/>
                </a:solidFill>
              </a:rPr>
              <a:t>Detector array - Multichannel</a:t>
            </a:r>
          </a:p>
        </p:txBody>
      </p:sp>
      <p:sp>
        <p:nvSpPr>
          <p:cNvPr id="22" name="UnitCount">
            <a:extLst>
              <a:ext uri="{FF2B5EF4-FFF2-40B4-BE49-F238E27FC236}">
                <a16:creationId xmlns:a16="http://schemas.microsoft.com/office/drawing/2014/main" id="{5E3D15D1-E6E1-8C0E-76E4-ECD77B5C0F6C}"/>
              </a:ext>
            </a:extLst>
          </p:cNvPr>
          <p:cNvSpPr/>
          <p:nvPr/>
        </p:nvSpPr>
        <p:spPr>
          <a:xfrm>
            <a:off x="7249418" y="2860956"/>
            <a:ext cx="2154881" cy="310088"/>
          </a:xfrm>
          <a:prstGeom prst="rect">
            <a:avLst/>
          </a:prstGeom>
          <a:noFill/>
          <a:ln>
            <a:noFill/>
          </a:ln>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600" b="1" dirty="0">
              <a:solidFill>
                <a:schemeClr val="accent1">
                  <a:lumMod val="75000"/>
                </a:schemeClr>
              </a:solidFill>
            </a:endParaRPr>
          </a:p>
        </p:txBody>
      </p:sp>
      <p:sp>
        <p:nvSpPr>
          <p:cNvPr id="23" name="TLinkLabel180">
            <a:extLst>
              <a:ext uri="{FF2B5EF4-FFF2-40B4-BE49-F238E27FC236}">
                <a16:creationId xmlns:a16="http://schemas.microsoft.com/office/drawing/2014/main" id="{F6201065-4BE6-8F03-8917-54EC7008E574}"/>
              </a:ext>
            </a:extLst>
          </p:cNvPr>
          <p:cNvSpPr/>
          <p:nvPr/>
        </p:nvSpPr>
        <p:spPr>
          <a:xfrm>
            <a:off x="7744122" y="995056"/>
            <a:ext cx="1165475" cy="463519"/>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400" b="1" dirty="0" err="1">
                <a:solidFill>
                  <a:srgbClr val="4472C4"/>
                </a:solidFill>
              </a:rPr>
              <a:t>TDLink</a:t>
            </a:r>
            <a:endParaRPr lang="en-US" sz="1400" b="1" dirty="0">
              <a:solidFill>
                <a:srgbClr val="4472C4"/>
              </a:solidFill>
            </a:endParaRPr>
          </a:p>
          <a:p>
            <a:pPr algn="ctr">
              <a:buNone/>
            </a:pPr>
            <a:r>
              <a:rPr lang="en-US" sz="1400" b="1" dirty="0">
                <a:solidFill>
                  <a:srgbClr val="4472C4"/>
                </a:solidFill>
              </a:rPr>
              <a:t>3.125 Gb/s</a:t>
            </a:r>
          </a:p>
        </p:txBody>
      </p:sp>
      <p:sp>
        <p:nvSpPr>
          <p:cNvPr id="24" name="TLinkLabel180">
            <a:extLst>
              <a:ext uri="{FF2B5EF4-FFF2-40B4-BE49-F238E27FC236}">
                <a16:creationId xmlns:a16="http://schemas.microsoft.com/office/drawing/2014/main" id="{B3C342D1-5C58-2883-917B-43D3F0812B93}"/>
              </a:ext>
            </a:extLst>
          </p:cNvPr>
          <p:cNvSpPr/>
          <p:nvPr/>
        </p:nvSpPr>
        <p:spPr>
          <a:xfrm>
            <a:off x="4633259" y="2597757"/>
            <a:ext cx="914400" cy="254000"/>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100" b="0" dirty="0">
                <a:solidFill>
                  <a:schemeClr val="bg1"/>
                </a:solidFill>
              </a:rPr>
              <a:t>Node 2</a:t>
            </a:r>
          </a:p>
        </p:txBody>
      </p:sp>
      <p:sp>
        <p:nvSpPr>
          <p:cNvPr id="25" name="TLinkLabel180">
            <a:extLst>
              <a:ext uri="{FF2B5EF4-FFF2-40B4-BE49-F238E27FC236}">
                <a16:creationId xmlns:a16="http://schemas.microsoft.com/office/drawing/2014/main" id="{E25C0CC4-20DE-DF43-7486-A4F15D811065}"/>
              </a:ext>
            </a:extLst>
          </p:cNvPr>
          <p:cNvSpPr/>
          <p:nvPr/>
        </p:nvSpPr>
        <p:spPr>
          <a:xfrm>
            <a:off x="4620795" y="3692138"/>
            <a:ext cx="914400" cy="254000"/>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100" b="0" dirty="0">
                <a:solidFill>
                  <a:schemeClr val="bg1"/>
                </a:solidFill>
              </a:rPr>
              <a:t>Node 3</a:t>
            </a:r>
          </a:p>
        </p:txBody>
      </p:sp>
      <p:sp>
        <p:nvSpPr>
          <p:cNvPr id="26" name="TLinkLabel180">
            <a:extLst>
              <a:ext uri="{FF2B5EF4-FFF2-40B4-BE49-F238E27FC236}">
                <a16:creationId xmlns:a16="http://schemas.microsoft.com/office/drawing/2014/main" id="{7A08BBA5-AEA1-6ADE-274E-C1DAF6A18897}"/>
              </a:ext>
            </a:extLst>
          </p:cNvPr>
          <p:cNvSpPr/>
          <p:nvPr/>
        </p:nvSpPr>
        <p:spPr>
          <a:xfrm>
            <a:off x="4611263" y="4725479"/>
            <a:ext cx="914400" cy="254000"/>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100" b="0" dirty="0">
                <a:solidFill>
                  <a:schemeClr val="bg1"/>
                </a:solidFill>
              </a:rPr>
              <a:t>Node 4</a:t>
            </a:r>
          </a:p>
        </p:txBody>
      </p:sp>
      <p:sp>
        <p:nvSpPr>
          <p:cNvPr id="27" name="TLinkLabel180">
            <a:extLst>
              <a:ext uri="{FF2B5EF4-FFF2-40B4-BE49-F238E27FC236}">
                <a16:creationId xmlns:a16="http://schemas.microsoft.com/office/drawing/2014/main" id="{7747E401-3AC9-E162-4761-E858D5CD4726}"/>
              </a:ext>
            </a:extLst>
          </p:cNvPr>
          <p:cNvSpPr/>
          <p:nvPr/>
        </p:nvSpPr>
        <p:spPr>
          <a:xfrm>
            <a:off x="4611263" y="1468132"/>
            <a:ext cx="914400" cy="254000"/>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100" b="0" dirty="0">
                <a:solidFill>
                  <a:schemeClr val="bg1"/>
                </a:solidFill>
              </a:rPr>
              <a:t>Node 1</a:t>
            </a:r>
          </a:p>
        </p:txBody>
      </p:sp>
      <p:sp>
        <p:nvSpPr>
          <p:cNvPr id="28" name="FU122">
            <a:extLst>
              <a:ext uri="{FF2B5EF4-FFF2-40B4-BE49-F238E27FC236}">
                <a16:creationId xmlns:a16="http://schemas.microsoft.com/office/drawing/2014/main" id="{01FFBC77-CCB9-0164-47AD-15E3E9BBC88A}"/>
              </a:ext>
            </a:extLst>
          </p:cNvPr>
          <p:cNvSpPr/>
          <p:nvPr/>
        </p:nvSpPr>
        <p:spPr>
          <a:xfrm>
            <a:off x="630881" y="4466397"/>
            <a:ext cx="1879600" cy="685100"/>
          </a:xfrm>
          <a:prstGeom prst="rect">
            <a:avLst/>
          </a:prstGeom>
          <a:solidFill>
            <a:srgbClr val="5B9BD5"/>
          </a:solidFill>
          <a:ln w="12700">
            <a:solidFill>
              <a:srgbClr val="2E7AB8"/>
            </a:solidFill>
          </a:ln>
        </p:spPr>
        <p:txBody>
          <a:bodyPr lIns="45720" tIns="22860" rIns="45720" bIns="2286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rPr>
              <a:t>64-channel</a:t>
            </a:r>
          </a:p>
          <a:p>
            <a:pPr algn="ctr">
              <a:buNone/>
            </a:pPr>
            <a:r>
              <a:rPr lang="en-US" sz="1400" b="1" dirty="0">
                <a:solidFill>
                  <a:srgbClr val="FFFFFF"/>
                </a:solidFill>
              </a:rPr>
              <a:t>Frontend unit 4</a:t>
            </a:r>
            <a:endParaRPr lang="en-US" sz="1100" dirty="0">
              <a:solidFill>
                <a:srgbClr val="DCF0FF"/>
              </a:solidFill>
            </a:endParaRPr>
          </a:p>
        </p:txBody>
      </p:sp>
      <p:sp>
        <p:nvSpPr>
          <p:cNvPr id="29" name="ArrL2">
            <a:extLst>
              <a:ext uri="{FF2B5EF4-FFF2-40B4-BE49-F238E27FC236}">
                <a16:creationId xmlns:a16="http://schemas.microsoft.com/office/drawing/2014/main" id="{A62E2B1E-D875-2E7A-6A68-0609517A15EF}"/>
              </a:ext>
            </a:extLst>
          </p:cNvPr>
          <p:cNvSpPr/>
          <p:nvPr/>
        </p:nvSpPr>
        <p:spPr>
          <a:xfrm>
            <a:off x="2541057" y="4754547"/>
            <a:ext cx="2159790" cy="203200"/>
          </a:xfrm>
          <a:prstGeom prst="rightArrow">
            <a:avLst>
              <a:gd name="adj1" fmla="val 50000"/>
              <a:gd name="adj2" fmla="val 70000"/>
            </a:avLst>
          </a:prstGeom>
          <a:solidFill>
            <a:srgbClr val="4472C4"/>
          </a:solidFill>
          <a:ln>
            <a:noFill/>
          </a:ln>
        </p:spPr>
        <p:txBody>
          <a:bodyP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30" name="TLinkLabel180">
            <a:extLst>
              <a:ext uri="{FF2B5EF4-FFF2-40B4-BE49-F238E27FC236}">
                <a16:creationId xmlns:a16="http://schemas.microsoft.com/office/drawing/2014/main" id="{C2220796-8641-123D-B922-FEA3D203451C}"/>
              </a:ext>
            </a:extLst>
          </p:cNvPr>
          <p:cNvSpPr/>
          <p:nvPr/>
        </p:nvSpPr>
        <p:spPr>
          <a:xfrm>
            <a:off x="6251773" y="2599560"/>
            <a:ext cx="914400" cy="254000"/>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100" b="0" dirty="0">
                <a:solidFill>
                  <a:schemeClr val="bg1"/>
                </a:solidFill>
              </a:rPr>
              <a:t>Node 6</a:t>
            </a:r>
          </a:p>
        </p:txBody>
      </p:sp>
      <p:sp>
        <p:nvSpPr>
          <p:cNvPr id="31" name="TLinkLabel180">
            <a:extLst>
              <a:ext uri="{FF2B5EF4-FFF2-40B4-BE49-F238E27FC236}">
                <a16:creationId xmlns:a16="http://schemas.microsoft.com/office/drawing/2014/main" id="{BF343BE5-1E44-D434-2A8E-69FEB4261EFE}"/>
              </a:ext>
            </a:extLst>
          </p:cNvPr>
          <p:cNvSpPr/>
          <p:nvPr/>
        </p:nvSpPr>
        <p:spPr>
          <a:xfrm>
            <a:off x="6239309" y="3693941"/>
            <a:ext cx="914400" cy="254000"/>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100" b="0" dirty="0">
                <a:solidFill>
                  <a:schemeClr val="bg1"/>
                </a:solidFill>
              </a:rPr>
              <a:t>Node 7</a:t>
            </a:r>
          </a:p>
        </p:txBody>
      </p:sp>
      <p:sp>
        <p:nvSpPr>
          <p:cNvPr id="32" name="TLinkLabel180">
            <a:extLst>
              <a:ext uri="{FF2B5EF4-FFF2-40B4-BE49-F238E27FC236}">
                <a16:creationId xmlns:a16="http://schemas.microsoft.com/office/drawing/2014/main" id="{A1A3E632-BE25-E044-494A-6C64DE295AA2}"/>
              </a:ext>
            </a:extLst>
          </p:cNvPr>
          <p:cNvSpPr/>
          <p:nvPr/>
        </p:nvSpPr>
        <p:spPr>
          <a:xfrm>
            <a:off x="6229777" y="4727282"/>
            <a:ext cx="914400" cy="254000"/>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100" b="0" dirty="0">
                <a:solidFill>
                  <a:schemeClr val="bg1"/>
                </a:solidFill>
              </a:rPr>
              <a:t>Node 8</a:t>
            </a:r>
          </a:p>
        </p:txBody>
      </p:sp>
      <p:sp>
        <p:nvSpPr>
          <p:cNvPr id="33" name="TLinkLabel180">
            <a:extLst>
              <a:ext uri="{FF2B5EF4-FFF2-40B4-BE49-F238E27FC236}">
                <a16:creationId xmlns:a16="http://schemas.microsoft.com/office/drawing/2014/main" id="{57323D84-C80B-2FEF-042A-875EC92F60A2}"/>
              </a:ext>
            </a:extLst>
          </p:cNvPr>
          <p:cNvSpPr/>
          <p:nvPr/>
        </p:nvSpPr>
        <p:spPr>
          <a:xfrm>
            <a:off x="6229777" y="1469935"/>
            <a:ext cx="914400" cy="254000"/>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100" b="0" dirty="0">
                <a:solidFill>
                  <a:schemeClr val="bg1"/>
                </a:solidFill>
              </a:rPr>
              <a:t>Node 5</a:t>
            </a:r>
          </a:p>
        </p:txBody>
      </p:sp>
      <p:sp>
        <p:nvSpPr>
          <p:cNvPr id="34" name="ArrL0">
            <a:extLst>
              <a:ext uri="{FF2B5EF4-FFF2-40B4-BE49-F238E27FC236}">
                <a16:creationId xmlns:a16="http://schemas.microsoft.com/office/drawing/2014/main" id="{29A3C0B2-F3F0-A860-7DC4-C84A3EB01818}"/>
              </a:ext>
            </a:extLst>
          </p:cNvPr>
          <p:cNvSpPr/>
          <p:nvPr/>
        </p:nvSpPr>
        <p:spPr>
          <a:xfrm rot="10800000">
            <a:off x="7047957" y="1480850"/>
            <a:ext cx="2346034" cy="197949"/>
          </a:xfrm>
          <a:prstGeom prst="rightArrow">
            <a:avLst>
              <a:gd name="adj1" fmla="val 50000"/>
              <a:gd name="adj2" fmla="val 70000"/>
            </a:avLst>
          </a:prstGeom>
          <a:solidFill>
            <a:srgbClr val="4472C4"/>
          </a:solidFill>
          <a:ln>
            <a:noFill/>
          </a:ln>
        </p:spPr>
        <p:txBody>
          <a:bodyP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dirty="0"/>
          </a:p>
        </p:txBody>
      </p:sp>
      <p:sp>
        <p:nvSpPr>
          <p:cNvPr id="35" name="FU120">
            <a:extLst>
              <a:ext uri="{FF2B5EF4-FFF2-40B4-BE49-F238E27FC236}">
                <a16:creationId xmlns:a16="http://schemas.microsoft.com/office/drawing/2014/main" id="{93C870B7-FFD3-2B64-18E2-1BA0A96A6F02}"/>
              </a:ext>
            </a:extLst>
          </p:cNvPr>
          <p:cNvSpPr/>
          <p:nvPr/>
        </p:nvSpPr>
        <p:spPr>
          <a:xfrm>
            <a:off x="9685076" y="1241297"/>
            <a:ext cx="1879600" cy="698114"/>
          </a:xfrm>
          <a:prstGeom prst="rect">
            <a:avLst/>
          </a:prstGeom>
          <a:solidFill>
            <a:srgbClr val="5B9BD5"/>
          </a:solidFill>
          <a:ln w="12700">
            <a:solidFill>
              <a:srgbClr val="2E7AB8"/>
            </a:solidFill>
          </a:ln>
        </p:spPr>
        <p:txBody>
          <a:bodyPr lIns="45720" tIns="22860" rIns="45720" bIns="2286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rPr>
              <a:t>64-channel</a:t>
            </a:r>
          </a:p>
          <a:p>
            <a:pPr algn="ctr">
              <a:buNone/>
            </a:pPr>
            <a:r>
              <a:rPr lang="en-US" sz="1400" b="1" dirty="0">
                <a:solidFill>
                  <a:srgbClr val="FFFFFF"/>
                </a:solidFill>
              </a:rPr>
              <a:t>Frontend unit N-3</a:t>
            </a:r>
            <a:endParaRPr lang="en-US" sz="1100" b="0" dirty="0">
              <a:solidFill>
                <a:srgbClr val="DCF0FF"/>
              </a:solidFill>
            </a:endParaRPr>
          </a:p>
        </p:txBody>
      </p:sp>
      <p:sp>
        <p:nvSpPr>
          <p:cNvPr id="36" name="FU121">
            <a:extLst>
              <a:ext uri="{FF2B5EF4-FFF2-40B4-BE49-F238E27FC236}">
                <a16:creationId xmlns:a16="http://schemas.microsoft.com/office/drawing/2014/main" id="{24A0B197-F467-C83B-EE40-B4D2F1307BAA}"/>
              </a:ext>
            </a:extLst>
          </p:cNvPr>
          <p:cNvSpPr/>
          <p:nvPr/>
        </p:nvSpPr>
        <p:spPr>
          <a:xfrm>
            <a:off x="9685076" y="2342201"/>
            <a:ext cx="1879600" cy="698114"/>
          </a:xfrm>
          <a:prstGeom prst="rect">
            <a:avLst/>
          </a:prstGeom>
          <a:solidFill>
            <a:srgbClr val="5B9BD5"/>
          </a:solidFill>
          <a:ln w="12700">
            <a:solidFill>
              <a:srgbClr val="2E7AB8"/>
            </a:solidFill>
          </a:ln>
        </p:spPr>
        <p:txBody>
          <a:bodyPr lIns="45720" tIns="22860" rIns="45720" bIns="2286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rPr>
              <a:t>64-channel</a:t>
            </a:r>
          </a:p>
          <a:p>
            <a:pPr algn="ctr">
              <a:buNone/>
            </a:pPr>
            <a:r>
              <a:rPr lang="en-US" sz="1400" b="1" dirty="0">
                <a:solidFill>
                  <a:srgbClr val="FFFFFF"/>
                </a:solidFill>
              </a:rPr>
              <a:t>Frontend unit N-2</a:t>
            </a:r>
            <a:endParaRPr lang="en-US" sz="1100" dirty="0">
              <a:solidFill>
                <a:srgbClr val="DCF0FF"/>
              </a:solidFill>
            </a:endParaRPr>
          </a:p>
        </p:txBody>
      </p:sp>
      <p:sp>
        <p:nvSpPr>
          <p:cNvPr id="37" name="FU122">
            <a:extLst>
              <a:ext uri="{FF2B5EF4-FFF2-40B4-BE49-F238E27FC236}">
                <a16:creationId xmlns:a16="http://schemas.microsoft.com/office/drawing/2014/main" id="{38D52BD2-E71A-A062-9A1D-5B88850593B5}"/>
              </a:ext>
            </a:extLst>
          </p:cNvPr>
          <p:cNvSpPr/>
          <p:nvPr/>
        </p:nvSpPr>
        <p:spPr>
          <a:xfrm>
            <a:off x="9685076" y="3389652"/>
            <a:ext cx="1879600" cy="685100"/>
          </a:xfrm>
          <a:prstGeom prst="rect">
            <a:avLst/>
          </a:prstGeom>
          <a:solidFill>
            <a:srgbClr val="5B9BD5"/>
          </a:solidFill>
          <a:ln w="12700">
            <a:solidFill>
              <a:srgbClr val="2E7AB8"/>
            </a:solidFill>
          </a:ln>
        </p:spPr>
        <p:txBody>
          <a:bodyPr lIns="45720" tIns="22860" rIns="45720" bIns="2286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rPr>
              <a:t>64-channel</a:t>
            </a:r>
          </a:p>
          <a:p>
            <a:pPr algn="ctr">
              <a:buNone/>
            </a:pPr>
            <a:r>
              <a:rPr lang="en-US" sz="1400" b="1" dirty="0">
                <a:solidFill>
                  <a:srgbClr val="FFFFFF"/>
                </a:solidFill>
              </a:rPr>
              <a:t>Frontend unit N-1</a:t>
            </a:r>
            <a:endParaRPr lang="en-US" sz="1100" dirty="0">
              <a:solidFill>
                <a:srgbClr val="DCF0FF"/>
              </a:solidFill>
            </a:endParaRPr>
          </a:p>
        </p:txBody>
      </p:sp>
      <p:sp>
        <p:nvSpPr>
          <p:cNvPr id="38" name="DaisyLeft">
            <a:extLst>
              <a:ext uri="{FF2B5EF4-FFF2-40B4-BE49-F238E27FC236}">
                <a16:creationId xmlns:a16="http://schemas.microsoft.com/office/drawing/2014/main" id="{D04828C2-46BA-3071-D773-18DB80935F02}"/>
              </a:ext>
            </a:extLst>
          </p:cNvPr>
          <p:cNvSpPr/>
          <p:nvPr/>
        </p:nvSpPr>
        <p:spPr>
          <a:xfrm>
            <a:off x="11614941" y="1228597"/>
            <a:ext cx="484457" cy="3949700"/>
          </a:xfrm>
          <a:prstGeom prst="rect">
            <a:avLst/>
          </a:prstGeom>
          <a:solidFill>
            <a:schemeClr val="accent4">
              <a:lumMod val="20000"/>
              <a:lumOff val="80000"/>
            </a:schemeClr>
          </a:solidFill>
          <a:ln w="6350">
            <a:solidFill>
              <a:srgbClr val="4472C4"/>
            </a:solidFill>
          </a:ln>
        </p:spPr>
        <p:txBody>
          <a:bodyPr vert="vert27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400" b="0" dirty="0">
                <a:solidFill>
                  <a:srgbClr val="1F3864"/>
                </a:solidFill>
              </a:rPr>
              <a:t>Detector array - Multichannel</a:t>
            </a:r>
          </a:p>
        </p:txBody>
      </p:sp>
      <p:sp>
        <p:nvSpPr>
          <p:cNvPr id="39" name="FU122">
            <a:extLst>
              <a:ext uri="{FF2B5EF4-FFF2-40B4-BE49-F238E27FC236}">
                <a16:creationId xmlns:a16="http://schemas.microsoft.com/office/drawing/2014/main" id="{80E0797E-0DA6-7ECE-EB8B-DD3EEAF12726}"/>
              </a:ext>
            </a:extLst>
          </p:cNvPr>
          <p:cNvSpPr/>
          <p:nvPr/>
        </p:nvSpPr>
        <p:spPr>
          <a:xfrm>
            <a:off x="9694841" y="4466397"/>
            <a:ext cx="1879600" cy="685100"/>
          </a:xfrm>
          <a:prstGeom prst="rect">
            <a:avLst/>
          </a:prstGeom>
          <a:solidFill>
            <a:srgbClr val="5B9BD5"/>
          </a:solidFill>
          <a:ln w="12700">
            <a:solidFill>
              <a:srgbClr val="2E7AB8"/>
            </a:solidFill>
          </a:ln>
        </p:spPr>
        <p:txBody>
          <a:bodyPr lIns="45720" tIns="22860" rIns="45720" bIns="2286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rgbClr val="FFFFFF"/>
                </a:solidFill>
              </a:rPr>
              <a:t>64-channel</a:t>
            </a:r>
          </a:p>
          <a:p>
            <a:pPr algn="ctr">
              <a:buNone/>
            </a:pPr>
            <a:r>
              <a:rPr lang="en-US" sz="1400" b="1" dirty="0">
                <a:solidFill>
                  <a:srgbClr val="FFFFFF"/>
                </a:solidFill>
              </a:rPr>
              <a:t>Frontend unit N</a:t>
            </a:r>
            <a:endParaRPr lang="en-US" sz="1100" dirty="0">
              <a:solidFill>
                <a:srgbClr val="DCF0FF"/>
              </a:solidFill>
            </a:endParaRPr>
          </a:p>
        </p:txBody>
      </p:sp>
      <p:sp>
        <p:nvSpPr>
          <p:cNvPr id="40" name="DaisyRight">
            <a:extLst>
              <a:ext uri="{FF2B5EF4-FFF2-40B4-BE49-F238E27FC236}">
                <a16:creationId xmlns:a16="http://schemas.microsoft.com/office/drawing/2014/main" id="{A9782188-3080-9CDB-3EF1-03CE333BE5FC}"/>
              </a:ext>
            </a:extLst>
          </p:cNvPr>
          <p:cNvSpPr/>
          <p:nvPr/>
        </p:nvSpPr>
        <p:spPr>
          <a:xfrm>
            <a:off x="9466667" y="1241297"/>
            <a:ext cx="288260" cy="3910200"/>
          </a:xfrm>
          <a:prstGeom prst="rect">
            <a:avLst/>
          </a:prstGeom>
          <a:solidFill>
            <a:schemeClr val="accent1">
              <a:lumMod val="20000"/>
              <a:lumOff val="80000"/>
            </a:schemeClr>
          </a:solidFill>
          <a:ln w="6350">
            <a:solidFill>
              <a:srgbClr val="4472C4"/>
            </a:solidFill>
            <a:prstDash val="dash"/>
          </a:ln>
          <a:effectLst>
            <a:innerShdw blurRad="63500" dist="50800" dir="16200000">
              <a:prstClr val="black">
                <a:alpha val="0"/>
              </a:prstClr>
            </a:innerShdw>
          </a:effectLst>
        </p:spPr>
        <p:txBody>
          <a:bodyPr vert="vert270"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400" b="0" dirty="0">
                <a:solidFill>
                  <a:srgbClr val="1F3864"/>
                </a:solidFill>
              </a:rPr>
              <a:t>Daisy-chain sync</a:t>
            </a:r>
          </a:p>
        </p:txBody>
      </p:sp>
      <p:sp>
        <p:nvSpPr>
          <p:cNvPr id="41" name="ArrDown1">
            <a:extLst>
              <a:ext uri="{FF2B5EF4-FFF2-40B4-BE49-F238E27FC236}">
                <a16:creationId xmlns:a16="http://schemas.microsoft.com/office/drawing/2014/main" id="{399D862E-CF6C-7DAC-4BCC-C02D93410FE6}"/>
              </a:ext>
            </a:extLst>
          </p:cNvPr>
          <p:cNvSpPr/>
          <p:nvPr/>
        </p:nvSpPr>
        <p:spPr>
          <a:xfrm rot="5400000">
            <a:off x="2316566" y="5181734"/>
            <a:ext cx="203200" cy="228600"/>
          </a:xfrm>
          <a:prstGeom prst="rightArrow">
            <a:avLst>
              <a:gd name="adj1" fmla="val 50000"/>
              <a:gd name="adj2" fmla="val 65000"/>
            </a:avLst>
          </a:prstGeom>
          <a:solidFill>
            <a:srgbClr val="ED7D31"/>
          </a:solidFill>
          <a:ln>
            <a:noFill/>
          </a:ln>
        </p:spPr>
        <p:txBody>
          <a:bodyP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42" name="EthBadge">
            <a:extLst>
              <a:ext uri="{FF2B5EF4-FFF2-40B4-BE49-F238E27FC236}">
                <a16:creationId xmlns:a16="http://schemas.microsoft.com/office/drawing/2014/main" id="{B4E9D63D-AFB2-EFB3-B5E9-13A5D309A7C4}"/>
              </a:ext>
            </a:extLst>
          </p:cNvPr>
          <p:cNvSpPr/>
          <p:nvPr/>
        </p:nvSpPr>
        <p:spPr>
          <a:xfrm>
            <a:off x="1548216" y="5435734"/>
            <a:ext cx="1739900" cy="330200"/>
          </a:xfrm>
          <a:prstGeom prst="roundRect">
            <a:avLst>
              <a:gd name="adj" fmla="val 30000"/>
            </a:avLst>
          </a:prstGeom>
          <a:solidFill>
            <a:srgbClr val="ED7D31"/>
          </a:solid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200" b="1" dirty="0">
                <a:solidFill>
                  <a:srgbClr val="FFFFFF"/>
                </a:solidFill>
              </a:rPr>
              <a:t>10/100MbE – USB 2.0</a:t>
            </a:r>
          </a:p>
        </p:txBody>
      </p:sp>
      <p:sp>
        <p:nvSpPr>
          <p:cNvPr id="43" name="TLinkLabel180">
            <a:extLst>
              <a:ext uri="{FF2B5EF4-FFF2-40B4-BE49-F238E27FC236}">
                <a16:creationId xmlns:a16="http://schemas.microsoft.com/office/drawing/2014/main" id="{ED8A013D-EEDC-169B-C957-C40A85217CD4}"/>
              </a:ext>
            </a:extLst>
          </p:cNvPr>
          <p:cNvSpPr/>
          <p:nvPr/>
        </p:nvSpPr>
        <p:spPr>
          <a:xfrm>
            <a:off x="3086259" y="995057"/>
            <a:ext cx="1165475" cy="463519"/>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400" b="1" dirty="0" err="1">
                <a:solidFill>
                  <a:srgbClr val="4472C4"/>
                </a:solidFill>
              </a:rPr>
              <a:t>TDLink</a:t>
            </a:r>
            <a:endParaRPr lang="en-US" sz="1400" b="1" dirty="0">
              <a:solidFill>
                <a:srgbClr val="4472C4"/>
              </a:solidFill>
            </a:endParaRPr>
          </a:p>
          <a:p>
            <a:pPr algn="ctr">
              <a:buNone/>
            </a:pPr>
            <a:r>
              <a:rPr lang="en-US" sz="1400" b="1" dirty="0">
                <a:solidFill>
                  <a:srgbClr val="4472C4"/>
                </a:solidFill>
              </a:rPr>
              <a:t>3.125 Gb/s</a:t>
            </a:r>
          </a:p>
        </p:txBody>
      </p:sp>
      <p:sp>
        <p:nvSpPr>
          <p:cNvPr id="44" name="TLinkLabel180">
            <a:extLst>
              <a:ext uri="{FF2B5EF4-FFF2-40B4-BE49-F238E27FC236}">
                <a16:creationId xmlns:a16="http://schemas.microsoft.com/office/drawing/2014/main" id="{F5B08DAA-A18F-66E7-695D-18EA360B54EC}"/>
              </a:ext>
            </a:extLst>
          </p:cNvPr>
          <p:cNvSpPr/>
          <p:nvPr/>
        </p:nvSpPr>
        <p:spPr>
          <a:xfrm>
            <a:off x="3048673" y="1582524"/>
            <a:ext cx="1165475" cy="463519"/>
          </a:xfrm>
          <a:prstGeom prst="rect">
            <a:avLst/>
          </a:prstGeom>
          <a:noFill/>
          <a:ln>
            <a:noFill/>
          </a:ln>
        </p:spPr>
        <p:txBody>
          <a:bodyPr anchor="ctr" anchorCtr="1"/>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None/>
            </a:pPr>
            <a:r>
              <a:rPr lang="en-US" sz="1000" dirty="0">
                <a:solidFill>
                  <a:srgbClr val="4472C4"/>
                </a:solidFill>
              </a:rPr>
              <a:t>optical fibers</a:t>
            </a:r>
          </a:p>
        </p:txBody>
      </p:sp>
      <p:sp>
        <p:nvSpPr>
          <p:cNvPr id="45" name="Freccia angolare in su 44">
            <a:extLst>
              <a:ext uri="{FF2B5EF4-FFF2-40B4-BE49-F238E27FC236}">
                <a16:creationId xmlns:a16="http://schemas.microsoft.com/office/drawing/2014/main" id="{C8177026-C9BB-DE26-7408-01922F063C64}"/>
              </a:ext>
            </a:extLst>
          </p:cNvPr>
          <p:cNvSpPr/>
          <p:nvPr/>
        </p:nvSpPr>
        <p:spPr>
          <a:xfrm rot="16200000" flipH="1" flipV="1">
            <a:off x="3369741" y="4802724"/>
            <a:ext cx="564940" cy="2599211"/>
          </a:xfrm>
          <a:prstGeom prst="bentUpArrow">
            <a:avLst>
              <a:gd name="adj1" fmla="val 20520"/>
              <a:gd name="adj2" fmla="val 25000"/>
              <a:gd name="adj3" fmla="val 25000"/>
            </a:avLst>
          </a:prstGeom>
          <a:solidFill>
            <a:srgbClr val="ED7D31"/>
          </a:solidFill>
          <a:ln>
            <a:noFill/>
          </a:ln>
        </p:spPr>
        <p:txBody>
          <a:bodyP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solidFill>
                <a:schemeClr val="tx1"/>
              </a:solidFill>
            </a:endParaRPr>
          </a:p>
        </p:txBody>
      </p:sp>
      <p:sp>
        <p:nvSpPr>
          <p:cNvPr id="46" name="UnitCount">
            <a:extLst>
              <a:ext uri="{FF2B5EF4-FFF2-40B4-BE49-F238E27FC236}">
                <a16:creationId xmlns:a16="http://schemas.microsoft.com/office/drawing/2014/main" id="{5FC41D94-7EB3-E93D-4D58-27BE5DEBF559}"/>
              </a:ext>
            </a:extLst>
          </p:cNvPr>
          <p:cNvSpPr/>
          <p:nvPr/>
        </p:nvSpPr>
        <p:spPr>
          <a:xfrm>
            <a:off x="7306498" y="5428650"/>
            <a:ext cx="1933633" cy="1020894"/>
          </a:xfrm>
          <a:prstGeom prst="rect">
            <a:avLst/>
          </a:prstGeom>
          <a:noFill/>
          <a:ln>
            <a:noFill/>
          </a:ln>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600" b="1" dirty="0">
              <a:solidFill>
                <a:schemeClr val="accent1">
                  <a:lumMod val="75000"/>
                </a:schemeClr>
              </a:solidFill>
            </a:endParaRPr>
          </a:p>
        </p:txBody>
      </p:sp>
      <p:pic>
        <p:nvPicPr>
          <p:cNvPr id="47" name="Immagine 46">
            <a:extLst>
              <a:ext uri="{FF2B5EF4-FFF2-40B4-BE49-F238E27FC236}">
                <a16:creationId xmlns:a16="http://schemas.microsoft.com/office/drawing/2014/main" id="{74FCF469-2E67-6B3F-3EBA-3A9372485FD1}"/>
              </a:ext>
            </a:extLst>
          </p:cNvPr>
          <p:cNvPicPr>
            <a:picLocks noChangeAspect="1"/>
          </p:cNvPicPr>
          <p:nvPr/>
        </p:nvPicPr>
        <p:blipFill>
          <a:blip r:embed="rId3">
            <a:clrChange>
              <a:clrFrom>
                <a:srgbClr val="FFFFFF"/>
              </a:clrFrom>
              <a:clrTo>
                <a:srgbClr val="FFFFFF">
                  <a:alpha val="0"/>
                </a:srgbClr>
              </a:clrTo>
            </a:clrChange>
          </a:blip>
          <a:stretch>
            <a:fillRect/>
          </a:stretch>
        </p:blipFill>
        <p:spPr>
          <a:xfrm rot="10800000">
            <a:off x="425861" y="3234135"/>
            <a:ext cx="2348654" cy="1001489"/>
          </a:xfrm>
          <a:prstGeom prst="rect">
            <a:avLst/>
          </a:prstGeom>
        </p:spPr>
      </p:pic>
      <p:pic>
        <p:nvPicPr>
          <p:cNvPr id="48" name="Picture 4" descr="Text&#10;&#10;Description automatically generated">
            <a:extLst>
              <a:ext uri="{FF2B5EF4-FFF2-40B4-BE49-F238E27FC236}">
                <a16:creationId xmlns:a16="http://schemas.microsoft.com/office/drawing/2014/main" id="{93D9EFD8-B8D9-A586-BC04-E7293823E9B4}"/>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8422" t="35162" r="8598" b="35043"/>
          <a:stretch/>
        </p:blipFill>
        <p:spPr bwMode="auto">
          <a:xfrm>
            <a:off x="6238235" y="3914166"/>
            <a:ext cx="2715268" cy="974979"/>
          </a:xfrm>
          <a:prstGeom prst="rect">
            <a:avLst/>
          </a:prstGeom>
          <a:noFill/>
          <a:ln>
            <a:noFill/>
          </a:ln>
          <a:extLst>
            <a:ext uri="{53640926-AAD7-44D8-BBD7-CCE9431645EC}">
              <a14:shadowObscured xmlns:a14="http://schemas.microsoft.com/office/drawing/2010/main"/>
            </a:ext>
          </a:extLst>
        </p:spPr>
      </p:pic>
      <p:sp>
        <p:nvSpPr>
          <p:cNvPr id="49" name="UnitCount">
            <a:extLst>
              <a:ext uri="{FF2B5EF4-FFF2-40B4-BE49-F238E27FC236}">
                <a16:creationId xmlns:a16="http://schemas.microsoft.com/office/drawing/2014/main" id="{0BCF114C-FFE8-1044-2E58-55274C61C0DA}"/>
              </a:ext>
            </a:extLst>
          </p:cNvPr>
          <p:cNvSpPr/>
          <p:nvPr/>
        </p:nvSpPr>
        <p:spPr>
          <a:xfrm>
            <a:off x="7239110" y="3138885"/>
            <a:ext cx="2154881" cy="310088"/>
          </a:xfrm>
          <a:prstGeom prst="rect">
            <a:avLst/>
          </a:prstGeom>
          <a:noFill/>
          <a:ln>
            <a:noFill/>
          </a:ln>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b="1" dirty="0">
              <a:solidFill>
                <a:schemeClr val="accent1">
                  <a:lumMod val="75000"/>
                </a:schemeClr>
              </a:solidFill>
            </a:endParaRPr>
          </a:p>
        </p:txBody>
      </p:sp>
      <p:sp>
        <p:nvSpPr>
          <p:cNvPr id="50" name="BottomBar">
            <a:extLst>
              <a:ext uri="{FF2B5EF4-FFF2-40B4-BE49-F238E27FC236}">
                <a16:creationId xmlns:a16="http://schemas.microsoft.com/office/drawing/2014/main" id="{3DE654F0-D01C-B6AA-6651-984DFAE524F2}"/>
              </a:ext>
            </a:extLst>
          </p:cNvPr>
          <p:cNvSpPr/>
          <p:nvPr/>
        </p:nvSpPr>
        <p:spPr>
          <a:xfrm>
            <a:off x="2927492" y="2896541"/>
            <a:ext cx="1617723" cy="685616"/>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defPPr>
              <a:defRPr lang="en-150"/>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buNone/>
            </a:pPr>
            <a:r>
              <a:rPr lang="it-IT" sz="1400" b="1" dirty="0">
                <a:solidFill>
                  <a:srgbClr val="C00000"/>
                </a:solidFill>
              </a:rPr>
              <a:t>1 board/</a:t>
            </a:r>
            <a:r>
              <a:rPr lang="it-IT" sz="1400" b="1" dirty="0" err="1">
                <a:solidFill>
                  <a:srgbClr val="C00000"/>
                </a:solidFill>
              </a:rPr>
              <a:t>node</a:t>
            </a:r>
            <a:r>
              <a:rPr lang="it-IT" sz="1400" b="1" dirty="0">
                <a:solidFill>
                  <a:srgbClr val="C00000"/>
                </a:solidFill>
              </a:rPr>
              <a:t> to </a:t>
            </a:r>
            <a:r>
              <a:rPr lang="it-IT" sz="1400" b="1" dirty="0" err="1">
                <a:solidFill>
                  <a:srgbClr val="C00000"/>
                </a:solidFill>
              </a:rPr>
              <a:t>maximize</a:t>
            </a:r>
            <a:r>
              <a:rPr lang="it-IT" sz="1400" b="1" dirty="0">
                <a:solidFill>
                  <a:srgbClr val="C00000"/>
                </a:solidFill>
              </a:rPr>
              <a:t> </a:t>
            </a:r>
            <a:r>
              <a:rPr lang="it-IT" sz="1400" b="1" dirty="0" err="1">
                <a:solidFill>
                  <a:srgbClr val="C00000"/>
                </a:solidFill>
              </a:rPr>
              <a:t>readout</a:t>
            </a:r>
            <a:r>
              <a:rPr lang="it-IT" sz="1400" b="1" dirty="0">
                <a:solidFill>
                  <a:srgbClr val="C00000"/>
                </a:solidFill>
              </a:rPr>
              <a:t> </a:t>
            </a:r>
            <a:r>
              <a:rPr lang="it-IT" sz="1400" b="1" dirty="0" err="1">
                <a:solidFill>
                  <a:srgbClr val="C00000"/>
                </a:solidFill>
              </a:rPr>
              <a:t>bandwidth</a:t>
            </a:r>
            <a:endParaRPr lang="en-US" sz="1400" b="1" dirty="0">
              <a:solidFill>
                <a:srgbClr val="C00000"/>
              </a:solidFill>
            </a:endParaRPr>
          </a:p>
        </p:txBody>
      </p:sp>
    </p:spTree>
    <p:extLst>
      <p:ext uri="{BB962C8B-B14F-4D97-AF65-F5344CB8AC3E}">
        <p14:creationId xmlns:p14="http://schemas.microsoft.com/office/powerpoint/2010/main" val="115193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365760" y="0"/>
            <a:ext cx="11460480" cy="877824"/>
          </a:xfrm>
          <a:prstGeom prst="rect">
            <a:avLst/>
          </a:prstGeom>
          <a:noFill/>
          <a:ln/>
        </p:spPr>
        <p:txBody>
          <a:bodyPr wrap="square" lIns="0" tIns="0" rIns="0" bIns="0" rtlCol="0" anchor="ctr"/>
          <a:lstStyle/>
          <a:p>
            <a:endParaRPr lang="en-US" sz="2933" dirty="0"/>
          </a:p>
        </p:txBody>
      </p:sp>
      <p:pic>
        <p:nvPicPr>
          <p:cNvPr id="4" name="Image 0" descr="/mnt/user-data/uploads/1777873234318_image.png"/>
          <p:cNvPicPr>
            <a:picLocks noChangeAspect="1"/>
          </p:cNvPicPr>
          <p:nvPr/>
        </p:nvPicPr>
        <p:blipFill>
          <a:blip r:embed="rId3"/>
          <a:stretch>
            <a:fillRect/>
          </a:stretch>
        </p:blipFill>
        <p:spPr>
          <a:xfrm>
            <a:off x="152400" y="1133856"/>
            <a:ext cx="7040880" cy="4709236"/>
          </a:xfrm>
          <a:prstGeom prst="rect">
            <a:avLst/>
          </a:prstGeom>
        </p:spPr>
      </p:pic>
      <p:sp>
        <p:nvSpPr>
          <p:cNvPr id="5" name="Shape 2"/>
          <p:cNvSpPr/>
          <p:nvPr/>
        </p:nvSpPr>
        <p:spPr>
          <a:xfrm>
            <a:off x="7498080" y="1072896"/>
            <a:ext cx="4328160" cy="1804416"/>
          </a:xfrm>
          <a:prstGeom prst="rect">
            <a:avLst/>
          </a:prstGeom>
          <a:solidFill>
            <a:srgbClr val="FEF9E7"/>
          </a:solidFill>
          <a:ln w="12700">
            <a:solidFill>
              <a:srgbClr val="D68910"/>
            </a:solidFill>
            <a:prstDash val="solid"/>
          </a:ln>
          <a:effectLst>
            <a:outerShdw blurRad="50800" dist="25400" dir="8100000" algn="bl" rotWithShape="0">
              <a:srgbClr val="AAAAAA">
                <a:alpha val="20000"/>
              </a:srgbClr>
            </a:outerShdw>
          </a:effectLst>
        </p:spPr>
        <p:txBody>
          <a:bodyPr/>
          <a:lstStyle/>
          <a:p>
            <a:endParaRPr lang="en-US" sz="2400"/>
          </a:p>
        </p:txBody>
      </p:sp>
      <p:sp>
        <p:nvSpPr>
          <p:cNvPr id="6" name="Text 3"/>
          <p:cNvSpPr/>
          <p:nvPr/>
        </p:nvSpPr>
        <p:spPr>
          <a:xfrm>
            <a:off x="7620000" y="1133856"/>
            <a:ext cx="4084320" cy="414528"/>
          </a:xfrm>
          <a:prstGeom prst="rect">
            <a:avLst/>
          </a:prstGeom>
          <a:noFill/>
          <a:ln/>
        </p:spPr>
        <p:txBody>
          <a:bodyPr wrap="square" lIns="0" tIns="0" rIns="0" bIns="0" rtlCol="0" anchor="ctr"/>
          <a:lstStyle/>
          <a:p>
            <a:pPr algn="ctr"/>
            <a:r>
              <a:rPr lang="en-US" b="1" dirty="0">
                <a:solidFill>
                  <a:srgbClr val="D68910"/>
                </a:solidFill>
                <a:latin typeface="Calibri" pitchFamily="34" charset="0"/>
                <a:ea typeface="Calibri" pitchFamily="34" charset="-122"/>
                <a:cs typeface="Calibri" pitchFamily="34" charset="-120"/>
              </a:rPr>
              <a:t>Phase 1 — Initial Sweep (find edge)</a:t>
            </a:r>
          </a:p>
        </p:txBody>
      </p:sp>
      <p:sp>
        <p:nvSpPr>
          <p:cNvPr id="7" name="Text 4"/>
          <p:cNvSpPr/>
          <p:nvPr/>
        </p:nvSpPr>
        <p:spPr>
          <a:xfrm>
            <a:off x="7620000" y="1565229"/>
            <a:ext cx="4084320" cy="1060704"/>
          </a:xfrm>
          <a:prstGeom prst="rect">
            <a:avLst/>
          </a:prstGeom>
          <a:noFill/>
          <a:ln/>
        </p:spPr>
        <p:txBody>
          <a:bodyPr wrap="square" lIns="0" tIns="0" rIns="0" bIns="0" rtlCol="0" anchor="ctr"/>
          <a:lstStyle/>
          <a:p>
            <a:r>
              <a:rPr lang="en-US" sz="1600" dirty="0">
                <a:solidFill>
                  <a:srgbClr val="1A1A2E"/>
                </a:solidFill>
                <a:latin typeface="Calibri" pitchFamily="34" charset="0"/>
                <a:ea typeface="Calibri" pitchFamily="34" charset="-122"/>
                <a:cs typeface="Calibri" pitchFamily="34" charset="-120"/>
              </a:rPr>
              <a:t>On start: if buffer is already half-full (</a:t>
            </a:r>
            <a:r>
              <a:rPr lang="en-US" sz="1600" b="1" dirty="0">
                <a:solidFill>
                  <a:srgbClr val="1A1A2E"/>
                </a:solidFill>
                <a:latin typeface="Consolas"/>
              </a:rPr>
              <a:t>i_half_full=1</a:t>
            </a:r>
            <a:r>
              <a:rPr lang="en-US" sz="1600" dirty="0">
                <a:solidFill>
                  <a:srgbClr val="1A1A2E"/>
                </a:solidFill>
                <a:latin typeface="Calibri" pitchFamily="34" charset="0"/>
                <a:ea typeface="Calibri" pitchFamily="34" charset="-122"/>
                <a:cs typeface="Calibri" pitchFamily="34" charset="-120"/>
              </a:rPr>
              <a:t>), decrement PI step-by-step to exit the half-full zone. Then increment PI until the buffer becomes half-full again (0→1 transition).</a:t>
            </a:r>
          </a:p>
        </p:txBody>
      </p:sp>
      <p:sp>
        <p:nvSpPr>
          <p:cNvPr id="8" name="Shape 5"/>
          <p:cNvSpPr/>
          <p:nvPr/>
        </p:nvSpPr>
        <p:spPr>
          <a:xfrm>
            <a:off x="7498080" y="3023616"/>
            <a:ext cx="4328160" cy="1625876"/>
          </a:xfrm>
          <a:prstGeom prst="rect">
            <a:avLst/>
          </a:prstGeom>
          <a:solidFill>
            <a:srgbClr val="D5F5E3"/>
          </a:solidFill>
          <a:ln w="12700">
            <a:solidFill>
              <a:srgbClr val="1E8449"/>
            </a:solidFill>
            <a:prstDash val="solid"/>
          </a:ln>
          <a:effectLst>
            <a:outerShdw blurRad="50800" dist="25400" dir="8100000" algn="bl" rotWithShape="0">
              <a:srgbClr val="AAAAAA">
                <a:alpha val="20000"/>
              </a:srgbClr>
            </a:outerShdw>
          </a:effectLst>
        </p:spPr>
        <p:txBody>
          <a:bodyPr/>
          <a:lstStyle/>
          <a:p>
            <a:endParaRPr lang="en-US" sz="2400"/>
          </a:p>
        </p:txBody>
      </p:sp>
      <p:sp>
        <p:nvSpPr>
          <p:cNvPr id="9" name="Text 6"/>
          <p:cNvSpPr/>
          <p:nvPr/>
        </p:nvSpPr>
        <p:spPr>
          <a:xfrm>
            <a:off x="7620000" y="3084576"/>
            <a:ext cx="4084320" cy="414528"/>
          </a:xfrm>
          <a:prstGeom prst="rect">
            <a:avLst/>
          </a:prstGeom>
          <a:noFill/>
          <a:ln/>
        </p:spPr>
        <p:txBody>
          <a:bodyPr wrap="square" lIns="0" tIns="0" rIns="0" bIns="0" rtlCol="0" anchor="ctr"/>
          <a:lstStyle/>
          <a:p>
            <a:pPr algn="ctr"/>
            <a:r>
              <a:rPr lang="en-US" b="1" dirty="0">
                <a:solidFill>
                  <a:srgbClr val="1E8449"/>
                </a:solidFill>
                <a:latin typeface="Calibri" pitchFamily="34" charset="0"/>
                <a:ea typeface="Calibri" pitchFamily="34" charset="-122"/>
                <a:cs typeface="Calibri" pitchFamily="34" charset="-120"/>
              </a:rPr>
              <a:t>Phase 2 — Lock on Transition (0→1)</a:t>
            </a:r>
          </a:p>
        </p:txBody>
      </p:sp>
      <p:sp>
        <p:nvSpPr>
          <p:cNvPr id="10" name="Text 7"/>
          <p:cNvSpPr/>
          <p:nvPr/>
        </p:nvSpPr>
        <p:spPr>
          <a:xfrm>
            <a:off x="7620000" y="3535680"/>
            <a:ext cx="4084320" cy="1059567"/>
          </a:xfrm>
          <a:prstGeom prst="rect">
            <a:avLst/>
          </a:prstGeom>
          <a:noFill/>
          <a:ln/>
        </p:spPr>
        <p:txBody>
          <a:bodyPr wrap="square" lIns="0" tIns="0" rIns="0" bIns="0" rtlCol="0" anchor="ctr"/>
          <a:lstStyle/>
          <a:p>
            <a:r>
              <a:rPr lang="en-US" sz="1600" dirty="0">
                <a:solidFill>
                  <a:srgbClr val="1A1A2E"/>
                </a:solidFill>
                <a:latin typeface="Calibri" pitchFamily="34" charset="0"/>
                <a:ea typeface="Calibri" pitchFamily="34" charset="-122"/>
                <a:cs typeface="Calibri" pitchFamily="34" charset="-120"/>
              </a:rPr>
              <a:t>The 0→1 transition of </a:t>
            </a:r>
            <a:r>
              <a:rPr lang="en-US" sz="1600" b="1" dirty="0">
                <a:solidFill>
                  <a:srgbClr val="1A1A2E"/>
                </a:solidFill>
                <a:latin typeface="Consolas"/>
              </a:rPr>
              <a:t>txbufstatus[0]</a:t>
            </a:r>
            <a:r>
              <a:rPr lang="en-US" sz="1600" dirty="0">
                <a:solidFill>
                  <a:srgbClr val="1A1A2E"/>
                </a:solidFill>
                <a:latin typeface="Calibri" pitchFamily="34" charset="0"/>
                <a:ea typeface="Calibri" pitchFamily="34" charset="-122"/>
                <a:cs typeface="Calibri" pitchFamily="34" charset="-120"/>
              </a:rPr>
              <a:t> marks the half-fill point. The FSM stops: the PI is locked on this code. The phase between WR and RD pointers is now </a:t>
            </a:r>
            <a:r>
              <a:rPr lang="en-US" sz="1600" b="1" dirty="0">
                <a:solidFill>
                  <a:srgbClr val="1E8449"/>
                </a:solidFill>
                <a:latin typeface="Calibri" pitchFamily="34" charset="0"/>
                <a:ea typeface="Calibri" pitchFamily="34" charset="-122"/>
                <a:cs typeface="Calibri" pitchFamily="34" charset="-120"/>
              </a:rPr>
              <a:t>deterministic</a:t>
            </a:r>
            <a:r>
              <a:rPr lang="en-US" sz="1600" dirty="0">
                <a:solidFill>
                  <a:srgbClr val="1A1A2E"/>
                </a:solidFill>
                <a:latin typeface="Calibri" pitchFamily="34" charset="0"/>
                <a:ea typeface="Calibri" pitchFamily="34" charset="-122"/>
                <a:cs typeface="Calibri" pitchFamily="34" charset="-120"/>
              </a:rPr>
              <a:t>.</a:t>
            </a:r>
          </a:p>
        </p:txBody>
      </p:sp>
      <p:sp>
        <p:nvSpPr>
          <p:cNvPr id="11" name="Shape 8"/>
          <p:cNvSpPr/>
          <p:nvPr/>
        </p:nvSpPr>
        <p:spPr>
          <a:xfrm>
            <a:off x="7498080" y="4974336"/>
            <a:ext cx="4328160" cy="1438656"/>
          </a:xfrm>
          <a:prstGeom prst="rect">
            <a:avLst/>
          </a:prstGeom>
          <a:solidFill>
            <a:srgbClr val="EBF5FB"/>
          </a:solidFill>
          <a:ln w="12700">
            <a:solidFill>
              <a:srgbClr val="0077B6"/>
            </a:solidFill>
            <a:prstDash val="solid"/>
          </a:ln>
          <a:effectLst>
            <a:outerShdw blurRad="50800" dist="25400" dir="8100000" algn="bl" rotWithShape="0">
              <a:srgbClr val="AAAAAA">
                <a:alpha val="20000"/>
              </a:srgbClr>
            </a:outerShdw>
          </a:effectLst>
        </p:spPr>
        <p:txBody>
          <a:bodyPr/>
          <a:lstStyle/>
          <a:p>
            <a:endParaRPr lang="en-US" sz="2400"/>
          </a:p>
        </p:txBody>
      </p:sp>
      <p:sp>
        <p:nvSpPr>
          <p:cNvPr id="12" name="Text 9"/>
          <p:cNvSpPr/>
          <p:nvPr/>
        </p:nvSpPr>
        <p:spPr>
          <a:xfrm>
            <a:off x="7620000" y="5035296"/>
            <a:ext cx="4084320" cy="414528"/>
          </a:xfrm>
          <a:prstGeom prst="rect">
            <a:avLst/>
          </a:prstGeom>
          <a:noFill/>
          <a:ln/>
        </p:spPr>
        <p:txBody>
          <a:bodyPr wrap="square" lIns="0" tIns="0" rIns="0" bIns="0" rtlCol="0" anchor="ctr"/>
          <a:lstStyle/>
          <a:p>
            <a:pPr algn="ctr"/>
            <a:r>
              <a:rPr lang="en-US" b="1" dirty="0">
                <a:solidFill>
                  <a:srgbClr val="0077B6"/>
                </a:solidFill>
                <a:latin typeface="Calibri" pitchFamily="34" charset="0"/>
                <a:ea typeface="Calibri" pitchFamily="34" charset="-122"/>
                <a:cs typeface="Calibri" pitchFamily="34" charset="-120"/>
              </a:rPr>
              <a:t>Result</a:t>
            </a:r>
          </a:p>
        </p:txBody>
      </p:sp>
      <p:sp>
        <p:nvSpPr>
          <p:cNvPr id="13" name="Text 10"/>
          <p:cNvSpPr/>
          <p:nvPr/>
        </p:nvSpPr>
        <p:spPr>
          <a:xfrm>
            <a:off x="7620000" y="5358384"/>
            <a:ext cx="4084320" cy="853440"/>
          </a:xfrm>
          <a:prstGeom prst="rect">
            <a:avLst/>
          </a:prstGeom>
          <a:noFill/>
          <a:ln/>
        </p:spPr>
        <p:txBody>
          <a:bodyPr wrap="square" lIns="0" tIns="0" rIns="0" bIns="0" rtlCol="0" anchor="ctr"/>
          <a:lstStyle/>
          <a:p>
            <a:r>
              <a:rPr lang="en-US" sz="1600" dirty="0">
                <a:solidFill>
                  <a:srgbClr val="1A1A2E"/>
                </a:solidFill>
                <a:latin typeface="Calibri" pitchFamily="34" charset="0"/>
                <a:ea typeface="Calibri" pitchFamily="34" charset="-122"/>
                <a:cs typeface="Calibri" pitchFamily="34" charset="-120"/>
              </a:rPr>
              <a:t>Repeatable inter-lane skew after each reset ≈ few PI steps </a:t>
            </a:r>
            <a:r>
              <a:rPr lang="en-US" sz="1600">
                <a:solidFill>
                  <a:srgbClr val="1A1A2E"/>
                </a:solidFill>
                <a:latin typeface="Calibri" pitchFamily="34" charset="0"/>
                <a:ea typeface="Calibri" pitchFamily="34" charset="-122"/>
                <a:cs typeface="Calibri" pitchFamily="34" charset="-120"/>
              </a:rPr>
              <a:t>(</a:t>
            </a:r>
            <a:r>
              <a:rPr lang="en-US" sz="1600" b="1">
                <a:solidFill>
                  <a:srgbClr val="0077B6"/>
                </a:solidFill>
                <a:latin typeface="Calibri" pitchFamily="34" charset="0"/>
                <a:ea typeface="Calibri" pitchFamily="34" charset="-122"/>
                <a:cs typeface="Calibri" pitchFamily="34" charset="-120"/>
              </a:rPr>
              <a:t>≈10 </a:t>
            </a:r>
            <a:r>
              <a:rPr lang="en-US" sz="1600" b="1" dirty="0">
                <a:solidFill>
                  <a:srgbClr val="0077B6"/>
                </a:solidFill>
                <a:latin typeface="Calibri" pitchFamily="34" charset="0"/>
                <a:ea typeface="Calibri" pitchFamily="34" charset="-122"/>
                <a:cs typeface="Calibri" pitchFamily="34" charset="-120"/>
              </a:rPr>
              <a:t>ps</a:t>
            </a:r>
            <a:r>
              <a:rPr lang="en-US" sz="1600" dirty="0">
                <a:solidFill>
                  <a:srgbClr val="1A1A2E"/>
                </a:solidFill>
                <a:latin typeface="Calibri" pitchFamily="34" charset="0"/>
                <a:ea typeface="Calibri" pitchFamily="34" charset="-122"/>
                <a:cs typeface="Calibri" pitchFamily="34" charset="-120"/>
              </a:rPr>
              <a:t>). PI is fixed post-alignment → no additional jitter.</a:t>
            </a:r>
          </a:p>
        </p:txBody>
      </p:sp>
      <p:sp>
        <p:nvSpPr>
          <p:cNvPr id="14" name="Titolo 13">
            <a:extLst>
              <a:ext uri="{FF2B5EF4-FFF2-40B4-BE49-F238E27FC236}">
                <a16:creationId xmlns:a16="http://schemas.microsoft.com/office/drawing/2014/main" id="{6461802A-8CD7-C084-AFCF-91E8C2CB54AD}"/>
              </a:ext>
            </a:extLst>
          </p:cNvPr>
          <p:cNvSpPr>
            <a:spLocks noGrp="1"/>
          </p:cNvSpPr>
          <p:nvPr>
            <p:ph type="title"/>
          </p:nvPr>
        </p:nvSpPr>
        <p:spPr/>
        <p:txBody>
          <a:bodyPr>
            <a:normAutofit/>
          </a:bodyPr>
          <a:lstStyle/>
          <a:p>
            <a:r>
              <a:rPr lang="en-US" b="1" dirty="0">
                <a:solidFill>
                  <a:srgbClr val="FFFFFF"/>
                </a:solidFill>
                <a:latin typeface="Calibri" pitchFamily="34" charset="0"/>
                <a:ea typeface="Calibri" pitchFamily="34" charset="-122"/>
                <a:cs typeface="Calibri" pitchFamily="34" charset="-120"/>
              </a:rPr>
              <a:t>Deterministic TX Buffer</a:t>
            </a:r>
            <a:endParaRPr lang="en-US" dirty="0"/>
          </a:p>
        </p:txBody>
      </p:sp>
    </p:spTree>
    <p:extLst>
      <p:ext uri="{BB962C8B-B14F-4D97-AF65-F5344CB8AC3E}">
        <p14:creationId xmlns:p14="http://schemas.microsoft.com/office/powerpoint/2010/main" val="723334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A56FE-A6D5-9DFB-E5D4-008B66F2FA96}"/>
            </a:ext>
          </a:extLst>
        </p:cNvPr>
        <p:cNvGrpSpPr/>
        <p:nvPr/>
      </p:nvGrpSpPr>
      <p:grpSpPr>
        <a:xfrm>
          <a:off x="0" y="0"/>
          <a:ext cx="0" cy="0"/>
          <a:chOff x="0" y="0"/>
          <a:chExt cx="0" cy="0"/>
        </a:xfrm>
      </p:grpSpPr>
      <p:sp>
        <p:nvSpPr>
          <p:cNvPr id="3" name="Text 1">
            <a:extLst>
              <a:ext uri="{FF2B5EF4-FFF2-40B4-BE49-F238E27FC236}">
                <a16:creationId xmlns:a16="http://schemas.microsoft.com/office/drawing/2014/main" id="{01EC4ECF-AC04-81F1-8AF2-70E28E3AFDE1}"/>
              </a:ext>
            </a:extLst>
          </p:cNvPr>
          <p:cNvSpPr/>
          <p:nvPr/>
        </p:nvSpPr>
        <p:spPr>
          <a:xfrm>
            <a:off x="365760" y="0"/>
            <a:ext cx="11460480" cy="877824"/>
          </a:xfrm>
          <a:prstGeom prst="rect">
            <a:avLst/>
          </a:prstGeom>
          <a:noFill/>
          <a:ln/>
        </p:spPr>
        <p:txBody>
          <a:bodyPr wrap="square" lIns="0" tIns="0" rIns="0" bIns="0" rtlCol="0" anchor="ctr"/>
          <a:lstStyle/>
          <a:p>
            <a:endParaRPr lang="en-US" sz="2933" dirty="0"/>
          </a:p>
        </p:txBody>
      </p:sp>
      <p:sp>
        <p:nvSpPr>
          <p:cNvPr id="14" name="Titolo 13">
            <a:extLst>
              <a:ext uri="{FF2B5EF4-FFF2-40B4-BE49-F238E27FC236}">
                <a16:creationId xmlns:a16="http://schemas.microsoft.com/office/drawing/2014/main" id="{67136A0F-676A-333D-4654-6EDB73F2292F}"/>
              </a:ext>
            </a:extLst>
          </p:cNvPr>
          <p:cNvSpPr>
            <a:spLocks noGrp="1"/>
          </p:cNvSpPr>
          <p:nvPr>
            <p:ph type="title"/>
          </p:nvPr>
        </p:nvSpPr>
        <p:spPr/>
        <p:txBody>
          <a:bodyPr>
            <a:normAutofit/>
          </a:bodyPr>
          <a:lstStyle/>
          <a:p>
            <a:r>
              <a:rPr lang="en-US" b="1" dirty="0">
                <a:solidFill>
                  <a:srgbClr val="FFFFFF"/>
                </a:solidFill>
                <a:latin typeface="Calibri" pitchFamily="34" charset="0"/>
                <a:ea typeface="Calibri" pitchFamily="34" charset="-122"/>
                <a:cs typeface="Calibri" pitchFamily="34" charset="-120"/>
              </a:rPr>
              <a:t>Link timing jitter measurement: TDC Performance</a:t>
            </a:r>
            <a:endParaRPr lang="en-US" dirty="0"/>
          </a:p>
        </p:txBody>
      </p:sp>
      <p:pic>
        <p:nvPicPr>
          <p:cNvPr id="15" name="Immagine 14">
            <a:extLst>
              <a:ext uri="{FF2B5EF4-FFF2-40B4-BE49-F238E27FC236}">
                <a16:creationId xmlns:a16="http://schemas.microsoft.com/office/drawing/2014/main" id="{866F30B3-10F2-C440-579F-1A0156EF3263}"/>
              </a:ext>
            </a:extLst>
          </p:cNvPr>
          <p:cNvPicPr>
            <a:picLocks noChangeAspect="1"/>
          </p:cNvPicPr>
          <p:nvPr/>
        </p:nvPicPr>
        <p:blipFill>
          <a:blip r:embed="rId3"/>
          <a:stretch>
            <a:fillRect/>
          </a:stretch>
        </p:blipFill>
        <p:spPr>
          <a:xfrm>
            <a:off x="711200" y="1150743"/>
            <a:ext cx="9895840" cy="2273369"/>
          </a:xfrm>
          <a:prstGeom prst="rect">
            <a:avLst/>
          </a:prstGeom>
        </p:spPr>
      </p:pic>
      <p:pic>
        <p:nvPicPr>
          <p:cNvPr id="17" name="Immagine 16">
            <a:extLst>
              <a:ext uri="{FF2B5EF4-FFF2-40B4-BE49-F238E27FC236}">
                <a16:creationId xmlns:a16="http://schemas.microsoft.com/office/drawing/2014/main" id="{1FAC0EA8-C527-3ADC-9407-F820001D286A}"/>
              </a:ext>
            </a:extLst>
          </p:cNvPr>
          <p:cNvPicPr>
            <a:picLocks noChangeAspect="1"/>
          </p:cNvPicPr>
          <p:nvPr/>
        </p:nvPicPr>
        <p:blipFill>
          <a:blip r:embed="rId4"/>
          <a:stretch>
            <a:fillRect/>
          </a:stretch>
        </p:blipFill>
        <p:spPr>
          <a:xfrm>
            <a:off x="629586" y="4459861"/>
            <a:ext cx="3475712" cy="817815"/>
          </a:xfrm>
          <a:prstGeom prst="rect">
            <a:avLst/>
          </a:prstGeom>
        </p:spPr>
      </p:pic>
      <p:cxnSp>
        <p:nvCxnSpPr>
          <p:cNvPr id="19" name="Connettore 2 18">
            <a:extLst>
              <a:ext uri="{FF2B5EF4-FFF2-40B4-BE49-F238E27FC236}">
                <a16:creationId xmlns:a16="http://schemas.microsoft.com/office/drawing/2014/main" id="{102CE7DC-E6E3-BD14-2E05-88D195F4E24F}"/>
              </a:ext>
            </a:extLst>
          </p:cNvPr>
          <p:cNvCxnSpPr>
            <a:cxnSpLocks/>
          </p:cNvCxnSpPr>
          <p:nvPr/>
        </p:nvCxnSpPr>
        <p:spPr>
          <a:xfrm flipV="1">
            <a:off x="2269067" y="2370667"/>
            <a:ext cx="1300480" cy="14765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a:extLst>
              <a:ext uri="{FF2B5EF4-FFF2-40B4-BE49-F238E27FC236}">
                <a16:creationId xmlns:a16="http://schemas.microsoft.com/office/drawing/2014/main" id="{08C6B0BC-4BB9-2300-6A15-4959965B6A28}"/>
              </a:ext>
            </a:extLst>
          </p:cNvPr>
          <p:cNvSpPr txBox="1"/>
          <p:nvPr/>
        </p:nvSpPr>
        <p:spPr>
          <a:xfrm>
            <a:off x="754229" y="3936641"/>
            <a:ext cx="2252796" cy="523220"/>
          </a:xfrm>
          <a:prstGeom prst="rect">
            <a:avLst/>
          </a:prstGeom>
          <a:noFill/>
        </p:spPr>
        <p:txBody>
          <a:bodyPr wrap="none" rtlCol="0">
            <a:spAutoFit/>
          </a:bodyPr>
          <a:lstStyle/>
          <a:p>
            <a:r>
              <a:rPr lang="it-IT" sz="2800" dirty="0"/>
              <a:t>CERN </a:t>
            </a:r>
            <a:r>
              <a:rPr lang="it-IT" sz="2800" dirty="0" err="1"/>
              <a:t>PicoTDC</a:t>
            </a:r>
            <a:endParaRPr lang="en-US" sz="2800" dirty="0"/>
          </a:p>
        </p:txBody>
      </p:sp>
      <p:pic>
        <p:nvPicPr>
          <p:cNvPr id="23" name="Immagine 22">
            <a:extLst>
              <a:ext uri="{FF2B5EF4-FFF2-40B4-BE49-F238E27FC236}">
                <a16:creationId xmlns:a16="http://schemas.microsoft.com/office/drawing/2014/main" id="{EF56627F-4F15-0B1C-816A-D2816F76210A}"/>
              </a:ext>
            </a:extLst>
          </p:cNvPr>
          <p:cNvPicPr>
            <a:picLocks noChangeAspect="1"/>
          </p:cNvPicPr>
          <p:nvPr/>
        </p:nvPicPr>
        <p:blipFill>
          <a:blip r:embed="rId5"/>
          <a:stretch>
            <a:fillRect/>
          </a:stretch>
        </p:blipFill>
        <p:spPr>
          <a:xfrm>
            <a:off x="6514521" y="2993622"/>
            <a:ext cx="4641656" cy="3424111"/>
          </a:xfrm>
          <a:prstGeom prst="rect">
            <a:avLst/>
          </a:prstGeom>
        </p:spPr>
      </p:pic>
    </p:spTree>
    <p:extLst>
      <p:ext uri="{BB962C8B-B14F-4D97-AF65-F5344CB8AC3E}">
        <p14:creationId xmlns:p14="http://schemas.microsoft.com/office/powerpoint/2010/main" val="13832707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ADF807-3D88-A537-5C7F-091DC7AA5926}"/>
            </a:ext>
          </a:extLst>
        </p:cNvPr>
        <p:cNvGrpSpPr/>
        <p:nvPr/>
      </p:nvGrpSpPr>
      <p:grpSpPr>
        <a:xfrm>
          <a:off x="0" y="0"/>
          <a:ext cx="0" cy="0"/>
          <a:chOff x="0" y="0"/>
          <a:chExt cx="0" cy="0"/>
        </a:xfrm>
      </p:grpSpPr>
      <p:sp>
        <p:nvSpPr>
          <p:cNvPr id="3" name="Text 1">
            <a:extLst>
              <a:ext uri="{FF2B5EF4-FFF2-40B4-BE49-F238E27FC236}">
                <a16:creationId xmlns:a16="http://schemas.microsoft.com/office/drawing/2014/main" id="{2D8BEA81-7407-61AE-FFA3-44173260736A}"/>
              </a:ext>
            </a:extLst>
          </p:cNvPr>
          <p:cNvSpPr/>
          <p:nvPr/>
        </p:nvSpPr>
        <p:spPr>
          <a:xfrm>
            <a:off x="365760" y="0"/>
            <a:ext cx="11460480" cy="877824"/>
          </a:xfrm>
          <a:prstGeom prst="rect">
            <a:avLst/>
          </a:prstGeom>
          <a:noFill/>
          <a:ln/>
        </p:spPr>
        <p:txBody>
          <a:bodyPr wrap="square" lIns="0" tIns="0" rIns="0" bIns="0" rtlCol="0" anchor="ctr"/>
          <a:lstStyle/>
          <a:p>
            <a:endParaRPr lang="en-US" sz="2933" dirty="0"/>
          </a:p>
        </p:txBody>
      </p:sp>
      <p:sp>
        <p:nvSpPr>
          <p:cNvPr id="14" name="Titolo 13">
            <a:extLst>
              <a:ext uri="{FF2B5EF4-FFF2-40B4-BE49-F238E27FC236}">
                <a16:creationId xmlns:a16="http://schemas.microsoft.com/office/drawing/2014/main" id="{B53A7B7E-9D78-1D4B-74AA-61142A3D8803}"/>
              </a:ext>
            </a:extLst>
          </p:cNvPr>
          <p:cNvSpPr>
            <a:spLocks noGrp="1"/>
          </p:cNvSpPr>
          <p:nvPr>
            <p:ph type="title"/>
          </p:nvPr>
        </p:nvSpPr>
        <p:spPr>
          <a:xfrm>
            <a:off x="152399" y="34255"/>
            <a:ext cx="11619653" cy="813489"/>
          </a:xfrm>
        </p:spPr>
        <p:txBody>
          <a:bodyPr>
            <a:normAutofit/>
          </a:bodyPr>
          <a:lstStyle/>
          <a:p>
            <a:r>
              <a:rPr lang="en-US" b="1" dirty="0">
                <a:solidFill>
                  <a:srgbClr val="FFFFFF"/>
                </a:solidFill>
                <a:latin typeface="Calibri" pitchFamily="34" charset="0"/>
                <a:ea typeface="Calibri" pitchFamily="34" charset="-122"/>
                <a:cs typeface="Calibri" pitchFamily="34" charset="-120"/>
              </a:rPr>
              <a:t>Link timing jitter measurement: Clock distributed via cable</a:t>
            </a:r>
            <a:endParaRPr lang="en-US" dirty="0"/>
          </a:p>
        </p:txBody>
      </p:sp>
      <p:pic>
        <p:nvPicPr>
          <p:cNvPr id="5" name="Immagine 4">
            <a:extLst>
              <a:ext uri="{FF2B5EF4-FFF2-40B4-BE49-F238E27FC236}">
                <a16:creationId xmlns:a16="http://schemas.microsoft.com/office/drawing/2014/main" id="{14C8EE66-6412-5A7D-064A-8A4FEFB1F4B9}"/>
              </a:ext>
            </a:extLst>
          </p:cNvPr>
          <p:cNvPicPr>
            <a:picLocks noChangeAspect="1"/>
          </p:cNvPicPr>
          <p:nvPr/>
        </p:nvPicPr>
        <p:blipFill>
          <a:blip r:embed="rId3"/>
          <a:stretch>
            <a:fillRect/>
          </a:stretch>
        </p:blipFill>
        <p:spPr>
          <a:xfrm>
            <a:off x="0" y="1230967"/>
            <a:ext cx="12192000" cy="4396066"/>
          </a:xfrm>
          <a:prstGeom prst="rect">
            <a:avLst/>
          </a:prstGeom>
        </p:spPr>
      </p:pic>
    </p:spTree>
    <p:extLst>
      <p:ext uri="{BB962C8B-B14F-4D97-AF65-F5344CB8AC3E}">
        <p14:creationId xmlns:p14="http://schemas.microsoft.com/office/powerpoint/2010/main" val="1816608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B54C47-08BC-AEA1-5D3A-8A3C2DEC6FC2}"/>
            </a:ext>
          </a:extLst>
        </p:cNvPr>
        <p:cNvGrpSpPr/>
        <p:nvPr/>
      </p:nvGrpSpPr>
      <p:grpSpPr>
        <a:xfrm>
          <a:off x="0" y="0"/>
          <a:ext cx="0" cy="0"/>
          <a:chOff x="0" y="0"/>
          <a:chExt cx="0" cy="0"/>
        </a:xfrm>
      </p:grpSpPr>
      <p:sp>
        <p:nvSpPr>
          <p:cNvPr id="3" name="Text 1">
            <a:extLst>
              <a:ext uri="{FF2B5EF4-FFF2-40B4-BE49-F238E27FC236}">
                <a16:creationId xmlns:a16="http://schemas.microsoft.com/office/drawing/2014/main" id="{FF0D212B-D31C-976A-F68B-0BD463D72DD7}"/>
              </a:ext>
            </a:extLst>
          </p:cNvPr>
          <p:cNvSpPr/>
          <p:nvPr/>
        </p:nvSpPr>
        <p:spPr>
          <a:xfrm>
            <a:off x="365760" y="0"/>
            <a:ext cx="11460480" cy="877824"/>
          </a:xfrm>
          <a:prstGeom prst="rect">
            <a:avLst/>
          </a:prstGeom>
          <a:noFill/>
          <a:ln/>
        </p:spPr>
        <p:txBody>
          <a:bodyPr wrap="square" lIns="0" tIns="0" rIns="0" bIns="0" rtlCol="0" anchor="ctr"/>
          <a:lstStyle/>
          <a:p>
            <a:endParaRPr lang="en-US" sz="2933" dirty="0"/>
          </a:p>
        </p:txBody>
      </p:sp>
      <p:sp>
        <p:nvSpPr>
          <p:cNvPr id="14" name="Titolo 13">
            <a:extLst>
              <a:ext uri="{FF2B5EF4-FFF2-40B4-BE49-F238E27FC236}">
                <a16:creationId xmlns:a16="http://schemas.microsoft.com/office/drawing/2014/main" id="{D80D8573-CE32-2A7C-D1CF-B55DDB6FB219}"/>
              </a:ext>
            </a:extLst>
          </p:cNvPr>
          <p:cNvSpPr>
            <a:spLocks noGrp="1"/>
          </p:cNvSpPr>
          <p:nvPr>
            <p:ph type="title"/>
          </p:nvPr>
        </p:nvSpPr>
        <p:spPr>
          <a:xfrm>
            <a:off x="152400" y="34255"/>
            <a:ext cx="12039600" cy="813489"/>
          </a:xfrm>
        </p:spPr>
        <p:txBody>
          <a:bodyPr>
            <a:normAutofit/>
          </a:bodyPr>
          <a:lstStyle/>
          <a:p>
            <a:r>
              <a:rPr lang="en-US" b="1" dirty="0">
                <a:solidFill>
                  <a:srgbClr val="FFFFFF"/>
                </a:solidFill>
                <a:latin typeface="Calibri" pitchFamily="34" charset="0"/>
                <a:ea typeface="Calibri" pitchFamily="34" charset="-122"/>
                <a:cs typeface="Calibri" pitchFamily="34" charset="-120"/>
              </a:rPr>
              <a:t>Link timing jitter measurement: Clock distributed via TD-LINK</a:t>
            </a:r>
            <a:endParaRPr lang="en-US" dirty="0"/>
          </a:p>
        </p:txBody>
      </p:sp>
      <p:pic>
        <p:nvPicPr>
          <p:cNvPr id="4" name="Immagine 3">
            <a:extLst>
              <a:ext uri="{FF2B5EF4-FFF2-40B4-BE49-F238E27FC236}">
                <a16:creationId xmlns:a16="http://schemas.microsoft.com/office/drawing/2014/main" id="{38AFA4B1-5DF3-7246-819A-C9906663EA08}"/>
              </a:ext>
            </a:extLst>
          </p:cNvPr>
          <p:cNvPicPr>
            <a:picLocks noChangeAspect="1"/>
          </p:cNvPicPr>
          <p:nvPr/>
        </p:nvPicPr>
        <p:blipFill>
          <a:blip r:embed="rId3"/>
          <a:srcRect b="9328"/>
          <a:stretch>
            <a:fillRect/>
          </a:stretch>
        </p:blipFill>
        <p:spPr>
          <a:xfrm>
            <a:off x="0" y="1420025"/>
            <a:ext cx="12192000" cy="4269576"/>
          </a:xfrm>
          <a:prstGeom prst="rect">
            <a:avLst/>
          </a:prstGeom>
        </p:spPr>
      </p:pic>
      <p:sp>
        <p:nvSpPr>
          <p:cNvPr id="5" name="CasellaDiTesto 4">
            <a:extLst>
              <a:ext uri="{FF2B5EF4-FFF2-40B4-BE49-F238E27FC236}">
                <a16:creationId xmlns:a16="http://schemas.microsoft.com/office/drawing/2014/main" id="{29E43B63-7357-CE33-7457-2592AB64D70E}"/>
              </a:ext>
            </a:extLst>
          </p:cNvPr>
          <p:cNvSpPr txBox="1"/>
          <p:nvPr/>
        </p:nvSpPr>
        <p:spPr>
          <a:xfrm>
            <a:off x="0" y="912079"/>
            <a:ext cx="12192000" cy="523220"/>
          </a:xfrm>
          <a:prstGeom prst="rect">
            <a:avLst/>
          </a:prstGeom>
          <a:noFill/>
        </p:spPr>
        <p:txBody>
          <a:bodyPr wrap="square" rtlCol="0">
            <a:spAutoFit/>
          </a:bodyPr>
          <a:lstStyle/>
          <a:p>
            <a:pPr algn="ctr"/>
            <a:r>
              <a:rPr lang="it-IT" sz="2800" dirty="0">
                <a:solidFill>
                  <a:srgbClr val="FF0000"/>
                </a:solidFill>
              </a:rPr>
              <a:t>Same Link – Daisy Chain Board</a:t>
            </a:r>
            <a:endParaRPr lang="en-US" sz="2800" dirty="0">
              <a:solidFill>
                <a:srgbClr val="FF0000"/>
              </a:solidFill>
            </a:endParaRPr>
          </a:p>
        </p:txBody>
      </p:sp>
    </p:spTree>
    <p:extLst>
      <p:ext uri="{BB962C8B-B14F-4D97-AF65-F5344CB8AC3E}">
        <p14:creationId xmlns:p14="http://schemas.microsoft.com/office/powerpoint/2010/main" val="28212957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FAB27-78E5-602A-3C7F-934F38A00187}"/>
            </a:ext>
          </a:extLst>
        </p:cNvPr>
        <p:cNvGrpSpPr/>
        <p:nvPr/>
      </p:nvGrpSpPr>
      <p:grpSpPr>
        <a:xfrm>
          <a:off x="0" y="0"/>
          <a:ext cx="0" cy="0"/>
          <a:chOff x="0" y="0"/>
          <a:chExt cx="0" cy="0"/>
        </a:xfrm>
      </p:grpSpPr>
      <p:sp>
        <p:nvSpPr>
          <p:cNvPr id="3" name="Text 1">
            <a:extLst>
              <a:ext uri="{FF2B5EF4-FFF2-40B4-BE49-F238E27FC236}">
                <a16:creationId xmlns:a16="http://schemas.microsoft.com/office/drawing/2014/main" id="{D913E144-C89A-9F87-26B8-6AAA9628FC1F}"/>
              </a:ext>
            </a:extLst>
          </p:cNvPr>
          <p:cNvSpPr/>
          <p:nvPr/>
        </p:nvSpPr>
        <p:spPr>
          <a:xfrm>
            <a:off x="365760" y="0"/>
            <a:ext cx="11460480" cy="877824"/>
          </a:xfrm>
          <a:prstGeom prst="rect">
            <a:avLst/>
          </a:prstGeom>
          <a:noFill/>
          <a:ln/>
        </p:spPr>
        <p:txBody>
          <a:bodyPr wrap="square" lIns="0" tIns="0" rIns="0" bIns="0" rtlCol="0" anchor="ctr"/>
          <a:lstStyle/>
          <a:p>
            <a:endParaRPr lang="en-US" sz="2933" dirty="0"/>
          </a:p>
        </p:txBody>
      </p:sp>
      <p:sp>
        <p:nvSpPr>
          <p:cNvPr id="14" name="Titolo 13">
            <a:extLst>
              <a:ext uri="{FF2B5EF4-FFF2-40B4-BE49-F238E27FC236}">
                <a16:creationId xmlns:a16="http://schemas.microsoft.com/office/drawing/2014/main" id="{E0BC5EFC-DB86-6657-75FA-2F6868762F18}"/>
              </a:ext>
            </a:extLst>
          </p:cNvPr>
          <p:cNvSpPr>
            <a:spLocks noGrp="1"/>
          </p:cNvSpPr>
          <p:nvPr>
            <p:ph type="title"/>
          </p:nvPr>
        </p:nvSpPr>
        <p:spPr>
          <a:xfrm>
            <a:off x="152400" y="34255"/>
            <a:ext cx="12039600" cy="813489"/>
          </a:xfrm>
        </p:spPr>
        <p:txBody>
          <a:bodyPr>
            <a:normAutofit/>
          </a:bodyPr>
          <a:lstStyle/>
          <a:p>
            <a:r>
              <a:rPr lang="en-US" b="1" dirty="0">
                <a:solidFill>
                  <a:srgbClr val="FFFFFF"/>
                </a:solidFill>
                <a:latin typeface="Calibri" pitchFamily="34" charset="0"/>
                <a:ea typeface="Calibri" pitchFamily="34" charset="-122"/>
                <a:cs typeface="Calibri" pitchFamily="34" charset="-120"/>
              </a:rPr>
              <a:t>Link timing jitter measurement: Clock distributed via TD-LINK</a:t>
            </a:r>
            <a:endParaRPr lang="en-US" dirty="0"/>
          </a:p>
        </p:txBody>
      </p:sp>
      <p:pic>
        <p:nvPicPr>
          <p:cNvPr id="5" name="Immagine 4">
            <a:extLst>
              <a:ext uri="{FF2B5EF4-FFF2-40B4-BE49-F238E27FC236}">
                <a16:creationId xmlns:a16="http://schemas.microsoft.com/office/drawing/2014/main" id="{74EDAEEB-4B13-1054-34D7-D536DAD7A29A}"/>
              </a:ext>
            </a:extLst>
          </p:cNvPr>
          <p:cNvPicPr>
            <a:picLocks noChangeAspect="1"/>
          </p:cNvPicPr>
          <p:nvPr/>
        </p:nvPicPr>
        <p:blipFill>
          <a:blip r:embed="rId3"/>
          <a:stretch>
            <a:fillRect/>
          </a:stretch>
        </p:blipFill>
        <p:spPr>
          <a:xfrm>
            <a:off x="42335" y="1515525"/>
            <a:ext cx="12192000" cy="4152074"/>
          </a:xfrm>
          <a:prstGeom prst="rect">
            <a:avLst/>
          </a:prstGeom>
        </p:spPr>
      </p:pic>
      <p:sp>
        <p:nvSpPr>
          <p:cNvPr id="6" name="CasellaDiTesto 5">
            <a:extLst>
              <a:ext uri="{FF2B5EF4-FFF2-40B4-BE49-F238E27FC236}">
                <a16:creationId xmlns:a16="http://schemas.microsoft.com/office/drawing/2014/main" id="{E1D47E68-5F65-214C-87E4-CC212B1B78ED}"/>
              </a:ext>
            </a:extLst>
          </p:cNvPr>
          <p:cNvSpPr txBox="1"/>
          <p:nvPr/>
        </p:nvSpPr>
        <p:spPr>
          <a:xfrm>
            <a:off x="0" y="912079"/>
            <a:ext cx="12192000" cy="523220"/>
          </a:xfrm>
          <a:prstGeom prst="rect">
            <a:avLst/>
          </a:prstGeom>
          <a:noFill/>
        </p:spPr>
        <p:txBody>
          <a:bodyPr wrap="square" rtlCol="0">
            <a:spAutoFit/>
          </a:bodyPr>
          <a:lstStyle/>
          <a:p>
            <a:pPr algn="ctr"/>
            <a:r>
              <a:rPr lang="it-IT" sz="2800" dirty="0">
                <a:solidFill>
                  <a:srgbClr val="FF0000"/>
                </a:solidFill>
              </a:rPr>
              <a:t>Link 0 and 1 – Same Quad </a:t>
            </a:r>
            <a:endParaRPr lang="en-US" sz="2800" dirty="0">
              <a:solidFill>
                <a:srgbClr val="FF0000"/>
              </a:solidFill>
            </a:endParaRPr>
          </a:p>
        </p:txBody>
      </p:sp>
    </p:spTree>
    <p:extLst>
      <p:ext uri="{BB962C8B-B14F-4D97-AF65-F5344CB8AC3E}">
        <p14:creationId xmlns:p14="http://schemas.microsoft.com/office/powerpoint/2010/main" val="862216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AF5C33-6706-476B-27FC-3EF6D4A9B8C8}"/>
            </a:ext>
          </a:extLst>
        </p:cNvPr>
        <p:cNvGrpSpPr/>
        <p:nvPr/>
      </p:nvGrpSpPr>
      <p:grpSpPr>
        <a:xfrm>
          <a:off x="0" y="0"/>
          <a:ext cx="0" cy="0"/>
          <a:chOff x="0" y="0"/>
          <a:chExt cx="0" cy="0"/>
        </a:xfrm>
      </p:grpSpPr>
      <p:sp>
        <p:nvSpPr>
          <p:cNvPr id="3" name="Text 1">
            <a:extLst>
              <a:ext uri="{FF2B5EF4-FFF2-40B4-BE49-F238E27FC236}">
                <a16:creationId xmlns:a16="http://schemas.microsoft.com/office/drawing/2014/main" id="{04C37822-941E-BC8E-BA36-8D4FDBFEF43B}"/>
              </a:ext>
            </a:extLst>
          </p:cNvPr>
          <p:cNvSpPr/>
          <p:nvPr/>
        </p:nvSpPr>
        <p:spPr>
          <a:xfrm>
            <a:off x="365760" y="0"/>
            <a:ext cx="11460480" cy="877824"/>
          </a:xfrm>
          <a:prstGeom prst="rect">
            <a:avLst/>
          </a:prstGeom>
          <a:noFill/>
          <a:ln/>
        </p:spPr>
        <p:txBody>
          <a:bodyPr wrap="square" lIns="0" tIns="0" rIns="0" bIns="0" rtlCol="0" anchor="ctr"/>
          <a:lstStyle/>
          <a:p>
            <a:endParaRPr lang="en-US" sz="2933" dirty="0"/>
          </a:p>
        </p:txBody>
      </p:sp>
      <p:sp>
        <p:nvSpPr>
          <p:cNvPr id="14" name="Titolo 13">
            <a:extLst>
              <a:ext uri="{FF2B5EF4-FFF2-40B4-BE49-F238E27FC236}">
                <a16:creationId xmlns:a16="http://schemas.microsoft.com/office/drawing/2014/main" id="{FFDCF0ED-D2C0-A5CB-F40F-9D23B74B813C}"/>
              </a:ext>
            </a:extLst>
          </p:cNvPr>
          <p:cNvSpPr>
            <a:spLocks noGrp="1"/>
          </p:cNvSpPr>
          <p:nvPr>
            <p:ph type="title"/>
          </p:nvPr>
        </p:nvSpPr>
        <p:spPr>
          <a:xfrm>
            <a:off x="152400" y="34255"/>
            <a:ext cx="12039600" cy="813489"/>
          </a:xfrm>
        </p:spPr>
        <p:txBody>
          <a:bodyPr>
            <a:normAutofit/>
          </a:bodyPr>
          <a:lstStyle/>
          <a:p>
            <a:r>
              <a:rPr lang="en-US" b="1" dirty="0">
                <a:solidFill>
                  <a:srgbClr val="FFFFFF"/>
                </a:solidFill>
                <a:latin typeface="Calibri" pitchFamily="34" charset="0"/>
                <a:ea typeface="Calibri" pitchFamily="34" charset="-122"/>
                <a:cs typeface="Calibri" pitchFamily="34" charset="-120"/>
              </a:rPr>
              <a:t>Link timing jitter measurement: Clock distributed via TD-LINK</a:t>
            </a:r>
            <a:endParaRPr lang="en-US" dirty="0"/>
          </a:p>
        </p:txBody>
      </p:sp>
      <p:sp>
        <p:nvSpPr>
          <p:cNvPr id="6" name="CasellaDiTesto 5">
            <a:extLst>
              <a:ext uri="{FF2B5EF4-FFF2-40B4-BE49-F238E27FC236}">
                <a16:creationId xmlns:a16="http://schemas.microsoft.com/office/drawing/2014/main" id="{11A46496-41A5-4478-100A-4C2AA6DD0E00}"/>
              </a:ext>
            </a:extLst>
          </p:cNvPr>
          <p:cNvSpPr txBox="1"/>
          <p:nvPr/>
        </p:nvSpPr>
        <p:spPr>
          <a:xfrm>
            <a:off x="0" y="912079"/>
            <a:ext cx="12192000" cy="523220"/>
          </a:xfrm>
          <a:prstGeom prst="rect">
            <a:avLst/>
          </a:prstGeom>
          <a:noFill/>
        </p:spPr>
        <p:txBody>
          <a:bodyPr wrap="square" rtlCol="0">
            <a:spAutoFit/>
          </a:bodyPr>
          <a:lstStyle/>
          <a:p>
            <a:pPr algn="ctr"/>
            <a:r>
              <a:rPr lang="it-IT" sz="2800" dirty="0">
                <a:solidFill>
                  <a:srgbClr val="FF0000"/>
                </a:solidFill>
              </a:rPr>
              <a:t>Link 0 and 7 – Quad 0 and 1, </a:t>
            </a:r>
            <a:r>
              <a:rPr lang="it-IT" sz="2800" dirty="0" err="1">
                <a:solidFill>
                  <a:srgbClr val="FF0000"/>
                </a:solidFill>
              </a:rPr>
              <a:t>same</a:t>
            </a:r>
            <a:r>
              <a:rPr lang="it-IT" sz="2800" dirty="0">
                <a:solidFill>
                  <a:srgbClr val="FF0000"/>
                </a:solidFill>
              </a:rPr>
              <a:t> data </a:t>
            </a:r>
            <a:r>
              <a:rPr lang="it-IT" sz="2800" dirty="0" err="1">
                <a:solidFill>
                  <a:srgbClr val="FF0000"/>
                </a:solidFill>
              </a:rPr>
              <a:t>concetrator</a:t>
            </a:r>
            <a:r>
              <a:rPr lang="it-IT" sz="2800" dirty="0">
                <a:solidFill>
                  <a:srgbClr val="FF0000"/>
                </a:solidFill>
              </a:rPr>
              <a:t> </a:t>
            </a:r>
            <a:endParaRPr lang="en-US" sz="2800" dirty="0">
              <a:solidFill>
                <a:srgbClr val="FF0000"/>
              </a:solidFill>
            </a:endParaRPr>
          </a:p>
        </p:txBody>
      </p:sp>
      <p:pic>
        <p:nvPicPr>
          <p:cNvPr id="4" name="Immagine 3">
            <a:extLst>
              <a:ext uri="{FF2B5EF4-FFF2-40B4-BE49-F238E27FC236}">
                <a16:creationId xmlns:a16="http://schemas.microsoft.com/office/drawing/2014/main" id="{414778B7-A928-527A-7FE5-BDAFD5C8FA07}"/>
              </a:ext>
            </a:extLst>
          </p:cNvPr>
          <p:cNvPicPr>
            <a:picLocks noChangeAspect="1"/>
          </p:cNvPicPr>
          <p:nvPr/>
        </p:nvPicPr>
        <p:blipFill>
          <a:blip r:embed="rId3"/>
          <a:stretch>
            <a:fillRect/>
          </a:stretch>
        </p:blipFill>
        <p:spPr>
          <a:xfrm>
            <a:off x="194439" y="1366549"/>
            <a:ext cx="11803122" cy="4124901"/>
          </a:xfrm>
          <a:prstGeom prst="rect">
            <a:avLst/>
          </a:prstGeom>
        </p:spPr>
      </p:pic>
    </p:spTree>
    <p:extLst>
      <p:ext uri="{BB962C8B-B14F-4D97-AF65-F5344CB8AC3E}">
        <p14:creationId xmlns:p14="http://schemas.microsoft.com/office/powerpoint/2010/main" val="23862339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4C0247-7DA6-72FD-8258-0D35B68C382F}"/>
            </a:ext>
          </a:extLst>
        </p:cNvPr>
        <p:cNvGrpSpPr/>
        <p:nvPr/>
      </p:nvGrpSpPr>
      <p:grpSpPr>
        <a:xfrm>
          <a:off x="0" y="0"/>
          <a:ext cx="0" cy="0"/>
          <a:chOff x="0" y="0"/>
          <a:chExt cx="0" cy="0"/>
        </a:xfrm>
      </p:grpSpPr>
      <p:sp>
        <p:nvSpPr>
          <p:cNvPr id="3" name="Text 1">
            <a:extLst>
              <a:ext uri="{FF2B5EF4-FFF2-40B4-BE49-F238E27FC236}">
                <a16:creationId xmlns:a16="http://schemas.microsoft.com/office/drawing/2014/main" id="{EB7117EF-37A5-24C7-D0EC-D4C91C127124}"/>
              </a:ext>
            </a:extLst>
          </p:cNvPr>
          <p:cNvSpPr/>
          <p:nvPr/>
        </p:nvSpPr>
        <p:spPr>
          <a:xfrm>
            <a:off x="365760" y="0"/>
            <a:ext cx="11460480" cy="877824"/>
          </a:xfrm>
          <a:prstGeom prst="rect">
            <a:avLst/>
          </a:prstGeom>
          <a:noFill/>
          <a:ln/>
        </p:spPr>
        <p:txBody>
          <a:bodyPr wrap="square" lIns="0" tIns="0" rIns="0" bIns="0" rtlCol="0" anchor="ctr"/>
          <a:lstStyle/>
          <a:p>
            <a:endParaRPr lang="en-US" sz="2933" dirty="0"/>
          </a:p>
        </p:txBody>
      </p:sp>
      <p:sp>
        <p:nvSpPr>
          <p:cNvPr id="14" name="Titolo 13">
            <a:extLst>
              <a:ext uri="{FF2B5EF4-FFF2-40B4-BE49-F238E27FC236}">
                <a16:creationId xmlns:a16="http://schemas.microsoft.com/office/drawing/2014/main" id="{5DBB4D55-26FF-FB29-E1B9-141DF3C0C32E}"/>
              </a:ext>
            </a:extLst>
          </p:cNvPr>
          <p:cNvSpPr>
            <a:spLocks noGrp="1"/>
          </p:cNvSpPr>
          <p:nvPr>
            <p:ph type="title"/>
          </p:nvPr>
        </p:nvSpPr>
        <p:spPr>
          <a:xfrm>
            <a:off x="152400" y="34255"/>
            <a:ext cx="12039600" cy="813489"/>
          </a:xfrm>
        </p:spPr>
        <p:txBody>
          <a:bodyPr>
            <a:normAutofit/>
          </a:bodyPr>
          <a:lstStyle/>
          <a:p>
            <a:r>
              <a:rPr lang="en-US" b="1" dirty="0">
                <a:solidFill>
                  <a:srgbClr val="FFFFFF"/>
                </a:solidFill>
                <a:latin typeface="Calibri" pitchFamily="34" charset="0"/>
                <a:ea typeface="Calibri" pitchFamily="34" charset="-122"/>
                <a:cs typeface="Calibri" pitchFamily="34" charset="-120"/>
              </a:rPr>
              <a:t>Link timing jitter measurement: Clock distributed via TD-LINK</a:t>
            </a:r>
            <a:endParaRPr lang="en-US" dirty="0"/>
          </a:p>
        </p:txBody>
      </p:sp>
      <p:sp>
        <p:nvSpPr>
          <p:cNvPr id="6" name="CasellaDiTesto 5">
            <a:extLst>
              <a:ext uri="{FF2B5EF4-FFF2-40B4-BE49-F238E27FC236}">
                <a16:creationId xmlns:a16="http://schemas.microsoft.com/office/drawing/2014/main" id="{ACD13B73-4EE3-64D3-0BB1-5AFD80AF1EFC}"/>
              </a:ext>
            </a:extLst>
          </p:cNvPr>
          <p:cNvSpPr txBox="1"/>
          <p:nvPr/>
        </p:nvSpPr>
        <p:spPr>
          <a:xfrm>
            <a:off x="0" y="912079"/>
            <a:ext cx="12192000" cy="523220"/>
          </a:xfrm>
          <a:prstGeom prst="rect">
            <a:avLst/>
          </a:prstGeom>
          <a:noFill/>
        </p:spPr>
        <p:txBody>
          <a:bodyPr wrap="square" rtlCol="0">
            <a:spAutoFit/>
          </a:bodyPr>
          <a:lstStyle/>
          <a:p>
            <a:pPr algn="ctr"/>
            <a:r>
              <a:rPr lang="it-IT" sz="2800" dirty="0">
                <a:solidFill>
                  <a:srgbClr val="FF0000"/>
                </a:solidFill>
              </a:rPr>
              <a:t>Link 0 and 0 – Two </a:t>
            </a:r>
            <a:r>
              <a:rPr lang="it-IT" sz="2800" dirty="0" err="1">
                <a:solidFill>
                  <a:srgbClr val="FF0000"/>
                </a:solidFill>
              </a:rPr>
              <a:t>different</a:t>
            </a:r>
            <a:r>
              <a:rPr lang="it-IT" sz="2800" dirty="0">
                <a:solidFill>
                  <a:srgbClr val="FF0000"/>
                </a:solidFill>
              </a:rPr>
              <a:t> data </a:t>
            </a:r>
            <a:r>
              <a:rPr lang="it-IT" sz="2800" dirty="0" err="1">
                <a:solidFill>
                  <a:srgbClr val="FF0000"/>
                </a:solidFill>
              </a:rPr>
              <a:t>concentrators</a:t>
            </a:r>
            <a:r>
              <a:rPr lang="it-IT" sz="2800" dirty="0">
                <a:solidFill>
                  <a:srgbClr val="FF0000"/>
                </a:solidFill>
              </a:rPr>
              <a:t> </a:t>
            </a:r>
            <a:endParaRPr lang="en-US" sz="2800" dirty="0">
              <a:solidFill>
                <a:srgbClr val="FF0000"/>
              </a:solidFill>
            </a:endParaRPr>
          </a:p>
        </p:txBody>
      </p:sp>
      <p:pic>
        <p:nvPicPr>
          <p:cNvPr id="5" name="Immagine 4">
            <a:extLst>
              <a:ext uri="{FF2B5EF4-FFF2-40B4-BE49-F238E27FC236}">
                <a16:creationId xmlns:a16="http://schemas.microsoft.com/office/drawing/2014/main" id="{6FF579B6-7643-A23B-5886-DCCE4A3E895C}"/>
              </a:ext>
            </a:extLst>
          </p:cNvPr>
          <p:cNvPicPr>
            <a:picLocks noChangeAspect="1"/>
          </p:cNvPicPr>
          <p:nvPr/>
        </p:nvPicPr>
        <p:blipFill>
          <a:blip r:embed="rId3"/>
          <a:stretch>
            <a:fillRect/>
          </a:stretch>
        </p:blipFill>
        <p:spPr>
          <a:xfrm>
            <a:off x="0" y="1440489"/>
            <a:ext cx="12192000" cy="3977022"/>
          </a:xfrm>
          <a:prstGeom prst="rect">
            <a:avLst/>
          </a:prstGeom>
        </p:spPr>
      </p:pic>
    </p:spTree>
    <p:extLst>
      <p:ext uri="{BB962C8B-B14F-4D97-AF65-F5344CB8AC3E}">
        <p14:creationId xmlns:p14="http://schemas.microsoft.com/office/powerpoint/2010/main" val="34027894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A2DED7-F33E-EC7A-D3A4-84150DD420D1}"/>
            </a:ext>
          </a:extLst>
        </p:cNvPr>
        <p:cNvGrpSpPr/>
        <p:nvPr/>
      </p:nvGrpSpPr>
      <p:grpSpPr>
        <a:xfrm>
          <a:off x="0" y="0"/>
          <a:ext cx="0" cy="0"/>
          <a:chOff x="0" y="0"/>
          <a:chExt cx="0" cy="0"/>
        </a:xfrm>
      </p:grpSpPr>
      <p:sp>
        <p:nvSpPr>
          <p:cNvPr id="3" name="Text 1">
            <a:extLst>
              <a:ext uri="{FF2B5EF4-FFF2-40B4-BE49-F238E27FC236}">
                <a16:creationId xmlns:a16="http://schemas.microsoft.com/office/drawing/2014/main" id="{D87A7EA1-D9EB-6B3A-D10F-02B01632F04B}"/>
              </a:ext>
            </a:extLst>
          </p:cNvPr>
          <p:cNvSpPr/>
          <p:nvPr/>
        </p:nvSpPr>
        <p:spPr>
          <a:xfrm>
            <a:off x="365760" y="0"/>
            <a:ext cx="11460480" cy="877824"/>
          </a:xfrm>
          <a:prstGeom prst="rect">
            <a:avLst/>
          </a:prstGeom>
          <a:noFill/>
          <a:ln/>
        </p:spPr>
        <p:txBody>
          <a:bodyPr wrap="square" lIns="0" tIns="0" rIns="0" bIns="0" rtlCol="0" anchor="ctr"/>
          <a:lstStyle/>
          <a:p>
            <a:endParaRPr lang="en-US" sz="2933" dirty="0"/>
          </a:p>
        </p:txBody>
      </p:sp>
      <p:sp>
        <p:nvSpPr>
          <p:cNvPr id="14" name="Titolo 13">
            <a:extLst>
              <a:ext uri="{FF2B5EF4-FFF2-40B4-BE49-F238E27FC236}">
                <a16:creationId xmlns:a16="http://schemas.microsoft.com/office/drawing/2014/main" id="{DED6416A-2410-6C3D-7663-6EE5F05C574B}"/>
              </a:ext>
            </a:extLst>
          </p:cNvPr>
          <p:cNvSpPr>
            <a:spLocks noGrp="1"/>
          </p:cNvSpPr>
          <p:nvPr>
            <p:ph type="title"/>
          </p:nvPr>
        </p:nvSpPr>
        <p:spPr>
          <a:xfrm>
            <a:off x="152400" y="34255"/>
            <a:ext cx="12039600" cy="813489"/>
          </a:xfrm>
        </p:spPr>
        <p:txBody>
          <a:bodyPr>
            <a:normAutofit/>
          </a:bodyPr>
          <a:lstStyle/>
          <a:p>
            <a:r>
              <a:rPr lang="en-US" b="1" dirty="0">
                <a:solidFill>
                  <a:srgbClr val="FFFFFF"/>
                </a:solidFill>
                <a:latin typeface="Calibri" pitchFamily="34" charset="0"/>
                <a:ea typeface="Calibri" pitchFamily="34" charset="-122"/>
                <a:cs typeface="Calibri" pitchFamily="34" charset="-120"/>
              </a:rPr>
              <a:t>Link timing jitter measurement: Clock distributed via cable</a:t>
            </a:r>
            <a:endParaRPr lang="en-US" dirty="0"/>
          </a:p>
        </p:txBody>
      </p:sp>
      <p:sp>
        <p:nvSpPr>
          <p:cNvPr id="6" name="CasellaDiTesto 5">
            <a:extLst>
              <a:ext uri="{FF2B5EF4-FFF2-40B4-BE49-F238E27FC236}">
                <a16:creationId xmlns:a16="http://schemas.microsoft.com/office/drawing/2014/main" id="{8B0AAE82-4808-F2C6-844E-2A13962E6EC2}"/>
              </a:ext>
            </a:extLst>
          </p:cNvPr>
          <p:cNvSpPr txBox="1"/>
          <p:nvPr/>
        </p:nvSpPr>
        <p:spPr>
          <a:xfrm>
            <a:off x="0" y="912079"/>
            <a:ext cx="12192000" cy="523220"/>
          </a:xfrm>
          <a:prstGeom prst="rect">
            <a:avLst/>
          </a:prstGeom>
          <a:noFill/>
        </p:spPr>
        <p:txBody>
          <a:bodyPr wrap="square" rtlCol="0">
            <a:spAutoFit/>
          </a:bodyPr>
          <a:lstStyle/>
          <a:p>
            <a:pPr algn="ctr"/>
            <a:r>
              <a:rPr lang="it-IT" sz="2800" dirty="0">
                <a:solidFill>
                  <a:srgbClr val="FF0000"/>
                </a:solidFill>
              </a:rPr>
              <a:t>Link 0 and 0 – Two </a:t>
            </a:r>
            <a:r>
              <a:rPr lang="it-IT" sz="2800" dirty="0" err="1">
                <a:solidFill>
                  <a:srgbClr val="FF0000"/>
                </a:solidFill>
              </a:rPr>
              <a:t>different</a:t>
            </a:r>
            <a:r>
              <a:rPr lang="it-IT" sz="2800" dirty="0">
                <a:solidFill>
                  <a:srgbClr val="FF0000"/>
                </a:solidFill>
              </a:rPr>
              <a:t> data </a:t>
            </a:r>
            <a:r>
              <a:rPr lang="it-IT" sz="2800" dirty="0" err="1">
                <a:solidFill>
                  <a:srgbClr val="FF0000"/>
                </a:solidFill>
              </a:rPr>
              <a:t>concentrators</a:t>
            </a:r>
            <a:r>
              <a:rPr lang="it-IT" sz="2800" dirty="0">
                <a:solidFill>
                  <a:srgbClr val="FF0000"/>
                </a:solidFill>
              </a:rPr>
              <a:t> </a:t>
            </a:r>
            <a:endParaRPr lang="en-US" sz="2800" dirty="0">
              <a:solidFill>
                <a:srgbClr val="FF0000"/>
              </a:solidFill>
            </a:endParaRPr>
          </a:p>
        </p:txBody>
      </p:sp>
      <p:pic>
        <p:nvPicPr>
          <p:cNvPr id="4" name="Immagine 3">
            <a:extLst>
              <a:ext uri="{FF2B5EF4-FFF2-40B4-BE49-F238E27FC236}">
                <a16:creationId xmlns:a16="http://schemas.microsoft.com/office/drawing/2014/main" id="{395F0ACB-B74C-E677-2D88-708F2C8C34DF}"/>
              </a:ext>
            </a:extLst>
          </p:cNvPr>
          <p:cNvPicPr>
            <a:picLocks noChangeAspect="1"/>
          </p:cNvPicPr>
          <p:nvPr/>
        </p:nvPicPr>
        <p:blipFill>
          <a:blip r:embed="rId3"/>
          <a:stretch>
            <a:fillRect/>
          </a:stretch>
        </p:blipFill>
        <p:spPr>
          <a:xfrm>
            <a:off x="0" y="1780205"/>
            <a:ext cx="12192000" cy="3880095"/>
          </a:xfrm>
          <a:prstGeom prst="rect">
            <a:avLst/>
          </a:prstGeom>
        </p:spPr>
      </p:pic>
    </p:spTree>
    <p:extLst>
      <p:ext uri="{BB962C8B-B14F-4D97-AF65-F5344CB8AC3E}">
        <p14:creationId xmlns:p14="http://schemas.microsoft.com/office/powerpoint/2010/main" val="23257105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C0EFCE-7E48-675A-804C-362A52132B92}"/>
            </a:ext>
          </a:extLst>
        </p:cNvPr>
        <p:cNvGrpSpPr/>
        <p:nvPr/>
      </p:nvGrpSpPr>
      <p:grpSpPr>
        <a:xfrm>
          <a:off x="0" y="0"/>
          <a:ext cx="0" cy="0"/>
          <a:chOff x="0" y="0"/>
          <a:chExt cx="0" cy="0"/>
        </a:xfrm>
      </p:grpSpPr>
      <p:sp>
        <p:nvSpPr>
          <p:cNvPr id="3" name="Text 1">
            <a:extLst>
              <a:ext uri="{FF2B5EF4-FFF2-40B4-BE49-F238E27FC236}">
                <a16:creationId xmlns:a16="http://schemas.microsoft.com/office/drawing/2014/main" id="{62EFAB87-94B2-4903-81A9-FDB4E7DE2649}"/>
              </a:ext>
            </a:extLst>
          </p:cNvPr>
          <p:cNvSpPr/>
          <p:nvPr/>
        </p:nvSpPr>
        <p:spPr>
          <a:xfrm>
            <a:off x="365760" y="0"/>
            <a:ext cx="11460480" cy="877824"/>
          </a:xfrm>
          <a:prstGeom prst="rect">
            <a:avLst/>
          </a:prstGeom>
          <a:noFill/>
          <a:ln/>
        </p:spPr>
        <p:txBody>
          <a:bodyPr wrap="square" lIns="0" tIns="0" rIns="0" bIns="0" rtlCol="0" anchor="ctr"/>
          <a:lstStyle/>
          <a:p>
            <a:endParaRPr lang="en-US" sz="2933" dirty="0"/>
          </a:p>
        </p:txBody>
      </p:sp>
      <p:sp>
        <p:nvSpPr>
          <p:cNvPr id="14" name="Titolo 13">
            <a:extLst>
              <a:ext uri="{FF2B5EF4-FFF2-40B4-BE49-F238E27FC236}">
                <a16:creationId xmlns:a16="http://schemas.microsoft.com/office/drawing/2014/main" id="{F145C96F-4D47-1596-2CA0-A4C0CE1754EA}"/>
              </a:ext>
            </a:extLst>
          </p:cNvPr>
          <p:cNvSpPr>
            <a:spLocks noGrp="1"/>
          </p:cNvSpPr>
          <p:nvPr>
            <p:ph type="title"/>
          </p:nvPr>
        </p:nvSpPr>
        <p:spPr>
          <a:xfrm>
            <a:off x="152400" y="34255"/>
            <a:ext cx="12039600" cy="813489"/>
          </a:xfrm>
        </p:spPr>
        <p:txBody>
          <a:bodyPr>
            <a:normAutofit/>
          </a:bodyPr>
          <a:lstStyle/>
          <a:p>
            <a:r>
              <a:rPr lang="en-US" b="1" dirty="0">
                <a:solidFill>
                  <a:srgbClr val="FFFFFF"/>
                </a:solidFill>
                <a:latin typeface="Calibri" pitchFamily="34" charset="0"/>
                <a:ea typeface="Calibri" pitchFamily="34" charset="-122"/>
                <a:cs typeface="Calibri" pitchFamily="34" charset="-120"/>
              </a:rPr>
              <a:t>Link timing jitter measurement: Summary</a:t>
            </a:r>
            <a:endParaRPr lang="en-US" dirty="0"/>
          </a:p>
        </p:txBody>
      </p:sp>
      <p:pic>
        <p:nvPicPr>
          <p:cNvPr id="5" name="Immagine 4">
            <a:extLst>
              <a:ext uri="{FF2B5EF4-FFF2-40B4-BE49-F238E27FC236}">
                <a16:creationId xmlns:a16="http://schemas.microsoft.com/office/drawing/2014/main" id="{5F9FC9FA-0FA7-7398-B5DB-CB2AAA9D8036}"/>
              </a:ext>
            </a:extLst>
          </p:cNvPr>
          <p:cNvPicPr>
            <a:picLocks noChangeAspect="1"/>
          </p:cNvPicPr>
          <p:nvPr/>
        </p:nvPicPr>
        <p:blipFill>
          <a:blip r:embed="rId3"/>
          <a:stretch>
            <a:fillRect/>
          </a:stretch>
        </p:blipFill>
        <p:spPr>
          <a:xfrm>
            <a:off x="0" y="2575489"/>
            <a:ext cx="5663045" cy="1707022"/>
          </a:xfrm>
          <a:prstGeom prst="rect">
            <a:avLst/>
          </a:prstGeom>
        </p:spPr>
      </p:pic>
      <p:graphicFrame>
        <p:nvGraphicFramePr>
          <p:cNvPr id="4" name="Tabella 3">
            <a:extLst>
              <a:ext uri="{FF2B5EF4-FFF2-40B4-BE49-F238E27FC236}">
                <a16:creationId xmlns:a16="http://schemas.microsoft.com/office/drawing/2014/main" id="{2E6C6C78-EEA4-4270-BF9D-4C0349537978}"/>
              </a:ext>
            </a:extLst>
          </p:cNvPr>
          <p:cNvGraphicFramePr>
            <a:graphicFrameLocks noGrp="1"/>
          </p:cNvGraphicFramePr>
          <p:nvPr>
            <p:extLst>
              <p:ext uri="{D42A27DB-BD31-4B8C-83A1-F6EECF244321}">
                <p14:modId xmlns:p14="http://schemas.microsoft.com/office/powerpoint/2010/main" val="1731706473"/>
              </p:ext>
            </p:extLst>
          </p:nvPr>
        </p:nvGraphicFramePr>
        <p:xfrm>
          <a:off x="5756563" y="1108364"/>
          <a:ext cx="6343073" cy="4953000"/>
        </p:xfrm>
        <a:graphic>
          <a:graphicData uri="http://schemas.openxmlformats.org/drawingml/2006/table">
            <a:tbl>
              <a:tblPr firstRow="1" bandRow="1">
                <a:tableStyleId>{5C22544A-7EE6-4342-B048-85BDC9FD1C3A}</a:tableStyleId>
              </a:tblPr>
              <a:tblGrid>
                <a:gridCol w="2133579">
                  <a:extLst>
                    <a:ext uri="{9D8B030D-6E8A-4147-A177-3AD203B41FA5}">
                      <a16:colId xmlns:a16="http://schemas.microsoft.com/office/drawing/2014/main" val="2778066794"/>
                    </a:ext>
                  </a:extLst>
                </a:gridCol>
                <a:gridCol w="2104747">
                  <a:extLst>
                    <a:ext uri="{9D8B030D-6E8A-4147-A177-3AD203B41FA5}">
                      <a16:colId xmlns:a16="http://schemas.microsoft.com/office/drawing/2014/main" val="2198489163"/>
                    </a:ext>
                  </a:extLst>
                </a:gridCol>
                <a:gridCol w="2104747">
                  <a:extLst>
                    <a:ext uri="{9D8B030D-6E8A-4147-A177-3AD203B41FA5}">
                      <a16:colId xmlns:a16="http://schemas.microsoft.com/office/drawing/2014/main" val="664130092"/>
                    </a:ext>
                  </a:extLst>
                </a:gridCol>
              </a:tblGrid>
              <a:tr h="495300">
                <a:tc>
                  <a:txBody>
                    <a:bodyPr/>
                    <a:lstStyle/>
                    <a:p>
                      <a:pPr algn="ctr"/>
                      <a:r>
                        <a:rPr lang="en-US" sz="1100" b="1">
                          <a:solidFill>
                            <a:srgbClr val="FFFFFF"/>
                          </a:solidFill>
                        </a:rPr>
                        <a:t>Feature</a:t>
                      </a:r>
                    </a:p>
                  </a:txBody>
                  <a:tcPr anchor="ctr">
                    <a:solidFill>
                      <a:srgbClr val="1A1A2E"/>
                    </a:solidFill>
                  </a:tcPr>
                </a:tc>
                <a:tc>
                  <a:txBody>
                    <a:bodyPr/>
                    <a:lstStyle/>
                    <a:p>
                      <a:pPr algn="ctr"/>
                      <a:r>
                        <a:rPr lang="en-US" sz="1100" b="1">
                          <a:solidFill>
                            <a:srgbClr val="FFFFFF"/>
                          </a:solidFill>
                        </a:rPr>
                        <a:t>TD-Link</a:t>
                      </a:r>
                    </a:p>
                  </a:txBody>
                  <a:tcPr anchor="ctr">
                    <a:solidFill>
                      <a:srgbClr val="0A7A4B"/>
                    </a:solidFill>
                  </a:tcPr>
                </a:tc>
                <a:tc>
                  <a:txBody>
                    <a:bodyPr/>
                    <a:lstStyle/>
                    <a:p>
                      <a:pPr algn="ctr"/>
                      <a:r>
                        <a:rPr lang="en-US" sz="1100" b="1">
                          <a:solidFill>
                            <a:srgbClr val="FFFFFF"/>
                          </a:solidFill>
                        </a:rPr>
                        <a:t>White Rabbit</a:t>
                      </a:r>
                    </a:p>
                  </a:txBody>
                  <a:tcPr anchor="ctr">
                    <a:solidFill>
                      <a:srgbClr val="0A4A8A"/>
                    </a:solidFill>
                  </a:tcPr>
                </a:tc>
                <a:extLst>
                  <a:ext uri="{0D108BD9-81ED-4DB2-BD59-A6C34878D82A}">
                    <a16:rowId xmlns:a16="http://schemas.microsoft.com/office/drawing/2014/main" val="3670532898"/>
                  </a:ext>
                </a:extLst>
              </a:tr>
              <a:tr h="495300">
                <a:tc>
                  <a:txBody>
                    <a:bodyPr/>
                    <a:lstStyle/>
                    <a:p>
                      <a:pPr algn="l"/>
                      <a:r>
                        <a:rPr lang="en-US" sz="1000" b="1">
                          <a:solidFill>
                            <a:srgbClr val="1A1A2E"/>
                          </a:solidFill>
                        </a:rPr>
                        <a:t>Timing precision</a:t>
                      </a:r>
                    </a:p>
                  </a:txBody>
                  <a:tcPr anchor="ctr">
                    <a:solidFill>
                      <a:srgbClr val="FFFFFF"/>
                    </a:solidFill>
                  </a:tcPr>
                </a:tc>
                <a:tc>
                  <a:txBody>
                    <a:bodyPr/>
                    <a:lstStyle/>
                    <a:p>
                      <a:pPr algn="ctr"/>
                      <a:r>
                        <a:rPr lang="en-US" sz="1000" b="0" dirty="0">
                          <a:solidFill>
                            <a:srgbClr val="1A1A2E"/>
                          </a:solidFill>
                        </a:rPr>
                        <a:t>~25–30 </a:t>
                      </a:r>
                      <a:r>
                        <a:rPr lang="en-US" sz="1000" b="0" dirty="0" err="1">
                          <a:solidFill>
                            <a:srgbClr val="1A1A2E"/>
                          </a:solidFill>
                        </a:rPr>
                        <a:t>ps</a:t>
                      </a:r>
                      <a:r>
                        <a:rPr lang="en-US" sz="1000" b="0" dirty="0">
                          <a:solidFill>
                            <a:srgbClr val="1A1A2E"/>
                          </a:solidFill>
                        </a:rPr>
                        <a:t> RMS</a:t>
                      </a:r>
                    </a:p>
                  </a:txBody>
                  <a:tcPr anchor="ctr">
                    <a:solidFill>
                      <a:srgbClr val="FFFFFF"/>
                    </a:solidFill>
                  </a:tcPr>
                </a:tc>
                <a:tc>
                  <a:txBody>
                    <a:bodyPr/>
                    <a:lstStyle/>
                    <a:p>
                      <a:pPr algn="ctr"/>
                      <a:r>
                        <a:rPr lang="en-US" sz="1000" b="0">
                          <a:solidFill>
                            <a:srgbClr val="1A1A2E"/>
                          </a:solidFill>
                        </a:rPr>
                        <a:t>1ns/100 </a:t>
                      </a:r>
                      <a:r>
                        <a:rPr lang="en-US" sz="1000" b="0" dirty="0" err="1">
                          <a:solidFill>
                            <a:srgbClr val="1A1A2E"/>
                          </a:solidFill>
                        </a:rPr>
                        <a:t>ps</a:t>
                      </a:r>
                      <a:endParaRPr lang="en-US" sz="1000" b="0" dirty="0">
                        <a:solidFill>
                          <a:srgbClr val="1A1A2E"/>
                        </a:solidFill>
                      </a:endParaRPr>
                    </a:p>
                  </a:txBody>
                  <a:tcPr anchor="ctr">
                    <a:solidFill>
                      <a:srgbClr val="FFFFFF"/>
                    </a:solidFill>
                  </a:tcPr>
                </a:tc>
                <a:extLst>
                  <a:ext uri="{0D108BD9-81ED-4DB2-BD59-A6C34878D82A}">
                    <a16:rowId xmlns:a16="http://schemas.microsoft.com/office/drawing/2014/main" val="2020624086"/>
                  </a:ext>
                </a:extLst>
              </a:tr>
              <a:tr h="495300">
                <a:tc>
                  <a:txBody>
                    <a:bodyPr/>
                    <a:lstStyle/>
                    <a:p>
                      <a:pPr algn="l"/>
                      <a:r>
                        <a:rPr lang="en-US" sz="1000" b="1">
                          <a:solidFill>
                            <a:srgbClr val="1A1A2E"/>
                          </a:solidFill>
                        </a:rPr>
                        <a:t>Clock distribution</a:t>
                      </a:r>
                    </a:p>
                  </a:txBody>
                  <a:tcPr anchor="ctr">
                    <a:solidFill>
                      <a:srgbClr val="F0F0F0"/>
                    </a:solidFill>
                  </a:tcPr>
                </a:tc>
                <a:tc>
                  <a:txBody>
                    <a:bodyPr/>
                    <a:lstStyle/>
                    <a:p>
                      <a:pPr algn="ctr"/>
                      <a:r>
                        <a:rPr lang="en-US" sz="1000" b="0">
                          <a:solidFill>
                            <a:srgbClr val="1A1A2E"/>
                          </a:solidFill>
                        </a:rPr>
                        <a:t>Embedded in serial data</a:t>
                      </a:r>
                    </a:p>
                  </a:txBody>
                  <a:tcPr anchor="ctr">
                    <a:solidFill>
                      <a:srgbClr val="F0F0F0"/>
                    </a:solidFill>
                  </a:tcPr>
                </a:tc>
                <a:tc>
                  <a:txBody>
                    <a:bodyPr/>
                    <a:lstStyle/>
                    <a:p>
                      <a:pPr algn="ctr"/>
                      <a:r>
                        <a:rPr lang="en-US" sz="1000" b="0">
                          <a:solidFill>
                            <a:srgbClr val="1A1A2E"/>
                          </a:solidFill>
                        </a:rPr>
                        <a:t>SyncE + PTP (IEEE 1588)</a:t>
                      </a:r>
                    </a:p>
                  </a:txBody>
                  <a:tcPr anchor="ctr">
                    <a:solidFill>
                      <a:srgbClr val="F0F0F0"/>
                    </a:solidFill>
                  </a:tcPr>
                </a:tc>
                <a:extLst>
                  <a:ext uri="{0D108BD9-81ED-4DB2-BD59-A6C34878D82A}">
                    <a16:rowId xmlns:a16="http://schemas.microsoft.com/office/drawing/2014/main" val="825722900"/>
                  </a:ext>
                </a:extLst>
              </a:tr>
              <a:tr h="495300">
                <a:tc>
                  <a:txBody>
                    <a:bodyPr/>
                    <a:lstStyle/>
                    <a:p>
                      <a:pPr algn="l"/>
                      <a:r>
                        <a:rPr lang="en-US" sz="1000" b="1">
                          <a:solidFill>
                            <a:srgbClr val="1A1A2E"/>
                          </a:solidFill>
                        </a:rPr>
                        <a:t>Topology</a:t>
                      </a:r>
                    </a:p>
                  </a:txBody>
                  <a:tcPr anchor="ctr">
                    <a:solidFill>
                      <a:srgbClr val="FFFFFF"/>
                    </a:solidFill>
                  </a:tcPr>
                </a:tc>
                <a:tc>
                  <a:txBody>
                    <a:bodyPr/>
                    <a:lstStyle/>
                    <a:p>
                      <a:pPr algn="ctr"/>
                      <a:r>
                        <a:rPr lang="en-US" sz="1600" b="1" dirty="0">
                          <a:solidFill>
                            <a:srgbClr val="FF0000"/>
                          </a:solidFill>
                        </a:rPr>
                        <a:t>Daisy-chain ring</a:t>
                      </a:r>
                    </a:p>
                  </a:txBody>
                  <a:tcPr anchor="ctr">
                    <a:solidFill>
                      <a:srgbClr val="FFFFFF"/>
                    </a:solidFill>
                  </a:tcPr>
                </a:tc>
                <a:tc>
                  <a:txBody>
                    <a:bodyPr/>
                    <a:lstStyle/>
                    <a:p>
                      <a:pPr algn="ctr"/>
                      <a:r>
                        <a:rPr lang="en-US" sz="1000" b="0">
                          <a:solidFill>
                            <a:srgbClr val="1A1A2E"/>
                          </a:solidFill>
                        </a:rPr>
                        <a:t>Star / tree (switches)</a:t>
                      </a:r>
                    </a:p>
                  </a:txBody>
                  <a:tcPr anchor="ctr">
                    <a:solidFill>
                      <a:srgbClr val="FFFFFF"/>
                    </a:solidFill>
                  </a:tcPr>
                </a:tc>
                <a:extLst>
                  <a:ext uri="{0D108BD9-81ED-4DB2-BD59-A6C34878D82A}">
                    <a16:rowId xmlns:a16="http://schemas.microsoft.com/office/drawing/2014/main" val="3127763391"/>
                  </a:ext>
                </a:extLst>
              </a:tr>
              <a:tr h="495300">
                <a:tc>
                  <a:txBody>
                    <a:bodyPr/>
                    <a:lstStyle/>
                    <a:p>
                      <a:pPr algn="l"/>
                      <a:r>
                        <a:rPr lang="en-US" sz="1000" b="1">
                          <a:solidFill>
                            <a:srgbClr val="1A1A2E"/>
                          </a:solidFill>
                        </a:rPr>
                        <a:t>Link speed</a:t>
                      </a:r>
                    </a:p>
                  </a:txBody>
                  <a:tcPr anchor="ctr">
                    <a:solidFill>
                      <a:srgbClr val="F0F0F0"/>
                    </a:solidFill>
                  </a:tcPr>
                </a:tc>
                <a:tc>
                  <a:txBody>
                    <a:bodyPr/>
                    <a:lstStyle/>
                    <a:p>
                      <a:pPr algn="ctr"/>
                      <a:r>
                        <a:rPr lang="en-US" sz="1000" b="0" dirty="0">
                          <a:solidFill>
                            <a:srgbClr val="1A1A2E"/>
                          </a:solidFill>
                        </a:rPr>
                        <a:t>3.125 Gb/s </a:t>
                      </a:r>
                      <a:r>
                        <a:rPr lang="en-US" sz="1000" b="0">
                          <a:solidFill>
                            <a:srgbClr val="1A1A2E"/>
                          </a:solidFill>
                        </a:rPr>
                        <a:t>per ring</a:t>
                      </a:r>
                      <a:endParaRPr lang="en-US" sz="1000" b="0" dirty="0">
                        <a:solidFill>
                          <a:srgbClr val="1A1A2E"/>
                        </a:solidFill>
                      </a:endParaRPr>
                    </a:p>
                  </a:txBody>
                  <a:tcPr anchor="ctr">
                    <a:solidFill>
                      <a:srgbClr val="F0F0F0"/>
                    </a:solidFill>
                  </a:tcPr>
                </a:tc>
                <a:tc>
                  <a:txBody>
                    <a:bodyPr/>
                    <a:lstStyle/>
                    <a:p>
                      <a:pPr algn="ctr"/>
                      <a:r>
                        <a:rPr lang="en-US" sz="1000" b="0">
                          <a:solidFill>
                            <a:srgbClr val="1A1A2E"/>
                          </a:solidFill>
                        </a:rPr>
                        <a:t>1 Gb/s (GbE)</a:t>
                      </a:r>
                    </a:p>
                  </a:txBody>
                  <a:tcPr anchor="ctr">
                    <a:solidFill>
                      <a:srgbClr val="F0F0F0"/>
                    </a:solidFill>
                  </a:tcPr>
                </a:tc>
                <a:extLst>
                  <a:ext uri="{0D108BD9-81ED-4DB2-BD59-A6C34878D82A}">
                    <a16:rowId xmlns:a16="http://schemas.microsoft.com/office/drawing/2014/main" val="2428425821"/>
                  </a:ext>
                </a:extLst>
              </a:tr>
              <a:tr h="495300">
                <a:tc>
                  <a:txBody>
                    <a:bodyPr/>
                    <a:lstStyle/>
                    <a:p>
                      <a:pPr algn="l"/>
                      <a:r>
                        <a:rPr lang="en-US" sz="1000" b="1" dirty="0">
                          <a:solidFill>
                            <a:srgbClr val="1A1A2E"/>
                          </a:solidFill>
                        </a:rPr>
                        <a:t>Max nodes / link</a:t>
                      </a:r>
                    </a:p>
                  </a:txBody>
                  <a:tcPr anchor="ctr">
                    <a:solidFill>
                      <a:srgbClr val="FFFFFF"/>
                    </a:solidFill>
                  </a:tcPr>
                </a:tc>
                <a:tc>
                  <a:txBody>
                    <a:bodyPr/>
                    <a:lstStyle/>
                    <a:p>
                      <a:pPr algn="ctr"/>
                      <a:r>
                        <a:rPr lang="en-US" sz="1000" b="0" dirty="0">
                          <a:solidFill>
                            <a:srgbClr val="1A1A2E"/>
                          </a:solidFill>
                        </a:rPr>
                        <a:t>16 per ring</a:t>
                      </a:r>
                      <a:br>
                        <a:rPr lang="en-US" sz="1000" b="0" dirty="0">
                          <a:solidFill>
                            <a:srgbClr val="1A1A2E"/>
                          </a:solidFill>
                        </a:rPr>
                      </a:br>
                      <a:r>
                        <a:rPr lang="en-US" sz="1000" b="0" dirty="0">
                          <a:solidFill>
                            <a:srgbClr val="1A1A2E"/>
                          </a:solidFill>
                        </a:rPr>
                        <a:t>unlimited number of rings</a:t>
                      </a:r>
                    </a:p>
                  </a:txBody>
                  <a:tcPr anchor="ctr">
                    <a:solidFill>
                      <a:srgbClr val="FFFFFF"/>
                    </a:solidFill>
                  </a:tcPr>
                </a:tc>
                <a:tc>
                  <a:txBody>
                    <a:bodyPr/>
                    <a:lstStyle/>
                    <a:p>
                      <a:pPr algn="ctr"/>
                      <a:r>
                        <a:rPr lang="en-US" sz="1000" b="0">
                          <a:solidFill>
                            <a:srgbClr val="1A1A2E"/>
                          </a:solidFill>
                        </a:rPr>
                        <a:t>~1000 (network)</a:t>
                      </a:r>
                    </a:p>
                  </a:txBody>
                  <a:tcPr anchor="ctr">
                    <a:solidFill>
                      <a:srgbClr val="FFFFFF"/>
                    </a:solidFill>
                  </a:tcPr>
                </a:tc>
                <a:extLst>
                  <a:ext uri="{0D108BD9-81ED-4DB2-BD59-A6C34878D82A}">
                    <a16:rowId xmlns:a16="http://schemas.microsoft.com/office/drawing/2014/main" val="4079867576"/>
                  </a:ext>
                </a:extLst>
              </a:tr>
              <a:tr h="495300">
                <a:tc>
                  <a:txBody>
                    <a:bodyPr/>
                    <a:lstStyle/>
                    <a:p>
                      <a:pPr algn="l"/>
                      <a:r>
                        <a:rPr lang="en-US" sz="1000" b="1">
                          <a:solidFill>
                            <a:srgbClr val="1A1A2E"/>
                          </a:solidFill>
                        </a:rPr>
                        <a:t>Max distance</a:t>
                      </a:r>
                    </a:p>
                  </a:txBody>
                  <a:tcPr anchor="ctr">
                    <a:solidFill>
                      <a:srgbClr val="F0F0F0"/>
                    </a:solidFill>
                  </a:tcPr>
                </a:tc>
                <a:tc>
                  <a:txBody>
                    <a:bodyPr/>
                    <a:lstStyle/>
                    <a:p>
                      <a:pPr algn="ctr"/>
                      <a:r>
                        <a:rPr lang="en-US" sz="1000" b="0" dirty="0">
                          <a:solidFill>
                            <a:srgbClr val="1A1A2E"/>
                          </a:solidFill>
                        </a:rPr>
                        <a:t>SFP 300 m per hop</a:t>
                      </a:r>
                    </a:p>
                  </a:txBody>
                  <a:tcPr anchor="ctr">
                    <a:solidFill>
                      <a:srgbClr val="F0F0F0"/>
                    </a:solidFill>
                  </a:tcPr>
                </a:tc>
                <a:tc>
                  <a:txBody>
                    <a:bodyPr/>
                    <a:lstStyle/>
                    <a:p>
                      <a:pPr algn="ctr"/>
                      <a:r>
                        <a:rPr lang="en-US" sz="1000" b="0" dirty="0">
                          <a:solidFill>
                            <a:srgbClr val="1A1A2E"/>
                          </a:solidFill>
                        </a:rPr>
                        <a:t>Up to 10 km fiber (SMF)</a:t>
                      </a:r>
                    </a:p>
                  </a:txBody>
                  <a:tcPr anchor="ctr">
                    <a:solidFill>
                      <a:srgbClr val="F0F0F0"/>
                    </a:solidFill>
                  </a:tcPr>
                </a:tc>
                <a:extLst>
                  <a:ext uri="{0D108BD9-81ED-4DB2-BD59-A6C34878D82A}">
                    <a16:rowId xmlns:a16="http://schemas.microsoft.com/office/drawing/2014/main" val="1097143980"/>
                  </a:ext>
                </a:extLst>
              </a:tr>
              <a:tr h="495300">
                <a:tc>
                  <a:txBody>
                    <a:bodyPr/>
                    <a:lstStyle/>
                    <a:p>
                      <a:pPr algn="l"/>
                      <a:r>
                        <a:rPr lang="en-US" sz="1000" b="1">
                          <a:solidFill>
                            <a:srgbClr val="1A1A2E"/>
                          </a:solidFill>
                        </a:rPr>
                        <a:t>Data + clock on same link</a:t>
                      </a:r>
                    </a:p>
                  </a:txBody>
                  <a:tcPr anchor="ctr">
                    <a:solidFill>
                      <a:srgbClr val="FFFFFF"/>
                    </a:solidFill>
                  </a:tcPr>
                </a:tc>
                <a:tc>
                  <a:txBody>
                    <a:bodyPr/>
                    <a:lstStyle/>
                    <a:p>
                      <a:pPr algn="ctr"/>
                      <a:r>
                        <a:rPr lang="en-US" sz="1000" b="0" dirty="0">
                          <a:solidFill>
                            <a:srgbClr val="1A1A2E"/>
                          </a:solidFill>
                        </a:rPr>
                        <a:t>Yes</a:t>
                      </a:r>
                    </a:p>
                  </a:txBody>
                  <a:tcPr anchor="ctr">
                    <a:solidFill>
                      <a:srgbClr val="FFFFFF"/>
                    </a:solidFill>
                  </a:tcPr>
                </a:tc>
                <a:tc>
                  <a:txBody>
                    <a:bodyPr/>
                    <a:lstStyle/>
                    <a:p>
                      <a:pPr algn="ctr"/>
                      <a:r>
                        <a:rPr lang="en-US" sz="1000" b="0">
                          <a:solidFill>
                            <a:srgbClr val="1A1A2E"/>
                          </a:solidFill>
                        </a:rPr>
                        <a:t>Yes</a:t>
                      </a:r>
                    </a:p>
                  </a:txBody>
                  <a:tcPr anchor="ctr">
                    <a:solidFill>
                      <a:srgbClr val="FFFFFF"/>
                    </a:solidFill>
                  </a:tcPr>
                </a:tc>
                <a:extLst>
                  <a:ext uri="{0D108BD9-81ED-4DB2-BD59-A6C34878D82A}">
                    <a16:rowId xmlns:a16="http://schemas.microsoft.com/office/drawing/2014/main" val="4059663583"/>
                  </a:ext>
                </a:extLst>
              </a:tr>
              <a:tr h="495300">
                <a:tc>
                  <a:txBody>
                    <a:bodyPr/>
                    <a:lstStyle/>
                    <a:p>
                      <a:pPr algn="l"/>
                      <a:r>
                        <a:rPr lang="en-US" sz="1000" b="1">
                          <a:solidFill>
                            <a:srgbClr val="1A1A2E"/>
                          </a:solidFill>
                        </a:rPr>
                        <a:t>Dedicated switch needed</a:t>
                      </a:r>
                    </a:p>
                  </a:txBody>
                  <a:tcPr anchor="ctr">
                    <a:solidFill>
                      <a:srgbClr val="F0F0F0"/>
                    </a:solidFill>
                  </a:tcPr>
                </a:tc>
                <a:tc>
                  <a:txBody>
                    <a:bodyPr/>
                    <a:lstStyle/>
                    <a:p>
                      <a:pPr algn="ctr"/>
                      <a:r>
                        <a:rPr lang="en-US" sz="1000" b="0">
                          <a:solidFill>
                            <a:srgbClr val="1A1A2E"/>
                          </a:solidFill>
                        </a:rPr>
                        <a:t>No</a:t>
                      </a:r>
                    </a:p>
                  </a:txBody>
                  <a:tcPr anchor="ctr">
                    <a:solidFill>
                      <a:srgbClr val="F0F0F0"/>
                    </a:solidFill>
                  </a:tcPr>
                </a:tc>
                <a:tc>
                  <a:txBody>
                    <a:bodyPr/>
                    <a:lstStyle/>
                    <a:p>
                      <a:pPr algn="ctr"/>
                      <a:r>
                        <a:rPr lang="en-US" sz="1000" b="0">
                          <a:solidFill>
                            <a:srgbClr val="1A1A2E"/>
                          </a:solidFill>
                        </a:rPr>
                        <a:t>Yes (WR Switch)</a:t>
                      </a:r>
                    </a:p>
                  </a:txBody>
                  <a:tcPr anchor="ctr">
                    <a:solidFill>
                      <a:srgbClr val="F0F0F0"/>
                    </a:solidFill>
                  </a:tcPr>
                </a:tc>
                <a:extLst>
                  <a:ext uri="{0D108BD9-81ED-4DB2-BD59-A6C34878D82A}">
                    <a16:rowId xmlns:a16="http://schemas.microsoft.com/office/drawing/2014/main" val="1966776592"/>
                  </a:ext>
                </a:extLst>
              </a:tr>
              <a:tr h="495300">
                <a:tc>
                  <a:txBody>
                    <a:bodyPr/>
                    <a:lstStyle/>
                    <a:p>
                      <a:pPr algn="l"/>
                      <a:r>
                        <a:rPr lang="en-US" sz="1000" b="1">
                          <a:solidFill>
                            <a:srgbClr val="1A1A2E"/>
                          </a:solidFill>
                        </a:rPr>
                        <a:t>Target application</a:t>
                      </a:r>
                    </a:p>
                  </a:txBody>
                  <a:tcPr anchor="ctr">
                    <a:solidFill>
                      <a:srgbClr val="FFFFFF"/>
                    </a:solidFill>
                  </a:tcPr>
                </a:tc>
                <a:tc>
                  <a:txBody>
                    <a:bodyPr/>
                    <a:lstStyle/>
                    <a:p>
                      <a:pPr algn="ctr"/>
                      <a:r>
                        <a:rPr lang="en-US" sz="1000" b="0" dirty="0">
                          <a:solidFill>
                            <a:srgbClr val="1A1A2E"/>
                          </a:solidFill>
                        </a:rPr>
                        <a:t>Detector front-end DAQ</a:t>
                      </a:r>
                    </a:p>
                  </a:txBody>
                  <a:tcPr anchor="ctr">
                    <a:solidFill>
                      <a:srgbClr val="FFFFFF"/>
                    </a:solidFill>
                  </a:tcPr>
                </a:tc>
                <a:tc>
                  <a:txBody>
                    <a:bodyPr/>
                    <a:lstStyle/>
                    <a:p>
                      <a:pPr algn="ctr"/>
                      <a:r>
                        <a:rPr lang="en-US" sz="1000" b="0" dirty="0">
                          <a:solidFill>
                            <a:srgbClr val="1A1A2E"/>
                          </a:solidFill>
                        </a:rPr>
                        <a:t>General lab / accelerator timing</a:t>
                      </a:r>
                    </a:p>
                  </a:txBody>
                  <a:tcPr anchor="ctr">
                    <a:solidFill>
                      <a:srgbClr val="FFFFFF"/>
                    </a:solidFill>
                  </a:tcPr>
                </a:tc>
                <a:extLst>
                  <a:ext uri="{0D108BD9-81ED-4DB2-BD59-A6C34878D82A}">
                    <a16:rowId xmlns:a16="http://schemas.microsoft.com/office/drawing/2014/main" val="626139884"/>
                  </a:ext>
                </a:extLst>
              </a:tr>
            </a:tbl>
          </a:graphicData>
        </a:graphic>
      </p:graphicFrame>
    </p:spTree>
    <p:extLst>
      <p:ext uri="{BB962C8B-B14F-4D97-AF65-F5344CB8AC3E}">
        <p14:creationId xmlns:p14="http://schemas.microsoft.com/office/powerpoint/2010/main" val="8888740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B02F1D-DC63-20FE-DAB5-AEB195228543}"/>
            </a:ext>
          </a:extLst>
        </p:cNvPr>
        <p:cNvGrpSpPr/>
        <p:nvPr/>
      </p:nvGrpSpPr>
      <p:grpSpPr>
        <a:xfrm>
          <a:off x="0" y="0"/>
          <a:ext cx="0" cy="0"/>
          <a:chOff x="0" y="0"/>
          <a:chExt cx="0" cy="0"/>
        </a:xfrm>
      </p:grpSpPr>
      <p:sp>
        <p:nvSpPr>
          <p:cNvPr id="6" name="CasellaDiTesto 5">
            <a:extLst>
              <a:ext uri="{FF2B5EF4-FFF2-40B4-BE49-F238E27FC236}">
                <a16:creationId xmlns:a16="http://schemas.microsoft.com/office/drawing/2014/main" id="{B5F1EBED-95FE-7EAD-2846-A09B554FF50C}"/>
              </a:ext>
            </a:extLst>
          </p:cNvPr>
          <p:cNvSpPr txBox="1"/>
          <p:nvPr/>
        </p:nvSpPr>
        <p:spPr>
          <a:xfrm>
            <a:off x="5710687" y="3059668"/>
            <a:ext cx="1019125" cy="369332"/>
          </a:xfrm>
          <a:prstGeom prst="rect">
            <a:avLst/>
          </a:prstGeom>
          <a:noFill/>
        </p:spPr>
        <p:txBody>
          <a:bodyPr wrap="none" rtlCol="0">
            <a:spAutoFit/>
          </a:bodyPr>
          <a:lstStyle/>
          <a:p>
            <a:r>
              <a:rPr lang="en-US" dirty="0"/>
              <a:t>BACK-UP</a:t>
            </a:r>
          </a:p>
        </p:txBody>
      </p:sp>
    </p:spTree>
    <p:extLst>
      <p:ext uri="{BB962C8B-B14F-4D97-AF65-F5344CB8AC3E}">
        <p14:creationId xmlns:p14="http://schemas.microsoft.com/office/powerpoint/2010/main" val="3609352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B06B0-3920-EDD2-C52F-793F101E8C3C}"/>
            </a:ext>
          </a:extLst>
        </p:cNvPr>
        <p:cNvGrpSpPr/>
        <p:nvPr/>
      </p:nvGrpSpPr>
      <p:grpSpPr>
        <a:xfrm>
          <a:off x="0" y="0"/>
          <a:ext cx="0" cy="0"/>
          <a:chOff x="0" y="0"/>
          <a:chExt cx="0" cy="0"/>
        </a:xfrm>
      </p:grpSpPr>
      <p:sp>
        <p:nvSpPr>
          <p:cNvPr id="10" name="Titolo 9">
            <a:extLst>
              <a:ext uri="{FF2B5EF4-FFF2-40B4-BE49-F238E27FC236}">
                <a16:creationId xmlns:a16="http://schemas.microsoft.com/office/drawing/2014/main" id="{D749DCD8-1C11-413F-8DF0-BAE2B5752121}"/>
              </a:ext>
            </a:extLst>
          </p:cNvPr>
          <p:cNvSpPr>
            <a:spLocks noGrp="1"/>
          </p:cNvSpPr>
          <p:nvPr>
            <p:ph type="title"/>
          </p:nvPr>
        </p:nvSpPr>
        <p:spPr/>
        <p:txBody>
          <a:bodyPr>
            <a:normAutofit/>
          </a:bodyPr>
          <a:lstStyle/>
          <a:p>
            <a:r>
              <a:rPr lang="en-US" dirty="0"/>
              <a:t>FERS: detector readout chains for every (photon) need</a:t>
            </a:r>
          </a:p>
        </p:txBody>
      </p:sp>
      <p:sp>
        <p:nvSpPr>
          <p:cNvPr id="6" name="Rettangolo con angoli arrotondati 5">
            <a:extLst>
              <a:ext uri="{FF2B5EF4-FFF2-40B4-BE49-F238E27FC236}">
                <a16:creationId xmlns:a16="http://schemas.microsoft.com/office/drawing/2014/main" id="{BB868B4C-A80A-E69C-848B-2F7080B90E5D}"/>
              </a:ext>
            </a:extLst>
          </p:cNvPr>
          <p:cNvSpPr/>
          <p:nvPr/>
        </p:nvSpPr>
        <p:spPr>
          <a:xfrm>
            <a:off x="8925668" y="3275539"/>
            <a:ext cx="2735359" cy="980067"/>
          </a:xfrm>
          <a:prstGeom prst="roundRect">
            <a:avLst/>
          </a:prstGeom>
          <a:solidFill>
            <a:srgbClr val="C00000">
              <a:alpha val="56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150"/>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7" name="Rettangolo 6">
            <a:extLst>
              <a:ext uri="{FF2B5EF4-FFF2-40B4-BE49-F238E27FC236}">
                <a16:creationId xmlns:a16="http://schemas.microsoft.com/office/drawing/2014/main" id="{BF1AC082-794D-F95A-AB24-A954F0C6CB3F}"/>
              </a:ext>
            </a:extLst>
          </p:cNvPr>
          <p:cNvSpPr/>
          <p:nvPr/>
        </p:nvSpPr>
        <p:spPr>
          <a:xfrm>
            <a:off x="530973" y="1811035"/>
            <a:ext cx="7191154" cy="3648742"/>
          </a:xfrm>
          <a:prstGeom prst="rect">
            <a:avLst/>
          </a:prstGeom>
          <a:solidFill>
            <a:srgbClr val="F4F1BE"/>
          </a:solidFill>
          <a:ln w="28575">
            <a:solidFill>
              <a:srgbClr val="F2C36E"/>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defPPr>
              <a:defRPr lang="en-150"/>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t-IT"/>
          </a:p>
        </p:txBody>
      </p:sp>
      <p:sp>
        <p:nvSpPr>
          <p:cNvPr id="8" name="Rettangolo 7">
            <a:extLst>
              <a:ext uri="{FF2B5EF4-FFF2-40B4-BE49-F238E27FC236}">
                <a16:creationId xmlns:a16="http://schemas.microsoft.com/office/drawing/2014/main" id="{8B91C671-90F1-2720-A12A-2E129C6C467E}"/>
              </a:ext>
            </a:extLst>
          </p:cNvPr>
          <p:cNvSpPr/>
          <p:nvPr/>
        </p:nvSpPr>
        <p:spPr>
          <a:xfrm>
            <a:off x="608006" y="1956839"/>
            <a:ext cx="7191154" cy="3648742"/>
          </a:xfrm>
          <a:prstGeom prst="rect">
            <a:avLst/>
          </a:prstGeom>
          <a:solidFill>
            <a:srgbClr val="F4F1BE"/>
          </a:solidFill>
          <a:ln w="28575">
            <a:solidFill>
              <a:srgbClr val="F2C36E"/>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defPPr>
              <a:defRPr lang="en-150"/>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t-IT"/>
          </a:p>
        </p:txBody>
      </p:sp>
      <p:cxnSp>
        <p:nvCxnSpPr>
          <p:cNvPr id="9" name="Connettore 1 121">
            <a:extLst>
              <a:ext uri="{FF2B5EF4-FFF2-40B4-BE49-F238E27FC236}">
                <a16:creationId xmlns:a16="http://schemas.microsoft.com/office/drawing/2014/main" id="{692B7B27-C8F0-A78D-1D8F-F9DB87FE698E}"/>
              </a:ext>
            </a:extLst>
          </p:cNvPr>
          <p:cNvCxnSpPr>
            <a:cxnSpLocks/>
          </p:cNvCxnSpPr>
          <p:nvPr/>
        </p:nvCxnSpPr>
        <p:spPr bwMode="auto">
          <a:xfrm flipH="1">
            <a:off x="7495724" y="3388053"/>
            <a:ext cx="1683075" cy="0"/>
          </a:xfrm>
          <a:prstGeom prst="line">
            <a:avLst/>
          </a:prstGeom>
          <a:noFill/>
          <a:ln w="25400" cap="flat" cmpd="sng" algn="ctr">
            <a:solidFill>
              <a:srgbClr val="0070C0"/>
            </a:solidFill>
            <a:prstDash val="solid"/>
            <a:headEnd type="arrow" w="med" len="med"/>
            <a:tailEnd type="arrow" w="med" len="med"/>
          </a:ln>
          <a:effectLst>
            <a:outerShdw blurRad="40000" dist="20000" dir="5400000" rotWithShape="0">
              <a:srgbClr val="000000">
                <a:alpha val="38000"/>
              </a:srgbClr>
            </a:outerShdw>
          </a:effectLst>
        </p:spPr>
      </p:cxnSp>
      <p:cxnSp>
        <p:nvCxnSpPr>
          <p:cNvPr id="12" name="Connettore 1 121">
            <a:extLst>
              <a:ext uri="{FF2B5EF4-FFF2-40B4-BE49-F238E27FC236}">
                <a16:creationId xmlns:a16="http://schemas.microsoft.com/office/drawing/2014/main" id="{FB4D2638-3DCA-F111-9B83-3C21E4C807FB}"/>
              </a:ext>
            </a:extLst>
          </p:cNvPr>
          <p:cNvCxnSpPr>
            <a:cxnSpLocks/>
          </p:cNvCxnSpPr>
          <p:nvPr/>
        </p:nvCxnSpPr>
        <p:spPr bwMode="auto">
          <a:xfrm flipH="1">
            <a:off x="7495724" y="3518256"/>
            <a:ext cx="1702246" cy="0"/>
          </a:xfrm>
          <a:prstGeom prst="line">
            <a:avLst/>
          </a:prstGeom>
          <a:noFill/>
          <a:ln w="25400" cap="flat" cmpd="sng" algn="ctr">
            <a:solidFill>
              <a:srgbClr val="0070C0"/>
            </a:solidFill>
            <a:prstDash val="solid"/>
            <a:headEnd type="arrow" w="med" len="med"/>
            <a:tailEnd type="arrow" w="med" len="med"/>
          </a:ln>
          <a:effectLst>
            <a:outerShdw blurRad="40000" dist="20000" dir="5400000" rotWithShape="0">
              <a:srgbClr val="000000">
                <a:alpha val="38000"/>
              </a:srgbClr>
            </a:outerShdw>
          </a:effectLst>
        </p:spPr>
      </p:cxnSp>
      <p:cxnSp>
        <p:nvCxnSpPr>
          <p:cNvPr id="51" name="Connettore 1 121">
            <a:extLst>
              <a:ext uri="{FF2B5EF4-FFF2-40B4-BE49-F238E27FC236}">
                <a16:creationId xmlns:a16="http://schemas.microsoft.com/office/drawing/2014/main" id="{9334826A-91FC-991F-1FFC-3EC35741D5A2}"/>
              </a:ext>
            </a:extLst>
          </p:cNvPr>
          <p:cNvCxnSpPr>
            <a:cxnSpLocks/>
          </p:cNvCxnSpPr>
          <p:nvPr/>
        </p:nvCxnSpPr>
        <p:spPr bwMode="auto">
          <a:xfrm flipH="1" flipV="1">
            <a:off x="7514895" y="3644248"/>
            <a:ext cx="1669870" cy="1463"/>
          </a:xfrm>
          <a:prstGeom prst="line">
            <a:avLst/>
          </a:prstGeom>
          <a:noFill/>
          <a:ln w="25400" cap="flat" cmpd="sng" algn="ctr">
            <a:solidFill>
              <a:srgbClr val="0070C0"/>
            </a:solidFill>
            <a:prstDash val="solid"/>
            <a:headEnd type="arrow" w="med" len="med"/>
            <a:tailEnd type="arrow" w="med" len="med"/>
          </a:ln>
          <a:effectLst>
            <a:outerShdw blurRad="40000" dist="20000" dir="5400000" rotWithShape="0">
              <a:srgbClr val="000000">
                <a:alpha val="38000"/>
              </a:srgbClr>
            </a:outerShdw>
          </a:effectLst>
        </p:spPr>
      </p:cxnSp>
      <p:sp>
        <p:nvSpPr>
          <p:cNvPr id="52" name="Rettangolo 51">
            <a:extLst>
              <a:ext uri="{FF2B5EF4-FFF2-40B4-BE49-F238E27FC236}">
                <a16:creationId xmlns:a16="http://schemas.microsoft.com/office/drawing/2014/main" id="{BBE19C24-596F-12A9-4BDC-3425DF431AC0}"/>
              </a:ext>
            </a:extLst>
          </p:cNvPr>
          <p:cNvSpPr/>
          <p:nvPr/>
        </p:nvSpPr>
        <p:spPr>
          <a:xfrm>
            <a:off x="700933" y="2107201"/>
            <a:ext cx="7191154" cy="3648742"/>
          </a:xfrm>
          <a:prstGeom prst="rect">
            <a:avLst/>
          </a:prstGeom>
          <a:solidFill>
            <a:srgbClr val="F4F1BE"/>
          </a:solidFill>
          <a:ln w="28575">
            <a:solidFill>
              <a:srgbClr val="F2C36E"/>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defPPr>
              <a:defRPr lang="en-150"/>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t-IT"/>
          </a:p>
        </p:txBody>
      </p:sp>
      <p:sp>
        <p:nvSpPr>
          <p:cNvPr id="53" name="Rettangolo 52">
            <a:extLst>
              <a:ext uri="{FF2B5EF4-FFF2-40B4-BE49-F238E27FC236}">
                <a16:creationId xmlns:a16="http://schemas.microsoft.com/office/drawing/2014/main" id="{B0345332-5BA3-8FFC-74FE-083CC5B22371}"/>
              </a:ext>
            </a:extLst>
          </p:cNvPr>
          <p:cNvSpPr/>
          <p:nvPr/>
        </p:nvSpPr>
        <p:spPr bwMode="auto">
          <a:xfrm>
            <a:off x="3579709" y="2552522"/>
            <a:ext cx="609203" cy="407158"/>
          </a:xfrm>
          <a:prstGeom prst="rect">
            <a:avLst/>
          </a:prstGeom>
          <a:solidFill>
            <a:srgbClr val="1F497D">
              <a:lumMod val="60000"/>
              <a:lumOff val="40000"/>
            </a:srgbClr>
          </a:solidFill>
          <a:ln w="19050" cap="flat" cmpd="sng" algn="ctr">
            <a:solidFill>
              <a:srgbClr val="2D2D8A">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base" latinLnBrk="0" hangingPunct="1">
              <a:lnSpc>
                <a:spcPct val="80000"/>
              </a:lnSpc>
              <a:spcBef>
                <a:spcPct val="20000"/>
              </a:spcBef>
              <a:spcAft>
                <a:spcPct val="0"/>
              </a:spcAft>
              <a:buClrTx/>
              <a:buSzTx/>
              <a:buFontTx/>
              <a:buNone/>
              <a:tabLst/>
              <a:defRPr/>
            </a:pPr>
            <a:r>
              <a:rPr kumimoji="0" lang="it-IT" sz="1400" b="1" i="0" u="none" strike="noStrike" kern="0" cap="none" spc="0" normalizeH="0" baseline="0" noProof="0" dirty="0">
                <a:ln>
                  <a:noFill/>
                </a:ln>
                <a:solidFill>
                  <a:srgbClr val="000000"/>
                </a:solidFill>
                <a:effectLst/>
                <a:uLnTx/>
                <a:uFillTx/>
                <a:latin typeface="Comic Sans MS" pitchFamily="66" charset="0"/>
              </a:rPr>
              <a:t>ADC</a:t>
            </a:r>
          </a:p>
        </p:txBody>
      </p:sp>
      <p:sp>
        <p:nvSpPr>
          <p:cNvPr id="54" name="Rettangolo 53">
            <a:extLst>
              <a:ext uri="{FF2B5EF4-FFF2-40B4-BE49-F238E27FC236}">
                <a16:creationId xmlns:a16="http://schemas.microsoft.com/office/drawing/2014/main" id="{C2D038B7-8871-6ED2-DD57-DF2D2DA6D4E9}"/>
              </a:ext>
            </a:extLst>
          </p:cNvPr>
          <p:cNvSpPr/>
          <p:nvPr/>
        </p:nvSpPr>
        <p:spPr bwMode="auto">
          <a:xfrm>
            <a:off x="2095305" y="2533637"/>
            <a:ext cx="1146304" cy="1359983"/>
          </a:xfrm>
          <a:prstGeom prst="rect">
            <a:avLst/>
          </a:prstGeom>
          <a:solidFill>
            <a:srgbClr val="92D050"/>
          </a:solidFill>
          <a:ln w="19050" cap="flat" cmpd="sng" algn="ctr">
            <a:solidFill>
              <a:srgbClr val="00B050"/>
            </a:solidFill>
            <a:prstDash val="solid"/>
            <a:headEnd type="none" w="med" len="med"/>
            <a:tailEnd type="none" w="med" len="med"/>
          </a:ln>
          <a:effectLst>
            <a:outerShdw blurRad="40000" dist="20000" dir="5400000" rotWithShape="0">
              <a:srgbClr val="000000">
                <a:alpha val="38000"/>
              </a:srgbClr>
            </a:outerShdw>
          </a:effectLst>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80000"/>
              </a:lnSpc>
              <a:spcBef>
                <a:spcPct val="20000"/>
              </a:spcBef>
              <a:spcAft>
                <a:spcPct val="0"/>
              </a:spcAft>
            </a:pPr>
            <a:r>
              <a:rPr lang="it-IT" sz="1600" b="1" kern="0" dirty="0">
                <a:solidFill>
                  <a:srgbClr val="000000"/>
                </a:solidFill>
                <a:latin typeface="Comic Sans MS" pitchFamily="66" charset="0"/>
              </a:rPr>
              <a:t>FE ASIC:</a:t>
            </a:r>
          </a:p>
          <a:p>
            <a:pPr algn="ctr" fontAlgn="base">
              <a:lnSpc>
                <a:spcPct val="80000"/>
              </a:lnSpc>
              <a:spcBef>
                <a:spcPts val="1200"/>
              </a:spcBef>
              <a:spcAft>
                <a:spcPct val="0"/>
              </a:spcAft>
            </a:pPr>
            <a:r>
              <a:rPr lang="it-IT" sz="1400" kern="0" dirty="0">
                <a:solidFill>
                  <a:srgbClr val="000000"/>
                </a:solidFill>
                <a:latin typeface="Comic Sans MS" pitchFamily="66" charset="0"/>
              </a:rPr>
              <a:t>PREAMP</a:t>
            </a:r>
          </a:p>
          <a:p>
            <a:pPr algn="ctr" fontAlgn="base">
              <a:lnSpc>
                <a:spcPct val="80000"/>
              </a:lnSpc>
              <a:spcBef>
                <a:spcPct val="20000"/>
              </a:spcBef>
              <a:spcAft>
                <a:spcPct val="0"/>
              </a:spcAft>
            </a:pPr>
            <a:r>
              <a:rPr lang="it-IT" sz="1400" kern="0" dirty="0">
                <a:solidFill>
                  <a:srgbClr val="000000"/>
                </a:solidFill>
                <a:latin typeface="Comic Sans MS" pitchFamily="66" charset="0"/>
              </a:rPr>
              <a:t>SHAPER</a:t>
            </a:r>
          </a:p>
          <a:p>
            <a:pPr algn="ctr" fontAlgn="base">
              <a:lnSpc>
                <a:spcPct val="80000"/>
              </a:lnSpc>
              <a:spcBef>
                <a:spcPct val="20000"/>
              </a:spcBef>
              <a:spcAft>
                <a:spcPct val="0"/>
              </a:spcAft>
            </a:pPr>
            <a:r>
              <a:rPr lang="it-IT" sz="1400" kern="0" dirty="0">
                <a:solidFill>
                  <a:srgbClr val="000000"/>
                </a:solidFill>
                <a:latin typeface="Comic Sans MS" pitchFamily="66" charset="0"/>
              </a:rPr>
              <a:t>DISCRIM</a:t>
            </a:r>
          </a:p>
        </p:txBody>
      </p:sp>
      <p:sp>
        <p:nvSpPr>
          <p:cNvPr id="55" name="CasellaDiTesto 47">
            <a:extLst>
              <a:ext uri="{FF2B5EF4-FFF2-40B4-BE49-F238E27FC236}">
                <a16:creationId xmlns:a16="http://schemas.microsoft.com/office/drawing/2014/main" id="{3BBF1535-93EB-0787-94D3-06135886CC08}"/>
              </a:ext>
            </a:extLst>
          </p:cNvPr>
          <p:cNvSpPr txBox="1">
            <a:spLocks noChangeArrowheads="1"/>
          </p:cNvSpPr>
          <p:nvPr/>
        </p:nvSpPr>
        <p:spPr bwMode="auto">
          <a:xfrm>
            <a:off x="3483349" y="3054265"/>
            <a:ext cx="976138" cy="21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eaLnBrk="1" fontAlgn="base" hangingPunct="1">
              <a:lnSpc>
                <a:spcPct val="80000"/>
              </a:lnSpc>
              <a:spcBef>
                <a:spcPct val="20000"/>
              </a:spcBef>
              <a:spcAft>
                <a:spcPct val="0"/>
              </a:spcAft>
            </a:pPr>
            <a:r>
              <a:rPr lang="it-IT" sz="1000" b="1" dirty="0">
                <a:solidFill>
                  <a:srgbClr val="000000"/>
                </a:solidFill>
                <a:latin typeface="Comic Sans MS" pitchFamily="66" charset="0"/>
              </a:rPr>
              <a:t>TRIGGERS</a:t>
            </a:r>
          </a:p>
        </p:txBody>
      </p:sp>
      <p:sp>
        <p:nvSpPr>
          <p:cNvPr id="56" name="Rettangolo 55">
            <a:extLst>
              <a:ext uri="{FF2B5EF4-FFF2-40B4-BE49-F238E27FC236}">
                <a16:creationId xmlns:a16="http://schemas.microsoft.com/office/drawing/2014/main" id="{D83C883E-2C9F-4572-2838-B112ADA26384}"/>
              </a:ext>
            </a:extLst>
          </p:cNvPr>
          <p:cNvSpPr/>
          <p:nvPr/>
        </p:nvSpPr>
        <p:spPr bwMode="auto">
          <a:xfrm>
            <a:off x="4552414" y="2537544"/>
            <a:ext cx="836615" cy="1356076"/>
          </a:xfrm>
          <a:prstGeom prst="rect">
            <a:avLst/>
          </a:prstGeom>
          <a:solidFill>
            <a:schemeClr val="accent6">
              <a:lumMod val="40000"/>
              <a:lumOff val="60000"/>
            </a:schemeClr>
          </a:solidFill>
          <a:ln w="19050" cap="flat" cmpd="sng" algn="ctr">
            <a:solidFill>
              <a:schemeClr val="accent4"/>
            </a:solidFill>
            <a:prstDash val="solid"/>
            <a:headEnd type="none" w="med" len="med"/>
            <a:tailEnd type="none" w="med" len="med"/>
          </a:ln>
          <a:effectLst>
            <a:outerShdw blurRad="40000" dist="20000" dir="5400000" rotWithShape="0">
              <a:srgbClr val="000000">
                <a:alpha val="38000"/>
              </a:srgbClr>
            </a:outerShdw>
          </a:effectLst>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80000"/>
              </a:lnSpc>
              <a:spcBef>
                <a:spcPct val="20000"/>
              </a:spcBef>
              <a:spcAft>
                <a:spcPct val="0"/>
              </a:spcAft>
              <a:defRPr/>
            </a:pPr>
            <a:r>
              <a:rPr lang="en-US" sz="1400" b="1" kern="0" dirty="0">
                <a:solidFill>
                  <a:srgbClr val="000000"/>
                </a:solidFill>
                <a:latin typeface="Comic Sans MS" pitchFamily="66" charset="0"/>
              </a:rPr>
              <a:t>ACQ</a:t>
            </a:r>
          </a:p>
          <a:p>
            <a:pPr algn="ctr" fontAlgn="base">
              <a:lnSpc>
                <a:spcPct val="80000"/>
              </a:lnSpc>
              <a:spcBef>
                <a:spcPct val="20000"/>
              </a:spcBef>
              <a:spcAft>
                <a:spcPct val="0"/>
              </a:spcAft>
              <a:defRPr/>
            </a:pPr>
            <a:r>
              <a:rPr lang="en-US" sz="1400" b="1" kern="0" dirty="0">
                <a:solidFill>
                  <a:srgbClr val="000000"/>
                </a:solidFill>
                <a:latin typeface="Comic Sans MS" pitchFamily="66" charset="0"/>
              </a:rPr>
              <a:t>LOGIC</a:t>
            </a:r>
            <a:endParaRPr lang="it-IT" sz="1400" b="1" kern="0" dirty="0">
              <a:solidFill>
                <a:srgbClr val="000000"/>
              </a:solidFill>
              <a:latin typeface="Comic Sans MS" pitchFamily="66" charset="0"/>
            </a:endParaRPr>
          </a:p>
        </p:txBody>
      </p:sp>
      <p:pic>
        <p:nvPicPr>
          <p:cNvPr id="57" name="Immagine 56" descr="Immagine che contiene oggetto da esterni&#10;&#10;Descrizione generata automaticamente">
            <a:extLst>
              <a:ext uri="{FF2B5EF4-FFF2-40B4-BE49-F238E27FC236}">
                <a16:creationId xmlns:a16="http://schemas.microsoft.com/office/drawing/2014/main" id="{B4A1A7C8-7FCD-5110-DF3A-1ACCFF36BF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300" y="2835407"/>
            <a:ext cx="1146304" cy="820133"/>
          </a:xfrm>
          <a:prstGeom prst="rect">
            <a:avLst/>
          </a:prstGeom>
        </p:spPr>
      </p:pic>
      <p:sp>
        <p:nvSpPr>
          <p:cNvPr id="58" name="Rettangolo 57">
            <a:extLst>
              <a:ext uri="{FF2B5EF4-FFF2-40B4-BE49-F238E27FC236}">
                <a16:creationId xmlns:a16="http://schemas.microsoft.com/office/drawing/2014/main" id="{25E13EDD-DB7C-A610-CE13-8FDDD1106115}"/>
              </a:ext>
            </a:extLst>
          </p:cNvPr>
          <p:cNvSpPr/>
          <p:nvPr/>
        </p:nvSpPr>
        <p:spPr bwMode="auto">
          <a:xfrm>
            <a:off x="6338000" y="2537544"/>
            <a:ext cx="1225331" cy="1356076"/>
          </a:xfrm>
          <a:prstGeom prst="rect">
            <a:avLst/>
          </a:prstGeom>
          <a:solidFill>
            <a:schemeClr val="accent6">
              <a:lumMod val="40000"/>
              <a:lumOff val="60000"/>
            </a:schemeClr>
          </a:solidFill>
          <a:ln w="19050" cap="flat" cmpd="sng" algn="ctr">
            <a:solidFill>
              <a:schemeClr val="accent4"/>
            </a:solidFill>
            <a:prstDash val="solid"/>
            <a:headEnd type="none" w="med" len="med"/>
            <a:tailEnd type="none" w="med" len="med"/>
          </a:ln>
          <a:effectLst>
            <a:outerShdw blurRad="40000" dist="20000" dir="5400000" rotWithShape="0">
              <a:srgbClr val="000000">
                <a:alpha val="38000"/>
              </a:srgbClr>
            </a:outerShdw>
          </a:effectLst>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80000"/>
              </a:lnSpc>
              <a:spcBef>
                <a:spcPct val="20000"/>
              </a:spcBef>
              <a:spcAft>
                <a:spcPct val="0"/>
              </a:spcAft>
              <a:defRPr/>
            </a:pPr>
            <a:r>
              <a:rPr lang="en-US" sz="1400" b="1" kern="0" dirty="0">
                <a:solidFill>
                  <a:srgbClr val="000000"/>
                </a:solidFill>
                <a:latin typeface="Comic Sans MS" pitchFamily="66" charset="0"/>
              </a:rPr>
              <a:t>READOUT</a:t>
            </a:r>
          </a:p>
          <a:p>
            <a:pPr algn="ctr" fontAlgn="base">
              <a:lnSpc>
                <a:spcPct val="80000"/>
              </a:lnSpc>
              <a:spcBef>
                <a:spcPct val="20000"/>
              </a:spcBef>
              <a:spcAft>
                <a:spcPct val="0"/>
              </a:spcAft>
              <a:defRPr/>
            </a:pPr>
            <a:r>
              <a:rPr lang="en-US" sz="1400" b="1" kern="0" dirty="0">
                <a:solidFill>
                  <a:srgbClr val="000000"/>
                </a:solidFill>
                <a:latin typeface="Comic Sans MS" pitchFamily="66" charset="0"/>
              </a:rPr>
              <a:t>INTERF</a:t>
            </a:r>
            <a:endParaRPr lang="it-IT" sz="1400" b="1" kern="0" dirty="0">
              <a:solidFill>
                <a:srgbClr val="000000"/>
              </a:solidFill>
              <a:latin typeface="Comic Sans MS" pitchFamily="66" charset="0"/>
            </a:endParaRPr>
          </a:p>
        </p:txBody>
      </p:sp>
      <p:cxnSp>
        <p:nvCxnSpPr>
          <p:cNvPr id="59" name="Connettore 1 121">
            <a:extLst>
              <a:ext uri="{FF2B5EF4-FFF2-40B4-BE49-F238E27FC236}">
                <a16:creationId xmlns:a16="http://schemas.microsoft.com/office/drawing/2014/main" id="{FE1BBE73-1000-361A-01BB-086DE274D610}"/>
              </a:ext>
            </a:extLst>
          </p:cNvPr>
          <p:cNvCxnSpPr>
            <a:cxnSpLocks/>
            <a:endCxn id="53" idx="1"/>
          </p:cNvCxnSpPr>
          <p:nvPr/>
        </p:nvCxnSpPr>
        <p:spPr bwMode="auto">
          <a:xfrm>
            <a:off x="3241609" y="2752803"/>
            <a:ext cx="338100" cy="3298"/>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60" name="Connettore 1 121">
            <a:extLst>
              <a:ext uri="{FF2B5EF4-FFF2-40B4-BE49-F238E27FC236}">
                <a16:creationId xmlns:a16="http://schemas.microsoft.com/office/drawing/2014/main" id="{8F998212-BE12-E3A9-BA10-F957735C9A69}"/>
              </a:ext>
            </a:extLst>
          </p:cNvPr>
          <p:cNvCxnSpPr>
            <a:cxnSpLocks/>
          </p:cNvCxnSpPr>
          <p:nvPr/>
        </p:nvCxnSpPr>
        <p:spPr bwMode="auto">
          <a:xfrm>
            <a:off x="1751281" y="3210039"/>
            <a:ext cx="286983" cy="0"/>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sp>
        <p:nvSpPr>
          <p:cNvPr id="61" name="Rettangolo 60">
            <a:extLst>
              <a:ext uri="{FF2B5EF4-FFF2-40B4-BE49-F238E27FC236}">
                <a16:creationId xmlns:a16="http://schemas.microsoft.com/office/drawing/2014/main" id="{173D7B82-24F7-62C2-C0A6-DCF86A80825C}"/>
              </a:ext>
            </a:extLst>
          </p:cNvPr>
          <p:cNvSpPr/>
          <p:nvPr/>
        </p:nvSpPr>
        <p:spPr bwMode="auto">
          <a:xfrm>
            <a:off x="2662689" y="4655162"/>
            <a:ext cx="1404282" cy="558597"/>
          </a:xfrm>
          <a:prstGeom prst="rect">
            <a:avLst/>
          </a:prstGeom>
          <a:solidFill>
            <a:srgbClr val="ECA524"/>
          </a:solidFill>
          <a:ln w="19050" cap="flat" cmpd="sng" algn="ctr">
            <a:solidFill>
              <a:srgbClr val="CC3300"/>
            </a:solidFill>
            <a:prstDash val="solid"/>
            <a:headEnd type="none" w="med" len="med"/>
            <a:tailEnd type="none" w="med" len="med"/>
          </a:ln>
          <a:effectLst>
            <a:outerShdw blurRad="40000" dist="20000" dir="5400000" rotWithShape="0">
              <a:srgbClr val="000000">
                <a:alpha val="38000"/>
              </a:srgbClr>
            </a:outerShdw>
          </a:effectLst>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base" latinLnBrk="0" hangingPunct="1">
              <a:lnSpc>
                <a:spcPct val="80000"/>
              </a:lnSpc>
              <a:spcBef>
                <a:spcPct val="20000"/>
              </a:spcBef>
              <a:spcAft>
                <a:spcPct val="0"/>
              </a:spcAft>
              <a:buClrTx/>
              <a:buSzTx/>
              <a:buFontTx/>
              <a:buNone/>
              <a:tabLst/>
              <a:defRPr/>
            </a:pPr>
            <a:r>
              <a:rPr kumimoji="0" lang="it-IT" sz="1400" b="1" i="0" u="none" strike="noStrike" kern="0" cap="none" spc="0" normalizeH="0" baseline="0" noProof="0" dirty="0">
                <a:ln>
                  <a:noFill/>
                </a:ln>
                <a:solidFill>
                  <a:srgbClr val="000000"/>
                </a:solidFill>
                <a:effectLst/>
                <a:uLnTx/>
                <a:uFillTx/>
                <a:latin typeface="Comic Sans MS" pitchFamily="66" charset="0"/>
              </a:rPr>
              <a:t>HV BIAS</a:t>
            </a:r>
          </a:p>
          <a:p>
            <a:pPr marL="0" marR="0" lvl="0" indent="0" algn="ctr" defTabSz="914400" eaLnBrk="1" fontAlgn="base" latinLnBrk="0" hangingPunct="1">
              <a:lnSpc>
                <a:spcPct val="80000"/>
              </a:lnSpc>
              <a:spcBef>
                <a:spcPct val="20000"/>
              </a:spcBef>
              <a:spcAft>
                <a:spcPct val="0"/>
              </a:spcAft>
              <a:buClrTx/>
              <a:buSzTx/>
              <a:buFontTx/>
              <a:buNone/>
              <a:tabLst/>
              <a:defRPr/>
            </a:pPr>
            <a:r>
              <a:rPr lang="it-IT" sz="1400" b="1" kern="0" dirty="0">
                <a:solidFill>
                  <a:srgbClr val="000000"/>
                </a:solidFill>
                <a:latin typeface="Comic Sans MS" pitchFamily="66" charset="0"/>
              </a:rPr>
              <a:t>(</a:t>
            </a:r>
            <a:r>
              <a:rPr lang="it-IT" sz="1400" b="1" kern="0" dirty="0" err="1">
                <a:solidFill>
                  <a:srgbClr val="000000"/>
                </a:solidFill>
                <a:latin typeface="Comic Sans MS" pitchFamily="66" charset="0"/>
              </a:rPr>
              <a:t>if</a:t>
            </a:r>
            <a:r>
              <a:rPr lang="it-IT" sz="1400" b="1" kern="0" dirty="0">
                <a:solidFill>
                  <a:srgbClr val="000000"/>
                </a:solidFill>
                <a:latin typeface="Comic Sans MS" pitchFamily="66" charset="0"/>
              </a:rPr>
              <a:t> </a:t>
            </a:r>
            <a:r>
              <a:rPr lang="it-IT" sz="1400" b="1" kern="0" dirty="0" err="1">
                <a:solidFill>
                  <a:srgbClr val="000000"/>
                </a:solidFill>
                <a:latin typeface="Comic Sans MS" pitchFamily="66" charset="0"/>
              </a:rPr>
              <a:t>applicable</a:t>
            </a:r>
            <a:r>
              <a:rPr lang="it-IT" sz="1400" b="1" kern="0" dirty="0">
                <a:solidFill>
                  <a:srgbClr val="000000"/>
                </a:solidFill>
                <a:latin typeface="Comic Sans MS" pitchFamily="66" charset="0"/>
              </a:rPr>
              <a:t>)</a:t>
            </a:r>
            <a:endParaRPr kumimoji="0" lang="it-IT" sz="1400" b="1" i="0" u="none" strike="noStrike" kern="0" cap="none" spc="0" normalizeH="0" baseline="0" noProof="0" dirty="0">
              <a:ln>
                <a:noFill/>
              </a:ln>
              <a:solidFill>
                <a:srgbClr val="000000"/>
              </a:solidFill>
              <a:effectLst/>
              <a:uLnTx/>
              <a:uFillTx/>
              <a:latin typeface="Comic Sans MS" pitchFamily="66" charset="0"/>
            </a:endParaRPr>
          </a:p>
        </p:txBody>
      </p:sp>
      <p:cxnSp>
        <p:nvCxnSpPr>
          <p:cNvPr id="62" name="Connettore 1 121">
            <a:extLst>
              <a:ext uri="{FF2B5EF4-FFF2-40B4-BE49-F238E27FC236}">
                <a16:creationId xmlns:a16="http://schemas.microsoft.com/office/drawing/2014/main" id="{7EF831AB-3BBF-D7DF-187D-2836ACB561DF}"/>
              </a:ext>
            </a:extLst>
          </p:cNvPr>
          <p:cNvCxnSpPr>
            <a:cxnSpLocks/>
          </p:cNvCxnSpPr>
          <p:nvPr/>
        </p:nvCxnSpPr>
        <p:spPr bwMode="auto">
          <a:xfrm flipV="1">
            <a:off x="1285666" y="3655540"/>
            <a:ext cx="0" cy="1278920"/>
          </a:xfrm>
          <a:prstGeom prst="line">
            <a:avLst/>
          </a:prstGeom>
          <a:noFill/>
          <a:ln w="25400" cap="flat" cmpd="sng" algn="ctr">
            <a:solidFill>
              <a:srgbClr val="CC3300"/>
            </a:solidFill>
            <a:prstDash val="solid"/>
            <a:headEnd type="none" w="med" len="med"/>
            <a:tailEnd type="arrow" w="med" len="med"/>
          </a:ln>
          <a:effectLst>
            <a:outerShdw blurRad="40000" dist="20000" dir="5400000" rotWithShape="0">
              <a:srgbClr val="000000">
                <a:alpha val="38000"/>
              </a:srgbClr>
            </a:outerShdw>
          </a:effectLst>
        </p:spPr>
      </p:cxnSp>
      <p:cxnSp>
        <p:nvCxnSpPr>
          <p:cNvPr id="63" name="Connettore 1 121">
            <a:extLst>
              <a:ext uri="{FF2B5EF4-FFF2-40B4-BE49-F238E27FC236}">
                <a16:creationId xmlns:a16="http://schemas.microsoft.com/office/drawing/2014/main" id="{503F91AF-5D76-5170-3E3B-A5D0FD7BCABC}"/>
              </a:ext>
            </a:extLst>
          </p:cNvPr>
          <p:cNvCxnSpPr>
            <a:cxnSpLocks/>
            <a:stCxn id="61" idx="1"/>
          </p:cNvCxnSpPr>
          <p:nvPr/>
        </p:nvCxnSpPr>
        <p:spPr bwMode="auto">
          <a:xfrm flipH="1" flipV="1">
            <a:off x="1285666" y="4934460"/>
            <a:ext cx="1377023" cy="1"/>
          </a:xfrm>
          <a:prstGeom prst="line">
            <a:avLst/>
          </a:prstGeom>
          <a:noFill/>
          <a:ln w="25400" cap="flat" cmpd="sng" algn="ctr">
            <a:solidFill>
              <a:srgbClr val="CC3300"/>
            </a:solidFill>
            <a:prstDash val="solid"/>
            <a:headEnd type="none" w="med" len="med"/>
            <a:tailEnd type="none" w="med" len="med"/>
          </a:ln>
          <a:effectLst>
            <a:outerShdw blurRad="40000" dist="20000" dir="5400000" rotWithShape="0">
              <a:srgbClr val="000000">
                <a:alpha val="38000"/>
              </a:srgbClr>
            </a:outerShdw>
          </a:effectLst>
        </p:spPr>
      </p:cxnSp>
      <p:cxnSp>
        <p:nvCxnSpPr>
          <p:cNvPr id="64" name="Connettore 1 121">
            <a:extLst>
              <a:ext uri="{FF2B5EF4-FFF2-40B4-BE49-F238E27FC236}">
                <a16:creationId xmlns:a16="http://schemas.microsoft.com/office/drawing/2014/main" id="{F93E2335-EA29-94DE-D4C9-A3DC14BB4C0A}"/>
              </a:ext>
            </a:extLst>
          </p:cNvPr>
          <p:cNvCxnSpPr>
            <a:cxnSpLocks/>
          </p:cNvCxnSpPr>
          <p:nvPr/>
        </p:nvCxnSpPr>
        <p:spPr bwMode="auto">
          <a:xfrm flipV="1">
            <a:off x="2662688" y="3933638"/>
            <a:ext cx="0" cy="323586"/>
          </a:xfrm>
          <a:prstGeom prst="line">
            <a:avLst/>
          </a:prstGeom>
          <a:noFill/>
          <a:ln w="25400" cap="flat" cmpd="sng" algn="ctr">
            <a:solidFill>
              <a:srgbClr val="00B050"/>
            </a:solidFill>
            <a:prstDash val="solid"/>
            <a:headEnd type="arrow" w="med" len="med"/>
            <a:tailEnd type="arrow" w="med" len="med"/>
          </a:ln>
          <a:effectLst>
            <a:outerShdw blurRad="40000" dist="20000" dir="5400000" rotWithShape="0">
              <a:srgbClr val="000000">
                <a:alpha val="38000"/>
              </a:srgbClr>
            </a:outerShdw>
          </a:effectLst>
        </p:spPr>
      </p:cxnSp>
      <p:sp>
        <p:nvSpPr>
          <p:cNvPr id="65" name="CasellaDiTesto 47">
            <a:extLst>
              <a:ext uri="{FF2B5EF4-FFF2-40B4-BE49-F238E27FC236}">
                <a16:creationId xmlns:a16="http://schemas.microsoft.com/office/drawing/2014/main" id="{CD4754AC-B14A-8B48-112E-5983D832DC28}"/>
              </a:ext>
            </a:extLst>
          </p:cNvPr>
          <p:cNvSpPr txBox="1">
            <a:spLocks noChangeArrowheads="1"/>
          </p:cNvSpPr>
          <p:nvPr/>
        </p:nvSpPr>
        <p:spPr bwMode="auto">
          <a:xfrm>
            <a:off x="5803631" y="4088721"/>
            <a:ext cx="976138" cy="21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eaLnBrk="1" fontAlgn="base" hangingPunct="1">
              <a:lnSpc>
                <a:spcPct val="80000"/>
              </a:lnSpc>
              <a:spcBef>
                <a:spcPct val="20000"/>
              </a:spcBef>
              <a:spcAft>
                <a:spcPct val="0"/>
              </a:spcAft>
            </a:pPr>
            <a:r>
              <a:rPr lang="it-IT" sz="1000" b="1" dirty="0">
                <a:solidFill>
                  <a:srgbClr val="000000"/>
                </a:solidFill>
                <a:latin typeface="Comic Sans MS" pitchFamily="66" charset="0"/>
              </a:rPr>
              <a:t>CONFIG</a:t>
            </a:r>
          </a:p>
        </p:txBody>
      </p:sp>
      <p:cxnSp>
        <p:nvCxnSpPr>
          <p:cNvPr id="66" name="Connettore 1 121">
            <a:extLst>
              <a:ext uri="{FF2B5EF4-FFF2-40B4-BE49-F238E27FC236}">
                <a16:creationId xmlns:a16="http://schemas.microsoft.com/office/drawing/2014/main" id="{DAC257C9-0347-E736-0D09-40CDE736E036}"/>
              </a:ext>
            </a:extLst>
          </p:cNvPr>
          <p:cNvCxnSpPr>
            <a:cxnSpLocks/>
          </p:cNvCxnSpPr>
          <p:nvPr/>
        </p:nvCxnSpPr>
        <p:spPr bwMode="auto">
          <a:xfrm flipV="1">
            <a:off x="4813418" y="3943163"/>
            <a:ext cx="0" cy="309297"/>
          </a:xfrm>
          <a:prstGeom prst="line">
            <a:avLst/>
          </a:prstGeom>
          <a:noFill/>
          <a:ln w="25400" cap="flat" cmpd="sng" algn="ctr">
            <a:solidFill>
              <a:srgbClr val="00B050"/>
            </a:solidFill>
            <a:prstDash val="solid"/>
            <a:headEnd type="arrow" w="med" len="med"/>
            <a:tailEnd type="arrow" w="med" len="med"/>
          </a:ln>
          <a:effectLst>
            <a:outerShdw blurRad="40000" dist="20000" dir="5400000" rotWithShape="0">
              <a:srgbClr val="000000">
                <a:alpha val="38000"/>
              </a:srgbClr>
            </a:outerShdw>
          </a:effectLst>
        </p:spPr>
      </p:cxnSp>
      <p:cxnSp>
        <p:nvCxnSpPr>
          <p:cNvPr id="67" name="Connettore 1 121">
            <a:extLst>
              <a:ext uri="{FF2B5EF4-FFF2-40B4-BE49-F238E27FC236}">
                <a16:creationId xmlns:a16="http://schemas.microsoft.com/office/drawing/2014/main" id="{FB0C38B8-B147-E196-A69D-39B996DA8D20}"/>
              </a:ext>
            </a:extLst>
          </p:cNvPr>
          <p:cNvCxnSpPr>
            <a:cxnSpLocks/>
          </p:cNvCxnSpPr>
          <p:nvPr/>
        </p:nvCxnSpPr>
        <p:spPr bwMode="auto">
          <a:xfrm>
            <a:off x="6750299" y="3943163"/>
            <a:ext cx="0" cy="294044"/>
          </a:xfrm>
          <a:prstGeom prst="line">
            <a:avLst/>
          </a:prstGeom>
          <a:noFill/>
          <a:ln w="25400" cap="flat" cmpd="sng" algn="ctr">
            <a:solidFill>
              <a:srgbClr val="00B050"/>
            </a:solidFill>
            <a:prstDash val="solid"/>
            <a:headEnd type="arrow" w="med" len="med"/>
            <a:tailEnd type="arrow" w="med" len="med"/>
          </a:ln>
          <a:effectLst>
            <a:outerShdw blurRad="40000" dist="20000" dir="5400000" rotWithShape="0">
              <a:srgbClr val="000000">
                <a:alpha val="38000"/>
              </a:srgbClr>
            </a:outerShdw>
          </a:effectLst>
        </p:spPr>
      </p:cxnSp>
      <p:sp>
        <p:nvSpPr>
          <p:cNvPr id="68" name="Rettangolo 67">
            <a:extLst>
              <a:ext uri="{FF2B5EF4-FFF2-40B4-BE49-F238E27FC236}">
                <a16:creationId xmlns:a16="http://schemas.microsoft.com/office/drawing/2014/main" id="{AB167991-FA0E-7AD7-237B-D668C8E619E6}"/>
              </a:ext>
            </a:extLst>
          </p:cNvPr>
          <p:cNvSpPr/>
          <p:nvPr/>
        </p:nvSpPr>
        <p:spPr bwMode="auto">
          <a:xfrm>
            <a:off x="5523216" y="4517976"/>
            <a:ext cx="1345758" cy="435909"/>
          </a:xfrm>
          <a:prstGeom prst="rect">
            <a:avLst/>
          </a:prstGeom>
          <a:solidFill>
            <a:schemeClr val="accent6">
              <a:lumMod val="40000"/>
              <a:lumOff val="60000"/>
            </a:schemeClr>
          </a:solidFill>
          <a:ln w="19050" cap="flat" cmpd="sng" algn="ctr">
            <a:solidFill>
              <a:schemeClr val="accent4"/>
            </a:solidFill>
            <a:prstDash val="solid"/>
            <a:headEnd type="none" w="med" len="med"/>
            <a:tailEnd type="none" w="med" len="med"/>
          </a:ln>
          <a:effectLst>
            <a:outerShdw blurRad="40000" dist="20000" dir="5400000" rotWithShape="0">
              <a:srgbClr val="000000">
                <a:alpha val="38000"/>
              </a:srgbClr>
            </a:outerShdw>
          </a:effectLst>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80000"/>
              </a:lnSpc>
              <a:spcBef>
                <a:spcPct val="20000"/>
              </a:spcBef>
              <a:spcAft>
                <a:spcPct val="0"/>
              </a:spcAft>
              <a:defRPr/>
            </a:pPr>
            <a:r>
              <a:rPr lang="en-US" sz="1400" b="1" kern="0" dirty="0">
                <a:solidFill>
                  <a:srgbClr val="000000"/>
                </a:solidFill>
                <a:latin typeface="Comic Sans MS" pitchFamily="66" charset="0"/>
              </a:rPr>
              <a:t>SYNC</a:t>
            </a:r>
            <a:endParaRPr lang="it-IT" sz="1400" b="1" kern="0" dirty="0">
              <a:solidFill>
                <a:srgbClr val="000000"/>
              </a:solidFill>
              <a:latin typeface="Comic Sans MS" pitchFamily="66" charset="0"/>
            </a:endParaRPr>
          </a:p>
        </p:txBody>
      </p:sp>
      <p:sp>
        <p:nvSpPr>
          <p:cNvPr id="69" name="CasellaDiTesto 47">
            <a:extLst>
              <a:ext uri="{FF2B5EF4-FFF2-40B4-BE49-F238E27FC236}">
                <a16:creationId xmlns:a16="http://schemas.microsoft.com/office/drawing/2014/main" id="{34126552-BD1D-3119-9F64-A1028B779D6D}"/>
              </a:ext>
            </a:extLst>
          </p:cNvPr>
          <p:cNvSpPr txBox="1">
            <a:spLocks noChangeArrowheads="1"/>
          </p:cNvSpPr>
          <p:nvPr/>
        </p:nvSpPr>
        <p:spPr bwMode="auto">
          <a:xfrm>
            <a:off x="8205399" y="1495050"/>
            <a:ext cx="1345757" cy="21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eaLnBrk="1" fontAlgn="base" hangingPunct="1">
              <a:lnSpc>
                <a:spcPct val="80000"/>
              </a:lnSpc>
              <a:spcBef>
                <a:spcPct val="20000"/>
              </a:spcBef>
              <a:spcAft>
                <a:spcPct val="0"/>
              </a:spcAft>
            </a:pPr>
            <a:r>
              <a:rPr lang="it-IT" sz="1000" b="1" dirty="0">
                <a:solidFill>
                  <a:srgbClr val="000000"/>
                </a:solidFill>
                <a:latin typeface="Comic Sans MS" pitchFamily="66" charset="0"/>
              </a:rPr>
              <a:t>ETH 10/100T</a:t>
            </a:r>
          </a:p>
        </p:txBody>
      </p:sp>
      <p:sp>
        <p:nvSpPr>
          <p:cNvPr id="70" name="CasellaDiTesto 47">
            <a:extLst>
              <a:ext uri="{FF2B5EF4-FFF2-40B4-BE49-F238E27FC236}">
                <a16:creationId xmlns:a16="http://schemas.microsoft.com/office/drawing/2014/main" id="{FBE45D8D-393E-47F2-8B92-828D10EE9787}"/>
              </a:ext>
            </a:extLst>
          </p:cNvPr>
          <p:cNvSpPr txBox="1">
            <a:spLocks noChangeArrowheads="1"/>
          </p:cNvSpPr>
          <p:nvPr/>
        </p:nvSpPr>
        <p:spPr bwMode="auto">
          <a:xfrm>
            <a:off x="8317312" y="1729980"/>
            <a:ext cx="1345757" cy="21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eaLnBrk="1" fontAlgn="base" hangingPunct="1">
              <a:lnSpc>
                <a:spcPct val="80000"/>
              </a:lnSpc>
              <a:spcBef>
                <a:spcPct val="20000"/>
              </a:spcBef>
              <a:spcAft>
                <a:spcPct val="0"/>
              </a:spcAft>
            </a:pPr>
            <a:r>
              <a:rPr lang="it-IT" sz="1000" b="1" dirty="0">
                <a:solidFill>
                  <a:srgbClr val="000000"/>
                </a:solidFill>
                <a:latin typeface="Comic Sans MS" pitchFamily="66" charset="0"/>
              </a:rPr>
              <a:t>USB 2.0</a:t>
            </a:r>
          </a:p>
        </p:txBody>
      </p:sp>
      <p:cxnSp>
        <p:nvCxnSpPr>
          <p:cNvPr id="71" name="Connettore 1 121">
            <a:extLst>
              <a:ext uri="{FF2B5EF4-FFF2-40B4-BE49-F238E27FC236}">
                <a16:creationId xmlns:a16="http://schemas.microsoft.com/office/drawing/2014/main" id="{EFA2D893-9741-4EF6-4C86-1F6E7F554132}"/>
              </a:ext>
            </a:extLst>
          </p:cNvPr>
          <p:cNvCxnSpPr>
            <a:cxnSpLocks/>
          </p:cNvCxnSpPr>
          <p:nvPr/>
        </p:nvCxnSpPr>
        <p:spPr bwMode="auto">
          <a:xfrm flipH="1">
            <a:off x="6915154" y="4723131"/>
            <a:ext cx="861138" cy="0"/>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sp>
        <p:nvSpPr>
          <p:cNvPr id="72" name="CasellaDiTesto 47">
            <a:extLst>
              <a:ext uri="{FF2B5EF4-FFF2-40B4-BE49-F238E27FC236}">
                <a16:creationId xmlns:a16="http://schemas.microsoft.com/office/drawing/2014/main" id="{552B6CCB-21D1-7D47-FC5C-D1FBB5CAF305}"/>
              </a:ext>
            </a:extLst>
          </p:cNvPr>
          <p:cNvSpPr txBox="1">
            <a:spLocks noChangeArrowheads="1"/>
          </p:cNvSpPr>
          <p:nvPr/>
        </p:nvSpPr>
        <p:spPr bwMode="auto">
          <a:xfrm>
            <a:off x="9568545" y="2615866"/>
            <a:ext cx="803592" cy="21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eaLnBrk="1" fontAlgn="base" hangingPunct="1">
              <a:lnSpc>
                <a:spcPct val="80000"/>
              </a:lnSpc>
              <a:spcBef>
                <a:spcPct val="20000"/>
              </a:spcBef>
              <a:spcAft>
                <a:spcPct val="0"/>
              </a:spcAft>
            </a:pPr>
            <a:r>
              <a:rPr lang="en-US" sz="1000" b="1" dirty="0">
                <a:solidFill>
                  <a:srgbClr val="000000"/>
                </a:solidFill>
                <a:latin typeface="Comic Sans MS" pitchFamily="66" charset="0"/>
              </a:rPr>
              <a:t>1/10</a:t>
            </a:r>
            <a:r>
              <a:rPr lang="it-IT" sz="1000" b="1" dirty="0">
                <a:solidFill>
                  <a:srgbClr val="000000"/>
                </a:solidFill>
                <a:latin typeface="Comic Sans MS" pitchFamily="66" charset="0"/>
              </a:rPr>
              <a:t> GbE</a:t>
            </a:r>
          </a:p>
        </p:txBody>
      </p:sp>
      <p:sp>
        <p:nvSpPr>
          <p:cNvPr id="73" name="CasellaDiTesto 47">
            <a:extLst>
              <a:ext uri="{FF2B5EF4-FFF2-40B4-BE49-F238E27FC236}">
                <a16:creationId xmlns:a16="http://schemas.microsoft.com/office/drawing/2014/main" id="{DE7AA502-2A2A-1BFA-462D-8FF15249A7AE}"/>
              </a:ext>
            </a:extLst>
          </p:cNvPr>
          <p:cNvSpPr txBox="1">
            <a:spLocks noChangeArrowheads="1"/>
          </p:cNvSpPr>
          <p:nvPr/>
        </p:nvSpPr>
        <p:spPr bwMode="auto">
          <a:xfrm>
            <a:off x="8148831" y="4022271"/>
            <a:ext cx="660706" cy="241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eaLnBrk="1" fontAlgn="base" hangingPunct="1">
              <a:lnSpc>
                <a:spcPct val="80000"/>
              </a:lnSpc>
              <a:spcBef>
                <a:spcPct val="20000"/>
              </a:spcBef>
              <a:spcAft>
                <a:spcPct val="0"/>
              </a:spcAft>
            </a:pPr>
            <a:r>
              <a:rPr lang="en-US" sz="1200" b="1" dirty="0" err="1">
                <a:solidFill>
                  <a:srgbClr val="000000"/>
                </a:solidFill>
                <a:latin typeface="Comic Sans MS" pitchFamily="66" charset="0"/>
              </a:rPr>
              <a:t>TDlink</a:t>
            </a:r>
            <a:endParaRPr lang="it-IT" sz="1200" b="1" dirty="0">
              <a:solidFill>
                <a:srgbClr val="000000"/>
              </a:solidFill>
              <a:latin typeface="Comic Sans MS" pitchFamily="66" charset="0"/>
            </a:endParaRPr>
          </a:p>
        </p:txBody>
      </p:sp>
      <p:cxnSp>
        <p:nvCxnSpPr>
          <p:cNvPr id="74" name="Connettore 1 121">
            <a:extLst>
              <a:ext uri="{FF2B5EF4-FFF2-40B4-BE49-F238E27FC236}">
                <a16:creationId xmlns:a16="http://schemas.microsoft.com/office/drawing/2014/main" id="{768ACB5F-D2F2-F5EE-3C09-B1871EBDC444}"/>
              </a:ext>
            </a:extLst>
          </p:cNvPr>
          <p:cNvCxnSpPr>
            <a:cxnSpLocks/>
          </p:cNvCxnSpPr>
          <p:nvPr/>
        </p:nvCxnSpPr>
        <p:spPr bwMode="auto">
          <a:xfrm flipH="1">
            <a:off x="7563331" y="3768971"/>
            <a:ext cx="1634639" cy="0"/>
          </a:xfrm>
          <a:prstGeom prst="line">
            <a:avLst/>
          </a:prstGeom>
          <a:noFill/>
          <a:ln w="25400" cap="flat" cmpd="sng" algn="ctr">
            <a:solidFill>
              <a:srgbClr val="0070C0"/>
            </a:solidFill>
            <a:prstDash val="solid"/>
            <a:headEnd type="arrow" w="med" len="med"/>
            <a:tailEnd type="arrow" w="med" len="med"/>
          </a:ln>
          <a:effectLst>
            <a:outerShdw blurRad="40000" dist="20000" dir="5400000" rotWithShape="0">
              <a:srgbClr val="000000">
                <a:alpha val="38000"/>
              </a:srgbClr>
            </a:outerShdw>
          </a:effectLst>
        </p:spPr>
      </p:cxnSp>
      <p:cxnSp>
        <p:nvCxnSpPr>
          <p:cNvPr id="75" name="Connettore 1 121">
            <a:extLst>
              <a:ext uri="{FF2B5EF4-FFF2-40B4-BE49-F238E27FC236}">
                <a16:creationId xmlns:a16="http://schemas.microsoft.com/office/drawing/2014/main" id="{238B5B3F-9826-4867-8445-7727B1613926}"/>
              </a:ext>
            </a:extLst>
          </p:cNvPr>
          <p:cNvCxnSpPr>
            <a:cxnSpLocks/>
          </p:cNvCxnSpPr>
          <p:nvPr/>
        </p:nvCxnSpPr>
        <p:spPr bwMode="auto">
          <a:xfrm>
            <a:off x="7776292" y="3768971"/>
            <a:ext cx="0" cy="954160"/>
          </a:xfrm>
          <a:prstGeom prst="line">
            <a:avLst/>
          </a:prstGeom>
          <a:noFill/>
          <a:ln w="25400" cap="flat" cmpd="sng" algn="ctr">
            <a:solidFill>
              <a:srgbClr val="0070C0"/>
            </a:solidFill>
            <a:prstDash val="solid"/>
            <a:headEnd type="none" w="med" len="med"/>
            <a:tailEnd type="none" w="med" len="med"/>
          </a:ln>
          <a:effectLst>
            <a:outerShdw blurRad="40000" dist="20000" dir="5400000" rotWithShape="0">
              <a:srgbClr val="000000">
                <a:alpha val="38000"/>
              </a:srgbClr>
            </a:outerShdw>
          </a:effectLst>
        </p:spPr>
      </p:cxnSp>
      <p:cxnSp>
        <p:nvCxnSpPr>
          <p:cNvPr id="76" name="Connettore 1 121">
            <a:extLst>
              <a:ext uri="{FF2B5EF4-FFF2-40B4-BE49-F238E27FC236}">
                <a16:creationId xmlns:a16="http://schemas.microsoft.com/office/drawing/2014/main" id="{5DD475E7-CC3B-0421-EA30-3F5D0CE51F40}"/>
              </a:ext>
            </a:extLst>
          </p:cNvPr>
          <p:cNvCxnSpPr>
            <a:cxnSpLocks/>
          </p:cNvCxnSpPr>
          <p:nvPr/>
        </p:nvCxnSpPr>
        <p:spPr bwMode="auto">
          <a:xfrm flipH="1">
            <a:off x="7577761" y="2999313"/>
            <a:ext cx="772013" cy="0"/>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77" name="Connettore 1 121">
            <a:extLst>
              <a:ext uri="{FF2B5EF4-FFF2-40B4-BE49-F238E27FC236}">
                <a16:creationId xmlns:a16="http://schemas.microsoft.com/office/drawing/2014/main" id="{81FC1D43-477B-89A5-B3F9-0DD3F66849BF}"/>
              </a:ext>
            </a:extLst>
          </p:cNvPr>
          <p:cNvCxnSpPr>
            <a:cxnSpLocks/>
          </p:cNvCxnSpPr>
          <p:nvPr/>
        </p:nvCxnSpPr>
        <p:spPr bwMode="auto">
          <a:xfrm flipH="1">
            <a:off x="7577761" y="2804370"/>
            <a:ext cx="612534" cy="0"/>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78" name="Connettore 1 121">
            <a:extLst>
              <a:ext uri="{FF2B5EF4-FFF2-40B4-BE49-F238E27FC236}">
                <a16:creationId xmlns:a16="http://schemas.microsoft.com/office/drawing/2014/main" id="{4271E878-3FCE-0B8F-8BEF-1790607BB812}"/>
              </a:ext>
            </a:extLst>
          </p:cNvPr>
          <p:cNvCxnSpPr>
            <a:cxnSpLocks/>
          </p:cNvCxnSpPr>
          <p:nvPr/>
        </p:nvCxnSpPr>
        <p:spPr bwMode="auto">
          <a:xfrm>
            <a:off x="8188579" y="1699136"/>
            <a:ext cx="0" cy="1097802"/>
          </a:xfrm>
          <a:prstGeom prst="line">
            <a:avLst/>
          </a:prstGeom>
          <a:noFill/>
          <a:ln w="25400" cap="flat" cmpd="sng" algn="ctr">
            <a:solidFill>
              <a:srgbClr val="0070C0"/>
            </a:solidFill>
            <a:prstDash val="solid"/>
            <a:headEnd type="none" w="med" len="med"/>
            <a:tailEnd type="none" w="med" len="med"/>
          </a:ln>
          <a:effectLst>
            <a:outerShdw blurRad="40000" dist="20000" dir="5400000" rotWithShape="0">
              <a:srgbClr val="000000">
                <a:alpha val="38000"/>
              </a:srgbClr>
            </a:outerShdw>
          </a:effectLst>
        </p:spPr>
      </p:cxnSp>
      <p:cxnSp>
        <p:nvCxnSpPr>
          <p:cNvPr id="79" name="Connettore 1 121">
            <a:extLst>
              <a:ext uri="{FF2B5EF4-FFF2-40B4-BE49-F238E27FC236}">
                <a16:creationId xmlns:a16="http://schemas.microsoft.com/office/drawing/2014/main" id="{5864F0F3-BD23-8605-8044-1DFA20FA6128}"/>
              </a:ext>
            </a:extLst>
          </p:cNvPr>
          <p:cNvCxnSpPr>
            <a:cxnSpLocks/>
          </p:cNvCxnSpPr>
          <p:nvPr/>
        </p:nvCxnSpPr>
        <p:spPr bwMode="auto">
          <a:xfrm>
            <a:off x="8350770" y="1916880"/>
            <a:ext cx="0" cy="1097802"/>
          </a:xfrm>
          <a:prstGeom prst="line">
            <a:avLst/>
          </a:prstGeom>
          <a:noFill/>
          <a:ln w="25400" cap="flat" cmpd="sng" algn="ctr">
            <a:solidFill>
              <a:srgbClr val="0070C0"/>
            </a:solidFill>
            <a:prstDash val="solid"/>
            <a:headEnd type="none" w="med" len="med"/>
            <a:tailEnd type="none" w="med" len="med"/>
          </a:ln>
          <a:effectLst>
            <a:outerShdw blurRad="40000" dist="20000" dir="5400000" rotWithShape="0">
              <a:srgbClr val="000000">
                <a:alpha val="38000"/>
              </a:srgbClr>
            </a:outerShdw>
          </a:effectLst>
        </p:spPr>
      </p:cxnSp>
      <p:cxnSp>
        <p:nvCxnSpPr>
          <p:cNvPr id="80" name="Connettore 1 121">
            <a:extLst>
              <a:ext uri="{FF2B5EF4-FFF2-40B4-BE49-F238E27FC236}">
                <a16:creationId xmlns:a16="http://schemas.microsoft.com/office/drawing/2014/main" id="{EAF6438B-18AE-BC62-6272-880E9DA59138}"/>
              </a:ext>
            </a:extLst>
          </p:cNvPr>
          <p:cNvCxnSpPr>
            <a:cxnSpLocks/>
          </p:cNvCxnSpPr>
          <p:nvPr/>
        </p:nvCxnSpPr>
        <p:spPr bwMode="auto">
          <a:xfrm>
            <a:off x="8349774" y="1911036"/>
            <a:ext cx="1057009" cy="0"/>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81" name="Connettore 1 121">
            <a:extLst>
              <a:ext uri="{FF2B5EF4-FFF2-40B4-BE49-F238E27FC236}">
                <a16:creationId xmlns:a16="http://schemas.microsoft.com/office/drawing/2014/main" id="{65E1A40E-8F9F-A484-9F78-12E8EF921409}"/>
              </a:ext>
            </a:extLst>
          </p:cNvPr>
          <p:cNvCxnSpPr>
            <a:cxnSpLocks/>
          </p:cNvCxnSpPr>
          <p:nvPr/>
        </p:nvCxnSpPr>
        <p:spPr bwMode="auto">
          <a:xfrm>
            <a:off x="8188579" y="1699136"/>
            <a:ext cx="1218204" cy="0"/>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sp>
        <p:nvSpPr>
          <p:cNvPr id="82" name="CasellaDiTesto 47">
            <a:extLst>
              <a:ext uri="{FF2B5EF4-FFF2-40B4-BE49-F238E27FC236}">
                <a16:creationId xmlns:a16="http://schemas.microsoft.com/office/drawing/2014/main" id="{A597CCE9-7FBE-BE14-2601-789E52B723E5}"/>
              </a:ext>
            </a:extLst>
          </p:cNvPr>
          <p:cNvSpPr txBox="1">
            <a:spLocks noChangeArrowheads="1"/>
          </p:cNvSpPr>
          <p:nvPr/>
        </p:nvSpPr>
        <p:spPr bwMode="auto">
          <a:xfrm>
            <a:off x="6870108" y="5448159"/>
            <a:ext cx="1021979" cy="29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algn="r" eaLnBrk="1" fontAlgn="base" hangingPunct="1">
              <a:lnSpc>
                <a:spcPct val="80000"/>
              </a:lnSpc>
              <a:spcBef>
                <a:spcPct val="20000"/>
              </a:spcBef>
              <a:spcAft>
                <a:spcPct val="0"/>
              </a:spcAft>
            </a:pPr>
            <a:r>
              <a:rPr lang="it-IT" b="1" dirty="0">
                <a:latin typeface="Comic Sans MS" pitchFamily="66" charset="0"/>
              </a:rPr>
              <a:t>A520x</a:t>
            </a:r>
          </a:p>
        </p:txBody>
      </p:sp>
      <p:sp>
        <p:nvSpPr>
          <p:cNvPr id="83" name="Rettangolo 82">
            <a:extLst>
              <a:ext uri="{FF2B5EF4-FFF2-40B4-BE49-F238E27FC236}">
                <a16:creationId xmlns:a16="http://schemas.microsoft.com/office/drawing/2014/main" id="{35EE15D0-79A9-8924-9AF1-5D824A278CE4}"/>
              </a:ext>
            </a:extLst>
          </p:cNvPr>
          <p:cNvSpPr/>
          <p:nvPr/>
        </p:nvSpPr>
        <p:spPr bwMode="auto">
          <a:xfrm>
            <a:off x="3579709" y="3440727"/>
            <a:ext cx="609203" cy="407158"/>
          </a:xfrm>
          <a:prstGeom prst="rect">
            <a:avLst/>
          </a:prstGeom>
          <a:solidFill>
            <a:srgbClr val="1F497D">
              <a:lumMod val="60000"/>
              <a:lumOff val="40000"/>
            </a:srgbClr>
          </a:solidFill>
          <a:ln w="19050" cap="flat" cmpd="sng" algn="ctr">
            <a:solidFill>
              <a:srgbClr val="2D2D8A">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base" latinLnBrk="0" hangingPunct="1">
              <a:lnSpc>
                <a:spcPct val="80000"/>
              </a:lnSpc>
              <a:spcBef>
                <a:spcPct val="20000"/>
              </a:spcBef>
              <a:spcAft>
                <a:spcPct val="0"/>
              </a:spcAft>
              <a:buClrTx/>
              <a:buSzTx/>
              <a:buFontTx/>
              <a:buNone/>
              <a:tabLst/>
              <a:defRPr/>
            </a:pPr>
            <a:r>
              <a:rPr kumimoji="0" lang="it-IT" sz="1400" b="1" i="0" u="none" strike="noStrike" kern="0" cap="none" spc="0" normalizeH="0" baseline="0" noProof="0" dirty="0">
                <a:ln>
                  <a:noFill/>
                </a:ln>
                <a:solidFill>
                  <a:srgbClr val="000000"/>
                </a:solidFill>
                <a:effectLst/>
                <a:uLnTx/>
                <a:uFillTx/>
                <a:latin typeface="Comic Sans MS" pitchFamily="66" charset="0"/>
              </a:rPr>
              <a:t>TDC</a:t>
            </a:r>
          </a:p>
        </p:txBody>
      </p:sp>
      <p:cxnSp>
        <p:nvCxnSpPr>
          <p:cNvPr id="84" name="Connettore 1 121">
            <a:extLst>
              <a:ext uri="{FF2B5EF4-FFF2-40B4-BE49-F238E27FC236}">
                <a16:creationId xmlns:a16="http://schemas.microsoft.com/office/drawing/2014/main" id="{10A16B9D-525F-324F-FDCC-1761638470B9}"/>
              </a:ext>
            </a:extLst>
          </p:cNvPr>
          <p:cNvCxnSpPr>
            <a:cxnSpLocks/>
          </p:cNvCxnSpPr>
          <p:nvPr/>
        </p:nvCxnSpPr>
        <p:spPr bwMode="auto">
          <a:xfrm>
            <a:off x="3897011" y="3239486"/>
            <a:ext cx="0" cy="187739"/>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85" name="Connettore 1 121">
            <a:extLst>
              <a:ext uri="{FF2B5EF4-FFF2-40B4-BE49-F238E27FC236}">
                <a16:creationId xmlns:a16="http://schemas.microsoft.com/office/drawing/2014/main" id="{E82FCD26-6189-7DD8-60FB-0A35B4B77FC8}"/>
              </a:ext>
            </a:extLst>
          </p:cNvPr>
          <p:cNvCxnSpPr>
            <a:cxnSpLocks/>
          </p:cNvCxnSpPr>
          <p:nvPr/>
        </p:nvCxnSpPr>
        <p:spPr bwMode="auto">
          <a:xfrm>
            <a:off x="10352941" y="2285804"/>
            <a:ext cx="0" cy="924235"/>
          </a:xfrm>
          <a:prstGeom prst="line">
            <a:avLst/>
          </a:prstGeom>
          <a:noFill/>
          <a:ln w="25400" cap="flat" cmpd="sng" algn="ctr">
            <a:solidFill>
              <a:srgbClr val="0070C0"/>
            </a:solidFill>
            <a:prstDash val="solid"/>
            <a:headEnd type="arrow" w="med" len="med"/>
            <a:tailEnd type="arrow" w="med" len="med"/>
          </a:ln>
          <a:effectLst>
            <a:outerShdw blurRad="40000" dist="20000" dir="5400000" rotWithShape="0">
              <a:srgbClr val="000000">
                <a:alpha val="38000"/>
              </a:srgbClr>
            </a:outerShdw>
          </a:effectLst>
        </p:spPr>
      </p:cxnSp>
      <p:cxnSp>
        <p:nvCxnSpPr>
          <p:cNvPr id="86" name="Connettore 1 121">
            <a:extLst>
              <a:ext uri="{FF2B5EF4-FFF2-40B4-BE49-F238E27FC236}">
                <a16:creationId xmlns:a16="http://schemas.microsoft.com/office/drawing/2014/main" id="{68E16025-AF65-6081-3D6F-B5A5D4EB44D1}"/>
              </a:ext>
            </a:extLst>
          </p:cNvPr>
          <p:cNvCxnSpPr>
            <a:cxnSpLocks/>
          </p:cNvCxnSpPr>
          <p:nvPr/>
        </p:nvCxnSpPr>
        <p:spPr bwMode="auto">
          <a:xfrm flipV="1">
            <a:off x="5232326" y="3943163"/>
            <a:ext cx="0" cy="792767"/>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87" name="Connettore 1 121">
            <a:extLst>
              <a:ext uri="{FF2B5EF4-FFF2-40B4-BE49-F238E27FC236}">
                <a16:creationId xmlns:a16="http://schemas.microsoft.com/office/drawing/2014/main" id="{D95605A3-A5D4-DCC4-0771-74C8CA0564E6}"/>
              </a:ext>
            </a:extLst>
          </p:cNvPr>
          <p:cNvCxnSpPr>
            <a:cxnSpLocks/>
          </p:cNvCxnSpPr>
          <p:nvPr/>
        </p:nvCxnSpPr>
        <p:spPr bwMode="auto">
          <a:xfrm flipH="1">
            <a:off x="5232326" y="4735930"/>
            <a:ext cx="290890" cy="0"/>
          </a:xfrm>
          <a:prstGeom prst="line">
            <a:avLst/>
          </a:prstGeom>
          <a:noFill/>
          <a:ln w="25400" cap="flat" cmpd="sng" algn="ctr">
            <a:solidFill>
              <a:srgbClr val="0070C0"/>
            </a:solidFill>
            <a:prstDash val="solid"/>
            <a:headEnd type="none" w="med" len="med"/>
            <a:tailEnd type="none" w="med" len="med"/>
          </a:ln>
          <a:effectLst>
            <a:outerShdw blurRad="40000" dist="20000" dir="5400000" rotWithShape="0">
              <a:srgbClr val="000000">
                <a:alpha val="38000"/>
              </a:srgbClr>
            </a:outerShdw>
          </a:effectLst>
        </p:spPr>
      </p:cxnSp>
      <p:cxnSp>
        <p:nvCxnSpPr>
          <p:cNvPr id="88" name="Connettore 1 121">
            <a:extLst>
              <a:ext uri="{FF2B5EF4-FFF2-40B4-BE49-F238E27FC236}">
                <a16:creationId xmlns:a16="http://schemas.microsoft.com/office/drawing/2014/main" id="{8D22278C-A98C-30CB-D22B-1C00FBA6EB4D}"/>
              </a:ext>
            </a:extLst>
          </p:cNvPr>
          <p:cNvCxnSpPr>
            <a:cxnSpLocks/>
          </p:cNvCxnSpPr>
          <p:nvPr/>
        </p:nvCxnSpPr>
        <p:spPr bwMode="auto">
          <a:xfrm flipV="1">
            <a:off x="10332105" y="4273092"/>
            <a:ext cx="0" cy="292785"/>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89" name="Connettore 1 121">
            <a:extLst>
              <a:ext uri="{FF2B5EF4-FFF2-40B4-BE49-F238E27FC236}">
                <a16:creationId xmlns:a16="http://schemas.microsoft.com/office/drawing/2014/main" id="{564226EC-8194-B858-BC54-2467AC7F5279}"/>
              </a:ext>
            </a:extLst>
          </p:cNvPr>
          <p:cNvCxnSpPr>
            <a:cxnSpLocks/>
          </p:cNvCxnSpPr>
          <p:nvPr/>
        </p:nvCxnSpPr>
        <p:spPr bwMode="auto">
          <a:xfrm flipV="1">
            <a:off x="3398246" y="4266749"/>
            <a:ext cx="0" cy="309297"/>
          </a:xfrm>
          <a:prstGeom prst="line">
            <a:avLst/>
          </a:prstGeom>
          <a:noFill/>
          <a:ln w="25400" cap="flat" cmpd="sng" algn="ctr">
            <a:solidFill>
              <a:srgbClr val="00B050"/>
            </a:solidFill>
            <a:prstDash val="solid"/>
            <a:headEnd type="arrow" w="med" len="med"/>
            <a:tailEnd type="arrow" w="med" len="med"/>
          </a:ln>
          <a:effectLst>
            <a:outerShdw blurRad="40000" dist="20000" dir="5400000" rotWithShape="0">
              <a:srgbClr val="000000">
                <a:alpha val="38000"/>
              </a:srgbClr>
            </a:outerShdw>
          </a:effectLst>
        </p:spPr>
      </p:cxnSp>
      <p:cxnSp>
        <p:nvCxnSpPr>
          <p:cNvPr id="90" name="Connettore 1 121">
            <a:extLst>
              <a:ext uri="{FF2B5EF4-FFF2-40B4-BE49-F238E27FC236}">
                <a16:creationId xmlns:a16="http://schemas.microsoft.com/office/drawing/2014/main" id="{C2D1EDF6-1BEB-C496-76F3-4C12AB50F093}"/>
              </a:ext>
            </a:extLst>
          </p:cNvPr>
          <p:cNvCxnSpPr>
            <a:cxnSpLocks/>
          </p:cNvCxnSpPr>
          <p:nvPr/>
        </p:nvCxnSpPr>
        <p:spPr bwMode="auto">
          <a:xfrm>
            <a:off x="4323716" y="2124698"/>
            <a:ext cx="0" cy="3615016"/>
          </a:xfrm>
          <a:prstGeom prst="line">
            <a:avLst/>
          </a:prstGeom>
          <a:noFill/>
          <a:ln w="25400" cap="flat" cmpd="sng" algn="ctr">
            <a:solidFill>
              <a:srgbClr val="F2C36E"/>
            </a:solidFill>
            <a:prstDash val="solid"/>
            <a:headEnd type="none" w="med" len="med"/>
            <a:tailEnd type="none" w="med" len="med"/>
          </a:ln>
          <a:effectLst/>
        </p:spPr>
      </p:cxnSp>
      <p:cxnSp>
        <p:nvCxnSpPr>
          <p:cNvPr id="91" name="Connettore 1 121">
            <a:extLst>
              <a:ext uri="{FF2B5EF4-FFF2-40B4-BE49-F238E27FC236}">
                <a16:creationId xmlns:a16="http://schemas.microsoft.com/office/drawing/2014/main" id="{25F8F27A-6076-1714-A2E1-394AAEC7FF11}"/>
              </a:ext>
            </a:extLst>
          </p:cNvPr>
          <p:cNvCxnSpPr>
            <a:cxnSpLocks/>
          </p:cNvCxnSpPr>
          <p:nvPr/>
        </p:nvCxnSpPr>
        <p:spPr bwMode="auto">
          <a:xfrm>
            <a:off x="3241609" y="3243358"/>
            <a:ext cx="1310805" cy="0"/>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92" name="Connettore 1 121">
            <a:extLst>
              <a:ext uri="{FF2B5EF4-FFF2-40B4-BE49-F238E27FC236}">
                <a16:creationId xmlns:a16="http://schemas.microsoft.com/office/drawing/2014/main" id="{8748B22B-820B-4B31-F250-4D2D1E748638}"/>
              </a:ext>
            </a:extLst>
          </p:cNvPr>
          <p:cNvCxnSpPr>
            <a:cxnSpLocks/>
          </p:cNvCxnSpPr>
          <p:nvPr/>
        </p:nvCxnSpPr>
        <p:spPr bwMode="auto">
          <a:xfrm flipH="1">
            <a:off x="2260059" y="4266749"/>
            <a:ext cx="4999269" cy="0"/>
          </a:xfrm>
          <a:prstGeom prst="line">
            <a:avLst/>
          </a:prstGeom>
          <a:noFill/>
          <a:ln w="25400" cap="flat" cmpd="sng" algn="ctr">
            <a:solidFill>
              <a:srgbClr val="00B050"/>
            </a:solidFill>
            <a:prstDash val="solid"/>
            <a:headEnd type="none" w="med" len="med"/>
            <a:tailEnd type="none" w="med" len="med"/>
          </a:ln>
          <a:effectLst>
            <a:outerShdw blurRad="40000" dist="20000" dir="5400000" rotWithShape="0">
              <a:srgbClr val="000000">
                <a:alpha val="38000"/>
              </a:srgbClr>
            </a:outerShdw>
          </a:effectLst>
        </p:spPr>
      </p:cxnSp>
      <p:sp>
        <p:nvSpPr>
          <p:cNvPr id="93" name="CasellaDiTesto 47">
            <a:extLst>
              <a:ext uri="{FF2B5EF4-FFF2-40B4-BE49-F238E27FC236}">
                <a16:creationId xmlns:a16="http://schemas.microsoft.com/office/drawing/2014/main" id="{8083C3C8-71B7-8EF4-E359-FD776E22AA24}"/>
              </a:ext>
            </a:extLst>
          </p:cNvPr>
          <p:cNvSpPr txBox="1">
            <a:spLocks noChangeArrowheads="1"/>
          </p:cNvSpPr>
          <p:nvPr/>
        </p:nvSpPr>
        <p:spPr bwMode="auto">
          <a:xfrm>
            <a:off x="4384959" y="2132566"/>
            <a:ext cx="3192802" cy="241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eaLnBrk="1" fontAlgn="base" hangingPunct="1">
              <a:lnSpc>
                <a:spcPct val="80000"/>
              </a:lnSpc>
              <a:spcBef>
                <a:spcPct val="20000"/>
              </a:spcBef>
              <a:spcAft>
                <a:spcPct val="0"/>
              </a:spcAft>
            </a:pPr>
            <a:r>
              <a:rPr lang="it-IT" sz="1200" b="1" dirty="0">
                <a:latin typeface="Comic Sans MS" pitchFamily="66" charset="0"/>
              </a:rPr>
              <a:t>COMMON INFRASTRUCTURE</a:t>
            </a:r>
          </a:p>
        </p:txBody>
      </p:sp>
      <p:sp>
        <p:nvSpPr>
          <p:cNvPr id="94" name="CasellaDiTesto 47">
            <a:extLst>
              <a:ext uri="{FF2B5EF4-FFF2-40B4-BE49-F238E27FC236}">
                <a16:creationId xmlns:a16="http://schemas.microsoft.com/office/drawing/2014/main" id="{98429AD9-9503-7E1B-90EB-08861231536E}"/>
              </a:ext>
            </a:extLst>
          </p:cNvPr>
          <p:cNvSpPr txBox="1">
            <a:spLocks noChangeArrowheads="1"/>
          </p:cNvSpPr>
          <p:nvPr/>
        </p:nvSpPr>
        <p:spPr bwMode="auto">
          <a:xfrm>
            <a:off x="1074673" y="2132566"/>
            <a:ext cx="3192802" cy="241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algn="r" eaLnBrk="1" fontAlgn="base" hangingPunct="1">
              <a:lnSpc>
                <a:spcPct val="80000"/>
              </a:lnSpc>
              <a:spcBef>
                <a:spcPct val="20000"/>
              </a:spcBef>
              <a:spcAft>
                <a:spcPct val="0"/>
              </a:spcAft>
            </a:pPr>
            <a:r>
              <a:rPr lang="it-IT" sz="1200" b="1" dirty="0">
                <a:solidFill>
                  <a:srgbClr val="00B050"/>
                </a:solidFill>
                <a:latin typeface="Comic Sans MS" pitchFamily="66" charset="0"/>
              </a:rPr>
              <a:t>DETECTOR</a:t>
            </a:r>
            <a:r>
              <a:rPr lang="it-IT" sz="1200" b="1" dirty="0">
                <a:latin typeface="Comic Sans MS" pitchFamily="66" charset="0"/>
              </a:rPr>
              <a:t> SPECIFIC</a:t>
            </a:r>
          </a:p>
        </p:txBody>
      </p:sp>
      <p:sp>
        <p:nvSpPr>
          <p:cNvPr id="95" name="Rettangolo 94">
            <a:extLst>
              <a:ext uri="{FF2B5EF4-FFF2-40B4-BE49-F238E27FC236}">
                <a16:creationId xmlns:a16="http://schemas.microsoft.com/office/drawing/2014/main" id="{9E6027EB-DED4-B223-7616-8F9AD7A2BAA6}"/>
              </a:ext>
            </a:extLst>
          </p:cNvPr>
          <p:cNvSpPr/>
          <p:nvPr/>
        </p:nvSpPr>
        <p:spPr bwMode="auto">
          <a:xfrm>
            <a:off x="5569327" y="3009581"/>
            <a:ext cx="609825" cy="435909"/>
          </a:xfrm>
          <a:prstGeom prst="rect">
            <a:avLst/>
          </a:prstGeom>
          <a:solidFill>
            <a:schemeClr val="accent6">
              <a:lumMod val="40000"/>
              <a:lumOff val="60000"/>
            </a:schemeClr>
          </a:solidFill>
          <a:ln w="19050" cap="flat" cmpd="sng" algn="ctr">
            <a:solidFill>
              <a:schemeClr val="accent4"/>
            </a:solidFill>
            <a:prstDash val="solid"/>
            <a:headEnd type="none" w="med" len="med"/>
            <a:tailEnd type="none" w="med" len="med"/>
          </a:ln>
          <a:effectLst>
            <a:outerShdw blurRad="40000" dist="20000" dir="5400000" rotWithShape="0">
              <a:srgbClr val="000000">
                <a:alpha val="38000"/>
              </a:srgbClr>
            </a:outerShdw>
          </a:effectLst>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80000"/>
              </a:lnSpc>
              <a:spcBef>
                <a:spcPct val="20000"/>
              </a:spcBef>
              <a:spcAft>
                <a:spcPct val="0"/>
              </a:spcAft>
              <a:defRPr/>
            </a:pPr>
            <a:r>
              <a:rPr lang="en-US" sz="1400" b="1" kern="0" dirty="0">
                <a:solidFill>
                  <a:srgbClr val="000000"/>
                </a:solidFill>
                <a:latin typeface="Comic Sans MS" pitchFamily="66" charset="0"/>
              </a:rPr>
              <a:t>MEM</a:t>
            </a:r>
            <a:endParaRPr lang="it-IT" sz="1400" b="1" kern="0" dirty="0">
              <a:solidFill>
                <a:srgbClr val="000000"/>
              </a:solidFill>
              <a:latin typeface="Comic Sans MS" pitchFamily="66" charset="0"/>
            </a:endParaRPr>
          </a:p>
        </p:txBody>
      </p:sp>
      <p:cxnSp>
        <p:nvCxnSpPr>
          <p:cNvPr id="96" name="Connettore 1 121">
            <a:extLst>
              <a:ext uri="{FF2B5EF4-FFF2-40B4-BE49-F238E27FC236}">
                <a16:creationId xmlns:a16="http://schemas.microsoft.com/office/drawing/2014/main" id="{72687950-EFD4-4963-DC31-0D046C07CE82}"/>
              </a:ext>
            </a:extLst>
          </p:cNvPr>
          <p:cNvCxnSpPr>
            <a:cxnSpLocks/>
          </p:cNvCxnSpPr>
          <p:nvPr/>
        </p:nvCxnSpPr>
        <p:spPr bwMode="auto">
          <a:xfrm>
            <a:off x="4197495" y="2752803"/>
            <a:ext cx="338100" cy="3298"/>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97" name="Connettore 1 121">
            <a:extLst>
              <a:ext uri="{FF2B5EF4-FFF2-40B4-BE49-F238E27FC236}">
                <a16:creationId xmlns:a16="http://schemas.microsoft.com/office/drawing/2014/main" id="{A4FD35EC-6FE5-7FCC-F598-7A085E752D70}"/>
              </a:ext>
            </a:extLst>
          </p:cNvPr>
          <p:cNvCxnSpPr>
            <a:cxnSpLocks/>
          </p:cNvCxnSpPr>
          <p:nvPr/>
        </p:nvCxnSpPr>
        <p:spPr bwMode="auto">
          <a:xfrm>
            <a:off x="4197495" y="3644248"/>
            <a:ext cx="338100" cy="3298"/>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98" name="Connettore 1 121">
            <a:extLst>
              <a:ext uri="{FF2B5EF4-FFF2-40B4-BE49-F238E27FC236}">
                <a16:creationId xmlns:a16="http://schemas.microsoft.com/office/drawing/2014/main" id="{60862D81-AF5C-B1C5-0825-1C401A8D190E}"/>
              </a:ext>
            </a:extLst>
          </p:cNvPr>
          <p:cNvCxnSpPr>
            <a:cxnSpLocks/>
          </p:cNvCxnSpPr>
          <p:nvPr/>
        </p:nvCxnSpPr>
        <p:spPr bwMode="auto">
          <a:xfrm>
            <a:off x="5400399" y="3230779"/>
            <a:ext cx="167243" cy="0"/>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cxnSp>
        <p:nvCxnSpPr>
          <p:cNvPr id="99" name="Connettore 1 121">
            <a:extLst>
              <a:ext uri="{FF2B5EF4-FFF2-40B4-BE49-F238E27FC236}">
                <a16:creationId xmlns:a16="http://schemas.microsoft.com/office/drawing/2014/main" id="{12EBA623-68EB-467C-4AB5-E160788A3560}"/>
              </a:ext>
            </a:extLst>
          </p:cNvPr>
          <p:cNvCxnSpPr>
            <a:cxnSpLocks/>
          </p:cNvCxnSpPr>
          <p:nvPr/>
        </p:nvCxnSpPr>
        <p:spPr bwMode="auto">
          <a:xfrm>
            <a:off x="6170869" y="3230779"/>
            <a:ext cx="167243" cy="0"/>
          </a:xfrm>
          <a:prstGeom prst="line">
            <a:avLst/>
          </a:prstGeom>
          <a:noFill/>
          <a:ln w="25400" cap="flat" cmpd="sng" algn="ctr">
            <a:solidFill>
              <a:srgbClr val="0070C0"/>
            </a:solidFill>
            <a:prstDash val="solid"/>
            <a:headEnd type="none" w="med" len="med"/>
            <a:tailEnd type="arrow" w="med" len="med"/>
          </a:ln>
          <a:effectLst>
            <a:outerShdw blurRad="40000" dist="20000" dir="5400000" rotWithShape="0">
              <a:srgbClr val="000000">
                <a:alpha val="38000"/>
              </a:srgbClr>
            </a:outerShdw>
          </a:effectLst>
        </p:spPr>
      </p:cxnSp>
      <p:sp>
        <p:nvSpPr>
          <p:cNvPr id="100" name="CasellaDiTesto 47">
            <a:extLst>
              <a:ext uri="{FF2B5EF4-FFF2-40B4-BE49-F238E27FC236}">
                <a16:creationId xmlns:a16="http://schemas.microsoft.com/office/drawing/2014/main" id="{774315E4-8E74-92AB-22A0-F37D4005B367}"/>
              </a:ext>
            </a:extLst>
          </p:cNvPr>
          <p:cNvSpPr txBox="1">
            <a:spLocks noChangeArrowheads="1"/>
          </p:cNvSpPr>
          <p:nvPr/>
        </p:nvSpPr>
        <p:spPr bwMode="auto">
          <a:xfrm>
            <a:off x="7668518" y="1102058"/>
            <a:ext cx="3968288" cy="266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eaLnBrk="1" fontAlgn="base" hangingPunct="1">
              <a:lnSpc>
                <a:spcPct val="80000"/>
              </a:lnSpc>
              <a:spcBef>
                <a:spcPct val="20000"/>
              </a:spcBef>
              <a:spcAft>
                <a:spcPct val="0"/>
              </a:spcAft>
            </a:pPr>
            <a:r>
              <a:rPr lang="it-IT" sz="1400" b="1" i="1" dirty="0">
                <a:solidFill>
                  <a:srgbClr val="0070C0"/>
                </a:solidFill>
                <a:latin typeface="Comic Sans MS" pitchFamily="66" charset="0"/>
              </a:rPr>
              <a:t>Direct Connection</a:t>
            </a:r>
            <a:r>
              <a:rPr lang="it-IT" sz="1400" i="1" dirty="0">
                <a:solidFill>
                  <a:srgbClr val="0070C0"/>
                </a:solidFill>
                <a:latin typeface="Comic Sans MS" pitchFamily="66" charset="0"/>
              </a:rPr>
              <a:t>: easy </a:t>
            </a:r>
            <a:r>
              <a:rPr lang="it-IT" sz="1400" i="1" dirty="0" err="1">
                <a:solidFill>
                  <a:srgbClr val="0070C0"/>
                </a:solidFill>
                <a:latin typeface="Comic Sans MS" pitchFamily="66" charset="0"/>
              </a:rPr>
              <a:t>but</a:t>
            </a:r>
            <a:r>
              <a:rPr lang="it-IT" sz="1400" i="1" dirty="0">
                <a:solidFill>
                  <a:srgbClr val="0070C0"/>
                </a:solidFill>
                <a:latin typeface="Comic Sans MS" pitchFamily="66" charset="0"/>
              </a:rPr>
              <a:t> slow (~2 MB/s)</a:t>
            </a:r>
          </a:p>
        </p:txBody>
      </p:sp>
      <p:sp>
        <p:nvSpPr>
          <p:cNvPr id="101" name="CasellaDiTesto 47">
            <a:extLst>
              <a:ext uri="{FF2B5EF4-FFF2-40B4-BE49-F238E27FC236}">
                <a16:creationId xmlns:a16="http://schemas.microsoft.com/office/drawing/2014/main" id="{49E40C6B-7240-9143-0C51-2D6D33C45508}"/>
              </a:ext>
            </a:extLst>
          </p:cNvPr>
          <p:cNvSpPr txBox="1">
            <a:spLocks noChangeArrowheads="1"/>
          </p:cNvSpPr>
          <p:nvPr/>
        </p:nvSpPr>
        <p:spPr bwMode="auto">
          <a:xfrm>
            <a:off x="7963763" y="3820530"/>
            <a:ext cx="1095774" cy="241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eaLnBrk="1" fontAlgn="base" hangingPunct="1">
              <a:lnSpc>
                <a:spcPct val="80000"/>
              </a:lnSpc>
              <a:spcBef>
                <a:spcPct val="20000"/>
              </a:spcBef>
              <a:spcAft>
                <a:spcPct val="0"/>
              </a:spcAft>
            </a:pPr>
            <a:r>
              <a:rPr lang="en-US" sz="1200" b="1" dirty="0">
                <a:solidFill>
                  <a:srgbClr val="000000"/>
                </a:solidFill>
                <a:latin typeface="Comic Sans MS" pitchFamily="66" charset="0"/>
              </a:rPr>
              <a:t>3.125 Gb/s</a:t>
            </a:r>
            <a:endParaRPr lang="it-IT" sz="1200" b="1" dirty="0">
              <a:solidFill>
                <a:srgbClr val="000000"/>
              </a:solidFill>
              <a:latin typeface="Comic Sans MS" pitchFamily="66" charset="0"/>
            </a:endParaRPr>
          </a:p>
        </p:txBody>
      </p:sp>
      <p:sp>
        <p:nvSpPr>
          <p:cNvPr id="102" name="Rettangolo 101">
            <a:extLst>
              <a:ext uri="{FF2B5EF4-FFF2-40B4-BE49-F238E27FC236}">
                <a16:creationId xmlns:a16="http://schemas.microsoft.com/office/drawing/2014/main" id="{C933C76B-2335-07B6-413B-1F2B390D1B3C}"/>
              </a:ext>
            </a:extLst>
          </p:cNvPr>
          <p:cNvSpPr/>
          <p:nvPr/>
        </p:nvSpPr>
        <p:spPr bwMode="auto">
          <a:xfrm>
            <a:off x="9652662" y="4613929"/>
            <a:ext cx="1345758" cy="435909"/>
          </a:xfrm>
          <a:prstGeom prst="rect">
            <a:avLst/>
          </a:prstGeom>
          <a:solidFill>
            <a:schemeClr val="accent1">
              <a:lumMod val="20000"/>
              <a:lumOff val="80000"/>
            </a:schemeClr>
          </a:solidFill>
          <a:ln w="19050" cap="flat" cmpd="sng" algn="ctr">
            <a:solidFill>
              <a:schemeClr val="accent4"/>
            </a:solidFill>
            <a:prstDash val="solid"/>
            <a:headEnd type="none" w="med" len="med"/>
            <a:tailEnd type="none" w="med" len="med"/>
          </a:ln>
          <a:effectLst>
            <a:outerShdw blurRad="40000" dist="20000" dir="5400000" rotWithShape="0">
              <a:srgbClr val="000000">
                <a:alpha val="38000"/>
              </a:srgbClr>
            </a:outerShdw>
          </a:effectLst>
        </p:spPr>
        <p:txBody>
          <a:bodyPr anchor="ct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80000"/>
              </a:lnSpc>
              <a:spcBef>
                <a:spcPct val="20000"/>
              </a:spcBef>
              <a:spcAft>
                <a:spcPct val="0"/>
              </a:spcAft>
              <a:defRPr/>
            </a:pPr>
            <a:r>
              <a:rPr lang="en-US" sz="1400" b="1" kern="0" dirty="0">
                <a:solidFill>
                  <a:srgbClr val="000000"/>
                </a:solidFill>
                <a:latin typeface="Comic Sans MS" pitchFamily="66" charset="0"/>
              </a:rPr>
              <a:t>Ext. SYNC</a:t>
            </a:r>
            <a:endParaRPr lang="it-IT" sz="1400" b="1" kern="0" dirty="0">
              <a:solidFill>
                <a:srgbClr val="000000"/>
              </a:solidFill>
              <a:latin typeface="Comic Sans MS" pitchFamily="66" charset="0"/>
            </a:endParaRPr>
          </a:p>
        </p:txBody>
      </p:sp>
      <p:sp>
        <p:nvSpPr>
          <p:cNvPr id="103" name="CasellaDiTesto 47">
            <a:extLst>
              <a:ext uri="{FF2B5EF4-FFF2-40B4-BE49-F238E27FC236}">
                <a16:creationId xmlns:a16="http://schemas.microsoft.com/office/drawing/2014/main" id="{4B36EEB6-B063-3C61-A39A-0FBB134E62E7}"/>
              </a:ext>
            </a:extLst>
          </p:cNvPr>
          <p:cNvSpPr txBox="1">
            <a:spLocks noChangeArrowheads="1"/>
          </p:cNvSpPr>
          <p:nvPr/>
        </p:nvSpPr>
        <p:spPr bwMode="auto">
          <a:xfrm>
            <a:off x="9146444" y="3492537"/>
            <a:ext cx="2412994" cy="53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algn="ctr" eaLnBrk="1" fontAlgn="base" hangingPunct="1">
              <a:lnSpc>
                <a:spcPct val="80000"/>
              </a:lnSpc>
              <a:spcBef>
                <a:spcPct val="20000"/>
              </a:spcBef>
              <a:spcAft>
                <a:spcPct val="0"/>
              </a:spcAft>
            </a:pPr>
            <a:r>
              <a:rPr lang="it-IT" b="1" dirty="0">
                <a:latin typeface="Comic Sans MS" pitchFamily="66" charset="0"/>
              </a:rPr>
              <a:t>DT5215</a:t>
            </a:r>
          </a:p>
          <a:p>
            <a:pPr algn="ctr" eaLnBrk="1" fontAlgn="base" hangingPunct="1">
              <a:lnSpc>
                <a:spcPct val="80000"/>
              </a:lnSpc>
              <a:spcBef>
                <a:spcPct val="20000"/>
              </a:spcBef>
              <a:spcAft>
                <a:spcPct val="0"/>
              </a:spcAft>
            </a:pPr>
            <a:r>
              <a:rPr lang="it-IT" b="1" dirty="0" err="1">
                <a:latin typeface="Comic Sans MS" pitchFamily="66" charset="0"/>
              </a:rPr>
              <a:t>Concentrator</a:t>
            </a:r>
            <a:endParaRPr lang="it-IT" b="1" dirty="0">
              <a:latin typeface="Comic Sans MS" pitchFamily="66" charset="0"/>
            </a:endParaRPr>
          </a:p>
        </p:txBody>
      </p:sp>
      <p:pic>
        <p:nvPicPr>
          <p:cNvPr id="104" name="Elemento grafico 42" descr="Computer con riempimento a tinta unita">
            <a:extLst>
              <a:ext uri="{FF2B5EF4-FFF2-40B4-BE49-F238E27FC236}">
                <a16:creationId xmlns:a16="http://schemas.microsoft.com/office/drawing/2014/main" id="{6FD8E008-6177-7212-1CAB-D75C346977C1}"/>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9514030" y="1276560"/>
            <a:ext cx="1097803" cy="1097803"/>
          </a:xfrm>
          <a:prstGeom prst="rect">
            <a:avLst/>
          </a:prstGeom>
        </p:spPr>
      </p:pic>
      <p:cxnSp>
        <p:nvCxnSpPr>
          <p:cNvPr id="105" name="Connettore 1 121">
            <a:extLst>
              <a:ext uri="{FF2B5EF4-FFF2-40B4-BE49-F238E27FC236}">
                <a16:creationId xmlns:a16="http://schemas.microsoft.com/office/drawing/2014/main" id="{7C3A55DA-B5E9-8C9B-00E1-04D6A6A52D39}"/>
              </a:ext>
            </a:extLst>
          </p:cNvPr>
          <p:cNvCxnSpPr>
            <a:cxnSpLocks/>
          </p:cNvCxnSpPr>
          <p:nvPr/>
        </p:nvCxnSpPr>
        <p:spPr bwMode="auto">
          <a:xfrm>
            <a:off x="10587751" y="2285804"/>
            <a:ext cx="0" cy="924235"/>
          </a:xfrm>
          <a:prstGeom prst="line">
            <a:avLst/>
          </a:prstGeom>
          <a:noFill/>
          <a:ln w="25400" cap="flat" cmpd="sng" algn="ctr">
            <a:solidFill>
              <a:srgbClr val="0070C0"/>
            </a:solidFill>
            <a:prstDash val="solid"/>
            <a:headEnd type="arrow" w="med" len="med"/>
            <a:tailEnd type="arrow" w="med" len="med"/>
          </a:ln>
          <a:effectLst>
            <a:outerShdw blurRad="40000" dist="20000" dir="5400000" rotWithShape="0">
              <a:srgbClr val="000000">
                <a:alpha val="38000"/>
              </a:srgbClr>
            </a:outerShdw>
          </a:effectLst>
        </p:spPr>
      </p:cxnSp>
      <p:sp>
        <p:nvSpPr>
          <p:cNvPr id="106" name="CasellaDiTesto 47">
            <a:extLst>
              <a:ext uri="{FF2B5EF4-FFF2-40B4-BE49-F238E27FC236}">
                <a16:creationId xmlns:a16="http://schemas.microsoft.com/office/drawing/2014/main" id="{038F0EB3-0F48-E396-030A-BDC63098602B}"/>
              </a:ext>
            </a:extLst>
          </p:cNvPr>
          <p:cNvSpPr txBox="1">
            <a:spLocks noChangeArrowheads="1"/>
          </p:cNvSpPr>
          <p:nvPr/>
        </p:nvSpPr>
        <p:spPr bwMode="auto">
          <a:xfrm>
            <a:off x="10606946" y="2615866"/>
            <a:ext cx="803592" cy="21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150"/>
            </a:defPPr>
            <a:lvl1pPr marL="0" algn="l" defTabSz="914400" rtl="0" eaLnBrk="0" latinLnBrk="0" hangingPunct="0">
              <a:defRPr sz="1600" kern="1200">
                <a:solidFill>
                  <a:schemeClr val="tx1"/>
                </a:solidFill>
                <a:latin typeface="Arial" charset="0"/>
                <a:ea typeface="+mn-ea"/>
                <a:cs typeface="+mn-cs"/>
              </a:defRPr>
            </a:lvl1pPr>
            <a:lvl2pPr marL="742950" indent="-285750" algn="l" defTabSz="914400" rtl="0" eaLnBrk="0" latinLnBrk="0" hangingPunct="0">
              <a:defRPr sz="1600" kern="1200">
                <a:solidFill>
                  <a:schemeClr val="tx1"/>
                </a:solidFill>
                <a:latin typeface="Arial" charset="0"/>
                <a:ea typeface="+mn-ea"/>
                <a:cs typeface="+mn-cs"/>
              </a:defRPr>
            </a:lvl2pPr>
            <a:lvl3pPr marL="1143000" indent="-228600" algn="l" defTabSz="914400" rtl="0" eaLnBrk="0" latinLnBrk="0" hangingPunct="0">
              <a:defRPr sz="1600" kern="1200">
                <a:solidFill>
                  <a:schemeClr val="tx1"/>
                </a:solidFill>
                <a:latin typeface="Arial" charset="0"/>
                <a:ea typeface="+mn-ea"/>
                <a:cs typeface="+mn-cs"/>
              </a:defRPr>
            </a:lvl3pPr>
            <a:lvl4pPr marL="1600200" indent="-228600" algn="l" defTabSz="914400" rtl="0" eaLnBrk="0" latinLnBrk="0" hangingPunct="0">
              <a:defRPr sz="1600" kern="1200">
                <a:solidFill>
                  <a:schemeClr val="tx1"/>
                </a:solidFill>
                <a:latin typeface="Arial" charset="0"/>
                <a:ea typeface="+mn-ea"/>
                <a:cs typeface="+mn-cs"/>
              </a:defRPr>
            </a:lvl4pPr>
            <a:lvl5pPr marL="2057400" indent="-228600" algn="l" defTabSz="914400" rtl="0" eaLnBrk="0" latinLnBrk="0" hangingPunct="0">
              <a:defRPr sz="1600" kern="1200">
                <a:solidFill>
                  <a:schemeClr val="tx1"/>
                </a:solidFill>
                <a:latin typeface="Arial" charset="0"/>
                <a:ea typeface="+mn-ea"/>
                <a:cs typeface="+mn-cs"/>
              </a:defRPr>
            </a:lvl5pPr>
            <a:lvl6pPr marL="25146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6pPr>
            <a:lvl7pPr marL="29718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7pPr>
            <a:lvl8pPr marL="34290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8pPr>
            <a:lvl9pPr marL="3886200" indent="-228600" algn="l" defTabSz="914400" rtl="0" eaLnBrk="0" fontAlgn="base" latinLnBrk="0" hangingPunct="0">
              <a:lnSpc>
                <a:spcPct val="80000"/>
              </a:lnSpc>
              <a:spcBef>
                <a:spcPct val="20000"/>
              </a:spcBef>
              <a:spcAft>
                <a:spcPct val="0"/>
              </a:spcAft>
              <a:defRPr sz="1600" kern="1200">
                <a:solidFill>
                  <a:schemeClr val="tx1"/>
                </a:solidFill>
                <a:latin typeface="Arial" charset="0"/>
                <a:ea typeface="+mn-ea"/>
                <a:cs typeface="+mn-cs"/>
              </a:defRPr>
            </a:lvl9pPr>
          </a:lstStyle>
          <a:p>
            <a:pPr eaLnBrk="1" fontAlgn="base" hangingPunct="1">
              <a:lnSpc>
                <a:spcPct val="80000"/>
              </a:lnSpc>
              <a:spcBef>
                <a:spcPct val="20000"/>
              </a:spcBef>
              <a:spcAft>
                <a:spcPct val="0"/>
              </a:spcAft>
            </a:pPr>
            <a:r>
              <a:rPr lang="it-IT" sz="1000" b="1" dirty="0">
                <a:solidFill>
                  <a:srgbClr val="000000"/>
                </a:solidFill>
                <a:latin typeface="Comic Sans MS" pitchFamily="66" charset="0"/>
              </a:rPr>
              <a:t>USB 3.0</a:t>
            </a:r>
          </a:p>
        </p:txBody>
      </p:sp>
      <p:sp>
        <p:nvSpPr>
          <p:cNvPr id="107" name="CasellaDiTesto 59">
            <a:extLst>
              <a:ext uri="{FF2B5EF4-FFF2-40B4-BE49-F238E27FC236}">
                <a16:creationId xmlns:a16="http://schemas.microsoft.com/office/drawing/2014/main" id="{BA4F3A31-BED1-00A2-2C33-7EE41689B501}"/>
              </a:ext>
            </a:extLst>
          </p:cNvPr>
          <p:cNvSpPr txBox="1"/>
          <p:nvPr/>
        </p:nvSpPr>
        <p:spPr>
          <a:xfrm>
            <a:off x="8985037" y="2821809"/>
            <a:ext cx="1362698" cy="276999"/>
          </a:xfrm>
          <a:prstGeom prst="rect">
            <a:avLst/>
          </a:prstGeom>
          <a:noFill/>
        </p:spPr>
        <p:txBody>
          <a:bodyPr wrap="square">
            <a:spAutoFit/>
          </a:bodyPr>
          <a:lstStyle>
            <a:defPPr>
              <a:defRPr lang="en-150"/>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solidFill>
                  <a:srgbClr val="0070C0"/>
                </a:solidFill>
                <a:latin typeface="Comic Sans MS" pitchFamily="66" charset="0"/>
              </a:rPr>
              <a:t>(~80/800 MB/s)</a:t>
            </a:r>
            <a:endParaRPr lang="en-GB" sz="1200" dirty="0"/>
          </a:p>
        </p:txBody>
      </p:sp>
    </p:spTree>
    <p:extLst>
      <p:ext uri="{BB962C8B-B14F-4D97-AF65-F5344CB8AC3E}">
        <p14:creationId xmlns:p14="http://schemas.microsoft.com/office/powerpoint/2010/main" val="42092570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E41B1E-55E6-48EE-B835-A18B0BF46E9B}"/>
              </a:ext>
            </a:extLst>
          </p:cNvPr>
          <p:cNvSpPr>
            <a:spLocks noGrp="1"/>
          </p:cNvSpPr>
          <p:nvPr>
            <p:ph type="title"/>
          </p:nvPr>
        </p:nvSpPr>
        <p:spPr/>
        <p:txBody>
          <a:bodyPr/>
          <a:lstStyle/>
          <a:p>
            <a:r>
              <a:rPr lang="en-US" sz="3200" dirty="0"/>
              <a:t>Physical Layer: CDR, 40-bit Comma Alignment &amp; Link Lock</a:t>
            </a:r>
          </a:p>
        </p:txBody>
      </p:sp>
      <p:sp>
        <p:nvSpPr>
          <p:cNvPr id="50" name="s50"/>
          <p:cNvSpPr/>
          <p:nvPr/>
        </p:nvSpPr>
        <p:spPr>
          <a:xfrm>
            <a:off x="787400" y="1660506"/>
            <a:ext cx="2540000" cy="228600"/>
          </a:xfrm>
          <a:prstGeom prst="rect">
            <a:avLst/>
          </a:prstGeom>
          <a:noFill/>
          <a:ln>
            <a:noFill/>
          </a:ln>
        </p:spPr>
        <p:txBody>
          <a:bodyPr wrap="square" lIns="18000" tIns="10000" rIns="18000" bIns="10000" anchor="ctr"/>
          <a:lstStyle/>
          <a:p>
            <a:pPr algn="l">
              <a:buNone/>
            </a:pPr>
            <a:r>
              <a:rPr lang="en-US" b="1" dirty="0">
                <a:solidFill>
                  <a:srgbClr val="44546A"/>
                </a:solidFill>
              </a:rPr>
              <a:t>CDR State Machine</a:t>
            </a:r>
          </a:p>
        </p:txBody>
      </p:sp>
      <p:sp>
        <p:nvSpPr>
          <p:cNvPr id="51" name="s51"/>
          <p:cNvSpPr/>
          <p:nvPr/>
        </p:nvSpPr>
        <p:spPr>
          <a:xfrm>
            <a:off x="939800" y="2082800"/>
            <a:ext cx="1397000" cy="355600"/>
          </a:xfrm>
          <a:prstGeom prst="roundRect">
            <a:avLst/>
          </a:prstGeom>
          <a:solidFill>
            <a:srgbClr val="555555"/>
          </a:solidFill>
          <a:ln w="6350">
            <a:solidFill>
              <a:srgbClr val="333333"/>
            </a:solidFill>
          </a:ln>
        </p:spPr>
        <p:txBody>
          <a:bodyPr wrap="square" lIns="18000" tIns="10000" rIns="18000" bIns="10000" anchor="ctr"/>
          <a:lstStyle/>
          <a:p>
            <a:pPr algn="ctr">
              <a:buNone/>
            </a:pPr>
            <a:r>
              <a:rPr lang="en-US" sz="1400" b="1" dirty="0">
                <a:solidFill>
                  <a:srgbClr val="FFFFFF"/>
                </a:solidFill>
              </a:rPr>
              <a:t>STARTUP</a:t>
            </a:r>
          </a:p>
        </p:txBody>
      </p:sp>
      <p:sp>
        <p:nvSpPr>
          <p:cNvPr id="52" name="s52"/>
          <p:cNvSpPr/>
          <p:nvPr/>
        </p:nvSpPr>
        <p:spPr>
          <a:xfrm>
            <a:off x="2387600" y="2082800"/>
            <a:ext cx="1143000" cy="355600"/>
          </a:xfrm>
          <a:prstGeom prst="rect">
            <a:avLst/>
          </a:prstGeom>
          <a:noFill/>
          <a:ln>
            <a:noFill/>
          </a:ln>
        </p:spPr>
        <p:txBody>
          <a:bodyPr wrap="square" lIns="18000" tIns="10000" rIns="18000" bIns="10000" anchor="ctr"/>
          <a:lstStyle/>
          <a:p>
            <a:pPr algn="l">
              <a:buNone/>
            </a:pPr>
            <a:r>
              <a:rPr lang="en-US" sz="1100" dirty="0">
                <a:solidFill>
                  <a:srgbClr val="888888"/>
                </a:solidFill>
              </a:rPr>
              <a:t>Wait ~64 us</a:t>
            </a:r>
          </a:p>
          <a:p>
            <a:pPr algn="l">
              <a:buNone/>
            </a:pPr>
            <a:r>
              <a:rPr lang="en-US" sz="1100" dirty="0">
                <a:solidFill>
                  <a:srgbClr val="888888"/>
                </a:solidFill>
              </a:rPr>
              <a:t>(10k cycles)</a:t>
            </a:r>
          </a:p>
        </p:txBody>
      </p:sp>
      <p:cxnSp>
        <p:nvCxnSpPr>
          <p:cNvPr id="53" name="a53"/>
          <p:cNvCxnSpPr/>
          <p:nvPr/>
        </p:nvCxnSpPr>
        <p:spPr>
          <a:xfrm>
            <a:off x="1638300" y="2438400"/>
            <a:ext cx="0" cy="203200"/>
          </a:xfrm>
          <a:prstGeom prst="straightConnector1">
            <a:avLst/>
          </a:prstGeom>
          <a:ln w="9525">
            <a:solidFill>
              <a:srgbClr val="444444"/>
            </a:solidFill>
            <a:tailEnd type="triangle" w="sm" len="sm"/>
          </a:ln>
        </p:spPr>
      </p:cxnSp>
      <p:sp>
        <p:nvSpPr>
          <p:cNvPr id="54" name="s54"/>
          <p:cNvSpPr/>
          <p:nvPr/>
        </p:nvSpPr>
        <p:spPr>
          <a:xfrm>
            <a:off x="939800" y="2667000"/>
            <a:ext cx="1397000" cy="355600"/>
          </a:xfrm>
          <a:prstGeom prst="roundRect">
            <a:avLst/>
          </a:prstGeom>
          <a:solidFill>
            <a:srgbClr val="4472C4"/>
          </a:solidFill>
          <a:ln w="6350">
            <a:solidFill>
              <a:srgbClr val="333333"/>
            </a:solidFill>
          </a:ln>
        </p:spPr>
        <p:txBody>
          <a:bodyPr wrap="square" lIns="18000" tIns="10000" rIns="18000" bIns="10000" anchor="ctr"/>
          <a:lstStyle/>
          <a:p>
            <a:pPr algn="ctr">
              <a:buNone/>
            </a:pPr>
            <a:r>
              <a:rPr lang="en-US" sz="1200" b="1" dirty="0">
                <a:solidFill>
                  <a:srgbClr val="FFFFFF"/>
                </a:solidFill>
              </a:rPr>
              <a:t>CHECK_COMMA</a:t>
            </a:r>
          </a:p>
        </p:txBody>
      </p:sp>
      <p:sp>
        <p:nvSpPr>
          <p:cNvPr id="55" name="s55"/>
          <p:cNvSpPr/>
          <p:nvPr/>
        </p:nvSpPr>
        <p:spPr>
          <a:xfrm>
            <a:off x="2387600" y="2667000"/>
            <a:ext cx="1651000" cy="355600"/>
          </a:xfrm>
          <a:prstGeom prst="rect">
            <a:avLst/>
          </a:prstGeom>
          <a:noFill/>
          <a:ln>
            <a:noFill/>
          </a:ln>
        </p:spPr>
        <p:txBody>
          <a:bodyPr wrap="square" lIns="18000" tIns="10000" rIns="18000" bIns="10000" anchor="ctr"/>
          <a:lstStyle/>
          <a:p>
            <a:pPr algn="l">
              <a:buNone/>
            </a:pPr>
            <a:r>
              <a:rPr lang="en-US" sz="1100" dirty="0">
                <a:solidFill>
                  <a:srgbClr val="666666"/>
                </a:solidFill>
              </a:rPr>
              <a:t>Look for 40-bit</a:t>
            </a:r>
          </a:p>
          <a:p>
            <a:pPr algn="l">
              <a:buNone/>
            </a:pPr>
            <a:r>
              <a:rPr lang="en-US" sz="1100" dirty="0">
                <a:solidFill>
                  <a:srgbClr val="666666"/>
                </a:solidFill>
              </a:rPr>
              <a:t>dual K28.5 pattern</a:t>
            </a:r>
          </a:p>
        </p:txBody>
      </p:sp>
      <p:sp>
        <p:nvSpPr>
          <p:cNvPr id="59" name="s59"/>
          <p:cNvSpPr/>
          <p:nvPr/>
        </p:nvSpPr>
        <p:spPr>
          <a:xfrm>
            <a:off x="1689100" y="3073400"/>
            <a:ext cx="1778000" cy="177800"/>
          </a:xfrm>
          <a:prstGeom prst="rect">
            <a:avLst/>
          </a:prstGeom>
          <a:noFill/>
          <a:ln>
            <a:noFill/>
          </a:ln>
        </p:spPr>
        <p:txBody>
          <a:bodyPr wrap="square" lIns="18000" tIns="10000" rIns="18000" bIns="10000" anchor="ctr"/>
          <a:lstStyle/>
          <a:p>
            <a:pPr algn="l">
              <a:buNone/>
            </a:pPr>
            <a:r>
              <a:rPr lang="en-US" sz="1100" dirty="0">
                <a:solidFill>
                  <a:srgbClr val="CC6600"/>
                </a:solidFill>
              </a:rPr>
              <a:t>rxslide (bit-slip) + 50 cyc wait</a:t>
            </a:r>
          </a:p>
        </p:txBody>
      </p:sp>
      <p:cxnSp>
        <p:nvCxnSpPr>
          <p:cNvPr id="60" name="a60"/>
          <p:cNvCxnSpPr/>
          <p:nvPr/>
        </p:nvCxnSpPr>
        <p:spPr>
          <a:xfrm>
            <a:off x="1638300" y="3022600"/>
            <a:ext cx="0" cy="355600"/>
          </a:xfrm>
          <a:prstGeom prst="straightConnector1">
            <a:avLst/>
          </a:prstGeom>
          <a:ln w="9525">
            <a:solidFill>
              <a:srgbClr val="28874F"/>
            </a:solidFill>
            <a:tailEnd type="triangle" w="sm" len="sm"/>
          </a:ln>
        </p:spPr>
      </p:cxnSp>
      <p:sp>
        <p:nvSpPr>
          <p:cNvPr id="61" name="s61"/>
          <p:cNvSpPr/>
          <p:nvPr/>
        </p:nvSpPr>
        <p:spPr>
          <a:xfrm>
            <a:off x="1689100" y="3251200"/>
            <a:ext cx="1143000" cy="177800"/>
          </a:xfrm>
          <a:prstGeom prst="rect">
            <a:avLst/>
          </a:prstGeom>
          <a:noFill/>
          <a:ln>
            <a:noFill/>
          </a:ln>
        </p:spPr>
        <p:txBody>
          <a:bodyPr wrap="square" lIns="18000" tIns="10000" rIns="18000" bIns="10000" anchor="ctr"/>
          <a:lstStyle/>
          <a:p>
            <a:pPr algn="l">
              <a:buNone/>
            </a:pPr>
            <a:r>
              <a:rPr lang="en-US" sz="1100" b="1" dirty="0">
                <a:solidFill>
                  <a:srgbClr val="28874F"/>
                </a:solidFill>
              </a:rPr>
              <a:t>25 matches</a:t>
            </a:r>
          </a:p>
        </p:txBody>
      </p:sp>
      <p:sp>
        <p:nvSpPr>
          <p:cNvPr id="62" name="s62"/>
          <p:cNvSpPr/>
          <p:nvPr/>
        </p:nvSpPr>
        <p:spPr>
          <a:xfrm>
            <a:off x="939800" y="3403600"/>
            <a:ext cx="1397000" cy="355600"/>
          </a:xfrm>
          <a:prstGeom prst="roundRect">
            <a:avLst/>
          </a:prstGeom>
          <a:solidFill>
            <a:srgbClr val="9B59B6"/>
          </a:solidFill>
          <a:ln w="6350">
            <a:solidFill>
              <a:srgbClr val="333333"/>
            </a:solidFill>
          </a:ln>
        </p:spPr>
        <p:txBody>
          <a:bodyPr wrap="square" lIns="18000" tIns="10000" rIns="18000" bIns="10000" anchor="ctr"/>
          <a:lstStyle/>
          <a:p>
            <a:pPr algn="ctr">
              <a:buNone/>
            </a:pPr>
            <a:r>
              <a:rPr lang="en-US" sz="1200" b="1" dirty="0">
                <a:solidFill>
                  <a:srgbClr val="FFFFFF"/>
                </a:solidFill>
              </a:rPr>
              <a:t>LINKCHECK</a:t>
            </a:r>
          </a:p>
        </p:txBody>
      </p:sp>
      <p:sp>
        <p:nvSpPr>
          <p:cNvPr id="63" name="s63"/>
          <p:cNvSpPr/>
          <p:nvPr/>
        </p:nvSpPr>
        <p:spPr>
          <a:xfrm>
            <a:off x="2387600" y="3403600"/>
            <a:ext cx="1778000" cy="355600"/>
          </a:xfrm>
          <a:prstGeom prst="rect">
            <a:avLst/>
          </a:prstGeom>
          <a:noFill/>
          <a:ln>
            <a:noFill/>
          </a:ln>
        </p:spPr>
        <p:txBody>
          <a:bodyPr wrap="square" lIns="18000" tIns="10000" rIns="18000" bIns="10000" anchor="ctr"/>
          <a:lstStyle/>
          <a:p>
            <a:pPr algn="l">
              <a:buNone/>
            </a:pPr>
            <a:r>
              <a:rPr lang="en-US" sz="1100" dirty="0">
                <a:solidFill>
                  <a:srgbClr val="666666"/>
                </a:solidFill>
              </a:rPr>
              <a:t>Monitor 156.25M clk</a:t>
            </a:r>
          </a:p>
          <a:p>
            <a:pPr algn="l">
              <a:buNone/>
            </a:pPr>
            <a:r>
              <a:rPr lang="en-US" sz="1100" dirty="0">
                <a:solidFill>
                  <a:srgbClr val="666666"/>
                </a:solidFill>
              </a:rPr>
              <a:t>(1s), count errors</a:t>
            </a:r>
          </a:p>
        </p:txBody>
      </p:sp>
      <p:cxnSp>
        <p:nvCxnSpPr>
          <p:cNvPr id="64" name="a64"/>
          <p:cNvCxnSpPr/>
          <p:nvPr/>
        </p:nvCxnSpPr>
        <p:spPr>
          <a:xfrm>
            <a:off x="1638300" y="3759200"/>
            <a:ext cx="0" cy="203200"/>
          </a:xfrm>
          <a:prstGeom prst="straightConnector1">
            <a:avLst/>
          </a:prstGeom>
          <a:ln w="9525">
            <a:solidFill>
              <a:srgbClr val="28874F"/>
            </a:solidFill>
            <a:tailEnd type="triangle" w="sm" len="sm"/>
          </a:ln>
        </p:spPr>
      </p:cxnSp>
      <p:sp>
        <p:nvSpPr>
          <p:cNvPr id="65" name="s65"/>
          <p:cNvSpPr/>
          <p:nvPr/>
        </p:nvSpPr>
        <p:spPr>
          <a:xfrm>
            <a:off x="1689100" y="3784600"/>
            <a:ext cx="1016000" cy="177800"/>
          </a:xfrm>
          <a:prstGeom prst="rect">
            <a:avLst/>
          </a:prstGeom>
          <a:noFill/>
          <a:ln>
            <a:noFill/>
          </a:ln>
        </p:spPr>
        <p:txBody>
          <a:bodyPr wrap="square" lIns="18000" tIns="10000" rIns="18000" bIns="10000" anchor="ctr"/>
          <a:lstStyle/>
          <a:p>
            <a:pPr algn="l">
              <a:buNone/>
            </a:pPr>
            <a:r>
              <a:rPr lang="en-US" sz="1100" b="1" dirty="0">
                <a:solidFill>
                  <a:srgbClr val="28874F"/>
                </a:solidFill>
              </a:rPr>
              <a:t>errors &lt; 2</a:t>
            </a:r>
          </a:p>
        </p:txBody>
      </p:sp>
      <p:sp>
        <p:nvSpPr>
          <p:cNvPr id="66" name="s66"/>
          <p:cNvSpPr/>
          <p:nvPr/>
        </p:nvSpPr>
        <p:spPr>
          <a:xfrm>
            <a:off x="939800" y="3987800"/>
            <a:ext cx="1397000" cy="355600"/>
          </a:xfrm>
          <a:prstGeom prst="roundRect">
            <a:avLst/>
          </a:prstGeom>
          <a:solidFill>
            <a:srgbClr val="1A5C36"/>
          </a:solidFill>
          <a:ln w="6350">
            <a:solidFill>
              <a:srgbClr val="333333"/>
            </a:solidFill>
          </a:ln>
        </p:spPr>
        <p:txBody>
          <a:bodyPr wrap="square" lIns="18000" tIns="10000" rIns="18000" bIns="10000" anchor="ctr"/>
          <a:lstStyle/>
          <a:p>
            <a:pPr algn="ctr">
              <a:buNone/>
            </a:pPr>
            <a:r>
              <a:rPr lang="en-US" sz="1400" b="1" dirty="0">
                <a:solidFill>
                  <a:srgbClr val="FFFFFF"/>
                </a:solidFill>
              </a:rPr>
              <a:t>LOCKED</a:t>
            </a:r>
          </a:p>
        </p:txBody>
      </p:sp>
      <p:sp>
        <p:nvSpPr>
          <p:cNvPr id="67" name="s67"/>
          <p:cNvSpPr/>
          <p:nvPr/>
        </p:nvSpPr>
        <p:spPr>
          <a:xfrm>
            <a:off x="2387600" y="3987800"/>
            <a:ext cx="1524000" cy="355600"/>
          </a:xfrm>
          <a:prstGeom prst="rect">
            <a:avLst/>
          </a:prstGeom>
          <a:noFill/>
          <a:ln>
            <a:noFill/>
          </a:ln>
        </p:spPr>
        <p:txBody>
          <a:bodyPr wrap="square" lIns="18000" tIns="10000" rIns="18000" bIns="10000" anchor="ctr"/>
          <a:lstStyle/>
          <a:p>
            <a:pPr algn="l">
              <a:buNone/>
            </a:pPr>
            <a:r>
              <a:rPr lang="en-US" sz="1100" dirty="0">
                <a:solidFill>
                  <a:srgbClr val="666666"/>
                </a:solidFill>
              </a:rPr>
              <a:t>Keep-alive: dual</a:t>
            </a:r>
          </a:p>
          <a:p>
            <a:pPr algn="l">
              <a:buNone/>
            </a:pPr>
            <a:r>
              <a:rPr lang="en-US" sz="1100" dirty="0">
                <a:solidFill>
                  <a:srgbClr val="666666"/>
                </a:solidFill>
              </a:rPr>
              <a:t>comma every ~10ms</a:t>
            </a:r>
          </a:p>
        </p:txBody>
      </p:sp>
      <p:cxnSp>
        <p:nvCxnSpPr>
          <p:cNvPr id="68" name="a68"/>
          <p:cNvCxnSpPr/>
          <p:nvPr/>
        </p:nvCxnSpPr>
        <p:spPr>
          <a:xfrm flipH="1">
            <a:off x="736600" y="3581400"/>
            <a:ext cx="203200" cy="0"/>
          </a:xfrm>
          <a:prstGeom prst="straightConnector1">
            <a:avLst/>
          </a:prstGeom>
          <a:ln w="9525">
            <a:solidFill>
              <a:srgbClr val="CC0000"/>
            </a:solidFill>
            <a:tailEnd type="triangle" w="sm" len="sm"/>
          </a:ln>
        </p:spPr>
      </p:cxnSp>
      <p:cxnSp>
        <p:nvCxnSpPr>
          <p:cNvPr id="69" name="a69"/>
          <p:cNvCxnSpPr/>
          <p:nvPr/>
        </p:nvCxnSpPr>
        <p:spPr>
          <a:xfrm flipV="1">
            <a:off x="736600" y="2260600"/>
            <a:ext cx="0" cy="1320800"/>
          </a:xfrm>
          <a:prstGeom prst="straightConnector1">
            <a:avLst/>
          </a:prstGeom>
          <a:ln w="9525">
            <a:solidFill>
              <a:srgbClr val="CC0000"/>
            </a:solidFill>
            <a:tailEnd type="triangle" w="sm" len="sm"/>
          </a:ln>
        </p:spPr>
      </p:cxnSp>
      <p:cxnSp>
        <p:nvCxnSpPr>
          <p:cNvPr id="70" name="a70"/>
          <p:cNvCxnSpPr/>
          <p:nvPr/>
        </p:nvCxnSpPr>
        <p:spPr>
          <a:xfrm>
            <a:off x="736600" y="2260600"/>
            <a:ext cx="203200" cy="0"/>
          </a:xfrm>
          <a:prstGeom prst="straightConnector1">
            <a:avLst/>
          </a:prstGeom>
          <a:ln w="9525">
            <a:solidFill>
              <a:srgbClr val="CC0000"/>
            </a:solidFill>
            <a:tailEnd type="triangle" w="sm" len="sm"/>
          </a:ln>
        </p:spPr>
      </p:cxnSp>
      <p:sp>
        <p:nvSpPr>
          <p:cNvPr id="71" name="s71"/>
          <p:cNvSpPr/>
          <p:nvPr/>
        </p:nvSpPr>
        <p:spPr>
          <a:xfrm>
            <a:off x="228600" y="3251200"/>
            <a:ext cx="635000" cy="177800"/>
          </a:xfrm>
          <a:prstGeom prst="rect">
            <a:avLst/>
          </a:prstGeom>
          <a:noFill/>
          <a:ln>
            <a:noFill/>
          </a:ln>
        </p:spPr>
        <p:txBody>
          <a:bodyPr wrap="square" lIns="18000" tIns="10000" rIns="18000" bIns="10000" anchor="ctr"/>
          <a:lstStyle/>
          <a:p>
            <a:pPr algn="ctr">
              <a:buNone/>
            </a:pPr>
            <a:r>
              <a:rPr lang="en-US" sz="1050" dirty="0">
                <a:solidFill>
                  <a:srgbClr val="CC0000"/>
                </a:solidFill>
              </a:rPr>
              <a:t>errors</a:t>
            </a:r>
          </a:p>
        </p:txBody>
      </p:sp>
      <p:cxnSp>
        <p:nvCxnSpPr>
          <p:cNvPr id="72" name="a72"/>
          <p:cNvCxnSpPr/>
          <p:nvPr/>
        </p:nvCxnSpPr>
        <p:spPr>
          <a:xfrm flipH="1">
            <a:off x="660400" y="4216400"/>
            <a:ext cx="279400" cy="0"/>
          </a:xfrm>
          <a:prstGeom prst="straightConnector1">
            <a:avLst/>
          </a:prstGeom>
          <a:ln w="9525">
            <a:solidFill>
              <a:srgbClr val="CC0000"/>
            </a:solidFill>
            <a:tailEnd type="triangle" w="sm" len="sm"/>
          </a:ln>
        </p:spPr>
      </p:cxnSp>
      <p:cxnSp>
        <p:nvCxnSpPr>
          <p:cNvPr id="73" name="a73"/>
          <p:cNvCxnSpPr/>
          <p:nvPr/>
        </p:nvCxnSpPr>
        <p:spPr>
          <a:xfrm flipV="1">
            <a:off x="660400" y="2311400"/>
            <a:ext cx="0" cy="1905000"/>
          </a:xfrm>
          <a:prstGeom prst="straightConnector1">
            <a:avLst/>
          </a:prstGeom>
          <a:ln w="9525">
            <a:solidFill>
              <a:srgbClr val="CC0000"/>
            </a:solidFill>
            <a:tailEnd type="triangle" w="sm" len="sm"/>
          </a:ln>
        </p:spPr>
      </p:cxnSp>
      <p:cxnSp>
        <p:nvCxnSpPr>
          <p:cNvPr id="74" name="a74"/>
          <p:cNvCxnSpPr/>
          <p:nvPr/>
        </p:nvCxnSpPr>
        <p:spPr>
          <a:xfrm>
            <a:off x="660400" y="2311400"/>
            <a:ext cx="279400" cy="0"/>
          </a:xfrm>
          <a:prstGeom prst="straightConnector1">
            <a:avLst/>
          </a:prstGeom>
          <a:ln w="9525">
            <a:solidFill>
              <a:srgbClr val="CC0000"/>
            </a:solidFill>
            <a:tailEnd type="triangle" w="sm" len="sm"/>
          </a:ln>
        </p:spPr>
      </p:cxnSp>
      <p:sp>
        <p:nvSpPr>
          <p:cNvPr id="75" name="s75"/>
          <p:cNvSpPr/>
          <p:nvPr/>
        </p:nvSpPr>
        <p:spPr>
          <a:xfrm>
            <a:off x="152400" y="4064000"/>
            <a:ext cx="635000" cy="177800"/>
          </a:xfrm>
          <a:prstGeom prst="rect">
            <a:avLst/>
          </a:prstGeom>
          <a:noFill/>
          <a:ln>
            <a:noFill/>
          </a:ln>
        </p:spPr>
        <p:txBody>
          <a:bodyPr wrap="square" lIns="18000" tIns="10000" rIns="18000" bIns="10000" anchor="ctr"/>
          <a:lstStyle/>
          <a:p>
            <a:pPr algn="ctr">
              <a:buNone/>
            </a:pPr>
            <a:r>
              <a:rPr lang="en-US" sz="1050" dirty="0">
                <a:solidFill>
                  <a:srgbClr val="CC0000"/>
                </a:solidFill>
              </a:rPr>
              <a:t>timeout</a:t>
            </a:r>
          </a:p>
        </p:txBody>
      </p:sp>
      <p:sp>
        <p:nvSpPr>
          <p:cNvPr id="76" name="s76"/>
          <p:cNvSpPr/>
          <p:nvPr/>
        </p:nvSpPr>
        <p:spPr>
          <a:xfrm>
            <a:off x="4005262" y="952500"/>
            <a:ext cx="4770438" cy="228600"/>
          </a:xfrm>
          <a:prstGeom prst="rect">
            <a:avLst/>
          </a:prstGeom>
          <a:noFill/>
          <a:ln>
            <a:noFill/>
          </a:ln>
        </p:spPr>
        <p:txBody>
          <a:bodyPr wrap="square" lIns="18000" tIns="10000" rIns="18000" bIns="10000" anchor="ctr"/>
          <a:lstStyle/>
          <a:p>
            <a:pPr algn="l">
              <a:buNone/>
            </a:pPr>
            <a:r>
              <a:rPr lang="en-US" sz="2000" b="1" dirty="0">
                <a:solidFill>
                  <a:srgbClr val="44546A"/>
                </a:solidFill>
              </a:rPr>
              <a:t>40-bit Comma Alignment</a:t>
            </a:r>
          </a:p>
        </p:txBody>
      </p:sp>
      <p:sp>
        <p:nvSpPr>
          <p:cNvPr id="77" name="exp"/>
          <p:cNvSpPr txBox="1"/>
          <p:nvPr/>
        </p:nvSpPr>
        <p:spPr>
          <a:xfrm>
            <a:off x="3886209" y="1254106"/>
            <a:ext cx="8159740" cy="1270000"/>
          </a:xfrm>
          <a:prstGeom prst="rect">
            <a:avLst/>
          </a:prstGeom>
          <a:noFill/>
          <a:ln>
            <a:noFill/>
          </a:ln>
        </p:spPr>
        <p:txBody>
          <a:bodyPr wrap="square" lIns="36000" tIns="18000" rIns="36000" bIns="18000"/>
          <a:lstStyle/>
          <a:p>
            <a:pPr marL="228600" indent="-228600">
              <a:spcAft>
                <a:spcPts val="100"/>
              </a:spcAft>
              <a:buFont typeface="Arial"/>
              <a:buChar char="•"/>
            </a:pPr>
            <a:r>
              <a:rPr lang="en-US" dirty="0">
                <a:solidFill>
                  <a:srgbClr val="333333"/>
                </a:solidFill>
              </a:rPr>
              <a:t>GTP transceiver outputs </a:t>
            </a:r>
            <a:r>
              <a:rPr lang="en-US" b="1" dirty="0">
                <a:solidFill>
                  <a:srgbClr val="333333"/>
                </a:solidFill>
              </a:rPr>
              <a:t>20-bit raw</a:t>
            </a:r>
            <a:r>
              <a:rPr lang="en-US" dirty="0">
                <a:solidFill>
                  <a:srgbClr val="333333"/>
                </a:solidFill>
              </a:rPr>
              <a:t> data per clock (no internal 8b/10b decoder)</a:t>
            </a:r>
          </a:p>
          <a:p>
            <a:pPr marL="228600" indent="-228600">
              <a:spcAft>
                <a:spcPts val="100"/>
              </a:spcAft>
              <a:buFont typeface="Arial"/>
              <a:buChar char="•"/>
            </a:pPr>
            <a:r>
              <a:rPr lang="en-US" dirty="0">
                <a:solidFill>
                  <a:srgbClr val="333333"/>
                </a:solidFill>
              </a:rPr>
              <a:t>CDR checks </a:t>
            </a:r>
            <a:r>
              <a:rPr lang="en-US" b="1" dirty="0">
                <a:solidFill>
                  <a:srgbClr val="333333"/>
                </a:solidFill>
              </a:rPr>
              <a:t>current + previous</a:t>
            </a:r>
            <a:r>
              <a:rPr lang="en-US" dirty="0">
                <a:solidFill>
                  <a:srgbClr val="333333"/>
                </a:solidFill>
              </a:rPr>
              <a:t> 20-bit words (40 bits total) for a dual K28.5 comma pair</a:t>
            </a:r>
          </a:p>
          <a:p>
            <a:pPr marL="228600" indent="-228600">
              <a:spcAft>
                <a:spcPts val="80"/>
              </a:spcAft>
              <a:buFont typeface="Arial"/>
              <a:buChar char="•"/>
            </a:pPr>
            <a:r>
              <a:rPr lang="en-US" dirty="0">
                <a:solidFill>
                  <a:srgbClr val="333333"/>
                </a:solidFill>
              </a:rPr>
              <a:t>A single K28.5 (20-bit) has a symmetric 10-bit pattern → shifted by 10 bits it can still match</a:t>
            </a:r>
          </a:p>
          <a:p>
            <a:pPr marL="228600" indent="-228600">
              <a:spcAft>
                <a:spcPts val="80"/>
              </a:spcAft>
              <a:buFont typeface="Arial"/>
              <a:buChar char="•"/>
            </a:pPr>
            <a:r>
              <a:rPr lang="en-US" dirty="0">
                <a:solidFill>
                  <a:srgbClr val="333333"/>
                </a:solidFill>
              </a:rPr>
              <a:t>Two consecutive K28.5 with </a:t>
            </a:r>
            <a:r>
              <a:rPr lang="en-US" b="1" dirty="0">
                <a:solidFill>
                  <a:srgbClr val="333333"/>
                </a:solidFill>
              </a:rPr>
              <a:t>forced alternating disparity</a:t>
            </a:r>
            <a:r>
              <a:rPr lang="en-US" dirty="0">
                <a:solidFill>
                  <a:srgbClr val="333333"/>
                </a:solidFill>
              </a:rPr>
              <a:t> (RD+, RD−) break the symmetry</a:t>
            </a:r>
          </a:p>
          <a:p>
            <a:pPr marL="228600" indent="-228600">
              <a:spcAft>
                <a:spcPts val="100"/>
              </a:spcAft>
              <a:buFont typeface="Arial"/>
              <a:buChar char="•"/>
            </a:pPr>
            <a:r>
              <a:rPr lang="en-US" dirty="0">
                <a:solidFill>
                  <a:srgbClr val="333333"/>
                </a:solidFill>
              </a:rPr>
              <a:t>Master forces </a:t>
            </a:r>
            <a:r>
              <a:rPr lang="en-US" b="1" dirty="0">
                <a:solidFill>
                  <a:srgbClr val="333333"/>
                </a:solidFill>
              </a:rPr>
              <a:t>disparity control</a:t>
            </a:r>
            <a:r>
              <a:rPr lang="en-US" dirty="0">
                <a:solidFill>
                  <a:srgbClr val="333333"/>
                </a:solidFill>
              </a:rPr>
              <a:t>: commas are sent with a deterministic RD+/RD− sequence</a:t>
            </a:r>
          </a:p>
          <a:p>
            <a:pPr marL="228600" indent="-228600">
              <a:spcAft>
                <a:spcPts val="100"/>
              </a:spcAft>
              <a:buFont typeface="Arial"/>
              <a:buChar char="•"/>
            </a:pPr>
            <a:r>
              <a:rPr lang="en-US" dirty="0">
                <a:solidFill>
                  <a:srgbClr val="333333"/>
                </a:solidFill>
              </a:rPr>
              <a:t>Searching </a:t>
            </a:r>
            <a:r>
              <a:rPr lang="en-US" b="1" dirty="0">
                <a:solidFill>
                  <a:srgbClr val="333333"/>
                </a:solidFill>
              </a:rPr>
              <a:t>before 8b/10b decoding</a:t>
            </a:r>
            <a:r>
              <a:rPr lang="en-US" dirty="0">
                <a:solidFill>
                  <a:srgbClr val="333333"/>
                </a:solidFill>
              </a:rPr>
              <a:t> on the raw 10b stream: only one alignment out of 20 matches → no 180° phase ambiguity</a:t>
            </a:r>
          </a:p>
        </p:txBody>
      </p:sp>
      <p:sp>
        <p:nvSpPr>
          <p:cNvPr id="78" name="s78"/>
          <p:cNvSpPr/>
          <p:nvPr/>
        </p:nvSpPr>
        <p:spPr>
          <a:xfrm>
            <a:off x="5035550" y="4419600"/>
            <a:ext cx="2540000" cy="203200"/>
          </a:xfrm>
          <a:prstGeom prst="rect">
            <a:avLst/>
          </a:prstGeom>
          <a:noFill/>
          <a:ln>
            <a:noFill/>
          </a:ln>
        </p:spPr>
        <p:txBody>
          <a:bodyPr wrap="square" lIns="18000" tIns="10000" rIns="18000" bIns="10000" anchor="ctr"/>
          <a:lstStyle/>
          <a:p>
            <a:pPr algn="l">
              <a:buNone/>
            </a:pPr>
            <a:r>
              <a:rPr lang="en-US" sz="1200" b="1" dirty="0">
                <a:solidFill>
                  <a:srgbClr val="44546A"/>
                </a:solidFill>
              </a:rPr>
              <a:t>Expected raw 40-bit pattern:</a:t>
            </a:r>
          </a:p>
        </p:txBody>
      </p:sp>
      <p:sp>
        <p:nvSpPr>
          <p:cNvPr id="79" name="s79"/>
          <p:cNvSpPr/>
          <p:nvPr/>
        </p:nvSpPr>
        <p:spPr>
          <a:xfrm>
            <a:off x="5035550" y="4648200"/>
            <a:ext cx="2794000" cy="330200"/>
          </a:xfrm>
          <a:prstGeom prst="rect">
            <a:avLst/>
          </a:prstGeom>
          <a:solidFill>
            <a:srgbClr val="2E75B6"/>
          </a:solidFill>
          <a:ln w="6350">
            <a:solidFill>
              <a:srgbClr val="333333"/>
            </a:solidFill>
          </a:ln>
        </p:spPr>
        <p:txBody>
          <a:bodyPr wrap="square" lIns="18000" tIns="10000" rIns="18000" bIns="10000" anchor="ctr"/>
          <a:lstStyle/>
          <a:p>
            <a:pPr algn="ctr">
              <a:buNone/>
            </a:pPr>
            <a:r>
              <a:rPr lang="en-US" sz="1100" b="1" dirty="0">
                <a:solidFill>
                  <a:srgbClr val="FFFFFF"/>
                </a:solidFill>
                <a:latin typeface="Consolas"/>
              </a:rPr>
              <a:t>10100000 11100 11110 0</a:t>
            </a:r>
          </a:p>
          <a:p>
            <a:pPr algn="ctr">
              <a:buNone/>
            </a:pPr>
            <a:r>
              <a:rPr lang="en-US" sz="1050" dirty="0">
                <a:solidFill>
                  <a:srgbClr val="FFFFFF"/>
                </a:solidFill>
              </a:rPr>
              <a:t>K28.5 (RD+)</a:t>
            </a:r>
          </a:p>
        </p:txBody>
      </p:sp>
      <p:sp>
        <p:nvSpPr>
          <p:cNvPr id="80" name="s80"/>
          <p:cNvSpPr/>
          <p:nvPr/>
        </p:nvSpPr>
        <p:spPr>
          <a:xfrm>
            <a:off x="7880350" y="4648200"/>
            <a:ext cx="2794000" cy="330200"/>
          </a:xfrm>
          <a:prstGeom prst="rect">
            <a:avLst/>
          </a:prstGeom>
          <a:solidFill>
            <a:srgbClr val="4472C4"/>
          </a:solidFill>
          <a:ln w="6350">
            <a:solidFill>
              <a:srgbClr val="333333"/>
            </a:solidFill>
          </a:ln>
        </p:spPr>
        <p:txBody>
          <a:bodyPr wrap="square" lIns="18000" tIns="10000" rIns="18000" bIns="10000" anchor="ctr"/>
          <a:lstStyle/>
          <a:p>
            <a:pPr algn="ctr">
              <a:buNone/>
            </a:pPr>
            <a:r>
              <a:rPr lang="en-US" sz="1100" b="1" dirty="0">
                <a:solidFill>
                  <a:srgbClr val="FFFFFF"/>
                </a:solidFill>
                <a:latin typeface="Consolas"/>
              </a:rPr>
              <a:t>01100000 11010 11110 0</a:t>
            </a:r>
          </a:p>
          <a:p>
            <a:pPr algn="ctr">
              <a:buNone/>
            </a:pPr>
            <a:r>
              <a:rPr lang="en-US" sz="1050" dirty="0">
                <a:solidFill>
                  <a:srgbClr val="FFFFFF"/>
                </a:solidFill>
              </a:rPr>
              <a:t>K28.5 (RD−)</a:t>
            </a:r>
          </a:p>
        </p:txBody>
      </p:sp>
      <p:sp>
        <p:nvSpPr>
          <p:cNvPr id="81" name="s81"/>
          <p:cNvSpPr/>
          <p:nvPr/>
        </p:nvSpPr>
        <p:spPr>
          <a:xfrm>
            <a:off x="5035550" y="5003800"/>
            <a:ext cx="2794000" cy="177800"/>
          </a:xfrm>
          <a:prstGeom prst="rect">
            <a:avLst/>
          </a:prstGeom>
          <a:noFill/>
          <a:ln>
            <a:noFill/>
          </a:ln>
        </p:spPr>
        <p:txBody>
          <a:bodyPr wrap="square" lIns="18000" tIns="10000" rIns="18000" bIns="10000" anchor="ctr"/>
          <a:lstStyle/>
          <a:p>
            <a:pPr algn="ctr">
              <a:buNone/>
            </a:pPr>
            <a:r>
              <a:rPr lang="en-US" sz="1050" dirty="0">
                <a:solidFill>
                  <a:srgbClr val="666666"/>
                </a:solidFill>
              </a:rPr>
              <a:t>Word [N-1] (20 bits)</a:t>
            </a:r>
          </a:p>
        </p:txBody>
      </p:sp>
      <p:sp>
        <p:nvSpPr>
          <p:cNvPr id="82" name="s82"/>
          <p:cNvSpPr/>
          <p:nvPr/>
        </p:nvSpPr>
        <p:spPr>
          <a:xfrm>
            <a:off x="7880350" y="5003800"/>
            <a:ext cx="2794000" cy="177800"/>
          </a:xfrm>
          <a:prstGeom prst="rect">
            <a:avLst/>
          </a:prstGeom>
          <a:noFill/>
          <a:ln>
            <a:noFill/>
          </a:ln>
        </p:spPr>
        <p:txBody>
          <a:bodyPr wrap="square" lIns="18000" tIns="10000" rIns="18000" bIns="10000" anchor="ctr"/>
          <a:lstStyle/>
          <a:p>
            <a:pPr algn="ctr">
              <a:buNone/>
            </a:pPr>
            <a:r>
              <a:rPr lang="en-US" sz="1050" dirty="0">
                <a:solidFill>
                  <a:srgbClr val="666666"/>
                </a:solidFill>
              </a:rPr>
              <a:t>Word [N] (20 bits)</a:t>
            </a:r>
          </a:p>
        </p:txBody>
      </p:sp>
      <p:sp>
        <p:nvSpPr>
          <p:cNvPr id="85" name="bottom"/>
          <p:cNvSpPr txBox="1"/>
          <p:nvPr/>
        </p:nvSpPr>
        <p:spPr>
          <a:xfrm>
            <a:off x="508000" y="5283199"/>
            <a:ext cx="11176000" cy="1133491"/>
          </a:xfrm>
          <a:prstGeom prst="rect">
            <a:avLst/>
          </a:prstGeom>
          <a:solidFill>
            <a:srgbClr val="F2F2F2"/>
          </a:solidFill>
          <a:ln w="6350">
            <a:solidFill>
              <a:srgbClr val="CCCCCC"/>
            </a:solidFill>
          </a:ln>
        </p:spPr>
        <p:txBody>
          <a:bodyPr wrap="square" lIns="54000" tIns="18000" rIns="54000" bIns="18000"/>
          <a:lstStyle/>
          <a:p>
            <a:pPr>
              <a:buNone/>
            </a:pPr>
            <a:r>
              <a:rPr lang="en-US" b="1" dirty="0">
                <a:solidFill>
                  <a:srgbClr val="44546A"/>
                </a:solidFill>
              </a:rPr>
              <a:t>LINKCHECK</a:t>
            </a:r>
            <a:r>
              <a:rPr lang="en-US" dirty="0">
                <a:solidFill>
                  <a:srgbClr val="44546A"/>
                </a:solidFill>
              </a:rPr>
              <a:t>: after comma lock, monitors 156.25 M clock cycles (1 second). If error count ≤ 1 → LOCKED. Otherwise → full GTP soft reset + STARTUP.</a:t>
            </a:r>
          </a:p>
          <a:p>
            <a:pPr>
              <a:buNone/>
            </a:pPr>
            <a:r>
              <a:rPr lang="en-US" b="1" dirty="0">
                <a:solidFill>
                  <a:srgbClr val="44546A"/>
                </a:solidFill>
              </a:rPr>
              <a:t>Keep-alive</a:t>
            </a:r>
            <a:r>
              <a:rPr lang="en-US" dirty="0">
                <a:solidFill>
                  <a:srgbClr val="44546A"/>
                </a:solidFill>
              </a:rPr>
              <a:t>: once LOCKED, master periodically sends dual commas. If no comma received within ~9.6 ms → STARTUP (link loss detection).</a:t>
            </a:r>
          </a:p>
        </p:txBody>
      </p:sp>
    </p:spTree>
    <p:extLst>
      <p:ext uri="{BB962C8B-B14F-4D97-AF65-F5344CB8AC3E}">
        <p14:creationId xmlns:p14="http://schemas.microsoft.com/office/powerpoint/2010/main" val="29102248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0E1EB5-1EAF-F66A-9B7E-2FB368113269}"/>
              </a:ext>
            </a:extLst>
          </p:cNvPr>
          <p:cNvSpPr>
            <a:spLocks noGrp="1"/>
          </p:cNvSpPr>
          <p:nvPr>
            <p:ph type="title"/>
          </p:nvPr>
        </p:nvSpPr>
        <p:spPr/>
        <p:txBody>
          <a:bodyPr/>
          <a:lstStyle/>
          <a:p>
            <a:r>
              <a:rPr lang="en-US" sz="3200" dirty="0"/>
              <a:t>TD-Link Data Packet Structure (0x81 Response)</a:t>
            </a:r>
          </a:p>
        </p:txBody>
      </p:sp>
      <p:sp>
        <p:nvSpPr>
          <p:cNvPr id="100" name="l100"/>
          <p:cNvSpPr txBox="1"/>
          <p:nvPr/>
        </p:nvSpPr>
        <p:spPr>
          <a:xfrm>
            <a:off x="635000" y="1543050"/>
            <a:ext cx="1841500" cy="355600"/>
          </a:xfrm>
          <a:prstGeom prst="rect">
            <a:avLst/>
          </a:prstGeom>
          <a:noFill/>
          <a:ln>
            <a:noFill/>
          </a:ln>
        </p:spPr>
        <p:txBody>
          <a:bodyPr wrap="square" lIns="18000" tIns="0" rIns="18000" bIns="0" anchor="ctr"/>
          <a:lstStyle/>
          <a:p>
            <a:pPr algn="l">
              <a:buNone/>
            </a:pPr>
            <a:r>
              <a:rPr lang="en-US" b="1" dirty="0">
                <a:solidFill>
                  <a:srgbClr val="333333"/>
                </a:solidFill>
              </a:rPr>
              <a:t>Header</a:t>
            </a:r>
          </a:p>
        </p:txBody>
      </p:sp>
      <p:sp>
        <p:nvSpPr>
          <p:cNvPr id="101" name="r101"/>
          <p:cNvSpPr/>
          <p:nvPr/>
        </p:nvSpPr>
        <p:spPr>
          <a:xfrm>
            <a:off x="2540000" y="1543050"/>
            <a:ext cx="1397000" cy="355600"/>
          </a:xfrm>
          <a:prstGeom prst="rect">
            <a:avLst/>
          </a:prstGeom>
          <a:solidFill>
            <a:srgbClr val="4472C4"/>
          </a:solidFill>
          <a:ln w="6350">
            <a:solidFill>
              <a:srgbClr val="333333"/>
            </a:solidFill>
          </a:ln>
        </p:spPr>
        <p:txBody>
          <a:bodyPr wrap="square" lIns="18000" tIns="9000" rIns="18000" bIns="9000" anchor="ctr"/>
          <a:lstStyle/>
          <a:p>
            <a:pPr algn="ctr">
              <a:buNone/>
            </a:pPr>
            <a:r>
              <a:rPr lang="en-US" sz="1100" b="1" dirty="0">
                <a:solidFill>
                  <a:srgbClr val="FFFFFF"/>
                </a:solidFill>
              </a:rPr>
              <a:t>0x81 | BRD_ADDR</a:t>
            </a:r>
          </a:p>
        </p:txBody>
      </p:sp>
      <p:sp>
        <p:nvSpPr>
          <p:cNvPr id="102" name="l102"/>
          <p:cNvSpPr txBox="1"/>
          <p:nvPr/>
        </p:nvSpPr>
        <p:spPr>
          <a:xfrm>
            <a:off x="4000500" y="1543050"/>
            <a:ext cx="2540000" cy="355600"/>
          </a:xfrm>
          <a:prstGeom prst="rect">
            <a:avLst/>
          </a:prstGeom>
          <a:noFill/>
          <a:ln>
            <a:noFill/>
          </a:ln>
        </p:spPr>
        <p:txBody>
          <a:bodyPr wrap="square" lIns="18000" tIns="0" rIns="18000" bIns="0" anchor="ctr"/>
          <a:lstStyle/>
          <a:p>
            <a:pPr algn="l">
              <a:buNone/>
            </a:pPr>
            <a:r>
              <a:rPr lang="en-US" sz="1100" dirty="0">
                <a:solidFill>
                  <a:srgbClr val="666666"/>
                </a:solidFill>
              </a:rPr>
              <a:t>Board address (8-bit)</a:t>
            </a:r>
          </a:p>
        </p:txBody>
      </p:sp>
      <p:sp>
        <p:nvSpPr>
          <p:cNvPr id="103" name="l103"/>
          <p:cNvSpPr txBox="1"/>
          <p:nvPr/>
        </p:nvSpPr>
        <p:spPr>
          <a:xfrm>
            <a:off x="635000" y="1974850"/>
            <a:ext cx="1841500" cy="355600"/>
          </a:xfrm>
          <a:prstGeom prst="rect">
            <a:avLst/>
          </a:prstGeom>
          <a:noFill/>
          <a:ln>
            <a:noFill/>
          </a:ln>
        </p:spPr>
        <p:txBody>
          <a:bodyPr wrap="square" lIns="18000" tIns="0" rIns="18000" bIns="0" anchor="ctr"/>
          <a:lstStyle/>
          <a:p>
            <a:pPr algn="l">
              <a:buNone/>
            </a:pPr>
            <a:r>
              <a:rPr lang="en-US" b="1" dirty="0">
                <a:solidFill>
                  <a:srgbClr val="333333"/>
                </a:solidFill>
              </a:rPr>
              <a:t>Metadata</a:t>
            </a:r>
          </a:p>
        </p:txBody>
      </p:sp>
      <p:sp>
        <p:nvSpPr>
          <p:cNvPr id="104" name="r104"/>
          <p:cNvSpPr/>
          <p:nvPr/>
        </p:nvSpPr>
        <p:spPr>
          <a:xfrm>
            <a:off x="2540000" y="1974850"/>
            <a:ext cx="1397000" cy="355600"/>
          </a:xfrm>
          <a:prstGeom prst="rect">
            <a:avLst/>
          </a:prstGeom>
          <a:solidFill>
            <a:srgbClr val="2E6DA4"/>
          </a:solidFill>
          <a:ln w="6350">
            <a:solidFill>
              <a:srgbClr val="333333"/>
            </a:solidFill>
          </a:ln>
        </p:spPr>
        <p:txBody>
          <a:bodyPr wrap="square" lIns="18000" tIns="9000" rIns="18000" bIns="9000" anchor="ctr"/>
          <a:lstStyle/>
          <a:p>
            <a:pPr algn="ctr">
              <a:buNone/>
            </a:pPr>
            <a:r>
              <a:rPr lang="en-US" sz="1050" b="1" dirty="0">
                <a:solidFill>
                  <a:srgbClr val="FFFFFF"/>
                </a:solidFill>
              </a:rPr>
              <a:t>QTY | SIZE[23:16]</a:t>
            </a:r>
          </a:p>
        </p:txBody>
      </p:sp>
      <p:sp>
        <p:nvSpPr>
          <p:cNvPr id="105" name="r105"/>
          <p:cNvSpPr/>
          <p:nvPr/>
        </p:nvSpPr>
        <p:spPr>
          <a:xfrm>
            <a:off x="3937000" y="1974850"/>
            <a:ext cx="1397000" cy="355600"/>
          </a:xfrm>
          <a:prstGeom prst="rect">
            <a:avLst/>
          </a:prstGeom>
          <a:solidFill>
            <a:srgbClr val="2E6DA4"/>
          </a:solidFill>
          <a:ln w="6350">
            <a:solidFill>
              <a:srgbClr val="333333"/>
            </a:solidFill>
          </a:ln>
        </p:spPr>
        <p:txBody>
          <a:bodyPr wrap="square" lIns="18000" tIns="9000" rIns="18000" bIns="9000" anchor="ctr"/>
          <a:lstStyle/>
          <a:p>
            <a:pPr algn="ctr">
              <a:buNone/>
            </a:pPr>
            <a:r>
              <a:rPr lang="en-US" sz="1100" b="1" dirty="0">
                <a:solidFill>
                  <a:srgbClr val="FFFFFF"/>
                </a:solidFill>
              </a:rPr>
              <a:t>SIZE[15:0]</a:t>
            </a:r>
          </a:p>
        </p:txBody>
      </p:sp>
      <p:sp>
        <p:nvSpPr>
          <p:cNvPr id="106" name="l106"/>
          <p:cNvSpPr txBox="1"/>
          <p:nvPr/>
        </p:nvSpPr>
        <p:spPr>
          <a:xfrm>
            <a:off x="5397500" y="1974850"/>
            <a:ext cx="3175000" cy="355600"/>
          </a:xfrm>
          <a:prstGeom prst="rect">
            <a:avLst/>
          </a:prstGeom>
          <a:noFill/>
          <a:ln>
            <a:noFill/>
          </a:ln>
        </p:spPr>
        <p:txBody>
          <a:bodyPr wrap="square" lIns="18000" tIns="0" rIns="18000" bIns="0" anchor="ctr"/>
          <a:lstStyle/>
          <a:p>
            <a:pPr algn="l">
              <a:buNone/>
            </a:pPr>
            <a:r>
              <a:rPr lang="en-US" sz="1100" dirty="0">
                <a:solidFill>
                  <a:srgbClr val="666666"/>
                </a:solidFill>
              </a:rPr>
              <a:t>Data quality + payload size (24-bit, in 32-bit words)</a:t>
            </a:r>
          </a:p>
        </p:txBody>
      </p:sp>
      <p:sp>
        <p:nvSpPr>
          <p:cNvPr id="107" name="l107"/>
          <p:cNvSpPr txBox="1"/>
          <p:nvPr/>
        </p:nvSpPr>
        <p:spPr>
          <a:xfrm>
            <a:off x="635000" y="2406650"/>
            <a:ext cx="1841500" cy="355600"/>
          </a:xfrm>
          <a:prstGeom prst="rect">
            <a:avLst/>
          </a:prstGeom>
          <a:noFill/>
          <a:ln>
            <a:noFill/>
          </a:ln>
        </p:spPr>
        <p:txBody>
          <a:bodyPr wrap="square" lIns="18000" tIns="0" rIns="18000" bIns="0" anchor="ctr"/>
          <a:lstStyle/>
          <a:p>
            <a:pPr algn="l">
              <a:buNone/>
            </a:pPr>
            <a:r>
              <a:rPr lang="en-US" b="1" dirty="0">
                <a:solidFill>
                  <a:srgbClr val="333333"/>
                </a:solidFill>
              </a:rPr>
              <a:t>Timestamp</a:t>
            </a:r>
          </a:p>
        </p:txBody>
      </p:sp>
      <p:sp>
        <p:nvSpPr>
          <p:cNvPr id="108" name="r108"/>
          <p:cNvSpPr/>
          <p:nvPr/>
        </p:nvSpPr>
        <p:spPr>
          <a:xfrm>
            <a:off x="2540000" y="2406650"/>
            <a:ext cx="1016000" cy="355600"/>
          </a:xfrm>
          <a:prstGeom prst="rect">
            <a:avLst/>
          </a:prstGeom>
          <a:solidFill>
            <a:srgbClr val="2E75B6"/>
          </a:solidFill>
          <a:ln w="6350">
            <a:solidFill>
              <a:srgbClr val="333333"/>
            </a:solidFill>
          </a:ln>
        </p:spPr>
        <p:txBody>
          <a:bodyPr wrap="square" lIns="18000" tIns="9000" rIns="18000" bIns="9000" anchor="ctr"/>
          <a:lstStyle/>
          <a:p>
            <a:pPr algn="ctr">
              <a:buNone/>
            </a:pPr>
            <a:r>
              <a:rPr lang="en-US" sz="1050" b="1" dirty="0">
                <a:solidFill>
                  <a:srgbClr val="FFFFFF"/>
                </a:solidFill>
              </a:rPr>
              <a:t>TS[55:48]</a:t>
            </a:r>
          </a:p>
        </p:txBody>
      </p:sp>
      <p:sp>
        <p:nvSpPr>
          <p:cNvPr id="109" name="r109"/>
          <p:cNvSpPr/>
          <p:nvPr/>
        </p:nvSpPr>
        <p:spPr>
          <a:xfrm>
            <a:off x="3556000" y="2406650"/>
            <a:ext cx="1016000" cy="355600"/>
          </a:xfrm>
          <a:prstGeom prst="rect">
            <a:avLst/>
          </a:prstGeom>
          <a:solidFill>
            <a:srgbClr val="2E75B6"/>
          </a:solidFill>
          <a:ln w="6350">
            <a:solidFill>
              <a:srgbClr val="333333"/>
            </a:solidFill>
          </a:ln>
        </p:spPr>
        <p:txBody>
          <a:bodyPr wrap="square" lIns="18000" tIns="9000" rIns="18000" bIns="9000" anchor="ctr"/>
          <a:lstStyle/>
          <a:p>
            <a:pPr algn="ctr">
              <a:buNone/>
            </a:pPr>
            <a:r>
              <a:rPr lang="en-US" sz="1050" b="1" dirty="0">
                <a:solidFill>
                  <a:srgbClr val="FFFFFF"/>
                </a:solidFill>
              </a:rPr>
              <a:t>TS[47:32]</a:t>
            </a:r>
          </a:p>
        </p:txBody>
      </p:sp>
      <p:sp>
        <p:nvSpPr>
          <p:cNvPr id="110" name="r110"/>
          <p:cNvSpPr/>
          <p:nvPr/>
        </p:nvSpPr>
        <p:spPr>
          <a:xfrm>
            <a:off x="4572000" y="2406650"/>
            <a:ext cx="1016000" cy="355600"/>
          </a:xfrm>
          <a:prstGeom prst="rect">
            <a:avLst/>
          </a:prstGeom>
          <a:solidFill>
            <a:srgbClr val="2E75B6"/>
          </a:solidFill>
          <a:ln w="6350">
            <a:solidFill>
              <a:srgbClr val="333333"/>
            </a:solidFill>
          </a:ln>
        </p:spPr>
        <p:txBody>
          <a:bodyPr wrap="square" lIns="18000" tIns="9000" rIns="18000" bIns="9000" anchor="ctr"/>
          <a:lstStyle/>
          <a:p>
            <a:pPr algn="ctr">
              <a:buNone/>
            </a:pPr>
            <a:r>
              <a:rPr lang="en-US" sz="1050" b="1" dirty="0">
                <a:solidFill>
                  <a:srgbClr val="FFFFFF"/>
                </a:solidFill>
              </a:rPr>
              <a:t>TS[31:16]</a:t>
            </a:r>
          </a:p>
        </p:txBody>
      </p:sp>
      <p:sp>
        <p:nvSpPr>
          <p:cNvPr id="111" name="r111"/>
          <p:cNvSpPr/>
          <p:nvPr/>
        </p:nvSpPr>
        <p:spPr>
          <a:xfrm>
            <a:off x="5588000" y="2406650"/>
            <a:ext cx="1016000" cy="355600"/>
          </a:xfrm>
          <a:prstGeom prst="rect">
            <a:avLst/>
          </a:prstGeom>
          <a:solidFill>
            <a:srgbClr val="2E75B6"/>
          </a:solidFill>
          <a:ln w="6350">
            <a:solidFill>
              <a:srgbClr val="333333"/>
            </a:solidFill>
          </a:ln>
        </p:spPr>
        <p:txBody>
          <a:bodyPr wrap="square" lIns="18000" tIns="9000" rIns="18000" bIns="9000" anchor="ctr"/>
          <a:lstStyle/>
          <a:p>
            <a:pPr algn="ctr">
              <a:buNone/>
            </a:pPr>
            <a:r>
              <a:rPr lang="en-US" sz="1050" b="1" dirty="0">
                <a:solidFill>
                  <a:srgbClr val="FFFFFF"/>
                </a:solidFill>
              </a:rPr>
              <a:t>TS[15:0]</a:t>
            </a:r>
          </a:p>
        </p:txBody>
      </p:sp>
      <p:sp>
        <p:nvSpPr>
          <p:cNvPr id="112" name="l112"/>
          <p:cNvSpPr txBox="1"/>
          <p:nvPr/>
        </p:nvSpPr>
        <p:spPr>
          <a:xfrm>
            <a:off x="6667500" y="2406650"/>
            <a:ext cx="2540000" cy="355600"/>
          </a:xfrm>
          <a:prstGeom prst="rect">
            <a:avLst/>
          </a:prstGeom>
          <a:noFill/>
          <a:ln>
            <a:noFill/>
          </a:ln>
        </p:spPr>
        <p:txBody>
          <a:bodyPr wrap="square" lIns="18000" tIns="0" rIns="18000" bIns="0" anchor="ctr"/>
          <a:lstStyle/>
          <a:p>
            <a:pPr algn="l">
              <a:buNone/>
            </a:pPr>
            <a:r>
              <a:rPr lang="en-US" sz="1100" dirty="0">
                <a:solidFill>
                  <a:srgbClr val="666666"/>
                </a:solidFill>
              </a:rPr>
              <a:t>56-bit timestamp (4 words)</a:t>
            </a:r>
          </a:p>
        </p:txBody>
      </p:sp>
      <p:sp>
        <p:nvSpPr>
          <p:cNvPr id="113" name="l113"/>
          <p:cNvSpPr txBox="1"/>
          <p:nvPr/>
        </p:nvSpPr>
        <p:spPr>
          <a:xfrm>
            <a:off x="635000" y="2838450"/>
            <a:ext cx="1841500" cy="355600"/>
          </a:xfrm>
          <a:prstGeom prst="rect">
            <a:avLst/>
          </a:prstGeom>
          <a:noFill/>
          <a:ln>
            <a:noFill/>
          </a:ln>
        </p:spPr>
        <p:txBody>
          <a:bodyPr wrap="square" lIns="18000" tIns="0" rIns="18000" bIns="0" anchor="ctr"/>
          <a:lstStyle/>
          <a:p>
            <a:pPr algn="l">
              <a:buNone/>
            </a:pPr>
            <a:r>
              <a:rPr lang="en-US" b="1" dirty="0">
                <a:solidFill>
                  <a:srgbClr val="333333"/>
                </a:solidFill>
              </a:rPr>
              <a:t>Trigger ID</a:t>
            </a:r>
          </a:p>
        </p:txBody>
      </p:sp>
      <p:sp>
        <p:nvSpPr>
          <p:cNvPr id="114" name="r114"/>
          <p:cNvSpPr/>
          <p:nvPr/>
        </p:nvSpPr>
        <p:spPr>
          <a:xfrm>
            <a:off x="2540000" y="2838450"/>
            <a:ext cx="1016000" cy="355600"/>
          </a:xfrm>
          <a:prstGeom prst="rect">
            <a:avLst/>
          </a:prstGeom>
          <a:solidFill>
            <a:srgbClr val="1A5276"/>
          </a:solidFill>
          <a:ln w="6350">
            <a:solidFill>
              <a:srgbClr val="333333"/>
            </a:solidFill>
          </a:ln>
        </p:spPr>
        <p:txBody>
          <a:bodyPr wrap="square" lIns="18000" tIns="9000" rIns="18000" bIns="9000" anchor="ctr"/>
          <a:lstStyle/>
          <a:p>
            <a:pPr algn="ctr">
              <a:buNone/>
            </a:pPr>
            <a:r>
              <a:rPr lang="en-US" sz="1050" b="1" dirty="0">
                <a:solidFill>
                  <a:srgbClr val="FFFFFF"/>
                </a:solidFill>
              </a:rPr>
              <a:t>TRG[55:48]</a:t>
            </a:r>
          </a:p>
        </p:txBody>
      </p:sp>
      <p:sp>
        <p:nvSpPr>
          <p:cNvPr id="115" name="r115"/>
          <p:cNvSpPr/>
          <p:nvPr/>
        </p:nvSpPr>
        <p:spPr>
          <a:xfrm>
            <a:off x="3556000" y="2838450"/>
            <a:ext cx="1016000" cy="355600"/>
          </a:xfrm>
          <a:prstGeom prst="rect">
            <a:avLst/>
          </a:prstGeom>
          <a:solidFill>
            <a:srgbClr val="1A5276"/>
          </a:solidFill>
          <a:ln w="6350">
            <a:solidFill>
              <a:srgbClr val="333333"/>
            </a:solidFill>
          </a:ln>
        </p:spPr>
        <p:txBody>
          <a:bodyPr wrap="square" lIns="18000" tIns="9000" rIns="18000" bIns="9000" anchor="ctr"/>
          <a:lstStyle/>
          <a:p>
            <a:pPr algn="ctr">
              <a:buNone/>
            </a:pPr>
            <a:r>
              <a:rPr lang="en-US" sz="1050" b="1" dirty="0">
                <a:solidFill>
                  <a:srgbClr val="FFFFFF"/>
                </a:solidFill>
              </a:rPr>
              <a:t>TRG[47:32]</a:t>
            </a:r>
          </a:p>
        </p:txBody>
      </p:sp>
      <p:sp>
        <p:nvSpPr>
          <p:cNvPr id="116" name="r116"/>
          <p:cNvSpPr/>
          <p:nvPr/>
        </p:nvSpPr>
        <p:spPr>
          <a:xfrm>
            <a:off x="4572000" y="2838450"/>
            <a:ext cx="1016000" cy="355600"/>
          </a:xfrm>
          <a:prstGeom prst="rect">
            <a:avLst/>
          </a:prstGeom>
          <a:solidFill>
            <a:srgbClr val="1A5276"/>
          </a:solidFill>
          <a:ln w="6350">
            <a:solidFill>
              <a:srgbClr val="333333"/>
            </a:solidFill>
          </a:ln>
        </p:spPr>
        <p:txBody>
          <a:bodyPr wrap="square" lIns="18000" tIns="9000" rIns="18000" bIns="9000" anchor="ctr"/>
          <a:lstStyle/>
          <a:p>
            <a:pPr algn="ctr">
              <a:buNone/>
            </a:pPr>
            <a:r>
              <a:rPr lang="en-US" sz="1050" b="1" dirty="0">
                <a:solidFill>
                  <a:srgbClr val="FFFFFF"/>
                </a:solidFill>
              </a:rPr>
              <a:t>TRG[31:16]</a:t>
            </a:r>
          </a:p>
        </p:txBody>
      </p:sp>
      <p:sp>
        <p:nvSpPr>
          <p:cNvPr id="117" name="r117"/>
          <p:cNvSpPr/>
          <p:nvPr/>
        </p:nvSpPr>
        <p:spPr>
          <a:xfrm>
            <a:off x="5588000" y="2838450"/>
            <a:ext cx="1016000" cy="355600"/>
          </a:xfrm>
          <a:prstGeom prst="rect">
            <a:avLst/>
          </a:prstGeom>
          <a:solidFill>
            <a:srgbClr val="1A5276"/>
          </a:solidFill>
          <a:ln w="6350">
            <a:solidFill>
              <a:srgbClr val="333333"/>
            </a:solidFill>
          </a:ln>
        </p:spPr>
        <p:txBody>
          <a:bodyPr wrap="square" lIns="18000" tIns="9000" rIns="18000" bIns="9000" anchor="ctr"/>
          <a:lstStyle/>
          <a:p>
            <a:pPr algn="ctr">
              <a:buNone/>
            </a:pPr>
            <a:r>
              <a:rPr lang="en-US" sz="1050" b="1" dirty="0">
                <a:solidFill>
                  <a:srgbClr val="FFFFFF"/>
                </a:solidFill>
              </a:rPr>
              <a:t>TRG[15:0]</a:t>
            </a:r>
          </a:p>
        </p:txBody>
      </p:sp>
      <p:sp>
        <p:nvSpPr>
          <p:cNvPr id="118" name="l118"/>
          <p:cNvSpPr txBox="1"/>
          <p:nvPr/>
        </p:nvSpPr>
        <p:spPr>
          <a:xfrm>
            <a:off x="6667500" y="2838450"/>
            <a:ext cx="2540000" cy="355600"/>
          </a:xfrm>
          <a:prstGeom prst="rect">
            <a:avLst/>
          </a:prstGeom>
          <a:noFill/>
          <a:ln>
            <a:noFill/>
          </a:ln>
        </p:spPr>
        <p:txBody>
          <a:bodyPr wrap="square" lIns="18000" tIns="0" rIns="18000" bIns="0" anchor="ctr"/>
          <a:lstStyle/>
          <a:p>
            <a:pPr algn="l">
              <a:buNone/>
            </a:pPr>
            <a:r>
              <a:rPr lang="en-US" sz="1100" dirty="0">
                <a:solidFill>
                  <a:srgbClr val="666666"/>
                </a:solidFill>
              </a:rPr>
              <a:t>56-bit trigger ID (4 words)</a:t>
            </a:r>
          </a:p>
        </p:txBody>
      </p:sp>
      <p:sp>
        <p:nvSpPr>
          <p:cNvPr id="119" name="l119"/>
          <p:cNvSpPr txBox="1"/>
          <p:nvPr/>
        </p:nvSpPr>
        <p:spPr>
          <a:xfrm>
            <a:off x="635000" y="3270250"/>
            <a:ext cx="1841500" cy="355600"/>
          </a:xfrm>
          <a:prstGeom prst="rect">
            <a:avLst/>
          </a:prstGeom>
          <a:noFill/>
          <a:ln>
            <a:noFill/>
          </a:ln>
        </p:spPr>
        <p:txBody>
          <a:bodyPr wrap="square" lIns="18000" tIns="0" rIns="18000" bIns="0" anchor="ctr"/>
          <a:lstStyle/>
          <a:p>
            <a:pPr algn="l">
              <a:buNone/>
            </a:pPr>
            <a:r>
              <a:rPr lang="en-US" b="1" dirty="0">
                <a:solidFill>
                  <a:srgbClr val="333333"/>
                </a:solidFill>
              </a:rPr>
              <a:t>Packet ID</a:t>
            </a:r>
          </a:p>
        </p:txBody>
      </p:sp>
      <p:sp>
        <p:nvSpPr>
          <p:cNvPr id="120" name="r120"/>
          <p:cNvSpPr/>
          <p:nvPr/>
        </p:nvSpPr>
        <p:spPr>
          <a:xfrm>
            <a:off x="2540000" y="3270250"/>
            <a:ext cx="1016000" cy="355600"/>
          </a:xfrm>
          <a:prstGeom prst="rect">
            <a:avLst/>
          </a:prstGeom>
          <a:solidFill>
            <a:srgbClr val="1A6DAD"/>
          </a:solidFill>
          <a:ln w="6350">
            <a:solidFill>
              <a:srgbClr val="333333"/>
            </a:solidFill>
          </a:ln>
        </p:spPr>
        <p:txBody>
          <a:bodyPr wrap="square" lIns="18000" tIns="9000" rIns="18000" bIns="9000" anchor="ctr"/>
          <a:lstStyle/>
          <a:p>
            <a:pPr algn="ctr">
              <a:buNone/>
            </a:pPr>
            <a:r>
              <a:rPr lang="en-US" sz="1050" b="1" dirty="0">
                <a:solidFill>
                  <a:srgbClr val="FFFFFF"/>
                </a:solidFill>
              </a:rPr>
              <a:t>PKT[55:48]</a:t>
            </a:r>
          </a:p>
        </p:txBody>
      </p:sp>
      <p:sp>
        <p:nvSpPr>
          <p:cNvPr id="121" name="r121"/>
          <p:cNvSpPr/>
          <p:nvPr/>
        </p:nvSpPr>
        <p:spPr>
          <a:xfrm>
            <a:off x="3556000" y="3270250"/>
            <a:ext cx="1016000" cy="355600"/>
          </a:xfrm>
          <a:prstGeom prst="rect">
            <a:avLst/>
          </a:prstGeom>
          <a:solidFill>
            <a:srgbClr val="1A6DAD"/>
          </a:solidFill>
          <a:ln w="6350">
            <a:solidFill>
              <a:srgbClr val="333333"/>
            </a:solidFill>
          </a:ln>
        </p:spPr>
        <p:txBody>
          <a:bodyPr wrap="square" lIns="18000" tIns="9000" rIns="18000" bIns="9000" anchor="ctr"/>
          <a:lstStyle/>
          <a:p>
            <a:pPr algn="ctr">
              <a:buNone/>
            </a:pPr>
            <a:r>
              <a:rPr lang="en-US" sz="1050" b="1" dirty="0">
                <a:solidFill>
                  <a:srgbClr val="FFFFFF"/>
                </a:solidFill>
              </a:rPr>
              <a:t>PKT[47:32]</a:t>
            </a:r>
          </a:p>
        </p:txBody>
      </p:sp>
      <p:sp>
        <p:nvSpPr>
          <p:cNvPr id="122" name="r122"/>
          <p:cNvSpPr/>
          <p:nvPr/>
        </p:nvSpPr>
        <p:spPr>
          <a:xfrm>
            <a:off x="4572000" y="3270250"/>
            <a:ext cx="1016000" cy="355600"/>
          </a:xfrm>
          <a:prstGeom prst="rect">
            <a:avLst/>
          </a:prstGeom>
          <a:solidFill>
            <a:srgbClr val="1A6DAD"/>
          </a:solidFill>
          <a:ln w="6350">
            <a:solidFill>
              <a:srgbClr val="333333"/>
            </a:solidFill>
          </a:ln>
        </p:spPr>
        <p:txBody>
          <a:bodyPr wrap="square" lIns="18000" tIns="9000" rIns="18000" bIns="9000" anchor="ctr"/>
          <a:lstStyle/>
          <a:p>
            <a:pPr algn="ctr">
              <a:buNone/>
            </a:pPr>
            <a:r>
              <a:rPr lang="en-US" sz="1050" b="1" dirty="0">
                <a:solidFill>
                  <a:srgbClr val="FFFFFF"/>
                </a:solidFill>
              </a:rPr>
              <a:t>PKT[31:16]</a:t>
            </a:r>
          </a:p>
        </p:txBody>
      </p:sp>
      <p:sp>
        <p:nvSpPr>
          <p:cNvPr id="123" name="r123"/>
          <p:cNvSpPr/>
          <p:nvPr/>
        </p:nvSpPr>
        <p:spPr>
          <a:xfrm>
            <a:off x="5588000" y="3270250"/>
            <a:ext cx="1016000" cy="355600"/>
          </a:xfrm>
          <a:prstGeom prst="rect">
            <a:avLst/>
          </a:prstGeom>
          <a:solidFill>
            <a:srgbClr val="1A6DAD"/>
          </a:solidFill>
          <a:ln w="6350">
            <a:solidFill>
              <a:srgbClr val="333333"/>
            </a:solidFill>
          </a:ln>
        </p:spPr>
        <p:txBody>
          <a:bodyPr wrap="square" lIns="18000" tIns="9000" rIns="18000" bIns="9000" anchor="ctr"/>
          <a:lstStyle/>
          <a:p>
            <a:pPr algn="ctr">
              <a:buNone/>
            </a:pPr>
            <a:r>
              <a:rPr lang="en-US" sz="1050" b="1" dirty="0">
                <a:solidFill>
                  <a:srgbClr val="FFFFFF"/>
                </a:solidFill>
              </a:rPr>
              <a:t>PKT[15:0]</a:t>
            </a:r>
          </a:p>
        </p:txBody>
      </p:sp>
      <p:sp>
        <p:nvSpPr>
          <p:cNvPr id="124" name="l124"/>
          <p:cNvSpPr txBox="1"/>
          <p:nvPr/>
        </p:nvSpPr>
        <p:spPr>
          <a:xfrm>
            <a:off x="6667500" y="3270250"/>
            <a:ext cx="2540000" cy="355600"/>
          </a:xfrm>
          <a:prstGeom prst="rect">
            <a:avLst/>
          </a:prstGeom>
          <a:noFill/>
          <a:ln>
            <a:noFill/>
          </a:ln>
        </p:spPr>
        <p:txBody>
          <a:bodyPr wrap="square" lIns="18000" tIns="0" rIns="18000" bIns="0" anchor="ctr"/>
          <a:lstStyle/>
          <a:p>
            <a:pPr algn="l">
              <a:buNone/>
            </a:pPr>
            <a:r>
              <a:rPr lang="en-US" sz="1100" dirty="0">
                <a:solidFill>
                  <a:srgbClr val="666666"/>
                </a:solidFill>
              </a:rPr>
              <a:t>56-bit packet ID (4 words)</a:t>
            </a:r>
          </a:p>
        </p:txBody>
      </p:sp>
      <p:sp>
        <p:nvSpPr>
          <p:cNvPr id="125" name="l125"/>
          <p:cNvSpPr txBox="1"/>
          <p:nvPr/>
        </p:nvSpPr>
        <p:spPr>
          <a:xfrm>
            <a:off x="635000" y="3752850"/>
            <a:ext cx="1841500" cy="355600"/>
          </a:xfrm>
          <a:prstGeom prst="rect">
            <a:avLst/>
          </a:prstGeom>
          <a:noFill/>
          <a:ln>
            <a:noFill/>
          </a:ln>
        </p:spPr>
        <p:txBody>
          <a:bodyPr wrap="square" lIns="18000" tIns="0" rIns="18000" bIns="0" anchor="ctr"/>
          <a:lstStyle/>
          <a:p>
            <a:pPr algn="l">
              <a:buNone/>
            </a:pPr>
            <a:r>
              <a:rPr lang="en-US" b="1" dirty="0">
                <a:solidFill>
                  <a:srgbClr val="ED7D31"/>
                </a:solidFill>
              </a:rPr>
              <a:t>Payload</a:t>
            </a:r>
          </a:p>
        </p:txBody>
      </p:sp>
      <p:sp>
        <p:nvSpPr>
          <p:cNvPr id="126" name="r126"/>
          <p:cNvSpPr/>
          <p:nvPr/>
        </p:nvSpPr>
        <p:spPr>
          <a:xfrm>
            <a:off x="2540000" y="3752850"/>
            <a:ext cx="1397000" cy="355600"/>
          </a:xfrm>
          <a:prstGeom prst="rect">
            <a:avLst/>
          </a:prstGeom>
          <a:solidFill>
            <a:srgbClr val="ED7D31"/>
          </a:solidFill>
          <a:ln w="6350">
            <a:solidFill>
              <a:srgbClr val="333333"/>
            </a:solidFill>
          </a:ln>
        </p:spPr>
        <p:txBody>
          <a:bodyPr wrap="square" lIns="18000" tIns="9000" rIns="18000" bIns="9000" anchor="ctr"/>
          <a:lstStyle/>
          <a:p>
            <a:pPr algn="ctr">
              <a:buNone/>
            </a:pPr>
            <a:r>
              <a:rPr lang="en-US" sz="1100" b="1" dirty="0">
                <a:solidFill>
                  <a:srgbClr val="1A1A1A"/>
                </a:solidFill>
              </a:rPr>
              <a:t>DATA[31:16]</a:t>
            </a:r>
          </a:p>
        </p:txBody>
      </p:sp>
      <p:sp>
        <p:nvSpPr>
          <p:cNvPr id="127" name="r127"/>
          <p:cNvSpPr/>
          <p:nvPr/>
        </p:nvSpPr>
        <p:spPr>
          <a:xfrm>
            <a:off x="3937000" y="3752850"/>
            <a:ext cx="1397000" cy="355600"/>
          </a:xfrm>
          <a:prstGeom prst="rect">
            <a:avLst/>
          </a:prstGeom>
          <a:solidFill>
            <a:srgbClr val="ED7D31"/>
          </a:solidFill>
          <a:ln w="6350">
            <a:solidFill>
              <a:srgbClr val="333333"/>
            </a:solidFill>
          </a:ln>
        </p:spPr>
        <p:txBody>
          <a:bodyPr wrap="square" lIns="18000" tIns="9000" rIns="18000" bIns="9000" anchor="ctr"/>
          <a:lstStyle/>
          <a:p>
            <a:pPr algn="ctr">
              <a:buNone/>
            </a:pPr>
            <a:r>
              <a:rPr lang="en-US" sz="1100" b="1" dirty="0">
                <a:solidFill>
                  <a:srgbClr val="1A1A1A"/>
                </a:solidFill>
              </a:rPr>
              <a:t>DATA[15:0]</a:t>
            </a:r>
          </a:p>
        </p:txBody>
      </p:sp>
      <p:sp>
        <p:nvSpPr>
          <p:cNvPr id="128" name="l128"/>
          <p:cNvSpPr txBox="1"/>
          <p:nvPr/>
        </p:nvSpPr>
        <p:spPr>
          <a:xfrm>
            <a:off x="5397500" y="3752850"/>
            <a:ext cx="508000" cy="355600"/>
          </a:xfrm>
          <a:prstGeom prst="rect">
            <a:avLst/>
          </a:prstGeom>
          <a:noFill/>
          <a:ln>
            <a:noFill/>
          </a:ln>
        </p:spPr>
        <p:txBody>
          <a:bodyPr wrap="square" lIns="18000" tIns="0" rIns="18000" bIns="0" anchor="ctr"/>
          <a:lstStyle/>
          <a:p>
            <a:pPr algn="ctr">
              <a:buNone/>
            </a:pPr>
            <a:r>
              <a:rPr lang="en-US" b="1" dirty="0">
                <a:solidFill>
                  <a:srgbClr val="ED7D31"/>
                </a:solidFill>
              </a:rPr>
              <a:t>× N</a:t>
            </a:r>
          </a:p>
        </p:txBody>
      </p:sp>
      <p:sp>
        <p:nvSpPr>
          <p:cNvPr id="129" name="l129"/>
          <p:cNvSpPr txBox="1"/>
          <p:nvPr/>
        </p:nvSpPr>
        <p:spPr>
          <a:xfrm>
            <a:off x="5905500" y="3752850"/>
            <a:ext cx="4559300" cy="355600"/>
          </a:xfrm>
          <a:prstGeom prst="rect">
            <a:avLst/>
          </a:prstGeom>
          <a:noFill/>
          <a:ln>
            <a:noFill/>
          </a:ln>
        </p:spPr>
        <p:txBody>
          <a:bodyPr wrap="square" lIns="18000" tIns="0" rIns="18000" bIns="0" anchor="ctr"/>
          <a:lstStyle/>
          <a:p>
            <a:pPr algn="l">
              <a:buNone/>
            </a:pPr>
            <a:r>
              <a:rPr lang="en-US" sz="1050" dirty="0">
                <a:solidFill>
                  <a:srgbClr val="666666"/>
                </a:solidFill>
              </a:rPr>
              <a:t>32-bit event data words (2 words each, repeated SIZE times)</a:t>
            </a:r>
          </a:p>
        </p:txBody>
      </p:sp>
      <p:sp>
        <p:nvSpPr>
          <p:cNvPr id="130" name="l130"/>
          <p:cNvSpPr txBox="1"/>
          <p:nvPr/>
        </p:nvSpPr>
        <p:spPr>
          <a:xfrm>
            <a:off x="3175000" y="4133850"/>
            <a:ext cx="1651000" cy="203200"/>
          </a:xfrm>
          <a:prstGeom prst="rect">
            <a:avLst/>
          </a:prstGeom>
          <a:noFill/>
          <a:ln>
            <a:noFill/>
          </a:ln>
        </p:spPr>
        <p:txBody>
          <a:bodyPr wrap="square" lIns="18000" tIns="0" rIns="18000" bIns="0" anchor="ctr"/>
          <a:lstStyle/>
          <a:p>
            <a:pPr algn="ctr">
              <a:buNone/>
            </a:pPr>
            <a:r>
              <a:rPr lang="en-US" sz="1050" dirty="0">
                <a:solidFill>
                  <a:srgbClr val="999999"/>
                </a:solidFill>
              </a:rPr>
              <a:t>... repeated for SIZE words ...</a:t>
            </a:r>
          </a:p>
        </p:txBody>
      </p:sp>
      <p:sp>
        <p:nvSpPr>
          <p:cNvPr id="131" name="l131"/>
          <p:cNvSpPr txBox="1"/>
          <p:nvPr/>
        </p:nvSpPr>
        <p:spPr>
          <a:xfrm>
            <a:off x="635000" y="4413250"/>
            <a:ext cx="1841500" cy="355600"/>
          </a:xfrm>
          <a:prstGeom prst="rect">
            <a:avLst/>
          </a:prstGeom>
          <a:noFill/>
          <a:ln>
            <a:noFill/>
          </a:ln>
        </p:spPr>
        <p:txBody>
          <a:bodyPr wrap="square" lIns="18000" tIns="0" rIns="18000" bIns="0" anchor="ctr"/>
          <a:lstStyle/>
          <a:p>
            <a:pPr algn="l">
              <a:buNone/>
            </a:pPr>
            <a:r>
              <a:rPr lang="en-US" b="1" dirty="0">
                <a:solidFill>
                  <a:srgbClr val="333333"/>
                </a:solidFill>
              </a:rPr>
              <a:t>CRC</a:t>
            </a:r>
          </a:p>
        </p:txBody>
      </p:sp>
      <p:sp>
        <p:nvSpPr>
          <p:cNvPr id="132" name="r132"/>
          <p:cNvSpPr/>
          <p:nvPr/>
        </p:nvSpPr>
        <p:spPr>
          <a:xfrm>
            <a:off x="2540000" y="4413250"/>
            <a:ext cx="1397000" cy="355600"/>
          </a:xfrm>
          <a:prstGeom prst="rect">
            <a:avLst/>
          </a:prstGeom>
          <a:solidFill>
            <a:srgbClr val="A5A5A5"/>
          </a:solidFill>
          <a:ln w="6350">
            <a:solidFill>
              <a:srgbClr val="333333"/>
            </a:solidFill>
          </a:ln>
        </p:spPr>
        <p:txBody>
          <a:bodyPr wrap="square" lIns="18000" tIns="9000" rIns="18000" bIns="9000" anchor="ctr"/>
          <a:lstStyle/>
          <a:p>
            <a:pPr algn="ctr">
              <a:buNone/>
            </a:pPr>
            <a:r>
              <a:rPr lang="en-US" sz="1100" b="1" dirty="0">
                <a:solidFill>
                  <a:srgbClr val="1A1A1A"/>
                </a:solidFill>
              </a:rPr>
              <a:t>CRC-16</a:t>
            </a:r>
          </a:p>
        </p:txBody>
      </p:sp>
      <p:sp>
        <p:nvSpPr>
          <p:cNvPr id="133" name="l133"/>
          <p:cNvSpPr txBox="1"/>
          <p:nvPr/>
        </p:nvSpPr>
        <p:spPr>
          <a:xfrm>
            <a:off x="4000500" y="4413250"/>
            <a:ext cx="5359400" cy="355600"/>
          </a:xfrm>
          <a:prstGeom prst="rect">
            <a:avLst/>
          </a:prstGeom>
          <a:noFill/>
          <a:ln>
            <a:noFill/>
          </a:ln>
        </p:spPr>
        <p:txBody>
          <a:bodyPr wrap="square" lIns="18000" tIns="0" rIns="18000" bIns="0" anchor="ctr"/>
          <a:lstStyle/>
          <a:p>
            <a:pPr algn="l">
              <a:buNone/>
            </a:pPr>
            <a:r>
              <a:rPr lang="en-US" sz="1100" dirty="0">
                <a:solidFill>
                  <a:srgbClr val="666666"/>
                </a:solidFill>
              </a:rPr>
              <a:t>Verified by master on reception; error counter incremented on mismatch</a:t>
            </a:r>
          </a:p>
        </p:txBody>
      </p:sp>
      <p:sp>
        <p:nvSpPr>
          <p:cNvPr id="134" name="Notes"/>
          <p:cNvSpPr txBox="1"/>
          <p:nvPr/>
        </p:nvSpPr>
        <p:spPr>
          <a:xfrm>
            <a:off x="635000" y="5207000"/>
            <a:ext cx="10922000" cy="889000"/>
          </a:xfrm>
          <a:prstGeom prst="rect">
            <a:avLst/>
          </a:prstGeom>
          <a:noFill/>
          <a:ln>
            <a:noFill/>
          </a:ln>
        </p:spPr>
        <p:txBody>
          <a:bodyPr wrap="square" lIns="36000" tIns="18000" rIns="36000" bIns="18000"/>
          <a:lstStyle/>
          <a:p>
            <a:pPr marL="228600" indent="-228600">
              <a:spcAft>
                <a:spcPts val="100"/>
              </a:spcAft>
              <a:buFont typeface="Arial" panose="020B0604020202020204" pitchFamily="34" charset="0"/>
              <a:buChar char="•"/>
            </a:pPr>
            <a:r>
              <a:rPr lang="en-US" dirty="0">
                <a:solidFill>
                  <a:srgbClr val="44546A"/>
                </a:solidFill>
              </a:rPr>
              <a:t>Each FERS board appends one 0x81 response per train pass; packet is forwarded immediately (streaming, never stopped)</a:t>
            </a:r>
          </a:p>
          <a:p>
            <a:pPr marL="228600" indent="-228600">
              <a:spcAft>
                <a:spcPts val="100"/>
              </a:spcAft>
              <a:buFont typeface="Arial" panose="020B0604020202020204" pitchFamily="34" charset="0"/>
              <a:buChar char="•"/>
            </a:pPr>
            <a:r>
              <a:rPr lang="en-US" dirty="0">
                <a:solidFill>
                  <a:srgbClr val="44546A"/>
                </a:solidFill>
              </a:rPr>
              <a:t>SOP (Start of Packet) and EOP (End of Packet) signals generated for upstream data handling</a:t>
            </a:r>
          </a:p>
          <a:p>
            <a:pPr marL="228600" indent="-228600">
              <a:spcAft>
                <a:spcPts val="100"/>
              </a:spcAft>
              <a:buFont typeface="Arial" panose="020B0604020202020204" pitchFamily="34" charset="0"/>
              <a:buChar char="•"/>
            </a:pPr>
            <a:r>
              <a:rPr lang="en-US" dirty="0">
                <a:solidFill>
                  <a:srgbClr val="44546A"/>
                </a:solidFill>
              </a:rPr>
              <a:t>Train terminated by 0xC000 (EOB — End of Block); master releases pending token</a:t>
            </a:r>
          </a:p>
        </p:txBody>
      </p:sp>
    </p:spTree>
    <p:extLst>
      <p:ext uri="{BB962C8B-B14F-4D97-AF65-F5344CB8AC3E}">
        <p14:creationId xmlns:p14="http://schemas.microsoft.com/office/powerpoint/2010/main" val="18368685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F87C57-4C46-4AD2-180D-79BFA8DF71BB}"/>
              </a:ext>
            </a:extLst>
          </p:cNvPr>
          <p:cNvSpPr>
            <a:spLocks noGrp="1"/>
          </p:cNvSpPr>
          <p:nvPr>
            <p:ph type="title"/>
          </p:nvPr>
        </p:nvSpPr>
        <p:spPr/>
        <p:txBody>
          <a:bodyPr/>
          <a:lstStyle/>
          <a:p>
            <a:r>
              <a:rPr lang="en-US" sz="3200" dirty="0"/>
              <a:t>TD-Link Control Packet Formats</a:t>
            </a:r>
          </a:p>
        </p:txBody>
      </p:sp>
      <p:sp>
        <p:nvSpPr>
          <p:cNvPr id="100" name="l100"/>
          <p:cNvSpPr txBox="1"/>
          <p:nvPr/>
        </p:nvSpPr>
        <p:spPr>
          <a:xfrm>
            <a:off x="381000" y="1752600"/>
            <a:ext cx="2032000" cy="355600"/>
          </a:xfrm>
          <a:prstGeom prst="rect">
            <a:avLst/>
          </a:prstGeom>
          <a:noFill/>
          <a:ln>
            <a:noFill/>
          </a:ln>
        </p:spPr>
        <p:txBody>
          <a:bodyPr wrap="square" lIns="18000" tIns="0" rIns="18000" bIns="0" anchor="ctr"/>
          <a:lstStyle/>
          <a:p>
            <a:pPr algn="l">
              <a:buNone/>
            </a:pPr>
            <a:r>
              <a:rPr lang="en-US" b="1" dirty="0">
                <a:solidFill>
                  <a:srgbClr val="333333"/>
                </a:solidFill>
              </a:rPr>
              <a:t>Register Write</a:t>
            </a:r>
          </a:p>
        </p:txBody>
      </p:sp>
      <p:sp>
        <p:nvSpPr>
          <p:cNvPr id="101" name="r101"/>
          <p:cNvSpPr/>
          <p:nvPr/>
        </p:nvSpPr>
        <p:spPr>
          <a:xfrm>
            <a:off x="2476500" y="1752600"/>
            <a:ext cx="1143000" cy="355600"/>
          </a:xfrm>
          <a:prstGeom prst="rect">
            <a:avLst/>
          </a:prstGeom>
          <a:solidFill>
            <a:srgbClr val="4472C4"/>
          </a:solidFill>
          <a:ln w="6350">
            <a:solidFill>
              <a:srgbClr val="333333"/>
            </a:solidFill>
          </a:ln>
        </p:spPr>
        <p:txBody>
          <a:bodyPr wrap="square" lIns="18000" tIns="9000" rIns="18000" bIns="9000" anchor="ctr"/>
          <a:lstStyle/>
          <a:p>
            <a:pPr algn="ctr">
              <a:buNone/>
            </a:pPr>
            <a:r>
              <a:rPr lang="en-US" sz="1050" b="1" dirty="0">
                <a:solidFill>
                  <a:srgbClr val="FFFFFF"/>
                </a:solidFill>
              </a:rPr>
              <a:t>0x01 | BRD</a:t>
            </a:r>
          </a:p>
        </p:txBody>
      </p:sp>
      <p:sp>
        <p:nvSpPr>
          <p:cNvPr id="102" name="r102"/>
          <p:cNvSpPr/>
          <p:nvPr/>
        </p:nvSpPr>
        <p:spPr>
          <a:xfrm>
            <a:off x="3619500" y="1752600"/>
            <a:ext cx="1079500" cy="355600"/>
          </a:xfrm>
          <a:prstGeom prst="rect">
            <a:avLst/>
          </a:prstGeom>
          <a:solidFill>
            <a:srgbClr val="5B9BD5"/>
          </a:solidFill>
          <a:ln w="6350">
            <a:solidFill>
              <a:srgbClr val="333333"/>
            </a:solidFill>
          </a:ln>
        </p:spPr>
        <p:txBody>
          <a:bodyPr wrap="square" lIns="18000" tIns="9000" rIns="18000" bIns="9000" anchor="ctr"/>
          <a:lstStyle/>
          <a:p>
            <a:pPr algn="ctr">
              <a:buNone/>
            </a:pPr>
            <a:r>
              <a:rPr lang="en-US" sz="1050" b="1" dirty="0">
                <a:solidFill>
                  <a:srgbClr val="1A1A1A"/>
                </a:solidFill>
              </a:rPr>
              <a:t>ADDR[15:0]</a:t>
            </a:r>
          </a:p>
        </p:txBody>
      </p:sp>
      <p:sp>
        <p:nvSpPr>
          <p:cNvPr id="103" name="r103"/>
          <p:cNvSpPr/>
          <p:nvPr/>
        </p:nvSpPr>
        <p:spPr>
          <a:xfrm>
            <a:off x="4699000" y="1752600"/>
            <a:ext cx="1079500" cy="355600"/>
          </a:xfrm>
          <a:prstGeom prst="rect">
            <a:avLst/>
          </a:prstGeom>
          <a:solidFill>
            <a:srgbClr val="5B9BD5"/>
          </a:solidFill>
          <a:ln w="6350">
            <a:solidFill>
              <a:srgbClr val="333333"/>
            </a:solidFill>
          </a:ln>
        </p:spPr>
        <p:txBody>
          <a:bodyPr wrap="square" lIns="18000" tIns="9000" rIns="18000" bIns="9000" anchor="ctr"/>
          <a:lstStyle/>
          <a:p>
            <a:pPr algn="ctr">
              <a:buNone/>
            </a:pPr>
            <a:r>
              <a:rPr lang="en-US" sz="1050" b="1" dirty="0">
                <a:solidFill>
                  <a:srgbClr val="1A1A1A"/>
                </a:solidFill>
              </a:rPr>
              <a:t>ADDR[31:16]</a:t>
            </a:r>
          </a:p>
        </p:txBody>
      </p:sp>
      <p:sp>
        <p:nvSpPr>
          <p:cNvPr id="104" name="r104"/>
          <p:cNvSpPr/>
          <p:nvPr/>
        </p:nvSpPr>
        <p:spPr>
          <a:xfrm>
            <a:off x="5778500" y="1752600"/>
            <a:ext cx="1079500" cy="355600"/>
          </a:xfrm>
          <a:prstGeom prst="rect">
            <a:avLst/>
          </a:prstGeom>
          <a:solidFill>
            <a:srgbClr val="ED7D31"/>
          </a:solidFill>
          <a:ln w="6350">
            <a:solidFill>
              <a:srgbClr val="333333"/>
            </a:solidFill>
          </a:ln>
        </p:spPr>
        <p:txBody>
          <a:bodyPr wrap="square" lIns="18000" tIns="9000" rIns="18000" bIns="9000" anchor="ctr"/>
          <a:lstStyle/>
          <a:p>
            <a:pPr algn="ctr">
              <a:buNone/>
            </a:pPr>
            <a:r>
              <a:rPr lang="en-US" sz="1050" b="1" dirty="0">
                <a:solidFill>
                  <a:srgbClr val="1A1A1A"/>
                </a:solidFill>
              </a:rPr>
              <a:t>DATA[15:0]</a:t>
            </a:r>
          </a:p>
        </p:txBody>
      </p:sp>
      <p:sp>
        <p:nvSpPr>
          <p:cNvPr id="105" name="r105"/>
          <p:cNvSpPr/>
          <p:nvPr/>
        </p:nvSpPr>
        <p:spPr>
          <a:xfrm>
            <a:off x="6858000" y="1752600"/>
            <a:ext cx="1079500" cy="355600"/>
          </a:xfrm>
          <a:prstGeom prst="rect">
            <a:avLst/>
          </a:prstGeom>
          <a:solidFill>
            <a:srgbClr val="ED7D31"/>
          </a:solidFill>
          <a:ln w="6350">
            <a:solidFill>
              <a:srgbClr val="333333"/>
            </a:solidFill>
          </a:ln>
        </p:spPr>
        <p:txBody>
          <a:bodyPr wrap="square" lIns="18000" tIns="9000" rIns="18000" bIns="9000" anchor="ctr"/>
          <a:lstStyle/>
          <a:p>
            <a:pPr algn="ctr">
              <a:buNone/>
            </a:pPr>
            <a:r>
              <a:rPr lang="en-US" sz="1050" b="1" dirty="0">
                <a:solidFill>
                  <a:srgbClr val="1A1A1A"/>
                </a:solidFill>
              </a:rPr>
              <a:t>DATA[31:16]</a:t>
            </a:r>
          </a:p>
        </p:txBody>
      </p:sp>
      <p:sp>
        <p:nvSpPr>
          <p:cNvPr id="106" name="r106"/>
          <p:cNvSpPr/>
          <p:nvPr/>
        </p:nvSpPr>
        <p:spPr>
          <a:xfrm>
            <a:off x="7937500" y="1752600"/>
            <a:ext cx="762000" cy="355600"/>
          </a:xfrm>
          <a:prstGeom prst="rect">
            <a:avLst/>
          </a:prstGeom>
          <a:solidFill>
            <a:srgbClr val="A5A5A5"/>
          </a:solidFill>
          <a:ln w="6350">
            <a:solidFill>
              <a:srgbClr val="333333"/>
            </a:solidFill>
          </a:ln>
        </p:spPr>
        <p:txBody>
          <a:bodyPr wrap="square" lIns="18000" tIns="9000" rIns="18000" bIns="9000" anchor="ctr"/>
          <a:lstStyle/>
          <a:p>
            <a:pPr algn="ctr">
              <a:buNone/>
            </a:pPr>
            <a:r>
              <a:rPr lang="en-US" sz="1050" b="1" dirty="0">
                <a:solidFill>
                  <a:srgbClr val="1A1A1A"/>
                </a:solidFill>
              </a:rPr>
              <a:t>CRC</a:t>
            </a:r>
          </a:p>
        </p:txBody>
      </p:sp>
      <p:sp>
        <p:nvSpPr>
          <p:cNvPr id="107" name="l107"/>
          <p:cNvSpPr txBox="1"/>
          <p:nvPr/>
        </p:nvSpPr>
        <p:spPr>
          <a:xfrm>
            <a:off x="2476500" y="2108200"/>
            <a:ext cx="6223000" cy="203200"/>
          </a:xfrm>
          <a:prstGeom prst="rect">
            <a:avLst/>
          </a:prstGeom>
          <a:noFill/>
          <a:ln>
            <a:noFill/>
          </a:ln>
        </p:spPr>
        <p:txBody>
          <a:bodyPr wrap="square" lIns="18000" tIns="0" rIns="18000" bIns="0" anchor="ctr"/>
          <a:lstStyle/>
          <a:p>
            <a:pPr algn="l">
              <a:buNone/>
            </a:pPr>
            <a:r>
              <a:rPr lang="en-US" sz="1050" dirty="0">
                <a:solidFill>
                  <a:srgbClr val="666666"/>
                </a:solidFill>
              </a:rPr>
              <a:t>6 words × 16-bit  |  Writes a 32-bit value to a 32-bit addressed register on target board</a:t>
            </a:r>
          </a:p>
        </p:txBody>
      </p:sp>
      <p:sp>
        <p:nvSpPr>
          <p:cNvPr id="108" name="l108"/>
          <p:cNvSpPr txBox="1"/>
          <p:nvPr/>
        </p:nvSpPr>
        <p:spPr>
          <a:xfrm>
            <a:off x="381000" y="2476500"/>
            <a:ext cx="2032000" cy="355600"/>
          </a:xfrm>
          <a:prstGeom prst="rect">
            <a:avLst/>
          </a:prstGeom>
          <a:noFill/>
          <a:ln>
            <a:noFill/>
          </a:ln>
        </p:spPr>
        <p:txBody>
          <a:bodyPr wrap="square" lIns="18000" tIns="0" rIns="18000" bIns="0" anchor="ctr"/>
          <a:lstStyle/>
          <a:p>
            <a:pPr algn="l">
              <a:buNone/>
            </a:pPr>
            <a:r>
              <a:rPr lang="en-US" b="1" dirty="0">
                <a:solidFill>
                  <a:srgbClr val="333333"/>
                </a:solidFill>
              </a:rPr>
              <a:t>Register Read Req</a:t>
            </a:r>
          </a:p>
        </p:txBody>
      </p:sp>
      <p:sp>
        <p:nvSpPr>
          <p:cNvPr id="109" name="r109"/>
          <p:cNvSpPr/>
          <p:nvPr/>
        </p:nvSpPr>
        <p:spPr>
          <a:xfrm>
            <a:off x="2476500" y="2476500"/>
            <a:ext cx="1143000" cy="355600"/>
          </a:xfrm>
          <a:prstGeom prst="rect">
            <a:avLst/>
          </a:prstGeom>
          <a:solidFill>
            <a:srgbClr val="4472C4"/>
          </a:solidFill>
          <a:ln w="6350">
            <a:solidFill>
              <a:srgbClr val="333333"/>
            </a:solidFill>
          </a:ln>
        </p:spPr>
        <p:txBody>
          <a:bodyPr wrap="square" lIns="18000" tIns="9000" rIns="18000" bIns="9000" anchor="ctr"/>
          <a:lstStyle/>
          <a:p>
            <a:pPr algn="ctr">
              <a:buNone/>
            </a:pPr>
            <a:r>
              <a:rPr lang="en-US" sz="1050" b="1" dirty="0">
                <a:solidFill>
                  <a:srgbClr val="FFFFFF"/>
                </a:solidFill>
              </a:rPr>
              <a:t>0x02 | BRD</a:t>
            </a:r>
          </a:p>
        </p:txBody>
      </p:sp>
      <p:sp>
        <p:nvSpPr>
          <p:cNvPr id="110" name="r110"/>
          <p:cNvSpPr/>
          <p:nvPr/>
        </p:nvSpPr>
        <p:spPr>
          <a:xfrm>
            <a:off x="3619500" y="2476500"/>
            <a:ext cx="1079500" cy="355600"/>
          </a:xfrm>
          <a:prstGeom prst="rect">
            <a:avLst/>
          </a:prstGeom>
          <a:solidFill>
            <a:srgbClr val="5B9BD5"/>
          </a:solidFill>
          <a:ln w="6350">
            <a:solidFill>
              <a:srgbClr val="333333"/>
            </a:solidFill>
          </a:ln>
        </p:spPr>
        <p:txBody>
          <a:bodyPr wrap="square" lIns="18000" tIns="9000" rIns="18000" bIns="9000" anchor="ctr"/>
          <a:lstStyle/>
          <a:p>
            <a:pPr algn="ctr">
              <a:buNone/>
            </a:pPr>
            <a:r>
              <a:rPr lang="en-US" sz="1050" b="1" dirty="0">
                <a:solidFill>
                  <a:srgbClr val="1A1A1A"/>
                </a:solidFill>
              </a:rPr>
              <a:t>ADDR[15:0]</a:t>
            </a:r>
          </a:p>
        </p:txBody>
      </p:sp>
      <p:sp>
        <p:nvSpPr>
          <p:cNvPr id="111" name="r111"/>
          <p:cNvSpPr/>
          <p:nvPr/>
        </p:nvSpPr>
        <p:spPr>
          <a:xfrm>
            <a:off x="4699000" y="2476500"/>
            <a:ext cx="1079500" cy="355600"/>
          </a:xfrm>
          <a:prstGeom prst="rect">
            <a:avLst/>
          </a:prstGeom>
          <a:solidFill>
            <a:srgbClr val="5B9BD5"/>
          </a:solidFill>
          <a:ln w="6350">
            <a:solidFill>
              <a:srgbClr val="333333"/>
            </a:solidFill>
          </a:ln>
        </p:spPr>
        <p:txBody>
          <a:bodyPr wrap="square" lIns="18000" tIns="9000" rIns="18000" bIns="9000" anchor="ctr"/>
          <a:lstStyle/>
          <a:p>
            <a:pPr algn="ctr">
              <a:buNone/>
            </a:pPr>
            <a:r>
              <a:rPr lang="en-US" sz="1050" b="1" dirty="0">
                <a:solidFill>
                  <a:srgbClr val="1A1A1A"/>
                </a:solidFill>
              </a:rPr>
              <a:t>ADDR[31:16]</a:t>
            </a:r>
          </a:p>
        </p:txBody>
      </p:sp>
      <p:sp>
        <p:nvSpPr>
          <p:cNvPr id="112" name="r112"/>
          <p:cNvSpPr/>
          <p:nvPr/>
        </p:nvSpPr>
        <p:spPr>
          <a:xfrm>
            <a:off x="5778500" y="2476500"/>
            <a:ext cx="762000" cy="355600"/>
          </a:xfrm>
          <a:prstGeom prst="rect">
            <a:avLst/>
          </a:prstGeom>
          <a:solidFill>
            <a:srgbClr val="A5A5A5"/>
          </a:solidFill>
          <a:ln w="6350">
            <a:solidFill>
              <a:srgbClr val="333333"/>
            </a:solidFill>
          </a:ln>
        </p:spPr>
        <p:txBody>
          <a:bodyPr wrap="square" lIns="18000" tIns="9000" rIns="18000" bIns="9000" anchor="ctr"/>
          <a:lstStyle/>
          <a:p>
            <a:pPr algn="ctr">
              <a:buNone/>
            </a:pPr>
            <a:r>
              <a:rPr lang="en-US" sz="1050" b="1" dirty="0">
                <a:solidFill>
                  <a:srgbClr val="1A1A1A"/>
                </a:solidFill>
              </a:rPr>
              <a:t>CRC</a:t>
            </a:r>
          </a:p>
        </p:txBody>
      </p:sp>
      <p:sp>
        <p:nvSpPr>
          <p:cNvPr id="113" name="l113"/>
          <p:cNvSpPr txBox="1"/>
          <p:nvPr/>
        </p:nvSpPr>
        <p:spPr>
          <a:xfrm>
            <a:off x="2476500" y="2832100"/>
            <a:ext cx="5080000" cy="203200"/>
          </a:xfrm>
          <a:prstGeom prst="rect">
            <a:avLst/>
          </a:prstGeom>
          <a:noFill/>
          <a:ln>
            <a:noFill/>
          </a:ln>
        </p:spPr>
        <p:txBody>
          <a:bodyPr wrap="square" lIns="18000" tIns="0" rIns="18000" bIns="0" anchor="ctr"/>
          <a:lstStyle/>
          <a:p>
            <a:pPr algn="l">
              <a:buNone/>
            </a:pPr>
            <a:r>
              <a:rPr lang="en-US" sz="1050" dirty="0">
                <a:solidFill>
                  <a:srgbClr val="666666"/>
                </a:solidFill>
              </a:rPr>
              <a:t>4 words × 16-bit  |  Requests a register read from target board</a:t>
            </a:r>
          </a:p>
        </p:txBody>
      </p:sp>
      <p:sp>
        <p:nvSpPr>
          <p:cNvPr id="114" name="l114"/>
          <p:cNvSpPr txBox="1"/>
          <p:nvPr/>
        </p:nvSpPr>
        <p:spPr>
          <a:xfrm>
            <a:off x="381000" y="3149600"/>
            <a:ext cx="2032000" cy="355600"/>
          </a:xfrm>
          <a:prstGeom prst="rect">
            <a:avLst/>
          </a:prstGeom>
          <a:noFill/>
          <a:ln>
            <a:noFill/>
          </a:ln>
        </p:spPr>
        <p:txBody>
          <a:bodyPr wrap="square" lIns="18000" tIns="0" rIns="18000" bIns="0" anchor="ctr"/>
          <a:lstStyle/>
          <a:p>
            <a:pPr algn="l">
              <a:buNone/>
            </a:pPr>
            <a:r>
              <a:rPr lang="en-US" b="1" dirty="0">
                <a:solidFill>
                  <a:srgbClr val="333333"/>
                </a:solidFill>
              </a:rPr>
              <a:t>Register Read Resp</a:t>
            </a:r>
          </a:p>
        </p:txBody>
      </p:sp>
      <p:sp>
        <p:nvSpPr>
          <p:cNvPr id="115" name="r115"/>
          <p:cNvSpPr/>
          <p:nvPr/>
        </p:nvSpPr>
        <p:spPr>
          <a:xfrm>
            <a:off x="2476500" y="3149600"/>
            <a:ext cx="1143000" cy="355600"/>
          </a:xfrm>
          <a:prstGeom prst="rect">
            <a:avLst/>
          </a:prstGeom>
          <a:solidFill>
            <a:srgbClr val="4472C4"/>
          </a:solidFill>
          <a:ln w="6350">
            <a:solidFill>
              <a:srgbClr val="333333"/>
            </a:solidFill>
          </a:ln>
        </p:spPr>
        <p:txBody>
          <a:bodyPr wrap="square" lIns="18000" tIns="9000" rIns="18000" bIns="9000" anchor="ctr"/>
          <a:lstStyle/>
          <a:p>
            <a:pPr algn="ctr">
              <a:buNone/>
            </a:pPr>
            <a:r>
              <a:rPr lang="en-US" sz="1050" b="1" dirty="0">
                <a:solidFill>
                  <a:srgbClr val="FFFFFF"/>
                </a:solidFill>
              </a:rPr>
              <a:t>0x03 | BRD</a:t>
            </a:r>
          </a:p>
        </p:txBody>
      </p:sp>
      <p:sp>
        <p:nvSpPr>
          <p:cNvPr id="116" name="r116"/>
          <p:cNvSpPr/>
          <p:nvPr/>
        </p:nvSpPr>
        <p:spPr>
          <a:xfrm>
            <a:off x="3619500" y="3149600"/>
            <a:ext cx="1079500" cy="355600"/>
          </a:xfrm>
          <a:prstGeom prst="rect">
            <a:avLst/>
          </a:prstGeom>
          <a:solidFill>
            <a:srgbClr val="5B9BD5"/>
          </a:solidFill>
          <a:ln w="6350">
            <a:solidFill>
              <a:srgbClr val="333333"/>
            </a:solidFill>
          </a:ln>
        </p:spPr>
        <p:txBody>
          <a:bodyPr wrap="square" lIns="18000" tIns="9000" rIns="18000" bIns="9000" anchor="ctr"/>
          <a:lstStyle/>
          <a:p>
            <a:pPr algn="ctr">
              <a:buNone/>
            </a:pPr>
            <a:r>
              <a:rPr lang="en-US" sz="1050" b="1" dirty="0">
                <a:solidFill>
                  <a:srgbClr val="1A1A1A"/>
                </a:solidFill>
              </a:rPr>
              <a:t>ADDR[15:0]</a:t>
            </a:r>
          </a:p>
        </p:txBody>
      </p:sp>
      <p:sp>
        <p:nvSpPr>
          <p:cNvPr id="117" name="r117"/>
          <p:cNvSpPr/>
          <p:nvPr/>
        </p:nvSpPr>
        <p:spPr>
          <a:xfrm>
            <a:off x="4699000" y="3149600"/>
            <a:ext cx="1079500" cy="355600"/>
          </a:xfrm>
          <a:prstGeom prst="rect">
            <a:avLst/>
          </a:prstGeom>
          <a:solidFill>
            <a:srgbClr val="5B9BD5"/>
          </a:solidFill>
          <a:ln w="6350">
            <a:solidFill>
              <a:srgbClr val="333333"/>
            </a:solidFill>
          </a:ln>
        </p:spPr>
        <p:txBody>
          <a:bodyPr wrap="square" lIns="18000" tIns="9000" rIns="18000" bIns="9000" anchor="ctr"/>
          <a:lstStyle/>
          <a:p>
            <a:pPr algn="ctr">
              <a:buNone/>
            </a:pPr>
            <a:r>
              <a:rPr lang="en-US" sz="1050" b="1" dirty="0">
                <a:solidFill>
                  <a:srgbClr val="1A1A1A"/>
                </a:solidFill>
              </a:rPr>
              <a:t>ADDR[31:16]</a:t>
            </a:r>
          </a:p>
        </p:txBody>
      </p:sp>
      <p:sp>
        <p:nvSpPr>
          <p:cNvPr id="118" name="r118"/>
          <p:cNvSpPr/>
          <p:nvPr/>
        </p:nvSpPr>
        <p:spPr>
          <a:xfrm>
            <a:off x="5778500" y="3149600"/>
            <a:ext cx="1079500" cy="355600"/>
          </a:xfrm>
          <a:prstGeom prst="rect">
            <a:avLst/>
          </a:prstGeom>
          <a:solidFill>
            <a:srgbClr val="ED7D31"/>
          </a:solidFill>
          <a:ln w="6350">
            <a:solidFill>
              <a:srgbClr val="333333"/>
            </a:solidFill>
          </a:ln>
        </p:spPr>
        <p:txBody>
          <a:bodyPr wrap="square" lIns="18000" tIns="9000" rIns="18000" bIns="9000" anchor="ctr"/>
          <a:lstStyle/>
          <a:p>
            <a:pPr algn="ctr">
              <a:buNone/>
            </a:pPr>
            <a:r>
              <a:rPr lang="en-US" sz="1050" b="1" dirty="0">
                <a:solidFill>
                  <a:srgbClr val="1A1A1A"/>
                </a:solidFill>
              </a:rPr>
              <a:t>DATA[15:0]</a:t>
            </a:r>
          </a:p>
        </p:txBody>
      </p:sp>
      <p:sp>
        <p:nvSpPr>
          <p:cNvPr id="119" name="r119"/>
          <p:cNvSpPr/>
          <p:nvPr/>
        </p:nvSpPr>
        <p:spPr>
          <a:xfrm>
            <a:off x="6858000" y="3149600"/>
            <a:ext cx="1079500" cy="355600"/>
          </a:xfrm>
          <a:prstGeom prst="rect">
            <a:avLst/>
          </a:prstGeom>
          <a:solidFill>
            <a:srgbClr val="ED7D31"/>
          </a:solidFill>
          <a:ln w="6350">
            <a:solidFill>
              <a:srgbClr val="333333"/>
            </a:solidFill>
          </a:ln>
        </p:spPr>
        <p:txBody>
          <a:bodyPr wrap="square" lIns="18000" tIns="9000" rIns="18000" bIns="9000" anchor="ctr"/>
          <a:lstStyle/>
          <a:p>
            <a:pPr algn="ctr">
              <a:buNone/>
            </a:pPr>
            <a:r>
              <a:rPr lang="en-US" sz="1050" b="1" dirty="0">
                <a:solidFill>
                  <a:srgbClr val="1A1A1A"/>
                </a:solidFill>
              </a:rPr>
              <a:t>DATA[31:16]</a:t>
            </a:r>
          </a:p>
        </p:txBody>
      </p:sp>
      <p:sp>
        <p:nvSpPr>
          <p:cNvPr id="120" name="r120"/>
          <p:cNvSpPr/>
          <p:nvPr/>
        </p:nvSpPr>
        <p:spPr>
          <a:xfrm>
            <a:off x="7937500" y="3149600"/>
            <a:ext cx="762000" cy="355600"/>
          </a:xfrm>
          <a:prstGeom prst="rect">
            <a:avLst/>
          </a:prstGeom>
          <a:solidFill>
            <a:srgbClr val="A5A5A5"/>
          </a:solidFill>
          <a:ln w="6350">
            <a:solidFill>
              <a:srgbClr val="333333"/>
            </a:solidFill>
          </a:ln>
        </p:spPr>
        <p:txBody>
          <a:bodyPr wrap="square" lIns="18000" tIns="9000" rIns="18000" bIns="9000" anchor="ctr"/>
          <a:lstStyle/>
          <a:p>
            <a:pPr algn="ctr">
              <a:buNone/>
            </a:pPr>
            <a:r>
              <a:rPr lang="en-US" sz="1050" b="1" dirty="0">
                <a:solidFill>
                  <a:srgbClr val="1A1A1A"/>
                </a:solidFill>
              </a:rPr>
              <a:t>CRC</a:t>
            </a:r>
          </a:p>
        </p:txBody>
      </p:sp>
      <p:sp>
        <p:nvSpPr>
          <p:cNvPr id="121" name="l121"/>
          <p:cNvSpPr txBox="1"/>
          <p:nvPr/>
        </p:nvSpPr>
        <p:spPr>
          <a:xfrm>
            <a:off x="2476500" y="3505200"/>
            <a:ext cx="6223000" cy="203200"/>
          </a:xfrm>
          <a:prstGeom prst="rect">
            <a:avLst/>
          </a:prstGeom>
          <a:noFill/>
          <a:ln>
            <a:noFill/>
          </a:ln>
        </p:spPr>
        <p:txBody>
          <a:bodyPr wrap="square" lIns="18000" tIns="0" rIns="18000" bIns="0" anchor="ctr"/>
          <a:lstStyle/>
          <a:p>
            <a:pPr algn="l">
              <a:buNone/>
            </a:pPr>
            <a:r>
              <a:rPr lang="en-US" sz="1050" dirty="0">
                <a:solidFill>
                  <a:srgbClr val="666666"/>
                </a:solidFill>
              </a:rPr>
              <a:t>6 words × 16-bit  |  Board responds with register value; CRC verified by master</a:t>
            </a:r>
          </a:p>
        </p:txBody>
      </p:sp>
      <p:sp>
        <p:nvSpPr>
          <p:cNvPr id="122" name="l122"/>
          <p:cNvSpPr txBox="1"/>
          <p:nvPr/>
        </p:nvSpPr>
        <p:spPr>
          <a:xfrm>
            <a:off x="381000" y="3873500"/>
            <a:ext cx="2032000" cy="355600"/>
          </a:xfrm>
          <a:prstGeom prst="rect">
            <a:avLst/>
          </a:prstGeom>
          <a:noFill/>
          <a:ln>
            <a:noFill/>
          </a:ln>
        </p:spPr>
        <p:txBody>
          <a:bodyPr wrap="square" lIns="18000" tIns="0" rIns="18000" bIns="0" anchor="ctr"/>
          <a:lstStyle/>
          <a:p>
            <a:pPr algn="l">
              <a:buNone/>
            </a:pPr>
            <a:r>
              <a:rPr lang="en-US" b="1" dirty="0">
                <a:solidFill>
                  <a:srgbClr val="333333"/>
                </a:solidFill>
              </a:rPr>
              <a:t>Command</a:t>
            </a:r>
          </a:p>
        </p:txBody>
      </p:sp>
      <p:sp>
        <p:nvSpPr>
          <p:cNvPr id="123" name="r123"/>
          <p:cNvSpPr/>
          <p:nvPr/>
        </p:nvSpPr>
        <p:spPr>
          <a:xfrm>
            <a:off x="2476500" y="3873500"/>
            <a:ext cx="1143000" cy="355600"/>
          </a:xfrm>
          <a:prstGeom prst="rect">
            <a:avLst/>
          </a:prstGeom>
          <a:solidFill>
            <a:srgbClr val="4472C4"/>
          </a:solidFill>
          <a:ln w="6350">
            <a:solidFill>
              <a:srgbClr val="333333"/>
            </a:solidFill>
          </a:ln>
        </p:spPr>
        <p:txBody>
          <a:bodyPr wrap="square" lIns="18000" tIns="9000" rIns="18000" bIns="9000" anchor="ctr"/>
          <a:lstStyle/>
          <a:p>
            <a:pPr algn="ctr">
              <a:buNone/>
            </a:pPr>
            <a:r>
              <a:rPr lang="en-US" sz="1050" b="1" dirty="0">
                <a:solidFill>
                  <a:srgbClr val="FFFFFF"/>
                </a:solidFill>
              </a:rPr>
              <a:t>0x03 | BRD</a:t>
            </a:r>
          </a:p>
        </p:txBody>
      </p:sp>
      <p:sp>
        <p:nvSpPr>
          <p:cNvPr id="124" name="r124"/>
          <p:cNvSpPr/>
          <p:nvPr/>
        </p:nvSpPr>
        <p:spPr>
          <a:xfrm>
            <a:off x="3619500" y="3873500"/>
            <a:ext cx="1079500" cy="355600"/>
          </a:xfrm>
          <a:prstGeom prst="rect">
            <a:avLst/>
          </a:prstGeom>
          <a:solidFill>
            <a:srgbClr val="70AD47"/>
          </a:solidFill>
          <a:ln w="6350">
            <a:solidFill>
              <a:srgbClr val="333333"/>
            </a:solidFill>
          </a:ln>
        </p:spPr>
        <p:txBody>
          <a:bodyPr wrap="square" lIns="18000" tIns="9000" rIns="18000" bIns="9000" anchor="ctr"/>
          <a:lstStyle/>
          <a:p>
            <a:pPr algn="ctr">
              <a:buNone/>
            </a:pPr>
            <a:r>
              <a:rPr lang="en-US" sz="1050" b="1" dirty="0">
                <a:solidFill>
                  <a:srgbClr val="1A1A1A"/>
                </a:solidFill>
              </a:rPr>
              <a:t>ARG[15:0]</a:t>
            </a:r>
          </a:p>
        </p:txBody>
      </p:sp>
      <p:sp>
        <p:nvSpPr>
          <p:cNvPr id="125" name="r125"/>
          <p:cNvSpPr/>
          <p:nvPr/>
        </p:nvSpPr>
        <p:spPr>
          <a:xfrm>
            <a:off x="4699000" y="3873500"/>
            <a:ext cx="1079500" cy="355600"/>
          </a:xfrm>
          <a:prstGeom prst="rect">
            <a:avLst/>
          </a:prstGeom>
          <a:solidFill>
            <a:srgbClr val="70AD47"/>
          </a:solidFill>
          <a:ln w="6350">
            <a:solidFill>
              <a:srgbClr val="333333"/>
            </a:solidFill>
          </a:ln>
        </p:spPr>
        <p:txBody>
          <a:bodyPr wrap="square" lIns="18000" tIns="9000" rIns="18000" bIns="9000" anchor="ctr"/>
          <a:lstStyle/>
          <a:p>
            <a:pPr algn="ctr">
              <a:buNone/>
            </a:pPr>
            <a:r>
              <a:rPr lang="en-US" sz="1050" b="1" dirty="0">
                <a:solidFill>
                  <a:srgbClr val="1A1A1A"/>
                </a:solidFill>
              </a:rPr>
              <a:t>ARG[31:16]</a:t>
            </a:r>
          </a:p>
        </p:txBody>
      </p:sp>
      <p:sp>
        <p:nvSpPr>
          <p:cNvPr id="126" name="r126"/>
          <p:cNvSpPr/>
          <p:nvPr/>
        </p:nvSpPr>
        <p:spPr>
          <a:xfrm>
            <a:off x="5778500" y="3873500"/>
            <a:ext cx="1079500" cy="355600"/>
          </a:xfrm>
          <a:prstGeom prst="rect">
            <a:avLst/>
          </a:prstGeom>
          <a:solidFill>
            <a:srgbClr val="70AD47"/>
          </a:solidFill>
          <a:ln w="6350">
            <a:solidFill>
              <a:srgbClr val="333333"/>
            </a:solidFill>
          </a:ln>
        </p:spPr>
        <p:txBody>
          <a:bodyPr wrap="square" lIns="18000" tIns="9000" rIns="18000" bIns="9000" anchor="ctr"/>
          <a:lstStyle/>
          <a:p>
            <a:pPr algn="ctr">
              <a:buNone/>
            </a:pPr>
            <a:r>
              <a:rPr lang="en-US" sz="1050" b="1" dirty="0">
                <a:solidFill>
                  <a:srgbClr val="1A1A1A"/>
                </a:solidFill>
              </a:rPr>
              <a:t>ARG[47:32]</a:t>
            </a:r>
          </a:p>
        </p:txBody>
      </p:sp>
      <p:sp>
        <p:nvSpPr>
          <p:cNvPr id="127" name="r127"/>
          <p:cNvSpPr/>
          <p:nvPr/>
        </p:nvSpPr>
        <p:spPr>
          <a:xfrm>
            <a:off x="6858000" y="3873500"/>
            <a:ext cx="762000" cy="355600"/>
          </a:xfrm>
          <a:prstGeom prst="rect">
            <a:avLst/>
          </a:prstGeom>
          <a:solidFill>
            <a:srgbClr val="A5A5A5"/>
          </a:solidFill>
          <a:ln w="6350">
            <a:solidFill>
              <a:srgbClr val="333333"/>
            </a:solidFill>
          </a:ln>
        </p:spPr>
        <p:txBody>
          <a:bodyPr wrap="square" lIns="18000" tIns="9000" rIns="18000" bIns="9000" anchor="ctr"/>
          <a:lstStyle/>
          <a:p>
            <a:pPr algn="ctr">
              <a:buNone/>
            </a:pPr>
            <a:r>
              <a:rPr lang="en-US" sz="1050" b="1" dirty="0">
                <a:solidFill>
                  <a:srgbClr val="1A1A1A"/>
                </a:solidFill>
              </a:rPr>
              <a:t>CRC</a:t>
            </a:r>
          </a:p>
        </p:txBody>
      </p:sp>
      <p:sp>
        <p:nvSpPr>
          <p:cNvPr id="128" name="l128"/>
          <p:cNvSpPr txBox="1"/>
          <p:nvPr/>
        </p:nvSpPr>
        <p:spPr>
          <a:xfrm>
            <a:off x="2476500" y="4229100"/>
            <a:ext cx="6223000" cy="203200"/>
          </a:xfrm>
          <a:prstGeom prst="rect">
            <a:avLst/>
          </a:prstGeom>
          <a:noFill/>
          <a:ln>
            <a:noFill/>
          </a:ln>
        </p:spPr>
        <p:txBody>
          <a:bodyPr wrap="square" lIns="18000" tIns="0" rIns="18000" bIns="0" anchor="ctr"/>
          <a:lstStyle/>
          <a:p>
            <a:pPr algn="l">
              <a:buNone/>
            </a:pPr>
            <a:r>
              <a:rPr lang="en-US" sz="1050" dirty="0">
                <a:solidFill>
                  <a:srgbClr val="666666"/>
                </a:solidFill>
              </a:rPr>
              <a:t>5 words × 16-bit  |  ARG[47:16] offset by LinkTimeCode for deterministic execution</a:t>
            </a:r>
          </a:p>
        </p:txBody>
      </p:sp>
      <p:sp>
        <p:nvSpPr>
          <p:cNvPr id="129" name="l129"/>
          <p:cNvSpPr txBox="1"/>
          <p:nvPr/>
        </p:nvSpPr>
        <p:spPr>
          <a:xfrm>
            <a:off x="381000" y="4597400"/>
            <a:ext cx="2032000" cy="355600"/>
          </a:xfrm>
          <a:prstGeom prst="rect">
            <a:avLst/>
          </a:prstGeom>
          <a:noFill/>
          <a:ln>
            <a:noFill/>
          </a:ln>
        </p:spPr>
        <p:txBody>
          <a:bodyPr wrap="square" lIns="18000" tIns="0" rIns="18000" bIns="0" anchor="ctr"/>
          <a:lstStyle/>
          <a:p>
            <a:pPr algn="l">
              <a:buNone/>
            </a:pPr>
            <a:r>
              <a:rPr lang="en-US" b="1" dirty="0">
                <a:solidFill>
                  <a:srgbClr val="333333"/>
                </a:solidFill>
              </a:rPr>
              <a:t>Enumeration TX</a:t>
            </a:r>
          </a:p>
        </p:txBody>
      </p:sp>
      <p:sp>
        <p:nvSpPr>
          <p:cNvPr id="130" name="r130"/>
          <p:cNvSpPr/>
          <p:nvPr/>
        </p:nvSpPr>
        <p:spPr>
          <a:xfrm>
            <a:off x="2476500" y="4597400"/>
            <a:ext cx="1143000" cy="355600"/>
          </a:xfrm>
          <a:prstGeom prst="rect">
            <a:avLst/>
          </a:prstGeom>
          <a:solidFill>
            <a:srgbClr val="9B59B6"/>
          </a:solidFill>
          <a:ln w="6350">
            <a:solidFill>
              <a:srgbClr val="333333"/>
            </a:solidFill>
          </a:ln>
        </p:spPr>
        <p:txBody>
          <a:bodyPr wrap="square" lIns="18000" tIns="9000" rIns="18000" bIns="9000" anchor="ctr"/>
          <a:lstStyle/>
          <a:p>
            <a:pPr algn="ctr">
              <a:buNone/>
            </a:pPr>
            <a:r>
              <a:rPr lang="en-US" sz="1050" b="1" dirty="0">
                <a:solidFill>
                  <a:srgbClr val="FFFFFF"/>
                </a:solidFill>
              </a:rPr>
              <a:t>0xFF00</a:t>
            </a:r>
          </a:p>
        </p:txBody>
      </p:sp>
      <p:sp>
        <p:nvSpPr>
          <p:cNvPr id="131" name="r131"/>
          <p:cNvSpPr/>
          <p:nvPr/>
        </p:nvSpPr>
        <p:spPr>
          <a:xfrm>
            <a:off x="3619500" y="4597400"/>
            <a:ext cx="1079500" cy="355600"/>
          </a:xfrm>
          <a:prstGeom prst="rect">
            <a:avLst/>
          </a:prstGeom>
          <a:solidFill>
            <a:srgbClr val="9B59B6"/>
          </a:solidFill>
          <a:ln w="6350">
            <a:solidFill>
              <a:srgbClr val="333333"/>
            </a:solidFill>
          </a:ln>
        </p:spPr>
        <p:txBody>
          <a:bodyPr wrap="square" lIns="18000" tIns="9000" rIns="18000" bIns="9000" anchor="ctr"/>
          <a:lstStyle/>
          <a:p>
            <a:pPr algn="ctr">
              <a:buNone/>
            </a:pPr>
            <a:r>
              <a:rPr lang="en-US" sz="1050" b="1" dirty="0">
                <a:solidFill>
                  <a:srgbClr val="FFFFFF"/>
                </a:solidFill>
              </a:rPr>
              <a:t>0xABCD</a:t>
            </a:r>
          </a:p>
        </p:txBody>
      </p:sp>
      <p:sp>
        <p:nvSpPr>
          <p:cNvPr id="132" name="r132"/>
          <p:cNvSpPr/>
          <p:nvPr/>
        </p:nvSpPr>
        <p:spPr>
          <a:xfrm>
            <a:off x="4699000" y="4597400"/>
            <a:ext cx="762000" cy="355600"/>
          </a:xfrm>
          <a:prstGeom prst="rect">
            <a:avLst/>
          </a:prstGeom>
          <a:solidFill>
            <a:srgbClr val="A5A5A5"/>
          </a:solidFill>
          <a:ln w="6350">
            <a:solidFill>
              <a:srgbClr val="333333"/>
            </a:solidFill>
          </a:ln>
        </p:spPr>
        <p:txBody>
          <a:bodyPr wrap="square" lIns="18000" tIns="9000" rIns="18000" bIns="9000" anchor="ctr"/>
          <a:lstStyle/>
          <a:p>
            <a:pPr algn="ctr">
              <a:buNone/>
            </a:pPr>
            <a:r>
              <a:rPr lang="en-US" sz="1050" b="1" dirty="0">
                <a:solidFill>
                  <a:srgbClr val="1A1A1A"/>
                </a:solidFill>
              </a:rPr>
              <a:t>CRC</a:t>
            </a:r>
          </a:p>
        </p:txBody>
      </p:sp>
      <p:sp>
        <p:nvSpPr>
          <p:cNvPr id="133" name="r133"/>
          <p:cNvSpPr/>
          <p:nvPr/>
        </p:nvSpPr>
        <p:spPr>
          <a:xfrm>
            <a:off x="5461000" y="4597400"/>
            <a:ext cx="1079500" cy="355600"/>
          </a:xfrm>
          <a:prstGeom prst="rect">
            <a:avLst/>
          </a:prstGeom>
          <a:solidFill>
            <a:srgbClr val="333333"/>
          </a:solidFill>
          <a:ln w="6350">
            <a:solidFill>
              <a:srgbClr val="333333"/>
            </a:solidFill>
          </a:ln>
        </p:spPr>
        <p:txBody>
          <a:bodyPr wrap="square" lIns="18000" tIns="9000" rIns="18000" bIns="9000" anchor="ctr"/>
          <a:lstStyle/>
          <a:p>
            <a:pPr algn="ctr">
              <a:buNone/>
            </a:pPr>
            <a:r>
              <a:rPr lang="en-US" sz="1050" b="1" dirty="0">
                <a:solidFill>
                  <a:srgbClr val="FFFFFF"/>
                </a:solidFill>
              </a:rPr>
              <a:t>0xFFFF</a:t>
            </a:r>
          </a:p>
        </p:txBody>
      </p:sp>
      <p:sp>
        <p:nvSpPr>
          <p:cNvPr id="134" name="l134"/>
          <p:cNvSpPr txBox="1"/>
          <p:nvPr/>
        </p:nvSpPr>
        <p:spPr>
          <a:xfrm>
            <a:off x="381000" y="5143500"/>
            <a:ext cx="2032000" cy="355600"/>
          </a:xfrm>
          <a:prstGeom prst="rect">
            <a:avLst/>
          </a:prstGeom>
          <a:noFill/>
          <a:ln>
            <a:noFill/>
          </a:ln>
        </p:spPr>
        <p:txBody>
          <a:bodyPr wrap="square" lIns="18000" tIns="0" rIns="18000" bIns="0" anchor="ctr"/>
          <a:lstStyle/>
          <a:p>
            <a:pPr algn="l">
              <a:buNone/>
            </a:pPr>
            <a:r>
              <a:rPr lang="en-US" b="1" dirty="0">
                <a:solidFill>
                  <a:srgbClr val="333333"/>
                </a:solidFill>
              </a:rPr>
              <a:t>Enumeration RX</a:t>
            </a:r>
          </a:p>
        </p:txBody>
      </p:sp>
      <p:sp>
        <p:nvSpPr>
          <p:cNvPr id="135" name="r135"/>
          <p:cNvSpPr/>
          <p:nvPr/>
        </p:nvSpPr>
        <p:spPr>
          <a:xfrm>
            <a:off x="2476500" y="5143500"/>
            <a:ext cx="1143000" cy="355600"/>
          </a:xfrm>
          <a:prstGeom prst="rect">
            <a:avLst/>
          </a:prstGeom>
          <a:solidFill>
            <a:srgbClr val="9B59B6"/>
          </a:solidFill>
          <a:ln w="6350">
            <a:solidFill>
              <a:srgbClr val="333333"/>
            </a:solidFill>
          </a:ln>
        </p:spPr>
        <p:txBody>
          <a:bodyPr wrap="square" lIns="18000" tIns="9000" rIns="18000" bIns="9000" anchor="ctr"/>
          <a:lstStyle/>
          <a:p>
            <a:pPr algn="ctr">
              <a:buNone/>
            </a:pPr>
            <a:r>
              <a:rPr lang="en-US" sz="1050" b="1" dirty="0">
                <a:solidFill>
                  <a:srgbClr val="FFFFFF"/>
                </a:solidFill>
              </a:rPr>
              <a:t>0xFF | CNT</a:t>
            </a:r>
          </a:p>
        </p:txBody>
      </p:sp>
      <p:sp>
        <p:nvSpPr>
          <p:cNvPr id="136" name="r136"/>
          <p:cNvSpPr/>
          <p:nvPr/>
        </p:nvSpPr>
        <p:spPr>
          <a:xfrm>
            <a:off x="3619500" y="5143500"/>
            <a:ext cx="1079500" cy="355600"/>
          </a:xfrm>
          <a:prstGeom prst="rect">
            <a:avLst/>
          </a:prstGeom>
          <a:solidFill>
            <a:srgbClr val="9B59B6"/>
          </a:solidFill>
          <a:ln w="6350">
            <a:solidFill>
              <a:srgbClr val="333333"/>
            </a:solidFill>
          </a:ln>
        </p:spPr>
        <p:txBody>
          <a:bodyPr wrap="square" lIns="18000" tIns="9000" rIns="18000" bIns="9000" anchor="ctr"/>
          <a:lstStyle/>
          <a:p>
            <a:pPr algn="ctr">
              <a:buNone/>
            </a:pPr>
            <a:r>
              <a:rPr lang="en-US" sz="1050" b="1" dirty="0">
                <a:solidFill>
                  <a:srgbClr val="FFFFFF"/>
                </a:solidFill>
              </a:rPr>
              <a:t>0xABCD</a:t>
            </a:r>
          </a:p>
        </p:txBody>
      </p:sp>
      <p:sp>
        <p:nvSpPr>
          <p:cNvPr id="137" name="r137"/>
          <p:cNvSpPr/>
          <p:nvPr/>
        </p:nvSpPr>
        <p:spPr>
          <a:xfrm>
            <a:off x="4699000" y="5143500"/>
            <a:ext cx="762000" cy="355600"/>
          </a:xfrm>
          <a:prstGeom prst="rect">
            <a:avLst/>
          </a:prstGeom>
          <a:solidFill>
            <a:srgbClr val="A5A5A5"/>
          </a:solidFill>
          <a:ln w="6350">
            <a:solidFill>
              <a:srgbClr val="333333"/>
            </a:solidFill>
          </a:ln>
        </p:spPr>
        <p:txBody>
          <a:bodyPr wrap="square" lIns="18000" tIns="9000" rIns="18000" bIns="9000" anchor="ctr"/>
          <a:lstStyle/>
          <a:p>
            <a:pPr algn="ctr">
              <a:buNone/>
            </a:pPr>
            <a:r>
              <a:rPr lang="en-US" sz="1050" b="1" dirty="0">
                <a:solidFill>
                  <a:srgbClr val="1A1A1A"/>
                </a:solidFill>
              </a:rPr>
              <a:t>CRC</a:t>
            </a:r>
          </a:p>
        </p:txBody>
      </p:sp>
      <p:sp>
        <p:nvSpPr>
          <p:cNvPr id="138" name="r138"/>
          <p:cNvSpPr/>
          <p:nvPr/>
        </p:nvSpPr>
        <p:spPr>
          <a:xfrm>
            <a:off x="5461000" y="5143500"/>
            <a:ext cx="1079500" cy="355600"/>
          </a:xfrm>
          <a:prstGeom prst="rect">
            <a:avLst/>
          </a:prstGeom>
          <a:solidFill>
            <a:srgbClr val="333333"/>
          </a:solidFill>
          <a:ln w="6350">
            <a:solidFill>
              <a:srgbClr val="333333"/>
            </a:solidFill>
          </a:ln>
        </p:spPr>
        <p:txBody>
          <a:bodyPr wrap="square" lIns="18000" tIns="9000" rIns="18000" bIns="9000" anchor="ctr"/>
          <a:lstStyle/>
          <a:p>
            <a:pPr algn="ctr">
              <a:buNone/>
            </a:pPr>
            <a:r>
              <a:rPr lang="en-US" sz="1050" b="1" dirty="0">
                <a:solidFill>
                  <a:srgbClr val="FFFFFF"/>
                </a:solidFill>
              </a:rPr>
              <a:t>0xFFFF</a:t>
            </a:r>
          </a:p>
        </p:txBody>
      </p:sp>
      <p:sp>
        <p:nvSpPr>
          <p:cNvPr id="139" name="l139"/>
          <p:cNvSpPr txBox="1"/>
          <p:nvPr/>
        </p:nvSpPr>
        <p:spPr>
          <a:xfrm>
            <a:off x="2476500" y="5499100"/>
            <a:ext cx="6223000" cy="203200"/>
          </a:xfrm>
          <a:prstGeom prst="rect">
            <a:avLst/>
          </a:prstGeom>
          <a:noFill/>
          <a:ln>
            <a:noFill/>
          </a:ln>
        </p:spPr>
        <p:txBody>
          <a:bodyPr wrap="square" lIns="18000" tIns="0" rIns="18000" bIns="0" anchor="ctr"/>
          <a:lstStyle/>
          <a:p>
            <a:pPr algn="l">
              <a:buNone/>
            </a:pPr>
            <a:r>
              <a:rPr lang="en-US" sz="1050" dirty="0">
                <a:solidFill>
                  <a:srgbClr val="666666"/>
                </a:solidFill>
              </a:rPr>
              <a:t>Each board increments CNT as packet traverses the chain; round-trip time measured</a:t>
            </a:r>
          </a:p>
        </p:txBody>
      </p:sp>
      <p:sp>
        <p:nvSpPr>
          <p:cNvPr id="140" name="r140"/>
          <p:cNvSpPr/>
          <p:nvPr/>
        </p:nvSpPr>
        <p:spPr>
          <a:xfrm>
            <a:off x="8890000" y="1752600"/>
            <a:ext cx="177800" cy="177800"/>
          </a:xfrm>
          <a:prstGeom prst="rect">
            <a:avLst/>
          </a:prstGeom>
          <a:solidFill>
            <a:srgbClr val="4472C4"/>
          </a:solidFill>
          <a:ln w="6350">
            <a:solidFill>
              <a:srgbClr val="333333"/>
            </a:solidFill>
          </a:ln>
        </p:spPr>
        <p:txBody>
          <a:bodyPr wrap="square" lIns="18000" tIns="9000" rIns="18000" bIns="9000" anchor="ctr"/>
          <a:lstStyle/>
          <a:p>
            <a:pPr algn="ctr">
              <a:buNone/>
            </a:pPr>
            <a:endParaRPr sz="2800"/>
          </a:p>
        </p:txBody>
      </p:sp>
      <p:sp>
        <p:nvSpPr>
          <p:cNvPr id="141" name="l141"/>
          <p:cNvSpPr txBox="1"/>
          <p:nvPr/>
        </p:nvSpPr>
        <p:spPr>
          <a:xfrm>
            <a:off x="9118600" y="1752600"/>
            <a:ext cx="1270000" cy="177800"/>
          </a:xfrm>
          <a:prstGeom prst="rect">
            <a:avLst/>
          </a:prstGeom>
          <a:noFill/>
          <a:ln>
            <a:noFill/>
          </a:ln>
        </p:spPr>
        <p:txBody>
          <a:bodyPr wrap="square" lIns="18000" tIns="0" rIns="18000" bIns="0" anchor="ctr"/>
          <a:lstStyle/>
          <a:p>
            <a:pPr algn="l">
              <a:buNone/>
            </a:pPr>
            <a:r>
              <a:rPr lang="en-US" sz="1100" dirty="0">
                <a:solidFill>
                  <a:srgbClr val="333333"/>
                </a:solidFill>
              </a:rPr>
              <a:t>Header</a:t>
            </a:r>
          </a:p>
        </p:txBody>
      </p:sp>
      <p:sp>
        <p:nvSpPr>
          <p:cNvPr id="142" name="r142"/>
          <p:cNvSpPr/>
          <p:nvPr/>
        </p:nvSpPr>
        <p:spPr>
          <a:xfrm>
            <a:off x="8890000" y="2006600"/>
            <a:ext cx="177800" cy="177800"/>
          </a:xfrm>
          <a:prstGeom prst="rect">
            <a:avLst/>
          </a:prstGeom>
          <a:solidFill>
            <a:srgbClr val="5B9BD5"/>
          </a:solidFill>
          <a:ln w="6350">
            <a:solidFill>
              <a:srgbClr val="333333"/>
            </a:solidFill>
          </a:ln>
        </p:spPr>
        <p:txBody>
          <a:bodyPr wrap="square" lIns="18000" tIns="9000" rIns="18000" bIns="9000" anchor="ctr"/>
          <a:lstStyle/>
          <a:p>
            <a:pPr algn="ctr">
              <a:buNone/>
            </a:pPr>
            <a:endParaRPr sz="2800"/>
          </a:p>
        </p:txBody>
      </p:sp>
      <p:sp>
        <p:nvSpPr>
          <p:cNvPr id="143" name="l143"/>
          <p:cNvSpPr txBox="1"/>
          <p:nvPr/>
        </p:nvSpPr>
        <p:spPr>
          <a:xfrm>
            <a:off x="9118600" y="2006600"/>
            <a:ext cx="1270000" cy="177800"/>
          </a:xfrm>
          <a:prstGeom prst="rect">
            <a:avLst/>
          </a:prstGeom>
          <a:noFill/>
          <a:ln>
            <a:noFill/>
          </a:ln>
        </p:spPr>
        <p:txBody>
          <a:bodyPr wrap="square" lIns="18000" tIns="0" rIns="18000" bIns="0" anchor="ctr"/>
          <a:lstStyle/>
          <a:p>
            <a:pPr algn="l">
              <a:buNone/>
            </a:pPr>
            <a:r>
              <a:rPr lang="en-US" sz="1100" dirty="0">
                <a:solidFill>
                  <a:srgbClr val="333333"/>
                </a:solidFill>
              </a:rPr>
              <a:t>Address</a:t>
            </a:r>
          </a:p>
        </p:txBody>
      </p:sp>
      <p:sp>
        <p:nvSpPr>
          <p:cNvPr id="144" name="r144"/>
          <p:cNvSpPr/>
          <p:nvPr/>
        </p:nvSpPr>
        <p:spPr>
          <a:xfrm>
            <a:off x="8890000" y="2260600"/>
            <a:ext cx="177800" cy="177800"/>
          </a:xfrm>
          <a:prstGeom prst="rect">
            <a:avLst/>
          </a:prstGeom>
          <a:solidFill>
            <a:srgbClr val="ED7D31"/>
          </a:solidFill>
          <a:ln w="6350">
            <a:solidFill>
              <a:srgbClr val="333333"/>
            </a:solidFill>
          </a:ln>
        </p:spPr>
        <p:txBody>
          <a:bodyPr wrap="square" lIns="18000" tIns="9000" rIns="18000" bIns="9000" anchor="ctr"/>
          <a:lstStyle/>
          <a:p>
            <a:pPr algn="ctr">
              <a:buNone/>
            </a:pPr>
            <a:endParaRPr sz="2800"/>
          </a:p>
        </p:txBody>
      </p:sp>
      <p:sp>
        <p:nvSpPr>
          <p:cNvPr id="145" name="l145"/>
          <p:cNvSpPr txBox="1"/>
          <p:nvPr/>
        </p:nvSpPr>
        <p:spPr>
          <a:xfrm>
            <a:off x="9118600" y="2260600"/>
            <a:ext cx="1270000" cy="177800"/>
          </a:xfrm>
          <a:prstGeom prst="rect">
            <a:avLst/>
          </a:prstGeom>
          <a:noFill/>
          <a:ln>
            <a:noFill/>
          </a:ln>
        </p:spPr>
        <p:txBody>
          <a:bodyPr wrap="square" lIns="18000" tIns="0" rIns="18000" bIns="0" anchor="ctr"/>
          <a:lstStyle/>
          <a:p>
            <a:pPr algn="l">
              <a:buNone/>
            </a:pPr>
            <a:r>
              <a:rPr lang="en-US" sz="1100" dirty="0">
                <a:solidFill>
                  <a:srgbClr val="333333"/>
                </a:solidFill>
              </a:rPr>
              <a:t>Data</a:t>
            </a:r>
          </a:p>
        </p:txBody>
      </p:sp>
      <p:sp>
        <p:nvSpPr>
          <p:cNvPr id="146" name="r146"/>
          <p:cNvSpPr/>
          <p:nvPr/>
        </p:nvSpPr>
        <p:spPr>
          <a:xfrm>
            <a:off x="8890000" y="2514600"/>
            <a:ext cx="177800" cy="177800"/>
          </a:xfrm>
          <a:prstGeom prst="rect">
            <a:avLst/>
          </a:prstGeom>
          <a:solidFill>
            <a:srgbClr val="70AD47"/>
          </a:solidFill>
          <a:ln w="6350">
            <a:solidFill>
              <a:srgbClr val="333333"/>
            </a:solidFill>
          </a:ln>
        </p:spPr>
        <p:txBody>
          <a:bodyPr wrap="square" lIns="18000" tIns="9000" rIns="18000" bIns="9000" anchor="ctr"/>
          <a:lstStyle/>
          <a:p>
            <a:pPr algn="ctr">
              <a:buNone/>
            </a:pPr>
            <a:endParaRPr sz="2800"/>
          </a:p>
        </p:txBody>
      </p:sp>
      <p:sp>
        <p:nvSpPr>
          <p:cNvPr id="147" name="l147"/>
          <p:cNvSpPr txBox="1"/>
          <p:nvPr/>
        </p:nvSpPr>
        <p:spPr>
          <a:xfrm>
            <a:off x="9118600" y="2514600"/>
            <a:ext cx="1270000" cy="177800"/>
          </a:xfrm>
          <a:prstGeom prst="rect">
            <a:avLst/>
          </a:prstGeom>
          <a:noFill/>
          <a:ln>
            <a:noFill/>
          </a:ln>
        </p:spPr>
        <p:txBody>
          <a:bodyPr wrap="square" lIns="18000" tIns="0" rIns="18000" bIns="0" anchor="ctr"/>
          <a:lstStyle/>
          <a:p>
            <a:pPr algn="l">
              <a:buNone/>
            </a:pPr>
            <a:r>
              <a:rPr lang="en-US" sz="1100" dirty="0">
                <a:solidFill>
                  <a:srgbClr val="333333"/>
                </a:solidFill>
              </a:rPr>
              <a:t>Command</a:t>
            </a:r>
          </a:p>
        </p:txBody>
      </p:sp>
      <p:sp>
        <p:nvSpPr>
          <p:cNvPr id="148" name="r148"/>
          <p:cNvSpPr/>
          <p:nvPr/>
        </p:nvSpPr>
        <p:spPr>
          <a:xfrm>
            <a:off x="8890000" y="2768600"/>
            <a:ext cx="177800" cy="177800"/>
          </a:xfrm>
          <a:prstGeom prst="rect">
            <a:avLst/>
          </a:prstGeom>
          <a:solidFill>
            <a:srgbClr val="9B59B6"/>
          </a:solidFill>
          <a:ln w="6350">
            <a:solidFill>
              <a:srgbClr val="333333"/>
            </a:solidFill>
          </a:ln>
        </p:spPr>
        <p:txBody>
          <a:bodyPr wrap="square" lIns="18000" tIns="9000" rIns="18000" bIns="9000" anchor="ctr"/>
          <a:lstStyle/>
          <a:p>
            <a:pPr algn="ctr">
              <a:buNone/>
            </a:pPr>
            <a:endParaRPr sz="2800"/>
          </a:p>
        </p:txBody>
      </p:sp>
      <p:sp>
        <p:nvSpPr>
          <p:cNvPr id="149" name="l149"/>
          <p:cNvSpPr txBox="1"/>
          <p:nvPr/>
        </p:nvSpPr>
        <p:spPr>
          <a:xfrm>
            <a:off x="9118600" y="2768600"/>
            <a:ext cx="1270000" cy="177800"/>
          </a:xfrm>
          <a:prstGeom prst="rect">
            <a:avLst/>
          </a:prstGeom>
          <a:noFill/>
          <a:ln>
            <a:noFill/>
          </a:ln>
        </p:spPr>
        <p:txBody>
          <a:bodyPr wrap="square" lIns="18000" tIns="0" rIns="18000" bIns="0" anchor="ctr"/>
          <a:lstStyle/>
          <a:p>
            <a:pPr algn="l">
              <a:buNone/>
            </a:pPr>
            <a:r>
              <a:rPr lang="en-US" sz="1100" dirty="0">
                <a:solidFill>
                  <a:srgbClr val="333333"/>
                </a:solidFill>
              </a:rPr>
              <a:t>Enumeration</a:t>
            </a:r>
          </a:p>
        </p:txBody>
      </p:sp>
      <p:sp>
        <p:nvSpPr>
          <p:cNvPr id="150" name="r150"/>
          <p:cNvSpPr/>
          <p:nvPr/>
        </p:nvSpPr>
        <p:spPr>
          <a:xfrm>
            <a:off x="8890000" y="3022600"/>
            <a:ext cx="177800" cy="177800"/>
          </a:xfrm>
          <a:prstGeom prst="rect">
            <a:avLst/>
          </a:prstGeom>
          <a:solidFill>
            <a:srgbClr val="A5A5A5"/>
          </a:solidFill>
          <a:ln w="6350">
            <a:solidFill>
              <a:srgbClr val="333333"/>
            </a:solidFill>
          </a:ln>
        </p:spPr>
        <p:txBody>
          <a:bodyPr wrap="square" lIns="18000" tIns="9000" rIns="18000" bIns="9000" anchor="ctr"/>
          <a:lstStyle/>
          <a:p>
            <a:pPr algn="ctr">
              <a:buNone/>
            </a:pPr>
            <a:endParaRPr sz="2800"/>
          </a:p>
        </p:txBody>
      </p:sp>
      <p:sp>
        <p:nvSpPr>
          <p:cNvPr id="151" name="l151"/>
          <p:cNvSpPr txBox="1"/>
          <p:nvPr/>
        </p:nvSpPr>
        <p:spPr>
          <a:xfrm>
            <a:off x="9118600" y="3022600"/>
            <a:ext cx="1270000" cy="177800"/>
          </a:xfrm>
          <a:prstGeom prst="rect">
            <a:avLst/>
          </a:prstGeom>
          <a:noFill/>
          <a:ln>
            <a:noFill/>
          </a:ln>
        </p:spPr>
        <p:txBody>
          <a:bodyPr wrap="square" lIns="18000" tIns="0" rIns="18000" bIns="0" anchor="ctr"/>
          <a:lstStyle/>
          <a:p>
            <a:pPr algn="l">
              <a:buNone/>
            </a:pPr>
            <a:r>
              <a:rPr lang="en-US" sz="1100" dirty="0">
                <a:solidFill>
                  <a:srgbClr val="333333"/>
                </a:solidFill>
              </a:rPr>
              <a:t>CRC</a:t>
            </a:r>
          </a:p>
        </p:txBody>
      </p:sp>
      <p:sp>
        <p:nvSpPr>
          <p:cNvPr id="152" name="l152"/>
          <p:cNvSpPr txBox="1"/>
          <p:nvPr/>
        </p:nvSpPr>
        <p:spPr>
          <a:xfrm>
            <a:off x="381000" y="5842000"/>
            <a:ext cx="8255000" cy="508000"/>
          </a:xfrm>
          <a:prstGeom prst="rect">
            <a:avLst/>
          </a:prstGeom>
          <a:noFill/>
          <a:ln>
            <a:noFill/>
          </a:ln>
        </p:spPr>
        <p:txBody>
          <a:bodyPr wrap="square" lIns="18000" tIns="0" rIns="18000" bIns="0" anchor="ctr"/>
          <a:lstStyle/>
          <a:p>
            <a:pPr algn="l">
              <a:buNone/>
            </a:pPr>
            <a:r>
              <a:rPr lang="en-US" dirty="0">
                <a:solidFill>
                  <a:srgbClr val="44546A"/>
                </a:solidFill>
              </a:rPr>
              <a:t>All fields are 16-bit words on the link (8b/10b encoded)
Address and data are 32-bit values split across two consecutive 16-bit words</a:t>
            </a:r>
          </a:p>
        </p:txBody>
      </p:sp>
    </p:spTree>
    <p:extLst>
      <p:ext uri="{BB962C8B-B14F-4D97-AF65-F5344CB8AC3E}">
        <p14:creationId xmlns:p14="http://schemas.microsoft.com/office/powerpoint/2010/main" val="22139137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3CE1D7-97CB-23D3-1918-8C9A10D91C54}"/>
              </a:ext>
            </a:extLst>
          </p:cNvPr>
          <p:cNvSpPr>
            <a:spLocks noGrp="1"/>
          </p:cNvSpPr>
          <p:nvPr>
            <p:ph type="title"/>
          </p:nvPr>
        </p:nvSpPr>
        <p:spPr/>
        <p:txBody>
          <a:bodyPr/>
          <a:lstStyle/>
          <a:p>
            <a:r>
              <a:rPr lang="en-US" sz="3200" dirty="0"/>
              <a:t>TD-Link Packet Structure</a:t>
            </a:r>
          </a:p>
        </p:txBody>
      </p:sp>
      <p:sp>
        <p:nvSpPr>
          <p:cNvPr id="300" name="pkt_0"/>
          <p:cNvSpPr/>
          <p:nvPr/>
        </p:nvSpPr>
        <p:spPr>
          <a:xfrm>
            <a:off x="1016000" y="1905000"/>
            <a:ext cx="1270000" cy="762000"/>
          </a:xfrm>
          <a:prstGeom prst="rect">
            <a:avLst/>
          </a:prstGeom>
          <a:solidFill>
            <a:srgbClr val="4472C4"/>
          </a:solidFill>
          <a:ln w="6350">
            <a:solidFill>
              <a:srgbClr val="333333"/>
            </a:solidFill>
          </a:ln>
        </p:spPr>
        <p:txBody>
          <a:bodyPr wrap="square" lIns="18000" tIns="18000" rIns="18000" bIns="18000" anchor="ctr"/>
          <a:lstStyle/>
          <a:p>
            <a:pPr algn="ctr">
              <a:buNone/>
            </a:pPr>
            <a:r>
              <a:rPr lang="en-US" sz="1100" b="1" dirty="0">
                <a:solidFill>
                  <a:srgbClr val="FFFFFF"/>
                </a:solidFill>
              </a:rPr>
              <a:t>HEADER</a:t>
            </a:r>
          </a:p>
          <a:p>
            <a:pPr algn="ctr">
              <a:buNone/>
            </a:pPr>
            <a:r>
              <a:rPr lang="en-US" sz="1100" b="1" dirty="0">
                <a:solidFill>
                  <a:srgbClr val="FFFFFF"/>
                </a:solidFill>
              </a:rPr>
              <a:t>0x8000</a:t>
            </a:r>
          </a:p>
        </p:txBody>
      </p:sp>
      <p:sp>
        <p:nvSpPr>
          <p:cNvPr id="301" name="pkt_1"/>
          <p:cNvSpPr/>
          <p:nvPr/>
        </p:nvSpPr>
        <p:spPr>
          <a:xfrm>
            <a:off x="2286000" y="1905000"/>
            <a:ext cx="4826000" cy="762000"/>
          </a:xfrm>
          <a:prstGeom prst="rect">
            <a:avLst/>
          </a:prstGeom>
          <a:solidFill>
            <a:srgbClr val="ED7D31"/>
          </a:solidFill>
          <a:ln w="6350">
            <a:solidFill>
              <a:srgbClr val="333333"/>
            </a:solidFill>
          </a:ln>
        </p:spPr>
        <p:txBody>
          <a:bodyPr wrap="square" lIns="18000" tIns="18000" rIns="18000" bIns="18000" anchor="ctr"/>
          <a:lstStyle/>
          <a:p>
            <a:pPr algn="ctr">
              <a:buNone/>
            </a:pPr>
            <a:r>
              <a:rPr lang="en-US" sz="1100" b="1" dirty="0">
                <a:solidFill>
                  <a:srgbClr val="1A1A1A"/>
                </a:solidFill>
              </a:rPr>
              <a:t>PAYLOAD (32-bit words)</a:t>
            </a:r>
          </a:p>
          <a:p>
            <a:pPr algn="ctr">
              <a:buNone/>
            </a:pPr>
            <a:r>
              <a:rPr lang="en-US" sz="1100" b="1" dirty="0">
                <a:solidFill>
                  <a:srgbClr val="1A1A1A"/>
                </a:solidFill>
              </a:rPr>
              <a:t>Event data from FERS boards</a:t>
            </a:r>
          </a:p>
        </p:txBody>
      </p:sp>
      <p:sp>
        <p:nvSpPr>
          <p:cNvPr id="302" name="pkt_2"/>
          <p:cNvSpPr/>
          <p:nvPr/>
        </p:nvSpPr>
        <p:spPr>
          <a:xfrm>
            <a:off x="7112000" y="1905000"/>
            <a:ext cx="1016000" cy="762000"/>
          </a:xfrm>
          <a:prstGeom prst="rect">
            <a:avLst/>
          </a:prstGeom>
          <a:solidFill>
            <a:srgbClr val="A5A5A5"/>
          </a:solidFill>
          <a:ln w="6350">
            <a:solidFill>
              <a:srgbClr val="333333"/>
            </a:solidFill>
          </a:ln>
        </p:spPr>
        <p:txBody>
          <a:bodyPr wrap="square" lIns="18000" tIns="18000" rIns="18000" bIns="18000" anchor="ctr"/>
          <a:lstStyle/>
          <a:p>
            <a:pPr algn="ctr">
              <a:buNone/>
            </a:pPr>
            <a:r>
              <a:rPr lang="en-US" sz="1100" b="1" dirty="0">
                <a:solidFill>
                  <a:srgbClr val="1A1A1A"/>
                </a:solidFill>
              </a:rPr>
              <a:t>CRC</a:t>
            </a:r>
          </a:p>
        </p:txBody>
      </p:sp>
      <p:sp>
        <p:nvSpPr>
          <p:cNvPr id="303" name="pkt_3"/>
          <p:cNvSpPr/>
          <p:nvPr/>
        </p:nvSpPr>
        <p:spPr>
          <a:xfrm>
            <a:off x="8128000" y="1905000"/>
            <a:ext cx="1270000" cy="762000"/>
          </a:xfrm>
          <a:prstGeom prst="rect">
            <a:avLst/>
          </a:prstGeom>
          <a:solidFill>
            <a:srgbClr val="44546A"/>
          </a:solidFill>
          <a:ln w="6350">
            <a:solidFill>
              <a:srgbClr val="333333"/>
            </a:solidFill>
          </a:ln>
        </p:spPr>
        <p:txBody>
          <a:bodyPr wrap="square" lIns="18000" tIns="18000" rIns="18000" bIns="18000" anchor="ctr"/>
          <a:lstStyle/>
          <a:p>
            <a:pPr algn="ctr">
              <a:buNone/>
            </a:pPr>
            <a:r>
              <a:rPr lang="en-US" sz="1100" b="1" dirty="0">
                <a:solidFill>
                  <a:srgbClr val="FFFFFF"/>
                </a:solidFill>
              </a:rPr>
              <a:t>TRAILER</a:t>
            </a:r>
          </a:p>
          <a:p>
            <a:pPr algn="ctr">
              <a:buNone/>
            </a:pPr>
            <a:r>
              <a:rPr lang="en-US" sz="1100" b="1" dirty="0">
                <a:solidFill>
                  <a:srgbClr val="FFFFFF"/>
                </a:solidFill>
              </a:rPr>
              <a:t>0xC000</a:t>
            </a:r>
          </a:p>
        </p:txBody>
      </p:sp>
      <p:sp>
        <p:nvSpPr>
          <p:cNvPr id="304" name="pkt_4"/>
          <p:cNvSpPr/>
          <p:nvPr/>
        </p:nvSpPr>
        <p:spPr>
          <a:xfrm>
            <a:off x="9398000" y="1905000"/>
            <a:ext cx="1524000" cy="762000"/>
          </a:xfrm>
          <a:prstGeom prst="rect">
            <a:avLst/>
          </a:prstGeom>
          <a:solidFill>
            <a:srgbClr val="333333"/>
          </a:solidFill>
          <a:ln w="6350">
            <a:solidFill>
              <a:srgbClr val="333333"/>
            </a:solidFill>
          </a:ln>
        </p:spPr>
        <p:txBody>
          <a:bodyPr wrap="square" lIns="18000" tIns="18000" rIns="18000" bIns="18000" anchor="ctr"/>
          <a:lstStyle/>
          <a:p>
            <a:pPr algn="ctr">
              <a:buNone/>
            </a:pPr>
            <a:r>
              <a:rPr lang="en-US" sz="1100" b="1" dirty="0">
                <a:solidFill>
                  <a:srgbClr val="FFFFFF"/>
                </a:solidFill>
              </a:rPr>
              <a:t>LAST COMMA</a:t>
            </a:r>
          </a:p>
        </p:txBody>
      </p:sp>
      <p:sp>
        <p:nvSpPr>
          <p:cNvPr id="310" name="ann_0"/>
          <p:cNvSpPr/>
          <p:nvPr/>
        </p:nvSpPr>
        <p:spPr>
          <a:xfrm>
            <a:off x="1016000" y="2730500"/>
            <a:ext cx="1270000" cy="279400"/>
          </a:xfrm>
          <a:prstGeom prst="rect">
            <a:avLst/>
          </a:prstGeom>
          <a:noFill/>
          <a:ln>
            <a:noFill/>
          </a:ln>
        </p:spPr>
        <p:txBody>
          <a:bodyPr wrap="square" lIns="18000" tIns="18000" rIns="18000" bIns="18000" anchor="ctr"/>
          <a:lstStyle/>
          <a:p>
            <a:pPr algn="ctr">
              <a:buNone/>
            </a:pPr>
            <a:r>
              <a:rPr lang="en-US" sz="900" dirty="0">
                <a:solidFill>
                  <a:srgbClr val="44546A"/>
                </a:solidFill>
              </a:rPr>
              <a:t>16-bit</a:t>
            </a:r>
          </a:p>
        </p:txBody>
      </p:sp>
      <p:sp>
        <p:nvSpPr>
          <p:cNvPr id="311" name="ann_1"/>
          <p:cNvSpPr/>
          <p:nvPr/>
        </p:nvSpPr>
        <p:spPr>
          <a:xfrm>
            <a:off x="2286000" y="2730500"/>
            <a:ext cx="4826000" cy="279400"/>
          </a:xfrm>
          <a:prstGeom prst="rect">
            <a:avLst/>
          </a:prstGeom>
          <a:noFill/>
          <a:ln>
            <a:noFill/>
          </a:ln>
        </p:spPr>
        <p:txBody>
          <a:bodyPr wrap="square" lIns="18000" tIns="18000" rIns="18000" bIns="18000" anchor="ctr"/>
          <a:lstStyle/>
          <a:p>
            <a:pPr algn="ctr">
              <a:buNone/>
            </a:pPr>
            <a:r>
              <a:rPr lang="en-US" sz="900" dirty="0">
                <a:solidFill>
                  <a:srgbClr val="44546A"/>
                </a:solidFill>
              </a:rPr>
              <a:t>32-bit (encoded as 16-bit via 8b/10b)</a:t>
            </a:r>
          </a:p>
        </p:txBody>
      </p:sp>
      <p:sp>
        <p:nvSpPr>
          <p:cNvPr id="312" name="ann_2"/>
          <p:cNvSpPr/>
          <p:nvPr/>
        </p:nvSpPr>
        <p:spPr>
          <a:xfrm>
            <a:off x="7112000" y="2730500"/>
            <a:ext cx="1016000" cy="279400"/>
          </a:xfrm>
          <a:prstGeom prst="rect">
            <a:avLst/>
          </a:prstGeom>
          <a:noFill/>
          <a:ln>
            <a:noFill/>
          </a:ln>
        </p:spPr>
        <p:txBody>
          <a:bodyPr wrap="square" lIns="18000" tIns="18000" rIns="18000" bIns="18000" anchor="ctr"/>
          <a:lstStyle/>
          <a:p>
            <a:pPr algn="ctr">
              <a:buNone/>
            </a:pPr>
            <a:r>
              <a:rPr lang="en-US" sz="900" dirty="0">
                <a:solidFill>
                  <a:srgbClr val="44546A"/>
                </a:solidFill>
              </a:rPr>
              <a:t>16-bit</a:t>
            </a:r>
          </a:p>
        </p:txBody>
      </p:sp>
      <p:sp>
        <p:nvSpPr>
          <p:cNvPr id="313" name="ann_3"/>
          <p:cNvSpPr/>
          <p:nvPr/>
        </p:nvSpPr>
        <p:spPr>
          <a:xfrm>
            <a:off x="8128000" y="2730500"/>
            <a:ext cx="1270000" cy="279400"/>
          </a:xfrm>
          <a:prstGeom prst="rect">
            <a:avLst/>
          </a:prstGeom>
          <a:noFill/>
          <a:ln>
            <a:noFill/>
          </a:ln>
        </p:spPr>
        <p:txBody>
          <a:bodyPr wrap="square" lIns="18000" tIns="18000" rIns="18000" bIns="18000" anchor="ctr"/>
          <a:lstStyle/>
          <a:p>
            <a:pPr algn="ctr">
              <a:buNone/>
            </a:pPr>
            <a:r>
              <a:rPr lang="en-US" sz="900" dirty="0">
                <a:solidFill>
                  <a:srgbClr val="44546A"/>
                </a:solidFill>
              </a:rPr>
              <a:t>16-bit</a:t>
            </a:r>
          </a:p>
        </p:txBody>
      </p:sp>
      <p:sp>
        <p:nvSpPr>
          <p:cNvPr id="314" name="ann_4"/>
          <p:cNvSpPr/>
          <p:nvPr/>
        </p:nvSpPr>
        <p:spPr>
          <a:xfrm>
            <a:off x="9398000" y="2730500"/>
            <a:ext cx="1524000" cy="279400"/>
          </a:xfrm>
          <a:prstGeom prst="rect">
            <a:avLst/>
          </a:prstGeom>
          <a:noFill/>
          <a:ln>
            <a:noFill/>
          </a:ln>
        </p:spPr>
        <p:txBody>
          <a:bodyPr wrap="square" lIns="18000" tIns="18000" rIns="18000" bIns="18000" anchor="ctr"/>
          <a:lstStyle/>
          <a:p>
            <a:pPr algn="ctr">
              <a:buNone/>
            </a:pPr>
            <a:r>
              <a:rPr lang="en-US" sz="900" dirty="0">
                <a:solidFill>
                  <a:srgbClr val="44546A"/>
                </a:solidFill>
              </a:rPr>
              <a:t>16-bit</a:t>
            </a:r>
          </a:p>
        </p:txBody>
      </p:sp>
      <p:sp>
        <p:nvSpPr>
          <p:cNvPr id="320" name="EncodingDetail"/>
          <p:cNvSpPr txBox="1"/>
          <p:nvPr/>
        </p:nvSpPr>
        <p:spPr>
          <a:xfrm>
            <a:off x="1016000" y="3302000"/>
            <a:ext cx="5080000" cy="1270000"/>
          </a:xfrm>
          <a:prstGeom prst="rect">
            <a:avLst/>
          </a:prstGeom>
          <a:noFill/>
          <a:ln>
            <a:noFill/>
          </a:ln>
        </p:spPr>
        <p:txBody>
          <a:bodyPr wrap="square" lIns="36000" tIns="36000" rIns="36000" bIns="36000"/>
          <a:lstStyle/>
          <a:p>
            <a:pPr>
              <a:buNone/>
            </a:pPr>
            <a:r>
              <a:rPr lang="en-US" sz="2400" b="1" dirty="0">
                <a:solidFill>
                  <a:srgbClr val="4472C4"/>
                </a:solidFill>
              </a:rPr>
              <a:t>Encoding Scheme</a:t>
            </a:r>
          </a:p>
          <a:p>
            <a:pPr marL="228600" indent="-228600">
              <a:spcAft>
                <a:spcPts val="200"/>
              </a:spcAft>
              <a:buFont typeface="Arial" panose="020B0604020202020204" pitchFamily="34" charset="0"/>
              <a:buChar char="•"/>
            </a:pPr>
            <a:r>
              <a:rPr lang="en-US" dirty="0">
                <a:solidFill>
                  <a:srgbClr val="333333"/>
                </a:solidFill>
              </a:rPr>
              <a:t>Payload carries </a:t>
            </a:r>
            <a:r>
              <a:rPr lang="en-US" b="1" dirty="0">
                <a:solidFill>
                  <a:srgbClr val="333333"/>
                </a:solidFill>
              </a:rPr>
              <a:t>32-bit data words</a:t>
            </a:r>
          </a:p>
          <a:p>
            <a:pPr marL="228600" indent="-228600">
              <a:spcAft>
                <a:spcPts val="200"/>
              </a:spcAft>
              <a:buFont typeface="Arial" panose="020B0604020202020204" pitchFamily="34" charset="0"/>
              <a:buChar char="•"/>
            </a:pPr>
            <a:r>
              <a:rPr lang="en-US" dirty="0">
                <a:solidFill>
                  <a:srgbClr val="333333"/>
                </a:solidFill>
              </a:rPr>
              <a:t>8b/10b encodes them on </a:t>
            </a:r>
            <a:r>
              <a:rPr lang="en-US" b="1" dirty="0">
                <a:solidFill>
                  <a:srgbClr val="333333"/>
                </a:solidFill>
              </a:rPr>
              <a:t>16-bit symbols</a:t>
            </a:r>
          </a:p>
          <a:p>
            <a:pPr marL="228600" indent="-228600">
              <a:spcAft>
                <a:spcPts val="200"/>
              </a:spcAft>
              <a:buFont typeface="Arial" panose="020B0604020202020204" pitchFamily="34" charset="0"/>
              <a:buChar char="•"/>
            </a:pPr>
            <a:r>
              <a:rPr lang="en-US" dirty="0">
                <a:solidFill>
                  <a:srgbClr val="333333"/>
                </a:solidFill>
              </a:rPr>
              <a:t>Header, CRC, Trailer, LAST COMMA are </a:t>
            </a:r>
            <a:r>
              <a:rPr lang="en-US" b="1" dirty="0">
                <a:solidFill>
                  <a:srgbClr val="333333"/>
                </a:solidFill>
              </a:rPr>
              <a:t>16-bit control words</a:t>
            </a:r>
          </a:p>
        </p:txBody>
      </p:sp>
      <p:sp>
        <p:nvSpPr>
          <p:cNvPr id="330" name="StreamingDetail"/>
          <p:cNvSpPr txBox="1"/>
          <p:nvPr/>
        </p:nvSpPr>
        <p:spPr>
          <a:xfrm>
            <a:off x="6477000" y="3302000"/>
            <a:ext cx="5080000" cy="1270000"/>
          </a:xfrm>
          <a:prstGeom prst="rect">
            <a:avLst/>
          </a:prstGeom>
          <a:noFill/>
          <a:ln>
            <a:noFill/>
          </a:ln>
        </p:spPr>
        <p:txBody>
          <a:bodyPr wrap="square" lIns="36000" tIns="36000" rIns="36000" bIns="36000"/>
          <a:lstStyle/>
          <a:p>
            <a:pPr>
              <a:buNone/>
            </a:pPr>
            <a:r>
              <a:rPr lang="en-US" sz="2400" b="1" dirty="0">
                <a:solidFill>
                  <a:srgbClr val="ED7D31"/>
                </a:solidFill>
              </a:rPr>
              <a:t>Streaming Behavior</a:t>
            </a:r>
          </a:p>
          <a:p>
            <a:pPr marL="228600" indent="-228600">
              <a:spcAft>
                <a:spcPts val="200"/>
              </a:spcAft>
              <a:buFont typeface="Arial" panose="020B0604020202020204" pitchFamily="34" charset="0"/>
              <a:buChar char="•"/>
            </a:pPr>
            <a:r>
              <a:rPr lang="en-US" dirty="0">
                <a:solidFill>
                  <a:srgbClr val="333333"/>
                </a:solidFill>
              </a:rPr>
              <a:t>Each FERS appends up to </a:t>
            </a:r>
            <a:r>
              <a:rPr lang="en-US" b="1" dirty="0">
                <a:solidFill>
                  <a:srgbClr val="333333"/>
                </a:solidFill>
              </a:rPr>
              <a:t>N events</a:t>
            </a:r>
            <a:r>
              <a:rPr lang="en-US" dirty="0">
                <a:solidFill>
                  <a:srgbClr val="333333"/>
                </a:solidFill>
              </a:rPr>
              <a:t> per train pass</a:t>
            </a:r>
          </a:p>
          <a:p>
            <a:pPr marL="228600" indent="-228600">
              <a:spcAft>
                <a:spcPts val="200"/>
              </a:spcAft>
              <a:buFont typeface="Arial" panose="020B0604020202020204" pitchFamily="34" charset="0"/>
              <a:buChar char="•"/>
            </a:pPr>
            <a:r>
              <a:rPr lang="en-US" dirty="0">
                <a:solidFill>
                  <a:srgbClr val="333333"/>
                </a:solidFill>
              </a:rPr>
              <a:t>CRC </a:t>
            </a:r>
            <a:r>
              <a:rPr lang="en-US" b="1" dirty="0">
                <a:solidFill>
                  <a:srgbClr val="333333"/>
                </a:solidFill>
              </a:rPr>
              <a:t>appended at the end of each hop</a:t>
            </a:r>
          </a:p>
          <a:p>
            <a:pPr marL="228600" indent="-228600">
              <a:spcAft>
                <a:spcPts val="200"/>
              </a:spcAft>
              <a:buFont typeface="Arial" panose="020B0604020202020204" pitchFamily="34" charset="0"/>
              <a:buChar char="•"/>
            </a:pPr>
            <a:r>
              <a:rPr lang="en-US" dirty="0">
                <a:solidFill>
                  <a:srgbClr val="333333"/>
                </a:solidFill>
              </a:rPr>
              <a:t>Payloads stored in concentrator </a:t>
            </a:r>
            <a:r>
              <a:rPr lang="en-US" b="1" dirty="0">
                <a:solidFill>
                  <a:srgbClr val="333333"/>
                </a:solidFill>
              </a:rPr>
              <a:t>DDR4</a:t>
            </a:r>
            <a:r>
              <a:rPr lang="en-US" dirty="0">
                <a:solidFill>
                  <a:srgbClr val="333333"/>
                </a:solidFill>
              </a:rPr>
              <a:t> (64 Mword/link)</a:t>
            </a:r>
          </a:p>
        </p:txBody>
      </p:sp>
    </p:spTree>
    <p:extLst>
      <p:ext uri="{BB962C8B-B14F-4D97-AF65-F5344CB8AC3E}">
        <p14:creationId xmlns:p14="http://schemas.microsoft.com/office/powerpoint/2010/main" val="306143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BE5224-D462-5CBE-2A8B-94D3D8AF9896}"/>
            </a:ext>
          </a:extLst>
        </p:cNvPr>
        <p:cNvGrpSpPr/>
        <p:nvPr/>
      </p:nvGrpSpPr>
      <p:grpSpPr>
        <a:xfrm>
          <a:off x="0" y="0"/>
          <a:ext cx="0" cy="0"/>
          <a:chOff x="0" y="0"/>
          <a:chExt cx="0" cy="0"/>
        </a:xfrm>
      </p:grpSpPr>
      <p:pic>
        <p:nvPicPr>
          <p:cNvPr id="3" name="Picture 4" descr="Text&#10;&#10;Description automatically generated">
            <a:extLst>
              <a:ext uri="{FF2B5EF4-FFF2-40B4-BE49-F238E27FC236}">
                <a16:creationId xmlns:a16="http://schemas.microsoft.com/office/drawing/2014/main" id="{792A1C63-A5FA-5808-8DFA-D356EE6883FF}"/>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8422" t="35162" r="8598" b="35043"/>
          <a:stretch/>
        </p:blipFill>
        <p:spPr bwMode="auto">
          <a:xfrm>
            <a:off x="347161" y="2993043"/>
            <a:ext cx="3769706" cy="1353599"/>
          </a:xfrm>
          <a:prstGeom prst="rect">
            <a:avLst/>
          </a:prstGeom>
          <a:noFill/>
          <a:ln>
            <a:noFill/>
          </a:ln>
          <a:extLst>
            <a:ext uri="{53640926-AAD7-44D8-BBD7-CCE9431645EC}">
              <a14:shadowObscured xmlns:a14="http://schemas.microsoft.com/office/drawing/2010/main"/>
            </a:ext>
          </a:extLst>
        </p:spPr>
      </p:pic>
      <p:sp>
        <p:nvSpPr>
          <p:cNvPr id="4" name="CasellaDiTesto 3">
            <a:extLst>
              <a:ext uri="{FF2B5EF4-FFF2-40B4-BE49-F238E27FC236}">
                <a16:creationId xmlns:a16="http://schemas.microsoft.com/office/drawing/2014/main" id="{52B6EF8E-8CE6-3B9D-CA91-D066CF7BD31C}"/>
              </a:ext>
            </a:extLst>
          </p:cNvPr>
          <p:cNvSpPr txBox="1"/>
          <p:nvPr/>
        </p:nvSpPr>
        <p:spPr>
          <a:xfrm>
            <a:off x="2391448" y="2524887"/>
            <a:ext cx="1344815" cy="46166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1200" b="1" dirty="0">
                <a:solidFill>
                  <a:schemeClr val="accent6">
                    <a:lumMod val="75000"/>
                  </a:schemeClr>
                </a:solidFill>
              </a:rPr>
              <a:t>1/10Gb </a:t>
            </a:r>
            <a:r>
              <a:rPr lang="it-IT" sz="1200" b="1" dirty="0" err="1">
                <a:solidFill>
                  <a:schemeClr val="accent6">
                    <a:lumMod val="75000"/>
                  </a:schemeClr>
                </a:solidFill>
              </a:rPr>
              <a:t>Eth</a:t>
            </a:r>
            <a:endParaRPr lang="it-IT" sz="1200" b="1" dirty="0">
              <a:solidFill>
                <a:schemeClr val="accent6">
                  <a:lumMod val="75000"/>
                </a:schemeClr>
              </a:solidFill>
            </a:endParaRPr>
          </a:p>
          <a:p>
            <a:pPr algn="ctr"/>
            <a:r>
              <a:rPr lang="it-IT" sz="1200" b="1" dirty="0">
                <a:solidFill>
                  <a:schemeClr val="accent6">
                    <a:lumMod val="75000"/>
                  </a:schemeClr>
                </a:solidFill>
              </a:rPr>
              <a:t>USB 3.0</a:t>
            </a:r>
            <a:endParaRPr lang="en-US" sz="1200" b="1" dirty="0">
              <a:solidFill>
                <a:schemeClr val="accent6">
                  <a:lumMod val="75000"/>
                </a:schemeClr>
              </a:solidFill>
            </a:endParaRPr>
          </a:p>
        </p:txBody>
      </p:sp>
      <p:pic>
        <p:nvPicPr>
          <p:cNvPr id="5" name="Immagine 35" descr="Immagine che contiene testo, computer, elettronico, nero&#10;&#10;Descrizione generata automaticamente">
            <a:extLst>
              <a:ext uri="{FF2B5EF4-FFF2-40B4-BE49-F238E27FC236}">
                <a16:creationId xmlns:a16="http://schemas.microsoft.com/office/drawing/2014/main" id="{1A07A834-E949-BBB2-C415-FCAF6251732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1909" y="4543174"/>
            <a:ext cx="1959780" cy="1738718"/>
          </a:xfrm>
          <a:prstGeom prst="rect">
            <a:avLst/>
          </a:prstGeom>
        </p:spPr>
      </p:pic>
      <p:sp>
        <p:nvSpPr>
          <p:cNvPr id="8" name="CasellaDiTesto 4">
            <a:extLst>
              <a:ext uri="{FF2B5EF4-FFF2-40B4-BE49-F238E27FC236}">
                <a16:creationId xmlns:a16="http://schemas.microsoft.com/office/drawing/2014/main" id="{479768F2-04E7-3126-F9BA-9F8B3F1AB9EA}"/>
              </a:ext>
            </a:extLst>
          </p:cNvPr>
          <p:cNvSpPr txBox="1"/>
          <p:nvPr/>
        </p:nvSpPr>
        <p:spPr>
          <a:xfrm>
            <a:off x="6579061" y="4998549"/>
            <a:ext cx="447509" cy="27699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it-IT" sz="1200" b="1" dirty="0">
                <a:solidFill>
                  <a:srgbClr val="0070C0"/>
                </a:solidFill>
              </a:rPr>
              <a:t>SW</a:t>
            </a:r>
            <a:endParaRPr lang="en-US" sz="1200" b="1" dirty="0">
              <a:solidFill>
                <a:srgbClr val="0070C0"/>
              </a:solidFill>
            </a:endParaRPr>
          </a:p>
        </p:txBody>
      </p:sp>
      <p:pic>
        <p:nvPicPr>
          <p:cNvPr id="9" name="Immagine 8">
            <a:extLst>
              <a:ext uri="{FF2B5EF4-FFF2-40B4-BE49-F238E27FC236}">
                <a16:creationId xmlns:a16="http://schemas.microsoft.com/office/drawing/2014/main" id="{5705C13B-C9CE-79BA-61F0-5ABDC77DEE3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8883425" y="1106749"/>
            <a:ext cx="1291496" cy="2242257"/>
          </a:xfrm>
          <a:prstGeom prst="rect">
            <a:avLst/>
          </a:prstGeom>
        </p:spPr>
      </p:pic>
      <p:pic>
        <p:nvPicPr>
          <p:cNvPr id="10" name="Immagine 9">
            <a:extLst>
              <a:ext uri="{FF2B5EF4-FFF2-40B4-BE49-F238E27FC236}">
                <a16:creationId xmlns:a16="http://schemas.microsoft.com/office/drawing/2014/main" id="{21765CCC-825A-2E22-D400-79AAA1E29138}"/>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238522" y="1013536"/>
            <a:ext cx="3462821" cy="1476581"/>
          </a:xfrm>
          <a:prstGeom prst="rect">
            <a:avLst/>
          </a:prstGeom>
        </p:spPr>
      </p:pic>
      <p:pic>
        <p:nvPicPr>
          <p:cNvPr id="11" name="Immagine 10">
            <a:extLst>
              <a:ext uri="{FF2B5EF4-FFF2-40B4-BE49-F238E27FC236}">
                <a16:creationId xmlns:a16="http://schemas.microsoft.com/office/drawing/2014/main" id="{87575D5F-F231-5377-094A-1858F7032668}"/>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364867" y="1246909"/>
            <a:ext cx="3462821" cy="1476581"/>
          </a:xfrm>
          <a:prstGeom prst="rect">
            <a:avLst/>
          </a:prstGeom>
        </p:spPr>
      </p:pic>
      <p:pic>
        <p:nvPicPr>
          <p:cNvPr id="12" name="Immagine 11">
            <a:extLst>
              <a:ext uri="{FF2B5EF4-FFF2-40B4-BE49-F238E27FC236}">
                <a16:creationId xmlns:a16="http://schemas.microsoft.com/office/drawing/2014/main" id="{59E83833-174F-0D72-C794-3E44A858744F}"/>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500658" y="1521308"/>
            <a:ext cx="3462821" cy="1476581"/>
          </a:xfrm>
          <a:prstGeom prst="rect">
            <a:avLst/>
          </a:prstGeom>
        </p:spPr>
      </p:pic>
      <p:pic>
        <p:nvPicPr>
          <p:cNvPr id="13" name="Immagine 12">
            <a:extLst>
              <a:ext uri="{FF2B5EF4-FFF2-40B4-BE49-F238E27FC236}">
                <a16:creationId xmlns:a16="http://schemas.microsoft.com/office/drawing/2014/main" id="{996FCAA4-9B63-EC0F-8EB6-D08637F22280}"/>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639108" y="1763086"/>
            <a:ext cx="3462821" cy="1476581"/>
          </a:xfrm>
          <a:prstGeom prst="rect">
            <a:avLst/>
          </a:prstGeom>
        </p:spPr>
      </p:pic>
      <p:sp>
        <p:nvSpPr>
          <p:cNvPr id="15" name="CasellaDiTesto 4">
            <a:extLst>
              <a:ext uri="{FF2B5EF4-FFF2-40B4-BE49-F238E27FC236}">
                <a16:creationId xmlns:a16="http://schemas.microsoft.com/office/drawing/2014/main" id="{6D0175D0-B76F-6891-BF1C-CCA545378BE0}"/>
              </a:ext>
            </a:extLst>
          </p:cNvPr>
          <p:cNvSpPr txBox="1"/>
          <p:nvPr/>
        </p:nvSpPr>
        <p:spPr>
          <a:xfrm>
            <a:off x="4903237" y="3927567"/>
            <a:ext cx="1624657" cy="307777"/>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it-IT" sz="1400" b="1" dirty="0">
                <a:solidFill>
                  <a:srgbClr val="E85B15"/>
                </a:solidFill>
              </a:rPr>
              <a:t>3.125 Gb/s </a:t>
            </a:r>
            <a:r>
              <a:rPr lang="it-IT" sz="1400" b="1" dirty="0" err="1">
                <a:solidFill>
                  <a:srgbClr val="E85B15"/>
                </a:solidFill>
              </a:rPr>
              <a:t>TDlink</a:t>
            </a:r>
            <a:endParaRPr lang="it-IT" sz="1400" b="1" dirty="0">
              <a:solidFill>
                <a:srgbClr val="E85B15"/>
              </a:solidFill>
            </a:endParaRPr>
          </a:p>
        </p:txBody>
      </p:sp>
      <p:sp>
        <p:nvSpPr>
          <p:cNvPr id="16" name="Freccia a destra 15">
            <a:extLst>
              <a:ext uri="{FF2B5EF4-FFF2-40B4-BE49-F238E27FC236}">
                <a16:creationId xmlns:a16="http://schemas.microsoft.com/office/drawing/2014/main" id="{43004601-121E-F2D5-797E-6B111BAFD0A8}"/>
              </a:ext>
            </a:extLst>
          </p:cNvPr>
          <p:cNvSpPr/>
          <p:nvPr/>
        </p:nvSpPr>
        <p:spPr>
          <a:xfrm>
            <a:off x="8274926" y="2019543"/>
            <a:ext cx="546967" cy="498808"/>
          </a:xfrm>
          <a:prstGeom prst="rightArrow">
            <a:avLst/>
          </a:prstGeom>
          <a:solidFill>
            <a:srgbClr val="125675"/>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it-IT"/>
          </a:p>
        </p:txBody>
      </p:sp>
      <p:sp>
        <p:nvSpPr>
          <p:cNvPr id="17" name="Freccia a destra 16">
            <a:extLst>
              <a:ext uri="{FF2B5EF4-FFF2-40B4-BE49-F238E27FC236}">
                <a16:creationId xmlns:a16="http://schemas.microsoft.com/office/drawing/2014/main" id="{40139A36-33F8-6C9A-4D7F-2771F44412DC}"/>
              </a:ext>
            </a:extLst>
          </p:cNvPr>
          <p:cNvSpPr/>
          <p:nvPr/>
        </p:nvSpPr>
        <p:spPr>
          <a:xfrm rot="10800000">
            <a:off x="10392870" y="2128834"/>
            <a:ext cx="546967" cy="498808"/>
          </a:xfrm>
          <a:prstGeom prst="rightArrow">
            <a:avLst/>
          </a:prstGeom>
          <a:solidFill>
            <a:srgbClr val="125675"/>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it-IT"/>
          </a:p>
        </p:txBody>
      </p:sp>
      <p:sp>
        <p:nvSpPr>
          <p:cNvPr id="20" name="CasellaDiTesto 47">
            <a:extLst>
              <a:ext uri="{FF2B5EF4-FFF2-40B4-BE49-F238E27FC236}">
                <a16:creationId xmlns:a16="http://schemas.microsoft.com/office/drawing/2014/main" id="{F1695584-0F34-F17D-B4DA-558934C7D1A8}"/>
              </a:ext>
            </a:extLst>
          </p:cNvPr>
          <p:cNvSpPr txBox="1">
            <a:spLocks noChangeArrowheads="1"/>
          </p:cNvSpPr>
          <p:nvPr/>
        </p:nvSpPr>
        <p:spPr bwMode="auto">
          <a:xfrm>
            <a:off x="9240476" y="887073"/>
            <a:ext cx="2050279" cy="53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lnSpc>
                <a:spcPct val="80000"/>
              </a:lnSpc>
              <a:spcBef>
                <a:spcPct val="20000"/>
              </a:spcBef>
              <a:spcAft>
                <a:spcPct val="0"/>
              </a:spcAft>
              <a:defRPr sz="1600">
                <a:solidFill>
                  <a:schemeClr val="tx1"/>
                </a:solidFill>
                <a:latin typeface="Arial" charset="0"/>
              </a:defRPr>
            </a:lvl6pPr>
            <a:lvl7pPr marL="2971800" indent="-228600" eaLnBrk="0" fontAlgn="base" hangingPunct="0">
              <a:lnSpc>
                <a:spcPct val="80000"/>
              </a:lnSpc>
              <a:spcBef>
                <a:spcPct val="20000"/>
              </a:spcBef>
              <a:spcAft>
                <a:spcPct val="0"/>
              </a:spcAft>
              <a:defRPr sz="1600">
                <a:solidFill>
                  <a:schemeClr val="tx1"/>
                </a:solidFill>
                <a:latin typeface="Arial" charset="0"/>
              </a:defRPr>
            </a:lvl7pPr>
            <a:lvl8pPr marL="3429000" indent="-228600" eaLnBrk="0" fontAlgn="base" hangingPunct="0">
              <a:lnSpc>
                <a:spcPct val="80000"/>
              </a:lnSpc>
              <a:spcBef>
                <a:spcPct val="20000"/>
              </a:spcBef>
              <a:spcAft>
                <a:spcPct val="0"/>
              </a:spcAft>
              <a:defRPr sz="1600">
                <a:solidFill>
                  <a:schemeClr val="tx1"/>
                </a:solidFill>
                <a:latin typeface="Arial" charset="0"/>
              </a:defRPr>
            </a:lvl8pPr>
            <a:lvl9pPr marL="3886200" indent="-228600" eaLnBrk="0" fontAlgn="base" hangingPunct="0">
              <a:lnSpc>
                <a:spcPct val="80000"/>
              </a:lnSpc>
              <a:spcBef>
                <a:spcPct val="20000"/>
              </a:spcBef>
              <a:spcAft>
                <a:spcPct val="0"/>
              </a:spcAft>
              <a:defRPr sz="1600">
                <a:solidFill>
                  <a:schemeClr val="tx1"/>
                </a:solidFill>
                <a:latin typeface="Arial" charset="0"/>
              </a:defRPr>
            </a:lvl9pPr>
          </a:lstStyle>
          <a:p>
            <a:pPr eaLnBrk="1" fontAlgn="base" hangingPunct="1">
              <a:lnSpc>
                <a:spcPct val="80000"/>
              </a:lnSpc>
              <a:spcBef>
                <a:spcPct val="20000"/>
              </a:spcBef>
              <a:spcAft>
                <a:spcPct val="0"/>
              </a:spcAft>
            </a:pPr>
            <a:r>
              <a:rPr lang="it-IT" b="1" dirty="0">
                <a:latin typeface="Calibri" panose="020F0502020204030204" pitchFamily="34" charset="0"/>
                <a:ea typeface="Calibri" panose="020F0502020204030204" pitchFamily="34" charset="0"/>
                <a:cs typeface="Calibri" panose="020F0502020204030204" pitchFamily="34" charset="0"/>
              </a:rPr>
              <a:t>Custom Flange</a:t>
            </a:r>
          </a:p>
          <a:p>
            <a:pPr eaLnBrk="1" fontAlgn="base" hangingPunct="1">
              <a:lnSpc>
                <a:spcPct val="80000"/>
              </a:lnSpc>
              <a:spcBef>
                <a:spcPct val="20000"/>
              </a:spcBef>
              <a:spcAft>
                <a:spcPct val="0"/>
              </a:spcAft>
            </a:pPr>
            <a:r>
              <a:rPr lang="it-IT" b="1" dirty="0">
                <a:latin typeface="Calibri" panose="020F0502020204030204" pitchFamily="34" charset="0"/>
                <a:ea typeface="Calibri" panose="020F0502020204030204" pitchFamily="34" charset="0"/>
                <a:cs typeface="Calibri" panose="020F0502020204030204" pitchFamily="34" charset="0"/>
              </a:rPr>
              <a:t>    or Backplane</a:t>
            </a:r>
          </a:p>
        </p:txBody>
      </p:sp>
      <p:sp>
        <p:nvSpPr>
          <p:cNvPr id="24" name="CasellaDiTesto 47">
            <a:extLst>
              <a:ext uri="{FF2B5EF4-FFF2-40B4-BE49-F238E27FC236}">
                <a16:creationId xmlns:a16="http://schemas.microsoft.com/office/drawing/2014/main" id="{0BA5C1A3-6ABE-1846-4999-7C380F5BE716}"/>
              </a:ext>
            </a:extLst>
          </p:cNvPr>
          <p:cNvSpPr txBox="1">
            <a:spLocks noChangeArrowheads="1"/>
          </p:cNvSpPr>
          <p:nvPr/>
        </p:nvSpPr>
        <p:spPr bwMode="auto">
          <a:xfrm>
            <a:off x="5944697" y="3293154"/>
            <a:ext cx="1185520" cy="294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lnSpc>
                <a:spcPct val="80000"/>
              </a:lnSpc>
              <a:spcBef>
                <a:spcPct val="20000"/>
              </a:spcBef>
              <a:spcAft>
                <a:spcPct val="0"/>
              </a:spcAft>
              <a:defRPr sz="1600">
                <a:solidFill>
                  <a:schemeClr val="tx1"/>
                </a:solidFill>
                <a:latin typeface="Arial" charset="0"/>
              </a:defRPr>
            </a:lvl6pPr>
            <a:lvl7pPr marL="2971800" indent="-228600" eaLnBrk="0" fontAlgn="base" hangingPunct="0">
              <a:lnSpc>
                <a:spcPct val="80000"/>
              </a:lnSpc>
              <a:spcBef>
                <a:spcPct val="20000"/>
              </a:spcBef>
              <a:spcAft>
                <a:spcPct val="0"/>
              </a:spcAft>
              <a:defRPr sz="1600">
                <a:solidFill>
                  <a:schemeClr val="tx1"/>
                </a:solidFill>
                <a:latin typeface="Arial" charset="0"/>
              </a:defRPr>
            </a:lvl7pPr>
            <a:lvl8pPr marL="3429000" indent="-228600" eaLnBrk="0" fontAlgn="base" hangingPunct="0">
              <a:lnSpc>
                <a:spcPct val="80000"/>
              </a:lnSpc>
              <a:spcBef>
                <a:spcPct val="20000"/>
              </a:spcBef>
              <a:spcAft>
                <a:spcPct val="0"/>
              </a:spcAft>
              <a:defRPr sz="1600">
                <a:solidFill>
                  <a:schemeClr val="tx1"/>
                </a:solidFill>
                <a:latin typeface="Arial" charset="0"/>
              </a:defRPr>
            </a:lvl8pPr>
            <a:lvl9pPr marL="3886200" indent="-228600" eaLnBrk="0" fontAlgn="base" hangingPunct="0">
              <a:lnSpc>
                <a:spcPct val="80000"/>
              </a:lnSpc>
              <a:spcBef>
                <a:spcPct val="20000"/>
              </a:spcBef>
              <a:spcAft>
                <a:spcPct val="0"/>
              </a:spcAft>
              <a:defRPr sz="1600">
                <a:solidFill>
                  <a:schemeClr val="tx1"/>
                </a:solidFill>
                <a:latin typeface="Arial" charset="0"/>
              </a:defRPr>
            </a:lvl9pPr>
          </a:lstStyle>
          <a:p>
            <a:pPr algn="just" eaLnBrk="1" fontAlgn="base" hangingPunct="1">
              <a:lnSpc>
                <a:spcPct val="80000"/>
              </a:lnSpc>
              <a:spcBef>
                <a:spcPct val="20000"/>
              </a:spcBef>
              <a:spcAft>
                <a:spcPct val="0"/>
              </a:spcAft>
            </a:pPr>
            <a:r>
              <a:rPr lang="en-GB" b="1" dirty="0">
                <a:latin typeface="Calibri" panose="020F0502020204030204" pitchFamily="34" charset="0"/>
                <a:ea typeface="Calibri" panose="020F0502020204030204" pitchFamily="34" charset="0"/>
                <a:cs typeface="Calibri" panose="020F0502020204030204" pitchFamily="34" charset="0"/>
              </a:rPr>
              <a:t>FERS Units</a:t>
            </a:r>
            <a:endParaRPr lang="it-IT" b="1" dirty="0">
              <a:latin typeface="Calibri" panose="020F0502020204030204" pitchFamily="34" charset="0"/>
              <a:ea typeface="Calibri" panose="020F0502020204030204" pitchFamily="34" charset="0"/>
              <a:cs typeface="Calibri" panose="020F0502020204030204" pitchFamily="34" charset="0"/>
            </a:endParaRPr>
          </a:p>
        </p:txBody>
      </p:sp>
      <p:pic>
        <p:nvPicPr>
          <p:cNvPr id="25" name="Picture 4" descr="Time Icon">
            <a:extLst>
              <a:ext uri="{FF2B5EF4-FFF2-40B4-BE49-F238E27FC236}">
                <a16:creationId xmlns:a16="http://schemas.microsoft.com/office/drawing/2014/main" id="{41ED3300-98E3-C2BE-16EB-FDC3BEAEB4C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6220" y="2005832"/>
            <a:ext cx="698578" cy="698578"/>
          </a:xfrm>
          <a:prstGeom prst="rect">
            <a:avLst/>
          </a:prstGeom>
          <a:noFill/>
          <a:extLst>
            <a:ext uri="{909E8E84-426E-40DD-AFC4-6F175D3DCCD1}">
              <a14:hiddenFill xmlns:a14="http://schemas.microsoft.com/office/drawing/2010/main">
                <a:solidFill>
                  <a:srgbClr val="FFFFFF"/>
                </a:solidFill>
              </a14:hiddenFill>
            </a:ext>
          </a:extLst>
        </p:spPr>
      </p:pic>
      <p:sp>
        <p:nvSpPr>
          <p:cNvPr id="26" name="Freccia a destra 25">
            <a:extLst>
              <a:ext uri="{FF2B5EF4-FFF2-40B4-BE49-F238E27FC236}">
                <a16:creationId xmlns:a16="http://schemas.microsoft.com/office/drawing/2014/main" id="{087A2AA5-B96D-35B9-54A0-053BAD119C3A}"/>
              </a:ext>
            </a:extLst>
          </p:cNvPr>
          <p:cNvSpPr/>
          <p:nvPr/>
        </p:nvSpPr>
        <p:spPr>
          <a:xfrm rot="2741930">
            <a:off x="694244" y="2708925"/>
            <a:ext cx="508939" cy="205114"/>
          </a:xfrm>
          <a:prstGeom prst="rightArrow">
            <a:avLst/>
          </a:prstGeom>
          <a:solidFill>
            <a:srgbClr val="125675"/>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it-IT"/>
          </a:p>
        </p:txBody>
      </p:sp>
      <p:sp>
        <p:nvSpPr>
          <p:cNvPr id="27" name="CasellaDiTesto 26">
            <a:extLst>
              <a:ext uri="{FF2B5EF4-FFF2-40B4-BE49-F238E27FC236}">
                <a16:creationId xmlns:a16="http://schemas.microsoft.com/office/drawing/2014/main" id="{DDB611CF-8B86-223A-B84F-BEC9A4F73BCA}"/>
              </a:ext>
            </a:extLst>
          </p:cNvPr>
          <p:cNvSpPr txBox="1"/>
          <p:nvPr/>
        </p:nvSpPr>
        <p:spPr>
          <a:xfrm>
            <a:off x="200360" y="4728239"/>
            <a:ext cx="5574594" cy="93871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en-150"/>
            </a:defPPr>
            <a:lvl1pPr>
              <a:spcAft>
                <a:spcPts val="600"/>
              </a:spcAft>
              <a:defRPr sz="1200" b="1">
                <a:solidFill>
                  <a:schemeClr val="tx1">
                    <a:lumMod val="50000"/>
                    <a:lumOff val="50000"/>
                  </a:schemeClr>
                </a:solidFill>
              </a:defRPr>
            </a:lvl1pPr>
          </a:lstStyle>
          <a:p>
            <a:r>
              <a:rPr lang="en-US" sz="1400" dirty="0">
                <a:solidFill>
                  <a:schemeClr val="tx1"/>
                </a:solidFill>
              </a:rPr>
              <a:t>DT5215/DT5216 Data Concentrators:</a:t>
            </a:r>
          </a:p>
          <a:p>
            <a:pPr marL="180000" indent="-180000">
              <a:spcAft>
                <a:spcPts val="0"/>
              </a:spcAft>
              <a:buFont typeface="Arial" panose="020B0604020202020204" pitchFamily="34" charset="0"/>
              <a:buChar char="•"/>
            </a:pPr>
            <a:r>
              <a:rPr lang="en-US" dirty="0">
                <a:solidFill>
                  <a:schemeClr val="tx1"/>
                </a:solidFill>
              </a:rPr>
              <a:t>TDlink</a:t>
            </a:r>
            <a:r>
              <a:rPr lang="en-US" b="0" dirty="0">
                <a:solidFill>
                  <a:schemeClr val="tx1"/>
                </a:solidFill>
              </a:rPr>
              <a:t> (duplex optical fiber connection) proprietary protocol</a:t>
            </a:r>
          </a:p>
          <a:p>
            <a:pPr marL="180000" indent="-180000">
              <a:spcAft>
                <a:spcPts val="0"/>
              </a:spcAft>
              <a:buFont typeface="Arial" panose="020B0604020202020204" pitchFamily="34" charset="0"/>
              <a:buChar char="•"/>
            </a:pPr>
            <a:r>
              <a:rPr lang="en-US" b="0" dirty="0">
                <a:solidFill>
                  <a:schemeClr val="tx1"/>
                </a:solidFill>
              </a:rPr>
              <a:t>Possibility to sync </a:t>
            </a:r>
            <a:r>
              <a:rPr lang="en-US" dirty="0">
                <a:solidFill>
                  <a:schemeClr val="tx1"/>
                </a:solidFill>
              </a:rPr>
              <a:t>multiple DT5215 </a:t>
            </a:r>
            <a:endParaRPr lang="en-US" b="0" dirty="0">
              <a:solidFill>
                <a:schemeClr val="tx1"/>
              </a:solidFill>
            </a:endParaRPr>
          </a:p>
          <a:p>
            <a:pPr marL="180000" indent="-180000">
              <a:spcAft>
                <a:spcPts val="0"/>
              </a:spcAft>
              <a:buFont typeface="Arial" panose="020B0604020202020204" pitchFamily="34" charset="0"/>
              <a:buChar char="•"/>
            </a:pPr>
            <a:r>
              <a:rPr lang="en-US" b="0" dirty="0">
                <a:solidFill>
                  <a:schemeClr val="tx1"/>
                </a:solidFill>
              </a:rPr>
              <a:t>Sync to </a:t>
            </a:r>
            <a:r>
              <a:rPr lang="en-US" dirty="0">
                <a:solidFill>
                  <a:schemeClr val="tx1"/>
                </a:solidFill>
              </a:rPr>
              <a:t>GPS</a:t>
            </a:r>
            <a:r>
              <a:rPr lang="en-US" b="0" dirty="0">
                <a:solidFill>
                  <a:schemeClr val="tx1"/>
                </a:solidFill>
              </a:rPr>
              <a:t> on DT5215 Concentrator Board</a:t>
            </a:r>
          </a:p>
        </p:txBody>
      </p:sp>
      <p:sp>
        <p:nvSpPr>
          <p:cNvPr id="28" name="Figura a mano libera: forma 27">
            <a:extLst>
              <a:ext uri="{FF2B5EF4-FFF2-40B4-BE49-F238E27FC236}">
                <a16:creationId xmlns:a16="http://schemas.microsoft.com/office/drawing/2014/main" id="{A577B45E-21D2-18BF-B8C1-4960ACDB9914}"/>
              </a:ext>
            </a:extLst>
          </p:cNvPr>
          <p:cNvSpPr/>
          <p:nvPr/>
        </p:nvSpPr>
        <p:spPr>
          <a:xfrm>
            <a:off x="2256425" y="2191010"/>
            <a:ext cx="2640413" cy="2817914"/>
          </a:xfrm>
          <a:custGeom>
            <a:avLst/>
            <a:gdLst>
              <a:gd name="connsiteX0" fmla="*/ 0 w 2612811"/>
              <a:gd name="connsiteY0" fmla="*/ 1712686 h 2817914"/>
              <a:gd name="connsiteX1" fmla="*/ 1335314 w 2612811"/>
              <a:gd name="connsiteY1" fmla="*/ 2583543 h 2817914"/>
              <a:gd name="connsiteX2" fmla="*/ 1930400 w 2612811"/>
              <a:gd name="connsiteY2" fmla="*/ 2815771 h 2817914"/>
              <a:gd name="connsiteX3" fmla="*/ 2351314 w 2612811"/>
              <a:gd name="connsiteY3" fmla="*/ 2685143 h 2817914"/>
              <a:gd name="connsiteX4" fmla="*/ 2525486 w 2612811"/>
              <a:gd name="connsiteY4" fmla="*/ 2452914 h 2817914"/>
              <a:gd name="connsiteX5" fmla="*/ 2452914 w 2612811"/>
              <a:gd name="connsiteY5" fmla="*/ 2032000 h 2817914"/>
              <a:gd name="connsiteX6" fmla="*/ 2293257 w 2612811"/>
              <a:gd name="connsiteY6" fmla="*/ 1872343 h 2817914"/>
              <a:gd name="connsiteX7" fmla="*/ 2090057 w 2612811"/>
              <a:gd name="connsiteY7" fmla="*/ 1843314 h 2817914"/>
              <a:gd name="connsiteX8" fmla="*/ 1785257 w 2612811"/>
              <a:gd name="connsiteY8" fmla="*/ 1973943 h 2817914"/>
              <a:gd name="connsiteX9" fmla="*/ 1712686 w 2612811"/>
              <a:gd name="connsiteY9" fmla="*/ 2380343 h 2817914"/>
              <a:gd name="connsiteX10" fmla="*/ 1799772 w 2612811"/>
              <a:gd name="connsiteY10" fmla="*/ 2583543 h 2817914"/>
              <a:gd name="connsiteX11" fmla="*/ 2061029 w 2612811"/>
              <a:gd name="connsiteY11" fmla="*/ 2685143 h 2817914"/>
              <a:gd name="connsiteX12" fmla="*/ 2351314 w 2612811"/>
              <a:gd name="connsiteY12" fmla="*/ 2510971 h 2817914"/>
              <a:gd name="connsiteX13" fmla="*/ 2554514 w 2612811"/>
              <a:gd name="connsiteY13" fmla="*/ 2177143 h 2817914"/>
              <a:gd name="connsiteX14" fmla="*/ 2612572 w 2612811"/>
              <a:gd name="connsiteY14" fmla="*/ 1915886 h 2817914"/>
              <a:gd name="connsiteX15" fmla="*/ 2554514 w 2612811"/>
              <a:gd name="connsiteY15" fmla="*/ 1538514 h 2817914"/>
              <a:gd name="connsiteX16" fmla="*/ 2220686 w 2612811"/>
              <a:gd name="connsiteY16" fmla="*/ 841828 h 2817914"/>
              <a:gd name="connsiteX17" fmla="*/ 2104572 w 2612811"/>
              <a:gd name="connsiteY17" fmla="*/ 362857 h 2817914"/>
              <a:gd name="connsiteX18" fmla="*/ 2104572 w 2612811"/>
              <a:gd name="connsiteY18" fmla="*/ 159657 h 2817914"/>
              <a:gd name="connsiteX19" fmla="*/ 2206172 w 2612811"/>
              <a:gd name="connsiteY19" fmla="*/ 29028 h 2817914"/>
              <a:gd name="connsiteX20" fmla="*/ 2394857 w 2612811"/>
              <a:gd name="connsiteY20" fmla="*/ 0 h 2817914"/>
              <a:gd name="connsiteX21" fmla="*/ 2394857 w 2612811"/>
              <a:gd name="connsiteY21" fmla="*/ 0 h 2817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2811" h="2817914">
                <a:moveTo>
                  <a:pt x="0" y="1712686"/>
                </a:moveTo>
                <a:cubicBezTo>
                  <a:pt x="506790" y="2056191"/>
                  <a:pt x="1013581" y="2399696"/>
                  <a:pt x="1335314" y="2583543"/>
                </a:cubicBezTo>
                <a:cubicBezTo>
                  <a:pt x="1657047" y="2767390"/>
                  <a:pt x="1761067" y="2798838"/>
                  <a:pt x="1930400" y="2815771"/>
                </a:cubicBezTo>
                <a:cubicBezTo>
                  <a:pt x="2099733" y="2832704"/>
                  <a:pt x="2252133" y="2745619"/>
                  <a:pt x="2351314" y="2685143"/>
                </a:cubicBezTo>
                <a:cubicBezTo>
                  <a:pt x="2450495" y="2624667"/>
                  <a:pt x="2508553" y="2561771"/>
                  <a:pt x="2525486" y="2452914"/>
                </a:cubicBezTo>
                <a:cubicBezTo>
                  <a:pt x="2542419" y="2344057"/>
                  <a:pt x="2491619" y="2128762"/>
                  <a:pt x="2452914" y="2032000"/>
                </a:cubicBezTo>
                <a:cubicBezTo>
                  <a:pt x="2414209" y="1935238"/>
                  <a:pt x="2353733" y="1903791"/>
                  <a:pt x="2293257" y="1872343"/>
                </a:cubicBezTo>
                <a:cubicBezTo>
                  <a:pt x="2232781" y="1840895"/>
                  <a:pt x="2174724" y="1826381"/>
                  <a:pt x="2090057" y="1843314"/>
                </a:cubicBezTo>
                <a:cubicBezTo>
                  <a:pt x="2005390" y="1860247"/>
                  <a:pt x="1848152" y="1884438"/>
                  <a:pt x="1785257" y="1973943"/>
                </a:cubicBezTo>
                <a:cubicBezTo>
                  <a:pt x="1722362" y="2063448"/>
                  <a:pt x="1710267" y="2278743"/>
                  <a:pt x="1712686" y="2380343"/>
                </a:cubicBezTo>
                <a:cubicBezTo>
                  <a:pt x="1715105" y="2481943"/>
                  <a:pt x="1741715" y="2532743"/>
                  <a:pt x="1799772" y="2583543"/>
                </a:cubicBezTo>
                <a:cubicBezTo>
                  <a:pt x="1857829" y="2634343"/>
                  <a:pt x="1969105" y="2697238"/>
                  <a:pt x="2061029" y="2685143"/>
                </a:cubicBezTo>
                <a:cubicBezTo>
                  <a:pt x="2152953" y="2673048"/>
                  <a:pt x="2269067" y="2595638"/>
                  <a:pt x="2351314" y="2510971"/>
                </a:cubicBezTo>
                <a:cubicBezTo>
                  <a:pt x="2433562" y="2426304"/>
                  <a:pt x="2510971" y="2276324"/>
                  <a:pt x="2554514" y="2177143"/>
                </a:cubicBezTo>
                <a:cubicBezTo>
                  <a:pt x="2598057" y="2077962"/>
                  <a:pt x="2612572" y="2022324"/>
                  <a:pt x="2612572" y="1915886"/>
                </a:cubicBezTo>
                <a:cubicBezTo>
                  <a:pt x="2612572" y="1809448"/>
                  <a:pt x="2619828" y="1717524"/>
                  <a:pt x="2554514" y="1538514"/>
                </a:cubicBezTo>
                <a:cubicBezTo>
                  <a:pt x="2489200" y="1359504"/>
                  <a:pt x="2295676" y="1037771"/>
                  <a:pt x="2220686" y="841828"/>
                </a:cubicBezTo>
                <a:cubicBezTo>
                  <a:pt x="2145696" y="645885"/>
                  <a:pt x="2123924" y="476552"/>
                  <a:pt x="2104572" y="362857"/>
                </a:cubicBezTo>
                <a:cubicBezTo>
                  <a:pt x="2085220" y="249162"/>
                  <a:pt x="2087639" y="215295"/>
                  <a:pt x="2104572" y="159657"/>
                </a:cubicBezTo>
                <a:cubicBezTo>
                  <a:pt x="2121505" y="104019"/>
                  <a:pt x="2157791" y="55637"/>
                  <a:pt x="2206172" y="29028"/>
                </a:cubicBezTo>
                <a:cubicBezTo>
                  <a:pt x="2254553" y="2419"/>
                  <a:pt x="2394857" y="0"/>
                  <a:pt x="2394857" y="0"/>
                </a:cubicBezTo>
                <a:lnTo>
                  <a:pt x="2394857" y="0"/>
                </a:lnTo>
              </a:path>
            </a:pathLst>
          </a:custGeom>
          <a:noFill/>
          <a:ln w="22225">
            <a:solidFill>
              <a:srgbClr val="E85B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Figura a mano libera: forma 28">
            <a:extLst>
              <a:ext uri="{FF2B5EF4-FFF2-40B4-BE49-F238E27FC236}">
                <a16:creationId xmlns:a16="http://schemas.microsoft.com/office/drawing/2014/main" id="{04AFE8E2-C82B-0F7D-2406-76E79C5A33B9}"/>
              </a:ext>
            </a:extLst>
          </p:cNvPr>
          <p:cNvSpPr/>
          <p:nvPr/>
        </p:nvSpPr>
        <p:spPr>
          <a:xfrm>
            <a:off x="4388189" y="1914701"/>
            <a:ext cx="232638" cy="132778"/>
          </a:xfrm>
          <a:custGeom>
            <a:avLst/>
            <a:gdLst>
              <a:gd name="connsiteX0" fmla="*/ 232638 w 232638"/>
              <a:gd name="connsiteY0" fmla="*/ 131166 h 132778"/>
              <a:gd name="connsiteX1" fmla="*/ 72981 w 232638"/>
              <a:gd name="connsiteY1" fmla="*/ 116652 h 132778"/>
              <a:gd name="connsiteX2" fmla="*/ 410 w 232638"/>
              <a:gd name="connsiteY2" fmla="*/ 15052 h 132778"/>
              <a:gd name="connsiteX3" fmla="*/ 102010 w 232638"/>
              <a:gd name="connsiteY3" fmla="*/ 537 h 132778"/>
              <a:gd name="connsiteX4" fmla="*/ 174581 w 232638"/>
              <a:gd name="connsiteY4" fmla="*/ 15052 h 132778"/>
              <a:gd name="connsiteX5" fmla="*/ 203610 w 232638"/>
              <a:gd name="connsiteY5" fmla="*/ 15052 h 13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2638" h="132778">
                <a:moveTo>
                  <a:pt x="232638" y="131166"/>
                </a:moveTo>
                <a:cubicBezTo>
                  <a:pt x="172162" y="133585"/>
                  <a:pt x="111686" y="136004"/>
                  <a:pt x="72981" y="116652"/>
                </a:cubicBezTo>
                <a:cubicBezTo>
                  <a:pt x="34276" y="97300"/>
                  <a:pt x="-4428" y="34404"/>
                  <a:pt x="410" y="15052"/>
                </a:cubicBezTo>
                <a:cubicBezTo>
                  <a:pt x="5248" y="-4301"/>
                  <a:pt x="72982" y="537"/>
                  <a:pt x="102010" y="537"/>
                </a:cubicBezTo>
                <a:cubicBezTo>
                  <a:pt x="131038" y="537"/>
                  <a:pt x="174581" y="15052"/>
                  <a:pt x="174581" y="15052"/>
                </a:cubicBezTo>
                <a:cubicBezTo>
                  <a:pt x="191514" y="17471"/>
                  <a:pt x="197562" y="16261"/>
                  <a:pt x="203610" y="15052"/>
                </a:cubicBezTo>
              </a:path>
            </a:pathLst>
          </a:custGeom>
          <a:noFill/>
          <a:ln w="25400">
            <a:solidFill>
              <a:srgbClr val="E85B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Figura a mano libera: forma 29">
            <a:extLst>
              <a:ext uri="{FF2B5EF4-FFF2-40B4-BE49-F238E27FC236}">
                <a16:creationId xmlns:a16="http://schemas.microsoft.com/office/drawing/2014/main" id="{C5A0D760-E0D9-9889-4588-A6F1564B45A8}"/>
              </a:ext>
            </a:extLst>
          </p:cNvPr>
          <p:cNvSpPr/>
          <p:nvPr/>
        </p:nvSpPr>
        <p:spPr>
          <a:xfrm>
            <a:off x="4220926" y="1646899"/>
            <a:ext cx="279732" cy="162154"/>
          </a:xfrm>
          <a:custGeom>
            <a:avLst/>
            <a:gdLst>
              <a:gd name="connsiteX0" fmla="*/ 232638 w 232638"/>
              <a:gd name="connsiteY0" fmla="*/ 131166 h 132778"/>
              <a:gd name="connsiteX1" fmla="*/ 72981 w 232638"/>
              <a:gd name="connsiteY1" fmla="*/ 116652 h 132778"/>
              <a:gd name="connsiteX2" fmla="*/ 410 w 232638"/>
              <a:gd name="connsiteY2" fmla="*/ 15052 h 132778"/>
              <a:gd name="connsiteX3" fmla="*/ 102010 w 232638"/>
              <a:gd name="connsiteY3" fmla="*/ 537 h 132778"/>
              <a:gd name="connsiteX4" fmla="*/ 174581 w 232638"/>
              <a:gd name="connsiteY4" fmla="*/ 15052 h 132778"/>
              <a:gd name="connsiteX5" fmla="*/ 203610 w 232638"/>
              <a:gd name="connsiteY5" fmla="*/ 15052 h 13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2638" h="132778">
                <a:moveTo>
                  <a:pt x="232638" y="131166"/>
                </a:moveTo>
                <a:cubicBezTo>
                  <a:pt x="172162" y="133585"/>
                  <a:pt x="111686" y="136004"/>
                  <a:pt x="72981" y="116652"/>
                </a:cubicBezTo>
                <a:cubicBezTo>
                  <a:pt x="34276" y="97300"/>
                  <a:pt x="-4428" y="34404"/>
                  <a:pt x="410" y="15052"/>
                </a:cubicBezTo>
                <a:cubicBezTo>
                  <a:pt x="5248" y="-4301"/>
                  <a:pt x="72982" y="537"/>
                  <a:pt x="102010" y="537"/>
                </a:cubicBezTo>
                <a:cubicBezTo>
                  <a:pt x="131038" y="537"/>
                  <a:pt x="174581" y="15052"/>
                  <a:pt x="174581" y="15052"/>
                </a:cubicBezTo>
                <a:cubicBezTo>
                  <a:pt x="191514" y="17471"/>
                  <a:pt x="197562" y="16261"/>
                  <a:pt x="203610" y="15052"/>
                </a:cubicBezTo>
              </a:path>
            </a:pathLst>
          </a:custGeom>
          <a:noFill/>
          <a:ln w="25400">
            <a:solidFill>
              <a:srgbClr val="E85B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Figura a mano libera: forma 30">
            <a:extLst>
              <a:ext uri="{FF2B5EF4-FFF2-40B4-BE49-F238E27FC236}">
                <a16:creationId xmlns:a16="http://schemas.microsoft.com/office/drawing/2014/main" id="{0F265340-F844-270E-7A64-14EE2A0CEB2B}"/>
              </a:ext>
            </a:extLst>
          </p:cNvPr>
          <p:cNvSpPr/>
          <p:nvPr/>
        </p:nvSpPr>
        <p:spPr>
          <a:xfrm>
            <a:off x="4096917" y="1365247"/>
            <a:ext cx="320300" cy="176004"/>
          </a:xfrm>
          <a:custGeom>
            <a:avLst/>
            <a:gdLst>
              <a:gd name="connsiteX0" fmla="*/ 232638 w 232638"/>
              <a:gd name="connsiteY0" fmla="*/ 131166 h 132778"/>
              <a:gd name="connsiteX1" fmla="*/ 72981 w 232638"/>
              <a:gd name="connsiteY1" fmla="*/ 116652 h 132778"/>
              <a:gd name="connsiteX2" fmla="*/ 410 w 232638"/>
              <a:gd name="connsiteY2" fmla="*/ 15052 h 132778"/>
              <a:gd name="connsiteX3" fmla="*/ 102010 w 232638"/>
              <a:gd name="connsiteY3" fmla="*/ 537 h 132778"/>
              <a:gd name="connsiteX4" fmla="*/ 174581 w 232638"/>
              <a:gd name="connsiteY4" fmla="*/ 15052 h 132778"/>
              <a:gd name="connsiteX5" fmla="*/ 203610 w 232638"/>
              <a:gd name="connsiteY5" fmla="*/ 15052 h 13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2638" h="132778">
                <a:moveTo>
                  <a:pt x="232638" y="131166"/>
                </a:moveTo>
                <a:cubicBezTo>
                  <a:pt x="172162" y="133585"/>
                  <a:pt x="111686" y="136004"/>
                  <a:pt x="72981" y="116652"/>
                </a:cubicBezTo>
                <a:cubicBezTo>
                  <a:pt x="34276" y="97300"/>
                  <a:pt x="-4428" y="34404"/>
                  <a:pt x="410" y="15052"/>
                </a:cubicBezTo>
                <a:cubicBezTo>
                  <a:pt x="5248" y="-4301"/>
                  <a:pt x="72982" y="537"/>
                  <a:pt x="102010" y="537"/>
                </a:cubicBezTo>
                <a:cubicBezTo>
                  <a:pt x="131038" y="537"/>
                  <a:pt x="174581" y="15052"/>
                  <a:pt x="174581" y="15052"/>
                </a:cubicBezTo>
                <a:cubicBezTo>
                  <a:pt x="191514" y="17471"/>
                  <a:pt x="197562" y="16261"/>
                  <a:pt x="203610" y="15052"/>
                </a:cubicBezTo>
              </a:path>
            </a:pathLst>
          </a:custGeom>
          <a:noFill/>
          <a:ln w="25400">
            <a:solidFill>
              <a:srgbClr val="E85B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Figura a mano libera: forma 31">
            <a:extLst>
              <a:ext uri="{FF2B5EF4-FFF2-40B4-BE49-F238E27FC236}">
                <a16:creationId xmlns:a16="http://schemas.microsoft.com/office/drawing/2014/main" id="{02C56523-D834-7C23-90EA-E98179F4C1B1}"/>
              </a:ext>
            </a:extLst>
          </p:cNvPr>
          <p:cNvSpPr/>
          <p:nvPr/>
        </p:nvSpPr>
        <p:spPr>
          <a:xfrm>
            <a:off x="2327570" y="1260810"/>
            <a:ext cx="2541949" cy="3705901"/>
          </a:xfrm>
          <a:custGeom>
            <a:avLst/>
            <a:gdLst>
              <a:gd name="connsiteX0" fmla="*/ 0 w 2541949"/>
              <a:gd name="connsiteY0" fmla="*/ 2599343 h 3705901"/>
              <a:gd name="connsiteX1" fmla="*/ 1219200 w 2541949"/>
              <a:gd name="connsiteY1" fmla="*/ 3368600 h 3705901"/>
              <a:gd name="connsiteX2" fmla="*/ 1640114 w 2541949"/>
              <a:gd name="connsiteY2" fmla="*/ 3600828 h 3705901"/>
              <a:gd name="connsiteX3" fmla="*/ 1959429 w 2541949"/>
              <a:gd name="connsiteY3" fmla="*/ 3702428 h 3705901"/>
              <a:gd name="connsiteX4" fmla="*/ 2380343 w 2541949"/>
              <a:gd name="connsiteY4" fmla="*/ 3484714 h 3705901"/>
              <a:gd name="connsiteX5" fmla="*/ 2510971 w 2541949"/>
              <a:gd name="connsiteY5" fmla="*/ 3136371 h 3705901"/>
              <a:gd name="connsiteX6" fmla="*/ 2394857 w 2541949"/>
              <a:gd name="connsiteY6" fmla="*/ 2817057 h 3705901"/>
              <a:gd name="connsiteX7" fmla="*/ 2206171 w 2541949"/>
              <a:gd name="connsiteY7" fmla="*/ 2700943 h 3705901"/>
              <a:gd name="connsiteX8" fmla="*/ 1785257 w 2541949"/>
              <a:gd name="connsiteY8" fmla="*/ 2759000 h 3705901"/>
              <a:gd name="connsiteX9" fmla="*/ 1625600 w 2541949"/>
              <a:gd name="connsiteY9" fmla="*/ 2947686 h 3705901"/>
              <a:gd name="connsiteX10" fmla="*/ 1596571 w 2541949"/>
              <a:gd name="connsiteY10" fmla="*/ 3325057 h 3705901"/>
              <a:gd name="connsiteX11" fmla="*/ 1799771 w 2541949"/>
              <a:gd name="connsiteY11" fmla="*/ 3644371 h 3705901"/>
              <a:gd name="connsiteX12" fmla="*/ 2220686 w 2541949"/>
              <a:gd name="connsiteY12" fmla="*/ 3615343 h 3705901"/>
              <a:gd name="connsiteX13" fmla="*/ 2510971 w 2541949"/>
              <a:gd name="connsiteY13" fmla="*/ 3267000 h 3705901"/>
              <a:gd name="connsiteX14" fmla="*/ 2525486 w 2541949"/>
              <a:gd name="connsiteY14" fmla="*/ 2817057 h 3705901"/>
              <a:gd name="connsiteX15" fmla="*/ 2438400 w 2541949"/>
              <a:gd name="connsiteY15" fmla="*/ 2396143 h 3705901"/>
              <a:gd name="connsiteX16" fmla="*/ 2002971 w 2541949"/>
              <a:gd name="connsiteY16" fmla="*/ 1583343 h 3705901"/>
              <a:gd name="connsiteX17" fmla="*/ 1625600 w 2541949"/>
              <a:gd name="connsiteY17" fmla="*/ 843114 h 3705901"/>
              <a:gd name="connsiteX18" fmla="*/ 1436914 w 2541949"/>
              <a:gd name="connsiteY18" fmla="*/ 320600 h 3705901"/>
              <a:gd name="connsiteX19" fmla="*/ 1509486 w 2541949"/>
              <a:gd name="connsiteY19" fmla="*/ 44828 h 3705901"/>
              <a:gd name="connsiteX20" fmla="*/ 1814286 w 2541949"/>
              <a:gd name="connsiteY20" fmla="*/ 1286 h 3705901"/>
              <a:gd name="connsiteX21" fmla="*/ 2046514 w 2541949"/>
              <a:gd name="connsiteY21" fmla="*/ 15800 h 3705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41949" h="3705901">
                <a:moveTo>
                  <a:pt x="0" y="2599343"/>
                </a:moveTo>
                <a:lnTo>
                  <a:pt x="1219200" y="3368600"/>
                </a:lnTo>
                <a:cubicBezTo>
                  <a:pt x="1492552" y="3535514"/>
                  <a:pt x="1516743" y="3545190"/>
                  <a:pt x="1640114" y="3600828"/>
                </a:cubicBezTo>
                <a:cubicBezTo>
                  <a:pt x="1763485" y="3656466"/>
                  <a:pt x="1836058" y="3721780"/>
                  <a:pt x="1959429" y="3702428"/>
                </a:cubicBezTo>
                <a:cubicBezTo>
                  <a:pt x="2082801" y="3683076"/>
                  <a:pt x="2288419" y="3579057"/>
                  <a:pt x="2380343" y="3484714"/>
                </a:cubicBezTo>
                <a:cubicBezTo>
                  <a:pt x="2472267" y="3390371"/>
                  <a:pt x="2508552" y="3247647"/>
                  <a:pt x="2510971" y="3136371"/>
                </a:cubicBezTo>
                <a:cubicBezTo>
                  <a:pt x="2513390" y="3025095"/>
                  <a:pt x="2445657" y="2889628"/>
                  <a:pt x="2394857" y="2817057"/>
                </a:cubicBezTo>
                <a:cubicBezTo>
                  <a:pt x="2344057" y="2744486"/>
                  <a:pt x="2307771" y="2710619"/>
                  <a:pt x="2206171" y="2700943"/>
                </a:cubicBezTo>
                <a:cubicBezTo>
                  <a:pt x="2104571" y="2691267"/>
                  <a:pt x="1882019" y="2717876"/>
                  <a:pt x="1785257" y="2759000"/>
                </a:cubicBezTo>
                <a:cubicBezTo>
                  <a:pt x="1688495" y="2800124"/>
                  <a:pt x="1657048" y="2853343"/>
                  <a:pt x="1625600" y="2947686"/>
                </a:cubicBezTo>
                <a:cubicBezTo>
                  <a:pt x="1594152" y="3042029"/>
                  <a:pt x="1567543" y="3208943"/>
                  <a:pt x="1596571" y="3325057"/>
                </a:cubicBezTo>
                <a:cubicBezTo>
                  <a:pt x="1625599" y="3441171"/>
                  <a:pt x="1695752" y="3595990"/>
                  <a:pt x="1799771" y="3644371"/>
                </a:cubicBezTo>
                <a:cubicBezTo>
                  <a:pt x="1903790" y="3692752"/>
                  <a:pt x="2102153" y="3678238"/>
                  <a:pt x="2220686" y="3615343"/>
                </a:cubicBezTo>
                <a:cubicBezTo>
                  <a:pt x="2339219" y="3552448"/>
                  <a:pt x="2460171" y="3400048"/>
                  <a:pt x="2510971" y="3267000"/>
                </a:cubicBezTo>
                <a:cubicBezTo>
                  <a:pt x="2561771" y="3133952"/>
                  <a:pt x="2537581" y="2962200"/>
                  <a:pt x="2525486" y="2817057"/>
                </a:cubicBezTo>
                <a:cubicBezTo>
                  <a:pt x="2513391" y="2671914"/>
                  <a:pt x="2525486" y="2601762"/>
                  <a:pt x="2438400" y="2396143"/>
                </a:cubicBezTo>
                <a:cubicBezTo>
                  <a:pt x="2351314" y="2190524"/>
                  <a:pt x="2138438" y="1842181"/>
                  <a:pt x="2002971" y="1583343"/>
                </a:cubicBezTo>
                <a:cubicBezTo>
                  <a:pt x="1867504" y="1324505"/>
                  <a:pt x="1719943" y="1053571"/>
                  <a:pt x="1625600" y="843114"/>
                </a:cubicBezTo>
                <a:cubicBezTo>
                  <a:pt x="1531257" y="632657"/>
                  <a:pt x="1456266" y="453648"/>
                  <a:pt x="1436914" y="320600"/>
                </a:cubicBezTo>
                <a:cubicBezTo>
                  <a:pt x="1417562" y="187552"/>
                  <a:pt x="1446591" y="98047"/>
                  <a:pt x="1509486" y="44828"/>
                </a:cubicBezTo>
                <a:cubicBezTo>
                  <a:pt x="1572381" y="-8391"/>
                  <a:pt x="1724781" y="6124"/>
                  <a:pt x="1814286" y="1286"/>
                </a:cubicBezTo>
                <a:cubicBezTo>
                  <a:pt x="1903791" y="-3552"/>
                  <a:pt x="1975152" y="6124"/>
                  <a:pt x="2046514" y="15800"/>
                </a:cubicBezTo>
              </a:path>
            </a:pathLst>
          </a:custGeom>
          <a:noFill/>
          <a:ln w="25400">
            <a:solidFill>
              <a:srgbClr val="E85B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Figura a mano libera: forma 32">
            <a:extLst>
              <a:ext uri="{FF2B5EF4-FFF2-40B4-BE49-F238E27FC236}">
                <a16:creationId xmlns:a16="http://schemas.microsoft.com/office/drawing/2014/main" id="{6E41DCFE-621F-2E86-260B-41BD678B4F84}"/>
              </a:ext>
            </a:extLst>
          </p:cNvPr>
          <p:cNvSpPr/>
          <p:nvPr/>
        </p:nvSpPr>
        <p:spPr>
          <a:xfrm>
            <a:off x="2037284" y="2741673"/>
            <a:ext cx="5442857" cy="2381223"/>
          </a:xfrm>
          <a:custGeom>
            <a:avLst/>
            <a:gdLst>
              <a:gd name="connsiteX0" fmla="*/ 0 w 5442857"/>
              <a:gd name="connsiteY0" fmla="*/ 262137 h 2381223"/>
              <a:gd name="connsiteX1" fmla="*/ 232229 w 5442857"/>
              <a:gd name="connsiteY1" fmla="*/ 87965 h 2381223"/>
              <a:gd name="connsiteX2" fmla="*/ 783772 w 5442857"/>
              <a:gd name="connsiteY2" fmla="*/ 880 h 2381223"/>
              <a:gd name="connsiteX3" fmla="*/ 1480457 w 5442857"/>
              <a:gd name="connsiteY3" fmla="*/ 58937 h 2381223"/>
              <a:gd name="connsiteX4" fmla="*/ 2017486 w 5442857"/>
              <a:gd name="connsiteY4" fmla="*/ 291165 h 2381223"/>
              <a:gd name="connsiteX5" fmla="*/ 2438400 w 5442857"/>
              <a:gd name="connsiteY5" fmla="*/ 799165 h 2381223"/>
              <a:gd name="connsiteX6" fmla="*/ 4470400 w 5442857"/>
              <a:gd name="connsiteY6" fmla="*/ 1103965 h 2381223"/>
              <a:gd name="connsiteX7" fmla="*/ 5181600 w 5442857"/>
              <a:gd name="connsiteY7" fmla="*/ 1452308 h 2381223"/>
              <a:gd name="connsiteX8" fmla="*/ 5442857 w 5442857"/>
              <a:gd name="connsiteY8" fmla="*/ 2381223 h 2381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2857" h="2381223">
                <a:moveTo>
                  <a:pt x="0" y="262137"/>
                </a:moveTo>
                <a:cubicBezTo>
                  <a:pt x="50800" y="196822"/>
                  <a:pt x="101600" y="131508"/>
                  <a:pt x="232229" y="87965"/>
                </a:cubicBezTo>
                <a:cubicBezTo>
                  <a:pt x="362858" y="44422"/>
                  <a:pt x="575734" y="5718"/>
                  <a:pt x="783772" y="880"/>
                </a:cubicBezTo>
                <a:cubicBezTo>
                  <a:pt x="991810" y="-3958"/>
                  <a:pt x="1274838" y="10556"/>
                  <a:pt x="1480457" y="58937"/>
                </a:cubicBezTo>
                <a:cubicBezTo>
                  <a:pt x="1686076" y="107318"/>
                  <a:pt x="1857829" y="167794"/>
                  <a:pt x="2017486" y="291165"/>
                </a:cubicBezTo>
                <a:cubicBezTo>
                  <a:pt x="2177143" y="414536"/>
                  <a:pt x="2029581" y="663698"/>
                  <a:pt x="2438400" y="799165"/>
                </a:cubicBezTo>
                <a:cubicBezTo>
                  <a:pt x="2847219" y="934632"/>
                  <a:pt x="4013200" y="995108"/>
                  <a:pt x="4470400" y="1103965"/>
                </a:cubicBezTo>
                <a:cubicBezTo>
                  <a:pt x="4927600" y="1212822"/>
                  <a:pt x="5019524" y="1239432"/>
                  <a:pt x="5181600" y="1452308"/>
                </a:cubicBezTo>
                <a:cubicBezTo>
                  <a:pt x="5343676" y="1665184"/>
                  <a:pt x="5393266" y="2023203"/>
                  <a:pt x="5442857" y="2381223"/>
                </a:cubicBezTo>
              </a:path>
            </a:pathLst>
          </a:custGeom>
          <a:noFill/>
          <a:ln w="254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4" name="Immagine 33" descr="Immagine che contiene testo, arte, schermata, grafica&#10;&#10;Il contenuto generato dall'IA potrebbe non essere corretto.">
            <a:extLst>
              <a:ext uri="{FF2B5EF4-FFF2-40B4-BE49-F238E27FC236}">
                <a16:creationId xmlns:a16="http://schemas.microsoft.com/office/drawing/2014/main" id="{3789ECB6-909B-AE9B-DB97-BB841460FC3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34965" y="4839866"/>
            <a:ext cx="443930" cy="572451"/>
          </a:xfrm>
          <a:prstGeom prst="rect">
            <a:avLst/>
          </a:prstGeom>
        </p:spPr>
      </p:pic>
      <p:sp>
        <p:nvSpPr>
          <p:cNvPr id="35" name="CasellaDiTesto 34">
            <a:extLst>
              <a:ext uri="{FF2B5EF4-FFF2-40B4-BE49-F238E27FC236}">
                <a16:creationId xmlns:a16="http://schemas.microsoft.com/office/drawing/2014/main" id="{EEEFCAF6-E0F0-7FC3-796C-2541EFAA8A01}"/>
              </a:ext>
            </a:extLst>
          </p:cNvPr>
          <p:cNvSpPr txBox="1"/>
          <p:nvPr/>
        </p:nvSpPr>
        <p:spPr>
          <a:xfrm>
            <a:off x="1098507" y="4270113"/>
            <a:ext cx="1344815" cy="27699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1200" b="1" dirty="0">
                <a:solidFill>
                  <a:schemeClr val="accent6">
                    <a:lumMod val="75000"/>
                  </a:schemeClr>
                </a:solidFill>
              </a:rPr>
              <a:t>USB 3.0</a:t>
            </a:r>
            <a:endParaRPr lang="en-US" sz="1200" b="1" dirty="0">
              <a:solidFill>
                <a:schemeClr val="accent6">
                  <a:lumMod val="75000"/>
                </a:schemeClr>
              </a:solidFill>
            </a:endParaRPr>
          </a:p>
        </p:txBody>
      </p:sp>
      <p:pic>
        <p:nvPicPr>
          <p:cNvPr id="36" name="Immagine 7" descr="Immagine che contiene oggetto da esterni&#10;&#10;Descrizione generata automaticamente">
            <a:extLst>
              <a:ext uri="{FF2B5EF4-FFF2-40B4-BE49-F238E27FC236}">
                <a16:creationId xmlns:a16="http://schemas.microsoft.com/office/drawing/2014/main" id="{FF66D643-F88A-C024-61C5-600BCF7F4E1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958393" y="1876513"/>
            <a:ext cx="1240980" cy="887870"/>
          </a:xfrm>
          <a:prstGeom prst="rect">
            <a:avLst/>
          </a:prstGeom>
        </p:spPr>
      </p:pic>
      <p:graphicFrame>
        <p:nvGraphicFramePr>
          <p:cNvPr id="37" name="Diagramma 36">
            <a:extLst>
              <a:ext uri="{FF2B5EF4-FFF2-40B4-BE49-F238E27FC236}">
                <a16:creationId xmlns:a16="http://schemas.microsoft.com/office/drawing/2014/main" id="{69EEEE98-E4CB-F324-145F-26A6A0C83639}"/>
              </a:ext>
            </a:extLst>
          </p:cNvPr>
          <p:cNvGraphicFramePr/>
          <p:nvPr/>
        </p:nvGraphicFramePr>
        <p:xfrm>
          <a:off x="8591525" y="4040903"/>
          <a:ext cx="3166791" cy="2298937"/>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38" name="Immagine 37">
            <a:extLst>
              <a:ext uri="{FF2B5EF4-FFF2-40B4-BE49-F238E27FC236}">
                <a16:creationId xmlns:a16="http://schemas.microsoft.com/office/drawing/2014/main" id="{6834A17C-AB77-1235-238A-3BE3C325F54F}"/>
              </a:ext>
            </a:extLst>
          </p:cNvPr>
          <p:cNvPicPr>
            <a:picLocks noChangeAspect="1"/>
          </p:cNvPicPr>
          <p:nvPr/>
        </p:nvPicPr>
        <p:blipFill>
          <a:blip r:embed="rId15"/>
          <a:stretch>
            <a:fillRect/>
          </a:stretch>
        </p:blipFill>
        <p:spPr>
          <a:xfrm>
            <a:off x="-344863" y="3006676"/>
            <a:ext cx="2314668" cy="2314668"/>
          </a:xfrm>
          <a:prstGeom prst="rect">
            <a:avLst/>
          </a:prstGeom>
        </p:spPr>
      </p:pic>
      <p:sp>
        <p:nvSpPr>
          <p:cNvPr id="6" name="Titolo 5">
            <a:extLst>
              <a:ext uri="{FF2B5EF4-FFF2-40B4-BE49-F238E27FC236}">
                <a16:creationId xmlns:a16="http://schemas.microsoft.com/office/drawing/2014/main" id="{7ADB0054-12DA-A7DC-93B4-06811E768FD5}"/>
              </a:ext>
            </a:extLst>
          </p:cNvPr>
          <p:cNvSpPr>
            <a:spLocks noGrp="1"/>
          </p:cNvSpPr>
          <p:nvPr>
            <p:ph type="title"/>
          </p:nvPr>
        </p:nvSpPr>
        <p:spPr/>
        <p:txBody>
          <a:bodyPr>
            <a:normAutofit/>
          </a:bodyPr>
          <a:lstStyle/>
          <a:p>
            <a:r>
              <a:rPr lang="en-US" dirty="0"/>
              <a:t>Data Readout and Multi-Unit Synchronization via </a:t>
            </a:r>
            <a:r>
              <a:rPr lang="en-US" dirty="0" err="1"/>
              <a:t>TDlink</a:t>
            </a:r>
            <a:endParaRPr lang="en-US" dirty="0"/>
          </a:p>
        </p:txBody>
      </p:sp>
    </p:spTree>
    <p:extLst>
      <p:ext uri="{BB962C8B-B14F-4D97-AF65-F5344CB8AC3E}">
        <p14:creationId xmlns:p14="http://schemas.microsoft.com/office/powerpoint/2010/main" val="3293596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11423650" cy="4322762"/>
          </a:xfrm>
        </p:spPr>
        <p:txBody>
          <a:bodyPr>
            <a:noAutofit/>
          </a:bodyPr>
          <a:lstStyle/>
          <a:p>
            <a:pPr marL="0" indent="0" algn="l">
              <a:spcBef>
                <a:spcPts val="0"/>
              </a:spcBef>
              <a:spcAft>
                <a:spcPts val="400"/>
              </a:spcAft>
              <a:buNone/>
            </a:pPr>
            <a:r>
              <a:rPr lang="en-US" sz="1800" b="1" dirty="0"/>
              <a:t>Protocol Overview</a:t>
            </a:r>
          </a:p>
          <a:p>
            <a:pPr marL="228600" indent="-228600" algn="l">
              <a:lnSpc>
                <a:spcPct val="100000"/>
              </a:lnSpc>
              <a:spcBef>
                <a:spcPts val="0"/>
              </a:spcBef>
              <a:spcAft>
                <a:spcPts val="400"/>
              </a:spcAft>
              <a:buFont typeface="Arial" panose="020B0604020202020204" pitchFamily="34" charset="0"/>
              <a:buChar char="•"/>
            </a:pPr>
            <a:r>
              <a:rPr lang="en-US" sz="1800" dirty="0"/>
              <a:t>Proprietary protocol for </a:t>
            </a:r>
            <a:r>
              <a:rPr lang="en-US" sz="1800" b="1" dirty="0"/>
              <a:t>simultaneous data transport and deterministic timing distribution</a:t>
            </a:r>
            <a:r>
              <a:rPr lang="en-US" sz="1800" dirty="0"/>
              <a:t> over a single ring optical fiber</a:t>
            </a:r>
          </a:p>
          <a:p>
            <a:pPr marL="228600" indent="-228600" algn="l">
              <a:lnSpc>
                <a:spcPct val="100000"/>
              </a:lnSpc>
              <a:spcBef>
                <a:spcPts val="0"/>
              </a:spcBef>
              <a:spcAft>
                <a:spcPts val="400"/>
              </a:spcAft>
              <a:buFont typeface="Arial" panose="020B0604020202020204" pitchFamily="34" charset="0"/>
              <a:buChar char="•"/>
            </a:pPr>
            <a:r>
              <a:rPr lang="en-US" sz="1800" dirty="0"/>
              <a:t>Operates at </a:t>
            </a:r>
            <a:r>
              <a:rPr lang="en-US" sz="1800" b="1" dirty="0"/>
              <a:t>3.125 Gb/s</a:t>
            </a:r>
            <a:r>
              <a:rPr lang="en-US" sz="1800" dirty="0"/>
              <a:t> line rate, carrying both control and data traffic on the same physical link</a:t>
            </a:r>
          </a:p>
          <a:p>
            <a:pPr marL="0" indent="0" algn="l">
              <a:spcBef>
                <a:spcPts val="600"/>
              </a:spcBef>
              <a:spcAft>
                <a:spcPts val="400"/>
              </a:spcAft>
              <a:buNone/>
            </a:pPr>
            <a:r>
              <a:rPr lang="en-US" sz="1800" b="1" dirty="0"/>
              <a:t>Multidrop Daisy-Chain Ring Topology</a:t>
            </a:r>
          </a:p>
          <a:p>
            <a:pPr marL="228600" indent="-228600" algn="l">
              <a:lnSpc>
                <a:spcPct val="100000"/>
              </a:lnSpc>
              <a:spcBef>
                <a:spcPts val="0"/>
              </a:spcBef>
              <a:spcAft>
                <a:spcPts val="400"/>
              </a:spcAft>
              <a:buFont typeface="Arial" panose="020B0604020202020204" pitchFamily="34" charset="0"/>
              <a:buChar char="•"/>
            </a:pPr>
            <a:r>
              <a:rPr lang="en-US" sz="1800" dirty="0"/>
              <a:t>Single fiber from </a:t>
            </a:r>
            <a:r>
              <a:rPr lang="en-US" sz="1800" b="1" dirty="0"/>
              <a:t>Data Concentrator</a:t>
            </a:r>
            <a:r>
              <a:rPr lang="en-US" sz="1800" dirty="0"/>
              <a:t> → up to </a:t>
            </a:r>
            <a:r>
              <a:rPr lang="en-US" sz="1800" b="1" dirty="0"/>
              <a:t>16 FERS front-end boards</a:t>
            </a:r>
            <a:r>
              <a:rPr lang="en-US" sz="1800" dirty="0"/>
              <a:t> → back to Concentrator (closed loop)</a:t>
            </a:r>
          </a:p>
          <a:p>
            <a:pPr marL="228600" indent="-228600" algn="l">
              <a:lnSpc>
                <a:spcPct val="100000"/>
              </a:lnSpc>
              <a:spcBef>
                <a:spcPts val="0"/>
              </a:spcBef>
              <a:spcAft>
                <a:spcPts val="400"/>
              </a:spcAft>
              <a:buFont typeface="Arial" panose="020B0604020202020204" pitchFamily="34" charset="0"/>
              <a:buChar char="•"/>
            </a:pPr>
            <a:r>
              <a:rPr lang="en-US" sz="1800" dirty="0"/>
              <a:t>Single concentrator hosts </a:t>
            </a:r>
            <a:r>
              <a:rPr lang="en-US" sz="1800" b="1" dirty="0"/>
              <a:t>8 independent links</a:t>
            </a:r>
            <a:r>
              <a:rPr lang="en-US" sz="1800" dirty="0"/>
              <a:t> → readout </a:t>
            </a:r>
            <a:r>
              <a:rPr lang="en-US" sz="1800" b="1" dirty="0"/>
              <a:t>hundreds of front-end modules</a:t>
            </a:r>
          </a:p>
          <a:p>
            <a:pPr marL="0" indent="0" algn="l">
              <a:spcBef>
                <a:spcPts val="600"/>
              </a:spcBef>
              <a:spcAft>
                <a:spcPts val="400"/>
              </a:spcAft>
              <a:buNone/>
            </a:pPr>
            <a:r>
              <a:rPr lang="en-US" sz="1800" b="1" dirty="0"/>
              <a:t>Key Advantage</a:t>
            </a:r>
          </a:p>
          <a:p>
            <a:pPr marL="228600" indent="-228600" algn="l">
              <a:lnSpc>
                <a:spcPct val="100000"/>
              </a:lnSpc>
              <a:spcBef>
                <a:spcPts val="0"/>
              </a:spcBef>
              <a:spcAft>
                <a:spcPts val="400"/>
              </a:spcAft>
              <a:buFont typeface="Arial" panose="020B0604020202020204" pitchFamily="34" charset="0"/>
              <a:buChar char="•"/>
            </a:pPr>
            <a:r>
              <a:rPr lang="en-US" sz="1800" dirty="0"/>
              <a:t>Dramatically reduces cabling complexity in </a:t>
            </a:r>
            <a:r>
              <a:rPr lang="en-US" sz="1800" b="1" dirty="0"/>
              <a:t>large-scale distributed detector systems</a:t>
            </a:r>
            <a:r>
              <a:rPr lang="en-US" sz="1800" dirty="0"/>
              <a:t> where front-end electronics span extended volumes and long distances</a:t>
            </a: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lstStyle/>
          <a:p>
            <a:r>
              <a:rPr lang="en-US" dirty="0">
                <a:latin typeface="Calibri" panose="020F0502020204030204" pitchFamily="34" charset="0"/>
                <a:ea typeface="Calibri" panose="020F0502020204030204" pitchFamily="34" charset="0"/>
                <a:cs typeface="Calibri" panose="020F0502020204030204" pitchFamily="34" charset="0"/>
              </a:rPr>
              <a:t>What is TD-Link?</a:t>
            </a:r>
            <a:endParaRPr lang="en-US" dirty="0"/>
          </a:p>
        </p:txBody>
      </p:sp>
    </p:spTree>
    <p:extLst>
      <p:ext uri="{BB962C8B-B14F-4D97-AF65-F5344CB8AC3E}">
        <p14:creationId xmlns:p14="http://schemas.microsoft.com/office/powerpoint/2010/main" val="167302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3D58A557-828B-1DE3-E3E9-565664E8B3BB}"/>
              </a:ext>
            </a:extLst>
          </p:cNvPr>
          <p:cNvSpPr>
            <a:spLocks noGrp="1"/>
          </p:cNvSpPr>
          <p:nvPr>
            <p:ph type="subTitle" idx="1"/>
          </p:nvPr>
        </p:nvSpPr>
        <p:spPr>
          <a:xfrm>
            <a:off x="349250" y="1149350"/>
            <a:ext cx="10318750" cy="4108450"/>
          </a:xfrm>
        </p:spPr>
        <p:txBody>
          <a:bodyPr>
            <a:noAutofit/>
          </a:bodyPr>
          <a:lstStyle/>
          <a:p>
            <a:pPr marL="0" indent="0" algn="l">
              <a:spcBef>
                <a:spcPts val="0"/>
              </a:spcBef>
              <a:spcAft>
                <a:spcPts val="300"/>
              </a:spcAft>
              <a:buNone/>
            </a:pPr>
            <a:r>
              <a:rPr lang="en-US" sz="1800" b="1" dirty="0"/>
              <a:t>Concentrator (Master) — Clock Generation</a:t>
            </a:r>
          </a:p>
          <a:p>
            <a:pPr marL="228600" indent="-228600" algn="l">
              <a:lnSpc>
                <a:spcPct val="100000"/>
              </a:lnSpc>
              <a:spcBef>
                <a:spcPts val="0"/>
              </a:spcBef>
              <a:spcAft>
                <a:spcPts val="300"/>
              </a:spcAft>
              <a:buFont typeface="Arial" panose="020B0604020202020204" pitchFamily="34" charset="0"/>
              <a:buChar char="•"/>
            </a:pPr>
            <a:r>
              <a:rPr lang="en-US" sz="1800" dirty="0"/>
              <a:t>Low-jitter PLL locked to </a:t>
            </a:r>
            <a:r>
              <a:rPr lang="en-US" sz="1800" b="1" dirty="0"/>
              <a:t>10 MHz TCXO</a:t>
            </a:r>
            <a:r>
              <a:rPr lang="en-US" sz="1800" dirty="0"/>
              <a:t>, generating </a:t>
            </a:r>
            <a:r>
              <a:rPr lang="en-US" sz="1800" b="1" dirty="0"/>
              <a:t>156.25 MHz</a:t>
            </a:r>
            <a:r>
              <a:rPr lang="en-US" sz="1800" dirty="0"/>
              <a:t> system clocks for transceivers and FPGA fabric</a:t>
            </a:r>
          </a:p>
          <a:p>
            <a:pPr marL="228600" indent="-228600" algn="l">
              <a:lnSpc>
                <a:spcPct val="100000"/>
              </a:lnSpc>
              <a:spcBef>
                <a:spcPts val="0"/>
              </a:spcBef>
              <a:spcAft>
                <a:spcPts val="300"/>
              </a:spcAft>
              <a:buFont typeface="Arial" panose="020B0604020202020204" pitchFamily="34" charset="0"/>
              <a:buChar char="•"/>
            </a:pPr>
            <a:r>
              <a:rPr lang="en-US" sz="1800" dirty="0"/>
              <a:t>Multiple clock sources: </a:t>
            </a:r>
            <a:r>
              <a:rPr lang="en-US" sz="1800" b="1" dirty="0"/>
              <a:t>local oscillator</a:t>
            </a:r>
            <a:r>
              <a:rPr lang="en-US" sz="1800" dirty="0"/>
              <a:t>, </a:t>
            </a:r>
            <a:r>
              <a:rPr lang="en-US" sz="1800" b="1" dirty="0"/>
              <a:t>external digitizers</a:t>
            </a:r>
            <a:r>
              <a:rPr lang="en-US" sz="1800" dirty="0"/>
              <a:t>, </a:t>
            </a:r>
            <a:r>
              <a:rPr lang="en-US" sz="1800" b="1" dirty="0"/>
              <a:t>GPS</a:t>
            </a:r>
            <a:r>
              <a:rPr lang="en-US" sz="1800" dirty="0"/>
              <a:t> (PPS + NMEA) for absolute global reference</a:t>
            </a:r>
          </a:p>
          <a:p>
            <a:pPr marL="228600" indent="-228600" algn="l">
              <a:lnSpc>
                <a:spcPct val="100000"/>
              </a:lnSpc>
              <a:spcBef>
                <a:spcPts val="0"/>
              </a:spcBef>
              <a:spcAft>
                <a:spcPts val="300"/>
              </a:spcAft>
              <a:buFont typeface="Arial" panose="020B0604020202020204" pitchFamily="34" charset="0"/>
              <a:buChar char="•"/>
            </a:pPr>
            <a:r>
              <a:rPr lang="en-US" sz="1800" dirty="0"/>
              <a:t>Inter-quad phase alignment via an </a:t>
            </a:r>
            <a:r>
              <a:rPr lang="en-US" sz="1800" b="1" dirty="0"/>
              <a:t>innovative synchronization technique</a:t>
            </a:r>
            <a:r>
              <a:rPr lang="en-US" sz="1800" dirty="0"/>
              <a:t> (detailed later); elastic buffers remain </a:t>
            </a:r>
            <a:r>
              <a:rPr lang="en-US" sz="1800" b="1" dirty="0"/>
              <a:t>active</a:t>
            </a:r>
          </a:p>
          <a:p>
            <a:pPr marL="228600" indent="-228600" algn="l">
              <a:lnSpc>
                <a:spcPct val="100000"/>
              </a:lnSpc>
              <a:spcBef>
                <a:spcPts val="0"/>
              </a:spcBef>
              <a:spcAft>
                <a:spcPts val="300"/>
              </a:spcAft>
              <a:buFont typeface="Arial" panose="020B0604020202020204" pitchFamily="34" charset="0"/>
              <a:buChar char="•"/>
            </a:pPr>
            <a:r>
              <a:rPr lang="en-US" sz="1800" dirty="0"/>
              <a:t>External clock sync: </a:t>
            </a:r>
            <a:r>
              <a:rPr lang="en-US" sz="1800" b="1" dirty="0"/>
              <a:t>DDMTD</a:t>
            </a:r>
            <a:r>
              <a:rPr lang="en-US" sz="1800" dirty="0"/>
              <a:t> measures phase offset, adjusts 156.25 MHz clock phase via closed-loop correction</a:t>
            </a:r>
          </a:p>
          <a:p>
            <a:pPr marL="0" indent="0" algn="l">
              <a:spcBef>
                <a:spcPts val="500"/>
              </a:spcBef>
              <a:spcAft>
                <a:spcPts val="300"/>
              </a:spcAft>
              <a:buNone/>
            </a:pPr>
            <a:r>
              <a:rPr lang="en-US" sz="1800" b="1" dirty="0"/>
              <a:t>FERS Front-End (Slave) — Clock Recovery</a:t>
            </a:r>
          </a:p>
          <a:p>
            <a:pPr marL="228600" indent="-228600" algn="l">
              <a:lnSpc>
                <a:spcPct val="100000"/>
              </a:lnSpc>
              <a:spcBef>
                <a:spcPts val="0"/>
              </a:spcBef>
              <a:spcAft>
                <a:spcPts val="300"/>
              </a:spcAft>
              <a:buFont typeface="Arial" panose="020B0604020202020204" pitchFamily="34" charset="0"/>
              <a:buChar char="•"/>
            </a:pPr>
            <a:r>
              <a:rPr lang="en-US" sz="1800" dirty="0"/>
              <a:t>Elastic buffers </a:t>
            </a:r>
            <a:r>
              <a:rPr lang="en-US" sz="1800" b="1" dirty="0"/>
              <a:t>disabled</a:t>
            </a:r>
            <a:r>
              <a:rPr lang="en-US" sz="1800" dirty="0"/>
              <a:t> to enforce deterministic latency</a:t>
            </a:r>
          </a:p>
          <a:p>
            <a:pPr marL="228600" indent="-228600" algn="l">
              <a:lnSpc>
                <a:spcPct val="100000"/>
              </a:lnSpc>
              <a:spcBef>
                <a:spcPts val="0"/>
              </a:spcBef>
              <a:spcAft>
                <a:spcPts val="300"/>
              </a:spcAft>
              <a:buFont typeface="Arial" panose="020B0604020202020204" pitchFamily="34" charset="0"/>
              <a:buChar char="•"/>
            </a:pPr>
            <a:r>
              <a:rPr lang="en-US" sz="1800" dirty="0"/>
              <a:t>RX clock recovered from transceiver, cleaned by </a:t>
            </a:r>
            <a:r>
              <a:rPr lang="en-US" sz="1800" b="1" dirty="0"/>
              <a:t>external jitter cleaner PLL</a:t>
            </a:r>
          </a:p>
          <a:p>
            <a:pPr marL="228600" indent="-228600" algn="l">
              <a:lnSpc>
                <a:spcPct val="100000"/>
              </a:lnSpc>
              <a:spcBef>
                <a:spcPts val="0"/>
              </a:spcBef>
              <a:spcAft>
                <a:spcPts val="300"/>
              </a:spcAft>
              <a:buFont typeface="Arial" panose="020B0604020202020204" pitchFamily="34" charset="0"/>
              <a:buChar char="•"/>
            </a:pPr>
            <a:r>
              <a:rPr lang="en-US" sz="1800" dirty="0"/>
              <a:t>Cleaned clock, phase-shifted, used as </a:t>
            </a:r>
            <a:r>
              <a:rPr lang="en-US" sz="1800" b="1" dirty="0"/>
              <a:t>TX clock</a:t>
            </a:r>
            <a:r>
              <a:rPr lang="en-US" sz="1800" dirty="0"/>
              <a:t> — strict RX-to-TX phase lock along the daisy chain</a:t>
            </a:r>
          </a:p>
          <a:p>
            <a:pPr marL="0" indent="0" algn="l">
              <a:spcBef>
                <a:spcPts val="500"/>
              </a:spcBef>
              <a:spcAft>
                <a:spcPts val="300"/>
              </a:spcAft>
              <a:buNone/>
            </a:pPr>
            <a:r>
              <a:rPr lang="en-US" sz="1800" b="1" dirty="0"/>
              <a:t>T0 Global Synchronization</a:t>
            </a:r>
          </a:p>
          <a:p>
            <a:pPr marL="228600" indent="-228600" algn="l">
              <a:lnSpc>
                <a:spcPct val="100000"/>
              </a:lnSpc>
              <a:spcBef>
                <a:spcPts val="0"/>
              </a:spcBef>
              <a:spcAft>
                <a:spcPts val="300"/>
              </a:spcAft>
              <a:buFont typeface="Arial" panose="020B0604020202020204" pitchFamily="34" charset="0"/>
              <a:buChar char="•"/>
            </a:pPr>
            <a:r>
              <a:rPr lang="en-US" sz="1800" dirty="0"/>
              <a:t>Round-trip delay measurement → per-board correction → </a:t>
            </a:r>
            <a:r>
              <a:rPr lang="en-US" sz="1800" b="1" dirty="0"/>
              <a:t>deterministic global time reset</a:t>
            </a:r>
            <a:r>
              <a:rPr lang="en-US" sz="1800" dirty="0"/>
              <a:t> across all nodes</a:t>
            </a:r>
          </a:p>
          <a:p>
            <a:pPr marL="228600" indent="-228600" algn="l">
              <a:lnSpc>
                <a:spcPct val="100000"/>
              </a:lnSpc>
              <a:spcBef>
                <a:spcPts val="0"/>
              </a:spcBef>
              <a:spcAft>
                <a:spcPts val="300"/>
              </a:spcAft>
              <a:buFont typeface="Arial" panose="020B0604020202020204" pitchFamily="34" charset="0"/>
              <a:buChar char="•"/>
            </a:pPr>
            <a:r>
              <a:rPr lang="en-US" sz="1800" dirty="0"/>
              <a:t>Validated: </a:t>
            </a:r>
            <a:r>
              <a:rPr lang="en-US" sz="1800" b="1" dirty="0"/>
              <a:t>~25 ps RMS</a:t>
            </a:r>
            <a:r>
              <a:rPr lang="en-US" sz="1800" dirty="0"/>
              <a:t> inter-board synchronization, </a:t>
            </a:r>
            <a:r>
              <a:rPr lang="en-US" sz="1800" b="1" dirty="0"/>
              <a:t>stable across power cycles</a:t>
            </a:r>
          </a:p>
        </p:txBody>
      </p:sp>
      <p:sp>
        <p:nvSpPr>
          <p:cNvPr id="4" name="Titolo 3">
            <a:extLst>
              <a:ext uri="{FF2B5EF4-FFF2-40B4-BE49-F238E27FC236}">
                <a16:creationId xmlns:a16="http://schemas.microsoft.com/office/drawing/2014/main" id="{06D06340-2D33-32AC-A86C-A52EF2B780CF}"/>
              </a:ext>
            </a:extLst>
          </p:cNvPr>
          <p:cNvSpPr>
            <a:spLocks noGrp="1"/>
          </p:cNvSpPr>
          <p:nvPr>
            <p:ph type="title"/>
          </p:nvPr>
        </p:nvSpPr>
        <p:spPr/>
        <p:txBody>
          <a:bodyPr/>
          <a:lstStyle/>
          <a:p>
            <a:r>
              <a:rPr lang="en-US" dirty="0"/>
              <a:t>TD-Link Synchronization &amp; Timing Architecture</a:t>
            </a:r>
          </a:p>
        </p:txBody>
      </p:sp>
    </p:spTree>
    <p:extLst>
      <p:ext uri="{BB962C8B-B14F-4D97-AF65-F5344CB8AC3E}">
        <p14:creationId xmlns:p14="http://schemas.microsoft.com/office/powerpoint/2010/main" val="1872889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E3CA83-1EDC-E679-394F-079FE73DDC70}"/>
              </a:ext>
            </a:extLst>
          </p:cNvPr>
          <p:cNvSpPr>
            <a:spLocks noGrp="1"/>
          </p:cNvSpPr>
          <p:nvPr>
            <p:ph type="title"/>
          </p:nvPr>
        </p:nvSpPr>
        <p:spPr/>
        <p:txBody>
          <a:bodyPr/>
          <a:lstStyle/>
          <a:p>
            <a:r>
              <a:rPr lang="en-US" sz="3200" dirty="0"/>
              <a:t>TD-Link Data Transport: Token-Based Train Protocol</a:t>
            </a:r>
          </a:p>
        </p:txBody>
      </p:sp>
      <p:sp>
        <p:nvSpPr>
          <p:cNvPr id="100" name="Concentrator"/>
          <p:cNvSpPr/>
          <p:nvPr/>
        </p:nvSpPr>
        <p:spPr>
          <a:xfrm>
            <a:off x="635000" y="1841500"/>
            <a:ext cx="1524000" cy="635000"/>
          </a:xfrm>
          <a:prstGeom prst="roundRect">
            <a:avLst/>
          </a:prstGeom>
          <a:solidFill>
            <a:srgbClr val="4472C4"/>
          </a:solidFill>
          <a:ln>
            <a:noFill/>
          </a:ln>
        </p:spPr>
        <p:txBody>
          <a:bodyPr wrap="square" lIns="36000" tIns="36000" rIns="36000" bIns="36000" anchor="ctr"/>
          <a:lstStyle/>
          <a:p>
            <a:pPr algn="ctr">
              <a:buNone/>
            </a:pPr>
            <a:r>
              <a:rPr lang="en-US" sz="1200" b="1" dirty="0">
                <a:solidFill>
                  <a:srgbClr val="FFFFFF"/>
                </a:solidFill>
              </a:rPr>
              <a:t>Data</a:t>
            </a:r>
          </a:p>
          <a:p>
            <a:pPr algn="ctr">
              <a:buNone/>
            </a:pPr>
            <a:r>
              <a:rPr lang="en-US" sz="1200" b="1" dirty="0">
                <a:solidFill>
                  <a:srgbClr val="FFFFFF"/>
                </a:solidFill>
              </a:rPr>
              <a:t>Concentrator</a:t>
            </a:r>
          </a:p>
        </p:txBody>
      </p:sp>
      <p:sp>
        <p:nvSpPr>
          <p:cNvPr id="101" name="FERS 1"/>
          <p:cNvSpPr/>
          <p:nvPr/>
        </p:nvSpPr>
        <p:spPr>
          <a:xfrm>
            <a:off x="3429000" y="1841500"/>
            <a:ext cx="1524000" cy="635000"/>
          </a:xfrm>
          <a:prstGeom prst="roundRect">
            <a:avLst/>
          </a:prstGeom>
          <a:solidFill>
            <a:srgbClr val="70AD47"/>
          </a:solidFill>
          <a:ln>
            <a:noFill/>
          </a:ln>
        </p:spPr>
        <p:txBody>
          <a:bodyPr wrap="square" lIns="36000" tIns="36000" rIns="36000" bIns="36000" anchor="ctr"/>
          <a:lstStyle/>
          <a:p>
            <a:pPr algn="ctr">
              <a:buNone/>
            </a:pPr>
            <a:r>
              <a:rPr lang="en-US" sz="1200" b="1" dirty="0">
                <a:solidFill>
                  <a:srgbClr val="1A1A1A"/>
                </a:solidFill>
              </a:rPr>
              <a:t>FERS #1</a:t>
            </a:r>
          </a:p>
        </p:txBody>
      </p:sp>
      <p:sp>
        <p:nvSpPr>
          <p:cNvPr id="102" name="FERS 2"/>
          <p:cNvSpPr/>
          <p:nvPr/>
        </p:nvSpPr>
        <p:spPr>
          <a:xfrm>
            <a:off x="6223000" y="1841500"/>
            <a:ext cx="1524000" cy="635000"/>
          </a:xfrm>
          <a:prstGeom prst="roundRect">
            <a:avLst/>
          </a:prstGeom>
          <a:solidFill>
            <a:srgbClr val="70AD47"/>
          </a:solidFill>
          <a:ln>
            <a:noFill/>
          </a:ln>
        </p:spPr>
        <p:txBody>
          <a:bodyPr wrap="square" lIns="36000" tIns="36000" rIns="36000" bIns="36000" anchor="ctr"/>
          <a:lstStyle/>
          <a:p>
            <a:pPr algn="ctr">
              <a:buNone/>
            </a:pPr>
            <a:r>
              <a:rPr lang="en-US" sz="1200" b="1" dirty="0">
                <a:solidFill>
                  <a:srgbClr val="1A1A1A"/>
                </a:solidFill>
              </a:rPr>
              <a:t>FERS #2</a:t>
            </a:r>
          </a:p>
        </p:txBody>
      </p:sp>
      <p:sp>
        <p:nvSpPr>
          <p:cNvPr id="103" name="FERS 3"/>
          <p:cNvSpPr/>
          <p:nvPr/>
        </p:nvSpPr>
        <p:spPr>
          <a:xfrm>
            <a:off x="9017000" y="1841500"/>
            <a:ext cx="1524000" cy="635000"/>
          </a:xfrm>
          <a:prstGeom prst="roundRect">
            <a:avLst/>
          </a:prstGeom>
          <a:solidFill>
            <a:srgbClr val="70AD47"/>
          </a:solidFill>
          <a:ln>
            <a:noFill/>
          </a:ln>
        </p:spPr>
        <p:txBody>
          <a:bodyPr wrap="square" lIns="36000" tIns="36000" rIns="36000" bIns="36000" anchor="ctr"/>
          <a:lstStyle/>
          <a:p>
            <a:pPr algn="ctr">
              <a:buNone/>
            </a:pPr>
            <a:r>
              <a:rPr lang="en-US" sz="1200" b="1" dirty="0">
                <a:solidFill>
                  <a:srgbClr val="1A1A1A"/>
                </a:solidFill>
              </a:rPr>
              <a:t>FERS #3</a:t>
            </a:r>
          </a:p>
        </p:txBody>
      </p:sp>
      <p:cxnSp>
        <p:nvCxnSpPr>
          <p:cNvPr id="110" name="arr1"/>
          <p:cNvCxnSpPr/>
          <p:nvPr/>
        </p:nvCxnSpPr>
        <p:spPr>
          <a:xfrm>
            <a:off x="2159000" y="2171700"/>
            <a:ext cx="1270000" cy="0"/>
          </a:xfrm>
          <a:prstGeom prst="straightConnector1">
            <a:avLst/>
          </a:prstGeom>
          <a:ln w="19050">
            <a:solidFill>
              <a:srgbClr val="ED7D31"/>
            </a:solidFill>
            <a:tailEnd type="triangle" w="med" len="med"/>
          </a:ln>
        </p:spPr>
      </p:cxnSp>
      <p:cxnSp>
        <p:nvCxnSpPr>
          <p:cNvPr id="111" name="arr2"/>
          <p:cNvCxnSpPr/>
          <p:nvPr/>
        </p:nvCxnSpPr>
        <p:spPr>
          <a:xfrm>
            <a:off x="4953000" y="2161540"/>
            <a:ext cx="1270000" cy="0"/>
          </a:xfrm>
          <a:prstGeom prst="straightConnector1">
            <a:avLst/>
          </a:prstGeom>
          <a:ln w="19050">
            <a:solidFill>
              <a:srgbClr val="ED7D31"/>
            </a:solidFill>
            <a:tailEnd type="triangle" w="med" len="med"/>
          </a:ln>
        </p:spPr>
      </p:cxnSp>
      <p:cxnSp>
        <p:nvCxnSpPr>
          <p:cNvPr id="112" name="arr3"/>
          <p:cNvCxnSpPr/>
          <p:nvPr/>
        </p:nvCxnSpPr>
        <p:spPr>
          <a:xfrm>
            <a:off x="7747000" y="2159000"/>
            <a:ext cx="1270000" cy="0"/>
          </a:xfrm>
          <a:prstGeom prst="straightConnector1">
            <a:avLst/>
          </a:prstGeom>
          <a:ln w="19050">
            <a:solidFill>
              <a:srgbClr val="ED7D31"/>
            </a:solidFill>
            <a:tailEnd type="triangle" w="med" len="med"/>
          </a:ln>
        </p:spPr>
      </p:cxnSp>
      <p:cxnSp>
        <p:nvCxnSpPr>
          <p:cNvPr id="113" name="ret1"/>
          <p:cNvCxnSpPr/>
          <p:nvPr/>
        </p:nvCxnSpPr>
        <p:spPr>
          <a:xfrm>
            <a:off x="2438400" y="1912620"/>
            <a:ext cx="381000" cy="0"/>
          </a:xfrm>
          <a:prstGeom prst="straightConnector1">
            <a:avLst/>
          </a:prstGeom>
          <a:ln w="12700">
            <a:solidFill>
              <a:srgbClr val="44546A"/>
            </a:solidFill>
            <a:tailEnd type="triangle" w="med" len="med"/>
          </a:ln>
        </p:spPr>
      </p:cxnSp>
      <p:sp>
        <p:nvSpPr>
          <p:cNvPr id="120" name="RetLabel"/>
          <p:cNvSpPr/>
          <p:nvPr/>
        </p:nvSpPr>
        <p:spPr>
          <a:xfrm>
            <a:off x="635000" y="2438397"/>
            <a:ext cx="10287000" cy="304800"/>
          </a:xfrm>
          <a:prstGeom prst="rect">
            <a:avLst/>
          </a:prstGeom>
          <a:noFill/>
          <a:ln>
            <a:noFill/>
          </a:ln>
        </p:spPr>
        <p:txBody>
          <a:bodyPr wrap="square" lIns="36000" tIns="36000" rIns="36000" bIns="36000" anchor="ctr"/>
          <a:lstStyle/>
          <a:p>
            <a:pPr algn="ctr">
              <a:buNone/>
            </a:pPr>
            <a:r>
              <a:rPr lang="en-US" sz="1100" dirty="0">
                <a:solidFill>
                  <a:srgbClr val="44546A"/>
                </a:solidFill>
              </a:rPr>
              <a:t>◄ return path (ring closed back to concentrator)</a:t>
            </a:r>
          </a:p>
        </p:txBody>
      </p:sp>
      <p:sp>
        <p:nvSpPr>
          <p:cNvPr id="200" name="S0Label"/>
          <p:cNvSpPr/>
          <p:nvPr/>
        </p:nvSpPr>
        <p:spPr>
          <a:xfrm>
            <a:off x="660400" y="2921000"/>
            <a:ext cx="241300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① Empty train from Concentrator</a:t>
            </a:r>
          </a:p>
        </p:txBody>
      </p:sp>
      <p:sp>
        <p:nvSpPr>
          <p:cNvPr id="201" name="s0hdr"/>
          <p:cNvSpPr/>
          <p:nvPr/>
        </p:nvSpPr>
        <p:spPr>
          <a:xfrm>
            <a:off x="660400" y="3302000"/>
            <a:ext cx="609600" cy="457200"/>
          </a:xfrm>
          <a:prstGeom prst="rect">
            <a:avLst/>
          </a:prstGeom>
          <a:solidFill>
            <a:srgbClr val="4472C4"/>
          </a:solidFill>
          <a:ln>
            <a:noFill/>
          </a:ln>
        </p:spPr>
        <p:txBody>
          <a:bodyPr wrap="square" lIns="36000" tIns="36000" rIns="36000" bIns="36000" anchor="ctr"/>
          <a:lstStyle/>
          <a:p>
            <a:pPr algn="ctr">
              <a:buNone/>
            </a:pPr>
            <a:r>
              <a:rPr lang="en-US" sz="900" b="1" dirty="0">
                <a:solidFill>
                  <a:srgbClr val="FFFFFF"/>
                </a:solidFill>
              </a:rPr>
              <a:t>HDR</a:t>
            </a:r>
          </a:p>
          <a:p>
            <a:pPr algn="ctr">
              <a:buNone/>
            </a:pPr>
            <a:r>
              <a:rPr lang="en-US" sz="900" b="1" dirty="0">
                <a:solidFill>
                  <a:srgbClr val="FFFFFF"/>
                </a:solidFill>
              </a:rPr>
              <a:t>0x8000</a:t>
            </a:r>
          </a:p>
        </p:txBody>
      </p:sp>
      <p:sp>
        <p:nvSpPr>
          <p:cNvPr id="202" name="s0crc"/>
          <p:cNvSpPr/>
          <p:nvPr/>
        </p:nvSpPr>
        <p:spPr>
          <a:xfrm>
            <a:off x="1270000" y="3302000"/>
            <a:ext cx="609600" cy="457200"/>
          </a:xfrm>
          <a:prstGeom prst="rect">
            <a:avLst/>
          </a:prstGeom>
          <a:solidFill>
            <a:srgbClr val="A5A5A5"/>
          </a:solidFill>
          <a:ln>
            <a:noFill/>
          </a:ln>
        </p:spPr>
        <p:txBody>
          <a:bodyPr wrap="square" lIns="36000" tIns="36000" rIns="36000" bIns="36000" anchor="ctr"/>
          <a:lstStyle/>
          <a:p>
            <a:pPr algn="ctr">
              <a:buNone/>
            </a:pPr>
            <a:r>
              <a:rPr lang="en-US" sz="900" b="1" dirty="0">
                <a:solidFill>
                  <a:srgbClr val="1A1A1A"/>
                </a:solidFill>
              </a:rPr>
              <a:t>CRC</a:t>
            </a:r>
          </a:p>
        </p:txBody>
      </p:sp>
      <p:sp>
        <p:nvSpPr>
          <p:cNvPr id="203" name="s0trl"/>
          <p:cNvSpPr/>
          <p:nvPr/>
        </p:nvSpPr>
        <p:spPr>
          <a:xfrm>
            <a:off x="1879600" y="3302000"/>
            <a:ext cx="609600" cy="457200"/>
          </a:xfrm>
          <a:prstGeom prst="rect">
            <a:avLst/>
          </a:prstGeom>
          <a:solidFill>
            <a:srgbClr val="44546A"/>
          </a:solidFill>
          <a:ln>
            <a:noFill/>
          </a:ln>
        </p:spPr>
        <p:txBody>
          <a:bodyPr wrap="square" lIns="36000" tIns="36000" rIns="36000" bIns="36000" anchor="ctr"/>
          <a:lstStyle/>
          <a:p>
            <a:pPr algn="ctr">
              <a:buNone/>
            </a:pPr>
            <a:r>
              <a:rPr lang="en-US" sz="900" b="1" dirty="0">
                <a:solidFill>
                  <a:srgbClr val="FFFFFF"/>
                </a:solidFill>
              </a:rPr>
              <a:t>TRL</a:t>
            </a:r>
          </a:p>
          <a:p>
            <a:pPr algn="ctr">
              <a:buNone/>
            </a:pPr>
            <a:r>
              <a:rPr lang="en-US" sz="900" b="1" dirty="0">
                <a:solidFill>
                  <a:srgbClr val="FFFFFF"/>
                </a:solidFill>
              </a:rPr>
              <a:t>0xC000</a:t>
            </a:r>
          </a:p>
        </p:txBody>
      </p:sp>
      <p:sp>
        <p:nvSpPr>
          <p:cNvPr id="204" name="s0comma"/>
          <p:cNvSpPr/>
          <p:nvPr/>
        </p:nvSpPr>
        <p:spPr>
          <a:xfrm>
            <a:off x="2489200" y="3302000"/>
            <a:ext cx="736600" cy="457200"/>
          </a:xfrm>
          <a:prstGeom prst="rect">
            <a:avLst/>
          </a:prstGeom>
          <a:solidFill>
            <a:srgbClr val="333333"/>
          </a:solidFill>
          <a:ln>
            <a:noFill/>
          </a:ln>
        </p:spPr>
        <p:txBody>
          <a:bodyPr wrap="square" lIns="36000" tIns="36000" rIns="36000" bIns="36000" anchor="ctr"/>
          <a:lstStyle/>
          <a:p>
            <a:pPr algn="ctr">
              <a:buNone/>
            </a:pPr>
            <a:r>
              <a:rPr lang="en-US" sz="900" b="1" dirty="0">
                <a:solidFill>
                  <a:srgbClr val="FFFFFF"/>
                </a:solidFill>
              </a:rPr>
              <a:t>LAST</a:t>
            </a:r>
          </a:p>
          <a:p>
            <a:pPr algn="ctr">
              <a:buNone/>
            </a:pPr>
            <a:r>
              <a:rPr lang="en-US" sz="900" b="1" dirty="0">
                <a:solidFill>
                  <a:srgbClr val="FFFFFF"/>
                </a:solidFill>
              </a:rPr>
              <a:t>COMMA</a:t>
            </a:r>
          </a:p>
        </p:txBody>
      </p:sp>
      <p:sp>
        <p:nvSpPr>
          <p:cNvPr id="210" name="S1Label"/>
          <p:cNvSpPr/>
          <p:nvPr/>
        </p:nvSpPr>
        <p:spPr>
          <a:xfrm>
            <a:off x="3683000" y="2921000"/>
            <a:ext cx="177800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② After FERS #1</a:t>
            </a:r>
          </a:p>
        </p:txBody>
      </p:sp>
      <p:sp>
        <p:nvSpPr>
          <p:cNvPr id="211" name="s1hdr"/>
          <p:cNvSpPr/>
          <p:nvPr/>
        </p:nvSpPr>
        <p:spPr>
          <a:xfrm>
            <a:off x="3683000" y="3302000"/>
            <a:ext cx="609600" cy="457200"/>
          </a:xfrm>
          <a:prstGeom prst="rect">
            <a:avLst/>
          </a:prstGeom>
          <a:solidFill>
            <a:srgbClr val="4472C4"/>
          </a:solidFill>
          <a:ln>
            <a:noFill/>
          </a:ln>
        </p:spPr>
        <p:txBody>
          <a:bodyPr wrap="square" lIns="36000" tIns="36000" rIns="36000" bIns="36000" anchor="ctr"/>
          <a:lstStyle/>
          <a:p>
            <a:pPr algn="ctr">
              <a:buNone/>
            </a:pPr>
            <a:r>
              <a:rPr lang="en-US" sz="900" b="1" dirty="0">
                <a:solidFill>
                  <a:srgbClr val="FFFFFF"/>
                </a:solidFill>
              </a:rPr>
              <a:t>HDR</a:t>
            </a:r>
          </a:p>
          <a:p>
            <a:pPr algn="ctr">
              <a:buNone/>
            </a:pPr>
            <a:r>
              <a:rPr lang="en-US" sz="900" b="1" dirty="0">
                <a:solidFill>
                  <a:srgbClr val="FFFFFF"/>
                </a:solidFill>
              </a:rPr>
              <a:t>0x8000</a:t>
            </a:r>
          </a:p>
        </p:txBody>
      </p:sp>
      <p:sp>
        <p:nvSpPr>
          <p:cNvPr id="212" name="s1d1"/>
          <p:cNvSpPr/>
          <p:nvPr/>
        </p:nvSpPr>
        <p:spPr>
          <a:xfrm>
            <a:off x="4292600" y="3302000"/>
            <a:ext cx="609600" cy="457200"/>
          </a:xfrm>
          <a:prstGeom prst="rect">
            <a:avLst/>
          </a:prstGeom>
          <a:solidFill>
            <a:srgbClr val="ED7D31"/>
          </a:solidFill>
          <a:ln>
            <a:noFill/>
          </a:ln>
        </p:spPr>
        <p:txBody>
          <a:bodyPr wrap="square" lIns="36000" tIns="36000" rIns="36000" bIns="36000" anchor="ctr"/>
          <a:lstStyle/>
          <a:p>
            <a:pPr algn="ctr">
              <a:buNone/>
            </a:pPr>
            <a:r>
              <a:rPr lang="en-US" sz="900" b="1" dirty="0">
                <a:solidFill>
                  <a:srgbClr val="1A1A1A"/>
                </a:solidFill>
              </a:rPr>
              <a:t>DATA</a:t>
            </a:r>
          </a:p>
          <a:p>
            <a:pPr algn="ctr">
              <a:buNone/>
            </a:pPr>
            <a:r>
              <a:rPr lang="en-US" sz="900" b="1" dirty="0">
                <a:solidFill>
                  <a:srgbClr val="1A1A1A"/>
                </a:solidFill>
              </a:rPr>
              <a:t>#1</a:t>
            </a:r>
          </a:p>
        </p:txBody>
      </p:sp>
      <p:sp>
        <p:nvSpPr>
          <p:cNvPr id="213" name="s1crc"/>
          <p:cNvSpPr/>
          <p:nvPr/>
        </p:nvSpPr>
        <p:spPr>
          <a:xfrm>
            <a:off x="4902200" y="3302000"/>
            <a:ext cx="609600" cy="457200"/>
          </a:xfrm>
          <a:prstGeom prst="rect">
            <a:avLst/>
          </a:prstGeom>
          <a:solidFill>
            <a:srgbClr val="A5A5A5"/>
          </a:solidFill>
          <a:ln>
            <a:noFill/>
          </a:ln>
        </p:spPr>
        <p:txBody>
          <a:bodyPr wrap="square" lIns="36000" tIns="36000" rIns="36000" bIns="36000" anchor="ctr"/>
          <a:lstStyle/>
          <a:p>
            <a:pPr algn="ctr">
              <a:buNone/>
            </a:pPr>
            <a:r>
              <a:rPr lang="en-US" sz="900" b="1" dirty="0">
                <a:solidFill>
                  <a:srgbClr val="1A1A1A"/>
                </a:solidFill>
              </a:rPr>
              <a:t>CRC'</a:t>
            </a:r>
          </a:p>
        </p:txBody>
      </p:sp>
      <p:sp>
        <p:nvSpPr>
          <p:cNvPr id="214" name="s1trl"/>
          <p:cNvSpPr/>
          <p:nvPr/>
        </p:nvSpPr>
        <p:spPr>
          <a:xfrm>
            <a:off x="5511800" y="3302000"/>
            <a:ext cx="609600" cy="457200"/>
          </a:xfrm>
          <a:prstGeom prst="rect">
            <a:avLst/>
          </a:prstGeom>
          <a:solidFill>
            <a:srgbClr val="44546A"/>
          </a:solidFill>
          <a:ln>
            <a:noFill/>
          </a:ln>
        </p:spPr>
        <p:txBody>
          <a:bodyPr wrap="square" lIns="36000" tIns="36000" rIns="36000" bIns="36000" anchor="ctr"/>
          <a:lstStyle/>
          <a:p>
            <a:pPr algn="ctr">
              <a:buNone/>
            </a:pPr>
            <a:r>
              <a:rPr lang="en-US" sz="900" b="1" dirty="0">
                <a:solidFill>
                  <a:srgbClr val="FFFFFF"/>
                </a:solidFill>
              </a:rPr>
              <a:t>TRL</a:t>
            </a:r>
          </a:p>
          <a:p>
            <a:pPr algn="ctr">
              <a:buNone/>
            </a:pPr>
            <a:r>
              <a:rPr lang="en-US" sz="900" b="1" dirty="0">
                <a:solidFill>
                  <a:srgbClr val="FFFFFF"/>
                </a:solidFill>
              </a:rPr>
              <a:t>0xC000</a:t>
            </a:r>
          </a:p>
        </p:txBody>
      </p:sp>
      <p:sp>
        <p:nvSpPr>
          <p:cNvPr id="215" name="s1comma"/>
          <p:cNvSpPr/>
          <p:nvPr/>
        </p:nvSpPr>
        <p:spPr>
          <a:xfrm>
            <a:off x="6121400" y="3302000"/>
            <a:ext cx="736600" cy="457200"/>
          </a:xfrm>
          <a:prstGeom prst="rect">
            <a:avLst/>
          </a:prstGeom>
          <a:solidFill>
            <a:srgbClr val="333333"/>
          </a:solidFill>
          <a:ln>
            <a:noFill/>
          </a:ln>
        </p:spPr>
        <p:txBody>
          <a:bodyPr wrap="square" lIns="36000" tIns="36000" rIns="36000" bIns="36000" anchor="ctr"/>
          <a:lstStyle/>
          <a:p>
            <a:pPr algn="ctr">
              <a:buNone/>
            </a:pPr>
            <a:r>
              <a:rPr lang="en-US" sz="900" b="1" dirty="0">
                <a:solidFill>
                  <a:srgbClr val="FFFFFF"/>
                </a:solidFill>
              </a:rPr>
              <a:t>LAST</a:t>
            </a:r>
          </a:p>
          <a:p>
            <a:pPr algn="ctr">
              <a:buNone/>
            </a:pPr>
            <a:r>
              <a:rPr lang="en-US" sz="900" b="1" dirty="0">
                <a:solidFill>
                  <a:srgbClr val="FFFFFF"/>
                </a:solidFill>
              </a:rPr>
              <a:t>COMMA</a:t>
            </a:r>
          </a:p>
        </p:txBody>
      </p:sp>
      <p:sp>
        <p:nvSpPr>
          <p:cNvPr id="220" name="S2Label"/>
          <p:cNvSpPr/>
          <p:nvPr/>
        </p:nvSpPr>
        <p:spPr>
          <a:xfrm>
            <a:off x="660400" y="3810000"/>
            <a:ext cx="177800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③ After FERS #2</a:t>
            </a:r>
          </a:p>
        </p:txBody>
      </p:sp>
      <p:sp>
        <p:nvSpPr>
          <p:cNvPr id="221" name="s2hdr"/>
          <p:cNvSpPr/>
          <p:nvPr/>
        </p:nvSpPr>
        <p:spPr>
          <a:xfrm>
            <a:off x="660400" y="4191000"/>
            <a:ext cx="609600" cy="457200"/>
          </a:xfrm>
          <a:prstGeom prst="rect">
            <a:avLst/>
          </a:prstGeom>
          <a:solidFill>
            <a:srgbClr val="4472C4"/>
          </a:solidFill>
          <a:ln>
            <a:noFill/>
          </a:ln>
        </p:spPr>
        <p:txBody>
          <a:bodyPr wrap="square" lIns="36000" tIns="36000" rIns="36000" bIns="36000" anchor="ctr"/>
          <a:lstStyle/>
          <a:p>
            <a:pPr algn="ctr">
              <a:buNone/>
            </a:pPr>
            <a:r>
              <a:rPr lang="en-US" sz="900" b="1" dirty="0">
                <a:solidFill>
                  <a:srgbClr val="FFFFFF"/>
                </a:solidFill>
              </a:rPr>
              <a:t>HDR</a:t>
            </a:r>
          </a:p>
          <a:p>
            <a:pPr algn="ctr">
              <a:buNone/>
            </a:pPr>
            <a:r>
              <a:rPr lang="en-US" sz="900" b="1" dirty="0">
                <a:solidFill>
                  <a:srgbClr val="FFFFFF"/>
                </a:solidFill>
              </a:rPr>
              <a:t>0x8000</a:t>
            </a:r>
          </a:p>
        </p:txBody>
      </p:sp>
      <p:sp>
        <p:nvSpPr>
          <p:cNvPr id="222" name="s2d1"/>
          <p:cNvSpPr/>
          <p:nvPr/>
        </p:nvSpPr>
        <p:spPr>
          <a:xfrm>
            <a:off x="1270000" y="4191000"/>
            <a:ext cx="609600" cy="457200"/>
          </a:xfrm>
          <a:prstGeom prst="rect">
            <a:avLst/>
          </a:prstGeom>
          <a:solidFill>
            <a:srgbClr val="ED7D31"/>
          </a:solidFill>
          <a:ln>
            <a:noFill/>
          </a:ln>
        </p:spPr>
        <p:txBody>
          <a:bodyPr wrap="square" lIns="36000" tIns="36000" rIns="36000" bIns="36000" anchor="ctr"/>
          <a:lstStyle/>
          <a:p>
            <a:pPr algn="ctr">
              <a:buNone/>
            </a:pPr>
            <a:r>
              <a:rPr lang="en-US" sz="900" b="1" dirty="0">
                <a:solidFill>
                  <a:srgbClr val="1A1A1A"/>
                </a:solidFill>
              </a:rPr>
              <a:t>DATA</a:t>
            </a:r>
          </a:p>
          <a:p>
            <a:pPr algn="ctr">
              <a:buNone/>
            </a:pPr>
            <a:r>
              <a:rPr lang="en-US" sz="900" b="1" dirty="0">
                <a:solidFill>
                  <a:srgbClr val="1A1A1A"/>
                </a:solidFill>
              </a:rPr>
              <a:t>#1</a:t>
            </a:r>
          </a:p>
        </p:txBody>
      </p:sp>
      <p:sp>
        <p:nvSpPr>
          <p:cNvPr id="223" name="s2d2"/>
          <p:cNvSpPr/>
          <p:nvPr/>
        </p:nvSpPr>
        <p:spPr>
          <a:xfrm>
            <a:off x="1879600" y="4191000"/>
            <a:ext cx="609600" cy="457200"/>
          </a:xfrm>
          <a:prstGeom prst="rect">
            <a:avLst/>
          </a:prstGeom>
          <a:solidFill>
            <a:srgbClr val="FFC000"/>
          </a:solidFill>
          <a:ln>
            <a:noFill/>
          </a:ln>
        </p:spPr>
        <p:txBody>
          <a:bodyPr wrap="square" lIns="36000" tIns="36000" rIns="36000" bIns="36000" anchor="ctr"/>
          <a:lstStyle/>
          <a:p>
            <a:pPr algn="ctr">
              <a:buNone/>
            </a:pPr>
            <a:r>
              <a:rPr lang="en-US" sz="900" b="1" dirty="0">
                <a:solidFill>
                  <a:srgbClr val="333333"/>
                </a:solidFill>
              </a:rPr>
              <a:t>DATA</a:t>
            </a:r>
          </a:p>
          <a:p>
            <a:pPr algn="ctr">
              <a:buNone/>
            </a:pPr>
            <a:r>
              <a:rPr lang="en-US" sz="900" b="1" dirty="0">
                <a:solidFill>
                  <a:srgbClr val="333333"/>
                </a:solidFill>
              </a:rPr>
              <a:t>#2</a:t>
            </a:r>
          </a:p>
        </p:txBody>
      </p:sp>
      <p:sp>
        <p:nvSpPr>
          <p:cNvPr id="224" name="s2crc"/>
          <p:cNvSpPr/>
          <p:nvPr/>
        </p:nvSpPr>
        <p:spPr>
          <a:xfrm>
            <a:off x="2489200" y="4191000"/>
            <a:ext cx="609600" cy="457200"/>
          </a:xfrm>
          <a:prstGeom prst="rect">
            <a:avLst/>
          </a:prstGeom>
          <a:solidFill>
            <a:srgbClr val="A5A5A5"/>
          </a:solidFill>
          <a:ln>
            <a:noFill/>
          </a:ln>
        </p:spPr>
        <p:txBody>
          <a:bodyPr wrap="square" lIns="36000" tIns="36000" rIns="36000" bIns="36000" anchor="ctr"/>
          <a:lstStyle/>
          <a:p>
            <a:pPr algn="ctr">
              <a:buNone/>
            </a:pPr>
            <a:r>
              <a:rPr lang="en-US" sz="900" b="1" dirty="0">
                <a:solidFill>
                  <a:srgbClr val="1A1A1A"/>
                </a:solidFill>
              </a:rPr>
              <a:t>CRC'</a:t>
            </a:r>
          </a:p>
        </p:txBody>
      </p:sp>
      <p:sp>
        <p:nvSpPr>
          <p:cNvPr id="225" name="s2trl"/>
          <p:cNvSpPr/>
          <p:nvPr/>
        </p:nvSpPr>
        <p:spPr>
          <a:xfrm>
            <a:off x="3098800" y="4191000"/>
            <a:ext cx="609600" cy="457200"/>
          </a:xfrm>
          <a:prstGeom prst="rect">
            <a:avLst/>
          </a:prstGeom>
          <a:solidFill>
            <a:srgbClr val="44546A"/>
          </a:solidFill>
          <a:ln>
            <a:noFill/>
          </a:ln>
        </p:spPr>
        <p:txBody>
          <a:bodyPr wrap="square" lIns="36000" tIns="36000" rIns="36000" bIns="36000" anchor="ctr"/>
          <a:lstStyle/>
          <a:p>
            <a:pPr algn="ctr">
              <a:buNone/>
            </a:pPr>
            <a:r>
              <a:rPr lang="en-US" sz="900" b="1" dirty="0">
                <a:solidFill>
                  <a:srgbClr val="FFFFFF"/>
                </a:solidFill>
              </a:rPr>
              <a:t>TRL</a:t>
            </a:r>
          </a:p>
          <a:p>
            <a:pPr algn="ctr">
              <a:buNone/>
            </a:pPr>
            <a:r>
              <a:rPr lang="en-US" sz="900" b="1" dirty="0">
                <a:solidFill>
                  <a:srgbClr val="FFFFFF"/>
                </a:solidFill>
              </a:rPr>
              <a:t>0xC000</a:t>
            </a:r>
          </a:p>
        </p:txBody>
      </p:sp>
      <p:sp>
        <p:nvSpPr>
          <p:cNvPr id="226" name="s2comma"/>
          <p:cNvSpPr/>
          <p:nvPr/>
        </p:nvSpPr>
        <p:spPr>
          <a:xfrm>
            <a:off x="3708400" y="4191000"/>
            <a:ext cx="736600" cy="457200"/>
          </a:xfrm>
          <a:prstGeom prst="rect">
            <a:avLst/>
          </a:prstGeom>
          <a:solidFill>
            <a:srgbClr val="333333"/>
          </a:solidFill>
          <a:ln>
            <a:noFill/>
          </a:ln>
        </p:spPr>
        <p:txBody>
          <a:bodyPr wrap="square" lIns="36000" tIns="36000" rIns="36000" bIns="36000" anchor="ctr"/>
          <a:lstStyle/>
          <a:p>
            <a:pPr algn="ctr">
              <a:buNone/>
            </a:pPr>
            <a:r>
              <a:rPr lang="en-US" sz="900" b="1" dirty="0">
                <a:solidFill>
                  <a:srgbClr val="FFFFFF"/>
                </a:solidFill>
              </a:rPr>
              <a:t>LAST</a:t>
            </a:r>
          </a:p>
          <a:p>
            <a:pPr algn="ctr">
              <a:buNone/>
            </a:pPr>
            <a:r>
              <a:rPr lang="en-US" sz="900" b="1" dirty="0">
                <a:solidFill>
                  <a:srgbClr val="FFFFFF"/>
                </a:solidFill>
              </a:rPr>
              <a:t>COMMA</a:t>
            </a:r>
          </a:p>
        </p:txBody>
      </p:sp>
      <p:sp>
        <p:nvSpPr>
          <p:cNvPr id="230" name="S3Label"/>
          <p:cNvSpPr/>
          <p:nvPr/>
        </p:nvSpPr>
        <p:spPr>
          <a:xfrm>
            <a:off x="5080000" y="3810000"/>
            <a:ext cx="254000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④ Full train → Concentrator</a:t>
            </a:r>
          </a:p>
        </p:txBody>
      </p:sp>
      <p:sp>
        <p:nvSpPr>
          <p:cNvPr id="231" name="s3hdr"/>
          <p:cNvSpPr/>
          <p:nvPr/>
        </p:nvSpPr>
        <p:spPr>
          <a:xfrm>
            <a:off x="5080000" y="4191000"/>
            <a:ext cx="609600" cy="457200"/>
          </a:xfrm>
          <a:prstGeom prst="rect">
            <a:avLst/>
          </a:prstGeom>
          <a:solidFill>
            <a:srgbClr val="4472C4"/>
          </a:solidFill>
          <a:ln>
            <a:noFill/>
          </a:ln>
        </p:spPr>
        <p:txBody>
          <a:bodyPr wrap="square" lIns="36000" tIns="36000" rIns="36000" bIns="36000" anchor="ctr"/>
          <a:lstStyle/>
          <a:p>
            <a:pPr algn="ctr">
              <a:buNone/>
            </a:pPr>
            <a:r>
              <a:rPr lang="en-US" sz="900" b="1" dirty="0">
                <a:solidFill>
                  <a:srgbClr val="FFFFFF"/>
                </a:solidFill>
              </a:rPr>
              <a:t>HDR</a:t>
            </a:r>
          </a:p>
          <a:p>
            <a:pPr algn="ctr">
              <a:buNone/>
            </a:pPr>
            <a:r>
              <a:rPr lang="en-US" sz="900" b="1" dirty="0">
                <a:solidFill>
                  <a:srgbClr val="FFFFFF"/>
                </a:solidFill>
              </a:rPr>
              <a:t>0x8000</a:t>
            </a:r>
          </a:p>
        </p:txBody>
      </p:sp>
      <p:sp>
        <p:nvSpPr>
          <p:cNvPr id="232" name="s3d1"/>
          <p:cNvSpPr/>
          <p:nvPr/>
        </p:nvSpPr>
        <p:spPr>
          <a:xfrm>
            <a:off x="5689600" y="4191000"/>
            <a:ext cx="609600" cy="457200"/>
          </a:xfrm>
          <a:prstGeom prst="rect">
            <a:avLst/>
          </a:prstGeom>
          <a:solidFill>
            <a:srgbClr val="ED7D31"/>
          </a:solidFill>
          <a:ln>
            <a:noFill/>
          </a:ln>
        </p:spPr>
        <p:txBody>
          <a:bodyPr wrap="square" lIns="36000" tIns="36000" rIns="36000" bIns="36000" anchor="ctr"/>
          <a:lstStyle/>
          <a:p>
            <a:pPr algn="ctr">
              <a:buNone/>
            </a:pPr>
            <a:r>
              <a:rPr lang="en-US" sz="900" b="1" dirty="0">
                <a:solidFill>
                  <a:srgbClr val="1A1A1A"/>
                </a:solidFill>
              </a:rPr>
              <a:t>DATA</a:t>
            </a:r>
          </a:p>
          <a:p>
            <a:pPr algn="ctr">
              <a:buNone/>
            </a:pPr>
            <a:r>
              <a:rPr lang="en-US" sz="900" b="1" dirty="0">
                <a:solidFill>
                  <a:srgbClr val="1A1A1A"/>
                </a:solidFill>
              </a:rPr>
              <a:t>#1</a:t>
            </a:r>
          </a:p>
        </p:txBody>
      </p:sp>
      <p:sp>
        <p:nvSpPr>
          <p:cNvPr id="233" name="s3d2"/>
          <p:cNvSpPr/>
          <p:nvPr/>
        </p:nvSpPr>
        <p:spPr>
          <a:xfrm>
            <a:off x="6299200" y="4191000"/>
            <a:ext cx="609600" cy="457200"/>
          </a:xfrm>
          <a:prstGeom prst="rect">
            <a:avLst/>
          </a:prstGeom>
          <a:solidFill>
            <a:srgbClr val="FFC000"/>
          </a:solidFill>
          <a:ln>
            <a:noFill/>
          </a:ln>
        </p:spPr>
        <p:txBody>
          <a:bodyPr wrap="square" lIns="36000" tIns="36000" rIns="36000" bIns="36000" anchor="ctr"/>
          <a:lstStyle/>
          <a:p>
            <a:pPr algn="ctr">
              <a:buNone/>
            </a:pPr>
            <a:r>
              <a:rPr lang="en-US" sz="900" b="1" dirty="0">
                <a:solidFill>
                  <a:srgbClr val="333333"/>
                </a:solidFill>
              </a:rPr>
              <a:t>DATA</a:t>
            </a:r>
          </a:p>
          <a:p>
            <a:pPr algn="ctr">
              <a:buNone/>
            </a:pPr>
            <a:r>
              <a:rPr lang="en-US" sz="900" b="1" dirty="0">
                <a:solidFill>
                  <a:srgbClr val="333333"/>
                </a:solidFill>
              </a:rPr>
              <a:t>#2</a:t>
            </a:r>
          </a:p>
        </p:txBody>
      </p:sp>
      <p:sp>
        <p:nvSpPr>
          <p:cNvPr id="234" name="s3d3"/>
          <p:cNvSpPr/>
          <p:nvPr/>
        </p:nvSpPr>
        <p:spPr>
          <a:xfrm>
            <a:off x="6908800" y="4191000"/>
            <a:ext cx="609600" cy="457200"/>
          </a:xfrm>
          <a:prstGeom prst="rect">
            <a:avLst/>
          </a:prstGeom>
          <a:solidFill>
            <a:srgbClr val="70AD47"/>
          </a:solidFill>
          <a:ln>
            <a:noFill/>
          </a:ln>
        </p:spPr>
        <p:txBody>
          <a:bodyPr wrap="square" lIns="36000" tIns="36000" rIns="36000" bIns="36000" anchor="ctr"/>
          <a:lstStyle/>
          <a:p>
            <a:pPr algn="ctr">
              <a:buNone/>
            </a:pPr>
            <a:r>
              <a:rPr lang="en-US" sz="900" b="1" dirty="0">
                <a:solidFill>
                  <a:srgbClr val="1A1A1A"/>
                </a:solidFill>
              </a:rPr>
              <a:t>DATA</a:t>
            </a:r>
          </a:p>
          <a:p>
            <a:pPr algn="ctr">
              <a:buNone/>
            </a:pPr>
            <a:r>
              <a:rPr lang="en-US" sz="900" b="1" dirty="0">
                <a:solidFill>
                  <a:srgbClr val="1A1A1A"/>
                </a:solidFill>
              </a:rPr>
              <a:t>#3</a:t>
            </a:r>
          </a:p>
        </p:txBody>
      </p:sp>
      <p:sp>
        <p:nvSpPr>
          <p:cNvPr id="235" name="s3crc"/>
          <p:cNvSpPr/>
          <p:nvPr/>
        </p:nvSpPr>
        <p:spPr>
          <a:xfrm>
            <a:off x="7518400" y="4191000"/>
            <a:ext cx="609600" cy="457200"/>
          </a:xfrm>
          <a:prstGeom prst="rect">
            <a:avLst/>
          </a:prstGeom>
          <a:solidFill>
            <a:srgbClr val="A5A5A5"/>
          </a:solidFill>
          <a:ln>
            <a:noFill/>
          </a:ln>
        </p:spPr>
        <p:txBody>
          <a:bodyPr wrap="square" lIns="36000" tIns="36000" rIns="36000" bIns="36000" anchor="ctr"/>
          <a:lstStyle/>
          <a:p>
            <a:pPr algn="ctr">
              <a:buNone/>
            </a:pPr>
            <a:r>
              <a:rPr lang="en-US" sz="900" b="1" dirty="0">
                <a:solidFill>
                  <a:srgbClr val="1A1A1A"/>
                </a:solidFill>
              </a:rPr>
              <a:t>CRC'</a:t>
            </a:r>
          </a:p>
        </p:txBody>
      </p:sp>
      <p:sp>
        <p:nvSpPr>
          <p:cNvPr id="236" name="s3trl"/>
          <p:cNvSpPr/>
          <p:nvPr/>
        </p:nvSpPr>
        <p:spPr>
          <a:xfrm>
            <a:off x="8128000" y="4191000"/>
            <a:ext cx="609600" cy="457200"/>
          </a:xfrm>
          <a:prstGeom prst="rect">
            <a:avLst/>
          </a:prstGeom>
          <a:solidFill>
            <a:srgbClr val="44546A"/>
          </a:solidFill>
          <a:ln>
            <a:noFill/>
          </a:ln>
        </p:spPr>
        <p:txBody>
          <a:bodyPr wrap="square" lIns="36000" tIns="36000" rIns="36000" bIns="36000" anchor="ctr"/>
          <a:lstStyle/>
          <a:p>
            <a:pPr algn="ctr">
              <a:buNone/>
            </a:pPr>
            <a:r>
              <a:rPr lang="en-US" sz="900" b="1" dirty="0">
                <a:solidFill>
                  <a:srgbClr val="FFFFFF"/>
                </a:solidFill>
              </a:rPr>
              <a:t>TRL</a:t>
            </a:r>
          </a:p>
          <a:p>
            <a:pPr algn="ctr">
              <a:buNone/>
            </a:pPr>
            <a:r>
              <a:rPr lang="en-US" sz="900" b="1" dirty="0">
                <a:solidFill>
                  <a:srgbClr val="FFFFFF"/>
                </a:solidFill>
              </a:rPr>
              <a:t>0xC000</a:t>
            </a:r>
          </a:p>
        </p:txBody>
      </p:sp>
      <p:sp>
        <p:nvSpPr>
          <p:cNvPr id="237" name="s3comma"/>
          <p:cNvSpPr/>
          <p:nvPr/>
        </p:nvSpPr>
        <p:spPr>
          <a:xfrm>
            <a:off x="8737600" y="4191000"/>
            <a:ext cx="736600" cy="457200"/>
          </a:xfrm>
          <a:prstGeom prst="rect">
            <a:avLst/>
          </a:prstGeom>
          <a:solidFill>
            <a:srgbClr val="333333"/>
          </a:solidFill>
          <a:ln>
            <a:noFill/>
          </a:ln>
        </p:spPr>
        <p:txBody>
          <a:bodyPr wrap="square" lIns="36000" tIns="36000" rIns="36000" bIns="36000" anchor="ctr"/>
          <a:lstStyle/>
          <a:p>
            <a:pPr algn="ctr">
              <a:buNone/>
            </a:pPr>
            <a:r>
              <a:rPr lang="en-US" sz="900" b="1" dirty="0">
                <a:solidFill>
                  <a:srgbClr val="FFFFFF"/>
                </a:solidFill>
              </a:rPr>
              <a:t>LAST</a:t>
            </a:r>
          </a:p>
          <a:p>
            <a:pPr algn="ctr">
              <a:buNone/>
            </a:pPr>
            <a:r>
              <a:rPr lang="en-US" sz="900" b="1" dirty="0">
                <a:solidFill>
                  <a:srgbClr val="FFFFFF"/>
                </a:solidFill>
              </a:rPr>
              <a:t>COMMA</a:t>
            </a:r>
          </a:p>
        </p:txBody>
      </p:sp>
      <p:sp>
        <p:nvSpPr>
          <p:cNvPr id="251" name="NotesText"/>
          <p:cNvSpPr txBox="1"/>
          <p:nvPr/>
        </p:nvSpPr>
        <p:spPr>
          <a:xfrm>
            <a:off x="635000" y="4953000"/>
            <a:ext cx="10922000" cy="1651000"/>
          </a:xfrm>
          <a:prstGeom prst="rect">
            <a:avLst/>
          </a:prstGeom>
          <a:noFill/>
          <a:ln>
            <a:noFill/>
          </a:ln>
        </p:spPr>
        <p:txBody>
          <a:bodyPr wrap="square" lIns="72000" tIns="36000" rIns="72000" bIns="36000"/>
          <a:lstStyle/>
          <a:p>
            <a:pPr marL="228600" indent="-228600">
              <a:spcAft>
                <a:spcPts val="200"/>
              </a:spcAft>
              <a:buFont typeface="Arial" panose="020B0604020202020204" pitchFamily="34" charset="0"/>
              <a:buChar char="•"/>
            </a:pPr>
            <a:r>
              <a:rPr lang="en-US" dirty="0">
                <a:solidFill>
                  <a:srgbClr val="333333"/>
                </a:solidFill>
              </a:rPr>
              <a:t>Train is </a:t>
            </a:r>
            <a:r>
              <a:rPr lang="en-US" b="1" dirty="0">
                <a:solidFill>
                  <a:srgbClr val="333333"/>
                </a:solidFill>
              </a:rPr>
              <a:t>never stopped</a:t>
            </a:r>
            <a:r>
              <a:rPr lang="en-US" dirty="0">
                <a:solidFill>
                  <a:srgbClr val="333333"/>
                </a:solidFill>
              </a:rPr>
              <a:t> inside a node — header is forwarded immediately while data is appended in streaming</a:t>
            </a:r>
          </a:p>
          <a:p>
            <a:pPr marL="228600" indent="-228600">
              <a:spcAft>
                <a:spcPts val="200"/>
              </a:spcAft>
              <a:buFont typeface="Arial" panose="020B0604020202020204" pitchFamily="34" charset="0"/>
              <a:buChar char="•"/>
            </a:pPr>
            <a:r>
              <a:rPr lang="en-US" dirty="0">
                <a:solidFill>
                  <a:srgbClr val="333333"/>
                </a:solidFill>
              </a:rPr>
              <a:t>Each FERS board appends up to </a:t>
            </a:r>
            <a:r>
              <a:rPr lang="en-US" b="1" dirty="0">
                <a:solidFill>
                  <a:srgbClr val="333333"/>
                </a:solidFill>
              </a:rPr>
              <a:t>N events</a:t>
            </a:r>
            <a:r>
              <a:rPr lang="en-US" dirty="0">
                <a:solidFill>
                  <a:srgbClr val="333333"/>
                </a:solidFill>
              </a:rPr>
              <a:t> per train; larger payloads are fragmented across multiple trains</a:t>
            </a:r>
          </a:p>
          <a:p>
            <a:pPr marL="228600" indent="-228600">
              <a:spcAft>
                <a:spcPts val="200"/>
              </a:spcAft>
              <a:buFont typeface="Arial" panose="020B0604020202020204" pitchFamily="34" charset="0"/>
              <a:buChar char="•"/>
            </a:pPr>
            <a:r>
              <a:rPr lang="en-US" dirty="0">
                <a:solidFill>
                  <a:srgbClr val="333333"/>
                </a:solidFill>
              </a:rPr>
              <a:t>Max train size: </a:t>
            </a:r>
            <a:r>
              <a:rPr lang="en-US" b="1" dirty="0">
                <a:solidFill>
                  <a:srgbClr val="333333"/>
                </a:solidFill>
              </a:rPr>
              <a:t>64 Mword per link</a:t>
            </a:r>
            <a:r>
              <a:rPr lang="en-US" dirty="0">
                <a:solidFill>
                  <a:srgbClr val="333333"/>
                </a:solidFill>
              </a:rPr>
              <a:t> (concentrator DDR4 memory); CRC recalculated at each hop</a:t>
            </a:r>
          </a:p>
        </p:txBody>
      </p:sp>
      <p:cxnSp>
        <p:nvCxnSpPr>
          <p:cNvPr id="4" name="Connettore a gomito 3">
            <a:extLst>
              <a:ext uri="{FF2B5EF4-FFF2-40B4-BE49-F238E27FC236}">
                <a16:creationId xmlns:a16="http://schemas.microsoft.com/office/drawing/2014/main" id="{95A39CDC-FAEF-9943-995E-0ACC67E771E6}"/>
              </a:ext>
            </a:extLst>
          </p:cNvPr>
          <p:cNvCxnSpPr>
            <a:stCxn id="103" idx="3"/>
            <a:endCxn id="100" idx="1"/>
          </p:cNvCxnSpPr>
          <p:nvPr/>
        </p:nvCxnSpPr>
        <p:spPr>
          <a:xfrm flipH="1">
            <a:off x="635000" y="2159000"/>
            <a:ext cx="9906000" cy="12700"/>
          </a:xfrm>
          <a:prstGeom prst="bentConnector5">
            <a:avLst>
              <a:gd name="adj1" fmla="val -2308"/>
              <a:gd name="adj2" fmla="val 4300000"/>
              <a:gd name="adj3" fmla="val 102308"/>
            </a:avLst>
          </a:prstGeom>
          <a:ln w="19050">
            <a:tailEnd type="triangle"/>
          </a:ln>
        </p:spPr>
        <p:style>
          <a:lnRef idx="1">
            <a:schemeClr val="accent2"/>
          </a:lnRef>
          <a:fillRef idx="0">
            <a:schemeClr val="accent2"/>
          </a:fillRef>
          <a:effectRef idx="0">
            <a:schemeClr val="accent2"/>
          </a:effectRef>
          <a:fontRef idx="minor">
            <a:schemeClr val="tx1"/>
          </a:fontRef>
        </p:style>
      </p:cxnSp>
      <p:sp>
        <p:nvSpPr>
          <p:cNvPr id="5" name="S0Label">
            <a:extLst>
              <a:ext uri="{FF2B5EF4-FFF2-40B4-BE49-F238E27FC236}">
                <a16:creationId xmlns:a16="http://schemas.microsoft.com/office/drawing/2014/main" id="{C7535896-341F-AB12-80FA-17132B6E0649}"/>
              </a:ext>
            </a:extLst>
          </p:cNvPr>
          <p:cNvSpPr/>
          <p:nvPr/>
        </p:nvSpPr>
        <p:spPr>
          <a:xfrm>
            <a:off x="2171700" y="2184399"/>
            <a:ext cx="33020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①</a:t>
            </a:r>
          </a:p>
        </p:txBody>
      </p:sp>
      <p:sp>
        <p:nvSpPr>
          <p:cNvPr id="6" name="S1Label">
            <a:extLst>
              <a:ext uri="{FF2B5EF4-FFF2-40B4-BE49-F238E27FC236}">
                <a16:creationId xmlns:a16="http://schemas.microsoft.com/office/drawing/2014/main" id="{AB0183F6-5201-D61C-0DC5-C55F7E42D2B8}"/>
              </a:ext>
            </a:extLst>
          </p:cNvPr>
          <p:cNvSpPr/>
          <p:nvPr/>
        </p:nvSpPr>
        <p:spPr>
          <a:xfrm>
            <a:off x="4953000" y="2178049"/>
            <a:ext cx="28194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②</a:t>
            </a:r>
          </a:p>
        </p:txBody>
      </p:sp>
      <p:sp>
        <p:nvSpPr>
          <p:cNvPr id="7" name="S2Label">
            <a:extLst>
              <a:ext uri="{FF2B5EF4-FFF2-40B4-BE49-F238E27FC236}">
                <a16:creationId xmlns:a16="http://schemas.microsoft.com/office/drawing/2014/main" id="{7E80E8C7-B3A6-38EE-0463-BF08CAB72602}"/>
              </a:ext>
            </a:extLst>
          </p:cNvPr>
          <p:cNvSpPr/>
          <p:nvPr/>
        </p:nvSpPr>
        <p:spPr>
          <a:xfrm>
            <a:off x="7747000" y="2158998"/>
            <a:ext cx="25400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③</a:t>
            </a:r>
          </a:p>
        </p:txBody>
      </p:sp>
      <p:sp>
        <p:nvSpPr>
          <p:cNvPr id="8" name="S3Label">
            <a:extLst>
              <a:ext uri="{FF2B5EF4-FFF2-40B4-BE49-F238E27FC236}">
                <a16:creationId xmlns:a16="http://schemas.microsoft.com/office/drawing/2014/main" id="{00A31672-60E0-DFF0-D622-D707119EE1DA}"/>
              </a:ext>
            </a:extLst>
          </p:cNvPr>
          <p:cNvSpPr/>
          <p:nvPr/>
        </p:nvSpPr>
        <p:spPr>
          <a:xfrm>
            <a:off x="10532110" y="2175510"/>
            <a:ext cx="271780" cy="254000"/>
          </a:xfrm>
          <a:prstGeom prst="rect">
            <a:avLst/>
          </a:prstGeom>
          <a:noFill/>
          <a:ln>
            <a:noFill/>
          </a:ln>
        </p:spPr>
        <p:txBody>
          <a:bodyPr wrap="square" lIns="36000" tIns="36000" rIns="36000" bIns="36000" anchor="ctr"/>
          <a:lstStyle/>
          <a:p>
            <a:pPr algn="l">
              <a:buNone/>
            </a:pPr>
            <a:r>
              <a:rPr lang="en-US" sz="1100" b="1" dirty="0">
                <a:solidFill>
                  <a:srgbClr val="44546A"/>
                </a:solidFill>
              </a:rPr>
              <a:t>④</a:t>
            </a:r>
          </a:p>
        </p:txBody>
      </p:sp>
    </p:spTree>
    <p:extLst>
      <p:ext uri="{BB962C8B-B14F-4D97-AF65-F5344CB8AC3E}">
        <p14:creationId xmlns:p14="http://schemas.microsoft.com/office/powerpoint/2010/main" val="282118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FACE4E-F68C-2B3B-588E-1FC3203664F3}"/>
            </a:ext>
          </a:extLst>
        </p:cNvPr>
        <p:cNvGrpSpPr/>
        <p:nvPr/>
      </p:nvGrpSpPr>
      <p:grpSpPr>
        <a:xfrm>
          <a:off x="0" y="0"/>
          <a:ext cx="0" cy="0"/>
          <a:chOff x="0" y="0"/>
          <a:chExt cx="0" cy="0"/>
        </a:xfrm>
      </p:grpSpPr>
      <p:pic>
        <p:nvPicPr>
          <p:cNvPr id="9" name="Immagine 8">
            <a:extLst>
              <a:ext uri="{FF2B5EF4-FFF2-40B4-BE49-F238E27FC236}">
                <a16:creationId xmlns:a16="http://schemas.microsoft.com/office/drawing/2014/main" id="{F49122A5-3C82-7678-2A1B-7C873AEE2F77}"/>
              </a:ext>
            </a:extLst>
          </p:cNvPr>
          <p:cNvPicPr>
            <a:picLocks noChangeAspect="1"/>
          </p:cNvPicPr>
          <p:nvPr/>
        </p:nvPicPr>
        <p:blipFill>
          <a:blip r:embed="rId3"/>
          <a:stretch>
            <a:fillRect/>
          </a:stretch>
        </p:blipFill>
        <p:spPr>
          <a:xfrm>
            <a:off x="661800" y="847736"/>
            <a:ext cx="10868400" cy="2893683"/>
          </a:xfrm>
          <a:prstGeom prst="rect">
            <a:avLst/>
          </a:prstGeom>
        </p:spPr>
      </p:pic>
      <p:sp>
        <p:nvSpPr>
          <p:cNvPr id="11" name="Titolo 10">
            <a:extLst>
              <a:ext uri="{FF2B5EF4-FFF2-40B4-BE49-F238E27FC236}">
                <a16:creationId xmlns:a16="http://schemas.microsoft.com/office/drawing/2014/main" id="{873A7685-F654-59F5-7308-A367892135CC}"/>
              </a:ext>
            </a:extLst>
          </p:cNvPr>
          <p:cNvSpPr>
            <a:spLocks noGrp="1"/>
          </p:cNvSpPr>
          <p:nvPr>
            <p:ph type="title"/>
          </p:nvPr>
        </p:nvSpPr>
        <p:spPr/>
        <p:txBody>
          <a:bodyPr/>
          <a:lstStyle/>
          <a:p>
            <a:r>
              <a:rPr lang="en-US" sz="3200" dirty="0"/>
              <a:t>FERS Front-End Datapath Architecture</a:t>
            </a:r>
          </a:p>
        </p:txBody>
      </p:sp>
      <p:sp>
        <p:nvSpPr>
          <p:cNvPr id="50" name="Description"/>
          <p:cNvSpPr txBox="1"/>
          <p:nvPr/>
        </p:nvSpPr>
        <p:spPr>
          <a:xfrm>
            <a:off x="508000" y="3810000"/>
            <a:ext cx="5461000" cy="1778000"/>
          </a:xfrm>
          <a:prstGeom prst="rect">
            <a:avLst/>
          </a:prstGeom>
          <a:noFill/>
          <a:ln>
            <a:noFill/>
          </a:ln>
        </p:spPr>
        <p:txBody>
          <a:bodyPr wrap="square" lIns="36000" tIns="18000" rIns="36000" bIns="18000"/>
          <a:lstStyle/>
          <a:p>
            <a:pPr marL="228600" indent="-228600">
              <a:spcAft>
                <a:spcPts val="100"/>
              </a:spcAft>
              <a:buFont typeface="Arial" panose="020B0604020202020204" pitchFamily="34" charset="0"/>
              <a:buChar char="•"/>
            </a:pPr>
            <a:r>
              <a:rPr lang="en-US" sz="1600" dirty="0">
                <a:solidFill>
                  <a:srgbClr val="333333"/>
                </a:solidFill>
              </a:rPr>
              <a:t>RX deserializer recovers data </a:t>
            </a:r>
            <a:r>
              <a:rPr lang="en-US" sz="1600" b="1" dirty="0">
                <a:solidFill>
                  <a:srgbClr val="333333"/>
                </a:solidFill>
              </a:rPr>
              <a:t>and clock</a:t>
            </a:r>
            <a:r>
              <a:rPr lang="en-US" sz="1600" dirty="0">
                <a:solidFill>
                  <a:srgbClr val="333333"/>
                </a:solidFill>
              </a:rPr>
              <a:t> from the upstream link</a:t>
            </a:r>
          </a:p>
          <a:p>
            <a:pPr marL="228600" indent="-228600">
              <a:spcAft>
                <a:spcPts val="100"/>
              </a:spcAft>
              <a:buFont typeface="Arial" panose="020B0604020202020204" pitchFamily="34" charset="0"/>
              <a:buChar char="•"/>
            </a:pPr>
            <a:r>
              <a:rPr lang="en-US" sz="1600" dirty="0">
                <a:solidFill>
                  <a:srgbClr val="333333"/>
                </a:solidFill>
              </a:rPr>
              <a:t>Recovered clock cleaned by </a:t>
            </a:r>
            <a:r>
              <a:rPr lang="en-US" sz="1600" b="1" dirty="0">
                <a:solidFill>
                  <a:srgbClr val="333333"/>
                </a:solidFill>
              </a:rPr>
              <a:t>jitter cleaner PLL</a:t>
            </a:r>
            <a:r>
              <a:rPr lang="en-US" sz="1600" dirty="0">
                <a:solidFill>
                  <a:srgbClr val="333333"/>
                </a:solidFill>
              </a:rPr>
              <a:t>, phase-shifted, used as TX clock</a:t>
            </a:r>
          </a:p>
          <a:p>
            <a:pPr marL="228600" indent="-228600">
              <a:spcAft>
                <a:spcPts val="100"/>
              </a:spcAft>
              <a:buFont typeface="Arial" panose="020B0604020202020204" pitchFamily="34" charset="0"/>
              <a:buChar char="•"/>
            </a:pPr>
            <a:r>
              <a:rPr lang="en-US" sz="1600" dirty="0">
                <a:solidFill>
                  <a:srgbClr val="333333"/>
                </a:solidFill>
              </a:rPr>
              <a:t>Elastic buffers </a:t>
            </a:r>
            <a:r>
              <a:rPr lang="en-US" sz="1600" b="1" dirty="0">
                <a:solidFill>
                  <a:srgbClr val="333333"/>
                </a:solidFill>
              </a:rPr>
              <a:t>disabled</a:t>
            </a:r>
            <a:r>
              <a:rPr lang="en-US" sz="1600" dirty="0">
                <a:solidFill>
                  <a:srgbClr val="333333"/>
                </a:solidFill>
              </a:rPr>
              <a:t> → deterministic, fixed latency through each node</a:t>
            </a:r>
          </a:p>
          <a:p>
            <a:pPr marL="228600" indent="-228600">
              <a:spcAft>
                <a:spcPts val="100"/>
              </a:spcAft>
              <a:buFont typeface="Arial" panose="020B0604020202020204" pitchFamily="34" charset="0"/>
              <a:buChar char="•"/>
            </a:pPr>
            <a:r>
              <a:rPr lang="en-US" sz="1600" dirty="0">
                <a:solidFill>
                  <a:srgbClr val="333333"/>
                </a:solidFill>
              </a:rPr>
              <a:t>Protocol FSM decodes header, forwards train, appends </a:t>
            </a:r>
            <a:r>
              <a:rPr lang="en-US" sz="1600" b="1" dirty="0">
                <a:solidFill>
                  <a:srgbClr val="333333"/>
                </a:solidFill>
              </a:rPr>
              <a:t>local events</a:t>
            </a:r>
            <a:r>
              <a:rPr lang="en-US" sz="1600" dirty="0">
                <a:solidFill>
                  <a:srgbClr val="333333"/>
                </a:solidFill>
              </a:rPr>
              <a:t> before trailer</a:t>
            </a:r>
          </a:p>
          <a:p>
            <a:pPr marL="228600" indent="-228600">
              <a:spcAft>
                <a:spcPts val="100"/>
              </a:spcAft>
              <a:buFont typeface="Arial" panose="020B0604020202020204" pitchFamily="34" charset="0"/>
              <a:buChar char="•"/>
            </a:pPr>
            <a:r>
              <a:rPr lang="en-US" sz="1600" dirty="0">
                <a:solidFill>
                  <a:srgbClr val="333333"/>
                </a:solidFill>
              </a:rPr>
              <a:t>Digitizer data (ADC/TDC) buffered in local FIFO, drained into passing train</a:t>
            </a:r>
          </a:p>
        </p:txBody>
      </p:sp>
      <p:sp>
        <p:nvSpPr>
          <p:cNvPr id="51" name="lbl51"/>
          <p:cNvSpPr txBox="1"/>
          <p:nvPr/>
        </p:nvSpPr>
        <p:spPr>
          <a:xfrm>
            <a:off x="6223000" y="3810000"/>
            <a:ext cx="3175000" cy="203200"/>
          </a:xfrm>
          <a:prstGeom prst="rect">
            <a:avLst/>
          </a:prstGeom>
          <a:noFill/>
          <a:ln>
            <a:noFill/>
          </a:ln>
        </p:spPr>
        <p:txBody>
          <a:bodyPr wrap="square" lIns="18000" tIns="0" rIns="18000" bIns="0" anchor="ctr"/>
          <a:lstStyle/>
          <a:p>
            <a:pPr algn="l">
              <a:buNone/>
            </a:pPr>
            <a:r>
              <a:rPr lang="en-US" sz="1600" b="1" dirty="0">
                <a:solidFill>
                  <a:srgbClr val="44546A"/>
                </a:solidFill>
              </a:rPr>
              <a:t>Timing: Data Flow Through Node</a:t>
            </a:r>
          </a:p>
        </p:txBody>
      </p:sp>
      <p:sp>
        <p:nvSpPr>
          <p:cNvPr id="52" name="lbl52"/>
          <p:cNvSpPr txBox="1"/>
          <p:nvPr/>
        </p:nvSpPr>
        <p:spPr>
          <a:xfrm>
            <a:off x="6223000" y="4324350"/>
            <a:ext cx="1143000" cy="177800"/>
          </a:xfrm>
          <a:prstGeom prst="rect">
            <a:avLst/>
          </a:prstGeom>
          <a:noFill/>
          <a:ln>
            <a:noFill/>
          </a:ln>
        </p:spPr>
        <p:txBody>
          <a:bodyPr wrap="square" lIns="18000" tIns="0" rIns="18000" bIns="0" anchor="ctr"/>
          <a:lstStyle/>
          <a:p>
            <a:pPr algn="r">
              <a:buNone/>
            </a:pPr>
            <a:r>
              <a:rPr lang="en-US" sz="1050" dirty="0">
                <a:solidFill>
                  <a:srgbClr val="333333"/>
                </a:solidFill>
              </a:rPr>
              <a:t>RX Stream In</a:t>
            </a:r>
          </a:p>
        </p:txBody>
      </p:sp>
      <p:sp>
        <p:nvSpPr>
          <p:cNvPr id="53" name="base0"/>
          <p:cNvSpPr/>
          <p:nvPr/>
        </p:nvSpPr>
        <p:spPr>
          <a:xfrm>
            <a:off x="7429500" y="4413250"/>
            <a:ext cx="4191000" cy="6350"/>
          </a:xfrm>
          <a:prstGeom prst="rect">
            <a:avLst/>
          </a:prstGeom>
          <a:solidFill>
            <a:srgbClr val="CCCCCC"/>
          </a:solidFill>
          <a:ln w="3175">
            <a:solidFill>
              <a:srgbClr val="CCCCCC"/>
            </a:solidFill>
          </a:ln>
        </p:spPr>
        <p:txBody>
          <a:bodyPr/>
          <a:lstStyle/>
          <a:p>
            <a:endParaRPr lang="en-US" sz="2800"/>
          </a:p>
        </p:txBody>
      </p:sp>
      <p:sp>
        <p:nvSpPr>
          <p:cNvPr id="54" name="lbl54"/>
          <p:cNvSpPr txBox="1"/>
          <p:nvPr/>
        </p:nvSpPr>
        <p:spPr>
          <a:xfrm>
            <a:off x="6223000" y="4578350"/>
            <a:ext cx="1143000" cy="177800"/>
          </a:xfrm>
          <a:prstGeom prst="rect">
            <a:avLst/>
          </a:prstGeom>
          <a:noFill/>
          <a:ln>
            <a:noFill/>
          </a:ln>
        </p:spPr>
        <p:txBody>
          <a:bodyPr wrap="square" lIns="18000" tIns="0" rIns="18000" bIns="0" anchor="ctr"/>
          <a:lstStyle/>
          <a:p>
            <a:pPr algn="r">
              <a:buNone/>
            </a:pPr>
            <a:r>
              <a:rPr lang="en-US" sz="1050" dirty="0">
                <a:solidFill>
                  <a:srgbClr val="333333"/>
                </a:solidFill>
              </a:rPr>
              <a:t>Header Detect</a:t>
            </a:r>
          </a:p>
        </p:txBody>
      </p:sp>
      <p:sp>
        <p:nvSpPr>
          <p:cNvPr id="55" name="base1"/>
          <p:cNvSpPr/>
          <p:nvPr/>
        </p:nvSpPr>
        <p:spPr>
          <a:xfrm>
            <a:off x="7429500" y="4667250"/>
            <a:ext cx="4191000" cy="6350"/>
          </a:xfrm>
          <a:prstGeom prst="rect">
            <a:avLst/>
          </a:prstGeom>
          <a:solidFill>
            <a:srgbClr val="CCCCCC"/>
          </a:solidFill>
          <a:ln w="3175">
            <a:solidFill>
              <a:srgbClr val="CCCCCC"/>
            </a:solidFill>
          </a:ln>
        </p:spPr>
        <p:txBody>
          <a:bodyPr/>
          <a:lstStyle/>
          <a:p>
            <a:endParaRPr lang="en-US" sz="2800"/>
          </a:p>
        </p:txBody>
      </p:sp>
      <p:sp>
        <p:nvSpPr>
          <p:cNvPr id="56" name="lbl56"/>
          <p:cNvSpPr txBox="1"/>
          <p:nvPr/>
        </p:nvSpPr>
        <p:spPr>
          <a:xfrm>
            <a:off x="6223000" y="4832350"/>
            <a:ext cx="1143000" cy="177800"/>
          </a:xfrm>
          <a:prstGeom prst="rect">
            <a:avLst/>
          </a:prstGeom>
          <a:noFill/>
          <a:ln>
            <a:noFill/>
          </a:ln>
        </p:spPr>
        <p:txBody>
          <a:bodyPr wrap="square" lIns="18000" tIns="0" rIns="18000" bIns="0" anchor="ctr"/>
          <a:lstStyle/>
          <a:p>
            <a:pPr algn="r">
              <a:buNone/>
            </a:pPr>
            <a:r>
              <a:rPr lang="en-US" sz="1050" dirty="0">
                <a:solidFill>
                  <a:srgbClr val="333333"/>
                </a:solidFill>
              </a:rPr>
              <a:t>Pass-through</a:t>
            </a:r>
          </a:p>
        </p:txBody>
      </p:sp>
      <p:sp>
        <p:nvSpPr>
          <p:cNvPr id="57" name="base2"/>
          <p:cNvSpPr/>
          <p:nvPr/>
        </p:nvSpPr>
        <p:spPr>
          <a:xfrm>
            <a:off x="7429500" y="4921250"/>
            <a:ext cx="4191000" cy="6350"/>
          </a:xfrm>
          <a:prstGeom prst="rect">
            <a:avLst/>
          </a:prstGeom>
          <a:solidFill>
            <a:srgbClr val="CCCCCC"/>
          </a:solidFill>
          <a:ln w="3175">
            <a:solidFill>
              <a:srgbClr val="CCCCCC"/>
            </a:solidFill>
          </a:ln>
        </p:spPr>
        <p:txBody>
          <a:bodyPr/>
          <a:lstStyle/>
          <a:p>
            <a:endParaRPr lang="en-US" sz="2800"/>
          </a:p>
        </p:txBody>
      </p:sp>
      <p:sp>
        <p:nvSpPr>
          <p:cNvPr id="58" name="lbl58"/>
          <p:cNvSpPr txBox="1"/>
          <p:nvPr/>
        </p:nvSpPr>
        <p:spPr>
          <a:xfrm>
            <a:off x="6223000" y="5086350"/>
            <a:ext cx="1143000" cy="177800"/>
          </a:xfrm>
          <a:prstGeom prst="rect">
            <a:avLst/>
          </a:prstGeom>
          <a:noFill/>
          <a:ln>
            <a:noFill/>
          </a:ln>
        </p:spPr>
        <p:txBody>
          <a:bodyPr wrap="square" lIns="18000" tIns="0" rIns="18000" bIns="0" anchor="ctr"/>
          <a:lstStyle/>
          <a:p>
            <a:pPr algn="r">
              <a:buNone/>
            </a:pPr>
            <a:r>
              <a:rPr lang="en-US" sz="1050" dirty="0">
                <a:solidFill>
                  <a:srgbClr val="333333"/>
                </a:solidFill>
              </a:rPr>
              <a:t>Append Local</a:t>
            </a:r>
          </a:p>
        </p:txBody>
      </p:sp>
      <p:sp>
        <p:nvSpPr>
          <p:cNvPr id="59" name="base3"/>
          <p:cNvSpPr/>
          <p:nvPr/>
        </p:nvSpPr>
        <p:spPr>
          <a:xfrm>
            <a:off x="7429500" y="5175250"/>
            <a:ext cx="4191000" cy="6350"/>
          </a:xfrm>
          <a:prstGeom prst="rect">
            <a:avLst/>
          </a:prstGeom>
          <a:solidFill>
            <a:srgbClr val="CCCCCC"/>
          </a:solidFill>
          <a:ln w="3175">
            <a:solidFill>
              <a:srgbClr val="CCCCCC"/>
            </a:solidFill>
          </a:ln>
        </p:spPr>
        <p:txBody>
          <a:bodyPr/>
          <a:lstStyle/>
          <a:p>
            <a:endParaRPr lang="en-US" sz="2800"/>
          </a:p>
        </p:txBody>
      </p:sp>
      <p:sp>
        <p:nvSpPr>
          <p:cNvPr id="60" name="lbl60"/>
          <p:cNvSpPr txBox="1"/>
          <p:nvPr/>
        </p:nvSpPr>
        <p:spPr>
          <a:xfrm>
            <a:off x="6223000" y="5340350"/>
            <a:ext cx="1143000" cy="177800"/>
          </a:xfrm>
          <a:prstGeom prst="rect">
            <a:avLst/>
          </a:prstGeom>
          <a:noFill/>
          <a:ln>
            <a:noFill/>
          </a:ln>
        </p:spPr>
        <p:txBody>
          <a:bodyPr wrap="square" lIns="18000" tIns="0" rIns="18000" bIns="0" anchor="ctr"/>
          <a:lstStyle/>
          <a:p>
            <a:pPr algn="r">
              <a:buNone/>
            </a:pPr>
            <a:r>
              <a:rPr lang="en-US" sz="1050" dirty="0">
                <a:solidFill>
                  <a:srgbClr val="333333"/>
                </a:solidFill>
              </a:rPr>
              <a:t>TX Stream Out</a:t>
            </a:r>
          </a:p>
        </p:txBody>
      </p:sp>
      <p:sp>
        <p:nvSpPr>
          <p:cNvPr id="61" name="base4"/>
          <p:cNvSpPr/>
          <p:nvPr/>
        </p:nvSpPr>
        <p:spPr>
          <a:xfrm>
            <a:off x="7429500" y="5429250"/>
            <a:ext cx="4191000" cy="6350"/>
          </a:xfrm>
          <a:prstGeom prst="rect">
            <a:avLst/>
          </a:prstGeom>
          <a:solidFill>
            <a:srgbClr val="CCCCCC"/>
          </a:solidFill>
          <a:ln w="3175">
            <a:solidFill>
              <a:srgbClr val="CCCCCC"/>
            </a:solidFill>
          </a:ln>
        </p:spPr>
        <p:txBody>
          <a:bodyPr/>
          <a:lstStyle/>
          <a:p>
            <a:endParaRPr lang="en-US" sz="2800"/>
          </a:p>
        </p:txBody>
      </p:sp>
      <p:sp>
        <p:nvSpPr>
          <p:cNvPr id="62" name="rx_hdr"/>
          <p:cNvSpPr/>
          <p:nvPr/>
        </p:nvSpPr>
        <p:spPr>
          <a:xfrm>
            <a:off x="7764780" y="4324350"/>
            <a:ext cx="502920" cy="177800"/>
          </a:xfrm>
          <a:prstGeom prst="rect">
            <a:avLst/>
          </a:prstGeom>
          <a:solidFill>
            <a:srgbClr val="4472C4"/>
          </a:solidFill>
          <a:ln>
            <a:noFill/>
          </a:ln>
        </p:spPr>
        <p:txBody>
          <a:bodyPr/>
          <a:lstStyle/>
          <a:p>
            <a:endParaRPr lang="en-US" sz="2800">
              <a:solidFill>
                <a:srgbClr val="FFFFFF"/>
              </a:solidFill>
            </a:endParaRPr>
          </a:p>
        </p:txBody>
      </p:sp>
      <p:sp>
        <p:nvSpPr>
          <p:cNvPr id="63" name="rx_data"/>
          <p:cNvSpPr/>
          <p:nvPr/>
        </p:nvSpPr>
        <p:spPr>
          <a:xfrm>
            <a:off x="8267700" y="4324350"/>
            <a:ext cx="1047750" cy="177800"/>
          </a:xfrm>
          <a:prstGeom prst="rect">
            <a:avLst/>
          </a:prstGeom>
          <a:solidFill>
            <a:srgbClr val="4472C4"/>
          </a:solidFill>
          <a:ln>
            <a:noFill/>
          </a:ln>
        </p:spPr>
        <p:txBody>
          <a:bodyPr/>
          <a:lstStyle/>
          <a:p>
            <a:endParaRPr lang="en-US" sz="2800">
              <a:solidFill>
                <a:srgbClr val="FFFFFF"/>
              </a:solidFill>
            </a:endParaRPr>
          </a:p>
        </p:txBody>
      </p:sp>
      <p:sp>
        <p:nvSpPr>
          <p:cNvPr id="64" name="rx_loc"/>
          <p:cNvSpPr/>
          <p:nvPr/>
        </p:nvSpPr>
        <p:spPr>
          <a:xfrm>
            <a:off x="9315450" y="4324350"/>
            <a:ext cx="1047750" cy="177800"/>
          </a:xfrm>
          <a:prstGeom prst="rect">
            <a:avLst/>
          </a:prstGeom>
          <a:solidFill>
            <a:srgbClr val="4472C4"/>
          </a:solidFill>
          <a:ln>
            <a:noFill/>
          </a:ln>
        </p:spPr>
        <p:txBody>
          <a:bodyPr/>
          <a:lstStyle/>
          <a:p>
            <a:endParaRPr lang="en-US" sz="2800">
              <a:solidFill>
                <a:srgbClr val="FFFFFF"/>
              </a:solidFill>
            </a:endParaRPr>
          </a:p>
        </p:txBody>
      </p:sp>
      <p:sp>
        <p:nvSpPr>
          <p:cNvPr id="65" name="rx_trl"/>
          <p:cNvSpPr/>
          <p:nvPr/>
        </p:nvSpPr>
        <p:spPr>
          <a:xfrm>
            <a:off x="10363200" y="4324350"/>
            <a:ext cx="502920" cy="177800"/>
          </a:xfrm>
          <a:prstGeom prst="rect">
            <a:avLst/>
          </a:prstGeom>
          <a:solidFill>
            <a:srgbClr val="4472C4"/>
          </a:solidFill>
          <a:ln>
            <a:noFill/>
          </a:ln>
        </p:spPr>
        <p:txBody>
          <a:bodyPr/>
          <a:lstStyle/>
          <a:p>
            <a:endParaRPr lang="en-US" sz="2800">
              <a:solidFill>
                <a:srgbClr val="FFFFFF"/>
              </a:solidFill>
            </a:endParaRPr>
          </a:p>
        </p:txBody>
      </p:sp>
      <p:sp>
        <p:nvSpPr>
          <p:cNvPr id="66" name="hd_pulse"/>
          <p:cNvSpPr/>
          <p:nvPr/>
        </p:nvSpPr>
        <p:spPr>
          <a:xfrm>
            <a:off x="7764780" y="4578350"/>
            <a:ext cx="502920" cy="177800"/>
          </a:xfrm>
          <a:prstGeom prst="rect">
            <a:avLst/>
          </a:prstGeom>
          <a:solidFill>
            <a:srgbClr val="2E75B6"/>
          </a:solidFill>
          <a:ln>
            <a:noFill/>
          </a:ln>
        </p:spPr>
        <p:txBody>
          <a:bodyPr/>
          <a:lstStyle/>
          <a:p>
            <a:endParaRPr lang="en-US" sz="2800">
              <a:solidFill>
                <a:srgbClr val="FFFFFF"/>
              </a:solidFill>
            </a:endParaRPr>
          </a:p>
        </p:txBody>
      </p:sp>
      <p:sp>
        <p:nvSpPr>
          <p:cNvPr id="67" name="pt_data"/>
          <p:cNvSpPr/>
          <p:nvPr/>
        </p:nvSpPr>
        <p:spPr>
          <a:xfrm>
            <a:off x="8267700" y="4832350"/>
            <a:ext cx="1047750" cy="177800"/>
          </a:xfrm>
          <a:prstGeom prst="rect">
            <a:avLst/>
          </a:prstGeom>
          <a:solidFill>
            <a:srgbClr val="5B9BD5"/>
          </a:solidFill>
          <a:ln>
            <a:noFill/>
          </a:ln>
        </p:spPr>
        <p:txBody>
          <a:bodyPr/>
          <a:lstStyle/>
          <a:p>
            <a:endParaRPr lang="en-US" sz="2800">
              <a:solidFill>
                <a:srgbClr val="FFFFFF"/>
              </a:solidFill>
            </a:endParaRPr>
          </a:p>
        </p:txBody>
      </p:sp>
      <p:sp>
        <p:nvSpPr>
          <p:cNvPr id="68" name="al_data"/>
          <p:cNvSpPr/>
          <p:nvPr/>
        </p:nvSpPr>
        <p:spPr>
          <a:xfrm>
            <a:off x="9315450" y="5086350"/>
            <a:ext cx="1047750" cy="177800"/>
          </a:xfrm>
          <a:prstGeom prst="rect">
            <a:avLst/>
          </a:prstGeom>
          <a:solidFill>
            <a:srgbClr val="ED7D31"/>
          </a:solidFill>
          <a:ln>
            <a:noFill/>
          </a:ln>
        </p:spPr>
        <p:txBody>
          <a:bodyPr/>
          <a:lstStyle/>
          <a:p>
            <a:endParaRPr lang="en-US" sz="2800">
              <a:solidFill>
                <a:srgbClr val="FFFFFF"/>
              </a:solidFill>
            </a:endParaRPr>
          </a:p>
        </p:txBody>
      </p:sp>
      <p:sp>
        <p:nvSpPr>
          <p:cNvPr id="69" name="tx_stream"/>
          <p:cNvSpPr/>
          <p:nvPr/>
        </p:nvSpPr>
        <p:spPr>
          <a:xfrm>
            <a:off x="8351520" y="5340350"/>
            <a:ext cx="2682240" cy="177800"/>
          </a:xfrm>
          <a:prstGeom prst="rect">
            <a:avLst/>
          </a:prstGeom>
          <a:solidFill>
            <a:srgbClr val="70AD47"/>
          </a:solidFill>
          <a:ln>
            <a:noFill/>
          </a:ln>
        </p:spPr>
        <p:txBody>
          <a:bodyPr/>
          <a:lstStyle/>
          <a:p>
            <a:endParaRPr lang="en-US" sz="2800">
              <a:solidFill>
                <a:srgbClr val="FFFFFF"/>
              </a:solidFill>
            </a:endParaRPr>
          </a:p>
        </p:txBody>
      </p:sp>
      <p:sp>
        <p:nvSpPr>
          <p:cNvPr id="70" name="lbl70"/>
          <p:cNvSpPr txBox="1"/>
          <p:nvPr/>
        </p:nvSpPr>
        <p:spPr>
          <a:xfrm>
            <a:off x="7764780" y="5645150"/>
            <a:ext cx="502920" cy="177800"/>
          </a:xfrm>
          <a:prstGeom prst="rect">
            <a:avLst/>
          </a:prstGeom>
          <a:noFill/>
          <a:ln>
            <a:noFill/>
          </a:ln>
        </p:spPr>
        <p:txBody>
          <a:bodyPr wrap="square" lIns="18000" tIns="0" rIns="18000" bIns="0" anchor="ctr"/>
          <a:lstStyle/>
          <a:p>
            <a:pPr algn="ctr">
              <a:buNone/>
            </a:pPr>
            <a:r>
              <a:rPr lang="en-US" sz="1000" b="1" dirty="0">
                <a:solidFill>
                  <a:srgbClr val="666666"/>
                </a:solidFill>
              </a:rPr>
              <a:t>HDR</a:t>
            </a:r>
          </a:p>
        </p:txBody>
      </p:sp>
      <p:sp>
        <p:nvSpPr>
          <p:cNvPr id="71" name="lbl71"/>
          <p:cNvSpPr txBox="1"/>
          <p:nvPr/>
        </p:nvSpPr>
        <p:spPr>
          <a:xfrm>
            <a:off x="8267700" y="5645150"/>
            <a:ext cx="1047750" cy="177800"/>
          </a:xfrm>
          <a:prstGeom prst="rect">
            <a:avLst/>
          </a:prstGeom>
          <a:noFill/>
          <a:ln>
            <a:noFill/>
          </a:ln>
        </p:spPr>
        <p:txBody>
          <a:bodyPr wrap="square" lIns="18000" tIns="0" rIns="18000" bIns="0" anchor="ctr"/>
          <a:lstStyle/>
          <a:p>
            <a:pPr algn="ctr">
              <a:buNone/>
            </a:pPr>
            <a:r>
              <a:rPr lang="en-US" sz="1000" b="1" dirty="0">
                <a:solidFill>
                  <a:srgbClr val="666666"/>
                </a:solidFill>
              </a:rPr>
              <a:t>Upstream Data</a:t>
            </a:r>
          </a:p>
        </p:txBody>
      </p:sp>
      <p:sp>
        <p:nvSpPr>
          <p:cNvPr id="72" name="lbl72"/>
          <p:cNvSpPr txBox="1"/>
          <p:nvPr/>
        </p:nvSpPr>
        <p:spPr>
          <a:xfrm>
            <a:off x="9315450" y="5645150"/>
            <a:ext cx="1047750" cy="177800"/>
          </a:xfrm>
          <a:prstGeom prst="rect">
            <a:avLst/>
          </a:prstGeom>
          <a:noFill/>
          <a:ln>
            <a:noFill/>
          </a:ln>
        </p:spPr>
        <p:txBody>
          <a:bodyPr wrap="square" lIns="18000" tIns="0" rIns="18000" bIns="0" anchor="ctr"/>
          <a:lstStyle/>
          <a:p>
            <a:pPr algn="ctr">
              <a:buNone/>
            </a:pPr>
            <a:r>
              <a:rPr lang="en-US" sz="1000" b="1" dirty="0">
                <a:solidFill>
                  <a:srgbClr val="666666"/>
                </a:solidFill>
              </a:rPr>
              <a:t>Local Events</a:t>
            </a:r>
          </a:p>
        </p:txBody>
      </p:sp>
      <p:sp>
        <p:nvSpPr>
          <p:cNvPr id="73" name="lbl73"/>
          <p:cNvSpPr txBox="1"/>
          <p:nvPr/>
        </p:nvSpPr>
        <p:spPr>
          <a:xfrm>
            <a:off x="10363200" y="5645150"/>
            <a:ext cx="922020" cy="177800"/>
          </a:xfrm>
          <a:prstGeom prst="rect">
            <a:avLst/>
          </a:prstGeom>
          <a:noFill/>
          <a:ln>
            <a:noFill/>
          </a:ln>
        </p:spPr>
        <p:txBody>
          <a:bodyPr wrap="square" lIns="18000" tIns="0" rIns="18000" bIns="0" anchor="ctr"/>
          <a:lstStyle/>
          <a:p>
            <a:pPr algn="ctr">
              <a:buNone/>
            </a:pPr>
            <a:r>
              <a:rPr lang="en-US" sz="1000" b="1" dirty="0">
                <a:solidFill>
                  <a:srgbClr val="666666"/>
                </a:solidFill>
              </a:rPr>
              <a:t>CRC+TRL</a:t>
            </a:r>
          </a:p>
        </p:txBody>
      </p:sp>
      <p:sp>
        <p:nvSpPr>
          <p:cNvPr id="74" name="lbl74"/>
          <p:cNvSpPr txBox="1"/>
          <p:nvPr/>
        </p:nvSpPr>
        <p:spPr>
          <a:xfrm>
            <a:off x="7493000" y="5822950"/>
            <a:ext cx="1524000" cy="152400"/>
          </a:xfrm>
          <a:prstGeom prst="rect">
            <a:avLst/>
          </a:prstGeom>
          <a:noFill/>
          <a:ln>
            <a:noFill/>
          </a:ln>
        </p:spPr>
        <p:txBody>
          <a:bodyPr wrap="square" lIns="18000" tIns="0" rIns="18000" bIns="0" anchor="ctr"/>
          <a:lstStyle/>
          <a:p>
            <a:pPr algn="l">
              <a:buNone/>
            </a:pPr>
            <a:r>
              <a:rPr lang="en-US" sz="1000" dirty="0">
                <a:solidFill>
                  <a:srgbClr val="70AD47"/>
                </a:solidFill>
              </a:rPr>
              <a:t>← fixed propagation delay</a:t>
            </a:r>
          </a:p>
        </p:txBody>
      </p:sp>
    </p:spTree>
    <p:extLst>
      <p:ext uri="{BB962C8B-B14F-4D97-AF65-F5344CB8AC3E}">
        <p14:creationId xmlns:p14="http://schemas.microsoft.com/office/powerpoint/2010/main" val="2777755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CCE15B59-ED61-641A-7C76-871925254CCE}"/>
              </a:ext>
            </a:extLst>
          </p:cNvPr>
          <p:cNvSpPr>
            <a:spLocks noGrp="1"/>
          </p:cNvSpPr>
          <p:nvPr>
            <p:ph type="subTitle" idx="1"/>
          </p:nvPr>
        </p:nvSpPr>
        <p:spPr/>
        <p:txBody>
          <a:bodyPr/>
          <a:lstStyle/>
          <a:p>
            <a:endParaRPr lang="en-US"/>
          </a:p>
        </p:txBody>
      </p:sp>
      <p:sp>
        <p:nvSpPr>
          <p:cNvPr id="2" name="Titolo 1">
            <a:extLst>
              <a:ext uri="{FF2B5EF4-FFF2-40B4-BE49-F238E27FC236}">
                <a16:creationId xmlns:a16="http://schemas.microsoft.com/office/drawing/2014/main" id="{6E7B03FF-E235-B744-890D-DCD673851079}"/>
              </a:ext>
            </a:extLst>
          </p:cNvPr>
          <p:cNvSpPr>
            <a:spLocks noGrp="1"/>
          </p:cNvSpPr>
          <p:nvPr>
            <p:ph type="title"/>
          </p:nvPr>
        </p:nvSpPr>
        <p:spPr/>
        <p:txBody>
          <a:bodyPr/>
          <a:lstStyle/>
          <a:p>
            <a:r>
              <a:rPr lang="en-US" sz="3200" dirty="0"/>
              <a:t>FERS Slave Clock Recovery and Distribution</a:t>
            </a:r>
          </a:p>
        </p:txBody>
      </p:sp>
      <p:sp>
        <p:nvSpPr>
          <p:cNvPr id="50" name="s50"/>
          <p:cNvSpPr/>
          <p:nvPr/>
        </p:nvSpPr>
        <p:spPr>
          <a:xfrm>
            <a:off x="1356360" y="1670844"/>
            <a:ext cx="1143000" cy="431800"/>
          </a:xfrm>
          <a:prstGeom prst="roundRect">
            <a:avLst/>
          </a:prstGeom>
          <a:solidFill>
            <a:srgbClr val="4472C4"/>
          </a:solidFill>
          <a:ln w="6350">
            <a:solidFill>
              <a:srgbClr val="333333"/>
            </a:solidFill>
          </a:ln>
        </p:spPr>
        <p:txBody>
          <a:bodyPr wrap="square" lIns="18000" tIns="12000" rIns="18000" bIns="12000" anchor="ctr"/>
          <a:lstStyle/>
          <a:p>
            <a:pPr algn="ctr">
              <a:buNone/>
            </a:pPr>
            <a:r>
              <a:rPr lang="en-US" sz="1400" b="1" dirty="0">
                <a:solidFill>
                  <a:srgbClr val="FFFFFF"/>
                </a:solidFill>
              </a:rPr>
              <a:t>RX Link</a:t>
            </a:r>
          </a:p>
          <a:p>
            <a:pPr algn="ctr">
              <a:buNone/>
            </a:pPr>
            <a:r>
              <a:rPr lang="en-US" sz="1200" dirty="0">
                <a:solidFill>
                  <a:srgbClr val="FFFFFF"/>
                </a:solidFill>
              </a:rPr>
              <a:t>(from upstream)</a:t>
            </a:r>
          </a:p>
        </p:txBody>
      </p:sp>
      <p:cxnSp>
        <p:nvCxnSpPr>
          <p:cNvPr id="51" name="a51"/>
          <p:cNvCxnSpPr/>
          <p:nvPr/>
        </p:nvCxnSpPr>
        <p:spPr>
          <a:xfrm>
            <a:off x="2524760" y="1886744"/>
            <a:ext cx="254000" cy="0"/>
          </a:xfrm>
          <a:prstGeom prst="straightConnector1">
            <a:avLst/>
          </a:prstGeom>
          <a:ln w="9525">
            <a:solidFill>
              <a:srgbClr val="444444"/>
            </a:solidFill>
            <a:tailEnd type="triangle" w="med" len="med"/>
          </a:ln>
        </p:spPr>
      </p:cxnSp>
      <p:sp>
        <p:nvSpPr>
          <p:cNvPr id="52" name="s52"/>
          <p:cNvSpPr/>
          <p:nvPr/>
        </p:nvSpPr>
        <p:spPr>
          <a:xfrm>
            <a:off x="2804160" y="1670844"/>
            <a:ext cx="1333500" cy="431800"/>
          </a:xfrm>
          <a:prstGeom prst="roundRect">
            <a:avLst/>
          </a:prstGeom>
          <a:solidFill>
            <a:srgbClr val="2E75B6"/>
          </a:solidFill>
          <a:ln w="6350">
            <a:solidFill>
              <a:srgbClr val="333333"/>
            </a:solidFill>
          </a:ln>
        </p:spPr>
        <p:txBody>
          <a:bodyPr wrap="square" lIns="18000" tIns="12000" rIns="18000" bIns="12000" anchor="ctr"/>
          <a:lstStyle/>
          <a:p>
            <a:pPr algn="ctr">
              <a:buNone/>
            </a:pPr>
            <a:r>
              <a:rPr lang="en-US" sz="1400" b="1" dirty="0">
                <a:solidFill>
                  <a:srgbClr val="FFFFFF"/>
                </a:solidFill>
              </a:rPr>
              <a:t>Transceiver CDR</a:t>
            </a:r>
          </a:p>
          <a:p>
            <a:pPr algn="ctr">
              <a:buNone/>
            </a:pPr>
            <a:r>
              <a:rPr lang="en-US" sz="1200" dirty="0">
                <a:solidFill>
                  <a:srgbClr val="FFFFFF"/>
                </a:solidFill>
              </a:rPr>
              <a:t>(clock recovery)</a:t>
            </a:r>
          </a:p>
        </p:txBody>
      </p:sp>
      <p:cxnSp>
        <p:nvCxnSpPr>
          <p:cNvPr id="53" name="a53"/>
          <p:cNvCxnSpPr/>
          <p:nvPr/>
        </p:nvCxnSpPr>
        <p:spPr>
          <a:xfrm>
            <a:off x="4163060" y="1886744"/>
            <a:ext cx="254000" cy="0"/>
          </a:xfrm>
          <a:prstGeom prst="straightConnector1">
            <a:avLst/>
          </a:prstGeom>
          <a:ln w="9525">
            <a:solidFill>
              <a:srgbClr val="444444"/>
            </a:solidFill>
            <a:tailEnd type="triangle" w="med" len="med"/>
          </a:ln>
        </p:spPr>
      </p:cxnSp>
      <p:sp>
        <p:nvSpPr>
          <p:cNvPr id="54" name="s54"/>
          <p:cNvSpPr/>
          <p:nvPr/>
        </p:nvSpPr>
        <p:spPr>
          <a:xfrm>
            <a:off x="4442460" y="1670844"/>
            <a:ext cx="1460500" cy="431800"/>
          </a:xfrm>
          <a:prstGeom prst="roundRect">
            <a:avLst/>
          </a:prstGeom>
          <a:solidFill>
            <a:srgbClr val="CC6600"/>
          </a:solidFill>
          <a:ln w="6350">
            <a:solidFill>
              <a:srgbClr val="333333"/>
            </a:solidFill>
          </a:ln>
        </p:spPr>
        <p:txBody>
          <a:bodyPr wrap="square" lIns="18000" tIns="12000" rIns="18000" bIns="12000" anchor="ctr"/>
          <a:lstStyle/>
          <a:p>
            <a:pPr algn="ctr">
              <a:buNone/>
            </a:pPr>
            <a:r>
              <a:rPr lang="en-US" sz="1400" b="1" dirty="0">
                <a:solidFill>
                  <a:srgbClr val="1A1A1A"/>
                </a:solidFill>
              </a:rPr>
              <a:t>Recovered CLK</a:t>
            </a:r>
          </a:p>
          <a:p>
            <a:pPr algn="ctr">
              <a:buNone/>
            </a:pPr>
            <a:r>
              <a:rPr lang="en-US" sz="1200" dirty="0">
                <a:solidFill>
                  <a:srgbClr val="1A1A1A"/>
                </a:solidFill>
              </a:rPr>
              <a:t>(156.25 MHz)</a:t>
            </a:r>
          </a:p>
        </p:txBody>
      </p:sp>
      <p:sp>
        <p:nvSpPr>
          <p:cNvPr id="55" name="s55"/>
          <p:cNvSpPr/>
          <p:nvPr/>
        </p:nvSpPr>
        <p:spPr>
          <a:xfrm>
            <a:off x="4442460" y="1493044"/>
            <a:ext cx="1460500" cy="177800"/>
          </a:xfrm>
          <a:prstGeom prst="rect">
            <a:avLst/>
          </a:prstGeom>
          <a:noFill/>
          <a:ln>
            <a:noFill/>
          </a:ln>
        </p:spPr>
        <p:txBody>
          <a:bodyPr wrap="square" lIns="18000" tIns="12000" rIns="18000" bIns="12000" anchor="ctr"/>
          <a:lstStyle/>
          <a:p>
            <a:pPr algn="ctr">
              <a:buNone/>
            </a:pPr>
            <a:r>
              <a:rPr lang="en-US" sz="1200" dirty="0">
                <a:solidFill>
                  <a:srgbClr val="CC0000"/>
                </a:solidFill>
              </a:rPr>
              <a:t>~~ with jitter ~~</a:t>
            </a:r>
          </a:p>
        </p:txBody>
      </p:sp>
      <p:cxnSp>
        <p:nvCxnSpPr>
          <p:cNvPr id="56" name="a56"/>
          <p:cNvCxnSpPr/>
          <p:nvPr/>
        </p:nvCxnSpPr>
        <p:spPr>
          <a:xfrm>
            <a:off x="5928360" y="1886744"/>
            <a:ext cx="254000" cy="0"/>
          </a:xfrm>
          <a:prstGeom prst="straightConnector1">
            <a:avLst/>
          </a:prstGeom>
          <a:ln w="9525">
            <a:solidFill>
              <a:srgbClr val="444444"/>
            </a:solidFill>
            <a:tailEnd type="triangle" w="med" len="med"/>
          </a:ln>
        </p:spPr>
      </p:cxnSp>
      <p:sp>
        <p:nvSpPr>
          <p:cNvPr id="57" name="s57"/>
          <p:cNvSpPr/>
          <p:nvPr/>
        </p:nvSpPr>
        <p:spPr>
          <a:xfrm>
            <a:off x="6207760" y="1670844"/>
            <a:ext cx="1524000" cy="431800"/>
          </a:xfrm>
          <a:prstGeom prst="roundRect">
            <a:avLst/>
          </a:prstGeom>
          <a:solidFill>
            <a:srgbClr val="70AD47"/>
          </a:solidFill>
          <a:ln w="6350">
            <a:solidFill>
              <a:srgbClr val="333333"/>
            </a:solidFill>
          </a:ln>
        </p:spPr>
        <p:txBody>
          <a:bodyPr wrap="square" lIns="18000" tIns="12000" rIns="18000" bIns="12000" anchor="ctr"/>
          <a:lstStyle/>
          <a:p>
            <a:pPr algn="ctr">
              <a:buNone/>
            </a:pPr>
            <a:r>
              <a:rPr lang="en-US" sz="1400" b="1" dirty="0">
                <a:solidFill>
                  <a:srgbClr val="1A1A1A"/>
                </a:solidFill>
              </a:rPr>
              <a:t>Jitter Cleaner</a:t>
            </a:r>
          </a:p>
          <a:p>
            <a:pPr algn="ctr">
              <a:buNone/>
            </a:pPr>
            <a:r>
              <a:rPr lang="en-US" sz="1200" dirty="0">
                <a:solidFill>
                  <a:srgbClr val="1A1A1A"/>
                </a:solidFill>
              </a:rPr>
              <a:t>PLL (external IC)</a:t>
            </a:r>
          </a:p>
        </p:txBody>
      </p:sp>
      <p:cxnSp>
        <p:nvCxnSpPr>
          <p:cNvPr id="58" name="a58"/>
          <p:cNvCxnSpPr/>
          <p:nvPr/>
        </p:nvCxnSpPr>
        <p:spPr>
          <a:xfrm>
            <a:off x="7757160" y="1886744"/>
            <a:ext cx="254000" cy="0"/>
          </a:xfrm>
          <a:prstGeom prst="straightConnector1">
            <a:avLst/>
          </a:prstGeom>
          <a:ln w="9525">
            <a:solidFill>
              <a:srgbClr val="444444"/>
            </a:solidFill>
            <a:tailEnd type="triangle" w="med" len="med"/>
          </a:ln>
        </p:spPr>
      </p:cxnSp>
      <p:sp>
        <p:nvSpPr>
          <p:cNvPr id="59" name="s59"/>
          <p:cNvSpPr/>
          <p:nvPr/>
        </p:nvSpPr>
        <p:spPr>
          <a:xfrm>
            <a:off x="8036560" y="1670844"/>
            <a:ext cx="1397000" cy="431800"/>
          </a:xfrm>
          <a:prstGeom prst="roundRect">
            <a:avLst/>
          </a:prstGeom>
          <a:solidFill>
            <a:srgbClr val="1A5C36"/>
          </a:solidFill>
          <a:ln w="6350">
            <a:solidFill>
              <a:srgbClr val="333333"/>
            </a:solidFill>
          </a:ln>
        </p:spPr>
        <p:txBody>
          <a:bodyPr wrap="square" lIns="18000" tIns="12000" rIns="18000" bIns="12000" anchor="ctr"/>
          <a:lstStyle/>
          <a:p>
            <a:pPr algn="ctr">
              <a:buNone/>
            </a:pPr>
            <a:r>
              <a:rPr lang="en-US" sz="1600" b="1" dirty="0">
                <a:solidFill>
                  <a:srgbClr val="FFFFFF"/>
                </a:solidFill>
              </a:rPr>
              <a:t>Clean CLK</a:t>
            </a:r>
          </a:p>
          <a:p>
            <a:pPr algn="ctr">
              <a:buNone/>
            </a:pPr>
            <a:r>
              <a:rPr lang="en-US" sz="1400" dirty="0">
                <a:solidFill>
                  <a:srgbClr val="FFFFFF"/>
                </a:solidFill>
              </a:rPr>
              <a:t>(156.25 MHz)</a:t>
            </a:r>
          </a:p>
        </p:txBody>
      </p:sp>
      <p:sp>
        <p:nvSpPr>
          <p:cNvPr id="60" name="s60"/>
          <p:cNvSpPr/>
          <p:nvPr/>
        </p:nvSpPr>
        <p:spPr>
          <a:xfrm>
            <a:off x="8036560" y="1493044"/>
            <a:ext cx="1397000" cy="177800"/>
          </a:xfrm>
          <a:prstGeom prst="rect">
            <a:avLst/>
          </a:prstGeom>
          <a:noFill/>
          <a:ln>
            <a:noFill/>
          </a:ln>
        </p:spPr>
        <p:txBody>
          <a:bodyPr wrap="square" lIns="18000" tIns="12000" rIns="18000" bIns="12000" anchor="ctr"/>
          <a:lstStyle/>
          <a:p>
            <a:pPr algn="ctr">
              <a:buNone/>
            </a:pPr>
            <a:r>
              <a:rPr lang="en-US" sz="1200" dirty="0">
                <a:solidFill>
                  <a:srgbClr val="28874F"/>
                </a:solidFill>
              </a:rPr>
              <a:t>low jitter</a:t>
            </a:r>
          </a:p>
        </p:txBody>
      </p:sp>
      <p:sp>
        <p:nvSpPr>
          <p:cNvPr id="61" name="s61"/>
          <p:cNvSpPr/>
          <p:nvPr/>
        </p:nvSpPr>
        <p:spPr>
          <a:xfrm>
            <a:off x="2740660" y="1607344"/>
            <a:ext cx="3225800" cy="558800"/>
          </a:xfrm>
          <a:prstGeom prst="rect">
            <a:avLst/>
          </a:prstGeom>
          <a:noFill/>
          <a:ln w="9525">
            <a:solidFill>
              <a:srgbClr val="888888"/>
            </a:solidFill>
          </a:ln>
        </p:spPr>
        <p:txBody>
          <a:bodyPr wrap="square" lIns="18000" tIns="12000" rIns="18000" bIns="12000" anchor="ctr"/>
          <a:lstStyle/>
          <a:p>
            <a:endParaRPr lang="en-US" sz="4000">
              <a:solidFill>
                <a:srgbClr val="FFFFFF"/>
              </a:solidFill>
            </a:endParaRPr>
          </a:p>
        </p:txBody>
      </p:sp>
      <p:sp>
        <p:nvSpPr>
          <p:cNvPr id="62" name="s62"/>
          <p:cNvSpPr/>
          <p:nvPr/>
        </p:nvSpPr>
        <p:spPr>
          <a:xfrm>
            <a:off x="2740660" y="1289844"/>
            <a:ext cx="3225800" cy="177800"/>
          </a:xfrm>
          <a:prstGeom prst="rect">
            <a:avLst/>
          </a:prstGeom>
          <a:noFill/>
          <a:ln>
            <a:noFill/>
          </a:ln>
        </p:spPr>
        <p:txBody>
          <a:bodyPr wrap="square" lIns="18000" tIns="12000" rIns="18000" bIns="12000" anchor="ctr"/>
          <a:lstStyle/>
          <a:p>
            <a:pPr algn="ctr">
              <a:buNone/>
            </a:pPr>
            <a:r>
              <a:rPr lang="en-US" sz="1400" dirty="0">
                <a:solidFill>
                  <a:srgbClr val="888888"/>
                </a:solidFill>
              </a:rPr>
              <a:t>Inside FPGA</a:t>
            </a:r>
          </a:p>
        </p:txBody>
      </p:sp>
      <p:sp>
        <p:nvSpPr>
          <p:cNvPr id="64" name="s64"/>
          <p:cNvSpPr/>
          <p:nvPr/>
        </p:nvSpPr>
        <p:spPr>
          <a:xfrm>
            <a:off x="6207760" y="2204244"/>
            <a:ext cx="1524000" cy="152400"/>
          </a:xfrm>
          <a:prstGeom prst="rect">
            <a:avLst/>
          </a:prstGeom>
          <a:noFill/>
          <a:ln>
            <a:noFill/>
          </a:ln>
        </p:spPr>
        <p:txBody>
          <a:bodyPr wrap="square" lIns="18000" tIns="12000" rIns="18000" bIns="12000" anchor="ctr"/>
          <a:lstStyle/>
          <a:p>
            <a:pPr algn="ctr">
              <a:buNone/>
            </a:pPr>
            <a:r>
              <a:rPr lang="en-US" sz="1200" dirty="0">
                <a:solidFill>
                  <a:srgbClr val="888888"/>
                </a:solidFill>
              </a:rPr>
              <a:t>External IC</a:t>
            </a:r>
          </a:p>
        </p:txBody>
      </p:sp>
      <p:sp>
        <p:nvSpPr>
          <p:cNvPr id="65" name="s65"/>
          <p:cNvSpPr/>
          <p:nvPr/>
        </p:nvSpPr>
        <p:spPr>
          <a:xfrm>
            <a:off x="6385560" y="2737644"/>
            <a:ext cx="1333500" cy="431800"/>
          </a:xfrm>
          <a:prstGeom prst="roundRect">
            <a:avLst/>
          </a:prstGeom>
          <a:solidFill>
            <a:srgbClr val="9B59B6"/>
          </a:solidFill>
          <a:ln w="6350">
            <a:solidFill>
              <a:srgbClr val="333333"/>
            </a:solidFill>
          </a:ln>
        </p:spPr>
        <p:txBody>
          <a:bodyPr wrap="square" lIns="18000" tIns="12000" rIns="18000" bIns="12000" anchor="ctr"/>
          <a:lstStyle/>
          <a:p>
            <a:pPr algn="ctr">
              <a:buNone/>
            </a:pPr>
            <a:r>
              <a:rPr lang="en-US" sz="1400" b="1" dirty="0">
                <a:solidFill>
                  <a:srgbClr val="FFFFFF"/>
                </a:solidFill>
              </a:rPr>
              <a:t>TDC / ADC</a:t>
            </a:r>
          </a:p>
          <a:p>
            <a:pPr algn="ctr">
              <a:buNone/>
            </a:pPr>
            <a:r>
              <a:rPr lang="en-US" sz="1200" dirty="0">
                <a:solidFill>
                  <a:srgbClr val="FFFFFF"/>
                </a:solidFill>
              </a:rPr>
              <a:t>(Digitizers)</a:t>
            </a:r>
          </a:p>
        </p:txBody>
      </p:sp>
      <p:sp>
        <p:nvSpPr>
          <p:cNvPr id="66" name="s66"/>
          <p:cNvSpPr/>
          <p:nvPr/>
        </p:nvSpPr>
        <p:spPr>
          <a:xfrm>
            <a:off x="8074660" y="2737644"/>
            <a:ext cx="1333500" cy="431800"/>
          </a:xfrm>
          <a:prstGeom prst="roundRect">
            <a:avLst/>
          </a:prstGeom>
          <a:solidFill>
            <a:srgbClr val="5B9BD5"/>
          </a:solidFill>
          <a:ln w="6350">
            <a:solidFill>
              <a:srgbClr val="333333"/>
            </a:solidFill>
          </a:ln>
        </p:spPr>
        <p:txBody>
          <a:bodyPr wrap="square" lIns="18000" tIns="12000" rIns="18000" bIns="12000" anchor="ctr"/>
          <a:lstStyle/>
          <a:p>
            <a:pPr algn="ctr">
              <a:buNone/>
            </a:pPr>
            <a:r>
              <a:rPr lang="en-US" sz="1400" b="1" dirty="0">
                <a:solidFill>
                  <a:srgbClr val="1A1A1A"/>
                </a:solidFill>
              </a:rPr>
              <a:t>FPGA Fabric</a:t>
            </a:r>
          </a:p>
          <a:p>
            <a:pPr algn="ctr">
              <a:buNone/>
            </a:pPr>
            <a:r>
              <a:rPr lang="en-US" sz="1200" dirty="0">
                <a:solidFill>
                  <a:srgbClr val="1A1A1A"/>
                </a:solidFill>
              </a:rPr>
              <a:t>(all logic)</a:t>
            </a:r>
          </a:p>
        </p:txBody>
      </p:sp>
      <p:sp>
        <p:nvSpPr>
          <p:cNvPr id="67" name="s67"/>
          <p:cNvSpPr/>
          <p:nvPr/>
        </p:nvSpPr>
        <p:spPr>
          <a:xfrm>
            <a:off x="9751060" y="2737644"/>
            <a:ext cx="1397000" cy="431800"/>
          </a:xfrm>
          <a:prstGeom prst="roundRect">
            <a:avLst/>
          </a:prstGeom>
          <a:solidFill>
            <a:srgbClr val="ED7D31"/>
          </a:solidFill>
          <a:ln w="6350">
            <a:solidFill>
              <a:srgbClr val="333333"/>
            </a:solidFill>
          </a:ln>
        </p:spPr>
        <p:txBody>
          <a:bodyPr wrap="square" lIns="18000" tIns="12000" rIns="18000" bIns="12000" anchor="ctr"/>
          <a:lstStyle/>
          <a:p>
            <a:pPr algn="ctr">
              <a:buNone/>
            </a:pPr>
            <a:r>
              <a:rPr lang="en-US" sz="1400" b="1" dirty="0">
                <a:solidFill>
                  <a:srgbClr val="1A1A1A"/>
                </a:solidFill>
              </a:rPr>
              <a:t>TX Serializer</a:t>
            </a:r>
          </a:p>
          <a:p>
            <a:pPr algn="ctr">
              <a:buNone/>
            </a:pPr>
            <a:r>
              <a:rPr lang="en-US" sz="1200" dirty="0">
                <a:solidFill>
                  <a:srgbClr val="1A1A1A"/>
                </a:solidFill>
              </a:rPr>
              <a:t>(phase-shifted)</a:t>
            </a:r>
          </a:p>
        </p:txBody>
      </p:sp>
      <p:cxnSp>
        <p:nvCxnSpPr>
          <p:cNvPr id="68" name="a68"/>
          <p:cNvCxnSpPr/>
          <p:nvPr/>
        </p:nvCxnSpPr>
        <p:spPr>
          <a:xfrm flipH="1">
            <a:off x="7045960" y="2102644"/>
            <a:ext cx="1435100" cy="635000"/>
          </a:xfrm>
          <a:prstGeom prst="straightConnector1">
            <a:avLst/>
          </a:prstGeom>
          <a:ln w="12700">
            <a:solidFill>
              <a:srgbClr val="28874F"/>
            </a:solidFill>
            <a:tailEnd type="triangle" w="med" len="med"/>
          </a:ln>
        </p:spPr>
      </p:cxnSp>
      <p:cxnSp>
        <p:nvCxnSpPr>
          <p:cNvPr id="69" name="a69"/>
          <p:cNvCxnSpPr/>
          <p:nvPr/>
        </p:nvCxnSpPr>
        <p:spPr>
          <a:xfrm>
            <a:off x="8735060" y="2102644"/>
            <a:ext cx="0" cy="635000"/>
          </a:xfrm>
          <a:prstGeom prst="straightConnector1">
            <a:avLst/>
          </a:prstGeom>
          <a:ln w="12700">
            <a:solidFill>
              <a:srgbClr val="28874F"/>
            </a:solidFill>
            <a:tailEnd type="triangle" w="med" len="med"/>
          </a:ln>
        </p:spPr>
      </p:cxnSp>
      <p:cxnSp>
        <p:nvCxnSpPr>
          <p:cNvPr id="70" name="a70"/>
          <p:cNvCxnSpPr/>
          <p:nvPr/>
        </p:nvCxnSpPr>
        <p:spPr>
          <a:xfrm>
            <a:off x="8989060" y="2102644"/>
            <a:ext cx="1460500" cy="635000"/>
          </a:xfrm>
          <a:prstGeom prst="straightConnector1">
            <a:avLst/>
          </a:prstGeom>
          <a:ln w="12700">
            <a:solidFill>
              <a:srgbClr val="28874F"/>
            </a:solidFill>
            <a:tailEnd type="triangle" w="med" len="med"/>
          </a:ln>
        </p:spPr>
      </p:cxnSp>
      <p:pic>
        <p:nvPicPr>
          <p:cNvPr id="5" name="Immagine 4">
            <a:extLst>
              <a:ext uri="{FF2B5EF4-FFF2-40B4-BE49-F238E27FC236}">
                <a16:creationId xmlns:a16="http://schemas.microsoft.com/office/drawing/2014/main" id="{A411464A-C8B7-0AC0-4585-3DADCF1D6EBC}"/>
              </a:ext>
            </a:extLst>
          </p:cNvPr>
          <p:cNvPicPr>
            <a:picLocks noChangeAspect="1"/>
          </p:cNvPicPr>
          <p:nvPr/>
        </p:nvPicPr>
        <p:blipFill>
          <a:blip r:embed="rId3"/>
          <a:srcRect t="19621"/>
          <a:stretch>
            <a:fillRect/>
          </a:stretch>
        </p:blipFill>
        <p:spPr>
          <a:xfrm>
            <a:off x="1290320" y="3437697"/>
            <a:ext cx="9484360" cy="2938734"/>
          </a:xfrm>
          <a:prstGeom prst="rect">
            <a:avLst/>
          </a:prstGeom>
        </p:spPr>
      </p:pic>
      <p:sp>
        <p:nvSpPr>
          <p:cNvPr id="6" name="Figura a mano libera: forma 5">
            <a:extLst>
              <a:ext uri="{FF2B5EF4-FFF2-40B4-BE49-F238E27FC236}">
                <a16:creationId xmlns:a16="http://schemas.microsoft.com/office/drawing/2014/main" id="{046B7945-ECC7-0EA5-F200-B7005905ACFA}"/>
              </a:ext>
            </a:extLst>
          </p:cNvPr>
          <p:cNvSpPr/>
          <p:nvPr/>
        </p:nvSpPr>
        <p:spPr>
          <a:xfrm>
            <a:off x="2933700" y="4863574"/>
            <a:ext cx="6918960" cy="866666"/>
          </a:xfrm>
          <a:custGeom>
            <a:avLst/>
            <a:gdLst>
              <a:gd name="csX0" fmla="*/ 0 w 6918960"/>
              <a:gd name="csY0" fmla="*/ 211346 h 866666"/>
              <a:gd name="csX1" fmla="*/ 1303020 w 6918960"/>
              <a:gd name="csY1" fmla="*/ 241826 h 866666"/>
              <a:gd name="csX2" fmla="*/ 2049780 w 6918960"/>
              <a:gd name="csY2" fmla="*/ 36086 h 866666"/>
              <a:gd name="csX3" fmla="*/ 2933700 w 6918960"/>
              <a:gd name="csY3" fmla="*/ 28466 h 866666"/>
              <a:gd name="csX4" fmla="*/ 3284220 w 6918960"/>
              <a:gd name="csY4" fmla="*/ 325646 h 866666"/>
              <a:gd name="csX5" fmla="*/ 3375660 w 6918960"/>
              <a:gd name="csY5" fmla="*/ 645686 h 866666"/>
              <a:gd name="csX6" fmla="*/ 4251960 w 6918960"/>
              <a:gd name="csY6" fmla="*/ 660926 h 866666"/>
              <a:gd name="csX7" fmla="*/ 4488180 w 6918960"/>
              <a:gd name="csY7" fmla="*/ 820946 h 866666"/>
              <a:gd name="csX8" fmla="*/ 5143500 w 6918960"/>
              <a:gd name="csY8" fmla="*/ 851426 h 866666"/>
              <a:gd name="csX9" fmla="*/ 6918960 w 6918960"/>
              <a:gd name="csY9" fmla="*/ 866666 h 86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Lst>
            <a:rect l="l" t="t" r="r" b="b"/>
            <a:pathLst>
              <a:path w="6918960" h="866666">
                <a:moveTo>
                  <a:pt x="0" y="211346"/>
                </a:moveTo>
                <a:cubicBezTo>
                  <a:pt x="480695" y="241191"/>
                  <a:pt x="961390" y="271036"/>
                  <a:pt x="1303020" y="241826"/>
                </a:cubicBezTo>
                <a:cubicBezTo>
                  <a:pt x="1644650" y="212616"/>
                  <a:pt x="1778000" y="71646"/>
                  <a:pt x="2049780" y="36086"/>
                </a:cubicBezTo>
                <a:cubicBezTo>
                  <a:pt x="2321560" y="526"/>
                  <a:pt x="2727960" y="-19794"/>
                  <a:pt x="2933700" y="28466"/>
                </a:cubicBezTo>
                <a:cubicBezTo>
                  <a:pt x="3139440" y="76726"/>
                  <a:pt x="3210560" y="222776"/>
                  <a:pt x="3284220" y="325646"/>
                </a:cubicBezTo>
                <a:cubicBezTo>
                  <a:pt x="3357880" y="428516"/>
                  <a:pt x="3214370" y="589806"/>
                  <a:pt x="3375660" y="645686"/>
                </a:cubicBezTo>
                <a:cubicBezTo>
                  <a:pt x="3536950" y="701566"/>
                  <a:pt x="4066540" y="631716"/>
                  <a:pt x="4251960" y="660926"/>
                </a:cubicBezTo>
                <a:cubicBezTo>
                  <a:pt x="4437380" y="690136"/>
                  <a:pt x="4339590" y="789196"/>
                  <a:pt x="4488180" y="820946"/>
                </a:cubicBezTo>
                <a:cubicBezTo>
                  <a:pt x="4636770" y="852696"/>
                  <a:pt x="4738370" y="843806"/>
                  <a:pt x="5143500" y="851426"/>
                </a:cubicBezTo>
                <a:cubicBezTo>
                  <a:pt x="5548630" y="859046"/>
                  <a:pt x="6233795" y="862856"/>
                  <a:pt x="6918960" y="866666"/>
                </a:cubicBezTo>
              </a:path>
            </a:pathLst>
          </a:cu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0" name="Rettangolo 9">
            <a:extLst>
              <a:ext uri="{FF2B5EF4-FFF2-40B4-BE49-F238E27FC236}">
                <a16:creationId xmlns:a16="http://schemas.microsoft.com/office/drawing/2014/main" id="{EE69C062-6C9F-10E6-215C-3A4B2BBA837E}"/>
              </a:ext>
            </a:extLst>
          </p:cNvPr>
          <p:cNvSpPr/>
          <p:nvPr/>
        </p:nvSpPr>
        <p:spPr>
          <a:xfrm>
            <a:off x="2080260" y="2872740"/>
            <a:ext cx="1143000" cy="36889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LOCAL</a:t>
            </a:r>
          </a:p>
          <a:p>
            <a:pPr algn="ctr"/>
            <a:r>
              <a:rPr lang="en-US" sz="1200" dirty="0"/>
              <a:t>OSCILLATOR</a:t>
            </a:r>
          </a:p>
        </p:txBody>
      </p:sp>
      <p:cxnSp>
        <p:nvCxnSpPr>
          <p:cNvPr id="12" name="Connettore 2 11">
            <a:extLst>
              <a:ext uri="{FF2B5EF4-FFF2-40B4-BE49-F238E27FC236}">
                <a16:creationId xmlns:a16="http://schemas.microsoft.com/office/drawing/2014/main" id="{E402F924-37C1-1098-0DAC-CFF9D03A4D07}"/>
              </a:ext>
            </a:extLst>
          </p:cNvPr>
          <p:cNvCxnSpPr>
            <a:cxnSpLocks/>
          </p:cNvCxnSpPr>
          <p:nvPr/>
        </p:nvCxnSpPr>
        <p:spPr>
          <a:xfrm>
            <a:off x="2621280" y="3241639"/>
            <a:ext cx="0" cy="286421"/>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CA76AB3D-8566-EF93-446A-D2DA650A9A5B}"/>
              </a:ext>
            </a:extLst>
          </p:cNvPr>
          <p:cNvCxnSpPr>
            <a:endCxn id="52" idx="2"/>
          </p:cNvCxnSpPr>
          <p:nvPr/>
        </p:nvCxnSpPr>
        <p:spPr>
          <a:xfrm flipV="1">
            <a:off x="3345180" y="2102644"/>
            <a:ext cx="125730" cy="23931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Rettangolo 19">
            <a:extLst>
              <a:ext uri="{FF2B5EF4-FFF2-40B4-BE49-F238E27FC236}">
                <a16:creationId xmlns:a16="http://schemas.microsoft.com/office/drawing/2014/main" id="{754AD003-0134-6393-D38D-E693EA24356A}"/>
              </a:ext>
            </a:extLst>
          </p:cNvPr>
          <p:cNvSpPr/>
          <p:nvPr/>
        </p:nvSpPr>
        <p:spPr>
          <a:xfrm>
            <a:off x="9658351" y="3783067"/>
            <a:ext cx="952489" cy="86666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40 bit comma manual alignment</a:t>
            </a:r>
          </a:p>
        </p:txBody>
      </p:sp>
      <p:cxnSp>
        <p:nvCxnSpPr>
          <p:cNvPr id="22" name="Connettore 2 21">
            <a:extLst>
              <a:ext uri="{FF2B5EF4-FFF2-40B4-BE49-F238E27FC236}">
                <a16:creationId xmlns:a16="http://schemas.microsoft.com/office/drawing/2014/main" id="{27E5F735-676F-F14D-8150-34EB32CA14AE}"/>
              </a:ext>
            </a:extLst>
          </p:cNvPr>
          <p:cNvCxnSpPr>
            <a:cxnSpLocks/>
          </p:cNvCxnSpPr>
          <p:nvPr/>
        </p:nvCxnSpPr>
        <p:spPr>
          <a:xfrm>
            <a:off x="5525770" y="4135351"/>
            <a:ext cx="0" cy="3781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ttore diritto 26">
            <a:extLst>
              <a:ext uri="{FF2B5EF4-FFF2-40B4-BE49-F238E27FC236}">
                <a16:creationId xmlns:a16="http://schemas.microsoft.com/office/drawing/2014/main" id="{6DB53511-6666-D3EF-FD7D-1D9696CAF362}"/>
              </a:ext>
            </a:extLst>
          </p:cNvPr>
          <p:cNvCxnSpPr/>
          <p:nvPr/>
        </p:nvCxnSpPr>
        <p:spPr>
          <a:xfrm>
            <a:off x="5524500" y="4130040"/>
            <a:ext cx="419481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455373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C232043C-49D8-4431-BC7E-EE75A299A118}">
  <we:reference id="WA200010001" version="1.0.0.1" store="Omex" storeType="OMEX"/>
  <we:alternateReferences>
    <we:reference id="WA200010001" version="1.0.0.1" store="WA200010001" storeType="OMEX"/>
  </we:alternateReferences>
  <we:properties>
    <we:property name="claude.fileId" value="&quot;9ddf30a2-8522-4c08-b357-f4a55da5b98e&quot;"/>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8373</TotalTime>
  <Words>8486</Words>
  <Application>Microsoft Office PowerPoint</Application>
  <PresentationFormat>Widescreen</PresentationFormat>
  <Paragraphs>721</Paragraphs>
  <Slides>33</Slides>
  <Notes>33</Notes>
  <HiddenSlides>0</HiddenSlides>
  <MMClips>0</MMClips>
  <ScaleCrop>false</ScaleCrop>
  <HeadingPairs>
    <vt:vector size="6" baseType="variant">
      <vt:variant>
        <vt:lpstr>Caratteri utilizzati</vt:lpstr>
      </vt:variant>
      <vt:variant>
        <vt:i4>8</vt:i4>
      </vt:variant>
      <vt:variant>
        <vt:lpstr>Tema</vt:lpstr>
      </vt:variant>
      <vt:variant>
        <vt:i4>2</vt:i4>
      </vt:variant>
      <vt:variant>
        <vt:lpstr>Titoli diapositive</vt:lpstr>
      </vt:variant>
      <vt:variant>
        <vt:i4>33</vt:i4>
      </vt:variant>
    </vt:vector>
  </HeadingPairs>
  <TitlesOfParts>
    <vt:vector size="43" baseType="lpstr">
      <vt:lpstr>Aptos</vt:lpstr>
      <vt:lpstr>Arial</vt:lpstr>
      <vt:lpstr>Calibri</vt:lpstr>
      <vt:lpstr>Calibri Light</vt:lpstr>
      <vt:lpstr>Comic Sans MS</vt:lpstr>
      <vt:lpstr>Consolas</vt:lpstr>
      <vt:lpstr>Source Sans Pro</vt:lpstr>
      <vt:lpstr>Wingdings</vt:lpstr>
      <vt:lpstr>Tema di Office</vt:lpstr>
      <vt:lpstr>Personalizza struttura</vt:lpstr>
      <vt:lpstr>Presentazione standard di PowerPoint</vt:lpstr>
      <vt:lpstr>FERS: detector readout chains for every (photon) need</vt:lpstr>
      <vt:lpstr>FERS: detector readout chains for every (photon) need</vt:lpstr>
      <vt:lpstr>Data Readout and Multi-Unit Synchronization via TDlink</vt:lpstr>
      <vt:lpstr>What is TD-Link?</vt:lpstr>
      <vt:lpstr>TD-Link Synchronization &amp; Timing Architecture</vt:lpstr>
      <vt:lpstr>TD-Link Data Transport: Token-Based Train Protocol</vt:lpstr>
      <vt:lpstr>FERS Front-End Datapath Architecture</vt:lpstr>
      <vt:lpstr>FERS Slave Clock Recovery and Distribution</vt:lpstr>
      <vt:lpstr>T0 Synchronization &amp; Deterministic Command Execution</vt:lpstr>
      <vt:lpstr>Multi link and multi-concentrator synchronization</vt:lpstr>
      <vt:lpstr>Multi link and multi-concentrator synchronization</vt:lpstr>
      <vt:lpstr>DDMTD Phase Detector: Sub-ps Clock Phase Measurement</vt:lpstr>
      <vt:lpstr>DDMTD Training Loop: PI Controller Phase-Locks PLL to Reference</vt:lpstr>
      <vt:lpstr>TX Buffer &amp; Deterministic-Latency Link Design</vt:lpstr>
      <vt:lpstr>TX Phase Interpolator — Buffer Bypass</vt:lpstr>
      <vt:lpstr>TX Phase Interpolator — Multi Lane synchronization</vt:lpstr>
      <vt:lpstr>Buffer Bypass — TX PI Dual-Purpose Conflict</vt:lpstr>
      <vt:lpstr>Deterministic TX Buffer</vt:lpstr>
      <vt:lpstr>Deterministic TX Buffer</vt:lpstr>
      <vt:lpstr>Link timing jitter measurement: TDC Performance</vt:lpstr>
      <vt:lpstr>Link timing jitter measurement: Clock distributed via cable</vt:lpstr>
      <vt:lpstr>Link timing jitter measurement: Clock distributed via TD-LINK</vt:lpstr>
      <vt:lpstr>Link timing jitter measurement: Clock distributed via TD-LINK</vt:lpstr>
      <vt:lpstr>Link timing jitter measurement: Clock distributed via TD-LINK</vt:lpstr>
      <vt:lpstr>Link timing jitter measurement: Clock distributed via TD-LINK</vt:lpstr>
      <vt:lpstr>Link timing jitter measurement: Clock distributed via cable</vt:lpstr>
      <vt:lpstr>Link timing jitter measurement: Summary</vt:lpstr>
      <vt:lpstr>Presentazione standard di PowerPoint</vt:lpstr>
      <vt:lpstr>Physical Layer: CDR, 40-bit Comma Alignment &amp; Link Lock</vt:lpstr>
      <vt:lpstr>TD-Link Data Packet Structure (0x81 Response)</vt:lpstr>
      <vt:lpstr>TD-Link Control Packet Formats</vt:lpstr>
      <vt:lpstr>TD-Link Packet Structure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Andrea Abba</dc:creator>
  <cp:lastModifiedBy>Andrea Abba</cp:lastModifiedBy>
  <cp:revision>297</cp:revision>
  <dcterms:created xsi:type="dcterms:W3CDTF">2016-05-25T14:28:26Z</dcterms:created>
  <dcterms:modified xsi:type="dcterms:W3CDTF">2026-05-25T11:51:11Z</dcterms:modified>
</cp:coreProperties>
</file>