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4"/>
  </p:notesMasterIdLst>
  <p:sldIdLst>
    <p:sldId id="292" r:id="rId3"/>
    <p:sldId id="302" r:id="rId4"/>
    <p:sldId id="303" r:id="rId5"/>
    <p:sldId id="304" r:id="rId6"/>
    <p:sldId id="305" r:id="rId7"/>
    <p:sldId id="306" r:id="rId8"/>
    <p:sldId id="307" r:id="rId9"/>
    <p:sldId id="309" r:id="rId10"/>
    <p:sldId id="308" r:id="rId11"/>
    <p:sldId id="310" r:id="rId12"/>
    <p:sldId id="311" r:id="rId13"/>
    <p:sldId id="312" r:id="rId14"/>
    <p:sldId id="315" r:id="rId15"/>
    <p:sldId id="313" r:id="rId16"/>
    <p:sldId id="319" r:id="rId17"/>
    <p:sldId id="318" r:id="rId18"/>
    <p:sldId id="316" r:id="rId19"/>
    <p:sldId id="314" r:id="rId20"/>
    <p:sldId id="317" r:id="rId21"/>
    <p:sldId id="274" r:id="rId22"/>
    <p:sldId id="27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132" y="10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3030A5-736B-42DC-AED8-E398FB80857D}" type="datetimeFigureOut">
              <a:rPr lang="en-US" smtClean="0"/>
              <a:t>5/22/2026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5013B1-22D3-4AE9-9A59-01E91F316820}" type="slidenum">
              <a:rPr lang="en-US" smtClean="0"/>
              <a:t>‹#›</a:t>
            </a:fld>
            <a:endParaRPr lang="en-US"/>
          </a:p>
        </p:txBody>
      </p:sp>
    </p:spTree>
    <p:extLst>
      <p:ext uri="{BB962C8B-B14F-4D97-AF65-F5344CB8AC3E}">
        <p14:creationId xmlns:p14="http://schemas.microsoft.com/office/powerpoint/2010/main" val="39808980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Good morning Everyone and thanks for having me here today. I’m Stefano Carsi and I am a firmware developer at Nuclear Instruments.</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Today I present you our work on a Real-Time FPGA-Based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SiPM</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Detector Emulation using Temporally Quantized Model</a:t>
            </a:r>
          </a:p>
          <a:p>
            <a:endParaRPr lang="en-US"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581C00-9FE1-4A90-A388-6A29A015A70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486788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This is the response we implement in the core. It's mathematically equivalent to the more general form I showed earlier, when the rise time is much shorter than the decays — which holds for any realistic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SiPM</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key point is that this form is a </a:t>
            </a:r>
            <a:r>
              <a:rPr lang="en-US" sz="1800" b="1" kern="100" dirty="0">
                <a:effectLst/>
                <a:latin typeface="Aptos" panose="020B0004020202020204" pitchFamily="34" charset="0"/>
                <a:ea typeface="Aptos" panose="020B0004020202020204" pitchFamily="34" charset="0"/>
                <a:cs typeface="Times New Roman" panose="02020603050405020304" pitchFamily="18" charset="0"/>
              </a:rPr>
              <a:t>linear superposition</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of three exponentials, so it decomposes naturally into three independent IIR banks. Each pole becomes a one-pole IIR with M = exp(−Ts/τ)</a:t>
            </a:r>
          </a:p>
          <a:p>
            <a:endParaRPr lang="en-US" dirty="0"/>
          </a:p>
        </p:txBody>
      </p:sp>
      <p:sp>
        <p:nvSpPr>
          <p:cNvPr id="4" name="Slide Number Placeholder 3"/>
          <p:cNvSpPr>
            <a:spLocks noGrp="1"/>
          </p:cNvSpPr>
          <p:nvPr>
            <p:ph type="sldNum" sz="quarter" idx="5"/>
          </p:nvPr>
        </p:nvSpPr>
        <p:spPr/>
        <p:txBody>
          <a:bodyPr/>
          <a:lstStyle/>
          <a:p>
            <a:fld id="{135013B1-22D3-4AE9-9A59-01E91F316820}" type="slidenum">
              <a:rPr lang="en-US" smtClean="0"/>
              <a:t>10</a:t>
            </a:fld>
            <a:endParaRPr lang="en-US"/>
          </a:p>
        </p:txBody>
      </p:sp>
    </p:spTree>
    <p:extLst>
      <p:ext uri="{BB962C8B-B14F-4D97-AF65-F5344CB8AC3E}">
        <p14:creationId xmlns:p14="http://schemas.microsoft.com/office/powerpoint/2010/main" val="25935783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This is the prototype board, with the main components labeled. At the center, the Zynq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UltraScale</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MPSoC</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 that gives us both the ARM processing system and the FPGA fabric. On the right, the 10-gigabit SFP transceiver for the UDP path. And on the left, the two LTC2000 DACs — 16-bit, 2.5 GS/s — driving the two analog channels.</a:t>
            </a:r>
          </a:p>
          <a:p>
            <a:endParaRPr lang="en-US" dirty="0"/>
          </a:p>
        </p:txBody>
      </p:sp>
      <p:sp>
        <p:nvSpPr>
          <p:cNvPr id="4" name="Slide Number Placeholder 3"/>
          <p:cNvSpPr>
            <a:spLocks noGrp="1"/>
          </p:cNvSpPr>
          <p:nvPr>
            <p:ph type="sldNum" sz="quarter" idx="5"/>
          </p:nvPr>
        </p:nvSpPr>
        <p:spPr/>
        <p:txBody>
          <a:bodyPr/>
          <a:lstStyle/>
          <a:p>
            <a:fld id="{135013B1-22D3-4AE9-9A59-01E91F316820}" type="slidenum">
              <a:rPr lang="en-US" smtClean="0"/>
              <a:t>11</a:t>
            </a:fld>
            <a:endParaRPr lang="en-US"/>
          </a:p>
        </p:txBody>
      </p:sp>
    </p:spTree>
    <p:extLst>
      <p:ext uri="{BB962C8B-B14F-4D97-AF65-F5344CB8AC3E}">
        <p14:creationId xmlns:p14="http://schemas.microsoft.com/office/powerpoint/2010/main" val="12504376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Here's the hardware architecture. The trigger interface receives, every cycle, 8 sub-phase triggers and 8 corresponding amplitudes. </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Three parallel IIR banks process the signal, one per exponential — rise, fast fall, slow fall. They run in parallel, not in cascade, thanks to the linear-superposition form we saw before. Each bank is replicated across the 8 sub-phases. </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To get sub-phase precision, we use a </a:t>
            </a:r>
            <a:r>
              <a:rPr lang="en-US" sz="1800" b="1" kern="100" dirty="0">
                <a:effectLst/>
                <a:latin typeface="Aptos" panose="020B0004020202020204" pitchFamily="34" charset="0"/>
                <a:ea typeface="Aptos" panose="020B0004020202020204" pitchFamily="34" charset="0"/>
                <a:cs typeface="Times New Roman" panose="02020603050405020304" pitchFamily="18" charset="0"/>
              </a:rPr>
              <a:t>pre-convolution</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stage: a trigger arriving at sub-phase k propagates to the later sub-phases of the same cycle and into the next cycle, </a:t>
            </a:r>
            <a:r>
              <a:rPr lang="en-US" sz="1800" strike="sngStrike" kern="100" dirty="0">
                <a:effectLst/>
                <a:latin typeface="Aptos" panose="020B0004020202020204" pitchFamily="34" charset="0"/>
                <a:ea typeface="Aptos" panose="020B0004020202020204" pitchFamily="34" charset="0"/>
                <a:cs typeface="Times New Roman" panose="02020603050405020304" pitchFamily="18" charset="0"/>
              </a:rPr>
              <a:t>weighted by pre-loaded coefficients M¹ through M⁷.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At the output, a weighted combiner forms y = (1−Sf)·</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y_ff</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Sf·y_fs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y_r</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to yield the form we saw before. </a:t>
            </a:r>
          </a:p>
          <a:p>
            <a:endParaRPr lang="en-US" dirty="0"/>
          </a:p>
        </p:txBody>
      </p:sp>
      <p:sp>
        <p:nvSpPr>
          <p:cNvPr id="4" name="Slide Number Placeholder 3"/>
          <p:cNvSpPr>
            <a:spLocks noGrp="1"/>
          </p:cNvSpPr>
          <p:nvPr>
            <p:ph type="sldNum" sz="quarter" idx="5"/>
          </p:nvPr>
        </p:nvSpPr>
        <p:spPr/>
        <p:txBody>
          <a:bodyPr/>
          <a:lstStyle/>
          <a:p>
            <a:fld id="{135013B1-22D3-4AE9-9A59-01E91F316820}" type="slidenum">
              <a:rPr lang="en-US" smtClean="0"/>
              <a:t>12</a:t>
            </a:fld>
            <a:endParaRPr lang="en-US"/>
          </a:p>
        </p:txBody>
      </p:sp>
    </p:spTree>
    <p:extLst>
      <p:ext uri="{BB962C8B-B14F-4D97-AF65-F5344CB8AC3E}">
        <p14:creationId xmlns:p14="http://schemas.microsoft.com/office/powerpoint/2010/main" val="6633020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last technical piece is about the timing closure. </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naïve IIR equation y[n] =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M·y</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[n−1] + x[n] has feedback distance 1: in one cycle you have to multiply, accumulate, and feed back. </a:t>
            </a:r>
            <a:br>
              <a:rPr lang="en-US" sz="1800" kern="100" dirty="0">
                <a:effectLst/>
                <a:latin typeface="Aptos" panose="020B0004020202020204" pitchFamily="34" charset="0"/>
                <a:ea typeface="Aptos" panose="020B0004020202020204" pitchFamily="34" charset="0"/>
                <a:cs typeface="Times New Roman" panose="02020603050405020304" pitchFamily="18" charset="0"/>
              </a:rPr>
            </a:br>
            <a:r>
              <a:rPr lang="en-US" sz="1800" kern="100" dirty="0">
                <a:effectLst/>
                <a:latin typeface="Aptos" panose="020B0004020202020204" pitchFamily="34" charset="0"/>
                <a:ea typeface="Aptos" panose="020B0004020202020204" pitchFamily="34" charset="0"/>
                <a:cs typeface="Times New Roman" panose="02020603050405020304" pitchFamily="18" charset="0"/>
              </a:rPr>
              <a:t>You can't use the DSP pipeline registers because the result has to be ready in the same cycle it's used.</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a:t>
            </a:r>
            <a:r>
              <a:rPr lang="en-US" sz="1800" b="1" kern="100" dirty="0">
                <a:effectLst/>
                <a:latin typeface="Aptos" panose="020B0004020202020204" pitchFamily="34" charset="0"/>
                <a:ea typeface="Aptos" panose="020B0004020202020204" pitchFamily="34" charset="0"/>
                <a:cs typeface="Times New Roman" panose="02020603050405020304" pitchFamily="18" charset="0"/>
              </a:rPr>
              <a:t>look-ahead transformation</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rewrites the recursion as y[n] = M²·y[n−2] +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M·x</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[n−1] + x[n] — feedback distance 2. Now you have two cycles to close the loop, which is exactly what you need to enable the MREG pipeline register inside the DSP48E2. </a:t>
            </a:r>
            <a:br>
              <a:rPr lang="en-US" sz="1800" kern="100" dirty="0">
                <a:effectLst/>
                <a:latin typeface="Aptos" panose="020B0004020202020204" pitchFamily="34" charset="0"/>
                <a:ea typeface="Aptos" panose="020B0004020202020204" pitchFamily="34" charset="0"/>
                <a:cs typeface="Times New Roman" panose="02020603050405020304" pitchFamily="18" charset="0"/>
              </a:rPr>
            </a:br>
            <a:r>
              <a:rPr lang="en-US" sz="1800" kern="100" dirty="0">
                <a:effectLst/>
                <a:latin typeface="Aptos" panose="020B0004020202020204" pitchFamily="34" charset="0"/>
                <a:ea typeface="Aptos" panose="020B0004020202020204" pitchFamily="34" charset="0"/>
                <a:cs typeface="Times New Roman" panose="02020603050405020304" pitchFamily="18" charset="0"/>
              </a:rPr>
              <a:t>Same impulse response, same pole — just a different recursion structure.</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This idea, along with some other tricks that I mentioned here, allowed us to close the timing reaching an II=1, meaning we can accept 8 triggers each clock cycle.</a:t>
            </a:r>
          </a:p>
          <a:p>
            <a:endParaRPr lang="en-US" dirty="0"/>
          </a:p>
        </p:txBody>
      </p:sp>
      <p:sp>
        <p:nvSpPr>
          <p:cNvPr id="4" name="Slide Number Placeholder 3"/>
          <p:cNvSpPr>
            <a:spLocks noGrp="1"/>
          </p:cNvSpPr>
          <p:nvPr>
            <p:ph type="sldNum" sz="quarter" idx="5"/>
          </p:nvPr>
        </p:nvSpPr>
        <p:spPr/>
        <p:txBody>
          <a:bodyPr/>
          <a:lstStyle/>
          <a:p>
            <a:fld id="{135013B1-22D3-4AE9-9A59-01E91F316820}" type="slidenum">
              <a:rPr lang="en-US" smtClean="0"/>
              <a:t>13</a:t>
            </a:fld>
            <a:endParaRPr lang="en-US"/>
          </a:p>
        </p:txBody>
      </p:sp>
    </p:spTree>
    <p:extLst>
      <p:ext uri="{BB962C8B-B14F-4D97-AF65-F5344CB8AC3E}">
        <p14:creationId xmlns:p14="http://schemas.microsoft.com/office/powerpoint/2010/main" val="31164167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Now some results. We simulated a 20-photoelectron event — the same one I showed earlier on the quantization slide. The parameters I used are typical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SiPM</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values — 1 ns rise, 50 ns fast decay, 100 ns slow decay, 20% slow fraction.</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plot on the left shows the full waveform on top, and a zoom on the peak region at the bottom. Blue dots are the hardware analog output. The orange curve is a software simulation of the same core. The green solid line is the reference computed from the three-exponential formula.</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All three overlap to within DAC noise: the agreement with the binned simulation says the filter does its job, the agreement with the ideal curve says the 0.8 ns quantization doesn't degrade the shape.</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plot on the right shows the individual contributions of the three exponentials (dashed lines) and their sum — which is the analog output.</a:t>
            </a:r>
          </a:p>
          <a:p>
            <a:endParaRPr lang="en-US" dirty="0"/>
          </a:p>
        </p:txBody>
      </p:sp>
      <p:sp>
        <p:nvSpPr>
          <p:cNvPr id="4" name="Slide Number Placeholder 3"/>
          <p:cNvSpPr>
            <a:spLocks noGrp="1"/>
          </p:cNvSpPr>
          <p:nvPr>
            <p:ph type="sldNum" sz="quarter" idx="5"/>
          </p:nvPr>
        </p:nvSpPr>
        <p:spPr/>
        <p:txBody>
          <a:bodyPr/>
          <a:lstStyle/>
          <a:p>
            <a:fld id="{135013B1-22D3-4AE9-9A59-01E91F316820}" type="slidenum">
              <a:rPr lang="en-US" smtClean="0"/>
              <a:t>14</a:t>
            </a:fld>
            <a:endParaRPr lang="en-US"/>
          </a:p>
        </p:txBody>
      </p:sp>
    </p:spTree>
    <p:extLst>
      <p:ext uri="{BB962C8B-B14F-4D97-AF65-F5344CB8AC3E}">
        <p14:creationId xmlns:p14="http://schemas.microsoft.com/office/powerpoint/2010/main" val="26462506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Here we show how the shaping core handles pileup. We generated three events close to each other with 20, 15, and 25 photoelectrons so that each event lands on the decay tail of the previous one.</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plot on the right shows the simulated photons before the temporal quantization, one color for each event, with their temporal and amplitude distribution.</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a:t>
            </a:r>
            <a:r>
              <a:rPr lang="en-US" sz="1800" strike="sngStrike" kern="100" dirty="0">
                <a:effectLst/>
                <a:latin typeface="Aptos" panose="020B0004020202020204" pitchFamily="34" charset="0"/>
                <a:ea typeface="Aptos" panose="020B0004020202020204" pitchFamily="34" charset="0"/>
                <a:cs typeface="Times New Roman" panose="02020603050405020304" pitchFamily="18" charset="0"/>
              </a:rPr>
              <a:t>left</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other plots are the same as before: it presents the hardware output, the simulation of the shaping core and the reference curve computed from the response formula. </a:t>
            </a:r>
            <a:r>
              <a:rPr lang="en-US" sz="1800" strike="sngStrike" kern="100" dirty="0">
                <a:effectLst/>
                <a:latin typeface="Aptos" panose="020B0004020202020204" pitchFamily="34" charset="0"/>
                <a:ea typeface="Aptos" panose="020B0004020202020204" pitchFamily="34" charset="0"/>
                <a:cs typeface="Times New Roman" panose="02020603050405020304" pitchFamily="18" charset="0"/>
              </a:rPr>
              <a:t>Below</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and, a zoom on each peak region</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shape stays clean even when an event sits on top of a long decay tail. This is linear superposition working as expected — the IIR is a linear operator, so pile-up just adds.</a:t>
            </a:r>
          </a:p>
          <a:p>
            <a:endParaRPr lang="en-US" dirty="0"/>
          </a:p>
        </p:txBody>
      </p:sp>
      <p:sp>
        <p:nvSpPr>
          <p:cNvPr id="4" name="Slide Number Placeholder 3"/>
          <p:cNvSpPr>
            <a:spLocks noGrp="1"/>
          </p:cNvSpPr>
          <p:nvPr>
            <p:ph type="sldNum" sz="quarter" idx="5"/>
          </p:nvPr>
        </p:nvSpPr>
        <p:spPr/>
        <p:txBody>
          <a:bodyPr/>
          <a:lstStyle/>
          <a:p>
            <a:fld id="{135013B1-22D3-4AE9-9A59-01E91F316820}" type="slidenum">
              <a:rPr lang="en-US" smtClean="0"/>
              <a:t>15</a:t>
            </a:fld>
            <a:endParaRPr lang="en-US"/>
          </a:p>
        </p:txBody>
      </p:sp>
    </p:spTree>
    <p:extLst>
      <p:ext uri="{BB962C8B-B14F-4D97-AF65-F5344CB8AC3E}">
        <p14:creationId xmlns:p14="http://schemas.microsoft.com/office/powerpoint/2010/main" val="36110345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Quick word on the implementation. </a:t>
            </a:r>
            <a:br>
              <a:rPr lang="en-US" sz="1800" kern="100" dirty="0">
                <a:effectLst/>
                <a:latin typeface="Aptos" panose="020B0004020202020204" pitchFamily="34" charset="0"/>
                <a:ea typeface="Aptos" panose="020B0004020202020204" pitchFamily="34" charset="0"/>
                <a:cs typeface="Times New Roman" panose="02020603050405020304" pitchFamily="18" charset="0"/>
              </a:rPr>
            </a:b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core is written in </a:t>
            </a:r>
            <a:r>
              <a:rPr lang="en-US" sz="1800" b="1" kern="100" dirty="0">
                <a:effectLst/>
                <a:latin typeface="Aptos" panose="020B0004020202020204" pitchFamily="34" charset="0"/>
                <a:ea typeface="Aptos" panose="020B0004020202020204" pitchFamily="34" charset="0"/>
                <a:cs typeface="Times New Roman" panose="02020603050405020304" pitchFamily="18" charset="0"/>
              </a:rPr>
              <a:t>Vitis HLS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 C++ code compiled into either VHDL or Verilog. High-level synthesis fits well here because the algorithm is math-heavy: you describe the recursion and the pre-convolution at the algorithmic level, and the timing tricks we just saw boil down to a handful of pragmas in the code. </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Below is the HLS resource report. DSP usage is about 200 — roughly 65 for the IIR banks, 170 for the pre-convolution. That's around 10% of the available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UltraScale</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DSP resources.</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key number is </a:t>
            </a:r>
            <a:r>
              <a:rPr lang="en-US" sz="1800" b="1" kern="100" dirty="0">
                <a:effectLst/>
                <a:latin typeface="Aptos" panose="020B0004020202020204" pitchFamily="34" charset="0"/>
                <a:ea typeface="Aptos" panose="020B0004020202020204" pitchFamily="34" charset="0"/>
                <a:cs typeface="Times New Roman" panose="02020603050405020304" pitchFamily="18" charset="0"/>
              </a:rPr>
              <a:t>II = 1</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 meaning the core accepts 8 sub-phase triggers and 8 amplitudes every fabric cycle</a:t>
            </a:r>
          </a:p>
          <a:p>
            <a:endParaRPr lang="en-US" dirty="0"/>
          </a:p>
        </p:txBody>
      </p:sp>
      <p:sp>
        <p:nvSpPr>
          <p:cNvPr id="4" name="Slide Number Placeholder 3"/>
          <p:cNvSpPr>
            <a:spLocks noGrp="1"/>
          </p:cNvSpPr>
          <p:nvPr>
            <p:ph type="sldNum" sz="quarter" idx="5"/>
          </p:nvPr>
        </p:nvSpPr>
        <p:spPr/>
        <p:txBody>
          <a:bodyPr/>
          <a:lstStyle/>
          <a:p>
            <a:fld id="{135013B1-22D3-4AE9-9A59-01E91F316820}" type="slidenum">
              <a:rPr lang="en-US" smtClean="0"/>
              <a:t>16</a:t>
            </a:fld>
            <a:endParaRPr lang="en-US"/>
          </a:p>
        </p:txBody>
      </p:sp>
    </p:spTree>
    <p:extLst>
      <p:ext uri="{BB962C8B-B14F-4D97-AF65-F5344CB8AC3E}">
        <p14:creationId xmlns:p14="http://schemas.microsoft.com/office/powerpoint/2010/main" val="26618804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First the </a:t>
            </a:r>
            <a:r>
              <a:rPr lang="en-US" sz="1800" b="1" kern="100" dirty="0">
                <a:effectLst/>
                <a:latin typeface="Aptos" panose="020B0004020202020204" pitchFamily="34" charset="0"/>
                <a:ea typeface="Aptos" panose="020B0004020202020204" pitchFamily="34" charset="0"/>
                <a:cs typeface="Times New Roman" panose="02020603050405020304" pitchFamily="18" charset="0"/>
              </a:rPr>
              <a:t>primary use case</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front-end testbench. You connect the emulator output directly to the input of the front-end you're developing — preamp, shaper, ADC, whatever. The front-end sees signals indistinguishable from a real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SiPM</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with perfect ground truth and full reproducibility. No detector, no radioactive source.</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Beyond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SiPMs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two more things. </a:t>
            </a:r>
            <a:br>
              <a:rPr lang="en-US" sz="1800" kern="100" dirty="0">
                <a:effectLst/>
                <a:latin typeface="Aptos" panose="020B0004020202020204" pitchFamily="34" charset="0"/>
                <a:ea typeface="Aptos" panose="020B0004020202020204" pitchFamily="34" charset="0"/>
                <a:cs typeface="Times New Roman" panose="02020603050405020304" pitchFamily="18" charset="0"/>
              </a:rPr>
            </a:br>
            <a:r>
              <a:rPr lang="en-US" sz="1800" b="1" kern="100" dirty="0">
                <a:effectLst/>
                <a:latin typeface="Aptos" panose="020B0004020202020204" pitchFamily="34" charset="0"/>
                <a:ea typeface="Aptos" panose="020B0004020202020204" pitchFamily="34" charset="0"/>
                <a:cs typeface="Times New Roman" panose="02020603050405020304" pitchFamily="18" charset="0"/>
              </a:rPr>
              <a:t>Coupled with Geant4</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particle-level interactions go straight to the analog output, in real time. </a:t>
            </a:r>
            <a:br>
              <a:rPr lang="en-US" sz="1800" kern="100" dirty="0">
                <a:effectLst/>
                <a:latin typeface="Aptos" panose="020B0004020202020204" pitchFamily="34" charset="0"/>
                <a:ea typeface="Aptos" panose="020B0004020202020204" pitchFamily="34" charset="0"/>
                <a:cs typeface="Times New Roman" panose="02020603050405020304" pitchFamily="18" charset="0"/>
              </a:rPr>
            </a:br>
            <a:r>
              <a:rPr lang="en-US" sz="1800" b="1" kern="100" dirty="0">
                <a:effectLst/>
                <a:latin typeface="Aptos" panose="020B0004020202020204" pitchFamily="34" charset="0"/>
                <a:ea typeface="Aptos" panose="020B0004020202020204" pitchFamily="34" charset="0"/>
                <a:cs typeface="Times New Roman" panose="02020603050405020304" pitchFamily="18" charset="0"/>
              </a:rPr>
              <a:t>Pulse Shape Discrimination</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tuning Sf and the decay constants reproduces gamma versus neutron pulses in organic scintillators — same firmware, software-only switch.</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Bottom line: the shaping core is a </a:t>
            </a:r>
            <a:r>
              <a:rPr lang="en-US" sz="1800" b="1" kern="100" dirty="0">
                <a:effectLst/>
                <a:latin typeface="Aptos" panose="020B0004020202020204" pitchFamily="34" charset="0"/>
                <a:ea typeface="Aptos" panose="020B0004020202020204" pitchFamily="34" charset="0"/>
                <a:cs typeface="Times New Roman" panose="02020603050405020304" pitchFamily="18" charset="0"/>
              </a:rPr>
              <a:t>primitive</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Any detector with a three-time-constant response fits, no re-synthesis.</a:t>
            </a:r>
          </a:p>
          <a:p>
            <a:endParaRPr lang="en-US" dirty="0"/>
          </a:p>
        </p:txBody>
      </p:sp>
      <p:sp>
        <p:nvSpPr>
          <p:cNvPr id="4" name="Slide Number Placeholder 3"/>
          <p:cNvSpPr>
            <a:spLocks noGrp="1"/>
          </p:cNvSpPr>
          <p:nvPr>
            <p:ph type="sldNum" sz="quarter" idx="5"/>
          </p:nvPr>
        </p:nvSpPr>
        <p:spPr/>
        <p:txBody>
          <a:bodyPr/>
          <a:lstStyle/>
          <a:p>
            <a:fld id="{135013B1-22D3-4AE9-9A59-01E91F316820}" type="slidenum">
              <a:rPr lang="en-US" smtClean="0"/>
              <a:t>17</a:t>
            </a:fld>
            <a:endParaRPr lang="en-US"/>
          </a:p>
        </p:txBody>
      </p:sp>
    </p:spTree>
    <p:extLst>
      <p:ext uri="{BB962C8B-B14F-4D97-AF65-F5344CB8AC3E}">
        <p14:creationId xmlns:p14="http://schemas.microsoft.com/office/powerpoint/2010/main" val="20854187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To wrap up. We demonstrated real-time, physically accurate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SiPM</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emulation on FPGA — 2.5 GS/s, 16-bit output, 83 ns end-to-end shaping latency, II = 1. Sub-phase trigger precision of 0.8 nanoseconds at a modest 156 MHz fabric clock. Validated against the analytical reference and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SimSiPM</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both at single-event and pile-up level.</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architecture is general — the same core works for any detector with a three-time-constant response.</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Next steps: end-to-end validation with real front-end electronics, a PSD demonstration, and a direct Geant4-to-DAC pipeline.</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Thank you for your attention.</a:t>
            </a:r>
          </a:p>
          <a:p>
            <a:endParaRPr lang="en-US" dirty="0"/>
          </a:p>
        </p:txBody>
      </p:sp>
      <p:sp>
        <p:nvSpPr>
          <p:cNvPr id="4" name="Slide Number Placeholder 3"/>
          <p:cNvSpPr>
            <a:spLocks noGrp="1"/>
          </p:cNvSpPr>
          <p:nvPr>
            <p:ph type="sldNum" sz="quarter" idx="5"/>
          </p:nvPr>
        </p:nvSpPr>
        <p:spPr/>
        <p:txBody>
          <a:bodyPr/>
          <a:lstStyle/>
          <a:p>
            <a:fld id="{135013B1-22D3-4AE9-9A59-01E91F316820}" type="slidenum">
              <a:rPr lang="en-US" smtClean="0"/>
              <a:t>18</a:t>
            </a:fld>
            <a:endParaRPr lang="en-US"/>
          </a:p>
        </p:txBody>
      </p:sp>
    </p:spTree>
    <p:extLst>
      <p:ext uri="{BB962C8B-B14F-4D97-AF65-F5344CB8AC3E}">
        <p14:creationId xmlns:p14="http://schemas.microsoft.com/office/powerpoint/2010/main" val="29056833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Let me start with some background. A detector emulator is an instrument that generates analog signals </a:t>
            </a:r>
            <a:r>
              <a:rPr lang="en-US" sz="1800" strike="sngStrike" kern="100" dirty="0">
                <a:effectLst/>
                <a:latin typeface="Aptos" panose="020B0004020202020204" pitchFamily="34" charset="0"/>
                <a:ea typeface="Aptos" panose="020B0004020202020204" pitchFamily="34" charset="0"/>
                <a:cs typeface="Times New Roman" panose="02020603050405020304" pitchFamily="18" charset="0"/>
              </a:rPr>
              <a:t>identical to</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indistinguishable from the one coming from a real particle detector. </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You can use it  to characterize frontend electronics without a physical detector or radiation source. It also lets you stress-test your DAQ under controlled, fully reproducible conditions</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diagram on the right shows our layout. An amplitude generator — constant or sampled from a spectrum — and a trigger generator — </a:t>
            </a:r>
            <a:r>
              <a:rPr lang="en-US" sz="1800" strike="sngStrike" kern="100" dirty="0">
                <a:effectLst/>
                <a:latin typeface="Aptos" panose="020B0004020202020204" pitchFamily="34" charset="0"/>
                <a:ea typeface="Aptos" panose="020B0004020202020204" pitchFamily="34" charset="0"/>
                <a:cs typeface="Times New Roman" panose="02020603050405020304" pitchFamily="18" charset="0"/>
              </a:rPr>
              <a:t>constant</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periodic or Poisson — feed the shaping engine, which produces the analog waveform. After that, you can add noise, gain, and offset, and send everything to the DAC.</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key difference from an Arbitrary Waveform Generator is that we reproduce </a:t>
            </a:r>
            <a:r>
              <a:rPr lang="en-US" sz="1800" b="1" kern="100" dirty="0">
                <a:effectLst/>
                <a:latin typeface="Aptos" panose="020B0004020202020204" pitchFamily="34" charset="0"/>
                <a:ea typeface="Aptos" panose="020B0004020202020204" pitchFamily="34" charset="0"/>
                <a:cs typeface="Times New Roman" panose="02020603050405020304" pitchFamily="18" charset="0"/>
              </a:rPr>
              <a:t>detector physics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not a fixed waveform</a:t>
            </a:r>
          </a:p>
          <a:p>
            <a:endParaRPr lang="en-US" dirty="0"/>
          </a:p>
        </p:txBody>
      </p:sp>
      <p:sp>
        <p:nvSpPr>
          <p:cNvPr id="4" name="Slide Number Placeholder 3"/>
          <p:cNvSpPr>
            <a:spLocks noGrp="1"/>
          </p:cNvSpPr>
          <p:nvPr>
            <p:ph type="sldNum" sz="quarter" idx="5"/>
          </p:nvPr>
        </p:nvSpPr>
        <p:spPr/>
        <p:txBody>
          <a:bodyPr/>
          <a:lstStyle/>
          <a:p>
            <a:fld id="{135013B1-22D3-4AE9-9A59-01E91F316820}" type="slidenum">
              <a:rPr lang="en-US" smtClean="0"/>
              <a:t>2</a:t>
            </a:fld>
            <a:endParaRPr lang="en-US"/>
          </a:p>
        </p:txBody>
      </p:sp>
    </p:spTree>
    <p:extLst>
      <p:ext uri="{BB962C8B-B14F-4D97-AF65-F5344CB8AC3E}">
        <p14:creationId xmlns:p14="http://schemas.microsoft.com/office/powerpoint/2010/main" val="4098798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Quick reminder on Silicon Photomultipliers — most of you know these detectors already.</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SiPM</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is an array of avalanche photodiodes operated in Geiger mode, with all outputs in parallel. When a photon hits a cell, it triggers an avalanche, and a quenching resistor shuts it down.</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On the right you see the equivalent circuit per cell with Rs the readout impedance — that's what we solve to get the waveform.</a:t>
            </a:r>
          </a:p>
          <a:p>
            <a:endParaRPr lang="en-US" dirty="0"/>
          </a:p>
        </p:txBody>
      </p:sp>
      <p:sp>
        <p:nvSpPr>
          <p:cNvPr id="4" name="Slide Number Placeholder 3"/>
          <p:cNvSpPr>
            <a:spLocks noGrp="1"/>
          </p:cNvSpPr>
          <p:nvPr>
            <p:ph type="sldNum" sz="quarter" idx="5"/>
          </p:nvPr>
        </p:nvSpPr>
        <p:spPr/>
        <p:txBody>
          <a:bodyPr/>
          <a:lstStyle/>
          <a:p>
            <a:fld id="{135013B1-22D3-4AE9-9A59-01E91F316820}" type="slidenum">
              <a:rPr lang="en-US" smtClean="0"/>
              <a:t>3</a:t>
            </a:fld>
            <a:endParaRPr lang="en-US"/>
          </a:p>
        </p:txBody>
      </p:sp>
    </p:spTree>
    <p:extLst>
      <p:ext uri="{BB962C8B-B14F-4D97-AF65-F5344CB8AC3E}">
        <p14:creationId xmlns:p14="http://schemas.microsoft.com/office/powerpoint/2010/main" val="1143867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If we solve the circuit, the response comes out as three contributions: a rising exponential and two decaying ones, the </a:t>
            </a:r>
            <a:r>
              <a:rPr lang="en-US" sz="1800" b="1" kern="100" dirty="0">
                <a:effectLst/>
                <a:latin typeface="Aptos" panose="020B0004020202020204" pitchFamily="34" charset="0"/>
                <a:ea typeface="Aptos" panose="020B0004020202020204" pitchFamily="34" charset="0"/>
                <a:cs typeface="Times New Roman" panose="02020603050405020304" pitchFamily="18" charset="0"/>
              </a:rPr>
              <a:t>fast decay</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and the </a:t>
            </a:r>
            <a:r>
              <a:rPr lang="en-US" sz="1800" b="1" kern="100" dirty="0">
                <a:effectLst/>
                <a:latin typeface="Aptos" panose="020B0004020202020204" pitchFamily="34" charset="0"/>
                <a:ea typeface="Aptos" panose="020B0004020202020204" pitchFamily="34" charset="0"/>
                <a:cs typeface="Times New Roman" panose="02020603050405020304" pitchFamily="18" charset="0"/>
              </a:rPr>
              <a:t>slow decay</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The slide shows the analytical form, where α is the fast-component fraction.</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This is just the response of one cell, regardless of what triggered the avalanche. And in real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SiPMs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there are extra effects we have to account for: – </a:t>
            </a:r>
            <a:r>
              <a:rPr lang="en-US" sz="1800" b="1" kern="100" dirty="0">
                <a:effectLst/>
                <a:latin typeface="Aptos" panose="020B0004020202020204" pitchFamily="34" charset="0"/>
                <a:ea typeface="Aptos" panose="020B0004020202020204" pitchFamily="34" charset="0"/>
                <a:cs typeface="Times New Roman" panose="02020603050405020304" pitchFamily="18" charset="0"/>
              </a:rPr>
              <a:t>dark counts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when a cell fires on its own due to thermal excitation – </a:t>
            </a:r>
            <a:r>
              <a:rPr lang="en-US" sz="1800" b="1" kern="100" dirty="0">
                <a:effectLst/>
                <a:latin typeface="Aptos" panose="020B0004020202020204" pitchFamily="34" charset="0"/>
                <a:ea typeface="Aptos" panose="020B0004020202020204" pitchFamily="34" charset="0"/>
                <a:cs typeface="Times New Roman" panose="02020603050405020304" pitchFamily="18" charset="0"/>
              </a:rPr>
              <a:t>optical crosstalk</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when a photon emitted during one avalanche reaches a neighboring cell and triggers a second one – </a:t>
            </a:r>
            <a:r>
              <a:rPr lang="en-US" sz="1800" b="1" kern="100" dirty="0" err="1">
                <a:effectLst/>
                <a:latin typeface="Aptos" panose="020B0004020202020204" pitchFamily="34" charset="0"/>
                <a:ea typeface="Aptos" panose="020B0004020202020204" pitchFamily="34" charset="0"/>
                <a:cs typeface="Times New Roman" panose="02020603050405020304" pitchFamily="18" charset="0"/>
              </a:rPr>
              <a:t>afterpulsing</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when a carrier trapped during the avalanche is released later and triggers a delayed pulse</a:t>
            </a:r>
          </a:p>
          <a:p>
            <a:endParaRPr lang="en-US" dirty="0"/>
          </a:p>
        </p:txBody>
      </p:sp>
      <p:sp>
        <p:nvSpPr>
          <p:cNvPr id="4" name="Slide Number Placeholder 3"/>
          <p:cNvSpPr>
            <a:spLocks noGrp="1"/>
          </p:cNvSpPr>
          <p:nvPr>
            <p:ph type="sldNum" sz="quarter" idx="5"/>
          </p:nvPr>
        </p:nvSpPr>
        <p:spPr/>
        <p:txBody>
          <a:bodyPr/>
          <a:lstStyle/>
          <a:p>
            <a:fld id="{135013B1-22D3-4AE9-9A59-01E91F316820}" type="slidenum">
              <a:rPr lang="en-US" smtClean="0"/>
              <a:t>4</a:t>
            </a:fld>
            <a:endParaRPr lang="en-US"/>
          </a:p>
        </p:txBody>
      </p:sp>
    </p:spTree>
    <p:extLst>
      <p:ext uri="{BB962C8B-B14F-4D97-AF65-F5344CB8AC3E}">
        <p14:creationId xmlns:p14="http://schemas.microsoft.com/office/powerpoint/2010/main" val="9745306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One last piece of background —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SimSiPM</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It's an open-source framework that simulates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SiPM</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response cell by cell: it models PDE, optical crosstalk,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afterpulsing</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and dark counts at the microscopic level. </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output is a list of photon hits — timestamp and amplitude — at arbitrary time and amplitude precision. From those hits, you can build a waveform once you fix the time constants.</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catch: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SimSiPM</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runs on a CPU. Great for offline studies, not designed to drive an analog output in real time.</a:t>
            </a:r>
          </a:p>
          <a:p>
            <a:endParaRPr lang="en-US" dirty="0"/>
          </a:p>
        </p:txBody>
      </p:sp>
      <p:sp>
        <p:nvSpPr>
          <p:cNvPr id="4" name="Slide Number Placeholder 3"/>
          <p:cNvSpPr>
            <a:spLocks noGrp="1"/>
          </p:cNvSpPr>
          <p:nvPr>
            <p:ph type="sldNum" sz="quarter" idx="5"/>
          </p:nvPr>
        </p:nvSpPr>
        <p:spPr/>
        <p:txBody>
          <a:bodyPr/>
          <a:lstStyle/>
          <a:p>
            <a:fld id="{135013B1-22D3-4AE9-9A59-01E91F316820}" type="slidenum">
              <a:rPr lang="en-US" smtClean="0"/>
              <a:t>5</a:t>
            </a:fld>
            <a:endParaRPr lang="en-US"/>
          </a:p>
        </p:txBody>
      </p:sp>
    </p:spTree>
    <p:extLst>
      <p:ext uri="{BB962C8B-B14F-4D97-AF65-F5344CB8AC3E}">
        <p14:creationId xmlns:p14="http://schemas.microsoft.com/office/powerpoint/2010/main" val="15904193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Our goal is to design a real-time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SiPM</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channel for the next-gen detector emulator. </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targets is that all the shaping has to happen on the FPGA, because the DACs run at 2.5 GS/s, 16-bit. So we want the FPGA to receive just a few high-level event parameters and compute the waveform itself. </a:t>
            </a:r>
            <a:br>
              <a:rPr lang="en-US" sz="1800" kern="100" dirty="0">
                <a:effectLst/>
                <a:latin typeface="Aptos" panose="020B0004020202020204" pitchFamily="34" charset="0"/>
                <a:ea typeface="Aptos" panose="020B0004020202020204" pitchFamily="34" charset="0"/>
                <a:cs typeface="Times New Roman" panose="02020603050405020304" pitchFamily="18" charset="0"/>
              </a:rPr>
            </a:br>
            <a:r>
              <a:rPr lang="en-US" sz="1800" kern="100" dirty="0">
                <a:effectLst/>
                <a:latin typeface="Aptos" panose="020B0004020202020204" pitchFamily="34" charset="0"/>
                <a:ea typeface="Aptos" panose="020B0004020202020204" pitchFamily="34" charset="0"/>
                <a:cs typeface="Times New Roman" panose="02020603050405020304" pitchFamily="18" charset="0"/>
              </a:rPr>
              <a:t>We also want to keep physical accuracy of  the full three-exponential model.</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challenge is to stream photon-hit sequences and shape in real time on the FPGA.</a:t>
            </a:r>
          </a:p>
          <a:p>
            <a:endParaRPr lang="en-US" dirty="0"/>
          </a:p>
        </p:txBody>
      </p:sp>
      <p:sp>
        <p:nvSpPr>
          <p:cNvPr id="4" name="Slide Number Placeholder 3"/>
          <p:cNvSpPr>
            <a:spLocks noGrp="1"/>
          </p:cNvSpPr>
          <p:nvPr>
            <p:ph type="sldNum" sz="quarter" idx="5"/>
          </p:nvPr>
        </p:nvSpPr>
        <p:spPr/>
        <p:txBody>
          <a:bodyPr/>
          <a:lstStyle/>
          <a:p>
            <a:fld id="{135013B1-22D3-4AE9-9A59-01E91F316820}" type="slidenum">
              <a:rPr lang="en-US" smtClean="0"/>
              <a:t>6</a:t>
            </a:fld>
            <a:endParaRPr lang="en-US"/>
          </a:p>
        </p:txBody>
      </p:sp>
    </p:spTree>
    <p:extLst>
      <p:ext uri="{BB962C8B-B14F-4D97-AF65-F5344CB8AC3E}">
        <p14:creationId xmlns:p14="http://schemas.microsoft.com/office/powerpoint/2010/main" val="4126014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core idea is to </a:t>
            </a:r>
            <a:r>
              <a:rPr lang="en-US" sz="1800" b="1" kern="100" dirty="0">
                <a:effectLst/>
                <a:latin typeface="Aptos" panose="020B0004020202020204" pitchFamily="34" charset="0"/>
                <a:ea typeface="Aptos" panose="020B0004020202020204" pitchFamily="34" charset="0"/>
                <a:cs typeface="Times New Roman" panose="02020603050405020304" pitchFamily="18" charset="0"/>
              </a:rPr>
              <a:t>decouple event generation from signal shaping</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br>
              <a:rPr lang="en-US" sz="1800" kern="100" dirty="0">
                <a:effectLst/>
                <a:latin typeface="Aptos" panose="020B0004020202020204" pitchFamily="34" charset="0"/>
                <a:ea typeface="Aptos" panose="020B0004020202020204" pitchFamily="34" charset="0"/>
                <a:cs typeface="Times New Roman" panose="02020603050405020304" pitchFamily="18" charset="0"/>
              </a:rPr>
            </a:b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software side produces a list of interarrival time-amplitude pairs, it handles the </a:t>
            </a:r>
            <a:r>
              <a:rPr lang="en-US" sz="1800" i="1" kern="100" dirty="0">
                <a:effectLst/>
                <a:latin typeface="Aptos" panose="020B0004020202020204" pitchFamily="34" charset="0"/>
                <a:ea typeface="Aptos" panose="020B0004020202020204" pitchFamily="34" charset="0"/>
                <a:cs typeface="Times New Roman" panose="02020603050405020304" pitchFamily="18" charset="0"/>
              </a:rPr>
              <a:t>what</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and the </a:t>
            </a:r>
            <a:r>
              <a:rPr lang="en-US" sz="1800" i="1" kern="100" dirty="0">
                <a:effectLst/>
                <a:latin typeface="Aptos" panose="020B0004020202020204" pitchFamily="34" charset="0"/>
                <a:ea typeface="Aptos" panose="020B0004020202020204" pitchFamily="34" charset="0"/>
                <a:cs typeface="Times New Roman" panose="02020603050405020304" pitchFamily="18" charset="0"/>
              </a:rPr>
              <a:t>when</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a:t>
            </a:r>
            <a:br>
              <a:rPr lang="en-US" sz="1800" kern="100" dirty="0">
                <a:effectLst/>
                <a:latin typeface="Aptos" panose="020B0004020202020204" pitchFamily="34" charset="0"/>
                <a:ea typeface="Aptos" panose="020B0004020202020204" pitchFamily="34" charset="0"/>
                <a:cs typeface="Times New Roman" panose="02020603050405020304" pitchFamily="18" charset="0"/>
              </a:rPr>
            </a:b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FPGA side takes those events and shapes them into the analog waveform, it generates the response of the detector.</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payoff is a drastic drop in bandwidth compared to streaming raw waveforms</a:t>
            </a:r>
          </a:p>
          <a:p>
            <a:endParaRPr lang="en-US" dirty="0"/>
          </a:p>
        </p:txBody>
      </p:sp>
      <p:sp>
        <p:nvSpPr>
          <p:cNvPr id="4" name="Slide Number Placeholder 3"/>
          <p:cNvSpPr>
            <a:spLocks noGrp="1"/>
          </p:cNvSpPr>
          <p:nvPr>
            <p:ph type="sldNum" sz="quarter" idx="5"/>
          </p:nvPr>
        </p:nvSpPr>
        <p:spPr/>
        <p:txBody>
          <a:bodyPr/>
          <a:lstStyle/>
          <a:p>
            <a:fld id="{135013B1-22D3-4AE9-9A59-01E91F316820}" type="slidenum">
              <a:rPr lang="en-US" smtClean="0"/>
              <a:t>7</a:t>
            </a:fld>
            <a:endParaRPr lang="en-US"/>
          </a:p>
        </p:txBody>
      </p:sp>
    </p:spTree>
    <p:extLst>
      <p:ext uri="{BB962C8B-B14F-4D97-AF65-F5344CB8AC3E}">
        <p14:creationId xmlns:p14="http://schemas.microsoft.com/office/powerpoint/2010/main" val="37227288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Now let's look at the algorithm in detail. On a CPU you have arbitrary-precision timestamps. In digital hardware, time is discrete — everything moves on the clock beat. Our firmware runs at 156.25 MHz, and inside each cycle we handle 8 sub-phases</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To bridge the gap, the software bins the simulation events: one bin per sub-phase, and any hits that fall in the same bin are summed. </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We transmit only the non-empty bins, as </a:t>
            </a:r>
            <a:r>
              <a:rPr lang="en-US" sz="1800" i="1" kern="100" dirty="0">
                <a:effectLst/>
                <a:latin typeface="Aptos" panose="020B0004020202020204" pitchFamily="34" charset="0"/>
                <a:ea typeface="Aptos" panose="020B0004020202020204" pitchFamily="34" charset="0"/>
                <a:cs typeface="Times New Roman" panose="02020603050405020304" pitchFamily="18" charset="0"/>
              </a:rPr>
              <a:t>(sub-phase index, summed amplitude)</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pairs.</a:t>
            </a:r>
          </a:p>
          <a:p>
            <a:endParaRPr lang="en-US" dirty="0"/>
          </a:p>
        </p:txBody>
      </p:sp>
      <p:sp>
        <p:nvSpPr>
          <p:cNvPr id="4" name="Slide Number Placeholder 3"/>
          <p:cNvSpPr>
            <a:spLocks noGrp="1"/>
          </p:cNvSpPr>
          <p:nvPr>
            <p:ph type="sldNum" sz="quarter" idx="5"/>
          </p:nvPr>
        </p:nvSpPr>
        <p:spPr/>
        <p:txBody>
          <a:bodyPr/>
          <a:lstStyle/>
          <a:p>
            <a:fld id="{135013B1-22D3-4AE9-9A59-01E91F316820}" type="slidenum">
              <a:rPr lang="en-US" smtClean="0"/>
              <a:t>8</a:t>
            </a:fld>
            <a:endParaRPr lang="en-US"/>
          </a:p>
        </p:txBody>
      </p:sp>
    </p:spTree>
    <p:extLst>
      <p:ext uri="{BB962C8B-B14F-4D97-AF65-F5344CB8AC3E}">
        <p14:creationId xmlns:p14="http://schemas.microsoft.com/office/powerpoint/2010/main" val="34214792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Here's the system architecture. The quantized events come in from one of two paths: either from the Zynq processing system over AXI, or streamed from an external host via 10-gigabit UDP. The 10G link goes directly into the PL, bypassing the PS, so we don't bottleneck on software when the rate goes up. </a:t>
            </a: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Both paths feed the same Event FIFO. A sub-phase scheduler then groups all events that belong to a given clock cycle and hands them to the shaping core — which I'll cover next.</a:t>
            </a:r>
          </a:p>
          <a:p>
            <a:endParaRPr lang="it-IT" dirty="0"/>
          </a:p>
        </p:txBody>
      </p:sp>
      <p:sp>
        <p:nvSpPr>
          <p:cNvPr id="4" name="Segnaposto numero diapositiva 3"/>
          <p:cNvSpPr>
            <a:spLocks noGrp="1"/>
          </p:cNvSpPr>
          <p:nvPr>
            <p:ph type="sldNum" sz="quarter" idx="5"/>
          </p:nvPr>
        </p:nvSpPr>
        <p:spPr/>
        <p:txBody>
          <a:bodyPr/>
          <a:lstStyle/>
          <a:p>
            <a:fld id="{135013B1-22D3-4AE9-9A59-01E91F316820}" type="slidenum">
              <a:rPr lang="en-US" smtClean="0"/>
              <a:t>9</a:t>
            </a:fld>
            <a:endParaRPr lang="en-US"/>
          </a:p>
        </p:txBody>
      </p:sp>
    </p:spTree>
    <p:extLst>
      <p:ext uri="{BB962C8B-B14F-4D97-AF65-F5344CB8AC3E}">
        <p14:creationId xmlns:p14="http://schemas.microsoft.com/office/powerpoint/2010/main" val="4232021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30F31-A547-E3D2-CE72-F28EF7F2E3F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8402DF4-5F95-3D3C-7D54-12B56F10E0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C422C21-F67E-825E-6122-BF3992DA73D3}"/>
              </a:ext>
            </a:extLst>
          </p:cNvPr>
          <p:cNvSpPr>
            <a:spLocks noGrp="1"/>
          </p:cNvSpPr>
          <p:nvPr>
            <p:ph type="dt" sz="half" idx="10"/>
          </p:nvPr>
        </p:nvSpPr>
        <p:spPr/>
        <p:txBody>
          <a:bodyPr/>
          <a:lstStyle/>
          <a:p>
            <a:fld id="{C35CD849-FD61-49F4-B853-80DABBFE6718}" type="datetimeFigureOut">
              <a:rPr lang="en-US" smtClean="0"/>
              <a:t>5/22/2026</a:t>
            </a:fld>
            <a:endParaRPr lang="en-US"/>
          </a:p>
        </p:txBody>
      </p:sp>
      <p:sp>
        <p:nvSpPr>
          <p:cNvPr id="5" name="Footer Placeholder 4">
            <a:extLst>
              <a:ext uri="{FF2B5EF4-FFF2-40B4-BE49-F238E27FC236}">
                <a16:creationId xmlns:a16="http://schemas.microsoft.com/office/drawing/2014/main" id="{3596B762-F6B6-9C8B-448C-B944476D4A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4F9024-E38F-ADAC-B338-D215603311AA}"/>
              </a:ext>
            </a:extLst>
          </p:cNvPr>
          <p:cNvSpPr>
            <a:spLocks noGrp="1"/>
          </p:cNvSpPr>
          <p:nvPr>
            <p:ph type="sldNum" sz="quarter" idx="12"/>
          </p:nvPr>
        </p:nvSpPr>
        <p:spPr/>
        <p:txBody>
          <a:bodyPr/>
          <a:lstStyle/>
          <a:p>
            <a:fld id="{55B1B8A9-6622-4246-8681-CD36B71302CD}" type="slidenum">
              <a:rPr lang="en-US" smtClean="0"/>
              <a:t>‹#›</a:t>
            </a:fld>
            <a:endParaRPr lang="en-US"/>
          </a:p>
        </p:txBody>
      </p:sp>
    </p:spTree>
    <p:extLst>
      <p:ext uri="{BB962C8B-B14F-4D97-AF65-F5344CB8AC3E}">
        <p14:creationId xmlns:p14="http://schemas.microsoft.com/office/powerpoint/2010/main" val="781113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33510-4A00-E5AB-F298-2BB7D828850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D0FB6F8-EB30-DD8D-DD73-8B1AC379BC9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8D4C43-223E-A119-92F1-3F2C2A634B34}"/>
              </a:ext>
            </a:extLst>
          </p:cNvPr>
          <p:cNvSpPr>
            <a:spLocks noGrp="1"/>
          </p:cNvSpPr>
          <p:nvPr>
            <p:ph type="dt" sz="half" idx="10"/>
          </p:nvPr>
        </p:nvSpPr>
        <p:spPr/>
        <p:txBody>
          <a:bodyPr/>
          <a:lstStyle/>
          <a:p>
            <a:fld id="{C35CD849-FD61-49F4-B853-80DABBFE6718}" type="datetimeFigureOut">
              <a:rPr lang="en-US" smtClean="0"/>
              <a:t>5/22/2026</a:t>
            </a:fld>
            <a:endParaRPr lang="en-US"/>
          </a:p>
        </p:txBody>
      </p:sp>
      <p:sp>
        <p:nvSpPr>
          <p:cNvPr id="5" name="Footer Placeholder 4">
            <a:extLst>
              <a:ext uri="{FF2B5EF4-FFF2-40B4-BE49-F238E27FC236}">
                <a16:creationId xmlns:a16="http://schemas.microsoft.com/office/drawing/2014/main" id="{91412FB2-FBE6-F079-25DE-10ED27B292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6EB576-DB96-EC73-B99B-72782091BE7A}"/>
              </a:ext>
            </a:extLst>
          </p:cNvPr>
          <p:cNvSpPr>
            <a:spLocks noGrp="1"/>
          </p:cNvSpPr>
          <p:nvPr>
            <p:ph type="sldNum" sz="quarter" idx="12"/>
          </p:nvPr>
        </p:nvSpPr>
        <p:spPr/>
        <p:txBody>
          <a:bodyPr/>
          <a:lstStyle/>
          <a:p>
            <a:fld id="{55B1B8A9-6622-4246-8681-CD36B71302CD}" type="slidenum">
              <a:rPr lang="en-US" smtClean="0"/>
              <a:t>‹#›</a:t>
            </a:fld>
            <a:endParaRPr lang="en-US"/>
          </a:p>
        </p:txBody>
      </p:sp>
    </p:spTree>
    <p:extLst>
      <p:ext uri="{BB962C8B-B14F-4D97-AF65-F5344CB8AC3E}">
        <p14:creationId xmlns:p14="http://schemas.microsoft.com/office/powerpoint/2010/main" val="63937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0F501DA-66A0-9123-1AA4-4612D472825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B537B5F-B80F-EC5E-107D-241649A85F8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70F1E0-1538-C67E-6E5F-ABBA85BD105F}"/>
              </a:ext>
            </a:extLst>
          </p:cNvPr>
          <p:cNvSpPr>
            <a:spLocks noGrp="1"/>
          </p:cNvSpPr>
          <p:nvPr>
            <p:ph type="dt" sz="half" idx="10"/>
          </p:nvPr>
        </p:nvSpPr>
        <p:spPr/>
        <p:txBody>
          <a:bodyPr/>
          <a:lstStyle/>
          <a:p>
            <a:fld id="{C35CD849-FD61-49F4-B853-80DABBFE6718}" type="datetimeFigureOut">
              <a:rPr lang="en-US" smtClean="0"/>
              <a:t>5/22/2026</a:t>
            </a:fld>
            <a:endParaRPr lang="en-US"/>
          </a:p>
        </p:txBody>
      </p:sp>
      <p:sp>
        <p:nvSpPr>
          <p:cNvPr id="5" name="Footer Placeholder 4">
            <a:extLst>
              <a:ext uri="{FF2B5EF4-FFF2-40B4-BE49-F238E27FC236}">
                <a16:creationId xmlns:a16="http://schemas.microsoft.com/office/drawing/2014/main" id="{0A10E7C5-F6CD-61C1-0989-ECE4557E87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251569-9444-7010-71DF-260A01DEB977}"/>
              </a:ext>
            </a:extLst>
          </p:cNvPr>
          <p:cNvSpPr>
            <a:spLocks noGrp="1"/>
          </p:cNvSpPr>
          <p:nvPr>
            <p:ph type="sldNum" sz="quarter" idx="12"/>
          </p:nvPr>
        </p:nvSpPr>
        <p:spPr/>
        <p:txBody>
          <a:bodyPr/>
          <a:lstStyle/>
          <a:p>
            <a:fld id="{55B1B8A9-6622-4246-8681-CD36B71302CD}" type="slidenum">
              <a:rPr lang="en-US" smtClean="0"/>
              <a:t>‹#›</a:t>
            </a:fld>
            <a:endParaRPr lang="en-US"/>
          </a:p>
        </p:txBody>
      </p:sp>
    </p:spTree>
    <p:extLst>
      <p:ext uri="{BB962C8B-B14F-4D97-AF65-F5344CB8AC3E}">
        <p14:creationId xmlns:p14="http://schemas.microsoft.com/office/powerpoint/2010/main" val="155937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apositiva titolo">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a:p>
        </p:txBody>
      </p:sp>
      <p:sp>
        <p:nvSpPr>
          <p:cNvPr id="7" name="Rettangolo 6">
            <a:extLst>
              <a:ext uri="{FF2B5EF4-FFF2-40B4-BE49-F238E27FC236}">
                <a16:creationId xmlns:a16="http://schemas.microsoft.com/office/drawing/2014/main" id="{BC827EBF-9A2A-B928-ECC4-09BE77078411}"/>
              </a:ext>
            </a:extLst>
          </p:cNvPr>
          <p:cNvSpPr/>
          <p:nvPr userDrawn="1"/>
        </p:nvSpPr>
        <p:spPr>
          <a:xfrm>
            <a:off x="0" y="625642"/>
            <a:ext cx="12192000" cy="55395"/>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Picture 2">
            <a:extLst>
              <a:ext uri="{FF2B5EF4-FFF2-40B4-BE49-F238E27FC236}">
                <a16:creationId xmlns:a16="http://schemas.microsoft.com/office/drawing/2014/main" id="{AAE093F9-5C5E-2017-BAA5-043F88B581D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72784" t="85123" b="2728"/>
          <a:stretch/>
        </p:blipFill>
        <p:spPr>
          <a:xfrm>
            <a:off x="1" y="6483351"/>
            <a:ext cx="1504949" cy="377896"/>
          </a:xfrm>
          <a:prstGeom prst="rect">
            <a:avLst/>
          </a:prstGeom>
        </p:spPr>
      </p:pic>
      <p:pic>
        <p:nvPicPr>
          <p:cNvPr id="9" name="Picture 13">
            <a:extLst>
              <a:ext uri="{FF2B5EF4-FFF2-40B4-BE49-F238E27FC236}">
                <a16:creationId xmlns:a16="http://schemas.microsoft.com/office/drawing/2014/main" id="{04251BF9-AFFF-C759-FAB1-86C75EA87622}"/>
              </a:ext>
            </a:extLst>
          </p:cNvPr>
          <p:cNvPicPr>
            <a:picLocks noChangeAspect="1"/>
          </p:cNvPicPr>
          <p:nvPr userDrawn="1"/>
        </p:nvPicPr>
        <p:blipFill rotWithShape="1">
          <a:blip r:embed="rId3">
            <a:extLst>
              <a:ext uri="{28A0092B-C50C-407E-A947-70E740481C1C}">
                <a14:useLocalDpi xmlns:a14="http://schemas.microsoft.com/office/drawing/2010/main"/>
              </a:ext>
            </a:extLst>
          </a:blip>
          <a:srcRect l="2737" t="41146" r="70958" b="13762"/>
          <a:stretch/>
        </p:blipFill>
        <p:spPr>
          <a:xfrm>
            <a:off x="1470660" y="6486934"/>
            <a:ext cx="1591377" cy="371066"/>
          </a:xfrm>
          <a:prstGeom prst="rect">
            <a:avLst/>
          </a:prstGeom>
        </p:spPr>
      </p:pic>
      <p:sp>
        <p:nvSpPr>
          <p:cNvPr id="10" name="Rettangolo 9">
            <a:extLst>
              <a:ext uri="{FF2B5EF4-FFF2-40B4-BE49-F238E27FC236}">
                <a16:creationId xmlns:a16="http://schemas.microsoft.com/office/drawing/2014/main" id="{B51A6AA0-10D3-C239-3C79-64A808FF07EB}"/>
              </a:ext>
            </a:extLst>
          </p:cNvPr>
          <p:cNvSpPr/>
          <p:nvPr userDrawn="1"/>
        </p:nvSpPr>
        <p:spPr>
          <a:xfrm>
            <a:off x="2804160" y="6483350"/>
            <a:ext cx="9387839" cy="3746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it-IT" dirty="0">
                <a:solidFill>
                  <a:schemeClr val="bg1"/>
                </a:solidFill>
              </a:rPr>
              <a:t>www.caen.it/fers</a:t>
            </a:r>
          </a:p>
        </p:txBody>
      </p:sp>
      <p:sp>
        <p:nvSpPr>
          <p:cNvPr id="4" name="Shape 0">
            <a:extLst>
              <a:ext uri="{FF2B5EF4-FFF2-40B4-BE49-F238E27FC236}">
                <a16:creationId xmlns:a16="http://schemas.microsoft.com/office/drawing/2014/main" id="{E4177935-5917-714A-691F-39BDC80C426C}"/>
              </a:ext>
            </a:extLst>
          </p:cNvPr>
          <p:cNvSpPr/>
          <p:nvPr userDrawn="1"/>
        </p:nvSpPr>
        <p:spPr>
          <a:xfrm>
            <a:off x="0" y="0"/>
            <a:ext cx="12192000" cy="877824"/>
          </a:xfrm>
          <a:prstGeom prst="rect">
            <a:avLst/>
          </a:prstGeom>
          <a:solidFill>
            <a:srgbClr val="0070C0"/>
          </a:solidFill>
          <a:ln w="12700">
            <a:solidFill>
              <a:srgbClr val="0077B6"/>
            </a:solidFill>
            <a:prstDash val="solid"/>
          </a:ln>
        </p:spPr>
        <p:txBody>
          <a:bodyPr/>
          <a:lstStyle/>
          <a:p>
            <a:endParaRPr lang="en-US" sz="2400"/>
          </a:p>
        </p:txBody>
      </p:sp>
      <p:sp>
        <p:nvSpPr>
          <p:cNvPr id="6" name="Titolo 5">
            <a:extLst>
              <a:ext uri="{FF2B5EF4-FFF2-40B4-BE49-F238E27FC236}">
                <a16:creationId xmlns:a16="http://schemas.microsoft.com/office/drawing/2014/main" id="{84E436C4-EB0E-1CFA-B5F7-DB5775FD7D49}"/>
              </a:ext>
            </a:extLst>
          </p:cNvPr>
          <p:cNvSpPr>
            <a:spLocks noGrp="1"/>
          </p:cNvSpPr>
          <p:nvPr>
            <p:ph type="title"/>
          </p:nvPr>
        </p:nvSpPr>
        <p:spPr>
          <a:xfrm>
            <a:off x="152400" y="34255"/>
            <a:ext cx="10515600" cy="813489"/>
          </a:xfrm>
        </p:spPr>
        <p:txBody>
          <a:bodyPr>
            <a:normAutofit/>
          </a:bodyPr>
          <a:lstStyle>
            <a:lvl1pPr>
              <a:defRPr sz="3600">
                <a:solidFill>
                  <a:schemeClr val="bg1"/>
                </a:solidFill>
                <a:latin typeface="+mn-lt"/>
              </a:defRPr>
            </a:lvl1pPr>
          </a:lstStyle>
          <a:p>
            <a:r>
              <a:rPr lang="it-IT" dirty="0"/>
              <a:t>Fare clic per modificare lo stile del titolo dello schema</a:t>
            </a:r>
            <a:endParaRPr lang="en-US" dirty="0"/>
          </a:p>
        </p:txBody>
      </p:sp>
    </p:spTree>
    <p:extLst>
      <p:ext uri="{BB962C8B-B14F-4D97-AF65-F5344CB8AC3E}">
        <p14:creationId xmlns:p14="http://schemas.microsoft.com/office/powerpoint/2010/main" val="27285801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a:p>
        </p:txBody>
      </p:sp>
      <p:sp>
        <p:nvSpPr>
          <p:cNvPr id="7" name="Rettangolo 6">
            <a:extLst>
              <a:ext uri="{FF2B5EF4-FFF2-40B4-BE49-F238E27FC236}">
                <a16:creationId xmlns:a16="http://schemas.microsoft.com/office/drawing/2014/main" id="{BC827EBF-9A2A-B928-ECC4-09BE77078411}"/>
              </a:ext>
            </a:extLst>
          </p:cNvPr>
          <p:cNvSpPr/>
          <p:nvPr userDrawn="1"/>
        </p:nvSpPr>
        <p:spPr>
          <a:xfrm>
            <a:off x="0" y="625642"/>
            <a:ext cx="12192000" cy="55395"/>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Picture 2">
            <a:extLst>
              <a:ext uri="{FF2B5EF4-FFF2-40B4-BE49-F238E27FC236}">
                <a16:creationId xmlns:a16="http://schemas.microsoft.com/office/drawing/2014/main" id="{AAE093F9-5C5E-2017-BAA5-043F88B581D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72784" t="85123" b="2728"/>
          <a:stretch/>
        </p:blipFill>
        <p:spPr>
          <a:xfrm>
            <a:off x="1" y="6483351"/>
            <a:ext cx="1504949" cy="377896"/>
          </a:xfrm>
          <a:prstGeom prst="rect">
            <a:avLst/>
          </a:prstGeom>
        </p:spPr>
      </p:pic>
      <p:pic>
        <p:nvPicPr>
          <p:cNvPr id="9" name="Picture 13">
            <a:extLst>
              <a:ext uri="{FF2B5EF4-FFF2-40B4-BE49-F238E27FC236}">
                <a16:creationId xmlns:a16="http://schemas.microsoft.com/office/drawing/2014/main" id="{04251BF9-AFFF-C759-FAB1-86C75EA87622}"/>
              </a:ext>
            </a:extLst>
          </p:cNvPr>
          <p:cNvPicPr>
            <a:picLocks noChangeAspect="1"/>
          </p:cNvPicPr>
          <p:nvPr userDrawn="1"/>
        </p:nvPicPr>
        <p:blipFill rotWithShape="1">
          <a:blip r:embed="rId3">
            <a:extLst>
              <a:ext uri="{28A0092B-C50C-407E-A947-70E740481C1C}">
                <a14:useLocalDpi xmlns:a14="http://schemas.microsoft.com/office/drawing/2010/main"/>
              </a:ext>
            </a:extLst>
          </a:blip>
          <a:srcRect l="2737" t="41146" r="70958" b="13762"/>
          <a:stretch/>
        </p:blipFill>
        <p:spPr>
          <a:xfrm>
            <a:off x="1470660" y="6486934"/>
            <a:ext cx="1591377" cy="371066"/>
          </a:xfrm>
          <a:prstGeom prst="rect">
            <a:avLst/>
          </a:prstGeom>
        </p:spPr>
      </p:pic>
      <p:sp>
        <p:nvSpPr>
          <p:cNvPr id="10" name="Rettangolo 9">
            <a:extLst>
              <a:ext uri="{FF2B5EF4-FFF2-40B4-BE49-F238E27FC236}">
                <a16:creationId xmlns:a16="http://schemas.microsoft.com/office/drawing/2014/main" id="{B51A6AA0-10D3-C239-3C79-64A808FF07EB}"/>
              </a:ext>
            </a:extLst>
          </p:cNvPr>
          <p:cNvSpPr/>
          <p:nvPr userDrawn="1"/>
        </p:nvSpPr>
        <p:spPr>
          <a:xfrm>
            <a:off x="2804160" y="6483350"/>
            <a:ext cx="9387839" cy="3746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it-IT" dirty="0">
                <a:solidFill>
                  <a:schemeClr val="bg1"/>
                </a:solidFill>
              </a:rPr>
              <a:t>www.caen.it/fers</a:t>
            </a:r>
          </a:p>
        </p:txBody>
      </p:sp>
      <p:sp>
        <p:nvSpPr>
          <p:cNvPr id="4" name="Shape 0">
            <a:extLst>
              <a:ext uri="{FF2B5EF4-FFF2-40B4-BE49-F238E27FC236}">
                <a16:creationId xmlns:a16="http://schemas.microsoft.com/office/drawing/2014/main" id="{E4177935-5917-714A-691F-39BDC80C426C}"/>
              </a:ext>
            </a:extLst>
          </p:cNvPr>
          <p:cNvSpPr/>
          <p:nvPr userDrawn="1"/>
        </p:nvSpPr>
        <p:spPr>
          <a:xfrm>
            <a:off x="0" y="0"/>
            <a:ext cx="12192000" cy="877824"/>
          </a:xfrm>
          <a:prstGeom prst="rect">
            <a:avLst/>
          </a:prstGeom>
          <a:solidFill>
            <a:srgbClr val="0070C0"/>
          </a:solidFill>
          <a:ln w="12700">
            <a:solidFill>
              <a:srgbClr val="0077B6"/>
            </a:solidFill>
            <a:prstDash val="solid"/>
          </a:ln>
        </p:spPr>
        <p:txBody>
          <a:bodyPr/>
          <a:lstStyle/>
          <a:p>
            <a:endParaRPr lang="en-US" sz="2400"/>
          </a:p>
        </p:txBody>
      </p:sp>
      <p:sp>
        <p:nvSpPr>
          <p:cNvPr id="6" name="Titolo 5">
            <a:extLst>
              <a:ext uri="{FF2B5EF4-FFF2-40B4-BE49-F238E27FC236}">
                <a16:creationId xmlns:a16="http://schemas.microsoft.com/office/drawing/2014/main" id="{84E436C4-EB0E-1CFA-B5F7-DB5775FD7D49}"/>
              </a:ext>
            </a:extLst>
          </p:cNvPr>
          <p:cNvSpPr>
            <a:spLocks noGrp="1"/>
          </p:cNvSpPr>
          <p:nvPr>
            <p:ph type="title"/>
          </p:nvPr>
        </p:nvSpPr>
        <p:spPr>
          <a:xfrm>
            <a:off x="152400" y="34255"/>
            <a:ext cx="10515600" cy="813489"/>
          </a:xfrm>
        </p:spPr>
        <p:txBody>
          <a:bodyPr>
            <a:normAutofit/>
          </a:bodyPr>
          <a:lstStyle>
            <a:lvl1pPr>
              <a:defRPr sz="3600">
                <a:solidFill>
                  <a:schemeClr val="bg1"/>
                </a:solidFill>
                <a:latin typeface="+mn-lt"/>
              </a:defRPr>
            </a:lvl1pPr>
          </a:lstStyle>
          <a:p>
            <a:r>
              <a:rPr lang="it-IT" dirty="0"/>
              <a:t>Fare clic per modificare lo stile del titolo dello schema</a:t>
            </a:r>
            <a:endParaRPr lang="en-US" dirty="0"/>
          </a:p>
        </p:txBody>
      </p:sp>
    </p:spTree>
    <p:extLst>
      <p:ext uri="{BB962C8B-B14F-4D97-AF65-F5344CB8AC3E}">
        <p14:creationId xmlns:p14="http://schemas.microsoft.com/office/powerpoint/2010/main" val="34296502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Diapositiva titolo">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AAE093F9-5C5E-2017-BAA5-043F88B581D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72784" t="85123" b="2728"/>
          <a:stretch/>
        </p:blipFill>
        <p:spPr>
          <a:xfrm>
            <a:off x="1" y="6483351"/>
            <a:ext cx="1504949" cy="377896"/>
          </a:xfrm>
          <a:prstGeom prst="rect">
            <a:avLst/>
          </a:prstGeom>
        </p:spPr>
      </p:pic>
      <p:pic>
        <p:nvPicPr>
          <p:cNvPr id="9" name="Picture 13">
            <a:extLst>
              <a:ext uri="{FF2B5EF4-FFF2-40B4-BE49-F238E27FC236}">
                <a16:creationId xmlns:a16="http://schemas.microsoft.com/office/drawing/2014/main" id="{04251BF9-AFFF-C759-FAB1-86C75EA87622}"/>
              </a:ext>
            </a:extLst>
          </p:cNvPr>
          <p:cNvPicPr>
            <a:picLocks noChangeAspect="1"/>
          </p:cNvPicPr>
          <p:nvPr userDrawn="1"/>
        </p:nvPicPr>
        <p:blipFill rotWithShape="1">
          <a:blip r:embed="rId3">
            <a:extLst>
              <a:ext uri="{28A0092B-C50C-407E-A947-70E740481C1C}">
                <a14:useLocalDpi xmlns:a14="http://schemas.microsoft.com/office/drawing/2010/main"/>
              </a:ext>
            </a:extLst>
          </a:blip>
          <a:srcRect l="2737" t="41146" r="70958" b="13762"/>
          <a:stretch/>
        </p:blipFill>
        <p:spPr>
          <a:xfrm>
            <a:off x="1470660" y="6486934"/>
            <a:ext cx="1591377" cy="371066"/>
          </a:xfrm>
          <a:prstGeom prst="rect">
            <a:avLst/>
          </a:prstGeom>
        </p:spPr>
      </p:pic>
      <p:sp>
        <p:nvSpPr>
          <p:cNvPr id="10" name="Rettangolo 9">
            <a:extLst>
              <a:ext uri="{FF2B5EF4-FFF2-40B4-BE49-F238E27FC236}">
                <a16:creationId xmlns:a16="http://schemas.microsoft.com/office/drawing/2014/main" id="{B51A6AA0-10D3-C239-3C79-64A808FF07EB}"/>
              </a:ext>
            </a:extLst>
          </p:cNvPr>
          <p:cNvSpPr/>
          <p:nvPr userDrawn="1"/>
        </p:nvSpPr>
        <p:spPr>
          <a:xfrm>
            <a:off x="2804160" y="6483350"/>
            <a:ext cx="9387839" cy="3746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it-IT" dirty="0">
                <a:solidFill>
                  <a:schemeClr val="bg1"/>
                </a:solidFill>
              </a:rPr>
              <a:t>www.sci-compiler.com</a:t>
            </a:r>
          </a:p>
        </p:txBody>
      </p:sp>
    </p:spTree>
    <p:extLst>
      <p:ext uri="{BB962C8B-B14F-4D97-AF65-F5344CB8AC3E}">
        <p14:creationId xmlns:p14="http://schemas.microsoft.com/office/powerpoint/2010/main" val="23211348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Fare clic per modificare lo stile del titolo</a:t>
            </a:r>
            <a:endParaRPr lang="en-US" dirty="0"/>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5/22/2026</a:t>
            </a:fld>
            <a:endParaRPr lang="en-US"/>
          </a:p>
        </p:txBody>
      </p:sp>
      <p:sp>
        <p:nvSpPr>
          <p:cNvPr id="5" name="Segnaposto piè di pagina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egnaposto numero diapositiva 5"/>
          <p:cNvSpPr>
            <a:spLocks noGrp="1"/>
          </p:cNvSpPr>
          <p:nvPr>
            <p:ph type="sldNum" sz="quarter" idx="12"/>
          </p:nvPr>
        </p:nvSpPr>
        <p:spPr/>
        <p:txBody>
          <a:bodyPr/>
          <a:lstStyle/>
          <a:p>
            <a:fld id="{E1841A14-77AA-408D-B566-C43844501083}" type="slidenum">
              <a:rPr lang="en-US" smtClean="0"/>
              <a:t>‹#›</a:t>
            </a:fld>
            <a:endParaRPr lang="en-US"/>
          </a:p>
        </p:txBody>
      </p:sp>
    </p:spTree>
    <p:extLst>
      <p:ext uri="{BB962C8B-B14F-4D97-AF65-F5344CB8AC3E}">
        <p14:creationId xmlns:p14="http://schemas.microsoft.com/office/powerpoint/2010/main" val="25831917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endParaRPr lang="en-US"/>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5/22/2026</a:t>
            </a:fld>
            <a:endParaRPr lang="en-US"/>
          </a:p>
        </p:txBody>
      </p:sp>
      <p:sp>
        <p:nvSpPr>
          <p:cNvPr id="5" name="Segnaposto piè di pagina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egnaposto numero diapositiva 5"/>
          <p:cNvSpPr>
            <a:spLocks noGrp="1"/>
          </p:cNvSpPr>
          <p:nvPr>
            <p:ph type="sldNum" sz="quarter" idx="12"/>
          </p:nvPr>
        </p:nvSpPr>
        <p:spPr/>
        <p:txBody>
          <a:bodyPr/>
          <a:lstStyle/>
          <a:p>
            <a:fld id="{E1841A14-77AA-408D-B566-C43844501083}" type="slidenum">
              <a:rPr lang="en-US" smtClean="0"/>
              <a:t>‹#›</a:t>
            </a:fld>
            <a:endParaRPr lang="en-US"/>
          </a:p>
        </p:txBody>
      </p:sp>
    </p:spTree>
    <p:extLst>
      <p:ext uri="{BB962C8B-B14F-4D97-AF65-F5344CB8AC3E}">
        <p14:creationId xmlns:p14="http://schemas.microsoft.com/office/powerpoint/2010/main" val="25566562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contenuto 2"/>
          <p:cNvSpPr>
            <a:spLocks noGrp="1"/>
          </p:cNvSpPr>
          <p:nvPr>
            <p:ph sz="half" idx="1"/>
          </p:nvPr>
        </p:nvSpPr>
        <p:spPr>
          <a:xfrm>
            <a:off x="838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contenuto 3"/>
          <p:cNvSpPr>
            <a:spLocks noGrp="1"/>
          </p:cNvSpPr>
          <p:nvPr>
            <p:ph sz="half" idx="2"/>
          </p:nvPr>
        </p:nvSpPr>
        <p:spPr>
          <a:xfrm>
            <a:off x="6172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data 4"/>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5/22/2026</a:t>
            </a:fld>
            <a:endParaRPr lang="en-US"/>
          </a:p>
        </p:txBody>
      </p:sp>
      <p:sp>
        <p:nvSpPr>
          <p:cNvPr id="6" name="Segnaposto piè di pagina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egnaposto numero diapositiva 6"/>
          <p:cNvSpPr>
            <a:spLocks noGrp="1"/>
          </p:cNvSpPr>
          <p:nvPr>
            <p:ph type="sldNum" sz="quarter" idx="12"/>
          </p:nvPr>
        </p:nvSpPr>
        <p:spPr/>
        <p:txBody>
          <a:bodyPr/>
          <a:lstStyle/>
          <a:p>
            <a:fld id="{E1841A14-77AA-408D-B566-C43844501083}" type="slidenum">
              <a:rPr lang="en-US" smtClean="0"/>
              <a:t>‹#›</a:t>
            </a:fld>
            <a:endParaRPr lang="en-US"/>
          </a:p>
        </p:txBody>
      </p:sp>
    </p:spTree>
    <p:extLst>
      <p:ext uri="{BB962C8B-B14F-4D97-AF65-F5344CB8AC3E}">
        <p14:creationId xmlns:p14="http://schemas.microsoft.com/office/powerpoint/2010/main" val="23109086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endParaRPr lang="en-US"/>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Segnaposto data 6"/>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5/22/2026</a:t>
            </a:fld>
            <a:endParaRPr lang="en-US"/>
          </a:p>
        </p:txBody>
      </p:sp>
      <p:sp>
        <p:nvSpPr>
          <p:cNvPr id="8" name="Segnaposto piè di pagina 7"/>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egnaposto numero diapositiva 8"/>
          <p:cNvSpPr>
            <a:spLocks noGrp="1"/>
          </p:cNvSpPr>
          <p:nvPr>
            <p:ph type="sldNum" sz="quarter" idx="12"/>
          </p:nvPr>
        </p:nvSpPr>
        <p:spPr/>
        <p:txBody>
          <a:bodyPr/>
          <a:lstStyle/>
          <a:p>
            <a:fld id="{E1841A14-77AA-408D-B566-C43844501083}" type="slidenum">
              <a:rPr lang="en-US" smtClean="0"/>
              <a:t>‹#›</a:t>
            </a:fld>
            <a:endParaRPr lang="en-US"/>
          </a:p>
        </p:txBody>
      </p:sp>
    </p:spTree>
    <p:extLst>
      <p:ext uri="{BB962C8B-B14F-4D97-AF65-F5344CB8AC3E}">
        <p14:creationId xmlns:p14="http://schemas.microsoft.com/office/powerpoint/2010/main" val="39731015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data 2"/>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5/22/2026</a:t>
            </a:fld>
            <a:endParaRPr lang="en-US"/>
          </a:p>
        </p:txBody>
      </p:sp>
      <p:sp>
        <p:nvSpPr>
          <p:cNvPr id="4" name="Segnaposto piè di pagina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egnaposto numero diapositiva 4"/>
          <p:cNvSpPr>
            <a:spLocks noGrp="1"/>
          </p:cNvSpPr>
          <p:nvPr>
            <p:ph type="sldNum" sz="quarter" idx="12"/>
          </p:nvPr>
        </p:nvSpPr>
        <p:spPr/>
        <p:txBody>
          <a:bodyPr/>
          <a:lstStyle/>
          <a:p>
            <a:fld id="{E1841A14-77AA-408D-B566-C43844501083}" type="slidenum">
              <a:rPr lang="en-US" smtClean="0"/>
              <a:t>‹#›</a:t>
            </a:fld>
            <a:endParaRPr lang="en-US"/>
          </a:p>
        </p:txBody>
      </p:sp>
    </p:spTree>
    <p:extLst>
      <p:ext uri="{BB962C8B-B14F-4D97-AF65-F5344CB8AC3E}">
        <p14:creationId xmlns:p14="http://schemas.microsoft.com/office/powerpoint/2010/main" val="1134597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AF16C-AD20-8AFF-4F28-EBE6511F83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593CE4-184D-07E8-9BE5-4A8DCC00A51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6A7000-E97C-6BDF-D6E2-622D88A01BFF}"/>
              </a:ext>
            </a:extLst>
          </p:cNvPr>
          <p:cNvSpPr>
            <a:spLocks noGrp="1"/>
          </p:cNvSpPr>
          <p:nvPr>
            <p:ph type="dt" sz="half" idx="10"/>
          </p:nvPr>
        </p:nvSpPr>
        <p:spPr/>
        <p:txBody>
          <a:bodyPr/>
          <a:lstStyle/>
          <a:p>
            <a:fld id="{C35CD849-FD61-49F4-B853-80DABBFE6718}" type="datetimeFigureOut">
              <a:rPr lang="en-US" smtClean="0"/>
              <a:t>5/22/2026</a:t>
            </a:fld>
            <a:endParaRPr lang="en-US"/>
          </a:p>
        </p:txBody>
      </p:sp>
      <p:sp>
        <p:nvSpPr>
          <p:cNvPr id="5" name="Footer Placeholder 4">
            <a:extLst>
              <a:ext uri="{FF2B5EF4-FFF2-40B4-BE49-F238E27FC236}">
                <a16:creationId xmlns:a16="http://schemas.microsoft.com/office/drawing/2014/main" id="{3960BEF0-1836-0960-E6E3-62596C1E5FF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457A8E-5301-09BF-9ECE-9ED7EF9B37C5}"/>
              </a:ext>
            </a:extLst>
          </p:cNvPr>
          <p:cNvSpPr>
            <a:spLocks noGrp="1"/>
          </p:cNvSpPr>
          <p:nvPr>
            <p:ph type="sldNum" sz="quarter" idx="12"/>
          </p:nvPr>
        </p:nvSpPr>
        <p:spPr/>
        <p:txBody>
          <a:bodyPr/>
          <a:lstStyle/>
          <a:p>
            <a:fld id="{55B1B8A9-6622-4246-8681-CD36B71302CD}" type="slidenum">
              <a:rPr lang="en-US" smtClean="0"/>
              <a:t>‹#›</a:t>
            </a:fld>
            <a:endParaRPr lang="en-US"/>
          </a:p>
        </p:txBody>
      </p:sp>
    </p:spTree>
    <p:extLst>
      <p:ext uri="{BB962C8B-B14F-4D97-AF65-F5344CB8AC3E}">
        <p14:creationId xmlns:p14="http://schemas.microsoft.com/office/powerpoint/2010/main" val="24851792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5/22/2026</a:t>
            </a:fld>
            <a:endParaRPr lang="en-US"/>
          </a:p>
        </p:txBody>
      </p:sp>
      <p:sp>
        <p:nvSpPr>
          <p:cNvPr id="3" name="Segnaposto piè di pagina 2"/>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egnaposto numero diapositiva 3"/>
          <p:cNvSpPr>
            <a:spLocks noGrp="1"/>
          </p:cNvSpPr>
          <p:nvPr>
            <p:ph type="sldNum" sz="quarter" idx="12"/>
          </p:nvPr>
        </p:nvSpPr>
        <p:spPr/>
        <p:txBody>
          <a:bodyPr/>
          <a:lstStyle/>
          <a:p>
            <a:fld id="{E1841A14-77AA-408D-B566-C43844501083}" type="slidenum">
              <a:rPr lang="en-US" smtClean="0"/>
              <a:t>‹#›</a:t>
            </a:fld>
            <a:endParaRPr lang="en-US"/>
          </a:p>
        </p:txBody>
      </p:sp>
    </p:spTree>
    <p:extLst>
      <p:ext uri="{BB962C8B-B14F-4D97-AF65-F5344CB8AC3E}">
        <p14:creationId xmlns:p14="http://schemas.microsoft.com/office/powerpoint/2010/main" val="16084362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US"/>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5/22/2026</a:t>
            </a:fld>
            <a:endParaRPr lang="en-US"/>
          </a:p>
        </p:txBody>
      </p:sp>
      <p:sp>
        <p:nvSpPr>
          <p:cNvPr id="6" name="Segnaposto piè di pagina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egnaposto numero diapositiva 6"/>
          <p:cNvSpPr>
            <a:spLocks noGrp="1"/>
          </p:cNvSpPr>
          <p:nvPr>
            <p:ph type="sldNum" sz="quarter" idx="12"/>
          </p:nvPr>
        </p:nvSpPr>
        <p:spPr/>
        <p:txBody>
          <a:bodyPr/>
          <a:lstStyle/>
          <a:p>
            <a:fld id="{E1841A14-77AA-408D-B566-C43844501083}" type="slidenum">
              <a:rPr lang="en-US" smtClean="0"/>
              <a:t>‹#›</a:t>
            </a:fld>
            <a:endParaRPr lang="en-US"/>
          </a:p>
        </p:txBody>
      </p:sp>
    </p:spTree>
    <p:extLst>
      <p:ext uri="{BB962C8B-B14F-4D97-AF65-F5344CB8AC3E}">
        <p14:creationId xmlns:p14="http://schemas.microsoft.com/office/powerpoint/2010/main" val="25133795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US"/>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5/22/2026</a:t>
            </a:fld>
            <a:endParaRPr lang="en-US"/>
          </a:p>
        </p:txBody>
      </p:sp>
      <p:sp>
        <p:nvSpPr>
          <p:cNvPr id="6" name="Segnaposto piè di pagina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egnaposto numero diapositiva 6"/>
          <p:cNvSpPr>
            <a:spLocks noGrp="1"/>
          </p:cNvSpPr>
          <p:nvPr>
            <p:ph type="sldNum" sz="quarter" idx="12"/>
          </p:nvPr>
        </p:nvSpPr>
        <p:spPr/>
        <p:txBody>
          <a:bodyPr/>
          <a:lstStyle/>
          <a:p>
            <a:fld id="{E1841A14-77AA-408D-B566-C43844501083}" type="slidenum">
              <a:rPr lang="en-US" smtClean="0"/>
              <a:t>‹#›</a:t>
            </a:fld>
            <a:endParaRPr lang="en-US"/>
          </a:p>
        </p:txBody>
      </p:sp>
    </p:spTree>
    <p:extLst>
      <p:ext uri="{BB962C8B-B14F-4D97-AF65-F5344CB8AC3E}">
        <p14:creationId xmlns:p14="http://schemas.microsoft.com/office/powerpoint/2010/main" val="21348400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5/22/2026</a:t>
            </a:fld>
            <a:endParaRPr lang="en-US"/>
          </a:p>
        </p:txBody>
      </p:sp>
      <p:sp>
        <p:nvSpPr>
          <p:cNvPr id="5" name="Segnaposto piè di pagina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egnaposto numero diapositiva 5"/>
          <p:cNvSpPr>
            <a:spLocks noGrp="1"/>
          </p:cNvSpPr>
          <p:nvPr>
            <p:ph type="sldNum" sz="quarter" idx="12"/>
          </p:nvPr>
        </p:nvSpPr>
        <p:spPr/>
        <p:txBody>
          <a:bodyPr/>
          <a:lstStyle/>
          <a:p>
            <a:fld id="{E1841A14-77AA-408D-B566-C43844501083}" type="slidenum">
              <a:rPr lang="en-US" smtClean="0"/>
              <a:t>‹#›</a:t>
            </a:fld>
            <a:endParaRPr lang="en-US"/>
          </a:p>
        </p:txBody>
      </p:sp>
    </p:spTree>
    <p:extLst>
      <p:ext uri="{BB962C8B-B14F-4D97-AF65-F5344CB8AC3E}">
        <p14:creationId xmlns:p14="http://schemas.microsoft.com/office/powerpoint/2010/main" val="15531449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endParaRPr lang="en-US"/>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5/22/2026</a:t>
            </a:fld>
            <a:endParaRPr lang="en-US"/>
          </a:p>
        </p:txBody>
      </p:sp>
      <p:sp>
        <p:nvSpPr>
          <p:cNvPr id="5" name="Segnaposto piè di pagina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egnaposto numero diapositiva 5"/>
          <p:cNvSpPr>
            <a:spLocks noGrp="1"/>
          </p:cNvSpPr>
          <p:nvPr>
            <p:ph type="sldNum" sz="quarter" idx="12"/>
          </p:nvPr>
        </p:nvSpPr>
        <p:spPr/>
        <p:txBody>
          <a:bodyPr/>
          <a:lstStyle/>
          <a:p>
            <a:fld id="{E1841A14-77AA-408D-B566-C43844501083}" type="slidenum">
              <a:rPr lang="en-US" smtClean="0"/>
              <a:t>‹#›</a:t>
            </a:fld>
            <a:endParaRPr lang="en-US"/>
          </a:p>
        </p:txBody>
      </p:sp>
    </p:spTree>
    <p:extLst>
      <p:ext uri="{BB962C8B-B14F-4D97-AF65-F5344CB8AC3E}">
        <p14:creationId xmlns:p14="http://schemas.microsoft.com/office/powerpoint/2010/main" val="7959949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DEFAULT">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40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F152A-3F9E-C9CD-8AA8-3AC289770A9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FD09872-CDB9-81DF-8F29-BBB62CE8C31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F2CDCBB-727B-2902-3256-6519DC07D329}"/>
              </a:ext>
            </a:extLst>
          </p:cNvPr>
          <p:cNvSpPr>
            <a:spLocks noGrp="1"/>
          </p:cNvSpPr>
          <p:nvPr>
            <p:ph type="dt" sz="half" idx="10"/>
          </p:nvPr>
        </p:nvSpPr>
        <p:spPr/>
        <p:txBody>
          <a:bodyPr/>
          <a:lstStyle/>
          <a:p>
            <a:fld id="{C35CD849-FD61-49F4-B853-80DABBFE6718}" type="datetimeFigureOut">
              <a:rPr lang="en-US" smtClean="0"/>
              <a:t>5/22/2026</a:t>
            </a:fld>
            <a:endParaRPr lang="en-US"/>
          </a:p>
        </p:txBody>
      </p:sp>
      <p:sp>
        <p:nvSpPr>
          <p:cNvPr id="5" name="Footer Placeholder 4">
            <a:extLst>
              <a:ext uri="{FF2B5EF4-FFF2-40B4-BE49-F238E27FC236}">
                <a16:creationId xmlns:a16="http://schemas.microsoft.com/office/drawing/2014/main" id="{B23AD22D-3711-650B-5F85-3DAEC4F169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1E6498-8D6F-5B98-C945-5A0EB2E61484}"/>
              </a:ext>
            </a:extLst>
          </p:cNvPr>
          <p:cNvSpPr>
            <a:spLocks noGrp="1"/>
          </p:cNvSpPr>
          <p:nvPr>
            <p:ph type="sldNum" sz="quarter" idx="12"/>
          </p:nvPr>
        </p:nvSpPr>
        <p:spPr/>
        <p:txBody>
          <a:bodyPr/>
          <a:lstStyle/>
          <a:p>
            <a:fld id="{55B1B8A9-6622-4246-8681-CD36B71302CD}" type="slidenum">
              <a:rPr lang="en-US" smtClean="0"/>
              <a:t>‹#›</a:t>
            </a:fld>
            <a:endParaRPr lang="en-US"/>
          </a:p>
        </p:txBody>
      </p:sp>
    </p:spTree>
    <p:extLst>
      <p:ext uri="{BB962C8B-B14F-4D97-AF65-F5344CB8AC3E}">
        <p14:creationId xmlns:p14="http://schemas.microsoft.com/office/powerpoint/2010/main" val="3895108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08DF1-42B6-AEC1-5891-CF4A287051B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00AADE9-EB72-BFFB-934C-64EA94D12CD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69A7C7A-52A4-6937-990D-9D30BEAC119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3F02BC9-DBC2-A46B-C64F-2F3D4C89537C}"/>
              </a:ext>
            </a:extLst>
          </p:cNvPr>
          <p:cNvSpPr>
            <a:spLocks noGrp="1"/>
          </p:cNvSpPr>
          <p:nvPr>
            <p:ph type="dt" sz="half" idx="10"/>
          </p:nvPr>
        </p:nvSpPr>
        <p:spPr/>
        <p:txBody>
          <a:bodyPr/>
          <a:lstStyle/>
          <a:p>
            <a:fld id="{C35CD849-FD61-49F4-B853-80DABBFE6718}" type="datetimeFigureOut">
              <a:rPr lang="en-US" smtClean="0"/>
              <a:t>5/22/2026</a:t>
            </a:fld>
            <a:endParaRPr lang="en-US"/>
          </a:p>
        </p:txBody>
      </p:sp>
      <p:sp>
        <p:nvSpPr>
          <p:cNvPr id="6" name="Footer Placeholder 5">
            <a:extLst>
              <a:ext uri="{FF2B5EF4-FFF2-40B4-BE49-F238E27FC236}">
                <a16:creationId xmlns:a16="http://schemas.microsoft.com/office/drawing/2014/main" id="{C893F1F8-3D6F-B3D6-07AC-D31B980411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46173D7-26FE-9A66-2CA2-AD8A696B2255}"/>
              </a:ext>
            </a:extLst>
          </p:cNvPr>
          <p:cNvSpPr>
            <a:spLocks noGrp="1"/>
          </p:cNvSpPr>
          <p:nvPr>
            <p:ph type="sldNum" sz="quarter" idx="12"/>
          </p:nvPr>
        </p:nvSpPr>
        <p:spPr/>
        <p:txBody>
          <a:bodyPr/>
          <a:lstStyle/>
          <a:p>
            <a:fld id="{55B1B8A9-6622-4246-8681-CD36B71302CD}" type="slidenum">
              <a:rPr lang="en-US" smtClean="0"/>
              <a:t>‹#›</a:t>
            </a:fld>
            <a:endParaRPr lang="en-US"/>
          </a:p>
        </p:txBody>
      </p:sp>
    </p:spTree>
    <p:extLst>
      <p:ext uri="{BB962C8B-B14F-4D97-AF65-F5344CB8AC3E}">
        <p14:creationId xmlns:p14="http://schemas.microsoft.com/office/powerpoint/2010/main" val="12025791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C04BD-EE4B-BF59-491A-DAA8D4E20B1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DA3E11C-5CC7-8DEA-7EA3-DAB59B15AD3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A7D736F-7F94-9726-F054-CBBEE4525F5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7292B79-B4DC-05A5-C56F-493523BD5F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8F142FD-FF19-F5E6-A0C3-8AF0D91A4A8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9879A1E-25F1-B546-462C-E416A3A68CDA}"/>
              </a:ext>
            </a:extLst>
          </p:cNvPr>
          <p:cNvSpPr>
            <a:spLocks noGrp="1"/>
          </p:cNvSpPr>
          <p:nvPr>
            <p:ph type="dt" sz="half" idx="10"/>
          </p:nvPr>
        </p:nvSpPr>
        <p:spPr/>
        <p:txBody>
          <a:bodyPr/>
          <a:lstStyle/>
          <a:p>
            <a:fld id="{C35CD849-FD61-49F4-B853-80DABBFE6718}" type="datetimeFigureOut">
              <a:rPr lang="en-US" smtClean="0"/>
              <a:t>5/22/2026</a:t>
            </a:fld>
            <a:endParaRPr lang="en-US"/>
          </a:p>
        </p:txBody>
      </p:sp>
      <p:sp>
        <p:nvSpPr>
          <p:cNvPr id="8" name="Footer Placeholder 7">
            <a:extLst>
              <a:ext uri="{FF2B5EF4-FFF2-40B4-BE49-F238E27FC236}">
                <a16:creationId xmlns:a16="http://schemas.microsoft.com/office/drawing/2014/main" id="{47B7BBE8-DC4A-BA98-FB0E-AB9D806AEA9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5256437-3582-A6E1-D8DA-3CBB2A0F3F39}"/>
              </a:ext>
            </a:extLst>
          </p:cNvPr>
          <p:cNvSpPr>
            <a:spLocks noGrp="1"/>
          </p:cNvSpPr>
          <p:nvPr>
            <p:ph type="sldNum" sz="quarter" idx="12"/>
          </p:nvPr>
        </p:nvSpPr>
        <p:spPr/>
        <p:txBody>
          <a:bodyPr/>
          <a:lstStyle/>
          <a:p>
            <a:fld id="{55B1B8A9-6622-4246-8681-CD36B71302CD}" type="slidenum">
              <a:rPr lang="en-US" smtClean="0"/>
              <a:t>‹#›</a:t>
            </a:fld>
            <a:endParaRPr lang="en-US"/>
          </a:p>
        </p:txBody>
      </p:sp>
    </p:spTree>
    <p:extLst>
      <p:ext uri="{BB962C8B-B14F-4D97-AF65-F5344CB8AC3E}">
        <p14:creationId xmlns:p14="http://schemas.microsoft.com/office/powerpoint/2010/main" val="1825773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804D9-2CD3-ECEB-5CFF-4D90D37ED00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A70979C-A6E9-27FB-1581-5C53F6C111BF}"/>
              </a:ext>
            </a:extLst>
          </p:cNvPr>
          <p:cNvSpPr>
            <a:spLocks noGrp="1"/>
          </p:cNvSpPr>
          <p:nvPr>
            <p:ph type="dt" sz="half" idx="10"/>
          </p:nvPr>
        </p:nvSpPr>
        <p:spPr/>
        <p:txBody>
          <a:bodyPr/>
          <a:lstStyle/>
          <a:p>
            <a:fld id="{C35CD849-FD61-49F4-B853-80DABBFE6718}" type="datetimeFigureOut">
              <a:rPr lang="en-US" smtClean="0"/>
              <a:t>5/22/2026</a:t>
            </a:fld>
            <a:endParaRPr lang="en-US"/>
          </a:p>
        </p:txBody>
      </p:sp>
      <p:sp>
        <p:nvSpPr>
          <p:cNvPr id="4" name="Footer Placeholder 3">
            <a:extLst>
              <a:ext uri="{FF2B5EF4-FFF2-40B4-BE49-F238E27FC236}">
                <a16:creationId xmlns:a16="http://schemas.microsoft.com/office/drawing/2014/main" id="{979034A3-A732-8ED0-7060-434A35EF13C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9997652-647D-634E-A86F-A447F6F2C867}"/>
              </a:ext>
            </a:extLst>
          </p:cNvPr>
          <p:cNvSpPr>
            <a:spLocks noGrp="1"/>
          </p:cNvSpPr>
          <p:nvPr>
            <p:ph type="sldNum" sz="quarter" idx="12"/>
          </p:nvPr>
        </p:nvSpPr>
        <p:spPr/>
        <p:txBody>
          <a:bodyPr/>
          <a:lstStyle/>
          <a:p>
            <a:fld id="{55B1B8A9-6622-4246-8681-CD36B71302CD}" type="slidenum">
              <a:rPr lang="en-US" smtClean="0"/>
              <a:t>‹#›</a:t>
            </a:fld>
            <a:endParaRPr lang="en-US"/>
          </a:p>
        </p:txBody>
      </p:sp>
    </p:spTree>
    <p:extLst>
      <p:ext uri="{BB962C8B-B14F-4D97-AF65-F5344CB8AC3E}">
        <p14:creationId xmlns:p14="http://schemas.microsoft.com/office/powerpoint/2010/main" val="3600682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39F1B3-FB14-9E2D-CF47-629BE8AEED51}"/>
              </a:ext>
            </a:extLst>
          </p:cNvPr>
          <p:cNvSpPr>
            <a:spLocks noGrp="1"/>
          </p:cNvSpPr>
          <p:nvPr>
            <p:ph type="dt" sz="half" idx="10"/>
          </p:nvPr>
        </p:nvSpPr>
        <p:spPr/>
        <p:txBody>
          <a:bodyPr/>
          <a:lstStyle/>
          <a:p>
            <a:fld id="{C35CD849-FD61-49F4-B853-80DABBFE6718}" type="datetimeFigureOut">
              <a:rPr lang="en-US" smtClean="0"/>
              <a:t>5/22/2026</a:t>
            </a:fld>
            <a:endParaRPr lang="en-US"/>
          </a:p>
        </p:txBody>
      </p:sp>
      <p:sp>
        <p:nvSpPr>
          <p:cNvPr id="3" name="Footer Placeholder 2">
            <a:extLst>
              <a:ext uri="{FF2B5EF4-FFF2-40B4-BE49-F238E27FC236}">
                <a16:creationId xmlns:a16="http://schemas.microsoft.com/office/drawing/2014/main" id="{FFB7F16B-9492-64F2-BC61-958C9B1B3E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0AB19F9-1980-5290-5F56-46673094ABD9}"/>
              </a:ext>
            </a:extLst>
          </p:cNvPr>
          <p:cNvSpPr>
            <a:spLocks noGrp="1"/>
          </p:cNvSpPr>
          <p:nvPr>
            <p:ph type="sldNum" sz="quarter" idx="12"/>
          </p:nvPr>
        </p:nvSpPr>
        <p:spPr/>
        <p:txBody>
          <a:bodyPr/>
          <a:lstStyle/>
          <a:p>
            <a:fld id="{55B1B8A9-6622-4246-8681-CD36B71302CD}" type="slidenum">
              <a:rPr lang="en-US" smtClean="0"/>
              <a:t>‹#›</a:t>
            </a:fld>
            <a:endParaRPr lang="en-US"/>
          </a:p>
        </p:txBody>
      </p:sp>
    </p:spTree>
    <p:extLst>
      <p:ext uri="{BB962C8B-B14F-4D97-AF65-F5344CB8AC3E}">
        <p14:creationId xmlns:p14="http://schemas.microsoft.com/office/powerpoint/2010/main" val="11800652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A1C4B-890E-734D-76D2-BD84BAAC63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5DB405D-BF3C-A3E1-27E2-28ED4386128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62E5DAB-7A46-6D55-592C-BF5DAE2034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FAF6C42-3605-C68A-5F12-05C2AFF522C4}"/>
              </a:ext>
            </a:extLst>
          </p:cNvPr>
          <p:cNvSpPr>
            <a:spLocks noGrp="1"/>
          </p:cNvSpPr>
          <p:nvPr>
            <p:ph type="dt" sz="half" idx="10"/>
          </p:nvPr>
        </p:nvSpPr>
        <p:spPr/>
        <p:txBody>
          <a:bodyPr/>
          <a:lstStyle/>
          <a:p>
            <a:fld id="{C35CD849-FD61-49F4-B853-80DABBFE6718}" type="datetimeFigureOut">
              <a:rPr lang="en-US" smtClean="0"/>
              <a:t>5/22/2026</a:t>
            </a:fld>
            <a:endParaRPr lang="en-US"/>
          </a:p>
        </p:txBody>
      </p:sp>
      <p:sp>
        <p:nvSpPr>
          <p:cNvPr id="6" name="Footer Placeholder 5">
            <a:extLst>
              <a:ext uri="{FF2B5EF4-FFF2-40B4-BE49-F238E27FC236}">
                <a16:creationId xmlns:a16="http://schemas.microsoft.com/office/drawing/2014/main" id="{6C4429D7-2065-5D96-B1BB-4649FE2517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CAEAF8-DC4D-B190-3035-D304AD1D8E86}"/>
              </a:ext>
            </a:extLst>
          </p:cNvPr>
          <p:cNvSpPr>
            <a:spLocks noGrp="1"/>
          </p:cNvSpPr>
          <p:nvPr>
            <p:ph type="sldNum" sz="quarter" idx="12"/>
          </p:nvPr>
        </p:nvSpPr>
        <p:spPr/>
        <p:txBody>
          <a:bodyPr/>
          <a:lstStyle/>
          <a:p>
            <a:fld id="{55B1B8A9-6622-4246-8681-CD36B71302CD}" type="slidenum">
              <a:rPr lang="en-US" smtClean="0"/>
              <a:t>‹#›</a:t>
            </a:fld>
            <a:endParaRPr lang="en-US"/>
          </a:p>
        </p:txBody>
      </p:sp>
    </p:spTree>
    <p:extLst>
      <p:ext uri="{BB962C8B-B14F-4D97-AF65-F5344CB8AC3E}">
        <p14:creationId xmlns:p14="http://schemas.microsoft.com/office/powerpoint/2010/main" val="1089804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7E894-783F-374C-B14B-01AB083253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37B4222-D552-9E50-A4A1-47AE22AD02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BD6955C-9959-C974-00C1-DDF65D4A5A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5F5C935-BD09-DC8A-54FF-1ACF88B40543}"/>
              </a:ext>
            </a:extLst>
          </p:cNvPr>
          <p:cNvSpPr>
            <a:spLocks noGrp="1"/>
          </p:cNvSpPr>
          <p:nvPr>
            <p:ph type="dt" sz="half" idx="10"/>
          </p:nvPr>
        </p:nvSpPr>
        <p:spPr/>
        <p:txBody>
          <a:bodyPr/>
          <a:lstStyle/>
          <a:p>
            <a:fld id="{C35CD849-FD61-49F4-B853-80DABBFE6718}" type="datetimeFigureOut">
              <a:rPr lang="en-US" smtClean="0"/>
              <a:t>5/22/2026</a:t>
            </a:fld>
            <a:endParaRPr lang="en-US"/>
          </a:p>
        </p:txBody>
      </p:sp>
      <p:sp>
        <p:nvSpPr>
          <p:cNvPr id="6" name="Footer Placeholder 5">
            <a:extLst>
              <a:ext uri="{FF2B5EF4-FFF2-40B4-BE49-F238E27FC236}">
                <a16:creationId xmlns:a16="http://schemas.microsoft.com/office/drawing/2014/main" id="{78381E92-0688-2D93-38F7-85C90A8D3FA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924484-1C1F-8D3E-91C3-89947CA2014D}"/>
              </a:ext>
            </a:extLst>
          </p:cNvPr>
          <p:cNvSpPr>
            <a:spLocks noGrp="1"/>
          </p:cNvSpPr>
          <p:nvPr>
            <p:ph type="sldNum" sz="quarter" idx="12"/>
          </p:nvPr>
        </p:nvSpPr>
        <p:spPr/>
        <p:txBody>
          <a:bodyPr/>
          <a:lstStyle/>
          <a:p>
            <a:fld id="{55B1B8A9-6622-4246-8681-CD36B71302CD}" type="slidenum">
              <a:rPr lang="en-US" smtClean="0"/>
              <a:t>‹#›</a:t>
            </a:fld>
            <a:endParaRPr lang="en-US"/>
          </a:p>
        </p:txBody>
      </p:sp>
    </p:spTree>
    <p:extLst>
      <p:ext uri="{BB962C8B-B14F-4D97-AF65-F5344CB8AC3E}">
        <p14:creationId xmlns:p14="http://schemas.microsoft.com/office/powerpoint/2010/main" val="1399510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40BAFCC-0C10-789A-9153-E2E39AD6942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195F330-BD43-4415-1170-E66A271882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E6AB4CF-DF36-186C-08DF-0C0BFD76E1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35CD849-FD61-49F4-B853-80DABBFE6718}" type="datetimeFigureOut">
              <a:rPr lang="en-US" smtClean="0"/>
              <a:t>5/22/2026</a:t>
            </a:fld>
            <a:endParaRPr lang="en-US"/>
          </a:p>
        </p:txBody>
      </p:sp>
      <p:sp>
        <p:nvSpPr>
          <p:cNvPr id="5" name="Footer Placeholder 4">
            <a:extLst>
              <a:ext uri="{FF2B5EF4-FFF2-40B4-BE49-F238E27FC236}">
                <a16:creationId xmlns:a16="http://schemas.microsoft.com/office/drawing/2014/main" id="{82050B24-27E9-C399-7129-0B061B2DB6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E03918A-E668-1FA7-20B6-6D8255C73E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5B1B8A9-6622-4246-8681-CD36B71302CD}" type="slidenum">
              <a:rPr lang="en-US" smtClean="0"/>
              <a:t>‹#›</a:t>
            </a:fld>
            <a:endParaRPr lang="en-US"/>
          </a:p>
        </p:txBody>
      </p:sp>
    </p:spTree>
    <p:extLst>
      <p:ext uri="{BB962C8B-B14F-4D97-AF65-F5344CB8AC3E}">
        <p14:creationId xmlns:p14="http://schemas.microsoft.com/office/powerpoint/2010/main" val="17164915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endParaRPr lang="en-US"/>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841A14-77AA-408D-B566-C43844501083}" type="slidenum">
              <a:rPr lang="en-US" smtClean="0"/>
              <a:t>‹#›</a:t>
            </a:fld>
            <a:endParaRPr lang="en-US"/>
          </a:p>
        </p:txBody>
      </p:sp>
    </p:spTree>
    <p:extLst>
      <p:ext uri="{BB962C8B-B14F-4D97-AF65-F5344CB8AC3E}">
        <p14:creationId xmlns:p14="http://schemas.microsoft.com/office/powerpoint/2010/main" val="22366820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0.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23.sv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26.sv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12.xml"/><Relationship Id="rId5" Type="http://schemas.openxmlformats.org/officeDocument/2006/relationships/image" Target="../media/image3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5.sv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10.gif"/><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hyperlink" Target="https://github.com/edopro98/simsipm" TargetMode="External"/><Relationship Id="rId5" Type="http://schemas.openxmlformats.org/officeDocument/2006/relationships/image" Target="../media/image13.png"/><Relationship Id="rId4" Type="http://schemas.openxmlformats.org/officeDocument/2006/relationships/image" Target="../media/image12.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5.sv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1592A835-FAAA-474C-8579-F6C20B9334EC}"/>
              </a:ext>
            </a:extLst>
          </p:cNvPr>
          <p:cNvPicPr>
            <a:picLocks noChangeAspect="1"/>
          </p:cNvPicPr>
          <p:nvPr/>
        </p:nvPicPr>
        <p:blipFill rotWithShape="1">
          <a:blip r:embed="rId3">
            <a:extLst>
              <a:ext uri="{28A0092B-C50C-407E-A947-70E740481C1C}">
                <a14:useLocalDpi xmlns:a14="http://schemas.microsoft.com/office/drawing/2010/main"/>
              </a:ext>
            </a:extLst>
          </a:blip>
          <a:srcRect l="2737" t="42415" r="70958" b="10189"/>
          <a:stretch>
            <a:fillRect/>
          </a:stretch>
        </p:blipFill>
        <p:spPr>
          <a:xfrm>
            <a:off x="0" y="6020921"/>
            <a:ext cx="3148149" cy="771570"/>
          </a:xfrm>
          <a:prstGeom prst="rect">
            <a:avLst/>
          </a:prstGeom>
        </p:spPr>
      </p:pic>
      <p:pic>
        <p:nvPicPr>
          <p:cNvPr id="2" name="Picture 2" descr="Download Wave Particles Physics Royalty-Free Stock Illustration Image -  Pixabay">
            <a:extLst>
              <a:ext uri="{FF2B5EF4-FFF2-40B4-BE49-F238E27FC236}">
                <a16:creationId xmlns:a16="http://schemas.microsoft.com/office/drawing/2014/main" id="{AF2CBBC1-14D5-45CD-F722-87C7B0CB776D}"/>
              </a:ext>
            </a:extLst>
          </p:cNvPr>
          <p:cNvPicPr>
            <a:picLocks noChangeAspect="1"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4174709"/>
            <a:ext cx="12192000" cy="172277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3">
            <a:extLst>
              <a:ext uri="{FF2B5EF4-FFF2-40B4-BE49-F238E27FC236}">
                <a16:creationId xmlns:a16="http://schemas.microsoft.com/office/drawing/2014/main" id="{F6CF71CA-C502-679C-8B16-7D0378DDC913}"/>
              </a:ext>
            </a:extLst>
          </p:cNvPr>
          <p:cNvPicPr>
            <a:picLocks noChangeAspect="1"/>
          </p:cNvPicPr>
          <p:nvPr/>
        </p:nvPicPr>
        <p:blipFill rotWithShape="1">
          <a:blip r:embed="rId3">
            <a:extLst>
              <a:ext uri="{28A0092B-C50C-407E-A947-70E740481C1C}">
                <a14:useLocalDpi xmlns:a14="http://schemas.microsoft.com/office/drawing/2010/main"/>
              </a:ext>
            </a:extLst>
          </a:blip>
          <a:srcRect l="72107" t="24923"/>
          <a:stretch/>
        </p:blipFill>
        <p:spPr>
          <a:xfrm>
            <a:off x="9818299" y="5950123"/>
            <a:ext cx="2373701" cy="869055"/>
          </a:xfrm>
          <a:prstGeom prst="rect">
            <a:avLst/>
          </a:prstGeom>
        </p:spPr>
      </p:pic>
      <p:sp>
        <p:nvSpPr>
          <p:cNvPr id="7" name="Rettangolo 6">
            <a:extLst>
              <a:ext uri="{FF2B5EF4-FFF2-40B4-BE49-F238E27FC236}">
                <a16:creationId xmlns:a16="http://schemas.microsoft.com/office/drawing/2014/main" id="{DEB69293-A2B9-0C97-EE4B-CD884089CB6A}"/>
              </a:ext>
            </a:extLst>
          </p:cNvPr>
          <p:cNvSpPr/>
          <p:nvPr/>
        </p:nvSpPr>
        <p:spPr>
          <a:xfrm>
            <a:off x="5406705" y="2827090"/>
            <a:ext cx="6785295" cy="1094763"/>
          </a:xfrm>
          <a:prstGeom prst="rect">
            <a:avLst/>
          </a:prstGeom>
          <a:solidFill>
            <a:srgbClr val="FFFFFF">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Aptos" panose="02110004020202020204"/>
                <a:ea typeface="+mn-ea"/>
                <a:cs typeface="+mn-cs"/>
              </a:rPr>
              <a:t>S. Carsi</a:t>
            </a:r>
            <a:r>
              <a:rPr kumimoji="0" lang="en-US" sz="2000" b="0" i="0" u="none" strike="noStrike" kern="1200" cap="none" spc="0" normalizeH="0" baseline="30000" noProof="0" dirty="0">
                <a:ln>
                  <a:noFill/>
                </a:ln>
                <a:solidFill>
                  <a:prstClr val="black"/>
                </a:solidFill>
                <a:effectLst/>
                <a:uLnTx/>
                <a:uFillTx/>
                <a:latin typeface="Aptos" panose="02110004020202020204"/>
                <a:ea typeface="+mn-ea"/>
                <a:cs typeface="+mn-cs"/>
              </a:rPr>
              <a:t>1,2,*</a:t>
            </a:r>
            <a:r>
              <a:rPr kumimoji="0" lang="en-US" sz="2000" b="0" i="0" u="none" strike="noStrike" kern="1200" cap="none" spc="0" normalizeH="0" baseline="0" noProof="0" dirty="0">
                <a:ln>
                  <a:noFill/>
                </a:ln>
                <a:solidFill>
                  <a:prstClr val="black"/>
                </a:solidFill>
                <a:effectLst/>
                <a:uLnTx/>
                <a:uFillTx/>
                <a:latin typeface="Aptos" panose="02110004020202020204"/>
                <a:ea typeface="+mn-ea"/>
                <a:cs typeface="+mn-cs"/>
              </a:rPr>
              <a:t>, E. Proserpio</a:t>
            </a:r>
            <a:r>
              <a:rPr kumimoji="0" lang="en-US" sz="2000" b="0" i="0" u="none" strike="noStrike" kern="1200" cap="none" spc="0" normalizeH="0" baseline="30000" noProof="0" dirty="0">
                <a:ln>
                  <a:noFill/>
                </a:ln>
                <a:solidFill>
                  <a:prstClr val="black"/>
                </a:solidFill>
                <a:effectLst/>
                <a:uLnTx/>
                <a:uFillTx/>
                <a:latin typeface="Aptos" panose="02110004020202020204"/>
                <a:ea typeface="+mn-ea"/>
                <a:cs typeface="+mn-cs"/>
              </a:rPr>
              <a:t>1,2</a:t>
            </a:r>
            <a:r>
              <a:rPr kumimoji="0" lang="en-US" sz="2000" b="0" i="0" u="none" strike="noStrike" kern="1200" cap="none" spc="0" normalizeH="0" baseline="0" noProof="0" dirty="0">
                <a:ln>
                  <a:noFill/>
                </a:ln>
                <a:solidFill>
                  <a:prstClr val="black"/>
                </a:solidFill>
                <a:effectLst/>
                <a:uLnTx/>
                <a:uFillTx/>
                <a:latin typeface="Aptos" panose="02110004020202020204"/>
                <a:ea typeface="+mn-ea"/>
                <a:cs typeface="+mn-cs"/>
              </a:rPr>
              <a:t>, A. Abba</a:t>
            </a:r>
            <a:r>
              <a:rPr kumimoji="0" lang="en-US" sz="2000" b="0" i="0" u="none" strike="noStrike" kern="1200" cap="none" spc="0" normalizeH="0" baseline="30000" noProof="0" dirty="0">
                <a:ln>
                  <a:noFill/>
                </a:ln>
                <a:solidFill>
                  <a:prstClr val="black"/>
                </a:solidFill>
                <a:effectLst/>
                <a:uLnTx/>
                <a:uFillTx/>
                <a:latin typeface="Aptos" panose="02110004020202020204"/>
                <a:ea typeface="+mn-ea"/>
                <a:cs typeface="+mn-cs"/>
              </a:rPr>
              <a:t>1</a:t>
            </a:r>
            <a:r>
              <a:rPr kumimoji="0" lang="en-US" sz="2000" b="0" i="0" u="none" strike="noStrike" kern="1200" cap="none" spc="0" normalizeH="0" baseline="0" noProof="0" dirty="0">
                <a:ln>
                  <a:noFill/>
                </a:ln>
                <a:solidFill>
                  <a:prstClr val="black"/>
                </a:solidFill>
                <a:effectLst/>
                <a:uLnTx/>
                <a:uFillTx/>
                <a:latin typeface="Aptos" panose="02110004020202020204"/>
                <a:ea typeface="+mn-ea"/>
                <a:cs typeface="+mn-cs"/>
              </a:rPr>
              <a:t>, F. Caponio</a:t>
            </a:r>
            <a:r>
              <a:rPr kumimoji="0" lang="en-US" sz="2000" b="0" i="0" u="none" strike="noStrike" kern="1200" cap="none" spc="0" normalizeH="0" baseline="30000" noProof="0" dirty="0">
                <a:ln>
                  <a:noFill/>
                </a:ln>
                <a:solidFill>
                  <a:prstClr val="black"/>
                </a:solidFill>
                <a:effectLst/>
                <a:uLnTx/>
                <a:uFillTx/>
                <a:latin typeface="Aptos" panose="02110004020202020204"/>
                <a:ea typeface="+mn-ea"/>
                <a:cs typeface="+mn-cs"/>
              </a:rPr>
              <a:t>1</a:t>
            </a:r>
            <a:r>
              <a:rPr kumimoji="0" lang="en-US" sz="2000" b="0" i="0" u="none" strike="noStrike" kern="1200" cap="none" spc="0" normalizeH="0" baseline="0" noProof="0" dirty="0">
                <a:ln>
                  <a:noFill/>
                </a:ln>
                <a:solidFill>
                  <a:prstClr val="black"/>
                </a:solidFill>
                <a:effectLst/>
                <a:uLnTx/>
                <a:uFillTx/>
                <a:latin typeface="Aptos" panose="02110004020202020204"/>
                <a:ea typeface="+mn-ea"/>
                <a:cs typeface="+mn-cs"/>
              </a:rPr>
              <a:t>, V. Arosio</a:t>
            </a:r>
            <a:r>
              <a:rPr kumimoji="0" lang="en-US" sz="2000" b="0" i="0" u="none" strike="noStrike" kern="1200" cap="none" spc="0" normalizeH="0" baseline="30000" noProof="0" dirty="0">
                <a:ln>
                  <a:noFill/>
                </a:ln>
                <a:solidFill>
                  <a:prstClr val="black"/>
                </a:solidFill>
                <a:effectLst/>
                <a:uLnTx/>
                <a:uFillTx/>
                <a:latin typeface="Aptos" panose="02110004020202020204"/>
                <a:ea typeface="+mn-ea"/>
                <a:cs typeface="+mn-cs"/>
              </a:rPr>
              <a:t>1</a:t>
            </a:r>
          </a:p>
          <a:p>
            <a:pPr lvl="1">
              <a:lnSpc>
                <a:spcPct val="90000"/>
              </a:lnSpc>
              <a:spcBef>
                <a:spcPts val="1000"/>
              </a:spcBef>
              <a:defRPr/>
            </a:pPr>
            <a:r>
              <a:rPr kumimoji="0" lang="en-US" sz="1400" b="0" i="0" u="none" strike="noStrike" kern="1200" cap="none" spc="0" normalizeH="0" baseline="0" noProof="0" dirty="0">
                <a:ln>
                  <a:noFill/>
                </a:ln>
                <a:solidFill>
                  <a:prstClr val="black"/>
                </a:solidFill>
                <a:effectLst/>
                <a:uLnTx/>
                <a:uFillTx/>
                <a:latin typeface="Aptos" panose="02110004020202020204"/>
                <a:ea typeface="+mn-ea"/>
                <a:cs typeface="+mn-cs"/>
              </a:rPr>
              <a:t>*Speaker: s. carsi@nuclearinstruments.eu</a:t>
            </a:r>
          </a:p>
          <a:p>
            <a:pPr lvl="1">
              <a:lnSpc>
                <a:spcPct val="90000"/>
              </a:lnSpc>
              <a:spcBef>
                <a:spcPts val="1000"/>
              </a:spcBef>
              <a:defRPr/>
            </a:pPr>
            <a:r>
              <a:rPr kumimoji="0" lang="en-US" sz="1400" b="0" i="0" u="none" strike="noStrike" kern="1200" cap="none" spc="0" normalizeH="0" baseline="0" noProof="0" dirty="0">
                <a:ln>
                  <a:noFill/>
                </a:ln>
                <a:solidFill>
                  <a:prstClr val="black"/>
                </a:solidFill>
                <a:effectLst/>
                <a:uLnTx/>
                <a:uFillTx/>
                <a:latin typeface="Aptos" panose="02110004020202020204"/>
                <a:ea typeface="+mn-ea"/>
                <a:cs typeface="+mn-cs"/>
              </a:rPr>
              <a:t>1. Nuclear Instruments SRL</a:t>
            </a:r>
          </a:p>
          <a:p>
            <a:pPr lvl="1">
              <a:lnSpc>
                <a:spcPct val="90000"/>
              </a:lnSpc>
              <a:spcBef>
                <a:spcPts val="1000"/>
              </a:spcBef>
              <a:defRPr/>
            </a:pPr>
            <a:r>
              <a:rPr kumimoji="0" lang="en-US" sz="1400" b="0" i="0" u="none" strike="noStrike" kern="1200" cap="none" spc="0" normalizeH="0" baseline="0" noProof="0" dirty="0">
                <a:ln>
                  <a:noFill/>
                </a:ln>
                <a:solidFill>
                  <a:prstClr val="black"/>
                </a:solidFill>
                <a:effectLst/>
                <a:uLnTx/>
                <a:uFillTx/>
                <a:latin typeface="Aptos" panose="02110004020202020204"/>
                <a:ea typeface="+mn-ea"/>
                <a:cs typeface="+mn-cs"/>
              </a:rPr>
              <a:t>2. Università </a:t>
            </a:r>
            <a:r>
              <a:rPr kumimoji="0" lang="en-US" sz="1400" b="0" i="0" u="none" strike="noStrike" kern="1200" cap="none" spc="0" normalizeH="0" baseline="0" noProof="0" dirty="0" err="1">
                <a:ln>
                  <a:noFill/>
                </a:ln>
                <a:solidFill>
                  <a:prstClr val="black"/>
                </a:solidFill>
                <a:effectLst/>
                <a:uLnTx/>
                <a:uFillTx/>
                <a:latin typeface="Aptos" panose="02110004020202020204"/>
                <a:ea typeface="+mn-ea"/>
                <a:cs typeface="+mn-cs"/>
              </a:rPr>
              <a:t>degli</a:t>
            </a:r>
            <a:r>
              <a:rPr kumimoji="0" lang="en-US" sz="14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US" sz="1400" b="0" i="0" u="none" strike="noStrike" kern="1200" cap="none" spc="0" normalizeH="0" baseline="0" noProof="0" dirty="0" err="1">
                <a:ln>
                  <a:noFill/>
                </a:ln>
                <a:solidFill>
                  <a:prstClr val="black"/>
                </a:solidFill>
                <a:effectLst/>
                <a:uLnTx/>
                <a:uFillTx/>
                <a:latin typeface="Aptos" panose="02110004020202020204"/>
                <a:ea typeface="+mn-ea"/>
                <a:cs typeface="+mn-cs"/>
              </a:rPr>
              <a:t>Studi</a:t>
            </a:r>
            <a:r>
              <a:rPr kumimoji="0" lang="en-US" sz="14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US" sz="1400" b="0" i="0" u="none" strike="noStrike" kern="1200" cap="none" spc="0" normalizeH="0" baseline="0" noProof="0" dirty="0" err="1">
                <a:ln>
                  <a:noFill/>
                </a:ln>
                <a:solidFill>
                  <a:prstClr val="black"/>
                </a:solidFill>
                <a:effectLst/>
                <a:uLnTx/>
                <a:uFillTx/>
                <a:latin typeface="Aptos" panose="02110004020202020204"/>
                <a:ea typeface="+mn-ea"/>
                <a:cs typeface="+mn-cs"/>
              </a:rPr>
              <a:t>dell’Insubria</a:t>
            </a:r>
            <a:endParaRPr kumimoji="0" lang="en-US" sz="14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CasellaDiTesto 7">
            <a:extLst>
              <a:ext uri="{FF2B5EF4-FFF2-40B4-BE49-F238E27FC236}">
                <a16:creationId xmlns:a16="http://schemas.microsoft.com/office/drawing/2014/main" id="{45BD3934-3F8F-AC11-683C-1BA74820F346}"/>
              </a:ext>
            </a:extLst>
          </p:cNvPr>
          <p:cNvSpPr txBox="1"/>
          <p:nvPr/>
        </p:nvSpPr>
        <p:spPr>
          <a:xfrm>
            <a:off x="5406705" y="192281"/>
            <a:ext cx="6927683"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333333"/>
                </a:solidFill>
                <a:effectLst/>
                <a:uLnTx/>
                <a:uFillTx/>
                <a:latin typeface="Source Sans Pro" panose="020B0503030403020204" pitchFamily="34" charset="0"/>
                <a:ea typeface="+mn-ea"/>
                <a:cs typeface="+mn-cs"/>
              </a:rPr>
              <a:t>Real-Time FPGA-Based </a:t>
            </a:r>
            <a:r>
              <a:rPr kumimoji="0" lang="en-US" sz="1800" b="1" i="0" u="none" strike="noStrike" kern="1200" cap="none" spc="0" normalizeH="0" baseline="0" noProof="0" dirty="0" err="1">
                <a:ln>
                  <a:noFill/>
                </a:ln>
                <a:solidFill>
                  <a:srgbClr val="333333"/>
                </a:solidFill>
                <a:effectLst/>
                <a:uLnTx/>
                <a:uFillTx/>
                <a:latin typeface="Source Sans Pro" panose="020B0503030403020204" pitchFamily="34" charset="0"/>
                <a:ea typeface="+mn-ea"/>
                <a:cs typeface="+mn-cs"/>
              </a:rPr>
              <a:t>SiPM</a:t>
            </a:r>
            <a:r>
              <a:rPr kumimoji="0" lang="en-US" sz="1800" b="1" i="0" u="none" strike="noStrike" kern="1200" cap="none" spc="0" normalizeH="0" baseline="0" noProof="0" dirty="0">
                <a:ln>
                  <a:noFill/>
                </a:ln>
                <a:solidFill>
                  <a:srgbClr val="333333"/>
                </a:solidFill>
                <a:effectLst/>
                <a:uLnTx/>
                <a:uFillTx/>
                <a:latin typeface="Source Sans Pro" panose="020B0503030403020204" pitchFamily="34" charset="0"/>
                <a:ea typeface="+mn-ea"/>
                <a:cs typeface="+mn-cs"/>
              </a:rPr>
              <a:t> Detector Emulation using </a:t>
            </a:r>
            <a:br>
              <a:rPr kumimoji="0" lang="en-US" sz="1800" b="1" i="0" u="none" strike="noStrike" kern="1200" cap="none" spc="0" normalizeH="0" baseline="0" noProof="0" dirty="0">
                <a:ln>
                  <a:noFill/>
                </a:ln>
                <a:solidFill>
                  <a:srgbClr val="333333"/>
                </a:solidFill>
                <a:effectLst/>
                <a:uLnTx/>
                <a:uFillTx/>
                <a:latin typeface="Source Sans Pro" panose="020B0503030403020204" pitchFamily="34" charset="0"/>
                <a:ea typeface="+mn-ea"/>
                <a:cs typeface="+mn-cs"/>
              </a:rPr>
            </a:br>
            <a:r>
              <a:rPr kumimoji="0" lang="en-US" sz="1800" b="1" i="0" u="none" strike="noStrike" kern="1200" cap="none" spc="0" normalizeH="0" baseline="0" noProof="0" dirty="0">
                <a:ln>
                  <a:noFill/>
                </a:ln>
                <a:solidFill>
                  <a:srgbClr val="333333"/>
                </a:solidFill>
                <a:effectLst/>
                <a:uLnTx/>
                <a:uFillTx/>
                <a:latin typeface="Source Sans Pro" panose="020B0503030403020204" pitchFamily="34" charset="0"/>
                <a:ea typeface="+mn-ea"/>
                <a:cs typeface="+mn-cs"/>
              </a:rPr>
              <a:t>Temporally Quantized Model</a:t>
            </a:r>
            <a:endParaRPr kumimoji="0" lang="en-US" sz="1800" b="0" i="0" u="none" strike="noStrike" kern="1200" cap="none" spc="0" normalizeH="0" baseline="0" noProof="0" dirty="0">
              <a:ln>
                <a:noFill/>
              </a:ln>
              <a:solidFill>
                <a:srgbClr val="333333"/>
              </a:solidFill>
              <a:effectLst/>
              <a:uLnTx/>
              <a:uFillTx/>
              <a:latin typeface="Source Sans Pro" panose="020B0503030403020204" pitchFamily="34" charset="0"/>
              <a:ea typeface="+mn-ea"/>
              <a:cs typeface="+mn-cs"/>
            </a:endParaRPr>
          </a:p>
        </p:txBody>
      </p:sp>
      <p:sp>
        <p:nvSpPr>
          <p:cNvPr id="4" name="CasellaDiTesto 3">
            <a:extLst>
              <a:ext uri="{FF2B5EF4-FFF2-40B4-BE49-F238E27FC236}">
                <a16:creationId xmlns:a16="http://schemas.microsoft.com/office/drawing/2014/main" id="{BBCD1629-3A98-D33E-4D95-87616EBF14F1}"/>
              </a:ext>
            </a:extLst>
          </p:cNvPr>
          <p:cNvSpPr txBox="1"/>
          <p:nvPr/>
        </p:nvSpPr>
        <p:spPr>
          <a:xfrm>
            <a:off x="3518133" y="6083540"/>
            <a:ext cx="5155734" cy="646331"/>
          </a:xfrm>
          <a:prstGeom prst="rect">
            <a:avLst/>
          </a:prstGeom>
          <a:noFill/>
        </p:spPr>
        <p:txBody>
          <a:bodyPr wrap="square">
            <a:spAutoFit/>
          </a:bodyPr>
          <a:lstStyle/>
          <a:p>
            <a:r>
              <a:rPr lang="en-US" dirty="0"/>
              <a:t>IEEE Realtime 2026 – La </a:t>
            </a:r>
            <a:r>
              <a:rPr lang="en-US" dirty="0" err="1"/>
              <a:t>Biodola</a:t>
            </a:r>
            <a:r>
              <a:rPr lang="en-US" dirty="0"/>
              <a:t>, Isola </a:t>
            </a:r>
            <a:r>
              <a:rPr lang="en-US" dirty="0" err="1"/>
              <a:t>d’Elba</a:t>
            </a:r>
            <a:r>
              <a:rPr lang="en-US" dirty="0"/>
              <a:t> (Italy)</a:t>
            </a:r>
            <a:br>
              <a:rPr lang="en-US" dirty="0"/>
            </a:br>
            <a:r>
              <a:rPr lang="en-US" dirty="0"/>
              <a:t>May 27</a:t>
            </a:r>
            <a:r>
              <a:rPr lang="en-US" baseline="30000" dirty="0"/>
              <a:t>th</a:t>
            </a:r>
            <a:r>
              <a:rPr lang="en-US" dirty="0"/>
              <a:t>, 2026</a:t>
            </a:r>
          </a:p>
        </p:txBody>
      </p:sp>
    </p:spTree>
    <p:extLst>
      <p:ext uri="{BB962C8B-B14F-4D97-AF65-F5344CB8AC3E}">
        <p14:creationId xmlns:p14="http://schemas.microsoft.com/office/powerpoint/2010/main" val="19927031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944081F3-9960-30EC-D939-55D7DCB777D0}"/>
                  </a:ext>
                </a:extLst>
              </p:cNvPr>
              <p:cNvSpPr>
                <a:spLocks noGrp="1"/>
              </p:cNvSpPr>
              <p:nvPr>
                <p:ph type="subTitle" idx="1"/>
              </p:nvPr>
            </p:nvSpPr>
            <p:spPr>
              <a:xfrm>
                <a:off x="342901" y="1201738"/>
                <a:ext cx="11434232" cy="4674129"/>
              </a:xfrm>
            </p:spPr>
            <p:txBody>
              <a:bodyPr>
                <a:noAutofit/>
              </a:bodyPr>
              <a:lstStyle/>
              <a:p>
                <a:pPr marL="0" indent="0">
                  <a:buNone/>
                </a:pPr>
                <a:br>
                  <a:rPr lang="en-US" sz="1800" b="0" i="1" dirty="0">
                    <a:latin typeface="Cambria Math" panose="02040503050406030204" pitchFamily="18" charset="0"/>
                  </a:rPr>
                </a:b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𝐻</m:t>
                      </m:r>
                      <m:d>
                        <m:dPr>
                          <m:ctrlPr>
                            <a:rPr lang="en-US" sz="1800" b="0" i="1" smtClean="0">
                              <a:latin typeface="Cambria Math" panose="02040503050406030204" pitchFamily="18" charset="0"/>
                            </a:rPr>
                          </m:ctrlPr>
                        </m:dPr>
                        <m:e>
                          <m:r>
                            <a:rPr lang="en-US" sz="1800" b="0" i="1" smtClean="0">
                              <a:latin typeface="Cambria Math" panose="02040503050406030204" pitchFamily="18" charset="0"/>
                            </a:rPr>
                            <m:t>𝑡</m:t>
                          </m:r>
                        </m:e>
                      </m:d>
                      <m:r>
                        <a:rPr lang="en-US" sz="1800" b="0" i="1" smtClean="0">
                          <a:latin typeface="Cambria Math" panose="02040503050406030204" pitchFamily="18" charset="0"/>
                        </a:rPr>
                        <m:t>=</m:t>
                      </m:r>
                      <m:d>
                        <m:dPr>
                          <m:ctrlPr>
                            <a:rPr lang="en-US" sz="1800" b="0" i="1" smtClean="0">
                              <a:latin typeface="Cambria Math" panose="02040503050406030204" pitchFamily="18" charset="0"/>
                            </a:rPr>
                          </m:ctrlPr>
                        </m:dPr>
                        <m:e>
                          <m:r>
                            <a:rPr lang="en-US" sz="1800" b="0" i="1" smtClean="0">
                              <a:latin typeface="Cambria Math" panose="02040503050406030204" pitchFamily="18" charset="0"/>
                            </a:rPr>
                            <m:t>1−</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𝑆</m:t>
                              </m:r>
                            </m:e>
                            <m:sub>
                              <m:r>
                                <a:rPr lang="en-US" sz="1800" b="0" i="1" smtClean="0">
                                  <a:latin typeface="Cambria Math" panose="02040503050406030204" pitchFamily="18" charset="0"/>
                                </a:rPr>
                                <m:t>𝑓</m:t>
                              </m:r>
                            </m:sub>
                          </m:sSub>
                        </m:e>
                      </m:d>
                      <m:sSup>
                        <m:sSupPr>
                          <m:ctrlPr>
                            <a:rPr lang="en-US" sz="1800" b="0" i="1" smtClean="0">
                              <a:latin typeface="Cambria Math" panose="02040503050406030204" pitchFamily="18" charset="0"/>
                            </a:rPr>
                          </m:ctrlPr>
                        </m:sSupPr>
                        <m:e>
                          <m:r>
                            <a:rPr lang="en-US" sz="1800" b="0" i="1" smtClean="0">
                              <a:latin typeface="Cambria Math" panose="02040503050406030204" pitchFamily="18" charset="0"/>
                            </a:rPr>
                            <m:t>𝑒</m:t>
                          </m:r>
                        </m:e>
                        <m:sup>
                          <m:r>
                            <a:rPr lang="en-US" sz="1800" b="0" i="1" smtClean="0">
                              <a:latin typeface="Cambria Math" panose="02040503050406030204" pitchFamily="18" charset="0"/>
                            </a:rPr>
                            <m:t>−</m:t>
                          </m:r>
                          <m:r>
                            <a:rPr lang="en-US" sz="1800" b="0" i="1" smtClean="0">
                              <a:latin typeface="Cambria Math" panose="02040503050406030204" pitchFamily="18" charset="0"/>
                            </a:rPr>
                            <m:t>𝑡</m:t>
                          </m:r>
                          <m:r>
                            <a:rPr lang="en-US" sz="1800" b="0" i="1" smtClean="0">
                              <a:latin typeface="Cambria Math" panose="02040503050406030204" pitchFamily="18" charset="0"/>
                            </a:rPr>
                            <m:t>/</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ea typeface="Cambria Math" panose="02040503050406030204" pitchFamily="18" charset="0"/>
                                </a:rPr>
                                <m:t>𝜏</m:t>
                              </m:r>
                            </m:e>
                            <m:sub>
                              <m:r>
                                <a:rPr lang="en-US" sz="1800" b="0" i="1" smtClean="0">
                                  <a:latin typeface="Cambria Math" panose="02040503050406030204" pitchFamily="18" charset="0"/>
                                </a:rPr>
                                <m:t>𝑓𝑓</m:t>
                              </m:r>
                            </m:sub>
                          </m:sSub>
                        </m:sup>
                      </m:sSup>
                      <m:r>
                        <a:rPr lang="en-US" sz="1800" b="0" i="1" smtClean="0">
                          <a:latin typeface="Cambria Math" panose="02040503050406030204" pitchFamily="18" charset="0"/>
                        </a:rPr>
                        <m:t>+</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𝑆</m:t>
                          </m:r>
                        </m:e>
                        <m:sub>
                          <m:r>
                            <a:rPr lang="en-US" sz="1800" b="0" i="1" smtClean="0">
                              <a:latin typeface="Cambria Math" panose="02040503050406030204" pitchFamily="18" charset="0"/>
                            </a:rPr>
                            <m:t>𝑓</m:t>
                          </m:r>
                        </m:sub>
                      </m:sSub>
                      <m:sSup>
                        <m:sSupPr>
                          <m:ctrlPr>
                            <a:rPr lang="en-US" sz="1800" b="0" i="1" smtClean="0">
                              <a:latin typeface="Cambria Math" panose="02040503050406030204" pitchFamily="18" charset="0"/>
                            </a:rPr>
                          </m:ctrlPr>
                        </m:sSupPr>
                        <m:e>
                          <m:r>
                            <a:rPr lang="en-US" sz="1800" b="0" i="1" smtClean="0">
                              <a:latin typeface="Cambria Math" panose="02040503050406030204" pitchFamily="18" charset="0"/>
                            </a:rPr>
                            <m:t>𝑒</m:t>
                          </m:r>
                        </m:e>
                        <m:sup>
                          <m:r>
                            <a:rPr lang="en-US" sz="1800" b="0" i="1" smtClean="0">
                              <a:latin typeface="Cambria Math" panose="02040503050406030204" pitchFamily="18" charset="0"/>
                            </a:rPr>
                            <m:t>−</m:t>
                          </m:r>
                          <m:r>
                            <a:rPr lang="en-US" sz="1800" b="0" i="1" smtClean="0">
                              <a:latin typeface="Cambria Math" panose="02040503050406030204" pitchFamily="18" charset="0"/>
                            </a:rPr>
                            <m:t>𝑡</m:t>
                          </m:r>
                          <m:r>
                            <a:rPr lang="en-US" sz="1800" b="0" i="1" smtClean="0">
                              <a:latin typeface="Cambria Math" panose="02040503050406030204" pitchFamily="18" charset="0"/>
                            </a:rPr>
                            <m:t>/</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ea typeface="Cambria Math" panose="02040503050406030204" pitchFamily="18" charset="0"/>
                                </a:rPr>
                                <m:t>𝜏</m:t>
                              </m:r>
                            </m:e>
                            <m:sub>
                              <m:r>
                                <a:rPr lang="en-US" sz="1800" b="0" i="1" smtClean="0">
                                  <a:latin typeface="Cambria Math" panose="02040503050406030204" pitchFamily="18" charset="0"/>
                                </a:rPr>
                                <m:t>𝑓𝑠</m:t>
                              </m:r>
                            </m:sub>
                          </m:sSub>
                        </m:sup>
                      </m:sSup>
                      <m:r>
                        <a:rPr lang="en-US" sz="1800" b="0" i="1" smtClean="0">
                          <a:latin typeface="Cambria Math" panose="02040503050406030204" pitchFamily="18" charset="0"/>
                        </a:rPr>
                        <m:t>−</m:t>
                      </m:r>
                      <m:sSup>
                        <m:sSupPr>
                          <m:ctrlPr>
                            <a:rPr lang="en-US" sz="1800" b="0" i="1" smtClean="0">
                              <a:latin typeface="Cambria Math" panose="02040503050406030204" pitchFamily="18" charset="0"/>
                            </a:rPr>
                          </m:ctrlPr>
                        </m:sSupPr>
                        <m:e>
                          <m:r>
                            <a:rPr lang="en-US" sz="1800" b="0" i="1" smtClean="0">
                              <a:latin typeface="Cambria Math" panose="02040503050406030204" pitchFamily="18" charset="0"/>
                            </a:rPr>
                            <m:t>𝑒</m:t>
                          </m:r>
                        </m:e>
                        <m:sup>
                          <m:r>
                            <a:rPr lang="en-US" sz="1800" b="0" i="1" smtClean="0">
                              <a:latin typeface="Cambria Math" panose="02040503050406030204" pitchFamily="18" charset="0"/>
                            </a:rPr>
                            <m:t>−</m:t>
                          </m:r>
                          <m:r>
                            <a:rPr lang="en-US" sz="1800" b="0" i="1" smtClean="0">
                              <a:latin typeface="Cambria Math" panose="02040503050406030204" pitchFamily="18" charset="0"/>
                            </a:rPr>
                            <m:t>𝑡</m:t>
                          </m:r>
                          <m:r>
                            <a:rPr lang="en-US" sz="1800" b="0" i="1" smtClean="0">
                              <a:latin typeface="Cambria Math" panose="02040503050406030204" pitchFamily="18" charset="0"/>
                            </a:rPr>
                            <m:t>/</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ea typeface="Cambria Math" panose="02040503050406030204" pitchFamily="18" charset="0"/>
                                </a:rPr>
                                <m:t>𝜏</m:t>
                              </m:r>
                            </m:e>
                            <m:sub>
                              <m:r>
                                <a:rPr lang="en-US" sz="1800" b="0" i="1" smtClean="0">
                                  <a:latin typeface="Cambria Math" panose="02040503050406030204" pitchFamily="18" charset="0"/>
                                  <a:ea typeface="Cambria Math" panose="02040503050406030204" pitchFamily="18" charset="0"/>
                                </a:rPr>
                                <m:t>𝑟</m:t>
                              </m:r>
                            </m:sub>
                          </m:sSub>
                        </m:sup>
                      </m:sSup>
                    </m:oMath>
                  </m:oMathPara>
                </a14:m>
                <a:endParaRPr lang="en-US" sz="1800" dirty="0"/>
              </a:p>
              <a:p>
                <a:endParaRPr lang="en-US" sz="1800" dirty="0"/>
              </a:p>
              <a:p>
                <a:r>
                  <a:rPr lang="en-US" sz="1800" dirty="0"/>
                  <a:t>Linear-superposition form of the </a:t>
                </a:r>
                <a:r>
                  <a:rPr lang="en-US" sz="1800" dirty="0" err="1"/>
                  <a:t>SiPM</a:t>
                </a:r>
                <a:r>
                  <a:rPr lang="en-US" sz="1800" dirty="0"/>
                  <a:t> response — </a:t>
                </a:r>
                <a:r>
                  <a:rPr lang="en-US" sz="1800" i="1" dirty="0"/>
                  <a:t>practically equivalent </a:t>
                </a:r>
                <a:r>
                  <a:rPr lang="en-US" sz="1800" dirty="0"/>
                  <a:t>to the textbook product form </a:t>
                </a:r>
                <a:br>
                  <a:rPr lang="en-US" sz="1800" dirty="0"/>
                </a:br>
                <a:r>
                  <a:rPr lang="en-US" sz="1800" dirty="0"/>
                  <a:t>when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ea typeface="Cambria Math" panose="02040503050406030204" pitchFamily="18" charset="0"/>
                          </a:rPr>
                          <m:t>𝜏</m:t>
                        </m:r>
                      </m:e>
                      <m:sub>
                        <m:r>
                          <a:rPr lang="en-US" sz="1800" b="0" i="1" smtClean="0">
                            <a:latin typeface="Cambria Math" panose="02040503050406030204" pitchFamily="18" charset="0"/>
                            <a:ea typeface="Cambria Math" panose="02040503050406030204" pitchFamily="18" charset="0"/>
                          </a:rPr>
                          <m:t>𝑟</m:t>
                        </m:r>
                      </m:sub>
                    </m:sSub>
                    <m:r>
                      <a:rPr lang="en-US" sz="1800" b="0" i="1" smtClean="0">
                        <a:latin typeface="Cambria Math" panose="02040503050406030204" pitchFamily="18" charset="0"/>
                        <a:ea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ea typeface="Cambria Math" panose="02040503050406030204" pitchFamily="18" charset="0"/>
                          </a:rPr>
                          <m:t>𝜏</m:t>
                        </m:r>
                      </m:e>
                      <m:sub>
                        <m:r>
                          <a:rPr lang="it-IT" sz="1800" b="0" i="1" smtClean="0">
                            <a:latin typeface="Cambria Math" panose="02040503050406030204" pitchFamily="18" charset="0"/>
                            <a:ea typeface="Cambria Math" panose="02040503050406030204" pitchFamily="18" charset="0"/>
                          </a:rPr>
                          <m:t>𝑓𝑓</m:t>
                        </m:r>
                      </m:sub>
                    </m:sSub>
                  </m:oMath>
                </a14:m>
                <a:r>
                  <a:rPr lang="en-US" sz="1800" dirty="0"/>
                  <a:t>, and </a:t>
                </a:r>
                <a:r>
                  <a:rPr lang="en-US" sz="1800" b="1" dirty="0"/>
                  <a:t>decomposes naturally into 3 independent IIR banks</a:t>
                </a:r>
              </a:p>
              <a:p>
                <a:endParaRPr lang="en-US" sz="1800" b="1" dirty="0"/>
              </a:p>
              <a:p>
                <a:r>
                  <a:rPr lang="en-US" sz="1800" b="1" dirty="0"/>
                  <a:t>Each exponential </a:t>
                </a:r>
                <a:r>
                  <a:rPr lang="en-US" sz="1800" dirty="0"/>
                  <a:t>→ </a:t>
                </a:r>
                <a:r>
                  <a:rPr lang="en-US" sz="1800" b="1" dirty="0"/>
                  <a:t>1-pole IIR </a:t>
                </a:r>
                <a:r>
                  <a:rPr lang="en-US" sz="1800" dirty="0"/>
                  <a:t>(Infinite Impulse Response) </a:t>
                </a:r>
                <a:br>
                  <a:rPr lang="en-US" sz="1800" dirty="0"/>
                </a:br>
                <a:r>
                  <a:rPr lang="en-US" sz="1800" dirty="0"/>
                  <a:t>	      with</a:t>
                </a:r>
                <a:r>
                  <a:rPr lang="en-US" sz="1800" b="0" dirty="0"/>
                  <a:t> </a:t>
                </a:r>
                <a14:m>
                  <m:oMath xmlns:m="http://schemas.openxmlformats.org/officeDocument/2006/math">
                    <m:r>
                      <a:rPr lang="en-US" sz="1800" b="0" i="1" smtClean="0">
                        <a:latin typeface="Cambria Math" panose="02040503050406030204" pitchFamily="18" charset="0"/>
                      </a:rPr>
                      <m:t>𝑀</m:t>
                    </m:r>
                    <m:r>
                      <a:rPr lang="en-US" sz="1800" b="0" i="1" smtClean="0">
                        <a:latin typeface="Cambria Math" panose="02040503050406030204" pitchFamily="18" charset="0"/>
                      </a:rPr>
                      <m:t>=</m:t>
                    </m:r>
                    <m:sSup>
                      <m:sSupPr>
                        <m:ctrlPr>
                          <a:rPr lang="en-US" sz="1800" b="0" i="1" smtClean="0">
                            <a:latin typeface="Cambria Math" panose="02040503050406030204" pitchFamily="18" charset="0"/>
                          </a:rPr>
                        </m:ctrlPr>
                      </m:sSupPr>
                      <m:e>
                        <m:r>
                          <a:rPr lang="en-US" sz="1800" b="0" i="1" smtClean="0">
                            <a:latin typeface="Cambria Math" panose="02040503050406030204" pitchFamily="18" charset="0"/>
                          </a:rPr>
                          <m:t>𝑒</m:t>
                        </m:r>
                      </m:e>
                      <m:sup>
                        <m:r>
                          <a:rPr lang="en-US" sz="1800" b="0" i="1" smtClean="0">
                            <a:latin typeface="Cambria Math" panose="02040503050406030204" pitchFamily="18" charset="0"/>
                          </a:rPr>
                          <m:t>−</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𝑇</m:t>
                            </m:r>
                          </m:e>
                          <m:sub>
                            <m:r>
                              <a:rPr lang="en-US" sz="1800" b="0" i="1" smtClean="0">
                                <a:latin typeface="Cambria Math" panose="02040503050406030204" pitchFamily="18" charset="0"/>
                              </a:rPr>
                              <m:t>𝑆</m:t>
                            </m:r>
                          </m:sub>
                        </m:sSub>
                        <m:r>
                          <a:rPr lang="en-US" sz="1800" b="0" i="1" smtClean="0">
                            <a:latin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𝜏</m:t>
                        </m:r>
                      </m:sup>
                    </m:sSup>
                  </m:oMath>
                </a14:m>
                <a:r>
                  <a:rPr lang="en-US" sz="1800" dirty="0"/>
                  <a:t>,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𝑇</m:t>
                        </m:r>
                      </m:e>
                      <m:sub>
                        <m:r>
                          <a:rPr lang="en-US" sz="1800" b="0" i="1" smtClean="0">
                            <a:latin typeface="Cambria Math" panose="02040503050406030204" pitchFamily="18" charset="0"/>
                          </a:rPr>
                          <m:t>𝑆</m:t>
                        </m:r>
                      </m:sub>
                    </m:sSub>
                    <m:r>
                      <a:rPr lang="en-US" sz="1800" b="0" i="1" smtClean="0">
                        <a:latin typeface="Cambria Math" panose="02040503050406030204" pitchFamily="18" charset="0"/>
                      </a:rPr>
                      <m:t>=0.8 </m:t>
                    </m:r>
                    <m:r>
                      <a:rPr lang="en-US" sz="1800" b="0" i="1" smtClean="0">
                        <a:latin typeface="Cambria Math" panose="02040503050406030204" pitchFamily="18" charset="0"/>
                      </a:rPr>
                      <m:t>𝑛𝑠</m:t>
                    </m:r>
                  </m:oMath>
                </a14:m>
                <a:endParaRPr lang="en-US" sz="1800" b="1" dirty="0"/>
              </a:p>
              <a:p>
                <a:r>
                  <a:rPr lang="en-US" sz="1800" dirty="0"/>
                  <a:t>All four parameters runtime-programmable</a:t>
                </a:r>
              </a:p>
            </p:txBody>
          </p:sp>
        </mc:Choice>
        <mc:Fallback xmlns="">
          <p:sp>
            <p:nvSpPr>
              <p:cNvPr id="3" name="Segnaposto contenuto 2">
                <a:extLst>
                  <a:ext uri="{FF2B5EF4-FFF2-40B4-BE49-F238E27FC236}">
                    <a16:creationId xmlns:a16="http://schemas.microsoft.com/office/drawing/2014/main" id="{944081F3-9960-30EC-D939-55D7DCB777D0}"/>
                  </a:ext>
                </a:extLst>
              </p:cNvPr>
              <p:cNvSpPr>
                <a:spLocks noGrp="1" noRot="1" noChangeAspect="1" noMove="1" noResize="1" noEditPoints="1" noAdjustHandles="1" noChangeArrowheads="1" noChangeShapeType="1" noTextEdit="1"/>
              </p:cNvSpPr>
              <p:nvPr>
                <p:ph type="subTitle" idx="1"/>
              </p:nvPr>
            </p:nvSpPr>
            <p:spPr>
              <a:xfrm>
                <a:off x="342901" y="1201738"/>
                <a:ext cx="11434232" cy="4674129"/>
              </a:xfrm>
              <a:blipFill>
                <a:blip r:embed="rId3"/>
                <a:stretch>
                  <a:fillRect/>
                </a:stretch>
              </a:blipFill>
            </p:spPr>
            <p:txBody>
              <a:bodyPr/>
              <a:lstStyle/>
              <a:p>
                <a:r>
                  <a:rPr lang="en-US">
                    <a:noFill/>
                  </a:rPr>
                  <a:t> </a:t>
                </a:r>
              </a:p>
            </p:txBody>
          </p:sp>
        </mc:Fallback>
      </mc:AlternateContent>
      <p:sp>
        <p:nvSpPr>
          <p:cNvPr id="4" name="Titolo 3">
            <a:extLst>
              <a:ext uri="{FF2B5EF4-FFF2-40B4-BE49-F238E27FC236}">
                <a16:creationId xmlns:a16="http://schemas.microsoft.com/office/drawing/2014/main" id="{E3D3E29B-6A5E-2545-7EA0-4119F3CC970D}"/>
              </a:ext>
            </a:extLst>
          </p:cNvPr>
          <p:cNvSpPr>
            <a:spLocks noGrp="1"/>
          </p:cNvSpPr>
          <p:nvPr>
            <p:ph type="title"/>
          </p:nvPr>
        </p:nvSpPr>
        <p:spPr/>
        <p:txBody>
          <a:bodyPr/>
          <a:lstStyle/>
          <a:p>
            <a:r>
              <a:rPr lang="en-US" dirty="0"/>
              <a:t>Emulated signal equation + shaping implementation</a:t>
            </a:r>
          </a:p>
        </p:txBody>
      </p:sp>
      <mc:AlternateContent xmlns:mc="http://schemas.openxmlformats.org/markup-compatibility/2006" xmlns:a14="http://schemas.microsoft.com/office/drawing/2010/main">
        <mc:Choice Requires="a14">
          <p:graphicFrame>
            <p:nvGraphicFramePr>
              <p:cNvPr id="2" name="Tabella 1">
                <a:extLst>
                  <a:ext uri="{FF2B5EF4-FFF2-40B4-BE49-F238E27FC236}">
                    <a16:creationId xmlns:a16="http://schemas.microsoft.com/office/drawing/2014/main" id="{DE077BA1-C1E9-0AC0-F8C3-D25E8768D0FF}"/>
                  </a:ext>
                </a:extLst>
              </p:cNvPr>
              <p:cNvGraphicFramePr>
                <a:graphicFrameLocks noGrp="1"/>
              </p:cNvGraphicFramePr>
              <p:nvPr>
                <p:extLst>
                  <p:ext uri="{D42A27DB-BD31-4B8C-83A1-F6EECF244321}">
                    <p14:modId xmlns:p14="http://schemas.microsoft.com/office/powerpoint/2010/main" val="2705927403"/>
                  </p:ext>
                </p:extLst>
              </p:nvPr>
            </p:nvGraphicFramePr>
            <p:xfrm>
              <a:off x="3863033" y="4324796"/>
              <a:ext cx="4393967" cy="1905065"/>
            </p:xfrm>
            <a:graphic>
              <a:graphicData uri="http://schemas.openxmlformats.org/drawingml/2006/table">
                <a:tbl>
                  <a:tblPr firstRow="1" bandRow="1">
                    <a:tableStyleId>{5C22544A-7EE6-4342-B048-85BDC9FD1C3A}</a:tableStyleId>
                  </a:tblPr>
                  <a:tblGrid>
                    <a:gridCol w="1207641">
                      <a:extLst>
                        <a:ext uri="{9D8B030D-6E8A-4147-A177-3AD203B41FA5}">
                          <a16:colId xmlns:a16="http://schemas.microsoft.com/office/drawing/2014/main" val="4240019075"/>
                        </a:ext>
                      </a:extLst>
                    </a:gridCol>
                    <a:gridCol w="3186326">
                      <a:extLst>
                        <a:ext uri="{9D8B030D-6E8A-4147-A177-3AD203B41FA5}">
                          <a16:colId xmlns:a16="http://schemas.microsoft.com/office/drawing/2014/main" val="1998135821"/>
                        </a:ext>
                      </a:extLst>
                    </a:gridCol>
                  </a:tblGrid>
                  <a:tr h="370840">
                    <a:tc>
                      <a:txBody>
                        <a:bodyPr/>
                        <a:lstStyle/>
                        <a:p>
                          <a:r>
                            <a:rPr lang="it-IT" dirty="0"/>
                            <a:t>Symbol</a:t>
                          </a:r>
                        </a:p>
                      </a:txBody>
                      <a:tcPr/>
                    </a:tc>
                    <a:tc>
                      <a:txBody>
                        <a:bodyPr/>
                        <a:lstStyle/>
                        <a:p>
                          <a:r>
                            <a:rPr lang="it-IT" dirty="0" err="1"/>
                            <a:t>Meaning</a:t>
                          </a:r>
                          <a:endParaRPr lang="it-IT" dirty="0"/>
                        </a:p>
                      </a:txBody>
                      <a:tcPr/>
                    </a:tc>
                    <a:extLst>
                      <a:ext uri="{0D108BD9-81ED-4DB2-BD59-A6C34878D82A}">
                        <a16:rowId xmlns:a16="http://schemas.microsoft.com/office/drawing/2014/main" val="3824812431"/>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𝜏</m:t>
                                    </m:r>
                                  </m:e>
                                  <m:sub>
                                    <m:r>
                                      <a:rPr lang="en-US" b="0" i="1" smtClean="0">
                                        <a:latin typeface="Cambria Math" panose="02040503050406030204" pitchFamily="18" charset="0"/>
                                        <a:ea typeface="Cambria Math" panose="02040503050406030204" pitchFamily="18" charset="0"/>
                                      </a:rPr>
                                      <m:t>𝑟</m:t>
                                    </m:r>
                                  </m:sub>
                                </m:sSub>
                              </m:oMath>
                            </m:oMathPara>
                          </a14:m>
                          <a:endParaRPr lang="it-IT" dirty="0"/>
                        </a:p>
                      </a:txBody>
                      <a:tcPr/>
                    </a:tc>
                    <a:tc>
                      <a:txBody>
                        <a:bodyPr/>
                        <a:lstStyle/>
                        <a:p>
                          <a:r>
                            <a:rPr lang="it-IT" dirty="0"/>
                            <a:t>Rise time </a:t>
                          </a:r>
                          <a:r>
                            <a:rPr lang="it-IT" dirty="0" err="1"/>
                            <a:t>constant</a:t>
                          </a:r>
                          <a:endParaRPr lang="it-IT" dirty="0"/>
                        </a:p>
                      </a:txBody>
                      <a:tcPr/>
                    </a:tc>
                    <a:extLst>
                      <a:ext uri="{0D108BD9-81ED-4DB2-BD59-A6C34878D82A}">
                        <a16:rowId xmlns:a16="http://schemas.microsoft.com/office/drawing/2014/main" val="2464121977"/>
                      </a:ext>
                    </a:extLst>
                  </a:tr>
                  <a:tr h="370840">
                    <a:tc>
                      <a:txBody>
                        <a:bodyPr/>
                        <a:lstStyle/>
                        <a:p>
                          <a:pPr algn="ct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𝜏</m:t>
                                  </m:r>
                                </m:e>
                                <m:sub>
                                  <m:r>
                                    <a:rPr lang="en-US" b="0" i="1" smtClean="0">
                                      <a:latin typeface="Cambria Math" panose="02040503050406030204" pitchFamily="18" charset="0"/>
                                    </a:rPr>
                                    <m:t>𝑓𝑓</m:t>
                                  </m:r>
                                </m:sub>
                              </m:sSub>
                            </m:oMath>
                          </a14:m>
                          <a:r>
                            <a:rPr lang="en-US" dirty="0"/>
                            <a:t> </a:t>
                          </a:r>
                          <a:endParaRPr lang="it-IT" dirty="0"/>
                        </a:p>
                      </a:txBody>
                      <a:tcPr/>
                    </a:tc>
                    <a:tc>
                      <a:txBody>
                        <a:bodyPr/>
                        <a:lstStyle/>
                        <a:p>
                          <a:r>
                            <a:rPr lang="it-IT" dirty="0"/>
                            <a:t>Fast </a:t>
                          </a:r>
                          <a:r>
                            <a:rPr lang="it-IT" dirty="0" err="1"/>
                            <a:t>decay</a:t>
                          </a:r>
                          <a:endParaRPr lang="it-IT" dirty="0"/>
                        </a:p>
                      </a:txBody>
                      <a:tcPr/>
                    </a:tc>
                    <a:extLst>
                      <a:ext uri="{0D108BD9-81ED-4DB2-BD59-A6C34878D82A}">
                        <a16:rowId xmlns:a16="http://schemas.microsoft.com/office/drawing/2014/main" val="4012040380"/>
                      </a:ext>
                    </a:extLst>
                  </a:tr>
                  <a:tr h="370840">
                    <a:tc>
                      <a:txBody>
                        <a:bodyPr/>
                        <a:lstStyle/>
                        <a:p>
                          <a:pPr algn="ct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𝜏</m:t>
                                  </m:r>
                                </m:e>
                                <m:sub>
                                  <m:r>
                                    <a:rPr lang="en-US" b="0" i="1" smtClean="0">
                                      <a:latin typeface="Cambria Math" panose="02040503050406030204" pitchFamily="18" charset="0"/>
                                    </a:rPr>
                                    <m:t>𝑓𝑠</m:t>
                                  </m:r>
                                </m:sub>
                              </m:sSub>
                            </m:oMath>
                          </a14:m>
                          <a:r>
                            <a:rPr lang="en-US" dirty="0"/>
                            <a:t> </a:t>
                          </a:r>
                          <a:endParaRPr lang="it-IT" dirty="0"/>
                        </a:p>
                      </a:txBody>
                      <a:tcPr/>
                    </a:tc>
                    <a:tc>
                      <a:txBody>
                        <a:bodyPr/>
                        <a:lstStyle/>
                        <a:p>
                          <a:r>
                            <a:rPr lang="it-IT" dirty="0"/>
                            <a:t>Slow </a:t>
                          </a:r>
                          <a:r>
                            <a:rPr lang="it-IT" dirty="0" err="1"/>
                            <a:t>decay</a:t>
                          </a:r>
                          <a:endParaRPr lang="it-IT" dirty="0"/>
                        </a:p>
                      </a:txBody>
                      <a:tcPr/>
                    </a:tc>
                    <a:extLst>
                      <a:ext uri="{0D108BD9-81ED-4DB2-BD59-A6C34878D82A}">
                        <a16:rowId xmlns:a16="http://schemas.microsoft.com/office/drawing/2014/main" val="1587425596"/>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𝑓</m:t>
                                    </m:r>
                                  </m:sub>
                                </m:sSub>
                              </m:oMath>
                            </m:oMathPara>
                          </a14:m>
                          <a:endParaRPr lang="it-IT" dirty="0"/>
                        </a:p>
                      </a:txBody>
                      <a:tcPr/>
                    </a:tc>
                    <a:tc>
                      <a:txBody>
                        <a:bodyPr/>
                        <a:lstStyle/>
                        <a:p>
                          <a:r>
                            <a:rPr lang="it-IT" dirty="0"/>
                            <a:t>Slow-component </a:t>
                          </a:r>
                          <a:r>
                            <a:rPr lang="it-IT" dirty="0" err="1"/>
                            <a:t>fraction</a:t>
                          </a:r>
                          <a:endParaRPr lang="it-IT" dirty="0"/>
                        </a:p>
                      </a:txBody>
                      <a:tcPr/>
                    </a:tc>
                    <a:extLst>
                      <a:ext uri="{0D108BD9-81ED-4DB2-BD59-A6C34878D82A}">
                        <a16:rowId xmlns:a16="http://schemas.microsoft.com/office/drawing/2014/main" val="2578474316"/>
                      </a:ext>
                    </a:extLst>
                  </a:tr>
                </a:tbl>
              </a:graphicData>
            </a:graphic>
          </p:graphicFrame>
        </mc:Choice>
        <mc:Fallback xmlns="">
          <p:graphicFrame>
            <p:nvGraphicFramePr>
              <p:cNvPr id="2" name="Tabella 1">
                <a:extLst>
                  <a:ext uri="{FF2B5EF4-FFF2-40B4-BE49-F238E27FC236}">
                    <a16:creationId xmlns:a16="http://schemas.microsoft.com/office/drawing/2014/main" id="{DE077BA1-C1E9-0AC0-F8C3-D25E8768D0FF}"/>
                  </a:ext>
                </a:extLst>
              </p:cNvPr>
              <p:cNvGraphicFramePr>
                <a:graphicFrameLocks noGrp="1"/>
              </p:cNvGraphicFramePr>
              <p:nvPr>
                <p:extLst>
                  <p:ext uri="{D42A27DB-BD31-4B8C-83A1-F6EECF244321}">
                    <p14:modId xmlns:p14="http://schemas.microsoft.com/office/powerpoint/2010/main" val="2705927403"/>
                  </p:ext>
                </p:extLst>
              </p:nvPr>
            </p:nvGraphicFramePr>
            <p:xfrm>
              <a:off x="3863033" y="4324796"/>
              <a:ext cx="4393967" cy="1905065"/>
            </p:xfrm>
            <a:graphic>
              <a:graphicData uri="http://schemas.openxmlformats.org/drawingml/2006/table">
                <a:tbl>
                  <a:tblPr firstRow="1" bandRow="1">
                    <a:tableStyleId>{5C22544A-7EE6-4342-B048-85BDC9FD1C3A}</a:tableStyleId>
                  </a:tblPr>
                  <a:tblGrid>
                    <a:gridCol w="1207641">
                      <a:extLst>
                        <a:ext uri="{9D8B030D-6E8A-4147-A177-3AD203B41FA5}">
                          <a16:colId xmlns:a16="http://schemas.microsoft.com/office/drawing/2014/main" val="4240019075"/>
                        </a:ext>
                      </a:extLst>
                    </a:gridCol>
                    <a:gridCol w="3186326">
                      <a:extLst>
                        <a:ext uri="{9D8B030D-6E8A-4147-A177-3AD203B41FA5}">
                          <a16:colId xmlns:a16="http://schemas.microsoft.com/office/drawing/2014/main" val="1998135821"/>
                        </a:ext>
                      </a:extLst>
                    </a:gridCol>
                  </a:tblGrid>
                  <a:tr h="370840">
                    <a:tc>
                      <a:txBody>
                        <a:bodyPr/>
                        <a:lstStyle/>
                        <a:p>
                          <a:r>
                            <a:rPr lang="it-IT" dirty="0"/>
                            <a:t>Symbol</a:t>
                          </a:r>
                        </a:p>
                      </a:txBody>
                      <a:tcPr/>
                    </a:tc>
                    <a:tc>
                      <a:txBody>
                        <a:bodyPr/>
                        <a:lstStyle/>
                        <a:p>
                          <a:r>
                            <a:rPr lang="it-IT" dirty="0" err="1"/>
                            <a:t>Meaning</a:t>
                          </a:r>
                          <a:endParaRPr lang="it-IT" dirty="0"/>
                        </a:p>
                      </a:txBody>
                      <a:tcPr/>
                    </a:tc>
                    <a:extLst>
                      <a:ext uri="{0D108BD9-81ED-4DB2-BD59-A6C34878D82A}">
                        <a16:rowId xmlns:a16="http://schemas.microsoft.com/office/drawing/2014/main" val="3824812431"/>
                      </a:ext>
                    </a:extLst>
                  </a:tr>
                  <a:tr h="370840">
                    <a:tc>
                      <a:txBody>
                        <a:bodyPr/>
                        <a:lstStyle/>
                        <a:p>
                          <a:endParaRPr lang="en-US"/>
                        </a:p>
                      </a:txBody>
                      <a:tcPr>
                        <a:blipFill>
                          <a:blip r:embed="rId4"/>
                          <a:stretch>
                            <a:fillRect l="-505" t="-106557" r="-266667" b="-334426"/>
                          </a:stretch>
                        </a:blipFill>
                      </a:tcPr>
                    </a:tc>
                    <a:tc>
                      <a:txBody>
                        <a:bodyPr/>
                        <a:lstStyle/>
                        <a:p>
                          <a:r>
                            <a:rPr lang="it-IT" dirty="0"/>
                            <a:t>Rise time </a:t>
                          </a:r>
                          <a:r>
                            <a:rPr lang="it-IT" dirty="0" err="1"/>
                            <a:t>constant</a:t>
                          </a:r>
                          <a:endParaRPr lang="it-IT" dirty="0"/>
                        </a:p>
                      </a:txBody>
                      <a:tcPr/>
                    </a:tc>
                    <a:extLst>
                      <a:ext uri="{0D108BD9-81ED-4DB2-BD59-A6C34878D82A}">
                        <a16:rowId xmlns:a16="http://schemas.microsoft.com/office/drawing/2014/main" val="2464121977"/>
                      </a:ext>
                    </a:extLst>
                  </a:tr>
                  <a:tr h="387795">
                    <a:tc>
                      <a:txBody>
                        <a:bodyPr/>
                        <a:lstStyle/>
                        <a:p>
                          <a:endParaRPr lang="en-US"/>
                        </a:p>
                      </a:txBody>
                      <a:tcPr>
                        <a:blipFill>
                          <a:blip r:embed="rId4"/>
                          <a:stretch>
                            <a:fillRect l="-505" t="-196875" r="-266667" b="-218750"/>
                          </a:stretch>
                        </a:blipFill>
                      </a:tcPr>
                    </a:tc>
                    <a:tc>
                      <a:txBody>
                        <a:bodyPr/>
                        <a:lstStyle/>
                        <a:p>
                          <a:r>
                            <a:rPr lang="it-IT" dirty="0"/>
                            <a:t>Fast </a:t>
                          </a:r>
                          <a:r>
                            <a:rPr lang="it-IT" dirty="0" err="1"/>
                            <a:t>decay</a:t>
                          </a:r>
                          <a:endParaRPr lang="it-IT" dirty="0"/>
                        </a:p>
                      </a:txBody>
                      <a:tcPr/>
                    </a:tc>
                    <a:extLst>
                      <a:ext uri="{0D108BD9-81ED-4DB2-BD59-A6C34878D82A}">
                        <a16:rowId xmlns:a16="http://schemas.microsoft.com/office/drawing/2014/main" val="4012040380"/>
                      </a:ext>
                    </a:extLst>
                  </a:tr>
                  <a:tr h="387795">
                    <a:tc>
                      <a:txBody>
                        <a:bodyPr/>
                        <a:lstStyle/>
                        <a:p>
                          <a:endParaRPr lang="en-US"/>
                        </a:p>
                      </a:txBody>
                      <a:tcPr>
                        <a:blipFill>
                          <a:blip r:embed="rId4"/>
                          <a:stretch>
                            <a:fillRect l="-505" t="-301587" r="-266667" b="-122222"/>
                          </a:stretch>
                        </a:blipFill>
                      </a:tcPr>
                    </a:tc>
                    <a:tc>
                      <a:txBody>
                        <a:bodyPr/>
                        <a:lstStyle/>
                        <a:p>
                          <a:r>
                            <a:rPr lang="it-IT" dirty="0"/>
                            <a:t>Slow </a:t>
                          </a:r>
                          <a:r>
                            <a:rPr lang="it-IT" dirty="0" err="1"/>
                            <a:t>decay</a:t>
                          </a:r>
                          <a:endParaRPr lang="it-IT" dirty="0"/>
                        </a:p>
                      </a:txBody>
                      <a:tcPr/>
                    </a:tc>
                    <a:extLst>
                      <a:ext uri="{0D108BD9-81ED-4DB2-BD59-A6C34878D82A}">
                        <a16:rowId xmlns:a16="http://schemas.microsoft.com/office/drawing/2014/main" val="1587425596"/>
                      </a:ext>
                    </a:extLst>
                  </a:tr>
                  <a:tr h="387795">
                    <a:tc>
                      <a:txBody>
                        <a:bodyPr/>
                        <a:lstStyle/>
                        <a:p>
                          <a:endParaRPr lang="en-US"/>
                        </a:p>
                      </a:txBody>
                      <a:tcPr>
                        <a:blipFill>
                          <a:blip r:embed="rId4"/>
                          <a:stretch>
                            <a:fillRect l="-505" t="-395313" r="-266667" b="-20313"/>
                          </a:stretch>
                        </a:blipFill>
                      </a:tcPr>
                    </a:tc>
                    <a:tc>
                      <a:txBody>
                        <a:bodyPr/>
                        <a:lstStyle/>
                        <a:p>
                          <a:r>
                            <a:rPr lang="it-IT" dirty="0"/>
                            <a:t>Slow-component </a:t>
                          </a:r>
                          <a:r>
                            <a:rPr lang="it-IT" dirty="0" err="1"/>
                            <a:t>fraction</a:t>
                          </a:r>
                          <a:endParaRPr lang="it-IT" dirty="0"/>
                        </a:p>
                      </a:txBody>
                      <a:tcPr/>
                    </a:tc>
                    <a:extLst>
                      <a:ext uri="{0D108BD9-81ED-4DB2-BD59-A6C34878D82A}">
                        <a16:rowId xmlns:a16="http://schemas.microsoft.com/office/drawing/2014/main" val="2578474316"/>
                      </a:ext>
                    </a:extLst>
                  </a:tr>
                </a:tbl>
              </a:graphicData>
            </a:graphic>
          </p:graphicFrame>
        </mc:Fallback>
      </mc:AlternateContent>
      <p:sp>
        <p:nvSpPr>
          <p:cNvPr id="5" name="Rettangolo con angoli arrotondati 4">
            <a:extLst>
              <a:ext uri="{FF2B5EF4-FFF2-40B4-BE49-F238E27FC236}">
                <a16:creationId xmlns:a16="http://schemas.microsoft.com/office/drawing/2014/main" id="{10AC0270-01EC-77BE-2523-A87BFD4C4BEA}"/>
              </a:ext>
            </a:extLst>
          </p:cNvPr>
          <p:cNvSpPr/>
          <p:nvPr/>
        </p:nvSpPr>
        <p:spPr>
          <a:xfrm>
            <a:off x="10248900" y="6214145"/>
            <a:ext cx="1894222" cy="609600"/>
          </a:xfrm>
          <a:prstGeom prst="roundRect">
            <a:avLst/>
          </a:prstGeom>
          <a:solidFill>
            <a:schemeClr val="tx2">
              <a:lumMod val="25000"/>
              <a:lumOff val="75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800" b="1" dirty="0">
                <a:solidFill>
                  <a:schemeClr val="tx1"/>
                </a:solidFill>
              </a:rPr>
              <a:t>10</a:t>
            </a:r>
            <a:endParaRPr lang="it-IT" sz="2800" b="1" dirty="0">
              <a:solidFill>
                <a:schemeClr val="tx1"/>
              </a:solidFill>
            </a:endParaRPr>
          </a:p>
        </p:txBody>
      </p:sp>
    </p:spTree>
    <p:extLst>
      <p:ext uri="{BB962C8B-B14F-4D97-AF65-F5344CB8AC3E}">
        <p14:creationId xmlns:p14="http://schemas.microsoft.com/office/powerpoint/2010/main" val="140976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E3D3E29B-6A5E-2545-7EA0-4119F3CC970D}"/>
              </a:ext>
            </a:extLst>
          </p:cNvPr>
          <p:cNvSpPr>
            <a:spLocks noGrp="1"/>
          </p:cNvSpPr>
          <p:nvPr>
            <p:ph type="title"/>
          </p:nvPr>
        </p:nvSpPr>
        <p:spPr/>
        <p:txBody>
          <a:bodyPr/>
          <a:lstStyle/>
          <a:p>
            <a:r>
              <a:rPr lang="en-US" dirty="0"/>
              <a:t>Hardware platform</a:t>
            </a:r>
          </a:p>
        </p:txBody>
      </p:sp>
      <p:pic>
        <p:nvPicPr>
          <p:cNvPr id="7" name="Immagine 6" descr="Immagine che contiene circuito, Ingegneria elettronica, Componente elettrico, Componente di circuito&#10;&#10;Il contenuto generato dall'IA potrebbe non essere corretto.">
            <a:extLst>
              <a:ext uri="{FF2B5EF4-FFF2-40B4-BE49-F238E27FC236}">
                <a16:creationId xmlns:a16="http://schemas.microsoft.com/office/drawing/2014/main" id="{D57A77C3-2174-F740-786E-3B54639A0C95}"/>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rot="16200000">
            <a:off x="3434469" y="218113"/>
            <a:ext cx="5163671" cy="6858000"/>
          </a:xfrm>
          <a:prstGeom prst="rect">
            <a:avLst/>
          </a:prstGeom>
        </p:spPr>
      </p:pic>
      <p:sp>
        <p:nvSpPr>
          <p:cNvPr id="8" name="Ovale 7">
            <a:extLst>
              <a:ext uri="{FF2B5EF4-FFF2-40B4-BE49-F238E27FC236}">
                <a16:creationId xmlns:a16="http://schemas.microsoft.com/office/drawing/2014/main" id="{4A975A0E-822B-A4B6-8562-8707AE94E434}"/>
              </a:ext>
            </a:extLst>
          </p:cNvPr>
          <p:cNvSpPr/>
          <p:nvPr/>
        </p:nvSpPr>
        <p:spPr>
          <a:xfrm>
            <a:off x="4689446" y="2453781"/>
            <a:ext cx="1828800" cy="1300293"/>
          </a:xfrm>
          <a:prstGeom prst="ellipse">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Rettangolo con angoli arrotondati 8">
            <a:extLst>
              <a:ext uri="{FF2B5EF4-FFF2-40B4-BE49-F238E27FC236}">
                <a16:creationId xmlns:a16="http://schemas.microsoft.com/office/drawing/2014/main" id="{F83E72A7-B26D-C01B-25E9-A088CD2C0696}"/>
              </a:ext>
            </a:extLst>
          </p:cNvPr>
          <p:cNvSpPr/>
          <p:nvPr/>
        </p:nvSpPr>
        <p:spPr>
          <a:xfrm>
            <a:off x="4137575" y="1014501"/>
            <a:ext cx="2466364" cy="684711"/>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Zynq™ </a:t>
            </a:r>
            <a:r>
              <a:rPr lang="en-US" dirty="0" err="1">
                <a:solidFill>
                  <a:schemeClr val="tx1"/>
                </a:solidFill>
              </a:rPr>
              <a:t>UltraScale</a:t>
            </a:r>
            <a:r>
              <a:rPr lang="en-US" dirty="0">
                <a:solidFill>
                  <a:schemeClr val="tx1"/>
                </a:solidFill>
              </a:rPr>
              <a:t>+™ </a:t>
            </a:r>
            <a:r>
              <a:rPr lang="en-US" dirty="0" err="1">
                <a:solidFill>
                  <a:schemeClr val="tx1"/>
                </a:solidFill>
              </a:rPr>
              <a:t>MPSoC</a:t>
            </a:r>
            <a:endParaRPr lang="en-US" dirty="0">
              <a:solidFill>
                <a:schemeClr val="tx1"/>
              </a:solidFill>
            </a:endParaRPr>
          </a:p>
        </p:txBody>
      </p:sp>
      <p:cxnSp>
        <p:nvCxnSpPr>
          <p:cNvPr id="10" name="Connettore 2 9">
            <a:extLst>
              <a:ext uri="{FF2B5EF4-FFF2-40B4-BE49-F238E27FC236}">
                <a16:creationId xmlns:a16="http://schemas.microsoft.com/office/drawing/2014/main" id="{EB6D478B-6FAA-97D6-6EE0-EFD2EB4D8DD9}"/>
              </a:ext>
            </a:extLst>
          </p:cNvPr>
          <p:cNvCxnSpPr>
            <a:cxnSpLocks/>
            <a:stCxn id="9" idx="2"/>
            <a:endCxn id="8" idx="0"/>
          </p:cNvCxnSpPr>
          <p:nvPr/>
        </p:nvCxnSpPr>
        <p:spPr>
          <a:xfrm>
            <a:off x="5370757" y="1699212"/>
            <a:ext cx="233089" cy="754569"/>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11" name="Ovale 10">
            <a:extLst>
              <a:ext uri="{FF2B5EF4-FFF2-40B4-BE49-F238E27FC236}">
                <a16:creationId xmlns:a16="http://schemas.microsoft.com/office/drawing/2014/main" id="{46EEC57B-51BC-F047-7456-7E9F3CB82A47}"/>
              </a:ext>
            </a:extLst>
          </p:cNvPr>
          <p:cNvSpPr/>
          <p:nvPr/>
        </p:nvSpPr>
        <p:spPr>
          <a:xfrm>
            <a:off x="3562875" y="2051108"/>
            <a:ext cx="577092" cy="508934"/>
          </a:xfrm>
          <a:prstGeom prst="ellipse">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Ovale 11">
            <a:extLst>
              <a:ext uri="{FF2B5EF4-FFF2-40B4-BE49-F238E27FC236}">
                <a16:creationId xmlns:a16="http://schemas.microsoft.com/office/drawing/2014/main" id="{26F64776-FF53-9D8B-344C-46968B7DB073}"/>
              </a:ext>
            </a:extLst>
          </p:cNvPr>
          <p:cNvSpPr/>
          <p:nvPr/>
        </p:nvSpPr>
        <p:spPr>
          <a:xfrm>
            <a:off x="3532291" y="3679970"/>
            <a:ext cx="577092" cy="508934"/>
          </a:xfrm>
          <a:prstGeom prst="ellipse">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ttangolo con angoli arrotondati 12">
            <a:extLst>
              <a:ext uri="{FF2B5EF4-FFF2-40B4-BE49-F238E27FC236}">
                <a16:creationId xmlns:a16="http://schemas.microsoft.com/office/drawing/2014/main" id="{A035CA2F-5039-A5A4-4618-EA6428F38FF6}"/>
              </a:ext>
            </a:extLst>
          </p:cNvPr>
          <p:cNvSpPr/>
          <p:nvPr/>
        </p:nvSpPr>
        <p:spPr>
          <a:xfrm>
            <a:off x="1171783" y="1010503"/>
            <a:ext cx="2220211" cy="684711"/>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2x LTC2000 DAC</a:t>
            </a:r>
          </a:p>
          <a:p>
            <a:pPr algn="ctr"/>
            <a:r>
              <a:rPr lang="en-US" dirty="0">
                <a:solidFill>
                  <a:schemeClr val="tx1"/>
                </a:solidFill>
              </a:rPr>
              <a:t>16 bit - 2.5 GS/s</a:t>
            </a:r>
          </a:p>
        </p:txBody>
      </p:sp>
      <p:cxnSp>
        <p:nvCxnSpPr>
          <p:cNvPr id="14" name="Connettore 2 13">
            <a:extLst>
              <a:ext uri="{FF2B5EF4-FFF2-40B4-BE49-F238E27FC236}">
                <a16:creationId xmlns:a16="http://schemas.microsoft.com/office/drawing/2014/main" id="{F609613E-F067-7890-7F6E-71936F29397E}"/>
              </a:ext>
            </a:extLst>
          </p:cNvPr>
          <p:cNvCxnSpPr>
            <a:cxnSpLocks/>
            <a:stCxn id="13" idx="3"/>
            <a:endCxn id="11" idx="1"/>
          </p:cNvCxnSpPr>
          <p:nvPr/>
        </p:nvCxnSpPr>
        <p:spPr>
          <a:xfrm>
            <a:off x="3391994" y="1352859"/>
            <a:ext cx="255394" cy="772781"/>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Connettore 2 14">
            <a:extLst>
              <a:ext uri="{FF2B5EF4-FFF2-40B4-BE49-F238E27FC236}">
                <a16:creationId xmlns:a16="http://schemas.microsoft.com/office/drawing/2014/main" id="{D13DC547-28FF-1BAD-44C6-44662C10057D}"/>
              </a:ext>
            </a:extLst>
          </p:cNvPr>
          <p:cNvCxnSpPr>
            <a:cxnSpLocks/>
            <a:stCxn id="13" idx="3"/>
            <a:endCxn id="12" idx="1"/>
          </p:cNvCxnSpPr>
          <p:nvPr/>
        </p:nvCxnSpPr>
        <p:spPr>
          <a:xfrm>
            <a:off x="3391994" y="1352859"/>
            <a:ext cx="224810" cy="2401643"/>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16" name="Ovale 15">
            <a:extLst>
              <a:ext uri="{FF2B5EF4-FFF2-40B4-BE49-F238E27FC236}">
                <a16:creationId xmlns:a16="http://schemas.microsoft.com/office/drawing/2014/main" id="{67CFB934-C250-3E38-4358-594439200627}"/>
              </a:ext>
            </a:extLst>
          </p:cNvPr>
          <p:cNvSpPr/>
          <p:nvPr/>
        </p:nvSpPr>
        <p:spPr>
          <a:xfrm>
            <a:off x="7480183" y="4471332"/>
            <a:ext cx="1366008" cy="534099"/>
          </a:xfrm>
          <a:prstGeom prst="ellipse">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Rettangolo con angoli arrotondati 16">
            <a:extLst>
              <a:ext uri="{FF2B5EF4-FFF2-40B4-BE49-F238E27FC236}">
                <a16:creationId xmlns:a16="http://schemas.microsoft.com/office/drawing/2014/main" id="{38818B63-FB39-B775-20F2-979CB91E706C}"/>
              </a:ext>
            </a:extLst>
          </p:cNvPr>
          <p:cNvSpPr/>
          <p:nvPr/>
        </p:nvSpPr>
        <p:spPr>
          <a:xfrm>
            <a:off x="10208003" y="4493703"/>
            <a:ext cx="1830199" cy="511728"/>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10G SFP</a:t>
            </a:r>
          </a:p>
          <a:p>
            <a:pPr algn="ctr"/>
            <a:r>
              <a:rPr lang="en-US" dirty="0">
                <a:solidFill>
                  <a:schemeClr val="tx1"/>
                </a:solidFill>
              </a:rPr>
              <a:t>Transceiver</a:t>
            </a:r>
          </a:p>
        </p:txBody>
      </p:sp>
      <p:cxnSp>
        <p:nvCxnSpPr>
          <p:cNvPr id="18" name="Connettore 2 17">
            <a:extLst>
              <a:ext uri="{FF2B5EF4-FFF2-40B4-BE49-F238E27FC236}">
                <a16:creationId xmlns:a16="http://schemas.microsoft.com/office/drawing/2014/main" id="{CF29AD08-CA71-DF0E-D998-039890B3F4AD}"/>
              </a:ext>
            </a:extLst>
          </p:cNvPr>
          <p:cNvCxnSpPr>
            <a:cxnSpLocks/>
            <a:stCxn id="17" idx="1"/>
            <a:endCxn id="16" idx="6"/>
          </p:cNvCxnSpPr>
          <p:nvPr/>
        </p:nvCxnSpPr>
        <p:spPr>
          <a:xfrm flipH="1" flipV="1">
            <a:off x="8846191" y="4738382"/>
            <a:ext cx="1361812" cy="11185"/>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28" name="Rettangolo con angoli arrotondati 27">
            <a:extLst>
              <a:ext uri="{FF2B5EF4-FFF2-40B4-BE49-F238E27FC236}">
                <a16:creationId xmlns:a16="http://schemas.microsoft.com/office/drawing/2014/main" id="{979ACC5E-97A4-87FD-1DFC-B4472780B91D}"/>
              </a:ext>
            </a:extLst>
          </p:cNvPr>
          <p:cNvSpPr/>
          <p:nvPr/>
        </p:nvSpPr>
        <p:spPr>
          <a:xfrm>
            <a:off x="159691" y="2053628"/>
            <a:ext cx="2117622" cy="573249"/>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Chan 1 Analog output (</a:t>
            </a:r>
            <a:r>
              <a:rPr lang="en-US" dirty="0" err="1">
                <a:solidFill>
                  <a:schemeClr val="tx1"/>
                </a:solidFill>
              </a:rPr>
              <a:t>Fast+HD</a:t>
            </a:r>
            <a:r>
              <a:rPr lang="en-US" dirty="0">
                <a:solidFill>
                  <a:schemeClr val="tx1"/>
                </a:solidFill>
              </a:rPr>
              <a:t>)</a:t>
            </a:r>
          </a:p>
        </p:txBody>
      </p:sp>
      <p:cxnSp>
        <p:nvCxnSpPr>
          <p:cNvPr id="29" name="Connettore 2 28">
            <a:extLst>
              <a:ext uri="{FF2B5EF4-FFF2-40B4-BE49-F238E27FC236}">
                <a16:creationId xmlns:a16="http://schemas.microsoft.com/office/drawing/2014/main" id="{78AA979B-A49C-86C1-BBEB-DFC3972C1946}"/>
              </a:ext>
            </a:extLst>
          </p:cNvPr>
          <p:cNvCxnSpPr>
            <a:cxnSpLocks/>
            <a:stCxn id="28" idx="3"/>
            <a:endCxn id="30" idx="2"/>
          </p:cNvCxnSpPr>
          <p:nvPr/>
        </p:nvCxnSpPr>
        <p:spPr>
          <a:xfrm flipV="1">
            <a:off x="2277313" y="2325151"/>
            <a:ext cx="536321" cy="15102"/>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30" name="Ovale 29">
            <a:extLst>
              <a:ext uri="{FF2B5EF4-FFF2-40B4-BE49-F238E27FC236}">
                <a16:creationId xmlns:a16="http://schemas.microsoft.com/office/drawing/2014/main" id="{7FAE5F2E-C6F3-A726-9DA0-61536B6BA78D}"/>
              </a:ext>
            </a:extLst>
          </p:cNvPr>
          <p:cNvSpPr/>
          <p:nvPr/>
        </p:nvSpPr>
        <p:spPr>
          <a:xfrm>
            <a:off x="2813634" y="2070684"/>
            <a:ext cx="577092" cy="508934"/>
          </a:xfrm>
          <a:prstGeom prst="ellipse">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1" name="Rettangolo con angoli arrotondati 40">
            <a:extLst>
              <a:ext uri="{FF2B5EF4-FFF2-40B4-BE49-F238E27FC236}">
                <a16:creationId xmlns:a16="http://schemas.microsoft.com/office/drawing/2014/main" id="{968519A3-8B04-95BC-E8DD-E3BD00093B64}"/>
              </a:ext>
            </a:extLst>
          </p:cNvPr>
          <p:cNvSpPr/>
          <p:nvPr/>
        </p:nvSpPr>
        <p:spPr>
          <a:xfrm>
            <a:off x="164267" y="3771734"/>
            <a:ext cx="2117622" cy="573249"/>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Chan 2 Analog output (</a:t>
            </a:r>
            <a:r>
              <a:rPr lang="en-US" dirty="0" err="1">
                <a:solidFill>
                  <a:schemeClr val="tx1"/>
                </a:solidFill>
              </a:rPr>
              <a:t>Fast+HD</a:t>
            </a:r>
            <a:r>
              <a:rPr lang="en-US" dirty="0">
                <a:solidFill>
                  <a:schemeClr val="tx1"/>
                </a:solidFill>
              </a:rPr>
              <a:t>)</a:t>
            </a:r>
          </a:p>
        </p:txBody>
      </p:sp>
      <p:cxnSp>
        <p:nvCxnSpPr>
          <p:cNvPr id="42" name="Connettore 2 41">
            <a:extLst>
              <a:ext uri="{FF2B5EF4-FFF2-40B4-BE49-F238E27FC236}">
                <a16:creationId xmlns:a16="http://schemas.microsoft.com/office/drawing/2014/main" id="{8E26EF93-1F2E-E456-B85F-688E5F98B8B6}"/>
              </a:ext>
            </a:extLst>
          </p:cNvPr>
          <p:cNvCxnSpPr>
            <a:cxnSpLocks/>
            <a:stCxn id="41" idx="3"/>
            <a:endCxn id="43" idx="2"/>
          </p:cNvCxnSpPr>
          <p:nvPr/>
        </p:nvCxnSpPr>
        <p:spPr>
          <a:xfrm flipV="1">
            <a:off x="2281889" y="4049913"/>
            <a:ext cx="492579" cy="8446"/>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43" name="Ovale 42">
            <a:extLst>
              <a:ext uri="{FF2B5EF4-FFF2-40B4-BE49-F238E27FC236}">
                <a16:creationId xmlns:a16="http://schemas.microsoft.com/office/drawing/2014/main" id="{89A27296-DE82-78D0-532C-FAC19922682A}"/>
              </a:ext>
            </a:extLst>
          </p:cNvPr>
          <p:cNvSpPr/>
          <p:nvPr/>
        </p:nvSpPr>
        <p:spPr>
          <a:xfrm>
            <a:off x="2774468" y="3795446"/>
            <a:ext cx="577092" cy="508934"/>
          </a:xfrm>
          <a:prstGeom prst="ellipse">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con angoli arrotondati 1">
            <a:extLst>
              <a:ext uri="{FF2B5EF4-FFF2-40B4-BE49-F238E27FC236}">
                <a16:creationId xmlns:a16="http://schemas.microsoft.com/office/drawing/2014/main" id="{33D9234D-7AC5-58DF-9035-71A6204CD50C}"/>
              </a:ext>
            </a:extLst>
          </p:cNvPr>
          <p:cNvSpPr/>
          <p:nvPr/>
        </p:nvSpPr>
        <p:spPr>
          <a:xfrm>
            <a:off x="10248900" y="6214145"/>
            <a:ext cx="1894222" cy="609600"/>
          </a:xfrm>
          <a:prstGeom prst="roundRect">
            <a:avLst/>
          </a:prstGeom>
          <a:solidFill>
            <a:schemeClr val="tx2">
              <a:lumMod val="25000"/>
              <a:lumOff val="75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800" b="1" dirty="0">
                <a:solidFill>
                  <a:schemeClr val="tx1"/>
                </a:solidFill>
              </a:rPr>
              <a:t>11</a:t>
            </a:r>
            <a:endParaRPr lang="it-IT" sz="2800" b="1" dirty="0">
              <a:solidFill>
                <a:schemeClr val="tx1"/>
              </a:solidFill>
            </a:endParaRPr>
          </a:p>
        </p:txBody>
      </p:sp>
    </p:spTree>
    <p:extLst>
      <p:ext uri="{BB962C8B-B14F-4D97-AF65-F5344CB8AC3E}">
        <p14:creationId xmlns:p14="http://schemas.microsoft.com/office/powerpoint/2010/main" val="26601034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944081F3-9960-30EC-D939-55D7DCB777D0}"/>
                  </a:ext>
                </a:extLst>
              </p:cNvPr>
              <p:cNvSpPr>
                <a:spLocks noGrp="1"/>
              </p:cNvSpPr>
              <p:nvPr>
                <p:ph type="subTitle" idx="1"/>
              </p:nvPr>
            </p:nvSpPr>
            <p:spPr>
              <a:xfrm>
                <a:off x="342900" y="1201738"/>
                <a:ext cx="5587383" cy="4322762"/>
              </a:xfrm>
            </p:spPr>
            <p:txBody>
              <a:bodyPr>
                <a:noAutofit/>
              </a:bodyPr>
              <a:lstStyle/>
              <a:p>
                <a:pPr marR="0" lvl="0" algn="l" defTabSz="914400" rtl="0" eaLnBrk="1" fontAlgn="auto" latinLnBrk="0" hangingPunct="1">
                  <a:lnSpc>
                    <a:spcPct val="90000"/>
                  </a:lnSpc>
                  <a:spcBef>
                    <a:spcPts val="1000"/>
                  </a:spcBef>
                  <a:spcAft>
                    <a:spcPts val="0"/>
                  </a:spcAft>
                  <a:buClrTx/>
                  <a:buSzTx/>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Three parallel 1-pole IIR banks</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a:t>
                </a:r>
                <a:endParaRPr lang="en-US" sz="1800" dirty="0">
                  <a:solidFill>
                    <a:prstClr val="black"/>
                  </a:solidFill>
                  <a:latin typeface="Aptos" panose="02110004020202020204"/>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one per exponential — each replicated across the 8 sub-phases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R="0" lvl="0" algn="l" defTabSz="914400" rtl="0" eaLnBrk="1" fontAlgn="auto" latinLnBrk="0" hangingPunct="1">
                  <a:lnSpc>
                    <a:spcPct val="90000"/>
                  </a:lnSpc>
                  <a:spcBef>
                    <a:spcPts val="1000"/>
                  </a:spcBef>
                  <a:spcAft>
                    <a:spcPts val="0"/>
                  </a:spcAft>
                  <a:buClrTx/>
                  <a:buSzTx/>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Sub-phase precision via input pre-convolution</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trigger</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at </a:t>
                </a:r>
                <a:r>
                  <a:rPr kumimoji="0" lang="en-US" sz="1800" i="0" u="none" strike="noStrike" kern="1200" cap="none" spc="0" normalizeH="0" baseline="0" noProof="0" dirty="0">
                    <a:ln>
                      <a:noFill/>
                    </a:ln>
                    <a:solidFill>
                      <a:prstClr val="black"/>
                    </a:solidFill>
                    <a:effectLst/>
                    <a:uLnTx/>
                    <a:uFillTx/>
                    <a:latin typeface="Aptos" panose="02110004020202020204"/>
                    <a:ea typeface="+mn-ea"/>
                    <a:cs typeface="+mn-cs"/>
                  </a:rPr>
                  <a:t>sub-phase k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propagates</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to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later sub-phases</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of the same cycle and into the next cycle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1800" dirty="0">
                    <a:solidFill>
                      <a:prstClr val="black"/>
                    </a:solidFill>
                    <a:latin typeface="Aptos" panose="02110004020202020204"/>
                  </a:rPr>
                  <a:t>W</a:t>
                </a:r>
                <a:r>
                  <a:rPr kumimoji="0" lang="en-US" sz="1800" b="0" i="0" u="none" strike="noStrike" kern="1200" cap="none" spc="0" normalizeH="0" baseline="0" noProof="0" dirty="0" err="1">
                    <a:ln>
                      <a:noFill/>
                    </a:ln>
                    <a:solidFill>
                      <a:prstClr val="black"/>
                    </a:solidFill>
                    <a:effectLst/>
                    <a:uLnTx/>
                    <a:uFillTx/>
                    <a:latin typeface="Aptos" panose="02110004020202020204"/>
                    <a:ea typeface="+mn-ea"/>
                    <a:cs typeface="+mn-cs"/>
                  </a:rPr>
                  <a:t>eighted</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by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pre-loaded coefficients </a:t>
                </a:r>
                <a14:m>
                  <m:oMath xmlns:m="http://schemas.openxmlformats.org/officeDocument/2006/math">
                    <m:sSup>
                      <m:sSup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1, </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𝑀</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𝑀</m:t>
                        </m:r>
                      </m:e>
                      <m:sup>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p>
                    </m:sSup>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sSup>
                      <m:sSup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𝑀</m:t>
                        </m:r>
                      </m:e>
                      <m:sup>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7</m:t>
                        </m:r>
                      </m:sup>
                    </m:sSup>
                  </m:oMath>
                </a14:m>
                <a:r>
                  <a:rPr kumimoji="0" lang="it-IT" sz="1800" b="0" i="0" u="none" strike="noStrike" kern="1200" cap="none" spc="0" normalizeH="0" baseline="0" noProof="0" dirty="0">
                    <a:ln>
                      <a:noFill/>
                    </a:ln>
                    <a:solidFill>
                      <a:prstClr val="black"/>
                    </a:solidFill>
                    <a:effectLst/>
                    <a:uLnTx/>
                    <a:uFillTx/>
                    <a:latin typeface="Aptos" panose="02110004020202020204"/>
                    <a:ea typeface="+mn-ea"/>
                    <a:cs typeface="+mn-cs"/>
                  </a:rPr>
                  <a:t> (FIR Kernel of length</a:t>
                </a:r>
                <a:r>
                  <a:rPr kumimoji="0" lang="it-IT" sz="1800" b="0" i="0" u="none" strike="noStrike" kern="1200" cap="none" spc="0" normalizeH="0" noProof="0" dirty="0">
                    <a:ln>
                      <a:noFill/>
                    </a:ln>
                    <a:solidFill>
                      <a:prstClr val="black"/>
                    </a:solidFill>
                    <a:effectLst/>
                    <a:uLnTx/>
                    <a:uFillTx/>
                    <a:latin typeface="Aptos" panose="02110004020202020204"/>
                    <a:ea typeface="+mn-ea"/>
                    <a:cs typeface="+mn-cs"/>
                  </a:rPr>
                  <a:t> 8)</a:t>
                </a:r>
                <a:endParaRPr kumimoji="0" lang="it-IT"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it-IT"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R="0" lvl="0" algn="l" defTabSz="914400" rtl="0" eaLnBrk="1" fontAlgn="auto" latinLnBrk="0" hangingPunct="1">
                  <a:lnSpc>
                    <a:spcPct val="90000"/>
                  </a:lnSpc>
                  <a:spcBef>
                    <a:spcPts val="1000"/>
                  </a:spcBef>
                  <a:spcAft>
                    <a:spcPts val="0"/>
                  </a:spcAft>
                  <a:buClrTx/>
                  <a:buSzTx/>
                  <a:tabLst/>
                  <a:defRPr/>
                </a:pPr>
                <a:r>
                  <a:rPr kumimoji="0" lang="it-IT" sz="1800" b="1" i="0" u="none" strike="noStrike" kern="1200" cap="none" spc="0" normalizeH="0" baseline="0" noProof="0" dirty="0">
                    <a:ln>
                      <a:noFill/>
                    </a:ln>
                    <a:solidFill>
                      <a:prstClr val="black"/>
                    </a:solidFill>
                    <a:effectLst/>
                    <a:uLnTx/>
                    <a:uFillTx/>
                    <a:latin typeface="Aptos" panose="02110004020202020204"/>
                    <a:ea typeface="+mn-ea"/>
                    <a:cs typeface="+mn-cs"/>
                  </a:rPr>
                  <a:t>Output stage</a:t>
                </a:r>
                <a:endParaRPr kumimoji="0" lang="en-US" sz="1800" b="1" i="1" u="none" strike="noStrike" kern="1200" cap="none" spc="0" normalizeH="0" baseline="0" noProof="0" dirty="0">
                  <a:ln>
                    <a:noFill/>
                  </a:ln>
                  <a:solidFill>
                    <a:prstClr val="black"/>
                  </a:solidFill>
                  <a:effectLst/>
                  <a:uLnTx/>
                  <a:uFillTx/>
                  <a:latin typeface="Cambria Math" panose="02040503050406030204" pitchFamily="18" charset="0"/>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14:m>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it-IT"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𝑦</m:t>
                        </m:r>
                      </m:e>
                      <m:sub>
                        <m:r>
                          <a:rPr kumimoji="0" lang="it-IT"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𝑜𝑢𝑡</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d>
                      <m:d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𝑆</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𝑓</m:t>
                            </m:r>
                          </m:sub>
                        </m:sSub>
                      </m:e>
                    </m:d>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it-IT"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𝑦</m:t>
                        </m:r>
                      </m:e>
                      <m:sub>
                        <m:r>
                          <a:rPr kumimoji="0" lang="it-IT"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𝑓𝑓</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𝑆</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𝑓</m:t>
                        </m:r>
                      </m:sub>
                    </m:sSub>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it-IT"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𝑦</m:t>
                        </m:r>
                      </m:e>
                      <m:sub>
                        <m:r>
                          <a:rPr kumimoji="0" lang="it-IT"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𝑓𝑠</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it-IT"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𝑦</m:t>
                        </m:r>
                      </m:e>
                      <m:sub>
                        <m:r>
                          <a:rPr kumimoji="0" lang="it-IT"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𝑟</m:t>
                        </m:r>
                      </m:sub>
                    </m:sSub>
                  </m:oMath>
                </a14:m>
                <a:r>
                  <a:rPr kumimoji="0" lang="it-IT" sz="1800" b="0" i="0" u="none" strike="noStrike" kern="1200" cap="none" spc="0" normalizeH="0" baseline="0" noProof="0" dirty="0">
                    <a:ln>
                      <a:noFill/>
                    </a:ln>
                    <a:solidFill>
                      <a:prstClr val="black"/>
                    </a:solidFill>
                    <a:effectLst/>
                    <a:uLnTx/>
                    <a:uFillTx/>
                    <a:latin typeface="Aptos" panose="02110004020202020204"/>
                    <a:ea typeface="+mn-ea"/>
                    <a:cs typeface="+mn-cs"/>
                  </a:rPr>
                  <a:t> → saturate → 16-bit → 2× LERP → DAC</a:t>
                </a:r>
              </a:p>
            </p:txBody>
          </p:sp>
        </mc:Choice>
        <mc:Fallback xmlns="">
          <p:sp>
            <p:nvSpPr>
              <p:cNvPr id="3" name="Segnaposto contenuto 2">
                <a:extLst>
                  <a:ext uri="{FF2B5EF4-FFF2-40B4-BE49-F238E27FC236}">
                    <a16:creationId xmlns:a16="http://schemas.microsoft.com/office/drawing/2014/main" id="{944081F3-9960-30EC-D939-55D7DCB777D0}"/>
                  </a:ext>
                </a:extLst>
              </p:cNvPr>
              <p:cNvSpPr>
                <a:spLocks noGrp="1" noRot="1" noChangeAspect="1" noMove="1" noResize="1" noEditPoints="1" noAdjustHandles="1" noChangeArrowheads="1" noChangeShapeType="1" noTextEdit="1"/>
              </p:cNvSpPr>
              <p:nvPr>
                <p:ph type="subTitle" idx="1"/>
              </p:nvPr>
            </p:nvSpPr>
            <p:spPr>
              <a:xfrm>
                <a:off x="342900" y="1201738"/>
                <a:ext cx="5587383" cy="4322762"/>
              </a:xfrm>
              <a:blipFill>
                <a:blip r:embed="rId3"/>
                <a:stretch>
                  <a:fillRect l="-872" t="-1269" r="-1527" b="-3103"/>
                </a:stretch>
              </a:blipFill>
            </p:spPr>
            <p:txBody>
              <a:bodyPr/>
              <a:lstStyle/>
              <a:p>
                <a:r>
                  <a:rPr lang="en-US">
                    <a:noFill/>
                  </a:rPr>
                  <a:t> </a:t>
                </a:r>
              </a:p>
            </p:txBody>
          </p:sp>
        </mc:Fallback>
      </mc:AlternateContent>
      <p:sp>
        <p:nvSpPr>
          <p:cNvPr id="4" name="Titolo 3">
            <a:extLst>
              <a:ext uri="{FF2B5EF4-FFF2-40B4-BE49-F238E27FC236}">
                <a16:creationId xmlns:a16="http://schemas.microsoft.com/office/drawing/2014/main" id="{E3D3E29B-6A5E-2545-7EA0-4119F3CC970D}"/>
              </a:ext>
            </a:extLst>
          </p:cNvPr>
          <p:cNvSpPr>
            <a:spLocks noGrp="1"/>
          </p:cNvSpPr>
          <p:nvPr>
            <p:ph type="title"/>
          </p:nvPr>
        </p:nvSpPr>
        <p:spPr/>
        <p:txBody>
          <a:bodyPr/>
          <a:lstStyle/>
          <a:p>
            <a:r>
              <a:rPr lang="en-US" dirty="0"/>
              <a:t>Hardware architecture</a:t>
            </a:r>
          </a:p>
        </p:txBody>
      </p:sp>
      <p:sp>
        <p:nvSpPr>
          <p:cNvPr id="2" name="Rettangolo con angoli arrotondati 1">
            <a:extLst>
              <a:ext uri="{FF2B5EF4-FFF2-40B4-BE49-F238E27FC236}">
                <a16:creationId xmlns:a16="http://schemas.microsoft.com/office/drawing/2014/main" id="{4DCB750E-6F27-EA62-523F-2BA53974F1E0}"/>
              </a:ext>
            </a:extLst>
          </p:cNvPr>
          <p:cNvSpPr/>
          <p:nvPr/>
        </p:nvSpPr>
        <p:spPr>
          <a:xfrm>
            <a:off x="10248900" y="6214145"/>
            <a:ext cx="1894222" cy="609600"/>
          </a:xfrm>
          <a:prstGeom prst="roundRect">
            <a:avLst/>
          </a:prstGeom>
          <a:solidFill>
            <a:schemeClr val="tx2">
              <a:lumMod val="25000"/>
              <a:lumOff val="75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800" b="1" dirty="0">
                <a:solidFill>
                  <a:schemeClr val="tx1"/>
                </a:solidFill>
              </a:rPr>
              <a:t>12</a:t>
            </a:r>
            <a:endParaRPr lang="it-IT" sz="2800" b="1" dirty="0">
              <a:solidFill>
                <a:schemeClr val="tx1"/>
              </a:solidFill>
            </a:endParaRPr>
          </a:p>
        </p:txBody>
      </p:sp>
      <p:pic>
        <p:nvPicPr>
          <p:cNvPr id="7" name="Elemento grafico 6">
            <a:extLst>
              <a:ext uri="{FF2B5EF4-FFF2-40B4-BE49-F238E27FC236}">
                <a16:creationId xmlns:a16="http://schemas.microsoft.com/office/drawing/2014/main" id="{055F6964-37EF-B7D9-9225-B7C44AB3B95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096000" y="886619"/>
            <a:ext cx="6477000" cy="4953000"/>
          </a:xfrm>
          <a:prstGeom prst="rect">
            <a:avLst/>
          </a:prstGeom>
        </p:spPr>
      </p:pic>
    </p:spTree>
    <p:extLst>
      <p:ext uri="{BB962C8B-B14F-4D97-AF65-F5344CB8AC3E}">
        <p14:creationId xmlns:p14="http://schemas.microsoft.com/office/powerpoint/2010/main" val="1583524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944081F3-9960-30EC-D939-55D7DCB777D0}"/>
                  </a:ext>
                </a:extLst>
              </p:cNvPr>
              <p:cNvSpPr>
                <a:spLocks noGrp="1"/>
              </p:cNvSpPr>
              <p:nvPr>
                <p:ph type="subTitle" idx="1"/>
              </p:nvPr>
            </p:nvSpPr>
            <p:spPr>
              <a:xfrm>
                <a:off x="342900" y="1201737"/>
                <a:ext cx="10515600" cy="5084763"/>
              </a:xfrm>
            </p:spPr>
            <p:txBody>
              <a:bodyPr>
                <a:noAutofit/>
              </a:bodyPr>
              <a:lstStyle/>
              <a:p>
                <a:pPr marR="0" lvl="0" algn="l" defTabSz="914400" rtl="0" eaLnBrk="1" fontAlgn="auto" latinLnBrk="0" hangingPunct="1">
                  <a:lnSpc>
                    <a:spcPct val="90000"/>
                  </a:lnSpc>
                  <a:spcBef>
                    <a:spcPts val="1000"/>
                  </a:spcBef>
                  <a:spcAft>
                    <a:spcPts val="0"/>
                  </a:spcAft>
                  <a:buClrTx/>
                  <a:buSzTx/>
                  <a:tabLst/>
                  <a:defRPr/>
                </a:pPr>
                <a:r>
                  <a:rPr kumimoji="0" lang="en-US" sz="1800" b="1" i="0" u="none" strike="noStrike" kern="1200" cap="none" spc="0" normalizeH="0" baseline="0" noProof="0" dirty="0">
                    <a:ln>
                      <a:noFill/>
                    </a:ln>
                    <a:solidFill>
                      <a:prstClr val="black"/>
                    </a:solidFill>
                    <a:effectLst/>
                    <a:uLnTx/>
                    <a:uFillTx/>
                    <a:latin typeface="Aptos" panose="02110004020202020204"/>
                    <a:cs typeface="+mn-cs"/>
                  </a:rPr>
                  <a:t>Naïve IIR</a:t>
                </a:r>
                <a:r>
                  <a:rPr kumimoji="0" lang="en-US" sz="1800" b="1" i="0" u="none" strike="noStrike" kern="1200" cap="none" spc="0" normalizeH="0" noProof="0" dirty="0">
                    <a:ln>
                      <a:noFill/>
                    </a:ln>
                    <a:solidFill>
                      <a:prstClr val="black"/>
                    </a:solidFill>
                    <a:effectLst/>
                    <a:uLnTx/>
                    <a:uFillTx/>
                    <a:latin typeface="Aptos" panose="02110004020202020204"/>
                    <a:cs typeface="+mn-cs"/>
                  </a:rPr>
                  <a:t> </a:t>
                </a:r>
                <a:r>
                  <a:rPr kumimoji="0" lang="en-US" sz="1800" b="0" i="0" u="none" strike="noStrike" kern="1200" cap="none" spc="0" normalizeH="0" baseline="0" noProof="0" dirty="0">
                    <a:ln>
                      <a:noFill/>
                    </a:ln>
                    <a:solidFill>
                      <a:prstClr val="black"/>
                    </a:solidFill>
                    <a:effectLst/>
                    <a:uLnTx/>
                    <a:uFillTx/>
                    <a:latin typeface="Aptos" panose="02110004020202020204"/>
                    <a:cs typeface="+mn-cs"/>
                  </a:rPr>
                  <a:t>won't close timing at 156.25 MHz </a:t>
                </a:r>
                <a:endParaRPr kumimoji="0" lang="en-US" sz="1800" b="0" i="1" u="none" strike="noStrike" kern="1200" cap="none" spc="0" normalizeH="0" baseline="0" noProof="0" dirty="0">
                  <a:ln>
                    <a:noFill/>
                  </a:ln>
                  <a:solidFill>
                    <a:prstClr val="black"/>
                  </a:solidFill>
                  <a:effectLst/>
                  <a:uLnTx/>
                  <a:uFillTx/>
                  <a:latin typeface="Cambria Math" panose="02040503050406030204" pitchFamily="18" charset="0"/>
                  <a:cs typeface="+mn-cs"/>
                </a:endParaRPr>
              </a:p>
              <a:p>
                <a:pPr marR="0" lvl="0" algn="l" defTabSz="914400" rtl="0" eaLnBrk="1" fontAlgn="auto" latinLnBrk="0" hangingPunct="1">
                  <a:lnSpc>
                    <a:spcPct val="90000"/>
                  </a:lnSpc>
                  <a:spcBef>
                    <a:spcPts val="1000"/>
                  </a:spcBef>
                  <a:spcAft>
                    <a:spcPts val="0"/>
                  </a:spcAft>
                  <a:buClrTx/>
                  <a:buSzTx/>
                  <a:tabLst/>
                  <a:defRPr/>
                </a:pPr>
                <a14:m>
                  <m:oMath xmlns:m="http://schemas.openxmlformats.org/officeDocument/2006/math">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𝑦</m:t>
                    </m:r>
                    <m:d>
                      <m:dPr>
                        <m:begChr m:val="["/>
                        <m:endChr m:val="]"/>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d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𝑛</m:t>
                        </m:r>
                      </m:e>
                    </m:d>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𝑀</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𝑦</m:t>
                    </m:r>
                    <m:d>
                      <m:dPr>
                        <m:begChr m:val="["/>
                        <m:endChr m:val="]"/>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d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𝑛</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−1</m:t>
                        </m:r>
                      </m:e>
                    </m:d>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𝑥</m:t>
                    </m:r>
                    <m:d>
                      <m:dPr>
                        <m:begChr m:val="["/>
                        <m:endChr m:val="]"/>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d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𝑛</m:t>
                        </m:r>
                      </m:e>
                    </m:d>
                  </m:oMath>
                </a14:m>
                <a:r>
                  <a:rPr kumimoji="0" lang="en-US" sz="1800" b="0" i="0" u="none" strike="noStrike" kern="1200" cap="none" spc="0" normalizeH="0" baseline="0" noProof="0" dirty="0">
                    <a:ln>
                      <a:noFill/>
                    </a:ln>
                    <a:solidFill>
                      <a:prstClr val="black"/>
                    </a:solidFill>
                    <a:effectLst/>
                    <a:uLnTx/>
                    <a:uFillTx/>
                    <a:latin typeface="Aptos" panose="02110004020202020204"/>
                    <a:cs typeface="+mn-cs"/>
                  </a:rPr>
                  <a:t>  </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Aptos" panose="02110004020202020204"/>
                    <a:cs typeface="+mn-cs"/>
                  </a:rPr>
                  <a:t>feedback distance 1</a:t>
                </a:r>
                <a:r>
                  <a:rPr kumimoji="0" lang="en-US" sz="1800" b="0" i="0" u="none" strike="noStrike" kern="1200" cap="none" spc="0" normalizeH="0" baseline="0" noProof="0" dirty="0">
                    <a:ln>
                      <a:noFill/>
                    </a:ln>
                    <a:solidFill>
                      <a:prstClr val="black"/>
                    </a:solidFill>
                    <a:effectLst/>
                    <a:uLnTx/>
                    <a:uFillTx/>
                    <a:latin typeface="Aptos" panose="02110004020202020204"/>
                    <a:cs typeface="+mn-cs"/>
                  </a:rPr>
                  <a:t>: multiply + accumulate must close </a:t>
                </a:r>
                <a:br>
                  <a:rPr kumimoji="0" lang="en-US" sz="1800" b="0" i="0" u="none" strike="noStrike" kern="1200" cap="none" spc="0" normalizeH="0" baseline="0" noProof="0" dirty="0">
                    <a:ln>
                      <a:noFill/>
                    </a:ln>
                    <a:solidFill>
                      <a:prstClr val="black"/>
                    </a:solidFill>
                    <a:effectLst/>
                    <a:uLnTx/>
                    <a:uFillTx/>
                    <a:latin typeface="Aptos" panose="02110004020202020204"/>
                    <a:cs typeface="+mn-cs"/>
                  </a:rPr>
                </a:br>
                <a:r>
                  <a:rPr kumimoji="0" lang="en-US" sz="1800" b="0" i="0" u="none" strike="noStrike" kern="1200" cap="none" spc="0" normalizeH="0" baseline="0" noProof="0" dirty="0">
                    <a:ln>
                      <a:noFill/>
                    </a:ln>
                    <a:solidFill>
                      <a:prstClr val="black"/>
                    </a:solidFill>
                    <a:effectLst/>
                    <a:uLnTx/>
                    <a:uFillTx/>
                    <a:latin typeface="Aptos" panose="02110004020202020204"/>
                    <a:cs typeface="+mn-cs"/>
                  </a:rPr>
                  <a:t>in one fabric cycle, </a:t>
                </a:r>
                <a:r>
                  <a:rPr kumimoji="0" lang="en-US" sz="1800" b="1" i="0" u="none" strike="noStrike" kern="1200" cap="none" spc="0" normalizeH="0" baseline="0" noProof="0" dirty="0">
                    <a:ln>
                      <a:noFill/>
                    </a:ln>
                    <a:solidFill>
                      <a:prstClr val="black"/>
                    </a:solidFill>
                    <a:effectLst/>
                    <a:uLnTx/>
                    <a:uFillTx/>
                    <a:latin typeface="Aptos" panose="02110004020202020204"/>
                    <a:cs typeface="+mn-cs"/>
                  </a:rPr>
                  <a:t>no</a:t>
                </a:r>
                <a:r>
                  <a:rPr kumimoji="0" lang="en-US" sz="1800" b="0" i="0" u="none" strike="noStrike" kern="1200" cap="none" spc="0" normalizeH="0" baseline="0" noProof="0" dirty="0">
                    <a:ln>
                      <a:noFill/>
                    </a:ln>
                    <a:solidFill>
                      <a:prstClr val="black"/>
                    </a:solidFill>
                    <a:effectLst/>
                    <a:uLnTx/>
                    <a:uFillTx/>
                    <a:latin typeface="Aptos" panose="02110004020202020204"/>
                    <a:cs typeface="+mn-cs"/>
                  </a:rPr>
                  <a:t> DSP </a:t>
                </a:r>
                <a:r>
                  <a:rPr kumimoji="0" lang="en-US" sz="1800" b="1" i="0" u="none" strike="noStrike" kern="1200" cap="none" spc="0" normalizeH="0" baseline="0" noProof="0" dirty="0">
                    <a:ln>
                      <a:noFill/>
                    </a:ln>
                    <a:solidFill>
                      <a:prstClr val="black"/>
                    </a:solidFill>
                    <a:effectLst/>
                    <a:uLnTx/>
                    <a:uFillTx/>
                    <a:latin typeface="Aptos" panose="02110004020202020204"/>
                    <a:cs typeface="+mn-cs"/>
                  </a:rPr>
                  <a:t>pipeline registers </a:t>
                </a:r>
                <a:r>
                  <a:rPr kumimoji="0" lang="en-US" sz="1800" b="0" i="0" u="none" strike="noStrike" kern="1200" cap="none" spc="0" normalizeH="0" baseline="0" noProof="0" dirty="0">
                    <a:ln>
                      <a:noFill/>
                    </a:ln>
                    <a:solidFill>
                      <a:prstClr val="black"/>
                    </a:solidFill>
                    <a:effectLst/>
                    <a:uLnTx/>
                    <a:uFillTx/>
                    <a:latin typeface="Aptos" panose="02110004020202020204"/>
                    <a:cs typeface="+mn-cs"/>
                  </a:rPr>
                  <a:t>usable</a:t>
                </a:r>
              </a:p>
              <a:p>
                <a:pPr marR="0" lvl="0" algn="l" defTabSz="914400" rtl="0" eaLnBrk="1" fontAlgn="auto" latinLnBrk="0" hangingPunct="1">
                  <a:lnSpc>
                    <a:spcPct val="90000"/>
                  </a:lnSpc>
                  <a:spcBef>
                    <a:spcPts val="1000"/>
                  </a:spcBef>
                  <a:spcAft>
                    <a:spcPts val="0"/>
                  </a:spcAft>
                  <a:buClrTx/>
                  <a:buSzTx/>
                  <a:tabLst/>
                  <a:defRPr/>
                </a:pPr>
                <a:endParaRPr kumimoji="0" lang="en-US" sz="1800" b="0" i="0" u="none" strike="noStrike" kern="1200" cap="none" spc="0" normalizeH="0" baseline="0" noProof="0" dirty="0">
                  <a:ln>
                    <a:noFill/>
                  </a:ln>
                  <a:solidFill>
                    <a:prstClr val="black"/>
                  </a:solidFill>
                  <a:effectLst/>
                  <a:uLnTx/>
                  <a:uFillTx/>
                  <a:latin typeface="Aptos" panose="02110004020202020204"/>
                  <a:cs typeface="+mn-cs"/>
                </a:endParaRPr>
              </a:p>
              <a:p>
                <a:pPr marR="0" lvl="0" algn="l" defTabSz="914400" rtl="0" eaLnBrk="1" fontAlgn="auto" latinLnBrk="0" hangingPunct="1">
                  <a:lnSpc>
                    <a:spcPct val="90000"/>
                  </a:lnSpc>
                  <a:spcBef>
                    <a:spcPts val="1000"/>
                  </a:spcBef>
                  <a:spcAft>
                    <a:spcPts val="0"/>
                  </a:spcAft>
                  <a:buClrTx/>
                  <a:buSzTx/>
                  <a:tabLst/>
                  <a:defRPr/>
                </a:pPr>
                <a:r>
                  <a:rPr kumimoji="0" lang="it-IT" sz="1800" b="1" i="0" u="none" strike="noStrike" kern="1200" cap="none" spc="0" normalizeH="0" baseline="0" noProof="0" dirty="0">
                    <a:ln>
                      <a:noFill/>
                    </a:ln>
                    <a:solidFill>
                      <a:prstClr val="black"/>
                    </a:solidFill>
                    <a:effectLst/>
                    <a:uLnTx/>
                    <a:uFillTx/>
                    <a:latin typeface="Aptos" panose="02110004020202020204"/>
                    <a:cs typeface="+mn-cs"/>
                  </a:rPr>
                  <a:t>Look-</a:t>
                </a:r>
                <a:r>
                  <a:rPr kumimoji="0" lang="it-IT" sz="1800" b="1" i="0" u="none" strike="noStrike" kern="1200" cap="none" spc="0" normalizeH="0" baseline="0" noProof="0" dirty="0" err="1">
                    <a:ln>
                      <a:noFill/>
                    </a:ln>
                    <a:solidFill>
                      <a:prstClr val="black"/>
                    </a:solidFill>
                    <a:effectLst/>
                    <a:uLnTx/>
                    <a:uFillTx/>
                    <a:latin typeface="Aptos" panose="02110004020202020204"/>
                    <a:cs typeface="+mn-cs"/>
                  </a:rPr>
                  <a:t>ahead</a:t>
                </a:r>
                <a:r>
                  <a:rPr kumimoji="0" lang="it-IT" sz="1800" b="1" i="0" u="none" strike="noStrike" kern="1200" cap="none" spc="0" normalizeH="0" baseline="0" noProof="0" dirty="0">
                    <a:ln>
                      <a:noFill/>
                    </a:ln>
                    <a:solidFill>
                      <a:prstClr val="black"/>
                    </a:solidFill>
                    <a:effectLst/>
                    <a:uLnTx/>
                    <a:uFillTx/>
                    <a:latin typeface="Aptos" panose="02110004020202020204"/>
                    <a:cs typeface="+mn-cs"/>
                  </a:rPr>
                  <a:t> </a:t>
                </a:r>
                <a:r>
                  <a:rPr kumimoji="0" lang="it-IT" sz="1800" b="1" i="0" u="none" strike="noStrike" kern="1200" cap="none" spc="0" normalizeH="0" baseline="0" noProof="0" dirty="0" err="1">
                    <a:ln>
                      <a:noFill/>
                    </a:ln>
                    <a:solidFill>
                      <a:prstClr val="black"/>
                    </a:solidFill>
                    <a:effectLst/>
                    <a:uLnTx/>
                    <a:uFillTx/>
                    <a:latin typeface="Aptos" panose="02110004020202020204"/>
                    <a:cs typeface="+mn-cs"/>
                  </a:rPr>
                  <a:t>transformation</a:t>
                </a:r>
                <a:r>
                  <a:rPr kumimoji="0" lang="it-IT" sz="1800" b="1" i="0" u="none" strike="noStrike" kern="1200" cap="none" spc="0" normalizeH="0" baseline="0" noProof="0" dirty="0">
                    <a:ln>
                      <a:noFill/>
                    </a:ln>
                    <a:solidFill>
                      <a:prstClr val="black"/>
                    </a:solidFill>
                    <a:effectLst/>
                    <a:uLnTx/>
                    <a:uFillTx/>
                    <a:latin typeface="Aptos" panose="02110004020202020204"/>
                    <a:cs typeface="+mn-cs"/>
                  </a:rPr>
                  <a:t> </a:t>
                </a:r>
                <a:endParaRPr kumimoji="0" lang="en-US" sz="1800" b="1" i="0" u="none" strike="noStrike" kern="1200" cap="none" spc="0" normalizeH="0" baseline="0" noProof="0" dirty="0">
                  <a:ln>
                    <a:noFill/>
                  </a:ln>
                  <a:solidFill>
                    <a:prstClr val="black"/>
                  </a:solidFill>
                  <a:effectLst/>
                  <a:uLnTx/>
                  <a:uFillTx/>
                  <a:latin typeface="Cambria Math" panose="02040503050406030204" pitchFamily="18" charset="0"/>
                  <a:cs typeface="+mn-cs"/>
                </a:endParaRPr>
              </a:p>
              <a:p>
                <a:pPr marR="0" lvl="0" algn="l" defTabSz="914400" rtl="0" eaLnBrk="1" fontAlgn="auto" latinLnBrk="0" hangingPunct="1">
                  <a:lnSpc>
                    <a:spcPct val="90000"/>
                  </a:lnSpc>
                  <a:spcBef>
                    <a:spcPts val="1000"/>
                  </a:spcBef>
                  <a:spcAft>
                    <a:spcPts val="0"/>
                  </a:spcAft>
                  <a:buClrTx/>
                  <a:buSzTx/>
                  <a:tabLst/>
                  <a:defRPr/>
                </a:pPr>
                <a14:m>
                  <m:oMath xmlns:m="http://schemas.openxmlformats.org/officeDocument/2006/math">
                    <m:r>
                      <m:rPr>
                        <m:sty m:val="p"/>
                      </m:rPr>
                      <a:rPr kumimoji="0" lang="it-IT" sz="1800" b="0" i="0" u="none" strike="noStrike" kern="1200" cap="none" spc="0" normalizeH="0" baseline="0" noProof="0" smtClean="0">
                        <a:ln>
                          <a:noFill/>
                        </a:ln>
                        <a:solidFill>
                          <a:prstClr val="black"/>
                        </a:solidFill>
                        <a:effectLst/>
                        <a:uLnTx/>
                        <a:uFillTx/>
                        <a:latin typeface="Cambria Math" panose="02040503050406030204" pitchFamily="18" charset="0"/>
                        <a:cs typeface="+mn-cs"/>
                      </a:rPr>
                      <m:t>y</m:t>
                    </m:r>
                    <m:d>
                      <m:dPr>
                        <m:begChr m:val="["/>
                        <m:endChr m:val="]"/>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d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𝑛</m:t>
                        </m:r>
                      </m:e>
                    </m:d>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m:t>
                    </m:r>
                    <m:sSup>
                      <m:sSup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𝑀</m:t>
                        </m:r>
                      </m:e>
                      <m:sup>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2</m:t>
                        </m:r>
                      </m:sup>
                    </m:sSup>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𝑦</m:t>
                    </m:r>
                    <m:d>
                      <m:dPr>
                        <m:begChr m:val="["/>
                        <m:endChr m:val="]"/>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d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𝑛</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−2</m:t>
                        </m:r>
                      </m:e>
                    </m:d>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𝑀</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r>
                      <a:rPr kumimoji="0" lang="it-IT"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𝑥</m:t>
                    </m:r>
                    <m:d>
                      <m:dPr>
                        <m:begChr m:val="["/>
                        <m:endChr m:val="]"/>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d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𝑛</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−1</m:t>
                        </m:r>
                      </m:e>
                    </m:d>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𝑥</m:t>
                    </m:r>
                    <m:d>
                      <m:dPr>
                        <m:begChr m:val="["/>
                        <m:endChr m:val="]"/>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d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𝑛</m:t>
                        </m:r>
                      </m:e>
                    </m:d>
                  </m:oMath>
                </a14:m>
                <a:r>
                  <a:rPr kumimoji="0" lang="en-US" sz="1800" b="0" i="0" u="none" strike="noStrike" kern="1200" cap="none" spc="0" normalizeH="0" baseline="0" noProof="0" dirty="0">
                    <a:ln>
                      <a:noFill/>
                    </a:ln>
                    <a:solidFill>
                      <a:prstClr val="black"/>
                    </a:solidFill>
                    <a:effectLst/>
                    <a:uLnTx/>
                    <a:uFillTx/>
                    <a:latin typeface="Aptos" panose="02110004020202020204"/>
                    <a:cs typeface="+mn-cs"/>
                  </a:rPr>
                  <a:t> </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Aptos" panose="02110004020202020204"/>
                    <a:cs typeface="+mn-cs"/>
                  </a:rPr>
                  <a:t>feedback distance 2 </a:t>
                </a:r>
                <a:r>
                  <a:rPr kumimoji="0" lang="en-US" sz="1800" b="0" i="0" u="none" strike="noStrike" kern="1200" cap="none" spc="0" normalizeH="0" baseline="0" noProof="0" dirty="0">
                    <a:ln>
                      <a:noFill/>
                    </a:ln>
                    <a:solidFill>
                      <a:prstClr val="black"/>
                    </a:solidFill>
                    <a:effectLst/>
                    <a:uLnTx/>
                    <a:uFillTx/>
                    <a:latin typeface="Aptos" panose="02110004020202020204"/>
                    <a:cs typeface="+mn-cs"/>
                  </a:rPr>
                  <a:t>→ DSP48E2 </a:t>
                </a:r>
                <a:r>
                  <a:rPr kumimoji="0" lang="en-US" sz="1800" b="1" i="0" u="none" strike="noStrike" kern="1200" cap="none" spc="0" normalizeH="0" baseline="0" noProof="0" dirty="0">
                    <a:ln>
                      <a:noFill/>
                    </a:ln>
                    <a:solidFill>
                      <a:prstClr val="black"/>
                    </a:solidFill>
                    <a:effectLst/>
                    <a:uLnTx/>
                    <a:uFillTx/>
                    <a:latin typeface="Aptos" panose="02110004020202020204"/>
                    <a:cs typeface="+mn-cs"/>
                  </a:rPr>
                  <a:t>MREG enabled</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Aptos" panose="02110004020202020204"/>
                    <a:cs typeface="+mn-cs"/>
                  </a:rPr>
                  <a:t>same impulse response</a:t>
                </a:r>
                <a:r>
                  <a:rPr lang="en-US" sz="1800" b="1" dirty="0">
                    <a:solidFill>
                      <a:prstClr val="black"/>
                    </a:solidFill>
                    <a:latin typeface="Aptos" panose="02110004020202020204"/>
                  </a:rPr>
                  <a:t> </a:t>
                </a:r>
                <a:r>
                  <a:rPr lang="en-US" sz="1800" dirty="0">
                    <a:solidFill>
                      <a:prstClr val="black"/>
                    </a:solidFill>
                    <a:latin typeface="Aptos" panose="02110004020202020204"/>
                  </a:rPr>
                  <a:t>and </a:t>
                </a:r>
                <a:r>
                  <a:rPr kumimoji="0" lang="en-US" sz="1800" b="1" i="0" u="none" strike="noStrike" kern="1200" cap="none" spc="0" normalizeH="0" baseline="0" noProof="0" dirty="0">
                    <a:ln>
                      <a:noFill/>
                    </a:ln>
                    <a:solidFill>
                      <a:prstClr val="black"/>
                    </a:solidFill>
                    <a:effectLst/>
                    <a:uLnTx/>
                    <a:uFillTx/>
                    <a:latin typeface="Aptos" panose="02110004020202020204"/>
                    <a:cs typeface="+mn-cs"/>
                  </a:rPr>
                  <a:t>same pole</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lang="en-US" sz="1800" dirty="0">
                  <a:solidFill>
                    <a:prstClr val="black"/>
                  </a:solidFill>
                  <a:latin typeface="Aptos" panose="02110004020202020204"/>
                </a:endParaRPr>
              </a:p>
              <a:p>
                <a:pPr marR="0" lvl="0" algn="l" defTabSz="914400" rtl="0" eaLnBrk="1" fontAlgn="auto" latinLnBrk="0" hangingPunct="1">
                  <a:lnSpc>
                    <a:spcPct val="90000"/>
                  </a:lnSpc>
                  <a:spcBef>
                    <a:spcPts val="1000"/>
                  </a:spcBef>
                  <a:spcAft>
                    <a:spcPts val="0"/>
                  </a:spcAft>
                  <a:buClrTx/>
                  <a:buSzTx/>
                  <a:tabLst/>
                  <a:defRPr/>
                </a:pPr>
                <a:r>
                  <a:rPr kumimoji="0" lang="it-IT" sz="1800" b="1" i="0" u="none" strike="noStrike" kern="1200" cap="none" spc="0" normalizeH="0" baseline="0" noProof="0" dirty="0">
                    <a:ln>
                      <a:noFill/>
                    </a:ln>
                    <a:solidFill>
                      <a:prstClr val="black"/>
                    </a:solidFill>
                    <a:effectLst/>
                    <a:uLnTx/>
                    <a:uFillTx/>
                    <a:latin typeface="Aptos" panose="02110004020202020204"/>
                    <a:cs typeface="+mn-cs"/>
                  </a:rPr>
                  <a:t>Supporting tricks</a:t>
                </a:r>
                <a:endParaRPr kumimoji="0" lang="it-IT" sz="1800" b="0" i="0" u="none" strike="noStrike" kern="1200" cap="none" spc="0" normalizeH="0" baseline="0" noProof="0" dirty="0">
                  <a:ln>
                    <a:noFill/>
                  </a:ln>
                  <a:solidFill>
                    <a:prstClr val="black"/>
                  </a:solidFill>
                  <a:effectLst/>
                  <a:uLnTx/>
                  <a:uFillTx/>
                  <a:latin typeface="Aptos" panose="02110004020202020204"/>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14:m>
                  <m:oMath xmlns:m="http://schemas.openxmlformats.org/officeDocument/2006/math">
                    <m:sSup>
                      <m:sSupPr>
                        <m:ctrlPr>
                          <a:rPr kumimoji="0" lang="en-US" sz="1800" b="1"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a:rPr kumimoji="0" lang="en-US" sz="18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𝑴</m:t>
                        </m:r>
                      </m:e>
                      <m:sup>
                        <m:r>
                          <a:rPr kumimoji="0" lang="en-US" sz="1800" b="1" i="1" u="none" strike="noStrike" kern="1200" cap="none" spc="0" normalizeH="0" baseline="0" noProof="0" smtClean="0">
                            <a:ln>
                              <a:noFill/>
                            </a:ln>
                            <a:solidFill>
                              <a:prstClr val="black"/>
                            </a:solidFill>
                            <a:effectLst/>
                            <a:uLnTx/>
                            <a:uFillTx/>
                            <a:latin typeface="Cambria Math" panose="02040503050406030204" pitchFamily="18" charset="0"/>
                            <a:cs typeface="+mn-cs"/>
                          </a:rPr>
                          <m:t>𝟐</m:t>
                        </m:r>
                      </m:sup>
                    </m:sSup>
                  </m:oMath>
                </a14:m>
                <a:r>
                  <a:rPr kumimoji="0" lang="en-US" sz="1800" b="1" i="0" u="none" strike="noStrike" kern="1200" cap="none" spc="0" normalizeH="0" baseline="0" noProof="0" dirty="0">
                    <a:ln>
                      <a:noFill/>
                    </a:ln>
                    <a:solidFill>
                      <a:prstClr val="black"/>
                    </a:solidFill>
                    <a:effectLst/>
                    <a:uLnTx/>
                    <a:uFillTx/>
                    <a:latin typeface="Aptos" panose="02110004020202020204"/>
                    <a:cs typeface="+mn-cs"/>
                  </a:rPr>
                  <a:t> precomputed </a:t>
                </a:r>
                <a:r>
                  <a:rPr kumimoji="0" lang="en-US" sz="1800" b="0" i="0" u="none" strike="noStrike" kern="1200" cap="none" spc="0" normalizeH="0" baseline="0" noProof="0" dirty="0">
                    <a:ln>
                      <a:noFill/>
                    </a:ln>
                    <a:solidFill>
                      <a:prstClr val="black"/>
                    </a:solidFill>
                    <a:effectLst/>
                    <a:uLnTx/>
                    <a:uFillTx/>
                    <a:latin typeface="Aptos" panose="02110004020202020204"/>
                    <a:cs typeface="+mn-cs"/>
                  </a:rPr>
                  <a:t>and latched (read-before-write) → no cascaded multiplies in the same cycle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cs typeface="+mn-cs"/>
                  </a:rPr>
                  <a:t>Inter-phase </a:t>
                </a:r>
                <a:r>
                  <a:rPr kumimoji="0" lang="en-US" sz="1800" b="1" i="0" u="none" strike="noStrike" kern="1200" cap="none" spc="0" normalizeH="0" baseline="0" noProof="0" dirty="0">
                    <a:ln>
                      <a:noFill/>
                    </a:ln>
                    <a:solidFill>
                      <a:prstClr val="black"/>
                    </a:solidFill>
                    <a:effectLst/>
                    <a:uLnTx/>
                    <a:uFillTx/>
                    <a:latin typeface="Aptos" panose="02110004020202020204"/>
                    <a:cs typeface="+mn-cs"/>
                  </a:rPr>
                  <a:t>coefficients truncated </a:t>
                </a:r>
                <a:r>
                  <a:rPr kumimoji="0" lang="en-US" sz="1800" b="0" i="0" u="none" strike="noStrike" kern="1200" cap="none" spc="0" normalizeH="0" baseline="0" noProof="0" dirty="0">
                    <a:ln>
                      <a:noFill/>
                    </a:ln>
                    <a:solidFill>
                      <a:prstClr val="black"/>
                    </a:solidFill>
                    <a:effectLst/>
                    <a:uLnTx/>
                    <a:uFillTx/>
                    <a:latin typeface="Aptos" panose="02110004020202020204"/>
                    <a:cs typeface="+mn-cs"/>
                  </a:rPr>
                  <a:t>to 27 bits → each multiply fits in </a:t>
                </a:r>
                <a:r>
                  <a:rPr kumimoji="0" lang="en-US" sz="1800" b="1" i="0" u="none" strike="noStrike" kern="1200" cap="none" spc="0" normalizeH="0" baseline="0" noProof="0" dirty="0">
                    <a:ln>
                      <a:noFill/>
                    </a:ln>
                    <a:solidFill>
                      <a:prstClr val="black"/>
                    </a:solidFill>
                    <a:effectLst/>
                    <a:uLnTx/>
                    <a:uFillTx/>
                    <a:latin typeface="Aptos" panose="02110004020202020204"/>
                    <a:cs typeface="+mn-cs"/>
                  </a:rPr>
                  <a:t>one</a:t>
                </a:r>
                <a:r>
                  <a:rPr kumimoji="0" lang="en-US" sz="1800" b="0" i="0" u="none" strike="noStrike" kern="1200" cap="none" spc="0" normalizeH="0" baseline="0" noProof="0" dirty="0">
                    <a:ln>
                      <a:noFill/>
                    </a:ln>
                    <a:solidFill>
                      <a:prstClr val="black"/>
                    </a:solidFill>
                    <a:effectLst/>
                    <a:uLnTx/>
                    <a:uFillTx/>
                    <a:latin typeface="Aptos" panose="02110004020202020204"/>
                    <a:cs typeface="+mn-cs"/>
                  </a:rPr>
                  <a:t> DSP48E2 (27×18)</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prstClr val="black"/>
                    </a:solidFill>
                    <a:effectLst/>
                    <a:uLnTx/>
                    <a:uFillTx/>
                    <a:latin typeface="Aptos" panose="02110004020202020204"/>
                    <a:cs typeface="+mn-cs"/>
                  </a:rPr>
                  <a:t>Result</a:t>
                </a:r>
                <a:r>
                  <a:rPr kumimoji="0" lang="en-US" sz="1800" b="0" i="0" u="none" strike="noStrike" kern="1200" cap="none" spc="0" normalizeH="0" baseline="0" noProof="0" dirty="0">
                    <a:ln>
                      <a:noFill/>
                    </a:ln>
                    <a:solidFill>
                      <a:prstClr val="black"/>
                    </a:solidFill>
                    <a:effectLst/>
                    <a:uLnTx/>
                    <a:uFillTx/>
                    <a:latin typeface="Aptos" panose="02110004020202020204"/>
                    <a:cs typeface="+mn-cs"/>
                  </a:rPr>
                  <a:t>: </a:t>
                </a:r>
                <a:r>
                  <a:rPr kumimoji="0" lang="en-US" sz="1800" i="0" u="none" strike="noStrike" kern="1200" cap="none" spc="0" normalizeH="0" baseline="0" noProof="0" dirty="0">
                    <a:ln>
                      <a:noFill/>
                    </a:ln>
                    <a:solidFill>
                      <a:prstClr val="black"/>
                    </a:solidFill>
                    <a:effectLst/>
                    <a:uLnTx/>
                    <a:uFillTx/>
                    <a:latin typeface="Aptos" panose="02110004020202020204"/>
                    <a:cs typeface="+mn-cs"/>
                  </a:rPr>
                  <a:t>Initialization Interval </a:t>
                </a:r>
                <a:r>
                  <a:rPr kumimoji="0" lang="en-US" sz="1800" b="1" i="0" u="none" strike="noStrike" kern="1200" cap="none" spc="0" normalizeH="0" baseline="0" noProof="0" dirty="0">
                    <a:ln>
                      <a:noFill/>
                    </a:ln>
                    <a:solidFill>
                      <a:prstClr val="black"/>
                    </a:solidFill>
                    <a:effectLst/>
                    <a:uLnTx/>
                    <a:uFillTx/>
                    <a:latin typeface="Aptos" panose="02110004020202020204"/>
                    <a:cs typeface="+mn-cs"/>
                  </a:rPr>
                  <a:t>II=1</a:t>
                </a:r>
                <a:r>
                  <a:rPr kumimoji="0" lang="en-US" sz="1800" b="0" i="0" u="none" strike="noStrike" kern="1200" cap="none" spc="0" normalizeH="0" baseline="0" noProof="0" dirty="0">
                    <a:ln>
                      <a:noFill/>
                    </a:ln>
                    <a:solidFill>
                      <a:prstClr val="black"/>
                    </a:solidFill>
                    <a:effectLst/>
                    <a:uLnTx/>
                    <a:uFillTx/>
                    <a:latin typeface="Aptos" panose="02110004020202020204"/>
                    <a:cs typeface="+mn-cs"/>
                  </a:rPr>
                  <a:t> closure with 3 banks × 8 phases at 156.25 MHz</a:t>
                </a:r>
                <a:endParaRPr kumimoji="0" lang="it-IT" sz="1800" b="0" i="0" u="none" strike="noStrike" kern="1200" cap="none" spc="0" normalizeH="0" baseline="0" noProof="0" dirty="0">
                  <a:ln>
                    <a:noFill/>
                  </a:ln>
                  <a:solidFill>
                    <a:prstClr val="black"/>
                  </a:solidFill>
                  <a:effectLst/>
                  <a:uLnTx/>
                  <a:uFillTx/>
                  <a:latin typeface="Aptos" panose="02110004020202020204"/>
                  <a:cs typeface="+mn-cs"/>
                </a:endParaRPr>
              </a:p>
            </p:txBody>
          </p:sp>
        </mc:Choice>
        <mc:Fallback xmlns="">
          <p:sp>
            <p:nvSpPr>
              <p:cNvPr id="3" name="Segnaposto contenuto 2">
                <a:extLst>
                  <a:ext uri="{FF2B5EF4-FFF2-40B4-BE49-F238E27FC236}">
                    <a16:creationId xmlns:a16="http://schemas.microsoft.com/office/drawing/2014/main" id="{944081F3-9960-30EC-D939-55D7DCB777D0}"/>
                  </a:ext>
                </a:extLst>
              </p:cNvPr>
              <p:cNvSpPr>
                <a:spLocks noGrp="1" noRot="1" noChangeAspect="1" noMove="1" noResize="1" noEditPoints="1" noAdjustHandles="1" noChangeArrowheads="1" noChangeShapeType="1" noTextEdit="1"/>
              </p:cNvSpPr>
              <p:nvPr>
                <p:ph type="subTitle" idx="1"/>
              </p:nvPr>
            </p:nvSpPr>
            <p:spPr>
              <a:xfrm>
                <a:off x="342900" y="1201737"/>
                <a:ext cx="10515600" cy="5084763"/>
              </a:xfrm>
              <a:blipFill>
                <a:blip r:embed="rId3"/>
                <a:stretch>
                  <a:fillRect l="-464" t="-959" b="-1918"/>
                </a:stretch>
              </a:blipFill>
            </p:spPr>
            <p:txBody>
              <a:bodyPr/>
              <a:lstStyle/>
              <a:p>
                <a:r>
                  <a:rPr lang="en-US">
                    <a:noFill/>
                  </a:rPr>
                  <a:t> </a:t>
                </a:r>
              </a:p>
            </p:txBody>
          </p:sp>
        </mc:Fallback>
      </mc:AlternateContent>
      <p:sp>
        <p:nvSpPr>
          <p:cNvPr id="4" name="Titolo 3">
            <a:extLst>
              <a:ext uri="{FF2B5EF4-FFF2-40B4-BE49-F238E27FC236}">
                <a16:creationId xmlns:a16="http://schemas.microsoft.com/office/drawing/2014/main" id="{E3D3E29B-6A5E-2545-7EA0-4119F3CC970D}"/>
              </a:ext>
            </a:extLst>
          </p:cNvPr>
          <p:cNvSpPr>
            <a:spLocks noGrp="1"/>
          </p:cNvSpPr>
          <p:nvPr>
            <p:ph type="title"/>
          </p:nvPr>
        </p:nvSpPr>
        <p:spPr/>
        <p:txBody>
          <a:bodyPr>
            <a:normAutofit/>
          </a:bodyPr>
          <a:lstStyle/>
          <a:p>
            <a:r>
              <a:rPr lang="it-IT" dirty="0"/>
              <a:t>Timing </a:t>
            </a:r>
            <a:r>
              <a:rPr lang="it-IT" dirty="0" err="1"/>
              <a:t>closure</a:t>
            </a:r>
            <a:r>
              <a:rPr lang="it-IT" dirty="0"/>
              <a:t>: the look-</a:t>
            </a:r>
            <a:r>
              <a:rPr lang="it-IT" dirty="0" err="1"/>
              <a:t>ahead</a:t>
            </a:r>
            <a:r>
              <a:rPr lang="it-IT" dirty="0"/>
              <a:t> </a:t>
            </a:r>
            <a:r>
              <a:rPr lang="it-IT" dirty="0" err="1"/>
              <a:t>trick</a:t>
            </a:r>
            <a:endParaRPr lang="en-US" dirty="0"/>
          </a:p>
        </p:txBody>
      </p:sp>
      <p:sp>
        <p:nvSpPr>
          <p:cNvPr id="6" name="Rettangolo con angoli arrotondati 5">
            <a:extLst>
              <a:ext uri="{FF2B5EF4-FFF2-40B4-BE49-F238E27FC236}">
                <a16:creationId xmlns:a16="http://schemas.microsoft.com/office/drawing/2014/main" id="{676041D5-7396-68E9-E7BE-7603C0E49E96}"/>
              </a:ext>
            </a:extLst>
          </p:cNvPr>
          <p:cNvSpPr/>
          <p:nvPr/>
        </p:nvSpPr>
        <p:spPr>
          <a:xfrm>
            <a:off x="10248900" y="6214145"/>
            <a:ext cx="1894222" cy="609600"/>
          </a:xfrm>
          <a:prstGeom prst="roundRect">
            <a:avLst/>
          </a:prstGeom>
          <a:solidFill>
            <a:schemeClr val="tx2">
              <a:lumMod val="25000"/>
              <a:lumOff val="75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800" b="1" dirty="0">
                <a:solidFill>
                  <a:schemeClr val="tx1"/>
                </a:solidFill>
              </a:rPr>
              <a:t>13</a:t>
            </a:r>
            <a:endParaRPr lang="it-IT" sz="2800" b="1" dirty="0">
              <a:solidFill>
                <a:schemeClr val="tx1"/>
              </a:solidFill>
            </a:endParaRPr>
          </a:p>
        </p:txBody>
      </p:sp>
      <p:pic>
        <p:nvPicPr>
          <p:cNvPr id="10" name="Elemento grafico 9">
            <a:extLst>
              <a:ext uri="{FF2B5EF4-FFF2-40B4-BE49-F238E27FC236}">
                <a16:creationId xmlns:a16="http://schemas.microsoft.com/office/drawing/2014/main" id="{248A2E96-0E56-A1B6-6FF6-F6EC0528668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666122" y="2095500"/>
            <a:ext cx="6477000" cy="2667000"/>
          </a:xfrm>
          <a:prstGeom prst="rect">
            <a:avLst/>
          </a:prstGeom>
        </p:spPr>
      </p:pic>
    </p:spTree>
    <p:extLst>
      <p:ext uri="{BB962C8B-B14F-4D97-AF65-F5344CB8AC3E}">
        <p14:creationId xmlns:p14="http://schemas.microsoft.com/office/powerpoint/2010/main" val="4018452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944081F3-9960-30EC-D939-55D7DCB777D0}"/>
              </a:ext>
            </a:extLst>
          </p:cNvPr>
          <p:cNvSpPr>
            <a:spLocks noGrp="1"/>
          </p:cNvSpPr>
          <p:nvPr>
            <p:ph type="subTitle" idx="1"/>
          </p:nvPr>
        </p:nvSpPr>
        <p:spPr>
          <a:xfrm>
            <a:off x="342900" y="1201738"/>
            <a:ext cx="11423650" cy="4322762"/>
          </a:xfrm>
        </p:spPr>
        <p:txBody>
          <a:bodyPr>
            <a:no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Validation: HW output vs analytical reference </a:t>
            </a:r>
            <a:b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b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(20 photo-electron event)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lang="en-US" sz="1800" dirty="0">
              <a:solidFill>
                <a:prstClr val="black"/>
              </a:solidFill>
              <a:latin typeface="Aptos" panose="02110004020202020204"/>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1600" dirty="0">
                <a:solidFill>
                  <a:prstClr val="black"/>
                </a:solidFill>
                <a:latin typeface="Aptos" panose="02110004020202020204"/>
              </a:rPr>
              <a:t>Blue dots: HW output of the core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1600" dirty="0">
                <a:solidFill>
                  <a:prstClr val="black"/>
                </a:solidFill>
                <a:latin typeface="Aptos" panose="02110004020202020204"/>
              </a:rPr>
              <a:t>Orange: </a:t>
            </a:r>
            <a:r>
              <a:rPr lang="en-US" sz="1600" b="1" dirty="0">
                <a:solidFill>
                  <a:prstClr val="black"/>
                </a:solidFill>
                <a:latin typeface="Aptos" panose="02110004020202020204"/>
              </a:rPr>
              <a:t>simulation</a:t>
            </a:r>
            <a:r>
              <a:rPr lang="en-US" sz="1600" dirty="0">
                <a:solidFill>
                  <a:prstClr val="black"/>
                </a:solidFill>
                <a:latin typeface="Aptos" panose="02110004020202020204"/>
              </a:rPr>
              <a:t> of the </a:t>
            </a:r>
            <a:r>
              <a:rPr lang="en-US" sz="1600" b="1" dirty="0">
                <a:solidFill>
                  <a:prstClr val="black"/>
                </a:solidFill>
                <a:latin typeface="Aptos" panose="02110004020202020204"/>
              </a:rPr>
              <a:t>filter response</a:t>
            </a:r>
            <a:br>
              <a:rPr lang="en-US" sz="1600" dirty="0">
                <a:solidFill>
                  <a:prstClr val="black"/>
                </a:solidFill>
                <a:latin typeface="Aptos" panose="02110004020202020204"/>
              </a:rPr>
            </a:br>
            <a:r>
              <a:rPr lang="en-US" sz="1600" dirty="0">
                <a:solidFill>
                  <a:prstClr val="black"/>
                </a:solidFill>
                <a:latin typeface="Aptos" panose="02110004020202020204"/>
              </a:rPr>
              <a:t>Good agreement, the </a:t>
            </a:r>
            <a:r>
              <a:rPr lang="en-US" sz="1600" b="1" dirty="0">
                <a:solidFill>
                  <a:prstClr val="black"/>
                </a:solidFill>
                <a:latin typeface="Aptos" panose="02110004020202020204"/>
              </a:rPr>
              <a:t>filter</a:t>
            </a:r>
            <a:r>
              <a:rPr lang="en-US" sz="1600" dirty="0">
                <a:solidFill>
                  <a:prstClr val="black"/>
                </a:solidFill>
                <a:latin typeface="Aptos" panose="02110004020202020204"/>
              </a:rPr>
              <a:t> is </a:t>
            </a:r>
            <a:r>
              <a:rPr lang="en-US" sz="1600" b="1" dirty="0">
                <a:solidFill>
                  <a:prstClr val="black"/>
                </a:solidFill>
                <a:latin typeface="Aptos" panose="02110004020202020204"/>
              </a:rPr>
              <a:t>doing the job</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1600" dirty="0">
                <a:solidFill>
                  <a:prstClr val="black"/>
                </a:solidFill>
                <a:latin typeface="Aptos" panose="02110004020202020204"/>
              </a:rPr>
              <a:t>Green: ideal </a:t>
            </a:r>
            <a:r>
              <a:rPr lang="en-US" sz="1600" b="1" dirty="0">
                <a:solidFill>
                  <a:prstClr val="black"/>
                </a:solidFill>
                <a:latin typeface="Aptos" panose="02110004020202020204"/>
              </a:rPr>
              <a:t>3 exponential response</a:t>
            </a:r>
            <a:br>
              <a:rPr lang="en-US" sz="1600" dirty="0">
                <a:solidFill>
                  <a:prstClr val="black"/>
                </a:solidFill>
                <a:latin typeface="Aptos" panose="02110004020202020204"/>
              </a:rPr>
            </a:br>
            <a:r>
              <a:rPr lang="en-US" sz="1600" dirty="0">
                <a:solidFill>
                  <a:prstClr val="black"/>
                </a:solidFill>
                <a:latin typeface="Aptos" panose="02110004020202020204"/>
              </a:rPr>
              <a:t>The 0.8 ns </a:t>
            </a:r>
            <a:r>
              <a:rPr lang="en-US" sz="1600" b="1" dirty="0">
                <a:solidFill>
                  <a:prstClr val="black"/>
                </a:solidFill>
                <a:latin typeface="Aptos" panose="02110004020202020204"/>
              </a:rPr>
              <a:t>quantization</a:t>
            </a:r>
            <a:r>
              <a:rPr lang="en-US" sz="1600" dirty="0">
                <a:solidFill>
                  <a:prstClr val="black"/>
                </a:solidFill>
                <a:latin typeface="Aptos" panose="02110004020202020204"/>
              </a:rPr>
              <a:t> </a:t>
            </a:r>
            <a:r>
              <a:rPr lang="en-US" sz="1600" b="1" dirty="0">
                <a:solidFill>
                  <a:prstClr val="black"/>
                </a:solidFill>
                <a:latin typeface="Aptos" panose="02110004020202020204"/>
              </a:rPr>
              <a:t>does not degrade</a:t>
            </a:r>
            <a:r>
              <a:rPr lang="en-US" sz="1600" dirty="0">
                <a:solidFill>
                  <a:prstClr val="black"/>
                </a:solidFill>
                <a:latin typeface="Aptos" panose="02110004020202020204"/>
              </a:rPr>
              <a:t> the shape</a:t>
            </a:r>
            <a:endParaRPr lang="en-US" sz="1200" dirty="0">
              <a:solidFill>
                <a:prstClr val="black"/>
              </a:solidFill>
              <a:latin typeface="Aptos" panose="02110004020202020204"/>
            </a:endParaRPr>
          </a:p>
        </p:txBody>
      </p:sp>
      <p:sp>
        <p:nvSpPr>
          <p:cNvPr id="4" name="Titolo 3">
            <a:extLst>
              <a:ext uri="{FF2B5EF4-FFF2-40B4-BE49-F238E27FC236}">
                <a16:creationId xmlns:a16="http://schemas.microsoft.com/office/drawing/2014/main" id="{E3D3E29B-6A5E-2545-7EA0-4119F3CC970D}"/>
              </a:ext>
            </a:extLst>
          </p:cNvPr>
          <p:cNvSpPr>
            <a:spLocks noGrp="1"/>
          </p:cNvSpPr>
          <p:nvPr>
            <p:ph type="title"/>
          </p:nvPr>
        </p:nvSpPr>
        <p:spPr/>
        <p:txBody>
          <a:bodyPr>
            <a:normAutofit/>
          </a:bodyPr>
          <a:lstStyle/>
          <a:p>
            <a:r>
              <a:rPr lang="en-US" dirty="0"/>
              <a:t>Resulting waveform – Comparison with </a:t>
            </a:r>
            <a:r>
              <a:rPr lang="en-US" dirty="0" err="1"/>
              <a:t>SimSIPM</a:t>
            </a:r>
            <a:endParaRPr lang="en-US" dirty="0"/>
          </a:p>
        </p:txBody>
      </p:sp>
      <p:pic>
        <p:nvPicPr>
          <p:cNvPr id="12" name="Immagine 11" descr="Immagine che contiene testo, linea, diagramma, Diagramma&#10;&#10;Il contenuto generato dall'IA potrebbe non essere corretto.">
            <a:extLst>
              <a:ext uri="{FF2B5EF4-FFF2-40B4-BE49-F238E27FC236}">
                <a16:creationId xmlns:a16="http://schemas.microsoft.com/office/drawing/2014/main" id="{01E63872-F0D5-B0ED-64F4-BEB92E0666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5102" y="1479566"/>
            <a:ext cx="6376416" cy="4782312"/>
          </a:xfrm>
          <a:prstGeom prst="rect">
            <a:avLst/>
          </a:prstGeom>
        </p:spPr>
      </p:pic>
      <p:pic>
        <p:nvPicPr>
          <p:cNvPr id="14" name="Segnaposto contenuto 6" descr="Immagine che contiene testo, diagramma, linea, Diagramma&#10;&#10;Il contenuto generato dall'IA potrebbe non essere corretto.">
            <a:extLst>
              <a:ext uri="{FF2B5EF4-FFF2-40B4-BE49-F238E27FC236}">
                <a16:creationId xmlns:a16="http://schemas.microsoft.com/office/drawing/2014/main" id="{9049CF20-1FBA-C6CF-3BE6-17A4C7DC8A0E}"/>
              </a:ext>
            </a:extLst>
          </p:cNvPr>
          <p:cNvPicPr>
            <a:picLocks noChangeAspect="1"/>
          </p:cNvPicPr>
          <p:nvPr/>
        </p:nvPicPr>
        <p:blipFill>
          <a:blip r:embed="rId4">
            <a:extLst>
              <a:ext uri="{28A0092B-C50C-407E-A947-70E740481C1C}">
                <a14:useLocalDpi xmlns:a14="http://schemas.microsoft.com/office/drawing/2010/main" val="0"/>
              </a:ext>
            </a:extLst>
          </a:blip>
          <a:srcRect b="32839"/>
          <a:stretch/>
        </p:blipFill>
        <p:spPr>
          <a:xfrm>
            <a:off x="317880" y="3814201"/>
            <a:ext cx="5267222" cy="2526787"/>
          </a:xfrm>
          <a:prstGeom prst="rect">
            <a:avLst/>
          </a:prstGeom>
        </p:spPr>
      </p:pic>
      <p:sp>
        <p:nvSpPr>
          <p:cNvPr id="2" name="Rettangolo con angoli arrotondati 1">
            <a:extLst>
              <a:ext uri="{FF2B5EF4-FFF2-40B4-BE49-F238E27FC236}">
                <a16:creationId xmlns:a16="http://schemas.microsoft.com/office/drawing/2014/main" id="{E3EEE00B-877E-FAA8-68BC-6B4B7812141D}"/>
              </a:ext>
            </a:extLst>
          </p:cNvPr>
          <p:cNvSpPr/>
          <p:nvPr/>
        </p:nvSpPr>
        <p:spPr>
          <a:xfrm>
            <a:off x="10248900" y="6214145"/>
            <a:ext cx="1894222" cy="609600"/>
          </a:xfrm>
          <a:prstGeom prst="roundRect">
            <a:avLst/>
          </a:prstGeom>
          <a:solidFill>
            <a:schemeClr val="tx2">
              <a:lumMod val="25000"/>
              <a:lumOff val="75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800" b="1" dirty="0">
                <a:solidFill>
                  <a:schemeClr val="tx1"/>
                </a:solidFill>
              </a:rPr>
              <a:t>14</a:t>
            </a:r>
            <a:endParaRPr lang="it-IT" sz="2800" b="1" dirty="0">
              <a:solidFill>
                <a:schemeClr val="tx1"/>
              </a:solidFill>
            </a:endParaRPr>
          </a:p>
        </p:txBody>
      </p:sp>
    </p:spTree>
    <p:extLst>
      <p:ext uri="{BB962C8B-B14F-4D97-AF65-F5344CB8AC3E}">
        <p14:creationId xmlns:p14="http://schemas.microsoft.com/office/powerpoint/2010/main" val="982449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a:extLst>
              <a:ext uri="{FF2B5EF4-FFF2-40B4-BE49-F238E27FC236}">
                <a16:creationId xmlns:a16="http://schemas.microsoft.com/office/drawing/2014/main" id="{FBAFB41E-BEAB-D262-1B60-E8140D1FB9F9}"/>
              </a:ext>
            </a:extLst>
          </p:cNvPr>
          <p:cNvSpPr>
            <a:spLocks noGrp="1"/>
          </p:cNvSpPr>
          <p:nvPr>
            <p:ph type="title"/>
          </p:nvPr>
        </p:nvSpPr>
        <p:spPr/>
        <p:txBody>
          <a:bodyPr>
            <a:normAutofit fontScale="90000"/>
          </a:bodyPr>
          <a:lstStyle/>
          <a:p>
            <a:r>
              <a:rPr lang="en-US" dirty="0"/>
              <a:t>Pile-up validation: three overlapping scintillation events</a:t>
            </a:r>
            <a:endParaRPr lang="it-IT" dirty="0"/>
          </a:p>
        </p:txBody>
      </p:sp>
      <p:pic>
        <p:nvPicPr>
          <p:cNvPr id="7" name="Immagine 6" descr="Immagine che contiene testo, linea, Diagramma, diagramma&#10;&#10;Il contenuto generato dall'IA potrebbe non essere corretto.">
            <a:extLst>
              <a:ext uri="{FF2B5EF4-FFF2-40B4-BE49-F238E27FC236}">
                <a16:creationId xmlns:a16="http://schemas.microsoft.com/office/drawing/2014/main" id="{61C5D0B3-CF7D-4A99-9BDC-697AF44945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371" y="1247236"/>
            <a:ext cx="7159415" cy="2556934"/>
          </a:xfrm>
          <a:prstGeom prst="rect">
            <a:avLst/>
          </a:prstGeom>
        </p:spPr>
      </p:pic>
      <p:pic>
        <p:nvPicPr>
          <p:cNvPr id="9" name="Immagine 8" descr="Immagine che contiene linea, testo, Diagramma, diagramma&#10;&#10;Il contenuto generato dall'IA potrebbe non essere corretto.">
            <a:extLst>
              <a:ext uri="{FF2B5EF4-FFF2-40B4-BE49-F238E27FC236}">
                <a16:creationId xmlns:a16="http://schemas.microsoft.com/office/drawing/2014/main" id="{003EDB3C-180A-A123-E8E6-532D7C881E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9724" y="3981967"/>
            <a:ext cx="8952551" cy="2387347"/>
          </a:xfrm>
          <a:prstGeom prst="rect">
            <a:avLst/>
          </a:prstGeom>
        </p:spPr>
      </p:pic>
      <p:pic>
        <p:nvPicPr>
          <p:cNvPr id="5" name="Immagine 4" descr="Immagine che contiene schermata, linea, testo, Diagramma&#10;&#10;Il contenuto generato dall'IA potrebbe non essere corretto.">
            <a:extLst>
              <a:ext uri="{FF2B5EF4-FFF2-40B4-BE49-F238E27FC236}">
                <a16:creationId xmlns:a16="http://schemas.microsoft.com/office/drawing/2014/main" id="{40715F59-8838-45D8-931E-78EB43F1CCF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19332" y="1961146"/>
            <a:ext cx="7072881" cy="2020823"/>
          </a:xfrm>
          <a:prstGeom prst="rect">
            <a:avLst/>
          </a:prstGeom>
        </p:spPr>
      </p:pic>
      <p:sp>
        <p:nvSpPr>
          <p:cNvPr id="2" name="TextBox 1">
            <a:extLst>
              <a:ext uri="{FF2B5EF4-FFF2-40B4-BE49-F238E27FC236}">
                <a16:creationId xmlns:a16="http://schemas.microsoft.com/office/drawing/2014/main" id="{20A586B1-739D-9D47-99C2-4BB99694E699}"/>
              </a:ext>
            </a:extLst>
          </p:cNvPr>
          <p:cNvSpPr txBox="1"/>
          <p:nvPr/>
        </p:nvSpPr>
        <p:spPr>
          <a:xfrm>
            <a:off x="7572652" y="1025541"/>
            <a:ext cx="4519561" cy="923330"/>
          </a:xfrm>
          <a:prstGeom prst="rect">
            <a:avLst/>
          </a:prstGeom>
          <a:noFill/>
        </p:spPr>
        <p:txBody>
          <a:bodyPr wrap="square" rtlCol="0">
            <a:spAutoFit/>
          </a:bodyPr>
          <a:lstStyle/>
          <a:p>
            <a:r>
              <a:rPr lang="en-US" b="1" dirty="0"/>
              <a:t>3 events </a:t>
            </a:r>
            <a:r>
              <a:rPr lang="en-US" dirty="0"/>
              <a:t>at t = 10, 80, 200 ns </a:t>
            </a:r>
          </a:p>
          <a:p>
            <a:pPr marL="285750" indent="-285750">
              <a:buFont typeface="Arial" panose="020B0604020202020204" pitchFamily="34" charset="0"/>
              <a:buChar char="•"/>
            </a:pPr>
            <a:r>
              <a:rPr lang="en-US" dirty="0"/>
              <a:t>HW output matches binned reference and ideal sum within DAC noise</a:t>
            </a:r>
          </a:p>
        </p:txBody>
      </p:sp>
      <p:sp>
        <p:nvSpPr>
          <p:cNvPr id="4" name="Rettangolo con angoli arrotondati 3">
            <a:extLst>
              <a:ext uri="{FF2B5EF4-FFF2-40B4-BE49-F238E27FC236}">
                <a16:creationId xmlns:a16="http://schemas.microsoft.com/office/drawing/2014/main" id="{57175C8D-1A4B-9A3E-7591-1640209F1D56}"/>
              </a:ext>
            </a:extLst>
          </p:cNvPr>
          <p:cNvSpPr/>
          <p:nvPr/>
        </p:nvSpPr>
        <p:spPr>
          <a:xfrm>
            <a:off x="10248900" y="6214145"/>
            <a:ext cx="1894222" cy="609600"/>
          </a:xfrm>
          <a:prstGeom prst="roundRect">
            <a:avLst/>
          </a:prstGeom>
          <a:solidFill>
            <a:schemeClr val="tx2">
              <a:lumMod val="25000"/>
              <a:lumOff val="75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800" b="1" dirty="0">
                <a:solidFill>
                  <a:schemeClr val="tx1"/>
                </a:solidFill>
              </a:rPr>
              <a:t>15</a:t>
            </a:r>
            <a:endParaRPr lang="it-IT" sz="2800" b="1" dirty="0">
              <a:solidFill>
                <a:schemeClr val="tx1"/>
              </a:solidFill>
            </a:endParaRPr>
          </a:p>
        </p:txBody>
      </p:sp>
    </p:spTree>
    <p:extLst>
      <p:ext uri="{BB962C8B-B14F-4D97-AF65-F5344CB8AC3E}">
        <p14:creationId xmlns:p14="http://schemas.microsoft.com/office/powerpoint/2010/main" val="9560872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944081F3-9960-30EC-D939-55D7DCB777D0}"/>
              </a:ext>
            </a:extLst>
          </p:cNvPr>
          <p:cNvSpPr>
            <a:spLocks noGrp="1"/>
          </p:cNvSpPr>
          <p:nvPr>
            <p:ph type="subTitle" idx="1"/>
          </p:nvPr>
        </p:nvSpPr>
        <p:spPr>
          <a:xfrm>
            <a:off x="342900" y="1201738"/>
            <a:ext cx="11423650" cy="4322762"/>
          </a:xfrm>
        </p:spPr>
        <p:txBody>
          <a:bodyPr>
            <a:noAutofit/>
          </a:bodyPr>
          <a:lstStyle/>
          <a:p>
            <a:pPr marR="0" lvl="0" algn="l" defTabSz="914400" rtl="0" eaLnBrk="1" fontAlgn="auto" latinLnBrk="0" hangingPunct="1">
              <a:lnSpc>
                <a:spcPct val="90000"/>
              </a:lnSpc>
              <a:spcBef>
                <a:spcPts val="1000"/>
              </a:spcBef>
              <a:spcAft>
                <a:spcPts val="0"/>
              </a:spcAft>
              <a:buClrTx/>
              <a:buSzTx/>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Status</a:t>
            </a:r>
            <a:endParaRPr lang="en-US" sz="1800" b="1" dirty="0">
              <a:solidFill>
                <a:prstClr val="black"/>
              </a:solidFill>
              <a:latin typeface="Aptos" panose="02110004020202020204"/>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working prototype</a:t>
            </a:r>
            <a:endParaRPr lang="en-US" sz="1800" dirty="0">
              <a:solidFill>
                <a:prstClr val="black"/>
              </a:solidFill>
              <a:latin typeface="Aptos" panose="02110004020202020204"/>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validation ongoing</a:t>
            </a:r>
            <a:b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b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R="0" lvl="0" algn="l" defTabSz="914400" rtl="0" eaLnBrk="1" fontAlgn="auto" latinLnBrk="0" hangingPunct="1">
              <a:lnSpc>
                <a:spcPct val="90000"/>
              </a:lnSpc>
              <a:spcBef>
                <a:spcPts val="1000"/>
              </a:spcBef>
              <a:spcAft>
                <a:spcPts val="0"/>
              </a:spcAft>
              <a:buClrTx/>
              <a:buSzTx/>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Implementation</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written in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Vitis HLS </a:t>
            </a:r>
            <a:r>
              <a:rPr kumimoji="0" lang="en-US" sz="1800" i="0" u="none" strike="noStrike" kern="1200" cap="none" spc="0" normalizeH="0" baseline="0" noProof="0" dirty="0">
                <a:ln>
                  <a:noFill/>
                </a:ln>
                <a:solidFill>
                  <a:prstClr val="black"/>
                </a:solidFill>
                <a:effectLst/>
                <a:uLnTx/>
                <a:uFillTx/>
                <a:latin typeface="Aptos" panose="02110004020202020204"/>
                <a:ea typeface="+mn-ea"/>
                <a:cs typeface="+mn-cs"/>
              </a:rPr>
              <a:t>(High Level Synthesis):</a:t>
            </a:r>
            <a:br>
              <a:rPr kumimoji="0" lang="en-US" sz="1800" i="0" u="none" strike="noStrike" kern="1200" cap="none" spc="0" normalizeH="0" baseline="0" noProof="0" dirty="0">
                <a:ln>
                  <a:noFill/>
                </a:ln>
                <a:solidFill>
                  <a:prstClr val="black"/>
                </a:solidFill>
                <a:effectLst/>
                <a:uLnTx/>
                <a:uFillTx/>
                <a:latin typeface="Aptos" panose="02110004020202020204"/>
                <a:ea typeface="+mn-ea"/>
                <a:cs typeface="+mn-cs"/>
              </a:rPr>
            </a:br>
            <a:r>
              <a:rPr kumimoji="0" lang="en-US" sz="1800" i="0" u="none" strike="noStrike" kern="1200" cap="none" spc="0" normalizeH="0" baseline="0" noProof="0" dirty="0">
                <a:ln>
                  <a:noFill/>
                </a:ln>
                <a:solidFill>
                  <a:prstClr val="black"/>
                </a:solidFill>
                <a:effectLst/>
                <a:uLnTx/>
                <a:uFillTx/>
                <a:latin typeface="Aptos" panose="02110004020202020204"/>
                <a:ea typeface="+mn-ea"/>
                <a:cs typeface="+mn-cs"/>
              </a:rPr>
              <a:t>C++ code compiled into RTL</a:t>
            </a:r>
            <a:endPar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math-heavy DSP</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described at the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algorithmic level </a:t>
            </a:r>
            <a:b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b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recursion and pre-convolution</a:t>
            </a:r>
            <a:endPar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4" name="Titolo 3">
            <a:extLst>
              <a:ext uri="{FF2B5EF4-FFF2-40B4-BE49-F238E27FC236}">
                <a16:creationId xmlns:a16="http://schemas.microsoft.com/office/drawing/2014/main" id="{E3D3E29B-6A5E-2545-7EA0-4119F3CC970D}"/>
              </a:ext>
            </a:extLst>
          </p:cNvPr>
          <p:cNvSpPr>
            <a:spLocks noGrp="1"/>
          </p:cNvSpPr>
          <p:nvPr>
            <p:ph type="title"/>
          </p:nvPr>
        </p:nvSpPr>
        <p:spPr/>
        <p:txBody>
          <a:bodyPr>
            <a:normAutofit/>
          </a:bodyPr>
          <a:lstStyle/>
          <a:p>
            <a:r>
              <a:rPr lang="en-US" dirty="0"/>
              <a:t>Implementation status and FPGA resources</a:t>
            </a:r>
          </a:p>
        </p:txBody>
      </p:sp>
      <p:pic>
        <p:nvPicPr>
          <p:cNvPr id="2" name="Picture 4">
            <a:extLst>
              <a:ext uri="{FF2B5EF4-FFF2-40B4-BE49-F238E27FC236}">
                <a16:creationId xmlns:a16="http://schemas.microsoft.com/office/drawing/2014/main" id="{30CDD8E4-9F48-9288-A366-98E61D906E59}"/>
              </a:ext>
            </a:extLst>
          </p:cNvPr>
          <p:cNvPicPr>
            <a:picLocks/>
          </p:cNvPicPr>
          <p:nvPr/>
        </p:nvPicPr>
        <p:blipFill>
          <a:blip r:embed="rId3"/>
          <a:stretch>
            <a:fillRect/>
          </a:stretch>
        </p:blipFill>
        <p:spPr>
          <a:xfrm>
            <a:off x="1264620" y="4776664"/>
            <a:ext cx="8849960" cy="752580"/>
          </a:xfrm>
          <a:prstGeom prst="rect">
            <a:avLst/>
          </a:prstGeom>
        </p:spPr>
      </p:pic>
      <p:sp>
        <p:nvSpPr>
          <p:cNvPr id="6" name="Ovale 5">
            <a:extLst>
              <a:ext uri="{FF2B5EF4-FFF2-40B4-BE49-F238E27FC236}">
                <a16:creationId xmlns:a16="http://schemas.microsoft.com/office/drawing/2014/main" id="{E6B98F0F-9481-6617-8163-857B58AA5FC3}"/>
              </a:ext>
            </a:extLst>
          </p:cNvPr>
          <p:cNvSpPr>
            <a:spLocks/>
          </p:cNvSpPr>
          <p:nvPr/>
        </p:nvSpPr>
        <p:spPr>
          <a:xfrm>
            <a:off x="5323807" y="5118252"/>
            <a:ext cx="427312" cy="374638"/>
          </a:xfrm>
          <a:prstGeom prst="ellipse">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con angoli arrotondati 6">
            <a:extLst>
              <a:ext uri="{FF2B5EF4-FFF2-40B4-BE49-F238E27FC236}">
                <a16:creationId xmlns:a16="http://schemas.microsoft.com/office/drawing/2014/main" id="{C74CBDA5-87AF-A7EA-B0AD-C8D523CAEDF5}"/>
              </a:ext>
            </a:extLst>
          </p:cNvPr>
          <p:cNvSpPr/>
          <p:nvPr/>
        </p:nvSpPr>
        <p:spPr>
          <a:xfrm>
            <a:off x="1857913" y="5659149"/>
            <a:ext cx="1894222" cy="609600"/>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Initializazion</a:t>
            </a:r>
            <a:r>
              <a:rPr lang="en-US" dirty="0">
                <a:solidFill>
                  <a:schemeClr val="tx1"/>
                </a:solidFill>
              </a:rPr>
              <a:t> Interval</a:t>
            </a:r>
            <a:r>
              <a:rPr lang="en-US" b="1" dirty="0">
                <a:solidFill>
                  <a:schemeClr val="tx1"/>
                </a:solidFill>
              </a:rPr>
              <a:t> II=1</a:t>
            </a:r>
          </a:p>
        </p:txBody>
      </p:sp>
      <p:cxnSp>
        <p:nvCxnSpPr>
          <p:cNvPr id="8" name="Connettore 2 7">
            <a:extLst>
              <a:ext uri="{FF2B5EF4-FFF2-40B4-BE49-F238E27FC236}">
                <a16:creationId xmlns:a16="http://schemas.microsoft.com/office/drawing/2014/main" id="{DAF439BA-A05B-3E1B-C6DC-E5A8F22E226C}"/>
              </a:ext>
            </a:extLst>
          </p:cNvPr>
          <p:cNvCxnSpPr>
            <a:cxnSpLocks/>
            <a:stCxn id="7" idx="3"/>
            <a:endCxn id="6" idx="3"/>
          </p:cNvCxnSpPr>
          <p:nvPr/>
        </p:nvCxnSpPr>
        <p:spPr>
          <a:xfrm flipV="1">
            <a:off x="3752135" y="5438026"/>
            <a:ext cx="1634250" cy="525923"/>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9" name="Ovale 8">
            <a:extLst>
              <a:ext uri="{FF2B5EF4-FFF2-40B4-BE49-F238E27FC236}">
                <a16:creationId xmlns:a16="http://schemas.microsoft.com/office/drawing/2014/main" id="{45566B5B-D61C-DF53-9CCC-83A63B848025}"/>
              </a:ext>
            </a:extLst>
          </p:cNvPr>
          <p:cNvSpPr>
            <a:spLocks/>
          </p:cNvSpPr>
          <p:nvPr/>
        </p:nvSpPr>
        <p:spPr>
          <a:xfrm>
            <a:off x="7959348" y="5136429"/>
            <a:ext cx="427312" cy="374638"/>
          </a:xfrm>
          <a:prstGeom prst="ellipse">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0" name="Connettore 2 9">
            <a:extLst>
              <a:ext uri="{FF2B5EF4-FFF2-40B4-BE49-F238E27FC236}">
                <a16:creationId xmlns:a16="http://schemas.microsoft.com/office/drawing/2014/main" id="{87CC6E33-BF4D-7102-2260-36914743647B}"/>
              </a:ext>
            </a:extLst>
          </p:cNvPr>
          <p:cNvCxnSpPr>
            <a:cxnSpLocks/>
            <a:stCxn id="11" idx="0"/>
            <a:endCxn id="9" idx="7"/>
          </p:cNvCxnSpPr>
          <p:nvPr/>
        </p:nvCxnSpPr>
        <p:spPr>
          <a:xfrm flipH="1">
            <a:off x="8324082" y="3359150"/>
            <a:ext cx="1130242" cy="1832143"/>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11" name="Rettangolo con angoli arrotondati 10">
            <a:extLst>
              <a:ext uri="{FF2B5EF4-FFF2-40B4-BE49-F238E27FC236}">
                <a16:creationId xmlns:a16="http://schemas.microsoft.com/office/drawing/2014/main" id="{532EC0E7-B4D6-1871-93BF-4480B58625CF}"/>
              </a:ext>
            </a:extLst>
          </p:cNvPr>
          <p:cNvSpPr/>
          <p:nvPr/>
        </p:nvSpPr>
        <p:spPr>
          <a:xfrm>
            <a:off x="7372350" y="3359150"/>
            <a:ext cx="4163947" cy="1176502"/>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DSP48E2: 235 used (≈ 65 IIR + ≈ 170 pre-convolution) </a:t>
            </a:r>
            <a:br>
              <a:rPr lang="en-US" dirty="0">
                <a:solidFill>
                  <a:schemeClr val="tx1"/>
                </a:solidFill>
              </a:rPr>
            </a:br>
            <a:r>
              <a:rPr lang="en-US" dirty="0">
                <a:solidFill>
                  <a:schemeClr val="tx1"/>
                </a:solidFill>
              </a:rPr>
              <a:t>~10% of available DSP resources</a:t>
            </a:r>
          </a:p>
        </p:txBody>
      </p:sp>
      <p:sp>
        <p:nvSpPr>
          <p:cNvPr id="12" name="Rettangolo con angoli arrotondati 11">
            <a:extLst>
              <a:ext uri="{FF2B5EF4-FFF2-40B4-BE49-F238E27FC236}">
                <a16:creationId xmlns:a16="http://schemas.microsoft.com/office/drawing/2014/main" id="{04A057A5-D4C9-51B2-B9E0-739675B216D2}"/>
              </a:ext>
            </a:extLst>
          </p:cNvPr>
          <p:cNvSpPr/>
          <p:nvPr/>
        </p:nvSpPr>
        <p:spPr>
          <a:xfrm>
            <a:off x="10248900" y="6214145"/>
            <a:ext cx="1894222" cy="609600"/>
          </a:xfrm>
          <a:prstGeom prst="roundRect">
            <a:avLst/>
          </a:prstGeom>
          <a:solidFill>
            <a:schemeClr val="tx2">
              <a:lumMod val="25000"/>
              <a:lumOff val="75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800" b="1" dirty="0">
                <a:solidFill>
                  <a:schemeClr val="tx1"/>
                </a:solidFill>
              </a:rPr>
              <a:t>16</a:t>
            </a:r>
            <a:endParaRPr lang="it-IT" sz="2800" b="1" dirty="0">
              <a:solidFill>
                <a:schemeClr val="tx1"/>
              </a:solidFill>
            </a:endParaRPr>
          </a:p>
        </p:txBody>
      </p:sp>
      <p:pic>
        <p:nvPicPr>
          <p:cNvPr id="1026" name="Picture 2" descr="Xilinx Vitis HLS introduction - imperix">
            <a:extLst>
              <a:ext uri="{FF2B5EF4-FFF2-40B4-BE49-F238E27FC236}">
                <a16:creationId xmlns:a16="http://schemas.microsoft.com/office/drawing/2014/main" id="{2263B75A-14F3-5D0F-62DE-EEB55F164F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76335" y="976324"/>
            <a:ext cx="2828925" cy="1885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55397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944081F3-9960-30EC-D939-55D7DCB777D0}"/>
              </a:ext>
            </a:extLst>
          </p:cNvPr>
          <p:cNvSpPr>
            <a:spLocks noGrp="1"/>
          </p:cNvSpPr>
          <p:nvPr>
            <p:ph type="subTitle" idx="1"/>
          </p:nvPr>
        </p:nvSpPr>
        <p:spPr>
          <a:xfrm>
            <a:off x="342900" y="1201738"/>
            <a:ext cx="11423650" cy="4322762"/>
          </a:xfrm>
        </p:spPr>
        <p:txBody>
          <a:bodyPr>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800" dirty="0">
                <a:solidFill>
                  <a:prstClr val="black"/>
                </a:solidFill>
                <a:latin typeface="Aptos" panose="02110004020202020204"/>
              </a:rPr>
              <a:t>Primary use case:</a:t>
            </a: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Front-end testbench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Drives any analog-input front-end with realistic signals — no physical detector required</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lang="en-US" sz="1800" dirty="0">
              <a:solidFill>
                <a:prstClr val="black"/>
              </a:solidFill>
              <a:latin typeface="Aptos" panose="02110004020202020204"/>
            </a:endParaRPr>
          </a:p>
          <a:p>
            <a:pPr marR="0" lvl="0" algn="l" defTabSz="914400" rtl="0" eaLnBrk="1" fontAlgn="auto" latinLnBrk="0" hangingPunct="1">
              <a:lnSpc>
                <a:spcPct val="90000"/>
              </a:lnSpc>
              <a:spcBef>
                <a:spcPts val="1000"/>
              </a:spcBef>
              <a:spcAft>
                <a:spcPts val="0"/>
              </a:spcAft>
              <a:buClrTx/>
              <a:buSzTx/>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Beyond </a:t>
            </a:r>
            <a:r>
              <a:rPr kumimoji="0" lang="en-US" sz="1800" b="0" i="0" u="none" strike="noStrike" kern="1200" cap="none" spc="0" normalizeH="0" baseline="0" noProof="0" dirty="0" err="1">
                <a:ln>
                  <a:noFill/>
                </a:ln>
                <a:solidFill>
                  <a:prstClr val="black"/>
                </a:solidFill>
                <a:effectLst/>
                <a:uLnTx/>
                <a:uFillTx/>
                <a:latin typeface="Aptos" panose="02110004020202020204"/>
                <a:ea typeface="+mn-ea"/>
                <a:cs typeface="+mn-cs"/>
              </a:rPr>
              <a:t>SiPMs</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Coupled with Geant4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Particle-level interactions → analog detector output, in real time</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Pulse Shape Discrimination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Tuning Sf + decay constants reproduces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gamma vs neutron pulses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in organic scintillators — same firmware, software-only switch</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1800" dirty="0">
                <a:solidFill>
                  <a:prstClr val="black"/>
                </a:solidFill>
                <a:latin typeface="Aptos" panose="02110004020202020204"/>
              </a:rPr>
              <a:t>T</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he shaping core is a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primitive</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 any detector with a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3-time-constant response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fits, no re-synthesis</a:t>
            </a:r>
          </a:p>
        </p:txBody>
      </p:sp>
      <p:sp>
        <p:nvSpPr>
          <p:cNvPr id="4" name="Titolo 3">
            <a:extLst>
              <a:ext uri="{FF2B5EF4-FFF2-40B4-BE49-F238E27FC236}">
                <a16:creationId xmlns:a16="http://schemas.microsoft.com/office/drawing/2014/main" id="{E3D3E29B-6A5E-2545-7EA0-4119F3CC970D}"/>
              </a:ext>
            </a:extLst>
          </p:cNvPr>
          <p:cNvSpPr>
            <a:spLocks noGrp="1"/>
          </p:cNvSpPr>
          <p:nvPr>
            <p:ph type="title"/>
          </p:nvPr>
        </p:nvSpPr>
        <p:spPr/>
        <p:txBody>
          <a:bodyPr>
            <a:normAutofit/>
          </a:bodyPr>
          <a:lstStyle/>
          <a:p>
            <a:r>
              <a:rPr lang="en-US" dirty="0"/>
              <a:t>Generalization and use cases</a:t>
            </a:r>
          </a:p>
        </p:txBody>
      </p:sp>
      <p:sp>
        <p:nvSpPr>
          <p:cNvPr id="2" name="Rettangolo con angoli arrotondati 1">
            <a:extLst>
              <a:ext uri="{FF2B5EF4-FFF2-40B4-BE49-F238E27FC236}">
                <a16:creationId xmlns:a16="http://schemas.microsoft.com/office/drawing/2014/main" id="{2000D987-2917-02AA-1352-DE4D2FAABD7E}"/>
              </a:ext>
            </a:extLst>
          </p:cNvPr>
          <p:cNvSpPr/>
          <p:nvPr/>
        </p:nvSpPr>
        <p:spPr>
          <a:xfrm>
            <a:off x="10248900" y="6214145"/>
            <a:ext cx="1894222" cy="609600"/>
          </a:xfrm>
          <a:prstGeom prst="roundRect">
            <a:avLst/>
          </a:prstGeom>
          <a:solidFill>
            <a:schemeClr val="tx2">
              <a:lumMod val="25000"/>
              <a:lumOff val="75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800" b="1" dirty="0">
                <a:solidFill>
                  <a:schemeClr val="tx1"/>
                </a:solidFill>
              </a:rPr>
              <a:t>17</a:t>
            </a:r>
            <a:endParaRPr lang="it-IT" sz="2800" b="1" dirty="0">
              <a:solidFill>
                <a:schemeClr val="tx1"/>
              </a:solidFill>
            </a:endParaRPr>
          </a:p>
        </p:txBody>
      </p:sp>
    </p:spTree>
    <p:extLst>
      <p:ext uri="{BB962C8B-B14F-4D97-AF65-F5344CB8AC3E}">
        <p14:creationId xmlns:p14="http://schemas.microsoft.com/office/powerpoint/2010/main" val="15769279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944081F3-9960-30EC-D939-55D7DCB777D0}"/>
              </a:ext>
            </a:extLst>
          </p:cNvPr>
          <p:cNvSpPr>
            <a:spLocks noGrp="1"/>
          </p:cNvSpPr>
          <p:nvPr>
            <p:ph type="subTitle" idx="1"/>
          </p:nvPr>
        </p:nvSpPr>
        <p:spPr>
          <a:xfrm>
            <a:off x="342900" y="1201738"/>
            <a:ext cx="11423650" cy="4870588"/>
          </a:xfrm>
        </p:spPr>
        <p:txBody>
          <a:bodyPr>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it-IT" sz="1800" b="1" i="0" u="none" strike="noStrike" kern="1200" cap="none" spc="0" normalizeH="0" baseline="0" noProof="0" dirty="0" err="1">
                <a:ln>
                  <a:noFill/>
                </a:ln>
                <a:solidFill>
                  <a:prstClr val="black"/>
                </a:solidFill>
                <a:effectLst/>
                <a:uLnTx/>
                <a:uFillTx/>
                <a:latin typeface="Aptos" panose="02110004020202020204"/>
                <a:ea typeface="+mn-ea"/>
                <a:cs typeface="+mn-cs"/>
              </a:rPr>
              <a:t>Demonstrated</a:t>
            </a:r>
            <a:endParaRPr kumimoji="0" lang="it-IT"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Real-time, physically-accurate </a:t>
            </a:r>
            <a:r>
              <a:rPr kumimoji="0" lang="en-US" sz="1800" b="1" i="0" u="none" strike="noStrike" kern="1200" cap="none" spc="0" normalizeH="0" baseline="0" noProof="0" dirty="0" err="1">
                <a:ln>
                  <a:noFill/>
                </a:ln>
                <a:solidFill>
                  <a:prstClr val="black"/>
                </a:solidFill>
                <a:effectLst/>
                <a:uLnTx/>
                <a:uFillTx/>
                <a:latin typeface="Aptos" panose="02110004020202020204"/>
                <a:ea typeface="+mn-ea"/>
                <a:cs typeface="+mn-cs"/>
              </a:rPr>
              <a:t>SiPM</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 emulation on FPGA</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2.5 GS/s @ 16-bit output, 83 ns end-to-end shaping latency,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II=1</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Sub-phase trigger precision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(0.8 ns) at </a:t>
            </a:r>
            <a:r>
              <a:rPr kumimoji="0" lang="en-US" sz="1800" b="0" i="0" u="none" strike="noStrike" kern="1200" cap="none" spc="0" normalizeH="0" baseline="0" noProof="0">
                <a:ln>
                  <a:noFill/>
                </a:ln>
                <a:solidFill>
                  <a:prstClr val="black"/>
                </a:solidFill>
                <a:effectLst/>
                <a:uLnTx/>
                <a:uFillTx/>
                <a:latin typeface="Aptos" panose="02110004020202020204"/>
                <a:ea typeface="+mn-ea"/>
                <a:cs typeface="+mn-cs"/>
              </a:rPr>
              <a:t>modest 156.25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MHz fabric clock</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Validated</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against analytical reference and </a:t>
            </a:r>
            <a:r>
              <a:rPr kumimoji="0" lang="en-US" sz="1800" b="0" i="0" u="none" strike="noStrike" kern="1200" cap="none" spc="0" normalizeH="0" baseline="0" noProof="0" dirty="0" err="1">
                <a:ln>
                  <a:noFill/>
                </a:ln>
                <a:solidFill>
                  <a:prstClr val="black"/>
                </a:solidFill>
                <a:effectLst/>
                <a:uLnTx/>
                <a:uFillTx/>
                <a:latin typeface="Aptos" panose="02110004020202020204"/>
                <a:ea typeface="+mn-ea"/>
                <a:cs typeface="+mn-cs"/>
              </a:rPr>
              <a:t>SimSiPM</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both single-event and pile-up</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Architecture is general</a:t>
            </a:r>
            <a:endParaRPr lang="en-US" sz="1800" dirty="0">
              <a:solidFill>
                <a:prstClr val="black"/>
              </a:solidFill>
              <a:latin typeface="Aptos" panose="02110004020202020204"/>
            </a:endParaRP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1800" b="1" dirty="0">
                <a:solidFill>
                  <a:prstClr val="black"/>
                </a:solidFill>
                <a:latin typeface="Aptos" panose="02110004020202020204"/>
              </a:rPr>
              <a:t>R</a:t>
            </a:r>
            <a:r>
              <a:rPr kumimoji="0" lang="en-US" sz="1800" b="1" i="0" u="none" strike="noStrike" kern="1200" cap="none" spc="0" normalizeH="0" baseline="0" noProof="0" dirty="0" err="1">
                <a:ln>
                  <a:noFill/>
                </a:ln>
                <a:solidFill>
                  <a:prstClr val="black"/>
                </a:solidFill>
                <a:effectLst/>
                <a:uLnTx/>
                <a:uFillTx/>
                <a:latin typeface="Aptos" panose="02110004020202020204"/>
                <a:ea typeface="+mn-ea"/>
                <a:cs typeface="+mn-cs"/>
              </a:rPr>
              <a:t>eusable</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shaping core for arbitrary 3-time-constant detectors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it-IT" sz="1800" b="1" i="0" u="none" strike="noStrike" kern="1200" cap="none" spc="0" normalizeH="0" baseline="0" noProof="0" dirty="0">
                <a:ln>
                  <a:noFill/>
                </a:ln>
                <a:solidFill>
                  <a:prstClr val="black"/>
                </a:solidFill>
                <a:effectLst/>
                <a:uLnTx/>
                <a:uFillTx/>
                <a:latin typeface="Aptos" panose="02110004020202020204"/>
                <a:ea typeface="+mn-ea"/>
                <a:cs typeface="+mn-cs"/>
              </a:rPr>
              <a:t>Next steps</a:t>
            </a:r>
            <a:endPar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End-to-end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validation with real front-end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electronics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it-IT" sz="1800" b="1" i="0" u="none" strike="noStrike" kern="1200" cap="none" spc="0" normalizeH="0" baseline="0" noProof="0" dirty="0">
                <a:ln>
                  <a:noFill/>
                </a:ln>
                <a:solidFill>
                  <a:prstClr val="black"/>
                </a:solidFill>
                <a:effectLst/>
                <a:uLnTx/>
                <a:uFillTx/>
                <a:latin typeface="Aptos" panose="02110004020202020204"/>
                <a:ea typeface="+mn-ea"/>
                <a:cs typeface="+mn-cs"/>
              </a:rPr>
              <a:t>PSD</a:t>
            </a:r>
            <a:r>
              <a:rPr kumimoji="0" lang="it-IT" sz="18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it-IT" sz="1800" b="0" i="0" u="none" strike="noStrike" kern="1200" cap="none" spc="0" normalizeH="0" baseline="0" noProof="0" dirty="0" err="1">
                <a:ln>
                  <a:noFill/>
                </a:ln>
                <a:solidFill>
                  <a:prstClr val="black"/>
                </a:solidFill>
                <a:effectLst/>
                <a:uLnTx/>
                <a:uFillTx/>
                <a:latin typeface="Aptos" panose="02110004020202020204"/>
                <a:ea typeface="+mn-ea"/>
                <a:cs typeface="+mn-cs"/>
              </a:rPr>
              <a:t>demonstration</a:t>
            </a:r>
            <a:endParaRPr kumimoji="0" lang="it-IT"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it-IT" sz="1800" b="0" i="0" u="none" strike="noStrike" kern="1200" cap="none" spc="0" normalizeH="0" baseline="0" noProof="0" dirty="0">
                <a:ln>
                  <a:noFill/>
                </a:ln>
                <a:solidFill>
                  <a:prstClr val="black"/>
                </a:solidFill>
                <a:effectLst/>
                <a:uLnTx/>
                <a:uFillTx/>
                <a:latin typeface="Aptos" panose="02110004020202020204"/>
                <a:ea typeface="+mn-ea"/>
                <a:cs typeface="+mn-cs"/>
              </a:rPr>
              <a:t>Direct </a:t>
            </a:r>
            <a:r>
              <a:rPr kumimoji="0" lang="it-IT" sz="1800" b="1" i="0" u="none" strike="noStrike" kern="1200" cap="none" spc="0" normalizeH="0" baseline="0" noProof="0" dirty="0">
                <a:ln>
                  <a:noFill/>
                </a:ln>
                <a:solidFill>
                  <a:prstClr val="black"/>
                </a:solidFill>
                <a:effectLst/>
                <a:uLnTx/>
                <a:uFillTx/>
                <a:latin typeface="Aptos" panose="02110004020202020204"/>
                <a:ea typeface="+mn-ea"/>
                <a:cs typeface="+mn-cs"/>
              </a:rPr>
              <a:t>Geant4</a:t>
            </a:r>
            <a:r>
              <a:rPr kumimoji="0" lang="it-IT" sz="1800" b="0" i="0" u="none" strike="noStrike" kern="1200" cap="none" spc="0" normalizeH="0" baseline="0" noProof="0" dirty="0">
                <a:ln>
                  <a:noFill/>
                </a:ln>
                <a:solidFill>
                  <a:prstClr val="black"/>
                </a:solidFill>
                <a:effectLst/>
                <a:uLnTx/>
                <a:uFillTx/>
                <a:latin typeface="Aptos" panose="02110004020202020204"/>
                <a:ea typeface="+mn-ea"/>
                <a:cs typeface="+mn-cs"/>
              </a:rPr>
              <a:t> → DAC pipeline</a:t>
            </a: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4" name="Titolo 3">
            <a:extLst>
              <a:ext uri="{FF2B5EF4-FFF2-40B4-BE49-F238E27FC236}">
                <a16:creationId xmlns:a16="http://schemas.microsoft.com/office/drawing/2014/main" id="{E3D3E29B-6A5E-2545-7EA0-4119F3CC970D}"/>
              </a:ext>
            </a:extLst>
          </p:cNvPr>
          <p:cNvSpPr>
            <a:spLocks noGrp="1"/>
          </p:cNvSpPr>
          <p:nvPr>
            <p:ph type="title"/>
          </p:nvPr>
        </p:nvSpPr>
        <p:spPr/>
        <p:txBody>
          <a:bodyPr>
            <a:normAutofit/>
          </a:bodyPr>
          <a:lstStyle/>
          <a:p>
            <a:r>
              <a:rPr lang="en-US" dirty="0"/>
              <a:t>Conclusions</a:t>
            </a:r>
          </a:p>
        </p:txBody>
      </p:sp>
      <p:sp>
        <p:nvSpPr>
          <p:cNvPr id="2" name="Rettangolo con angoli arrotondati 1">
            <a:extLst>
              <a:ext uri="{FF2B5EF4-FFF2-40B4-BE49-F238E27FC236}">
                <a16:creationId xmlns:a16="http://schemas.microsoft.com/office/drawing/2014/main" id="{D632BB6B-AC71-79D2-5FCF-276723B0D4E7}"/>
              </a:ext>
            </a:extLst>
          </p:cNvPr>
          <p:cNvSpPr/>
          <p:nvPr/>
        </p:nvSpPr>
        <p:spPr>
          <a:xfrm>
            <a:off x="10248900" y="6214145"/>
            <a:ext cx="1894222" cy="609600"/>
          </a:xfrm>
          <a:prstGeom prst="roundRect">
            <a:avLst/>
          </a:prstGeom>
          <a:solidFill>
            <a:schemeClr val="tx2">
              <a:lumMod val="25000"/>
              <a:lumOff val="75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800" b="1" dirty="0">
                <a:solidFill>
                  <a:schemeClr val="tx1"/>
                </a:solidFill>
              </a:rPr>
              <a:t>18</a:t>
            </a:r>
            <a:endParaRPr lang="it-IT" sz="2800" b="1" dirty="0">
              <a:solidFill>
                <a:schemeClr val="tx1"/>
              </a:solidFill>
            </a:endParaRPr>
          </a:p>
        </p:txBody>
      </p:sp>
    </p:spTree>
    <p:extLst>
      <p:ext uri="{BB962C8B-B14F-4D97-AF65-F5344CB8AC3E}">
        <p14:creationId xmlns:p14="http://schemas.microsoft.com/office/powerpoint/2010/main" val="4070461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E3D3E29B-6A5E-2545-7EA0-4119F3CC970D}"/>
              </a:ext>
            </a:extLst>
          </p:cNvPr>
          <p:cNvSpPr>
            <a:spLocks noGrp="1"/>
          </p:cNvSpPr>
          <p:nvPr>
            <p:ph type="title"/>
          </p:nvPr>
        </p:nvSpPr>
        <p:spPr/>
        <p:txBody>
          <a:bodyPr>
            <a:normAutofit/>
          </a:bodyPr>
          <a:lstStyle/>
          <a:p>
            <a:endParaRPr lang="en-US" dirty="0"/>
          </a:p>
        </p:txBody>
      </p:sp>
      <p:sp>
        <p:nvSpPr>
          <p:cNvPr id="5" name="Sottotitolo 4">
            <a:extLst>
              <a:ext uri="{FF2B5EF4-FFF2-40B4-BE49-F238E27FC236}">
                <a16:creationId xmlns:a16="http://schemas.microsoft.com/office/drawing/2014/main" id="{A648769E-06AC-1552-1F8E-BA713A28E8DE}"/>
              </a:ext>
            </a:extLst>
          </p:cNvPr>
          <p:cNvSpPr>
            <a:spLocks noGrp="1"/>
          </p:cNvSpPr>
          <p:nvPr>
            <p:ph type="subTitle" idx="1"/>
          </p:nvPr>
        </p:nvSpPr>
        <p:spPr/>
        <p:txBody>
          <a:bodyPr>
            <a:normAutofit/>
          </a:bodyPr>
          <a:lstStyle/>
          <a:p>
            <a:r>
              <a:rPr lang="it-IT" sz="1800" dirty="0"/>
              <a:t>Stefano Carsi</a:t>
            </a:r>
          </a:p>
          <a:p>
            <a:r>
              <a:rPr lang="it-IT" sz="1800" dirty="0" err="1"/>
              <a:t>Nuclear</a:t>
            </a:r>
            <a:r>
              <a:rPr lang="it-IT" sz="1800" dirty="0"/>
              <a:t> Instruments SRL</a:t>
            </a:r>
          </a:p>
          <a:p>
            <a:r>
              <a:rPr lang="it-IT" sz="1800" dirty="0"/>
              <a:t>s.carsi@nuclearinstruments.eu</a:t>
            </a:r>
          </a:p>
        </p:txBody>
      </p:sp>
      <p:sp>
        <p:nvSpPr>
          <p:cNvPr id="6" name="Sottotitolo 4">
            <a:extLst>
              <a:ext uri="{FF2B5EF4-FFF2-40B4-BE49-F238E27FC236}">
                <a16:creationId xmlns:a16="http://schemas.microsoft.com/office/drawing/2014/main" id="{EBCE292F-A000-A5C1-7B0C-E418521D54CB}"/>
              </a:ext>
            </a:extLst>
          </p:cNvPr>
          <p:cNvSpPr txBox="1">
            <a:spLocks/>
          </p:cNvSpPr>
          <p:nvPr/>
        </p:nvSpPr>
        <p:spPr>
          <a:xfrm>
            <a:off x="1524000" y="2310871"/>
            <a:ext cx="9144000" cy="5974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200" dirty="0"/>
              <a:t>Thanks for your attention!</a:t>
            </a:r>
          </a:p>
        </p:txBody>
      </p:sp>
      <p:sp>
        <p:nvSpPr>
          <p:cNvPr id="3" name="Rettangolo con angoli arrotondati 2">
            <a:extLst>
              <a:ext uri="{FF2B5EF4-FFF2-40B4-BE49-F238E27FC236}">
                <a16:creationId xmlns:a16="http://schemas.microsoft.com/office/drawing/2014/main" id="{8F717B3D-1198-18A3-BAAE-C33978FA4529}"/>
              </a:ext>
            </a:extLst>
          </p:cNvPr>
          <p:cNvSpPr/>
          <p:nvPr/>
        </p:nvSpPr>
        <p:spPr>
          <a:xfrm>
            <a:off x="10248900" y="6214145"/>
            <a:ext cx="1894222" cy="609600"/>
          </a:xfrm>
          <a:prstGeom prst="roundRect">
            <a:avLst/>
          </a:prstGeom>
          <a:solidFill>
            <a:schemeClr val="tx2">
              <a:lumMod val="25000"/>
              <a:lumOff val="75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800" b="1" dirty="0">
                <a:solidFill>
                  <a:schemeClr val="tx1"/>
                </a:solidFill>
              </a:rPr>
              <a:t>19</a:t>
            </a:r>
            <a:endParaRPr lang="it-IT" sz="2800" b="1" dirty="0">
              <a:solidFill>
                <a:schemeClr val="tx1"/>
              </a:solidFill>
            </a:endParaRPr>
          </a:p>
        </p:txBody>
      </p:sp>
    </p:spTree>
    <p:extLst>
      <p:ext uri="{BB962C8B-B14F-4D97-AF65-F5344CB8AC3E}">
        <p14:creationId xmlns:p14="http://schemas.microsoft.com/office/powerpoint/2010/main" val="2360717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944081F3-9960-30EC-D939-55D7DCB777D0}"/>
              </a:ext>
            </a:extLst>
          </p:cNvPr>
          <p:cNvSpPr>
            <a:spLocks noGrp="1"/>
          </p:cNvSpPr>
          <p:nvPr>
            <p:ph type="subTitle" idx="1"/>
          </p:nvPr>
        </p:nvSpPr>
        <p:spPr>
          <a:xfrm>
            <a:off x="342901" y="1201738"/>
            <a:ext cx="6337300" cy="4704112"/>
          </a:xfrm>
        </p:spPr>
        <p:txBody>
          <a:bodyPr>
            <a:noAutofit/>
          </a:bodyPr>
          <a:lstStyle/>
          <a:p>
            <a:pPr marR="0" lvl="0" algn="l" defTabSz="914400" rtl="0" eaLnBrk="1" fontAlgn="auto" latinLnBrk="0" hangingPunct="1">
              <a:lnSpc>
                <a:spcPct val="90000"/>
              </a:lnSpc>
              <a:spcBef>
                <a:spcPts val="1000"/>
              </a:spcBef>
              <a:spcAft>
                <a:spcPts val="0"/>
              </a:spcAft>
              <a:buClrTx/>
              <a:buSzTx/>
              <a:tabLst/>
              <a:defRPr/>
            </a:pPr>
            <a:r>
              <a:rPr kumimoji="0" lang="en-US" sz="1800" b="1"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What it is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An instrument that </a:t>
            </a:r>
            <a:r>
              <a:rPr kumimoji="0" lang="en-US" sz="1800" b="1"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generates</a:t>
            </a:r>
            <a:r>
              <a:rPr kumimoji="0" lang="en-US" sz="1800"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 analog </a:t>
            </a:r>
            <a:r>
              <a:rPr kumimoji="0" lang="en-US" sz="1800" b="1"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signals</a:t>
            </a:r>
            <a:r>
              <a:rPr kumimoji="0" lang="en-US" sz="1800"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 </a:t>
            </a:r>
            <a:r>
              <a:rPr kumimoji="0" lang="en-US" sz="1800" b="1"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indistinguishable</a:t>
            </a:r>
            <a:r>
              <a:rPr kumimoji="0" lang="en-US" sz="1800"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 from a </a:t>
            </a:r>
            <a:r>
              <a:rPr kumimoji="0" lang="en-US" sz="1800" b="1"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real detector</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800"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endParaRPr>
          </a:p>
          <a:p>
            <a:pPr marR="0" lvl="0" algn="l" defTabSz="914400" rtl="0" eaLnBrk="1" fontAlgn="auto" latinLnBrk="0" hangingPunct="1">
              <a:lnSpc>
                <a:spcPct val="90000"/>
              </a:lnSpc>
              <a:spcBef>
                <a:spcPts val="1000"/>
              </a:spcBef>
              <a:spcAft>
                <a:spcPts val="0"/>
              </a:spcAft>
              <a:buClrTx/>
              <a:buSzTx/>
              <a:tabLst/>
              <a:defRPr/>
            </a:pPr>
            <a:r>
              <a:rPr kumimoji="0" lang="en-US" sz="1800" b="1"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Use cases:</a:t>
            </a:r>
          </a:p>
          <a:p>
            <a:pPr marL="228600" indent="-228600" algn="l">
              <a:spcBef>
                <a:spcPts val="500"/>
              </a:spcBef>
              <a:buFont typeface="Arial" panose="020B0604020202020204" pitchFamily="34" charset="0"/>
              <a:buChar char="•"/>
              <a:defRPr/>
            </a:pPr>
            <a:r>
              <a:rPr kumimoji="0" lang="en-US" sz="1800" b="0"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Front-end characterization (preamp, shaper, ADC, trigger) without physical detector</a:t>
            </a:r>
          </a:p>
          <a:p>
            <a:pPr marL="228600" indent="-228600" algn="l">
              <a:spcBef>
                <a:spcPts val="500"/>
              </a:spcBef>
              <a:buFont typeface="Arial" panose="020B0604020202020204" pitchFamily="34" charset="0"/>
              <a:buChar char="•"/>
              <a:defRPr/>
            </a:pPr>
            <a:r>
              <a:rPr kumimoji="0" lang="en-US" sz="1800" b="0"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Hardware-in-the-loop validation of firmware/DAQ</a:t>
            </a:r>
          </a:p>
          <a:p>
            <a:pPr marL="228600" indent="-228600" algn="l">
              <a:spcBef>
                <a:spcPts val="500"/>
              </a:spcBef>
              <a:buFont typeface="Arial" panose="020B0604020202020204" pitchFamily="34" charset="0"/>
              <a:buChar char="•"/>
              <a:defRPr/>
            </a:pPr>
            <a:r>
              <a:rPr kumimoji="0" lang="en-US" sz="1800" b="0"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Stress testing under controlled rate, pile-up, background</a:t>
            </a:r>
          </a:p>
          <a:p>
            <a:pPr marL="228600" indent="-228600" algn="l">
              <a:spcBef>
                <a:spcPts val="500"/>
              </a:spcBef>
              <a:buFont typeface="Arial" panose="020B0604020202020204" pitchFamily="34" charset="0"/>
              <a:buChar char="•"/>
              <a:defRPr/>
            </a:pPr>
            <a:r>
              <a:rPr kumimoji="0" lang="en-US" sz="1800" b="1"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Perfect ground truth</a:t>
            </a:r>
            <a:r>
              <a:rPr kumimoji="0" lang="en-US" sz="1800" b="0"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 for reconstruction-algorithm validation</a:t>
            </a:r>
          </a:p>
          <a:p>
            <a:pPr marL="228600" indent="-228600" algn="l">
              <a:spcBef>
                <a:spcPts val="500"/>
              </a:spcBef>
              <a:buFont typeface="Arial" panose="020B0604020202020204" pitchFamily="34" charset="0"/>
              <a:buChar char="•"/>
              <a:defRPr/>
            </a:pPr>
            <a:endParaRPr kumimoji="0" lang="en-US" sz="1800" b="0"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endParaRPr>
          </a:p>
          <a:p>
            <a:pPr algn="l">
              <a:spcBef>
                <a:spcPts val="500"/>
              </a:spcBef>
              <a:defRPr/>
            </a:pPr>
            <a:r>
              <a:rPr kumimoji="0" lang="en-US" sz="1800" b="1"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Key differentiator vs AWGs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Reproduces</a:t>
            </a:r>
            <a:r>
              <a:rPr kumimoji="0" lang="en-US" sz="1800"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 detector </a:t>
            </a:r>
            <a:r>
              <a:rPr kumimoji="0" lang="en-US" sz="1800" b="1"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physics</a:t>
            </a:r>
            <a:r>
              <a:rPr kumimoji="0" lang="en-US" sz="1800"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 not just a fixed </a:t>
            </a:r>
            <a:r>
              <a:rPr kumimoji="0" lang="en-US" sz="1800" b="1"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waveform</a:t>
            </a:r>
            <a:r>
              <a:rPr kumimoji="0" lang="en-US" sz="1800" i="0" u="none" strike="noStrike" kern="1200" cap="none" spc="0" normalizeH="0" baseline="0" noProof="0" dirty="0">
                <a:ln>
                  <a:noFill/>
                </a:ln>
                <a:solidFill>
                  <a:prstClr val="black"/>
                </a:solidFill>
                <a:effectLst/>
                <a:uLnTx/>
                <a:uFillTx/>
                <a:ea typeface="Calibri" panose="020F0502020204030204" pitchFamily="34" charset="0"/>
                <a:cs typeface="Calibri" panose="020F0502020204030204" pitchFamily="34" charset="0"/>
              </a:rPr>
              <a:t> → runtime-controlled response</a:t>
            </a:r>
          </a:p>
        </p:txBody>
      </p:sp>
      <p:sp>
        <p:nvSpPr>
          <p:cNvPr id="4" name="Titolo 3">
            <a:extLst>
              <a:ext uri="{FF2B5EF4-FFF2-40B4-BE49-F238E27FC236}">
                <a16:creationId xmlns:a16="http://schemas.microsoft.com/office/drawing/2014/main" id="{E3D3E29B-6A5E-2545-7EA0-4119F3CC970D}"/>
              </a:ext>
            </a:extLst>
          </p:cNvPr>
          <p:cNvSpPr>
            <a:spLocks noGrp="1"/>
          </p:cNvSpPr>
          <p:nvPr>
            <p:ph type="title"/>
          </p:nvPr>
        </p:nvSpPr>
        <p:spPr/>
        <p:txBody>
          <a:bodyPr/>
          <a:lstStyle/>
          <a:p>
            <a:r>
              <a:rPr lang="en-US" dirty="0">
                <a:latin typeface="Calibri" panose="020F0502020204030204" pitchFamily="34" charset="0"/>
                <a:ea typeface="Calibri" panose="020F0502020204030204" pitchFamily="34" charset="0"/>
                <a:cs typeface="Calibri" panose="020F0502020204030204" pitchFamily="34" charset="0"/>
              </a:rPr>
              <a:t>What is a detector emulator?</a:t>
            </a:r>
            <a:endParaRPr lang="en-US" dirty="0"/>
          </a:p>
        </p:txBody>
      </p:sp>
      <p:sp>
        <p:nvSpPr>
          <p:cNvPr id="6" name="Rettangolo con angoli arrotondati 5">
            <a:extLst>
              <a:ext uri="{FF2B5EF4-FFF2-40B4-BE49-F238E27FC236}">
                <a16:creationId xmlns:a16="http://schemas.microsoft.com/office/drawing/2014/main" id="{D9C961A7-1FF8-E439-94C7-F0A32B4524DE}"/>
              </a:ext>
            </a:extLst>
          </p:cNvPr>
          <p:cNvSpPr/>
          <p:nvPr/>
        </p:nvSpPr>
        <p:spPr>
          <a:xfrm>
            <a:off x="10248900" y="6214145"/>
            <a:ext cx="1894222" cy="609600"/>
          </a:xfrm>
          <a:prstGeom prst="roundRect">
            <a:avLst/>
          </a:prstGeom>
          <a:solidFill>
            <a:schemeClr val="tx2">
              <a:lumMod val="25000"/>
              <a:lumOff val="75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800" b="1" dirty="0">
                <a:solidFill>
                  <a:schemeClr val="tx1"/>
                </a:solidFill>
              </a:rPr>
              <a:t>2</a:t>
            </a:r>
            <a:endParaRPr lang="it-IT" sz="2800" b="1" dirty="0">
              <a:solidFill>
                <a:schemeClr val="tx1"/>
              </a:solidFill>
            </a:endParaRPr>
          </a:p>
        </p:txBody>
      </p:sp>
      <p:pic>
        <p:nvPicPr>
          <p:cNvPr id="5" name="Elemento grafico 4">
            <a:extLst>
              <a:ext uri="{FF2B5EF4-FFF2-40B4-BE49-F238E27FC236}">
                <a16:creationId xmlns:a16="http://schemas.microsoft.com/office/drawing/2014/main" id="{B3AD120E-118C-894D-9167-4F6426AFECC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372487" y="1201738"/>
            <a:ext cx="6477000" cy="4476750"/>
          </a:xfrm>
          <a:prstGeom prst="rect">
            <a:avLst/>
          </a:prstGeom>
        </p:spPr>
      </p:pic>
    </p:spTree>
    <p:extLst>
      <p:ext uri="{BB962C8B-B14F-4D97-AF65-F5344CB8AC3E}">
        <p14:creationId xmlns:p14="http://schemas.microsoft.com/office/powerpoint/2010/main" val="36955612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260721-C94D-0543-C09D-BF10BE89A006}"/>
              </a:ext>
            </a:extLst>
          </p:cNvPr>
          <p:cNvSpPr>
            <a:spLocks noGrp="1"/>
          </p:cNvSpPr>
          <p:nvPr>
            <p:ph type="title"/>
          </p:nvPr>
        </p:nvSpPr>
        <p:spPr/>
        <p:txBody>
          <a:bodyPr/>
          <a:lstStyle/>
          <a:p>
            <a:r>
              <a:rPr lang="it-IT" dirty="0"/>
              <a:t>Backup slides</a:t>
            </a:r>
          </a:p>
        </p:txBody>
      </p:sp>
      <p:sp>
        <p:nvSpPr>
          <p:cNvPr id="3" name="Segnaposto testo 2">
            <a:extLst>
              <a:ext uri="{FF2B5EF4-FFF2-40B4-BE49-F238E27FC236}">
                <a16:creationId xmlns:a16="http://schemas.microsoft.com/office/drawing/2014/main" id="{115FDAFA-835D-3483-9729-301149B3C731}"/>
              </a:ext>
            </a:extLst>
          </p:cNvPr>
          <p:cNvSpPr>
            <a:spLocks noGrp="1"/>
          </p:cNvSpPr>
          <p:nvPr>
            <p:ph type="body" idx="1"/>
          </p:nvPr>
        </p:nvSpPr>
        <p:spPr/>
        <p:txBody>
          <a:bodyPr/>
          <a:lstStyle/>
          <a:p>
            <a:endParaRPr lang="it-IT"/>
          </a:p>
        </p:txBody>
      </p:sp>
    </p:spTree>
    <p:extLst>
      <p:ext uri="{BB962C8B-B14F-4D97-AF65-F5344CB8AC3E}">
        <p14:creationId xmlns:p14="http://schemas.microsoft.com/office/powerpoint/2010/main" val="8878769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3E8920-5E88-081C-A54E-7011791FF5B7}"/>
              </a:ext>
            </a:extLst>
          </p:cNvPr>
          <p:cNvSpPr>
            <a:spLocks noGrp="1"/>
          </p:cNvSpPr>
          <p:nvPr>
            <p:ph type="title"/>
          </p:nvPr>
        </p:nvSpPr>
        <p:spPr/>
        <p:txBody>
          <a:bodyPr/>
          <a:lstStyle/>
          <a:p>
            <a:r>
              <a:rPr lang="en-US" dirty="0"/>
              <a:t>What is a detector emulator?</a:t>
            </a:r>
          </a:p>
        </p:txBody>
      </p:sp>
      <p:sp>
        <p:nvSpPr>
          <p:cNvPr id="3" name="Content Placeholder 2">
            <a:extLst>
              <a:ext uri="{FF2B5EF4-FFF2-40B4-BE49-F238E27FC236}">
                <a16:creationId xmlns:a16="http://schemas.microsoft.com/office/drawing/2014/main" id="{54ACF1F4-3CC1-71C9-923B-6A01288DA7D2}"/>
              </a:ext>
            </a:extLst>
          </p:cNvPr>
          <p:cNvSpPr>
            <a:spLocks noGrp="1"/>
          </p:cNvSpPr>
          <p:nvPr>
            <p:ph idx="1"/>
          </p:nvPr>
        </p:nvSpPr>
        <p:spPr>
          <a:xfrm>
            <a:off x="838200" y="1825625"/>
            <a:ext cx="6799118" cy="4351338"/>
          </a:xfrm>
        </p:spPr>
        <p:txBody>
          <a:bodyPr>
            <a:normAutofit fontScale="77500" lnSpcReduction="20000"/>
          </a:bodyPr>
          <a:lstStyle/>
          <a:p>
            <a:r>
              <a:rPr lang="en-US" dirty="0"/>
              <a:t>Detector emulator = an instrument that generates </a:t>
            </a:r>
            <a:r>
              <a:rPr lang="en-US" b="1" dirty="0"/>
              <a:t>realistic analog signals </a:t>
            </a:r>
            <a:r>
              <a:rPr lang="en-US" dirty="0"/>
              <a:t>"indistinguishable" from those of a real detector</a:t>
            </a:r>
          </a:p>
          <a:p>
            <a:r>
              <a:rPr lang="en-US" dirty="0"/>
              <a:t>What it's used for:</a:t>
            </a:r>
          </a:p>
          <a:p>
            <a:pPr lvl="1"/>
            <a:r>
              <a:rPr lang="en-US" dirty="0"/>
              <a:t>Testing, debugging, and characterization of front-end electronics (preamp, shaper, ADC, trigger) </a:t>
            </a:r>
            <a:r>
              <a:rPr lang="en-US" b="1" dirty="0"/>
              <a:t>without</a:t>
            </a:r>
            <a:r>
              <a:rPr lang="en-US" dirty="0"/>
              <a:t> a physical detector</a:t>
            </a:r>
          </a:p>
          <a:p>
            <a:pPr lvl="1"/>
            <a:r>
              <a:rPr lang="en-US" dirty="0"/>
              <a:t>Hardware-in-the-loop: validation of firmware/DAQ with reproducible, controlled scenarios</a:t>
            </a:r>
          </a:p>
          <a:p>
            <a:pPr lvl="1"/>
            <a:r>
              <a:rPr lang="en-US" dirty="0"/>
              <a:t>Stress testing: rate, pile-up, backgrounds, anomalous conditions generated on demand</a:t>
            </a:r>
          </a:p>
          <a:p>
            <a:pPr lvl="1"/>
            <a:r>
              <a:rPr lang="en-US" dirty="0"/>
              <a:t>Perfect ground truth: energy, timing, and multiplicity are known </a:t>
            </a:r>
            <a:r>
              <a:rPr lang="en-US" i="1" dirty="0"/>
              <a:t>exactly</a:t>
            </a:r>
            <a:r>
              <a:rPr lang="en-US" dirty="0"/>
              <a:t> → useful for validating reconstruction algorithms</a:t>
            </a:r>
          </a:p>
          <a:p>
            <a:r>
              <a:rPr lang="en-US" dirty="0"/>
              <a:t>Key advantage over arbitrary waveform generators: it reproduces the </a:t>
            </a:r>
            <a:r>
              <a:rPr lang="en-US" b="1" dirty="0"/>
              <a:t>physics</a:t>
            </a:r>
            <a:r>
              <a:rPr lang="en-US" dirty="0"/>
              <a:t> of the detector, not just a waveform</a:t>
            </a:r>
          </a:p>
        </p:txBody>
      </p:sp>
      <p:pic>
        <p:nvPicPr>
          <p:cNvPr id="1026" name="Picture 2">
            <a:extLst>
              <a:ext uri="{FF2B5EF4-FFF2-40B4-BE49-F238E27FC236}">
                <a16:creationId xmlns:a16="http://schemas.microsoft.com/office/drawing/2014/main" id="{3B670BBC-5968-4DBA-AEBC-827EDB24ACA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4509" b="18582"/>
          <a:stretch/>
        </p:blipFill>
        <p:spPr bwMode="auto">
          <a:xfrm>
            <a:off x="8021783" y="4001294"/>
            <a:ext cx="3718214" cy="174418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AB518C25-B073-EC83-C97E-C6D6B277657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1237" b="17709"/>
          <a:stretch/>
        </p:blipFill>
        <p:spPr bwMode="auto">
          <a:xfrm>
            <a:off x="8220940" y="1027906"/>
            <a:ext cx="3718214" cy="1898317"/>
          </a:xfrm>
          <a:prstGeom prst="rect">
            <a:avLst/>
          </a:prstGeom>
          <a:noFill/>
          <a:extLst>
            <a:ext uri="{909E8E84-426E-40DD-AFC4-6F175D3DCCD1}">
              <a14:hiddenFill xmlns:a14="http://schemas.microsoft.com/office/drawing/2010/main">
                <a:solidFill>
                  <a:srgbClr val="FFFFFF"/>
                </a:solidFill>
              </a14:hiddenFill>
            </a:ext>
          </a:extLst>
        </p:spPr>
      </p:pic>
      <p:sp>
        <p:nvSpPr>
          <p:cNvPr id="4" name="Flowchart: Alternate Process 3">
            <a:extLst>
              <a:ext uri="{FF2B5EF4-FFF2-40B4-BE49-F238E27FC236}">
                <a16:creationId xmlns:a16="http://schemas.microsoft.com/office/drawing/2014/main" id="{BA7A3267-EAD9-60E9-15FC-1819B27AE999}"/>
              </a:ext>
            </a:extLst>
          </p:cNvPr>
          <p:cNvSpPr/>
          <p:nvPr/>
        </p:nvSpPr>
        <p:spPr>
          <a:xfrm>
            <a:off x="9216736" y="2856706"/>
            <a:ext cx="1808019" cy="499558"/>
          </a:xfrm>
          <a:prstGeom prst="flowChartAlternateProcess">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Caen DT5800</a:t>
            </a:r>
          </a:p>
        </p:txBody>
      </p:sp>
      <p:sp>
        <p:nvSpPr>
          <p:cNvPr id="5" name="Flowchart: Alternate Process 4">
            <a:extLst>
              <a:ext uri="{FF2B5EF4-FFF2-40B4-BE49-F238E27FC236}">
                <a16:creationId xmlns:a16="http://schemas.microsoft.com/office/drawing/2014/main" id="{FAE76DB1-3D5A-DB61-E12C-3B0FCDD9C9BA}"/>
              </a:ext>
            </a:extLst>
          </p:cNvPr>
          <p:cNvSpPr/>
          <p:nvPr/>
        </p:nvSpPr>
        <p:spPr>
          <a:xfrm>
            <a:off x="9216736" y="5830095"/>
            <a:ext cx="1808019" cy="499558"/>
          </a:xfrm>
          <a:prstGeom prst="flowChartAlternateProcess">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Caen DT5810</a:t>
            </a:r>
          </a:p>
        </p:txBody>
      </p:sp>
    </p:spTree>
    <p:extLst>
      <p:ext uri="{BB962C8B-B14F-4D97-AF65-F5344CB8AC3E}">
        <p14:creationId xmlns:p14="http://schemas.microsoft.com/office/powerpoint/2010/main" val="1405493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944081F3-9960-30EC-D939-55D7DCB777D0}"/>
                  </a:ext>
                </a:extLst>
              </p:cNvPr>
              <p:cNvSpPr>
                <a:spLocks noGrp="1"/>
              </p:cNvSpPr>
              <p:nvPr>
                <p:ph type="subTitle" idx="1"/>
              </p:nvPr>
            </p:nvSpPr>
            <p:spPr>
              <a:xfrm>
                <a:off x="342900" y="1201738"/>
                <a:ext cx="7421111" cy="4322762"/>
              </a:xfrm>
            </p:spPr>
            <p:txBody>
              <a:bodyPr>
                <a:no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cs typeface="+mn-cs"/>
                  </a:rPr>
                  <a:t>SiPM = </a:t>
                </a:r>
                <a:r>
                  <a:rPr kumimoji="0" lang="en-US" sz="1800" b="1" i="0" u="none" strike="noStrike" kern="1200" cap="none" spc="0" normalizeH="0" baseline="0" noProof="0" dirty="0">
                    <a:ln>
                      <a:noFill/>
                    </a:ln>
                    <a:solidFill>
                      <a:prstClr val="black"/>
                    </a:solidFill>
                    <a:effectLst/>
                    <a:uLnTx/>
                    <a:uFillTx/>
                    <a:latin typeface="Aptos" panose="02110004020202020204"/>
                    <a:cs typeface="+mn-cs"/>
                  </a:rPr>
                  <a:t>matrix</a:t>
                </a:r>
                <a:r>
                  <a:rPr kumimoji="0" lang="en-US" sz="1800" b="0" i="0" u="none" strike="noStrike" kern="1200" cap="none" spc="0" normalizeH="0" baseline="0" noProof="0" dirty="0">
                    <a:ln>
                      <a:noFill/>
                    </a:ln>
                    <a:solidFill>
                      <a:prstClr val="black"/>
                    </a:solidFill>
                    <a:effectLst/>
                    <a:uLnTx/>
                    <a:uFillTx/>
                    <a:latin typeface="Aptos" panose="02110004020202020204"/>
                    <a:cs typeface="+mn-cs"/>
                  </a:rPr>
                  <a:t> of SPADs (microcells) connected in </a:t>
                </a:r>
                <a:r>
                  <a:rPr kumimoji="0" lang="en-US" sz="1800" b="1" i="0" u="none" strike="noStrike" kern="1200" cap="none" spc="0" normalizeH="0" baseline="0" noProof="0" dirty="0">
                    <a:ln>
                      <a:noFill/>
                    </a:ln>
                    <a:solidFill>
                      <a:prstClr val="black"/>
                    </a:solidFill>
                    <a:effectLst/>
                    <a:uLnTx/>
                    <a:uFillTx/>
                    <a:latin typeface="Aptos" panose="02110004020202020204"/>
                    <a:cs typeface="+mn-cs"/>
                  </a:rPr>
                  <a:t>parallel</a:t>
                </a:r>
                <a:r>
                  <a:rPr kumimoji="0" lang="en-US" sz="1800" b="0" i="0" u="none" strike="noStrike" kern="1200" cap="none" spc="0" normalizeH="0" baseline="0" noProof="0" dirty="0">
                    <a:ln>
                      <a:noFill/>
                    </a:ln>
                    <a:solidFill>
                      <a:prstClr val="black"/>
                    </a:solidFill>
                    <a:effectLst/>
                    <a:uLnTx/>
                    <a:uFillTx/>
                    <a:latin typeface="Aptos" panose="02110004020202020204"/>
                    <a:cs typeface="+mn-cs"/>
                  </a:rPr>
                  <a:t>, each with a </a:t>
                </a:r>
                <a:r>
                  <a:rPr kumimoji="0" lang="en-US" sz="1800" b="1" i="0" u="none" strike="noStrike" kern="1200" cap="none" spc="0" normalizeH="0" baseline="0" noProof="0" dirty="0">
                    <a:ln>
                      <a:noFill/>
                    </a:ln>
                    <a:solidFill>
                      <a:prstClr val="black"/>
                    </a:solidFill>
                    <a:effectLst/>
                    <a:uLnTx/>
                    <a:uFillTx/>
                    <a:latin typeface="Aptos" panose="02110004020202020204"/>
                    <a:cs typeface="+mn-cs"/>
                  </a:rPr>
                  <a:t>quenching resistor </a:t>
                </a:r>
                <a14:m>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𝑅</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𝑞</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 </m:t>
                    </m:r>
                  </m:oMath>
                </a14:m>
                <a:endParaRPr kumimoji="0" lang="en-US" sz="1800" b="0" i="0" u="none" strike="noStrike" kern="1200" cap="none" spc="0" normalizeH="0" baseline="0" noProof="0" dirty="0">
                  <a:ln>
                    <a:noFill/>
                  </a:ln>
                  <a:solidFill>
                    <a:prstClr val="black"/>
                  </a:solidFill>
                  <a:effectLst/>
                  <a:uLnTx/>
                  <a:uFillTx/>
                  <a:latin typeface="Aptos" panose="02110004020202020204"/>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cs typeface="+mn-cs"/>
                  </a:rPr>
                  <a:t>Each cell undergoing </a:t>
                </a:r>
                <a:r>
                  <a:rPr kumimoji="0" lang="en-US" sz="1800" b="1" i="0" u="none" strike="noStrike" kern="1200" cap="none" spc="0" normalizeH="0" baseline="0" noProof="0" dirty="0">
                    <a:ln>
                      <a:noFill/>
                    </a:ln>
                    <a:solidFill>
                      <a:prstClr val="black"/>
                    </a:solidFill>
                    <a:effectLst/>
                    <a:uLnTx/>
                    <a:uFillTx/>
                    <a:latin typeface="Aptos" panose="02110004020202020204"/>
                    <a:cs typeface="+mn-cs"/>
                  </a:rPr>
                  <a:t>avalanche</a:t>
                </a:r>
                <a:r>
                  <a:rPr kumimoji="0" lang="en-US" sz="1800" b="0" i="0" u="none" strike="noStrike" kern="1200" cap="none" spc="0" normalizeH="0" baseline="0" noProof="0" dirty="0">
                    <a:ln>
                      <a:noFill/>
                    </a:ln>
                    <a:solidFill>
                      <a:prstClr val="black"/>
                    </a:solidFill>
                    <a:effectLst/>
                    <a:uLnTx/>
                    <a:uFillTx/>
                    <a:latin typeface="Aptos" panose="02110004020202020204"/>
                    <a:cs typeface="+mn-cs"/>
                  </a:rPr>
                  <a:t> produces a charge </a:t>
                </a:r>
                <a:br>
                  <a:rPr kumimoji="0" lang="en-US" sz="1800" b="0" i="1" u="none" strike="noStrike" kern="1200" cap="none" spc="0" normalizeH="0" baseline="0" noProof="0" dirty="0">
                    <a:ln>
                      <a:noFill/>
                    </a:ln>
                    <a:solidFill>
                      <a:prstClr val="black"/>
                    </a:solidFill>
                    <a:effectLst/>
                    <a:uLnTx/>
                    <a:uFillTx/>
                    <a:latin typeface="Cambria Math" panose="02040503050406030204" pitchFamily="18" charset="0"/>
                    <a:cs typeface="+mn-cs"/>
                  </a:rPr>
                </a:br>
                <a14:m>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𝑄</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𝑐𝑒𝑙𝑙</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𝐶</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𝑑</m:t>
                        </m:r>
                      </m:sub>
                    </m:s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r>
                      <m:rPr>
                        <m:sty m:val="p"/>
                      </m:rPr>
                      <a:rPr kumimoji="0" lang="el-GR"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Δ</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𝑉</m:t>
                    </m:r>
                  </m:oMath>
                </a14:m>
                <a:r>
                  <a:rPr kumimoji="0" lang="en-US" sz="1800" b="0" i="0" u="none" strike="noStrike" kern="1200" cap="none" spc="0" normalizeH="0" baseline="0" noProof="0" dirty="0">
                    <a:ln>
                      <a:noFill/>
                    </a:ln>
                    <a:solidFill>
                      <a:prstClr val="black"/>
                    </a:solidFill>
                    <a:effectLst/>
                    <a:uLnTx/>
                    <a:uFillTx/>
                    <a:latin typeface="Aptos" panose="02110004020202020204"/>
                    <a:cs typeface="+mn-cs"/>
                  </a:rPr>
                  <a:t>, where </a:t>
                </a:r>
                <a14:m>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𝐶</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𝑑</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 </m:t>
                    </m:r>
                  </m:oMath>
                </a14:m>
                <a:r>
                  <a:rPr kumimoji="0" lang="en-US" sz="1800" b="0" i="0" u="none" strike="noStrike" kern="1200" cap="none" spc="0" normalizeH="0" baseline="0" noProof="0" dirty="0">
                    <a:ln>
                      <a:noFill/>
                    </a:ln>
                    <a:solidFill>
                      <a:prstClr val="black"/>
                    </a:solidFill>
                    <a:effectLst/>
                    <a:uLnTx/>
                    <a:uFillTx/>
                    <a:latin typeface="Aptos" panose="02110004020202020204"/>
                    <a:cs typeface="+mn-cs"/>
                  </a:rPr>
                  <a:t>is the junction capacitance and </a:t>
                </a:r>
                <a14:m>
                  <m:oMath xmlns:m="http://schemas.openxmlformats.org/officeDocument/2006/math">
                    <m:r>
                      <m:rPr>
                        <m:sty m:val="p"/>
                      </m:rPr>
                      <a:rPr kumimoji="0" lang="el-GR"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Δ</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𝑉</m:t>
                    </m:r>
                  </m:oMath>
                </a14:m>
                <a:r>
                  <a:rPr kumimoji="0" lang="en-US" sz="1800" b="0" i="0" u="none" strike="noStrike" kern="1200" cap="none" spc="0" normalizeH="0" baseline="0" noProof="0" dirty="0">
                    <a:ln>
                      <a:noFill/>
                    </a:ln>
                    <a:solidFill>
                      <a:prstClr val="black"/>
                    </a:solidFill>
                    <a:effectLst/>
                    <a:uLnTx/>
                    <a:uFillTx/>
                    <a:latin typeface="Aptos" panose="02110004020202020204"/>
                    <a:cs typeface="+mn-cs"/>
                  </a:rPr>
                  <a:t> the overvoltage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Aptos" panose="02110004020202020204"/>
                    <a:cs typeface="+mn-cs"/>
                  </a:rPr>
                  <a:t>Equivalent circuit model</a:t>
                </a:r>
                <a:r>
                  <a:rPr kumimoji="0" lang="en-US" sz="1800" b="0" i="0" u="none" strike="noStrike" kern="1200" cap="none" spc="0" normalizeH="0" baseline="0" noProof="0" dirty="0">
                    <a:ln>
                      <a:noFill/>
                    </a:ln>
                    <a:solidFill>
                      <a:prstClr val="black"/>
                    </a:solidFill>
                    <a:effectLst/>
                    <a:uLnTx/>
                    <a:uFillTx/>
                    <a:latin typeface="Aptos" panose="02110004020202020204"/>
                    <a:cs typeface="+mn-cs"/>
                  </a:rPr>
                  <a:t> (per cell): </a:t>
                </a:r>
                <a14:m>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𝐶</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𝑑</m:t>
                        </m:r>
                      </m:sub>
                    </m:sSub>
                  </m:oMath>
                </a14:m>
                <a:r>
                  <a:rPr kumimoji="0" lang="en-US" sz="1800" b="0" i="0" u="none" strike="noStrike" kern="1200" cap="none" spc="0" normalizeH="0" baseline="0" noProof="0" dirty="0">
                    <a:ln>
                      <a:noFill/>
                    </a:ln>
                    <a:solidFill>
                      <a:prstClr val="black"/>
                    </a:solidFill>
                    <a:effectLst/>
                    <a:uLnTx/>
                    <a:uFillTx/>
                    <a:latin typeface="Aptos" panose="02110004020202020204"/>
                    <a:cs typeface="+mn-cs"/>
                  </a:rPr>
                  <a:t>​ in series with the avalanche switch, in parallel with </a:t>
                </a:r>
                <a14:m>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𝐶</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𝑞</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 </m:t>
                    </m:r>
                  </m:oMath>
                </a14:m>
                <a:r>
                  <a:rPr kumimoji="0" lang="en-US" sz="1800" b="0" i="0" u="none" strike="noStrike" kern="1200" cap="none" spc="0" normalizeH="0" baseline="0" noProof="0" dirty="0">
                    <a:ln>
                      <a:noFill/>
                    </a:ln>
                    <a:solidFill>
                      <a:prstClr val="black"/>
                    </a:solidFill>
                    <a:effectLst/>
                    <a:uLnTx/>
                    <a:uFillTx/>
                    <a:latin typeface="Aptos" panose="02110004020202020204"/>
                    <a:cs typeface="+mn-cs"/>
                  </a:rPr>
                  <a:t>​ (quenching parasitic capacitance), the whole thing biased through </a:t>
                </a:r>
                <a14:m>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𝑅</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𝑞</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cs typeface="+mn-cs"/>
                      </a:rPr>
                      <m:t> </m:t>
                    </m:r>
                  </m:oMath>
                </a14:m>
                <a:r>
                  <a:rPr kumimoji="0" lang="en-US" sz="1800" b="0" i="0" u="none" strike="noStrike" kern="1200" cap="none" spc="0" normalizeH="0" baseline="0" noProof="0" dirty="0">
                    <a:ln>
                      <a:noFill/>
                    </a:ln>
                    <a:solidFill>
                      <a:prstClr val="black"/>
                    </a:solidFill>
                    <a:effectLst/>
                    <a:uLnTx/>
                    <a:uFillTx/>
                    <a:latin typeface="Aptos" panose="02110004020202020204"/>
                    <a:cs typeface="+mn-cs"/>
                  </a:rPr>
                  <a:t>​ and coupled to the readout (typically 50 Ω)</a:t>
                </a:r>
              </a:p>
            </p:txBody>
          </p:sp>
        </mc:Choice>
        <mc:Fallback xmlns="">
          <p:sp>
            <p:nvSpPr>
              <p:cNvPr id="3" name="Segnaposto contenuto 2">
                <a:extLst>
                  <a:ext uri="{FF2B5EF4-FFF2-40B4-BE49-F238E27FC236}">
                    <a16:creationId xmlns:a16="http://schemas.microsoft.com/office/drawing/2014/main" id="{944081F3-9960-30EC-D939-55D7DCB777D0}"/>
                  </a:ext>
                </a:extLst>
              </p:cNvPr>
              <p:cNvSpPr>
                <a:spLocks noGrp="1" noRot="1" noChangeAspect="1" noMove="1" noResize="1" noEditPoints="1" noAdjustHandles="1" noChangeArrowheads="1" noChangeShapeType="1" noTextEdit="1"/>
              </p:cNvSpPr>
              <p:nvPr>
                <p:ph type="subTitle" idx="1"/>
              </p:nvPr>
            </p:nvSpPr>
            <p:spPr>
              <a:xfrm>
                <a:off x="342900" y="1201738"/>
                <a:ext cx="7421111" cy="4322762"/>
              </a:xfrm>
              <a:blipFill>
                <a:blip r:embed="rId3"/>
                <a:stretch>
                  <a:fillRect l="-493" t="-1269" r="-1067"/>
                </a:stretch>
              </a:blipFill>
            </p:spPr>
            <p:txBody>
              <a:bodyPr/>
              <a:lstStyle/>
              <a:p>
                <a:r>
                  <a:rPr lang="en-US">
                    <a:noFill/>
                  </a:rPr>
                  <a:t> </a:t>
                </a:r>
              </a:p>
            </p:txBody>
          </p:sp>
        </mc:Fallback>
      </mc:AlternateContent>
      <p:sp>
        <p:nvSpPr>
          <p:cNvPr id="4" name="Titolo 3">
            <a:extLst>
              <a:ext uri="{FF2B5EF4-FFF2-40B4-BE49-F238E27FC236}">
                <a16:creationId xmlns:a16="http://schemas.microsoft.com/office/drawing/2014/main" id="{E3D3E29B-6A5E-2545-7EA0-4119F3CC970D}"/>
              </a:ext>
            </a:extLst>
          </p:cNvPr>
          <p:cNvSpPr>
            <a:spLocks noGrp="1"/>
          </p:cNvSpPr>
          <p:nvPr>
            <p:ph type="title"/>
          </p:nvPr>
        </p:nvSpPr>
        <p:spPr/>
        <p:txBody>
          <a:bodyPr/>
          <a:lstStyle/>
          <a:p>
            <a:r>
              <a:rPr lang="en-US" dirty="0">
                <a:latin typeface="Calibri" panose="020F0502020204030204" pitchFamily="34" charset="0"/>
                <a:ea typeface="Calibri" panose="020F0502020204030204" pitchFamily="34" charset="0"/>
                <a:cs typeface="Calibri" panose="020F0502020204030204" pitchFamily="34" charset="0"/>
              </a:rPr>
              <a:t>Silicon Photomultipliers (</a:t>
            </a:r>
            <a:r>
              <a:rPr lang="en-US" dirty="0" err="1">
                <a:latin typeface="Calibri" panose="020F0502020204030204" pitchFamily="34" charset="0"/>
                <a:ea typeface="Calibri" panose="020F0502020204030204" pitchFamily="34" charset="0"/>
                <a:cs typeface="Calibri" panose="020F0502020204030204" pitchFamily="34" charset="0"/>
              </a:rPr>
              <a:t>SiPM</a:t>
            </a:r>
            <a:r>
              <a:rPr lang="en-US" dirty="0">
                <a:latin typeface="Calibri" panose="020F0502020204030204" pitchFamily="34" charset="0"/>
                <a:ea typeface="Calibri" panose="020F0502020204030204" pitchFamily="34" charset="0"/>
                <a:cs typeface="Calibri" panose="020F0502020204030204" pitchFamily="34" charset="0"/>
              </a:rPr>
              <a:t>) basics</a:t>
            </a:r>
            <a:endParaRPr lang="en-US" dirty="0"/>
          </a:p>
        </p:txBody>
      </p:sp>
      <p:pic>
        <p:nvPicPr>
          <p:cNvPr id="5" name="Picture 2" descr="How Does a Silicon Photomultiplier Work? - element14 Community">
            <a:extLst>
              <a:ext uri="{FF2B5EF4-FFF2-40B4-BE49-F238E27FC236}">
                <a16:creationId xmlns:a16="http://schemas.microsoft.com/office/drawing/2014/main" id="{0643E7C1-9D7C-841E-DA22-158B366A83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27515" y="1397073"/>
            <a:ext cx="2857500" cy="264795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What is an SiPM and how does it work? | Hamamatsu Photonics">
            <a:extLst>
              <a:ext uri="{FF2B5EF4-FFF2-40B4-BE49-F238E27FC236}">
                <a16:creationId xmlns:a16="http://schemas.microsoft.com/office/drawing/2014/main" id="{716BA2B1-9A10-B237-65D8-41DA44F0FD6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7515"/>
          <a:stretch/>
        </p:blipFill>
        <p:spPr bwMode="auto">
          <a:xfrm>
            <a:off x="1675962" y="4161414"/>
            <a:ext cx="4555504" cy="1494848"/>
          </a:xfrm>
          <a:prstGeom prst="rect">
            <a:avLst/>
          </a:prstGeom>
          <a:noFill/>
          <a:extLst>
            <a:ext uri="{909E8E84-426E-40DD-AFC4-6F175D3DCCD1}">
              <a14:hiddenFill xmlns:a14="http://schemas.microsoft.com/office/drawing/2010/main">
                <a:solidFill>
                  <a:srgbClr val="FFFFFF"/>
                </a:solidFill>
              </a14:hiddenFill>
            </a:ext>
          </a:extLst>
        </p:spPr>
      </p:pic>
      <p:sp>
        <p:nvSpPr>
          <p:cNvPr id="2" name="Rettangolo con angoli arrotondati 1">
            <a:extLst>
              <a:ext uri="{FF2B5EF4-FFF2-40B4-BE49-F238E27FC236}">
                <a16:creationId xmlns:a16="http://schemas.microsoft.com/office/drawing/2014/main" id="{002F2603-C8A1-C2DE-07E6-CFEF936D4A6B}"/>
              </a:ext>
            </a:extLst>
          </p:cNvPr>
          <p:cNvSpPr/>
          <p:nvPr/>
        </p:nvSpPr>
        <p:spPr>
          <a:xfrm>
            <a:off x="10248900" y="6214145"/>
            <a:ext cx="1894222" cy="609600"/>
          </a:xfrm>
          <a:prstGeom prst="roundRect">
            <a:avLst/>
          </a:prstGeom>
          <a:solidFill>
            <a:schemeClr val="tx2">
              <a:lumMod val="25000"/>
              <a:lumOff val="75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800" b="1" dirty="0">
                <a:solidFill>
                  <a:schemeClr val="tx1"/>
                </a:solidFill>
              </a:rPr>
              <a:t>3</a:t>
            </a:r>
            <a:endParaRPr lang="it-IT" sz="2800" b="1" dirty="0">
              <a:solidFill>
                <a:schemeClr val="tx1"/>
              </a:solidFill>
            </a:endParaRPr>
          </a:p>
        </p:txBody>
      </p:sp>
    </p:spTree>
    <p:extLst>
      <p:ext uri="{BB962C8B-B14F-4D97-AF65-F5344CB8AC3E}">
        <p14:creationId xmlns:p14="http://schemas.microsoft.com/office/powerpoint/2010/main" val="3133487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944081F3-9960-30EC-D939-55D7DCB777D0}"/>
                  </a:ext>
                </a:extLst>
              </p:cNvPr>
              <p:cNvSpPr>
                <a:spLocks noGrp="1"/>
              </p:cNvSpPr>
              <p:nvPr>
                <p:ph type="subTitle" idx="1"/>
              </p:nvPr>
            </p:nvSpPr>
            <p:spPr>
              <a:xfrm>
                <a:off x="342900" y="1201738"/>
                <a:ext cx="7421111" cy="4734242"/>
              </a:xfrm>
            </p:spPr>
            <p:txBody>
              <a:bodyPr>
                <a:noAutofit/>
              </a:bodyPr>
              <a:lstStyle/>
              <a:p>
                <a:pPr marL="228600" lvl="0" indent="-228600" algn="l">
                  <a:buFont typeface="Arial" panose="020B0604020202020204" pitchFamily="34" charset="0"/>
                  <a:buChar char="•"/>
                </a:pPr>
                <a:r>
                  <a:rPr lang="en-US" sz="2000" dirty="0">
                    <a:solidFill>
                      <a:prstClr val="black"/>
                    </a:solidFill>
                  </a:rPr>
                  <a:t>Solving the circuit equations yields a </a:t>
                </a:r>
                <a:r>
                  <a:rPr lang="en-US" sz="2000" b="1" dirty="0">
                    <a:solidFill>
                      <a:prstClr val="black"/>
                    </a:solidFill>
                  </a:rPr>
                  <a:t>three-time-constant shape</a:t>
                </a:r>
                <a:r>
                  <a:rPr lang="en-US" sz="2000" dirty="0">
                    <a:solidFill>
                      <a:prstClr val="black"/>
                    </a:solidFill>
                  </a:rPr>
                  <a:t>: </a:t>
                </a:r>
              </a:p>
              <a:p>
                <a:pPr marL="685800" lvl="1" indent="-228600" algn="l">
                  <a:buFont typeface="Arial" panose="020B0604020202020204" pitchFamily="34" charset="0"/>
                  <a:buChar char="•"/>
                </a:pPr>
                <a:r>
                  <a:rPr lang="en-US" sz="1800" b="1" dirty="0">
                    <a:solidFill>
                      <a:prstClr val="black"/>
                    </a:solidFill>
                  </a:rPr>
                  <a:t>Rise </a:t>
                </a:r>
                <a14:m>
                  <m:oMath xmlns:m="http://schemas.openxmlformats.org/officeDocument/2006/math">
                    <m:sSub>
                      <m:sSubPr>
                        <m:ctrlPr>
                          <a:rPr lang="en-US" sz="1800" i="1">
                            <a:solidFill>
                              <a:prstClr val="black"/>
                            </a:solidFill>
                            <a:latin typeface="Cambria Math" panose="02040503050406030204" pitchFamily="18" charset="0"/>
                            <a:ea typeface="Cambria Math" panose="02040503050406030204" pitchFamily="18" charset="0"/>
                          </a:rPr>
                        </m:ctrlPr>
                      </m:sSubPr>
                      <m:e>
                        <m:r>
                          <a:rPr lang="en-US" sz="1800" i="1">
                            <a:solidFill>
                              <a:prstClr val="black"/>
                            </a:solidFill>
                            <a:latin typeface="Cambria Math" panose="02040503050406030204" pitchFamily="18" charset="0"/>
                            <a:ea typeface="Cambria Math" panose="02040503050406030204" pitchFamily="18" charset="0"/>
                          </a:rPr>
                          <m:t>𝜏</m:t>
                        </m:r>
                      </m:e>
                      <m:sub>
                        <m:r>
                          <a:rPr lang="en-US" sz="1800" i="1">
                            <a:solidFill>
                              <a:prstClr val="black"/>
                            </a:solidFill>
                            <a:latin typeface="Cambria Math" panose="02040503050406030204" pitchFamily="18" charset="0"/>
                            <a:ea typeface="Cambria Math" panose="02040503050406030204" pitchFamily="18" charset="0"/>
                          </a:rPr>
                          <m:t>𝑟</m:t>
                        </m:r>
                      </m:sub>
                    </m:sSub>
                    <m:r>
                      <a:rPr lang="en-US" sz="1800" i="1">
                        <a:solidFill>
                          <a:prstClr val="black"/>
                        </a:solidFill>
                        <a:latin typeface="Cambria Math" panose="02040503050406030204" pitchFamily="18" charset="0"/>
                        <a:ea typeface="Cambria Math" panose="02040503050406030204" pitchFamily="18" charset="0"/>
                      </a:rPr>
                      <m:t>≈</m:t>
                    </m:r>
                    <m:sSub>
                      <m:sSubPr>
                        <m:ctrlPr>
                          <a:rPr lang="en-US" sz="1800" i="1">
                            <a:solidFill>
                              <a:prstClr val="black"/>
                            </a:solidFill>
                            <a:latin typeface="Cambria Math" panose="02040503050406030204" pitchFamily="18" charset="0"/>
                            <a:ea typeface="Cambria Math" panose="02040503050406030204" pitchFamily="18" charset="0"/>
                          </a:rPr>
                        </m:ctrlPr>
                      </m:sSubPr>
                      <m:e>
                        <m:r>
                          <a:rPr lang="en-US" sz="1800" i="1">
                            <a:solidFill>
                              <a:prstClr val="black"/>
                            </a:solidFill>
                            <a:latin typeface="Cambria Math" panose="02040503050406030204" pitchFamily="18" charset="0"/>
                            <a:ea typeface="Cambria Math" panose="02040503050406030204" pitchFamily="18" charset="0"/>
                          </a:rPr>
                          <m:t>𝑅</m:t>
                        </m:r>
                      </m:e>
                      <m:sub>
                        <m:r>
                          <a:rPr lang="en-US" sz="1800" i="1">
                            <a:solidFill>
                              <a:prstClr val="black"/>
                            </a:solidFill>
                            <a:latin typeface="Cambria Math" panose="02040503050406030204" pitchFamily="18" charset="0"/>
                            <a:ea typeface="Cambria Math" panose="02040503050406030204" pitchFamily="18" charset="0"/>
                          </a:rPr>
                          <m:t>𝑆</m:t>
                        </m:r>
                      </m:sub>
                    </m:sSub>
                    <m:r>
                      <a:rPr lang="en-US" sz="1800" i="1">
                        <a:solidFill>
                          <a:prstClr val="black"/>
                        </a:solidFill>
                        <a:latin typeface="Cambria Math" panose="02040503050406030204" pitchFamily="18" charset="0"/>
                        <a:ea typeface="Cambria Math" panose="02040503050406030204" pitchFamily="18" charset="0"/>
                      </a:rPr>
                      <m:t>(</m:t>
                    </m:r>
                    <m:sSub>
                      <m:sSubPr>
                        <m:ctrlPr>
                          <a:rPr lang="en-US" sz="1800" i="1">
                            <a:solidFill>
                              <a:prstClr val="black"/>
                            </a:solidFill>
                            <a:latin typeface="Cambria Math" panose="02040503050406030204" pitchFamily="18" charset="0"/>
                            <a:ea typeface="Cambria Math" panose="02040503050406030204" pitchFamily="18" charset="0"/>
                          </a:rPr>
                        </m:ctrlPr>
                      </m:sSubPr>
                      <m:e>
                        <m:r>
                          <a:rPr lang="en-US" sz="1800" i="1">
                            <a:solidFill>
                              <a:prstClr val="black"/>
                            </a:solidFill>
                            <a:latin typeface="Cambria Math" panose="02040503050406030204" pitchFamily="18" charset="0"/>
                            <a:ea typeface="Cambria Math" panose="02040503050406030204" pitchFamily="18" charset="0"/>
                          </a:rPr>
                          <m:t>𝐶</m:t>
                        </m:r>
                      </m:e>
                      <m:sub>
                        <m:r>
                          <a:rPr lang="en-US" sz="1800" i="1">
                            <a:solidFill>
                              <a:prstClr val="black"/>
                            </a:solidFill>
                            <a:latin typeface="Cambria Math" panose="02040503050406030204" pitchFamily="18" charset="0"/>
                            <a:ea typeface="Cambria Math" panose="02040503050406030204" pitchFamily="18" charset="0"/>
                          </a:rPr>
                          <m:t>𝑑</m:t>
                        </m:r>
                      </m:sub>
                    </m:sSub>
                    <m:r>
                      <a:rPr lang="en-US" sz="1800" i="1">
                        <a:solidFill>
                          <a:prstClr val="black"/>
                        </a:solidFill>
                        <a:latin typeface="Cambria Math" panose="02040503050406030204" pitchFamily="18" charset="0"/>
                        <a:ea typeface="Cambria Math" panose="02040503050406030204" pitchFamily="18" charset="0"/>
                      </a:rPr>
                      <m:t>+</m:t>
                    </m:r>
                    <m:sSub>
                      <m:sSubPr>
                        <m:ctrlPr>
                          <a:rPr lang="en-US" sz="1800" i="1">
                            <a:solidFill>
                              <a:prstClr val="black"/>
                            </a:solidFill>
                            <a:latin typeface="Cambria Math" panose="02040503050406030204" pitchFamily="18" charset="0"/>
                            <a:ea typeface="Cambria Math" panose="02040503050406030204" pitchFamily="18" charset="0"/>
                          </a:rPr>
                        </m:ctrlPr>
                      </m:sSubPr>
                      <m:e>
                        <m:r>
                          <a:rPr lang="en-US" sz="1800" i="1">
                            <a:solidFill>
                              <a:prstClr val="black"/>
                            </a:solidFill>
                            <a:latin typeface="Cambria Math" panose="02040503050406030204" pitchFamily="18" charset="0"/>
                            <a:ea typeface="Cambria Math" panose="02040503050406030204" pitchFamily="18" charset="0"/>
                          </a:rPr>
                          <m:t>𝐶</m:t>
                        </m:r>
                      </m:e>
                      <m:sub>
                        <m:r>
                          <a:rPr lang="en-US" sz="1800" i="1">
                            <a:solidFill>
                              <a:prstClr val="black"/>
                            </a:solidFill>
                            <a:latin typeface="Cambria Math" panose="02040503050406030204" pitchFamily="18" charset="0"/>
                            <a:ea typeface="Cambria Math" panose="02040503050406030204" pitchFamily="18" charset="0"/>
                          </a:rPr>
                          <m:t>𝑞</m:t>
                        </m:r>
                      </m:sub>
                    </m:sSub>
                    <m:r>
                      <a:rPr lang="en-US" sz="1800" i="1">
                        <a:solidFill>
                          <a:prstClr val="black"/>
                        </a:solidFill>
                        <a:latin typeface="Cambria Math" panose="02040503050406030204" pitchFamily="18" charset="0"/>
                        <a:ea typeface="Cambria Math" panose="02040503050406030204" pitchFamily="18" charset="0"/>
                      </a:rPr>
                      <m:t>)</m:t>
                    </m:r>
                  </m:oMath>
                </a14:m>
                <a:r>
                  <a:rPr lang="en-US" sz="1800" dirty="0">
                    <a:solidFill>
                      <a:prstClr val="black"/>
                    </a:solidFill>
                  </a:rPr>
                  <a:t> </a:t>
                </a:r>
                <a:r>
                  <a:rPr lang="it-IT" sz="1800" dirty="0">
                    <a:solidFill>
                      <a:prstClr val="black"/>
                    </a:solidFill>
                  </a:rPr>
                  <a:t>— sub-ns to ~1 ns</a:t>
                </a:r>
              </a:p>
              <a:p>
                <a:pPr marL="685800" lvl="1" indent="-228600" algn="l">
                  <a:buFont typeface="Arial" panose="020B0604020202020204" pitchFamily="34" charset="0"/>
                  <a:buChar char="•"/>
                </a:pPr>
                <a:r>
                  <a:rPr lang="en-US" sz="1800" b="1" dirty="0">
                    <a:solidFill>
                      <a:prstClr val="black"/>
                    </a:solidFill>
                  </a:rPr>
                  <a:t>Fast decay</a:t>
                </a:r>
                <a:r>
                  <a:rPr lang="en-US" sz="1800" dirty="0">
                    <a:solidFill>
                      <a:prstClr val="black"/>
                    </a:solidFill>
                  </a:rPr>
                  <a:t> </a:t>
                </a:r>
                <a14:m>
                  <m:oMath xmlns:m="http://schemas.openxmlformats.org/officeDocument/2006/math">
                    <m:sSub>
                      <m:sSubPr>
                        <m:ctrlPr>
                          <a:rPr lang="en-US" sz="1800" i="1">
                            <a:solidFill>
                              <a:prstClr val="black"/>
                            </a:solidFill>
                            <a:latin typeface="Cambria Math" panose="02040503050406030204" pitchFamily="18" charset="0"/>
                            <a:ea typeface="Cambria Math" panose="02040503050406030204" pitchFamily="18" charset="0"/>
                          </a:rPr>
                        </m:ctrlPr>
                      </m:sSubPr>
                      <m:e>
                        <m:r>
                          <a:rPr lang="en-US" sz="1800" i="1">
                            <a:solidFill>
                              <a:prstClr val="black"/>
                            </a:solidFill>
                            <a:latin typeface="Cambria Math" panose="02040503050406030204" pitchFamily="18" charset="0"/>
                            <a:ea typeface="Cambria Math" panose="02040503050406030204" pitchFamily="18" charset="0"/>
                          </a:rPr>
                          <m:t>𝜏</m:t>
                        </m:r>
                      </m:e>
                      <m:sub>
                        <m:r>
                          <a:rPr lang="en-US" sz="1800" i="1">
                            <a:solidFill>
                              <a:prstClr val="black"/>
                            </a:solidFill>
                            <a:latin typeface="Cambria Math" panose="02040503050406030204" pitchFamily="18" charset="0"/>
                            <a:ea typeface="Cambria Math" panose="02040503050406030204" pitchFamily="18" charset="0"/>
                          </a:rPr>
                          <m:t>𝑓</m:t>
                        </m:r>
                        <m:r>
                          <a:rPr lang="en-US" sz="1800" b="0" i="1" smtClean="0">
                            <a:solidFill>
                              <a:prstClr val="black"/>
                            </a:solidFill>
                            <a:latin typeface="Cambria Math" panose="02040503050406030204" pitchFamily="18" charset="0"/>
                            <a:ea typeface="Cambria Math" panose="02040503050406030204" pitchFamily="18" charset="0"/>
                          </a:rPr>
                          <m:t>𝑓</m:t>
                        </m:r>
                      </m:sub>
                    </m:sSub>
                    <m:r>
                      <a:rPr lang="en-US" sz="1800" i="1">
                        <a:solidFill>
                          <a:prstClr val="black"/>
                        </a:solidFill>
                        <a:latin typeface="Cambria Math" panose="02040503050406030204" pitchFamily="18" charset="0"/>
                        <a:ea typeface="Cambria Math" panose="02040503050406030204" pitchFamily="18" charset="0"/>
                      </a:rPr>
                      <m:t>≈</m:t>
                    </m:r>
                    <m:sSub>
                      <m:sSubPr>
                        <m:ctrlPr>
                          <a:rPr lang="en-US" sz="1800" i="1">
                            <a:solidFill>
                              <a:prstClr val="black"/>
                            </a:solidFill>
                            <a:latin typeface="Cambria Math" panose="02040503050406030204" pitchFamily="18" charset="0"/>
                            <a:ea typeface="Cambria Math" panose="02040503050406030204" pitchFamily="18" charset="0"/>
                          </a:rPr>
                        </m:ctrlPr>
                      </m:sSubPr>
                      <m:e>
                        <m:r>
                          <a:rPr lang="en-US" sz="1800" i="1">
                            <a:solidFill>
                              <a:prstClr val="black"/>
                            </a:solidFill>
                            <a:latin typeface="Cambria Math" panose="02040503050406030204" pitchFamily="18" charset="0"/>
                            <a:ea typeface="Cambria Math" panose="02040503050406030204" pitchFamily="18" charset="0"/>
                          </a:rPr>
                          <m:t>𝑅</m:t>
                        </m:r>
                      </m:e>
                      <m:sub>
                        <m:r>
                          <a:rPr lang="en-US" sz="1800" i="1">
                            <a:solidFill>
                              <a:prstClr val="black"/>
                            </a:solidFill>
                            <a:latin typeface="Cambria Math" panose="02040503050406030204" pitchFamily="18" charset="0"/>
                            <a:ea typeface="Cambria Math" panose="02040503050406030204" pitchFamily="18" charset="0"/>
                          </a:rPr>
                          <m:t>𝑆</m:t>
                        </m:r>
                      </m:sub>
                    </m:sSub>
                    <m:r>
                      <a:rPr lang="en-US" sz="1800" i="1">
                        <a:solidFill>
                          <a:prstClr val="black"/>
                        </a:solidFill>
                        <a:latin typeface="Cambria Math" panose="02040503050406030204" pitchFamily="18" charset="0"/>
                        <a:ea typeface="Cambria Math" panose="02040503050406030204" pitchFamily="18" charset="0"/>
                      </a:rPr>
                      <m:t>⋅</m:t>
                    </m:r>
                    <m:sSub>
                      <m:sSubPr>
                        <m:ctrlPr>
                          <a:rPr lang="en-US" sz="1800" i="1">
                            <a:solidFill>
                              <a:prstClr val="black"/>
                            </a:solidFill>
                            <a:latin typeface="Cambria Math" panose="02040503050406030204" pitchFamily="18" charset="0"/>
                            <a:ea typeface="Cambria Math" panose="02040503050406030204" pitchFamily="18" charset="0"/>
                          </a:rPr>
                        </m:ctrlPr>
                      </m:sSubPr>
                      <m:e>
                        <m:r>
                          <a:rPr lang="en-US" sz="1800" i="1">
                            <a:solidFill>
                              <a:prstClr val="black"/>
                            </a:solidFill>
                            <a:latin typeface="Cambria Math" panose="02040503050406030204" pitchFamily="18" charset="0"/>
                            <a:ea typeface="Cambria Math" panose="02040503050406030204" pitchFamily="18" charset="0"/>
                          </a:rPr>
                          <m:t>𝐶</m:t>
                        </m:r>
                      </m:e>
                      <m:sub>
                        <m:r>
                          <a:rPr lang="en-US" sz="1800" i="1">
                            <a:solidFill>
                              <a:prstClr val="black"/>
                            </a:solidFill>
                            <a:latin typeface="Cambria Math" panose="02040503050406030204" pitchFamily="18" charset="0"/>
                            <a:ea typeface="Cambria Math" panose="02040503050406030204" pitchFamily="18" charset="0"/>
                          </a:rPr>
                          <m:t>𝑔𝑟𝑖𝑑</m:t>
                        </m:r>
                      </m:sub>
                    </m:sSub>
                  </m:oMath>
                </a14:m>
                <a:r>
                  <a:rPr lang="en-US" sz="1800" dirty="0">
                    <a:solidFill>
                      <a:prstClr val="black"/>
                    </a:solidFill>
                  </a:rPr>
                  <a:t> (cell discharges through the readout) — ns to tens of ns</a:t>
                </a:r>
              </a:p>
              <a:p>
                <a:pPr marL="685800" lvl="1" indent="-228600" algn="l">
                  <a:buFont typeface="Arial" panose="020B0604020202020204" pitchFamily="34" charset="0"/>
                  <a:buChar char="•"/>
                </a:pPr>
                <a:r>
                  <a:rPr lang="en-US" sz="1800" b="1" dirty="0">
                    <a:solidFill>
                      <a:prstClr val="black"/>
                    </a:solidFill>
                  </a:rPr>
                  <a:t>Slow decay</a:t>
                </a:r>
                <a:r>
                  <a:rPr lang="en-US" sz="1800" dirty="0">
                    <a:solidFill>
                      <a:prstClr val="black"/>
                    </a:solidFill>
                  </a:rPr>
                  <a:t> </a:t>
                </a:r>
                <a14:m>
                  <m:oMath xmlns:m="http://schemas.openxmlformats.org/officeDocument/2006/math">
                    <m:sSub>
                      <m:sSubPr>
                        <m:ctrlPr>
                          <a:rPr lang="en-US" sz="1800" i="1">
                            <a:solidFill>
                              <a:prstClr val="black"/>
                            </a:solidFill>
                            <a:latin typeface="Cambria Math" panose="02040503050406030204" pitchFamily="18" charset="0"/>
                            <a:ea typeface="Cambria Math" panose="02040503050406030204" pitchFamily="18" charset="0"/>
                          </a:rPr>
                        </m:ctrlPr>
                      </m:sSubPr>
                      <m:e>
                        <m:r>
                          <a:rPr lang="en-US" sz="1800" i="1">
                            <a:solidFill>
                              <a:prstClr val="black"/>
                            </a:solidFill>
                            <a:latin typeface="Cambria Math" panose="02040503050406030204" pitchFamily="18" charset="0"/>
                            <a:ea typeface="Cambria Math" panose="02040503050406030204" pitchFamily="18" charset="0"/>
                          </a:rPr>
                          <m:t>𝜏</m:t>
                        </m:r>
                      </m:e>
                      <m:sub>
                        <m:r>
                          <a:rPr lang="en-US" sz="1800" b="0" i="1" smtClean="0">
                            <a:solidFill>
                              <a:prstClr val="black"/>
                            </a:solidFill>
                            <a:latin typeface="Cambria Math" panose="02040503050406030204" pitchFamily="18" charset="0"/>
                            <a:ea typeface="Cambria Math" panose="02040503050406030204" pitchFamily="18" charset="0"/>
                          </a:rPr>
                          <m:t>𝑓𝑠</m:t>
                        </m:r>
                      </m:sub>
                    </m:sSub>
                    <m:r>
                      <a:rPr lang="en-US" sz="1800" i="1">
                        <a:solidFill>
                          <a:prstClr val="black"/>
                        </a:solidFill>
                        <a:latin typeface="Cambria Math" panose="02040503050406030204" pitchFamily="18" charset="0"/>
                        <a:ea typeface="Cambria Math" panose="02040503050406030204" pitchFamily="18" charset="0"/>
                      </a:rPr>
                      <m:t>≈</m:t>
                    </m:r>
                    <m:sSub>
                      <m:sSubPr>
                        <m:ctrlPr>
                          <a:rPr lang="en-US" sz="1800" i="1">
                            <a:solidFill>
                              <a:prstClr val="black"/>
                            </a:solidFill>
                            <a:latin typeface="Cambria Math" panose="02040503050406030204" pitchFamily="18" charset="0"/>
                            <a:ea typeface="Cambria Math" panose="02040503050406030204" pitchFamily="18" charset="0"/>
                          </a:rPr>
                        </m:ctrlPr>
                      </m:sSubPr>
                      <m:e>
                        <m:r>
                          <a:rPr lang="en-US" sz="1800" i="1">
                            <a:solidFill>
                              <a:prstClr val="black"/>
                            </a:solidFill>
                            <a:latin typeface="Cambria Math" panose="02040503050406030204" pitchFamily="18" charset="0"/>
                            <a:ea typeface="Cambria Math" panose="02040503050406030204" pitchFamily="18" charset="0"/>
                          </a:rPr>
                          <m:t>𝑅</m:t>
                        </m:r>
                      </m:e>
                      <m:sub>
                        <m:r>
                          <a:rPr lang="en-US" sz="1800" i="1">
                            <a:solidFill>
                              <a:prstClr val="black"/>
                            </a:solidFill>
                            <a:latin typeface="Cambria Math" panose="02040503050406030204" pitchFamily="18" charset="0"/>
                            <a:ea typeface="Cambria Math" panose="02040503050406030204" pitchFamily="18" charset="0"/>
                          </a:rPr>
                          <m:t>𝑞</m:t>
                        </m:r>
                      </m:sub>
                    </m:sSub>
                    <m:r>
                      <a:rPr lang="en-US" sz="1800" i="1">
                        <a:solidFill>
                          <a:prstClr val="black"/>
                        </a:solidFill>
                        <a:latin typeface="Cambria Math" panose="02040503050406030204" pitchFamily="18" charset="0"/>
                        <a:ea typeface="Cambria Math" panose="02040503050406030204" pitchFamily="18" charset="0"/>
                      </a:rPr>
                      <m:t>(</m:t>
                    </m:r>
                    <m:sSub>
                      <m:sSubPr>
                        <m:ctrlPr>
                          <a:rPr lang="en-US" sz="1800" i="1">
                            <a:solidFill>
                              <a:prstClr val="black"/>
                            </a:solidFill>
                            <a:latin typeface="Cambria Math" panose="02040503050406030204" pitchFamily="18" charset="0"/>
                            <a:ea typeface="Cambria Math" panose="02040503050406030204" pitchFamily="18" charset="0"/>
                          </a:rPr>
                        </m:ctrlPr>
                      </m:sSubPr>
                      <m:e>
                        <m:r>
                          <a:rPr lang="en-US" sz="1800" i="1">
                            <a:solidFill>
                              <a:prstClr val="black"/>
                            </a:solidFill>
                            <a:latin typeface="Cambria Math" panose="02040503050406030204" pitchFamily="18" charset="0"/>
                            <a:ea typeface="Cambria Math" panose="02040503050406030204" pitchFamily="18" charset="0"/>
                          </a:rPr>
                          <m:t>𝐶</m:t>
                        </m:r>
                      </m:e>
                      <m:sub>
                        <m:r>
                          <a:rPr lang="en-US" sz="1800" i="1">
                            <a:solidFill>
                              <a:prstClr val="black"/>
                            </a:solidFill>
                            <a:latin typeface="Cambria Math" panose="02040503050406030204" pitchFamily="18" charset="0"/>
                            <a:ea typeface="Cambria Math" panose="02040503050406030204" pitchFamily="18" charset="0"/>
                          </a:rPr>
                          <m:t>𝑑</m:t>
                        </m:r>
                      </m:sub>
                    </m:sSub>
                    <m:r>
                      <a:rPr lang="en-US" sz="1800" i="1">
                        <a:solidFill>
                          <a:prstClr val="black"/>
                        </a:solidFill>
                        <a:latin typeface="Cambria Math" panose="02040503050406030204" pitchFamily="18" charset="0"/>
                        <a:ea typeface="Cambria Math" panose="02040503050406030204" pitchFamily="18" charset="0"/>
                      </a:rPr>
                      <m:t>+</m:t>
                    </m:r>
                    <m:sSub>
                      <m:sSubPr>
                        <m:ctrlPr>
                          <a:rPr lang="en-US" sz="1800" i="1">
                            <a:solidFill>
                              <a:prstClr val="black"/>
                            </a:solidFill>
                            <a:latin typeface="Cambria Math" panose="02040503050406030204" pitchFamily="18" charset="0"/>
                            <a:ea typeface="Cambria Math" panose="02040503050406030204" pitchFamily="18" charset="0"/>
                          </a:rPr>
                        </m:ctrlPr>
                      </m:sSubPr>
                      <m:e>
                        <m:r>
                          <a:rPr lang="en-US" sz="1800" i="1">
                            <a:solidFill>
                              <a:prstClr val="black"/>
                            </a:solidFill>
                            <a:latin typeface="Cambria Math" panose="02040503050406030204" pitchFamily="18" charset="0"/>
                            <a:ea typeface="Cambria Math" panose="02040503050406030204" pitchFamily="18" charset="0"/>
                          </a:rPr>
                          <m:t>𝐶</m:t>
                        </m:r>
                      </m:e>
                      <m:sub>
                        <m:r>
                          <a:rPr lang="en-US" sz="1800" i="1">
                            <a:solidFill>
                              <a:prstClr val="black"/>
                            </a:solidFill>
                            <a:latin typeface="Cambria Math" panose="02040503050406030204" pitchFamily="18" charset="0"/>
                            <a:ea typeface="Cambria Math" panose="02040503050406030204" pitchFamily="18" charset="0"/>
                          </a:rPr>
                          <m:t>𝑞</m:t>
                        </m:r>
                      </m:sub>
                    </m:sSub>
                    <m:r>
                      <a:rPr lang="en-US" sz="1800" i="1">
                        <a:solidFill>
                          <a:prstClr val="black"/>
                        </a:solidFill>
                        <a:latin typeface="Cambria Math" panose="02040503050406030204" pitchFamily="18" charset="0"/>
                        <a:ea typeface="Cambria Math" panose="02040503050406030204" pitchFamily="18" charset="0"/>
                      </a:rPr>
                      <m:t>)</m:t>
                    </m:r>
                  </m:oMath>
                </a14:m>
                <a:r>
                  <a:rPr lang="en-US" sz="1800" dirty="0">
                    <a:solidFill>
                      <a:prstClr val="black"/>
                    </a:solidFill>
                  </a:rPr>
                  <a:t> — tens to hundreds of ns</a:t>
                </a:r>
              </a:p>
              <a:p>
                <a:pPr marL="228600" lvl="0" indent="-228600" algn="l">
                  <a:buFont typeface="Arial" panose="020B0604020202020204" pitchFamily="34" charset="0"/>
                  <a:buChar char="•"/>
                </a:pPr>
                <a:r>
                  <a:rPr lang="it-IT" sz="2000" dirty="0">
                    <a:solidFill>
                      <a:prstClr val="black"/>
                    </a:solidFill>
                  </a:rPr>
                  <a:t>Common analytical form</a:t>
                </a:r>
                <a:r>
                  <a:rPr lang="en-US" sz="2000" dirty="0">
                    <a:solidFill>
                      <a:prstClr val="black"/>
                    </a:solidFill>
                  </a:rPr>
                  <a:t>:</a:t>
                </a:r>
                <a:br>
                  <a:rPr lang="en-US" sz="2000" dirty="0">
                    <a:solidFill>
                      <a:prstClr val="black"/>
                    </a:solidFill>
                  </a:rPr>
                </a:br>
                <a:endParaRPr lang="en-US" sz="2000" dirty="0">
                  <a:solidFill>
                    <a:prstClr val="black"/>
                  </a:solidFill>
                </a:endParaRPr>
              </a:p>
              <a:p>
                <a:pPr lvl="0" algn="l"/>
                <a14:m>
                  <m:oMathPara xmlns:m="http://schemas.openxmlformats.org/officeDocument/2006/math">
                    <m:oMathParaPr>
                      <m:jc m:val="centerGroup"/>
                    </m:oMathParaPr>
                    <m:oMath xmlns:m="http://schemas.openxmlformats.org/officeDocument/2006/math">
                      <m:r>
                        <a:rPr lang="en-US" sz="2000" i="1">
                          <a:solidFill>
                            <a:prstClr val="black"/>
                          </a:solidFill>
                          <a:latin typeface="Cambria Math" panose="02040503050406030204" pitchFamily="18" charset="0"/>
                        </a:rPr>
                        <m:t>𝑉</m:t>
                      </m:r>
                      <m:d>
                        <m:dPr>
                          <m:ctrlPr>
                            <a:rPr lang="en-US" sz="2000" i="1">
                              <a:solidFill>
                                <a:prstClr val="black"/>
                              </a:solidFill>
                              <a:latin typeface="Cambria Math" panose="02040503050406030204" pitchFamily="18" charset="0"/>
                            </a:rPr>
                          </m:ctrlPr>
                        </m:dPr>
                        <m:e>
                          <m:r>
                            <a:rPr lang="en-US" sz="2000" i="1">
                              <a:solidFill>
                                <a:prstClr val="black"/>
                              </a:solidFill>
                              <a:latin typeface="Cambria Math" panose="02040503050406030204" pitchFamily="18" charset="0"/>
                            </a:rPr>
                            <m:t>𝑡</m:t>
                          </m:r>
                        </m:e>
                      </m:d>
                      <m:r>
                        <a:rPr lang="en-US" sz="2000" i="1">
                          <a:solidFill>
                            <a:prstClr val="black"/>
                          </a:solidFill>
                          <a:latin typeface="Cambria Math" panose="02040503050406030204" pitchFamily="18" charset="0"/>
                          <a:ea typeface="Cambria Math" panose="02040503050406030204" pitchFamily="18" charset="0"/>
                        </a:rPr>
                        <m:t>∝(1−</m:t>
                      </m:r>
                      <m:sSup>
                        <m:sSupPr>
                          <m:ctrlPr>
                            <a:rPr lang="en-US" sz="2000" i="1">
                              <a:solidFill>
                                <a:prstClr val="black"/>
                              </a:solidFill>
                              <a:latin typeface="Cambria Math" panose="02040503050406030204" pitchFamily="18" charset="0"/>
                              <a:ea typeface="Cambria Math" panose="02040503050406030204" pitchFamily="18" charset="0"/>
                            </a:rPr>
                          </m:ctrlPr>
                        </m:sSupPr>
                        <m:e>
                          <m:r>
                            <a:rPr lang="en-US" sz="2000" i="1">
                              <a:solidFill>
                                <a:prstClr val="black"/>
                              </a:solidFill>
                              <a:latin typeface="Cambria Math" panose="02040503050406030204" pitchFamily="18" charset="0"/>
                              <a:ea typeface="Cambria Math" panose="02040503050406030204" pitchFamily="18" charset="0"/>
                            </a:rPr>
                            <m:t>𝑒</m:t>
                          </m:r>
                        </m:e>
                        <m:sup>
                          <m:r>
                            <a:rPr lang="en-US" sz="2000" i="1">
                              <a:solidFill>
                                <a:prstClr val="black"/>
                              </a:solidFill>
                              <a:latin typeface="Cambria Math" panose="02040503050406030204" pitchFamily="18" charset="0"/>
                              <a:ea typeface="Cambria Math" panose="02040503050406030204" pitchFamily="18" charset="0"/>
                            </a:rPr>
                            <m:t>−</m:t>
                          </m:r>
                          <m:f>
                            <m:fPr>
                              <m:ctrlPr>
                                <a:rPr lang="en-US" sz="2000" i="1">
                                  <a:solidFill>
                                    <a:prstClr val="black"/>
                                  </a:solidFill>
                                  <a:latin typeface="Cambria Math" panose="02040503050406030204" pitchFamily="18" charset="0"/>
                                  <a:ea typeface="Cambria Math" panose="02040503050406030204" pitchFamily="18" charset="0"/>
                                </a:rPr>
                              </m:ctrlPr>
                            </m:fPr>
                            <m:num>
                              <m:r>
                                <a:rPr lang="en-US" sz="2000" i="1">
                                  <a:solidFill>
                                    <a:prstClr val="black"/>
                                  </a:solidFill>
                                  <a:latin typeface="Cambria Math" panose="02040503050406030204" pitchFamily="18" charset="0"/>
                                  <a:ea typeface="Cambria Math" panose="02040503050406030204" pitchFamily="18" charset="0"/>
                                </a:rPr>
                                <m:t>𝑡</m:t>
                              </m:r>
                            </m:num>
                            <m:den>
                              <m:sSub>
                                <m:sSubPr>
                                  <m:ctrlPr>
                                    <a:rPr lang="en-US" sz="2000" i="1">
                                      <a:solidFill>
                                        <a:prstClr val="black"/>
                                      </a:solidFill>
                                      <a:latin typeface="Cambria Math" panose="02040503050406030204" pitchFamily="18" charset="0"/>
                                      <a:ea typeface="Cambria Math" panose="02040503050406030204" pitchFamily="18" charset="0"/>
                                    </a:rPr>
                                  </m:ctrlPr>
                                </m:sSubPr>
                                <m:e>
                                  <m:r>
                                    <a:rPr lang="en-US" sz="2000" i="1">
                                      <a:solidFill>
                                        <a:prstClr val="black"/>
                                      </a:solidFill>
                                      <a:latin typeface="Cambria Math" panose="02040503050406030204" pitchFamily="18" charset="0"/>
                                      <a:ea typeface="Cambria Math" panose="02040503050406030204" pitchFamily="18" charset="0"/>
                                    </a:rPr>
                                    <m:t>𝜏</m:t>
                                  </m:r>
                                </m:e>
                                <m:sub>
                                  <m:r>
                                    <a:rPr lang="en-US" sz="2000" i="1">
                                      <a:solidFill>
                                        <a:prstClr val="black"/>
                                      </a:solidFill>
                                      <a:latin typeface="Cambria Math" panose="02040503050406030204" pitchFamily="18" charset="0"/>
                                      <a:ea typeface="Cambria Math" panose="02040503050406030204" pitchFamily="18" charset="0"/>
                                    </a:rPr>
                                    <m:t>𝑟</m:t>
                                  </m:r>
                                </m:sub>
                              </m:sSub>
                            </m:den>
                          </m:f>
                        </m:sup>
                      </m:sSup>
                      <m:r>
                        <a:rPr lang="en-US" sz="2000" i="1">
                          <a:solidFill>
                            <a:prstClr val="black"/>
                          </a:solidFill>
                          <a:latin typeface="Cambria Math" panose="02040503050406030204" pitchFamily="18" charset="0"/>
                          <a:ea typeface="Cambria Math" panose="02040503050406030204" pitchFamily="18" charset="0"/>
                        </a:rPr>
                        <m:t>)[</m:t>
                      </m:r>
                      <m:r>
                        <a:rPr lang="en-US" sz="2000" i="1">
                          <a:solidFill>
                            <a:prstClr val="black"/>
                          </a:solidFill>
                          <a:latin typeface="Cambria Math" panose="02040503050406030204" pitchFamily="18" charset="0"/>
                          <a:ea typeface="Cambria Math" panose="02040503050406030204" pitchFamily="18" charset="0"/>
                        </a:rPr>
                        <m:t>𝛼</m:t>
                      </m:r>
                      <m:sSup>
                        <m:sSupPr>
                          <m:ctrlPr>
                            <a:rPr lang="en-US" sz="2000" i="1">
                              <a:solidFill>
                                <a:prstClr val="black"/>
                              </a:solidFill>
                              <a:latin typeface="Cambria Math" panose="02040503050406030204" pitchFamily="18" charset="0"/>
                              <a:ea typeface="Cambria Math" panose="02040503050406030204" pitchFamily="18" charset="0"/>
                            </a:rPr>
                          </m:ctrlPr>
                        </m:sSupPr>
                        <m:e>
                          <m:r>
                            <a:rPr lang="en-US" sz="2000" i="1">
                              <a:solidFill>
                                <a:prstClr val="black"/>
                              </a:solidFill>
                              <a:latin typeface="Cambria Math" panose="02040503050406030204" pitchFamily="18" charset="0"/>
                              <a:ea typeface="Cambria Math" panose="02040503050406030204" pitchFamily="18" charset="0"/>
                            </a:rPr>
                            <m:t>𝑒</m:t>
                          </m:r>
                        </m:e>
                        <m:sup>
                          <m:r>
                            <a:rPr lang="en-US" sz="2000" i="1">
                              <a:solidFill>
                                <a:prstClr val="black"/>
                              </a:solidFill>
                              <a:latin typeface="Cambria Math" panose="02040503050406030204" pitchFamily="18" charset="0"/>
                              <a:ea typeface="Cambria Math" panose="02040503050406030204" pitchFamily="18" charset="0"/>
                            </a:rPr>
                            <m:t>−</m:t>
                          </m:r>
                          <m:f>
                            <m:fPr>
                              <m:ctrlPr>
                                <a:rPr lang="en-US" sz="2000" i="1">
                                  <a:solidFill>
                                    <a:prstClr val="black"/>
                                  </a:solidFill>
                                  <a:latin typeface="Cambria Math" panose="02040503050406030204" pitchFamily="18" charset="0"/>
                                  <a:ea typeface="Cambria Math" panose="02040503050406030204" pitchFamily="18" charset="0"/>
                                </a:rPr>
                              </m:ctrlPr>
                            </m:fPr>
                            <m:num>
                              <m:r>
                                <a:rPr lang="en-US" sz="2000" i="1">
                                  <a:solidFill>
                                    <a:prstClr val="black"/>
                                  </a:solidFill>
                                  <a:latin typeface="Cambria Math" panose="02040503050406030204" pitchFamily="18" charset="0"/>
                                  <a:ea typeface="Cambria Math" panose="02040503050406030204" pitchFamily="18" charset="0"/>
                                </a:rPr>
                                <m:t>𝑡</m:t>
                              </m:r>
                            </m:num>
                            <m:den>
                              <m:sSub>
                                <m:sSubPr>
                                  <m:ctrlPr>
                                    <a:rPr lang="en-US" sz="2000" i="1">
                                      <a:solidFill>
                                        <a:prstClr val="black"/>
                                      </a:solidFill>
                                      <a:latin typeface="Cambria Math" panose="02040503050406030204" pitchFamily="18" charset="0"/>
                                      <a:ea typeface="Cambria Math" panose="02040503050406030204" pitchFamily="18" charset="0"/>
                                    </a:rPr>
                                  </m:ctrlPr>
                                </m:sSubPr>
                                <m:e>
                                  <m:r>
                                    <a:rPr lang="en-US" sz="2000" i="1">
                                      <a:solidFill>
                                        <a:prstClr val="black"/>
                                      </a:solidFill>
                                      <a:latin typeface="Cambria Math" panose="02040503050406030204" pitchFamily="18" charset="0"/>
                                      <a:ea typeface="Cambria Math" panose="02040503050406030204" pitchFamily="18" charset="0"/>
                                    </a:rPr>
                                    <m:t>𝜏</m:t>
                                  </m:r>
                                </m:e>
                                <m:sub>
                                  <m:r>
                                    <a:rPr lang="en-US" sz="2000" i="1">
                                      <a:solidFill>
                                        <a:prstClr val="black"/>
                                      </a:solidFill>
                                      <a:latin typeface="Cambria Math" panose="02040503050406030204" pitchFamily="18" charset="0"/>
                                      <a:ea typeface="Cambria Math" panose="02040503050406030204" pitchFamily="18" charset="0"/>
                                    </a:rPr>
                                    <m:t>𝑓</m:t>
                                  </m:r>
                                  <m:r>
                                    <a:rPr lang="en-US" sz="2000" b="0" i="1" smtClean="0">
                                      <a:solidFill>
                                        <a:prstClr val="black"/>
                                      </a:solidFill>
                                      <a:latin typeface="Cambria Math" panose="02040503050406030204" pitchFamily="18" charset="0"/>
                                      <a:ea typeface="Cambria Math" panose="02040503050406030204" pitchFamily="18" charset="0"/>
                                    </a:rPr>
                                    <m:t>𝑓</m:t>
                                  </m:r>
                                </m:sub>
                              </m:sSub>
                            </m:den>
                          </m:f>
                        </m:sup>
                      </m:sSup>
                      <m:r>
                        <a:rPr lang="en-US" sz="2000" i="1">
                          <a:solidFill>
                            <a:prstClr val="black"/>
                          </a:solidFill>
                          <a:latin typeface="Cambria Math" panose="02040503050406030204" pitchFamily="18" charset="0"/>
                          <a:ea typeface="Cambria Math" panose="02040503050406030204" pitchFamily="18" charset="0"/>
                        </a:rPr>
                        <m:t>+(1−</m:t>
                      </m:r>
                      <m:r>
                        <a:rPr lang="en-US" sz="2000" i="1">
                          <a:solidFill>
                            <a:prstClr val="black"/>
                          </a:solidFill>
                          <a:latin typeface="Cambria Math" panose="02040503050406030204" pitchFamily="18" charset="0"/>
                          <a:ea typeface="Cambria Math" panose="02040503050406030204" pitchFamily="18" charset="0"/>
                        </a:rPr>
                        <m:t>𝛼</m:t>
                      </m:r>
                      <m:sSup>
                        <m:sSupPr>
                          <m:ctrlPr>
                            <a:rPr lang="en-US" sz="2000" i="1">
                              <a:solidFill>
                                <a:prstClr val="black"/>
                              </a:solidFill>
                              <a:latin typeface="Cambria Math" panose="02040503050406030204" pitchFamily="18" charset="0"/>
                              <a:ea typeface="Cambria Math" panose="02040503050406030204" pitchFamily="18" charset="0"/>
                            </a:rPr>
                          </m:ctrlPr>
                        </m:sSupPr>
                        <m:e>
                          <m:r>
                            <a:rPr lang="en-US" sz="2000" i="1">
                              <a:solidFill>
                                <a:prstClr val="black"/>
                              </a:solidFill>
                              <a:latin typeface="Cambria Math" panose="02040503050406030204" pitchFamily="18" charset="0"/>
                              <a:ea typeface="Cambria Math" panose="02040503050406030204" pitchFamily="18" charset="0"/>
                            </a:rPr>
                            <m:t>)</m:t>
                          </m:r>
                          <m:r>
                            <a:rPr lang="en-US" sz="2000" i="1">
                              <a:solidFill>
                                <a:prstClr val="black"/>
                              </a:solidFill>
                              <a:latin typeface="Cambria Math" panose="02040503050406030204" pitchFamily="18" charset="0"/>
                              <a:ea typeface="Cambria Math" panose="02040503050406030204" pitchFamily="18" charset="0"/>
                            </a:rPr>
                            <m:t>𝑒</m:t>
                          </m:r>
                        </m:e>
                        <m:sup>
                          <m:r>
                            <a:rPr lang="en-US" sz="2000" i="1">
                              <a:solidFill>
                                <a:prstClr val="black"/>
                              </a:solidFill>
                              <a:latin typeface="Cambria Math" panose="02040503050406030204" pitchFamily="18" charset="0"/>
                              <a:ea typeface="Cambria Math" panose="02040503050406030204" pitchFamily="18" charset="0"/>
                            </a:rPr>
                            <m:t>−</m:t>
                          </m:r>
                          <m:f>
                            <m:fPr>
                              <m:ctrlPr>
                                <a:rPr lang="en-US" sz="2000" i="1">
                                  <a:solidFill>
                                    <a:prstClr val="black"/>
                                  </a:solidFill>
                                  <a:latin typeface="Cambria Math" panose="02040503050406030204" pitchFamily="18" charset="0"/>
                                  <a:ea typeface="Cambria Math" panose="02040503050406030204" pitchFamily="18" charset="0"/>
                                </a:rPr>
                              </m:ctrlPr>
                            </m:fPr>
                            <m:num>
                              <m:r>
                                <a:rPr lang="en-US" sz="2000" i="1">
                                  <a:solidFill>
                                    <a:prstClr val="black"/>
                                  </a:solidFill>
                                  <a:latin typeface="Cambria Math" panose="02040503050406030204" pitchFamily="18" charset="0"/>
                                  <a:ea typeface="Cambria Math" panose="02040503050406030204" pitchFamily="18" charset="0"/>
                                </a:rPr>
                                <m:t>𝑡</m:t>
                              </m:r>
                            </m:num>
                            <m:den>
                              <m:sSub>
                                <m:sSubPr>
                                  <m:ctrlPr>
                                    <a:rPr lang="en-US" sz="2000" i="1">
                                      <a:solidFill>
                                        <a:prstClr val="black"/>
                                      </a:solidFill>
                                      <a:latin typeface="Cambria Math" panose="02040503050406030204" pitchFamily="18" charset="0"/>
                                      <a:ea typeface="Cambria Math" panose="02040503050406030204" pitchFamily="18" charset="0"/>
                                    </a:rPr>
                                  </m:ctrlPr>
                                </m:sSubPr>
                                <m:e>
                                  <m:r>
                                    <a:rPr lang="en-US" sz="2000" i="1">
                                      <a:solidFill>
                                        <a:prstClr val="black"/>
                                      </a:solidFill>
                                      <a:latin typeface="Cambria Math" panose="02040503050406030204" pitchFamily="18" charset="0"/>
                                      <a:ea typeface="Cambria Math" panose="02040503050406030204" pitchFamily="18" charset="0"/>
                                    </a:rPr>
                                    <m:t>𝜏</m:t>
                                  </m:r>
                                </m:e>
                                <m:sub>
                                  <m:r>
                                    <a:rPr lang="en-US" sz="2000" b="0" i="1" smtClean="0">
                                      <a:solidFill>
                                        <a:prstClr val="black"/>
                                      </a:solidFill>
                                      <a:latin typeface="Cambria Math" panose="02040503050406030204" pitchFamily="18" charset="0"/>
                                      <a:ea typeface="Cambria Math" panose="02040503050406030204" pitchFamily="18" charset="0"/>
                                    </a:rPr>
                                    <m:t>𝑓𝑠</m:t>
                                  </m:r>
                                </m:sub>
                              </m:sSub>
                            </m:den>
                          </m:f>
                        </m:sup>
                      </m:sSup>
                      <m:r>
                        <a:rPr lang="en-US" sz="2000" i="1">
                          <a:solidFill>
                            <a:prstClr val="black"/>
                          </a:solidFill>
                          <a:latin typeface="Cambria Math" panose="02040503050406030204" pitchFamily="18" charset="0"/>
                          <a:ea typeface="Cambria Math" panose="02040503050406030204" pitchFamily="18" charset="0"/>
                        </a:rPr>
                        <m:t>]</m:t>
                      </m:r>
                    </m:oMath>
                  </m:oMathPara>
                </a14:m>
                <a:endParaRPr lang="en-US" sz="2000" dirty="0">
                  <a:solidFill>
                    <a:prstClr val="black"/>
                  </a:solidFill>
                </a:endParaRPr>
              </a:p>
              <a:p>
                <a:pPr marL="228600" lvl="0" indent="-228600" algn="l">
                  <a:buFont typeface="Arial" panose="020B0604020202020204" pitchFamily="34" charset="0"/>
                  <a:buChar char="•"/>
                </a:pPr>
                <a:endParaRPr lang="en-US" sz="2000" dirty="0">
                  <a:solidFill>
                    <a:prstClr val="black"/>
                  </a:solidFill>
                </a:endParaRPr>
              </a:p>
              <a:p>
                <a:pPr marL="228600" lvl="0" indent="-228600" algn="l">
                  <a:buFont typeface="Arial" panose="020B0604020202020204" pitchFamily="34" charset="0"/>
                  <a:buChar char="•"/>
                </a:pPr>
                <a:r>
                  <a:rPr lang="en-US" sz="2000" dirty="0">
                    <a:solidFill>
                      <a:prstClr val="black"/>
                    </a:solidFill>
                  </a:rPr>
                  <a:t>Plus microphysics → all add complexity</a:t>
                </a:r>
              </a:p>
              <a:p>
                <a:pPr marL="685800" lvl="1" indent="-228600" algn="l">
                  <a:buFont typeface="Arial" panose="020B0604020202020204" pitchFamily="34" charset="0"/>
                  <a:buChar char="•"/>
                </a:pPr>
                <a:r>
                  <a:rPr lang="en-US" sz="1600" dirty="0">
                    <a:solidFill>
                      <a:prstClr val="black"/>
                    </a:solidFill>
                  </a:rPr>
                  <a:t>Dark counts</a:t>
                </a:r>
              </a:p>
              <a:p>
                <a:pPr marL="685800" lvl="1" indent="-228600" algn="l">
                  <a:buFont typeface="Arial" panose="020B0604020202020204" pitchFamily="34" charset="0"/>
                  <a:buChar char="•"/>
                </a:pPr>
                <a:r>
                  <a:rPr lang="en-US" sz="1600" dirty="0">
                    <a:solidFill>
                      <a:prstClr val="black"/>
                    </a:solidFill>
                  </a:rPr>
                  <a:t>Optical crosstalk</a:t>
                </a:r>
              </a:p>
              <a:p>
                <a:pPr marL="685800" lvl="1" indent="-228600" algn="l">
                  <a:buFont typeface="Arial" panose="020B0604020202020204" pitchFamily="34" charset="0"/>
                  <a:buChar char="•"/>
                </a:pPr>
                <a:r>
                  <a:rPr lang="en-US" sz="1600" dirty="0" err="1">
                    <a:solidFill>
                      <a:prstClr val="black"/>
                    </a:solidFill>
                  </a:rPr>
                  <a:t>Afterpulsing</a:t>
                </a:r>
                <a:endParaRPr lang="en-US" sz="1600" dirty="0">
                  <a:solidFill>
                    <a:prstClr val="black"/>
                  </a:solidFill>
                </a:endParaRPr>
              </a:p>
            </p:txBody>
          </p:sp>
        </mc:Choice>
        <mc:Fallback xmlns="">
          <p:sp>
            <p:nvSpPr>
              <p:cNvPr id="3" name="Segnaposto contenuto 2">
                <a:extLst>
                  <a:ext uri="{FF2B5EF4-FFF2-40B4-BE49-F238E27FC236}">
                    <a16:creationId xmlns:a16="http://schemas.microsoft.com/office/drawing/2014/main" id="{944081F3-9960-30EC-D939-55D7DCB777D0}"/>
                  </a:ext>
                </a:extLst>
              </p:cNvPr>
              <p:cNvSpPr>
                <a:spLocks noGrp="1" noRot="1" noChangeAspect="1" noMove="1" noResize="1" noEditPoints="1" noAdjustHandles="1" noChangeArrowheads="1" noChangeShapeType="1" noTextEdit="1"/>
              </p:cNvSpPr>
              <p:nvPr>
                <p:ph type="subTitle" idx="1"/>
              </p:nvPr>
            </p:nvSpPr>
            <p:spPr>
              <a:xfrm>
                <a:off x="342900" y="1201738"/>
                <a:ext cx="7421111" cy="4734242"/>
              </a:xfrm>
              <a:blipFill>
                <a:blip r:embed="rId3"/>
                <a:stretch>
                  <a:fillRect l="-739" t="-1158" b="-129"/>
                </a:stretch>
              </a:blipFill>
            </p:spPr>
            <p:txBody>
              <a:bodyPr/>
              <a:lstStyle/>
              <a:p>
                <a:r>
                  <a:rPr lang="en-US">
                    <a:noFill/>
                  </a:rPr>
                  <a:t> </a:t>
                </a:r>
              </a:p>
            </p:txBody>
          </p:sp>
        </mc:Fallback>
      </mc:AlternateContent>
      <p:sp>
        <p:nvSpPr>
          <p:cNvPr id="4" name="Titolo 3">
            <a:extLst>
              <a:ext uri="{FF2B5EF4-FFF2-40B4-BE49-F238E27FC236}">
                <a16:creationId xmlns:a16="http://schemas.microsoft.com/office/drawing/2014/main" id="{E3D3E29B-6A5E-2545-7EA0-4119F3CC970D}"/>
              </a:ext>
            </a:extLst>
          </p:cNvPr>
          <p:cNvSpPr>
            <a:spLocks noGrp="1"/>
          </p:cNvSpPr>
          <p:nvPr>
            <p:ph type="title"/>
          </p:nvPr>
        </p:nvSpPr>
        <p:spPr/>
        <p:txBody>
          <a:bodyPr/>
          <a:lstStyle/>
          <a:p>
            <a:r>
              <a:rPr lang="en-US" dirty="0" err="1"/>
              <a:t>SiPM</a:t>
            </a:r>
            <a:r>
              <a:rPr lang="en-US" dirty="0"/>
              <a:t> Signal Shape</a:t>
            </a:r>
          </a:p>
        </p:txBody>
      </p:sp>
      <p:pic>
        <p:nvPicPr>
          <p:cNvPr id="2" name="Picture 2" descr="What is an SiPM and how does it work? | Hamamatsu Photonics">
            <a:extLst>
              <a:ext uri="{FF2B5EF4-FFF2-40B4-BE49-F238E27FC236}">
                <a16:creationId xmlns:a16="http://schemas.microsoft.com/office/drawing/2014/main" id="{F2CB5BDB-2092-36FF-48C7-C51B1E0459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15062" y="3429000"/>
            <a:ext cx="3715504" cy="261122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What is an SiPM and how does it work? | Hamamatsu Photonics">
            <a:extLst>
              <a:ext uri="{FF2B5EF4-FFF2-40B4-BE49-F238E27FC236}">
                <a16:creationId xmlns:a16="http://schemas.microsoft.com/office/drawing/2014/main" id="{250F4FA6-CC19-68DD-7CF6-E961DB137D0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42299" y="1106701"/>
            <a:ext cx="3443454" cy="1917291"/>
          </a:xfrm>
          <a:prstGeom prst="rect">
            <a:avLst/>
          </a:prstGeom>
          <a:noFill/>
          <a:extLst>
            <a:ext uri="{909E8E84-426E-40DD-AFC4-6F175D3DCCD1}">
              <a14:hiddenFill xmlns:a14="http://schemas.microsoft.com/office/drawing/2010/main">
                <a:solidFill>
                  <a:srgbClr val="FFFFFF"/>
                </a:solidFill>
              </a14:hiddenFill>
            </a:ext>
          </a:extLst>
        </p:spPr>
      </p:pic>
      <p:sp>
        <p:nvSpPr>
          <p:cNvPr id="5" name="Rettangolo con angoli arrotondati 4">
            <a:extLst>
              <a:ext uri="{FF2B5EF4-FFF2-40B4-BE49-F238E27FC236}">
                <a16:creationId xmlns:a16="http://schemas.microsoft.com/office/drawing/2014/main" id="{689AEC71-4969-48D5-EDE9-824C71D547EA}"/>
              </a:ext>
            </a:extLst>
          </p:cNvPr>
          <p:cNvSpPr/>
          <p:nvPr/>
        </p:nvSpPr>
        <p:spPr>
          <a:xfrm>
            <a:off x="10248900" y="6214145"/>
            <a:ext cx="1894222" cy="609600"/>
          </a:xfrm>
          <a:prstGeom prst="roundRect">
            <a:avLst/>
          </a:prstGeom>
          <a:solidFill>
            <a:schemeClr val="tx2">
              <a:lumMod val="25000"/>
              <a:lumOff val="75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800" b="1" dirty="0">
                <a:solidFill>
                  <a:schemeClr val="tx1"/>
                </a:solidFill>
              </a:rPr>
              <a:t>4</a:t>
            </a:r>
            <a:endParaRPr lang="it-IT" sz="2800" b="1" dirty="0">
              <a:solidFill>
                <a:schemeClr val="tx1"/>
              </a:solidFill>
            </a:endParaRPr>
          </a:p>
        </p:txBody>
      </p:sp>
    </p:spTree>
    <p:extLst>
      <p:ext uri="{BB962C8B-B14F-4D97-AF65-F5344CB8AC3E}">
        <p14:creationId xmlns:p14="http://schemas.microsoft.com/office/powerpoint/2010/main" val="1677396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944081F3-9960-30EC-D939-55D7DCB777D0}"/>
              </a:ext>
            </a:extLst>
          </p:cNvPr>
          <p:cNvSpPr>
            <a:spLocks noGrp="1"/>
          </p:cNvSpPr>
          <p:nvPr>
            <p:ph type="subTitle" idx="1"/>
          </p:nvPr>
        </p:nvSpPr>
        <p:spPr>
          <a:xfrm>
            <a:off x="342900" y="1201738"/>
            <a:ext cx="7421111" cy="4322762"/>
          </a:xfrm>
        </p:spPr>
        <p:txBody>
          <a:bodyPr>
            <a:no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Open-source</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framework for cell-by-cell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simulation</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of the </a:t>
            </a:r>
            <a:r>
              <a:rPr kumimoji="0" lang="en-US" sz="1800" b="1" i="0" u="none" strike="noStrike" kern="1200" cap="none" spc="0" normalizeH="0" baseline="0" noProof="0" dirty="0" err="1">
                <a:ln>
                  <a:noFill/>
                </a:ln>
                <a:solidFill>
                  <a:prstClr val="black"/>
                </a:solidFill>
                <a:effectLst/>
                <a:uLnTx/>
                <a:uFillTx/>
                <a:latin typeface="Aptos" panose="02110004020202020204"/>
                <a:ea typeface="+mn-ea"/>
                <a:cs typeface="+mn-cs"/>
              </a:rPr>
              <a:t>SiPM</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response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Models</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PDE, optical crosstalk, </a:t>
            </a:r>
            <a:r>
              <a:rPr kumimoji="0" lang="en-US" sz="1800" b="0" i="0" u="none" strike="noStrike" kern="1200" cap="none" spc="0" normalizeH="0" baseline="0" noProof="0" dirty="0" err="1">
                <a:ln>
                  <a:noFill/>
                </a:ln>
                <a:solidFill>
                  <a:prstClr val="black"/>
                </a:solidFill>
                <a:effectLst/>
                <a:uLnTx/>
                <a:uFillTx/>
                <a:latin typeface="Aptos" panose="02110004020202020204"/>
                <a:ea typeface="+mn-ea"/>
                <a:cs typeface="+mn-cs"/>
              </a:rPr>
              <a:t>afterpulsing</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and dark counts at the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microscopic level</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endParaRPr>
          </a:p>
          <a:p>
            <a:pPr marR="0" lvl="0" algn="l" defTabSz="914400" rtl="0" eaLnBrk="1" fontAlgn="auto" latinLnBrk="0" hangingPunct="1">
              <a:lnSpc>
                <a:spcPct val="90000"/>
              </a:lnSpc>
              <a:spcBef>
                <a:spcPts val="1000"/>
              </a:spcBef>
              <a:spcAft>
                <a:spcPts val="0"/>
              </a:spcAft>
              <a:buClrTx/>
              <a:buSzTx/>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Output: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1800" b="1" dirty="0">
                <a:solidFill>
                  <a:prstClr val="black"/>
                </a:solidFill>
                <a:latin typeface="Aptos" panose="02110004020202020204"/>
              </a:rPr>
              <a:t>L</a:t>
            </a:r>
            <a:r>
              <a:rPr kumimoji="0" lang="en-US" sz="1800" b="1" i="0" u="none" strike="noStrike" kern="1200" cap="none" spc="0" normalizeH="0" baseline="0" noProof="0" dirty="0" err="1">
                <a:ln>
                  <a:noFill/>
                </a:ln>
                <a:solidFill>
                  <a:prstClr val="black"/>
                </a:solidFill>
                <a:effectLst/>
                <a:uLnTx/>
                <a:uFillTx/>
                <a:latin typeface="Aptos" panose="02110004020202020204"/>
                <a:ea typeface="+mn-ea"/>
                <a:cs typeface="+mn-cs"/>
              </a:rPr>
              <a:t>ist</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of "</a:t>
            </a:r>
            <a:r>
              <a:rPr kumimoji="0" lang="en-US" sz="1800" i="0" u="none" strike="noStrike" kern="1200" cap="none" spc="0" normalizeH="0" baseline="0" noProof="0" dirty="0">
                <a:ln>
                  <a:noFill/>
                </a:ln>
                <a:solidFill>
                  <a:prstClr val="black"/>
                </a:solidFill>
                <a:effectLst/>
                <a:uLnTx/>
                <a:uFillTx/>
                <a:latin typeface="Aptos" panose="02110004020202020204"/>
                <a:ea typeface="+mn-ea"/>
                <a:cs typeface="+mn-cs"/>
              </a:rPr>
              <a:t>photon hits</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with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timestamp</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and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amplitude</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at arbitrary temporal and amplitude resolution (idealized)</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1800" dirty="0">
                <a:solidFill>
                  <a:prstClr val="black"/>
                </a:solidFill>
                <a:latin typeface="Aptos" panose="02110004020202020204"/>
              </a:rPr>
              <a:t>Fixing the </a:t>
            </a:r>
            <a:r>
              <a:rPr lang="en-US" sz="1800" b="1" dirty="0">
                <a:solidFill>
                  <a:prstClr val="black"/>
                </a:solidFill>
                <a:latin typeface="Aptos" panose="02110004020202020204"/>
              </a:rPr>
              <a:t>timing constants</a:t>
            </a:r>
            <a:r>
              <a:rPr lang="en-US" sz="1800" dirty="0">
                <a:solidFill>
                  <a:prstClr val="black"/>
                </a:solidFill>
                <a:latin typeface="Aptos" panose="02110004020202020204"/>
              </a:rPr>
              <a:t>, you can </a:t>
            </a:r>
            <a:r>
              <a:rPr lang="en-US" sz="1800" b="1" dirty="0">
                <a:solidFill>
                  <a:prstClr val="black"/>
                </a:solidFill>
                <a:latin typeface="Aptos" panose="02110004020202020204"/>
              </a:rPr>
              <a:t>build the waveform</a:t>
            </a:r>
            <a:endPar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R="0" lvl="0" algn="l" defTabSz="914400" rtl="0" eaLnBrk="1" fontAlgn="auto" latinLnBrk="0" hangingPunct="1">
              <a:lnSpc>
                <a:spcPct val="90000"/>
              </a:lnSpc>
              <a:spcBef>
                <a:spcPts val="1000"/>
              </a:spcBef>
              <a:spcAft>
                <a:spcPts val="0"/>
              </a:spcAft>
              <a:buClrTx/>
              <a:buSzTx/>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Limitation</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Runs on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CPU</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not real-time, produces abstract high-resolution waveforms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1800" b="1" dirty="0">
                <a:solidFill>
                  <a:prstClr val="black"/>
                </a:solidFill>
                <a:latin typeface="Aptos" panose="02110004020202020204"/>
              </a:rPr>
              <a:t>Good</a:t>
            </a:r>
            <a:r>
              <a:rPr lang="en-US" sz="1800" dirty="0">
                <a:solidFill>
                  <a:prstClr val="black"/>
                </a:solidFill>
                <a:latin typeface="Aptos" panose="02110004020202020204"/>
              </a:rPr>
              <a:t> for </a:t>
            </a:r>
            <a:r>
              <a:rPr lang="en-US" sz="1800" b="1" dirty="0">
                <a:solidFill>
                  <a:prstClr val="black"/>
                </a:solidFill>
                <a:latin typeface="Aptos" panose="02110004020202020204"/>
              </a:rPr>
              <a:t>offline</a:t>
            </a:r>
            <a:r>
              <a:rPr lang="en-US" sz="1800" dirty="0">
                <a:solidFill>
                  <a:prstClr val="black"/>
                </a:solidFill>
                <a:latin typeface="Aptos" panose="02110004020202020204"/>
              </a:rPr>
              <a:t> studies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Not</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designed</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to drive an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analog output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in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real time</a:t>
            </a:r>
          </a:p>
        </p:txBody>
      </p:sp>
      <p:sp>
        <p:nvSpPr>
          <p:cNvPr id="4" name="Titolo 3">
            <a:extLst>
              <a:ext uri="{FF2B5EF4-FFF2-40B4-BE49-F238E27FC236}">
                <a16:creationId xmlns:a16="http://schemas.microsoft.com/office/drawing/2014/main" id="{E3D3E29B-6A5E-2545-7EA0-4119F3CC970D}"/>
              </a:ext>
            </a:extLst>
          </p:cNvPr>
          <p:cNvSpPr>
            <a:spLocks noGrp="1"/>
          </p:cNvSpPr>
          <p:nvPr>
            <p:ph type="title"/>
          </p:nvPr>
        </p:nvSpPr>
        <p:spPr/>
        <p:txBody>
          <a:bodyPr/>
          <a:lstStyle/>
          <a:p>
            <a:r>
              <a:rPr lang="en-US" dirty="0" err="1"/>
              <a:t>SimSIPM</a:t>
            </a:r>
            <a:endParaRPr lang="en-US" dirty="0"/>
          </a:p>
        </p:txBody>
      </p:sp>
      <p:pic>
        <p:nvPicPr>
          <p:cNvPr id="5" name="Graphic 10">
            <a:extLst>
              <a:ext uri="{FF2B5EF4-FFF2-40B4-BE49-F238E27FC236}">
                <a16:creationId xmlns:a16="http://schemas.microsoft.com/office/drawing/2014/main" id="{BB78E4CF-DE71-4B34-D2FB-F96E2FC09D0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132345" y="1305796"/>
            <a:ext cx="3358551" cy="1325563"/>
          </a:xfrm>
          <a:prstGeom prst="rect">
            <a:avLst/>
          </a:prstGeom>
        </p:spPr>
      </p:pic>
      <p:pic>
        <p:nvPicPr>
          <p:cNvPr id="6" name="Picture 12">
            <a:extLst>
              <a:ext uri="{FF2B5EF4-FFF2-40B4-BE49-F238E27FC236}">
                <a16:creationId xmlns:a16="http://schemas.microsoft.com/office/drawing/2014/main" id="{42F5B3B5-6118-9277-C52E-E928961556F3}"/>
              </a:ext>
            </a:extLst>
          </p:cNvPr>
          <p:cNvPicPr>
            <a:picLocks noChangeAspect="1"/>
          </p:cNvPicPr>
          <p:nvPr/>
        </p:nvPicPr>
        <p:blipFill>
          <a:blip r:embed="rId5"/>
          <a:srcRect t="73890" r="24905"/>
          <a:stretch/>
        </p:blipFill>
        <p:spPr>
          <a:xfrm>
            <a:off x="8269135" y="2765766"/>
            <a:ext cx="3119049" cy="420356"/>
          </a:xfrm>
          <a:prstGeom prst="rect">
            <a:avLst/>
          </a:prstGeom>
        </p:spPr>
      </p:pic>
      <p:sp>
        <p:nvSpPr>
          <p:cNvPr id="8" name="Flowchart: Alternate Process 13">
            <a:extLst>
              <a:ext uri="{FF2B5EF4-FFF2-40B4-BE49-F238E27FC236}">
                <a16:creationId xmlns:a16="http://schemas.microsoft.com/office/drawing/2014/main" id="{A3435875-8575-8EA9-B9FB-EB2E40DB7ABB}"/>
              </a:ext>
            </a:extLst>
          </p:cNvPr>
          <p:cNvSpPr/>
          <p:nvPr/>
        </p:nvSpPr>
        <p:spPr>
          <a:xfrm>
            <a:off x="8149023" y="3251523"/>
            <a:ext cx="3359271" cy="420356"/>
          </a:xfrm>
          <a:prstGeom prst="flowChartAlternateProcess">
            <a:avLst/>
          </a:prstGeom>
          <a:solidFill>
            <a:srgbClr val="00B0F0"/>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a:solidFill>
                  <a:schemeClr val="tx1"/>
                </a:solidFill>
                <a:hlinkClick r:id="rId6">
                  <a:extLst>
                    <a:ext uri="{A12FA001-AC4F-418D-AE19-62706E023703}">
                      <ahyp:hlinkClr xmlns:ahyp="http://schemas.microsoft.com/office/drawing/2018/hyperlinkcolor" val="tx"/>
                    </a:ext>
                  </a:extLst>
                </a:hlinkClick>
              </a:rPr>
              <a:t>https://github.com/edopro98/simsipm</a:t>
            </a:r>
            <a:endParaRPr lang="en-US" sz="1400" dirty="0">
              <a:solidFill>
                <a:schemeClr val="tx1"/>
              </a:solidFill>
            </a:endParaRPr>
          </a:p>
        </p:txBody>
      </p:sp>
      <p:sp>
        <p:nvSpPr>
          <p:cNvPr id="2" name="Rettangolo con angoli arrotondati 1">
            <a:extLst>
              <a:ext uri="{FF2B5EF4-FFF2-40B4-BE49-F238E27FC236}">
                <a16:creationId xmlns:a16="http://schemas.microsoft.com/office/drawing/2014/main" id="{2F6EBB02-24A3-D0B1-0A8F-0439D7E9C890}"/>
              </a:ext>
            </a:extLst>
          </p:cNvPr>
          <p:cNvSpPr/>
          <p:nvPr/>
        </p:nvSpPr>
        <p:spPr>
          <a:xfrm>
            <a:off x="10248900" y="6214145"/>
            <a:ext cx="1894222" cy="609600"/>
          </a:xfrm>
          <a:prstGeom prst="roundRect">
            <a:avLst/>
          </a:prstGeom>
          <a:solidFill>
            <a:schemeClr val="tx2">
              <a:lumMod val="25000"/>
              <a:lumOff val="75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800" b="1" dirty="0">
                <a:solidFill>
                  <a:schemeClr val="tx1"/>
                </a:solidFill>
              </a:rPr>
              <a:t>5</a:t>
            </a:r>
            <a:endParaRPr lang="it-IT" sz="2800" b="1" dirty="0">
              <a:solidFill>
                <a:schemeClr val="tx1"/>
              </a:solidFill>
            </a:endParaRPr>
          </a:p>
        </p:txBody>
      </p:sp>
    </p:spTree>
    <p:extLst>
      <p:ext uri="{BB962C8B-B14F-4D97-AF65-F5344CB8AC3E}">
        <p14:creationId xmlns:p14="http://schemas.microsoft.com/office/powerpoint/2010/main" val="1153530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944081F3-9960-30EC-D939-55D7DCB777D0}"/>
              </a:ext>
            </a:extLst>
          </p:cNvPr>
          <p:cNvSpPr>
            <a:spLocks noGrp="1"/>
          </p:cNvSpPr>
          <p:nvPr>
            <p:ph type="subTitle" idx="1"/>
          </p:nvPr>
        </p:nvSpPr>
        <p:spPr>
          <a:xfrm>
            <a:off x="342900" y="1201738"/>
            <a:ext cx="11423650" cy="4322762"/>
          </a:xfrm>
        </p:spPr>
        <p:txBody>
          <a:bodyPr>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Goal</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a:t>
            </a:r>
            <a:endParaRPr lang="en-US" sz="1800" dirty="0">
              <a:solidFill>
                <a:prstClr val="black"/>
              </a:solidFill>
              <a:latin typeface="Aptos" panose="02110004020202020204"/>
            </a:endParaRP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1800" b="1" dirty="0">
                <a:solidFill>
                  <a:prstClr val="black"/>
                </a:solidFill>
                <a:latin typeface="Aptos" panose="02110004020202020204"/>
              </a:rPr>
              <a:t>R</a:t>
            </a:r>
            <a:r>
              <a:rPr kumimoji="0" lang="en-US" sz="1800" b="1" i="0" u="none" strike="noStrike" kern="1200" cap="none" spc="0" normalizeH="0" baseline="0" noProof="0" dirty="0" err="1">
                <a:ln>
                  <a:noFill/>
                </a:ln>
                <a:solidFill>
                  <a:prstClr val="black"/>
                </a:solidFill>
                <a:effectLst/>
                <a:uLnTx/>
                <a:uFillTx/>
                <a:latin typeface="Aptos" panose="02110004020202020204"/>
                <a:ea typeface="+mn-ea"/>
                <a:cs typeface="+mn-cs"/>
              </a:rPr>
              <a:t>eal</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-time </a:t>
            </a:r>
            <a:r>
              <a:rPr kumimoji="0" lang="en-US" sz="1800" b="1" i="0" u="none" strike="noStrike" kern="1200" cap="none" spc="0" normalizeH="0" baseline="0" noProof="0" dirty="0" err="1">
                <a:ln>
                  <a:noFill/>
                </a:ln>
                <a:solidFill>
                  <a:prstClr val="black"/>
                </a:solidFill>
                <a:effectLst/>
                <a:uLnTx/>
                <a:uFillTx/>
                <a:latin typeface="Aptos" panose="02110004020202020204"/>
                <a:ea typeface="+mn-ea"/>
                <a:cs typeface="+mn-cs"/>
              </a:rPr>
              <a:t>SiPM</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channel for our next-gen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detector emulator</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Targets</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No precomputed waveforms —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fully in-hardware shaping</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Physical accuracy: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3-exp shape</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 microphysics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16-bit @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2.5 GS/s</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analog output (DAC)</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Low CPU overhead, low and deterministic latency</a:t>
            </a:r>
            <a:b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b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R="0" lvl="0" algn="l" defTabSz="914400" rtl="0" eaLnBrk="1" fontAlgn="auto" latinLnBrk="0" hangingPunct="1">
              <a:lnSpc>
                <a:spcPct val="90000"/>
              </a:lnSpc>
              <a:spcBef>
                <a:spcPts val="1000"/>
              </a:spcBef>
              <a:spcAft>
                <a:spcPts val="0"/>
              </a:spcAft>
              <a:buClrTx/>
              <a:buSzTx/>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Challenge</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1800" b="1" dirty="0">
                <a:solidFill>
                  <a:prstClr val="black"/>
                </a:solidFill>
                <a:latin typeface="Aptos" panose="02110004020202020204"/>
              </a:rPr>
              <a:t>Stream</a:t>
            </a:r>
            <a:r>
              <a:rPr lang="en-US" sz="1800" dirty="0">
                <a:solidFill>
                  <a:prstClr val="black"/>
                </a:solidFill>
                <a:latin typeface="Aptos" panose="02110004020202020204"/>
              </a:rPr>
              <a:t> photon-hit sequences</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Shape</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in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real time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on FPGA</a:t>
            </a:r>
          </a:p>
        </p:txBody>
      </p:sp>
      <p:sp>
        <p:nvSpPr>
          <p:cNvPr id="4" name="Titolo 3">
            <a:extLst>
              <a:ext uri="{FF2B5EF4-FFF2-40B4-BE49-F238E27FC236}">
                <a16:creationId xmlns:a16="http://schemas.microsoft.com/office/drawing/2014/main" id="{E3D3E29B-6A5E-2545-7EA0-4119F3CC970D}"/>
              </a:ext>
            </a:extLst>
          </p:cNvPr>
          <p:cNvSpPr>
            <a:spLocks noGrp="1"/>
          </p:cNvSpPr>
          <p:nvPr>
            <p:ph type="title"/>
          </p:nvPr>
        </p:nvSpPr>
        <p:spPr/>
        <p:txBody>
          <a:bodyPr>
            <a:normAutofit fontScale="90000"/>
          </a:bodyPr>
          <a:lstStyle/>
          <a:p>
            <a:r>
              <a:rPr lang="en-US" dirty="0"/>
              <a:t>Motivation: from "PC simulator" to real-time emulator</a:t>
            </a:r>
          </a:p>
        </p:txBody>
      </p:sp>
      <p:sp>
        <p:nvSpPr>
          <p:cNvPr id="2" name="Rettangolo con angoli arrotondati 1">
            <a:extLst>
              <a:ext uri="{FF2B5EF4-FFF2-40B4-BE49-F238E27FC236}">
                <a16:creationId xmlns:a16="http://schemas.microsoft.com/office/drawing/2014/main" id="{712DFF1C-1734-2FA0-1D23-A07F053B3A50}"/>
              </a:ext>
            </a:extLst>
          </p:cNvPr>
          <p:cNvSpPr/>
          <p:nvPr/>
        </p:nvSpPr>
        <p:spPr>
          <a:xfrm>
            <a:off x="10248900" y="6214145"/>
            <a:ext cx="1894222" cy="609600"/>
          </a:xfrm>
          <a:prstGeom prst="roundRect">
            <a:avLst/>
          </a:prstGeom>
          <a:solidFill>
            <a:schemeClr val="tx2">
              <a:lumMod val="25000"/>
              <a:lumOff val="75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800" b="1" dirty="0">
                <a:solidFill>
                  <a:schemeClr val="tx1"/>
                </a:solidFill>
              </a:rPr>
              <a:t>6</a:t>
            </a:r>
            <a:endParaRPr lang="it-IT" sz="2800" b="1" dirty="0">
              <a:solidFill>
                <a:schemeClr val="tx1"/>
              </a:solidFill>
            </a:endParaRPr>
          </a:p>
        </p:txBody>
      </p:sp>
    </p:spTree>
    <p:extLst>
      <p:ext uri="{BB962C8B-B14F-4D97-AF65-F5344CB8AC3E}">
        <p14:creationId xmlns:p14="http://schemas.microsoft.com/office/powerpoint/2010/main" val="1983903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944081F3-9960-30EC-D939-55D7DCB777D0}"/>
              </a:ext>
            </a:extLst>
          </p:cNvPr>
          <p:cNvSpPr>
            <a:spLocks noGrp="1"/>
          </p:cNvSpPr>
          <p:nvPr>
            <p:ph type="subTitle" idx="1"/>
          </p:nvPr>
        </p:nvSpPr>
        <p:spPr>
          <a:xfrm>
            <a:off x="342900" y="1201738"/>
            <a:ext cx="11423650" cy="4322762"/>
          </a:xfrm>
        </p:spPr>
        <p:txBody>
          <a:bodyPr>
            <a:no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Software side</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(PS / Geant4 / </a:t>
            </a:r>
            <a:r>
              <a:rPr kumimoji="0" lang="en-US" sz="1800" b="1" i="0" u="none" strike="noStrike" kern="1200" cap="none" spc="0" normalizeH="0" baseline="0" noProof="0" dirty="0" err="1">
                <a:ln>
                  <a:noFill/>
                </a:ln>
                <a:solidFill>
                  <a:prstClr val="black"/>
                </a:solidFill>
                <a:effectLst/>
                <a:uLnTx/>
                <a:uFillTx/>
                <a:latin typeface="Aptos" panose="02110004020202020204"/>
                <a:ea typeface="+mn-ea"/>
                <a:cs typeface="+mn-cs"/>
              </a:rPr>
              <a:t>SimSiPM</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produces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event lists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what</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and </a:t>
            </a: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when</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FPGA side</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shapes events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into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analog waveforms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how the detector responds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Wire format: lists of (</a:t>
            </a:r>
            <a:r>
              <a:rPr kumimoji="0" lang="el-GR" sz="1800" b="0" i="0" u="none" strike="noStrike" kern="1200" cap="none" spc="0" normalizeH="0" baseline="0" noProof="0" dirty="0">
                <a:ln>
                  <a:noFill/>
                </a:ln>
                <a:solidFill>
                  <a:prstClr val="black"/>
                </a:solidFill>
                <a:effectLst/>
                <a:uLnTx/>
                <a:uFillTx/>
                <a:latin typeface="Aptos" panose="02110004020202020204"/>
                <a:ea typeface="+mn-ea"/>
                <a:cs typeface="+mn-cs"/>
              </a:rPr>
              <a:t>Δ</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t, amplitude) pairs — </a:t>
            </a:r>
            <a:r>
              <a:rPr kumimoji="0" lang="el-GR" sz="1800" b="0" i="0" u="none" strike="noStrike" kern="1200" cap="none" spc="0" normalizeH="0" baseline="0" noProof="0" dirty="0">
                <a:ln>
                  <a:noFill/>
                </a:ln>
                <a:solidFill>
                  <a:prstClr val="black"/>
                </a:solidFill>
                <a:effectLst/>
                <a:uLnTx/>
                <a:uFillTx/>
                <a:latin typeface="Aptos" panose="02110004020202020204"/>
                <a:ea typeface="+mn-ea"/>
                <a:cs typeface="+mn-cs"/>
              </a:rPr>
              <a:t>Δ</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t = inter-arrival time</a:t>
            </a:r>
            <a:b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b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it-IT" sz="1800" b="1" i="0" u="none" strike="noStrike" kern="1200" cap="none" spc="0" normalizeH="0" baseline="0" noProof="0" dirty="0" err="1">
                <a:ln>
                  <a:noFill/>
                </a:ln>
                <a:solidFill>
                  <a:prstClr val="black"/>
                </a:solidFill>
                <a:effectLst/>
                <a:uLnTx/>
                <a:uFillTx/>
                <a:latin typeface="Aptos" panose="02110004020202020204"/>
                <a:ea typeface="+mn-ea"/>
                <a:cs typeface="+mn-cs"/>
              </a:rPr>
              <a:t>Implications</a:t>
            </a:r>
            <a:r>
              <a:rPr kumimoji="0" lang="it-IT" sz="1800" b="0" i="0" u="none" strike="noStrike" kern="1200" cap="none" spc="0" normalizeH="0" baseline="0" noProof="0" dirty="0">
                <a:ln>
                  <a:noFill/>
                </a:ln>
                <a:solidFill>
                  <a:prstClr val="black"/>
                </a:solidFill>
                <a:effectLst/>
                <a:uLnTx/>
                <a:uFillTx/>
                <a:latin typeface="Aptos" panose="02110004020202020204"/>
                <a:ea typeface="+mn-ea"/>
                <a:cs typeface="+mn-cs"/>
              </a:rPr>
              <a: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Drastic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bandwidth reduction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vs streaming raw waveforms</a:t>
            </a:r>
            <a:endParaRPr kumimoji="0" lang="it-IT"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Detector model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parameters</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reconfigurable</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at runtime — no re-synthesis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Single shaping core ↔ many physics models</a:t>
            </a:r>
          </a:p>
        </p:txBody>
      </p:sp>
      <p:sp>
        <p:nvSpPr>
          <p:cNvPr id="4" name="Titolo 3">
            <a:extLst>
              <a:ext uri="{FF2B5EF4-FFF2-40B4-BE49-F238E27FC236}">
                <a16:creationId xmlns:a16="http://schemas.microsoft.com/office/drawing/2014/main" id="{E3D3E29B-6A5E-2545-7EA0-4119F3CC970D}"/>
              </a:ext>
            </a:extLst>
          </p:cNvPr>
          <p:cNvSpPr>
            <a:spLocks noGrp="1"/>
          </p:cNvSpPr>
          <p:nvPr>
            <p:ph type="title"/>
          </p:nvPr>
        </p:nvSpPr>
        <p:spPr/>
        <p:txBody>
          <a:bodyPr>
            <a:normAutofit fontScale="90000"/>
          </a:bodyPr>
          <a:lstStyle/>
          <a:p>
            <a:r>
              <a:rPr lang="en-US" dirty="0"/>
              <a:t>Core idea: decouple </a:t>
            </a:r>
            <a:r>
              <a:rPr lang="en-US" i="1" dirty="0"/>
              <a:t>event generation</a:t>
            </a:r>
            <a:r>
              <a:rPr lang="en-US" dirty="0"/>
              <a:t> from </a:t>
            </a:r>
            <a:r>
              <a:rPr lang="en-US" i="1" dirty="0"/>
              <a:t>signal shaping</a:t>
            </a:r>
            <a:endParaRPr lang="en-US" dirty="0"/>
          </a:p>
        </p:txBody>
      </p:sp>
      <p:sp>
        <p:nvSpPr>
          <p:cNvPr id="6" name="Rettangolo con angoli arrotondati 5">
            <a:extLst>
              <a:ext uri="{FF2B5EF4-FFF2-40B4-BE49-F238E27FC236}">
                <a16:creationId xmlns:a16="http://schemas.microsoft.com/office/drawing/2014/main" id="{B220228B-A20F-A4A4-8C07-7CBAA426F691}"/>
              </a:ext>
            </a:extLst>
          </p:cNvPr>
          <p:cNvSpPr/>
          <p:nvPr/>
        </p:nvSpPr>
        <p:spPr>
          <a:xfrm>
            <a:off x="10248900" y="6214145"/>
            <a:ext cx="1894222" cy="609600"/>
          </a:xfrm>
          <a:prstGeom prst="roundRect">
            <a:avLst/>
          </a:prstGeom>
          <a:solidFill>
            <a:schemeClr val="tx2">
              <a:lumMod val="25000"/>
              <a:lumOff val="75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800" b="1" dirty="0">
                <a:solidFill>
                  <a:schemeClr val="tx1"/>
                </a:solidFill>
              </a:rPr>
              <a:t>7</a:t>
            </a:r>
            <a:endParaRPr lang="it-IT" sz="2800" b="1" dirty="0">
              <a:solidFill>
                <a:schemeClr val="tx1"/>
              </a:solidFill>
            </a:endParaRPr>
          </a:p>
        </p:txBody>
      </p:sp>
      <p:pic>
        <p:nvPicPr>
          <p:cNvPr id="8" name="Elemento grafico 7">
            <a:extLst>
              <a:ext uri="{FF2B5EF4-FFF2-40B4-BE49-F238E27FC236}">
                <a16:creationId xmlns:a16="http://schemas.microsoft.com/office/drawing/2014/main" id="{1D1C22A6-891C-7070-4054-26E6F3A724E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16225" y="4154823"/>
            <a:ext cx="6477000" cy="1714500"/>
          </a:xfrm>
          <a:prstGeom prst="rect">
            <a:avLst/>
          </a:prstGeom>
        </p:spPr>
      </p:pic>
    </p:spTree>
    <p:extLst>
      <p:ext uri="{BB962C8B-B14F-4D97-AF65-F5344CB8AC3E}">
        <p14:creationId xmlns:p14="http://schemas.microsoft.com/office/powerpoint/2010/main" val="8500788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944081F3-9960-30EC-D939-55D7DCB777D0}"/>
              </a:ext>
            </a:extLst>
          </p:cNvPr>
          <p:cNvSpPr>
            <a:spLocks noGrp="1"/>
          </p:cNvSpPr>
          <p:nvPr>
            <p:ph type="subTitle" idx="1"/>
          </p:nvPr>
        </p:nvSpPr>
        <p:spPr>
          <a:xfrm>
            <a:off x="342902" y="1201738"/>
            <a:ext cx="4362263" cy="4674129"/>
          </a:xfrm>
        </p:spPr>
        <p:txBody>
          <a:bodyPr>
            <a:no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Coarse</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 fabric clock @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156.25 MHz</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 6.4 ns cycle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Fine</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8 sub-phases per cycle</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 0.8 ns spacing</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it-IT" sz="1800" b="0" i="0" u="none" strike="noStrike" kern="1200" cap="none" spc="0" normalizeH="0" baseline="0" noProof="0" dirty="0">
                <a:ln>
                  <a:noFill/>
                </a:ln>
                <a:solidFill>
                  <a:prstClr val="black"/>
                </a:solidFill>
                <a:effectLst/>
                <a:uLnTx/>
                <a:uFillTx/>
                <a:latin typeface="Aptos" panose="02110004020202020204"/>
                <a:ea typeface="+mn-ea"/>
                <a:cs typeface="+mn-cs"/>
              </a:rPr>
              <a:t>8-bit trigger </a:t>
            </a:r>
            <a:r>
              <a:rPr kumimoji="0" lang="it-IT" sz="1800" b="0" i="0" u="none" strike="noStrike" kern="1200" cap="none" spc="0" normalizeH="0" baseline="0" noProof="0" dirty="0" err="1">
                <a:ln>
                  <a:noFill/>
                </a:ln>
                <a:solidFill>
                  <a:prstClr val="black"/>
                </a:solidFill>
                <a:effectLst/>
                <a:uLnTx/>
                <a:uFillTx/>
                <a:latin typeface="Aptos" panose="02110004020202020204"/>
                <a:ea typeface="+mn-ea"/>
                <a:cs typeface="+mn-cs"/>
              </a:rPr>
              <a:t>vector</a:t>
            </a:r>
            <a:r>
              <a:rPr kumimoji="0" lang="it-IT" sz="1800" b="0" i="0" u="none" strike="noStrike" kern="1200" cap="none" spc="0" normalizeH="0" baseline="0" noProof="0" dirty="0">
                <a:ln>
                  <a:noFill/>
                </a:ln>
                <a:solidFill>
                  <a:prstClr val="black"/>
                </a:solidFill>
                <a:effectLst/>
                <a:uLnTx/>
                <a:uFillTx/>
                <a:latin typeface="Aptos" panose="02110004020202020204"/>
                <a:ea typeface="+mn-ea"/>
                <a:cs typeface="+mn-cs"/>
              </a:rPr>
              <a:t> + 8 </a:t>
            </a:r>
            <a:r>
              <a:rPr kumimoji="0" lang="it-IT" sz="1800" b="0" i="0" u="none" strike="noStrike" kern="1200" cap="none" spc="0" normalizeH="0" baseline="0" noProof="0" dirty="0" err="1">
                <a:ln>
                  <a:noFill/>
                </a:ln>
                <a:solidFill>
                  <a:prstClr val="black"/>
                </a:solidFill>
                <a:effectLst/>
                <a:uLnTx/>
                <a:uFillTx/>
                <a:latin typeface="Aptos" panose="02110004020202020204"/>
                <a:ea typeface="+mn-ea"/>
                <a:cs typeface="+mn-cs"/>
              </a:rPr>
              <a:t>parallel</a:t>
            </a:r>
            <a:r>
              <a:rPr kumimoji="0" lang="it-IT" sz="18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it-IT" sz="1800" b="0" i="0" u="none" strike="noStrike" kern="1200" cap="none" spc="0" normalizeH="0" baseline="0" noProof="0" dirty="0" err="1">
                <a:ln>
                  <a:noFill/>
                </a:ln>
                <a:solidFill>
                  <a:prstClr val="black"/>
                </a:solidFill>
                <a:effectLst/>
                <a:uLnTx/>
                <a:uFillTx/>
                <a:latin typeface="Aptos" panose="02110004020202020204"/>
                <a:ea typeface="+mn-ea"/>
                <a:cs typeface="+mn-cs"/>
              </a:rPr>
              <a:t>amplitudes</a:t>
            </a: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Pile-up natively absorbed (multiple sub-phase hits in same cycle = superposition)</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Output</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 2× linear interpolation →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16 DAC samples/cycle</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 0.4 ns =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2.5 GS/s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Effective trigger time resolution: 0.8 ns at 156 MHz fabric clock</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1800" dirty="0">
                <a:solidFill>
                  <a:prstClr val="black"/>
                </a:solidFill>
                <a:latin typeface="Aptos" panose="02110004020202020204"/>
              </a:rPr>
              <a:t>Transmit only </a:t>
            </a:r>
            <a:r>
              <a:rPr lang="en-US" sz="1800" b="1" dirty="0">
                <a:solidFill>
                  <a:prstClr val="black"/>
                </a:solidFill>
                <a:latin typeface="Aptos" panose="02110004020202020204"/>
              </a:rPr>
              <a:t>non-empty bins</a:t>
            </a:r>
          </a:p>
        </p:txBody>
      </p:sp>
      <p:sp>
        <p:nvSpPr>
          <p:cNvPr id="4" name="Titolo 3">
            <a:extLst>
              <a:ext uri="{FF2B5EF4-FFF2-40B4-BE49-F238E27FC236}">
                <a16:creationId xmlns:a16="http://schemas.microsoft.com/office/drawing/2014/main" id="{E3D3E29B-6A5E-2545-7EA0-4119F3CC970D}"/>
              </a:ext>
            </a:extLst>
          </p:cNvPr>
          <p:cNvSpPr>
            <a:spLocks noGrp="1"/>
          </p:cNvSpPr>
          <p:nvPr>
            <p:ph type="title"/>
          </p:nvPr>
        </p:nvSpPr>
        <p:spPr/>
        <p:txBody>
          <a:bodyPr/>
          <a:lstStyle/>
          <a:p>
            <a:r>
              <a:rPr lang="en-US" dirty="0"/>
              <a:t>Three-stage temporal hierarchy</a:t>
            </a:r>
          </a:p>
        </p:txBody>
      </p:sp>
      <p:pic>
        <p:nvPicPr>
          <p:cNvPr id="5" name="Immagine 4" descr="Immagine che contiene testo, diagramma, Diagramma, linea&#10;&#10;Il contenuto generato dall'IA potrebbe non essere corretto.">
            <a:extLst>
              <a:ext uri="{FF2B5EF4-FFF2-40B4-BE49-F238E27FC236}">
                <a16:creationId xmlns:a16="http://schemas.microsoft.com/office/drawing/2014/main" id="{618374F0-3409-B28D-BDF8-606C61E3C9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4304" y="1970830"/>
            <a:ext cx="6804794" cy="2916340"/>
          </a:xfrm>
          <a:prstGeom prst="rect">
            <a:avLst/>
          </a:prstGeom>
        </p:spPr>
      </p:pic>
      <p:sp>
        <p:nvSpPr>
          <p:cNvPr id="2" name="Rettangolo con angoli arrotondati 1">
            <a:extLst>
              <a:ext uri="{FF2B5EF4-FFF2-40B4-BE49-F238E27FC236}">
                <a16:creationId xmlns:a16="http://schemas.microsoft.com/office/drawing/2014/main" id="{F0A1745A-AA32-3ED6-C515-46A1F71816AC}"/>
              </a:ext>
            </a:extLst>
          </p:cNvPr>
          <p:cNvSpPr/>
          <p:nvPr/>
        </p:nvSpPr>
        <p:spPr>
          <a:xfrm>
            <a:off x="10248900" y="6214145"/>
            <a:ext cx="1894222" cy="609600"/>
          </a:xfrm>
          <a:prstGeom prst="roundRect">
            <a:avLst/>
          </a:prstGeom>
          <a:solidFill>
            <a:schemeClr val="tx2">
              <a:lumMod val="25000"/>
              <a:lumOff val="75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800" b="1" dirty="0">
                <a:solidFill>
                  <a:schemeClr val="tx1"/>
                </a:solidFill>
              </a:rPr>
              <a:t>8</a:t>
            </a:r>
            <a:endParaRPr lang="it-IT" sz="2800" b="1" dirty="0">
              <a:solidFill>
                <a:schemeClr val="tx1"/>
              </a:solidFill>
            </a:endParaRPr>
          </a:p>
        </p:txBody>
      </p:sp>
    </p:spTree>
    <p:extLst>
      <p:ext uri="{BB962C8B-B14F-4D97-AF65-F5344CB8AC3E}">
        <p14:creationId xmlns:p14="http://schemas.microsoft.com/office/powerpoint/2010/main" val="41348747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944081F3-9960-30EC-D939-55D7DCB777D0}"/>
              </a:ext>
            </a:extLst>
          </p:cNvPr>
          <p:cNvSpPr>
            <a:spLocks noGrp="1"/>
          </p:cNvSpPr>
          <p:nvPr>
            <p:ph type="subTitle" idx="1"/>
          </p:nvPr>
        </p:nvSpPr>
        <p:spPr>
          <a:xfrm>
            <a:off x="342901" y="1201738"/>
            <a:ext cx="6070600" cy="4322762"/>
          </a:xfrm>
        </p:spPr>
        <p:txBody>
          <a:bodyPr>
            <a:noAutofit/>
          </a:bodyPr>
          <a:lstStyle/>
          <a:p>
            <a:pPr marR="0" lvl="0" algn="l" defTabSz="914400" rtl="0" eaLnBrk="1" fontAlgn="auto" latinLnBrk="0" hangingPunct="1">
              <a:lnSpc>
                <a:spcPct val="90000"/>
              </a:lnSpc>
              <a:spcBef>
                <a:spcPts val="1000"/>
              </a:spcBef>
              <a:spcAft>
                <a:spcPts val="0"/>
              </a:spcAft>
              <a:buClrTx/>
              <a:buSzTx/>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Event format: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a:t>
            </a:r>
            <a:r>
              <a:rPr kumimoji="0" lang="en-US" sz="1800" b="1" i="0" u="none" strike="noStrike" kern="1200" cap="none" spc="0" normalizeH="0" baseline="0" noProof="0" dirty="0" err="1">
                <a:ln>
                  <a:noFill/>
                </a:ln>
                <a:solidFill>
                  <a:prstClr val="black"/>
                </a:solidFill>
                <a:effectLst/>
                <a:uLnTx/>
                <a:uFillTx/>
                <a:latin typeface="Aptos" panose="02110004020202020204"/>
                <a:ea typeface="+mn-ea"/>
                <a:cs typeface="+mn-cs"/>
              </a:rPr>
              <a:t>Δt</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 amplitude)</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pairs </a:t>
            </a:r>
            <a:br>
              <a:rPr lang="en-US" sz="1800" noProof="0" dirty="0">
                <a:solidFill>
                  <a:prstClr val="black"/>
                </a:solidFill>
                <a:latin typeface="Aptos" panose="02110004020202020204"/>
              </a:rPr>
            </a:br>
            <a:r>
              <a:rPr kumimoji="0" lang="en-US" sz="1800" b="0" i="0" u="none" strike="noStrike" kern="1200" cap="none" spc="0" normalizeH="0" baseline="0" noProof="0" dirty="0" err="1">
                <a:ln>
                  <a:noFill/>
                </a:ln>
                <a:solidFill>
                  <a:prstClr val="black"/>
                </a:solidFill>
                <a:effectLst/>
                <a:uLnTx/>
                <a:uFillTx/>
                <a:latin typeface="Aptos" panose="02110004020202020204"/>
                <a:ea typeface="+mn-ea"/>
                <a:cs typeface="+mn-cs"/>
              </a:rPr>
              <a:t>Δt</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 inter-arrival time vs previous event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Temporal quantization done upstream</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(PS or UDP sender) — keeps the PL lean</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10 GbE connects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directly to the PL</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 bypasses the PS for high-throughput streaming</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Two input paths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share</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the same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downstream pipeline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4" name="Titolo 3">
            <a:extLst>
              <a:ext uri="{FF2B5EF4-FFF2-40B4-BE49-F238E27FC236}">
                <a16:creationId xmlns:a16="http://schemas.microsoft.com/office/drawing/2014/main" id="{E3D3E29B-6A5E-2545-7EA0-4119F3CC970D}"/>
              </a:ext>
            </a:extLst>
          </p:cNvPr>
          <p:cNvSpPr>
            <a:spLocks noGrp="1"/>
          </p:cNvSpPr>
          <p:nvPr>
            <p:ph type="title"/>
          </p:nvPr>
        </p:nvSpPr>
        <p:spPr/>
        <p:txBody>
          <a:bodyPr/>
          <a:lstStyle/>
          <a:p>
            <a:r>
              <a:rPr lang="en-US" dirty="0"/>
              <a:t>System architecture + data path</a:t>
            </a:r>
          </a:p>
        </p:txBody>
      </p:sp>
      <p:sp>
        <p:nvSpPr>
          <p:cNvPr id="2" name="Rettangolo con angoli arrotondati 1">
            <a:extLst>
              <a:ext uri="{FF2B5EF4-FFF2-40B4-BE49-F238E27FC236}">
                <a16:creationId xmlns:a16="http://schemas.microsoft.com/office/drawing/2014/main" id="{144EF30C-D305-567C-06E8-CF56E9B936EA}"/>
              </a:ext>
            </a:extLst>
          </p:cNvPr>
          <p:cNvSpPr/>
          <p:nvPr/>
        </p:nvSpPr>
        <p:spPr>
          <a:xfrm>
            <a:off x="10248900" y="6214145"/>
            <a:ext cx="1894222" cy="609600"/>
          </a:xfrm>
          <a:prstGeom prst="roundRect">
            <a:avLst/>
          </a:prstGeom>
          <a:solidFill>
            <a:schemeClr val="tx2">
              <a:lumMod val="25000"/>
              <a:lumOff val="75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2800" b="1" dirty="0">
                <a:solidFill>
                  <a:schemeClr val="tx1"/>
                </a:solidFill>
              </a:rPr>
              <a:t>9</a:t>
            </a:r>
            <a:endParaRPr lang="it-IT" sz="2800" b="1" dirty="0">
              <a:solidFill>
                <a:schemeClr val="tx1"/>
              </a:solidFill>
            </a:endParaRPr>
          </a:p>
        </p:txBody>
      </p:sp>
      <p:pic>
        <p:nvPicPr>
          <p:cNvPr id="6" name="Elemento grafico 5">
            <a:extLst>
              <a:ext uri="{FF2B5EF4-FFF2-40B4-BE49-F238E27FC236}">
                <a16:creationId xmlns:a16="http://schemas.microsoft.com/office/drawing/2014/main" id="{C8A71F32-3518-74C0-2873-8E3C21B49CE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753100" y="1244944"/>
            <a:ext cx="6477000" cy="4572000"/>
          </a:xfrm>
          <a:prstGeom prst="rect">
            <a:avLst/>
          </a:prstGeom>
        </p:spPr>
      </p:pic>
    </p:spTree>
    <p:extLst>
      <p:ext uri="{BB962C8B-B14F-4D97-AF65-F5344CB8AC3E}">
        <p14:creationId xmlns:p14="http://schemas.microsoft.com/office/powerpoint/2010/main" val="26448710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4722</TotalTime>
  <Words>3500</Words>
  <Application>Microsoft Office PowerPoint</Application>
  <PresentationFormat>Widescreen</PresentationFormat>
  <Paragraphs>274</Paragraphs>
  <Slides>21</Slides>
  <Notes>18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21</vt:i4>
      </vt:variant>
    </vt:vector>
  </HeadingPairs>
  <TitlesOfParts>
    <vt:vector size="30" baseType="lpstr">
      <vt:lpstr>Aptos</vt:lpstr>
      <vt:lpstr>Aptos Display</vt:lpstr>
      <vt:lpstr>Arial</vt:lpstr>
      <vt:lpstr>Calibri</vt:lpstr>
      <vt:lpstr>Calibri Light</vt:lpstr>
      <vt:lpstr>Cambria Math</vt:lpstr>
      <vt:lpstr>Source Sans Pro</vt:lpstr>
      <vt:lpstr>Office Theme</vt:lpstr>
      <vt:lpstr>Tema di Office</vt:lpstr>
      <vt:lpstr>PowerPoint Presentation</vt:lpstr>
      <vt:lpstr>What is a detector emulator?</vt:lpstr>
      <vt:lpstr>Silicon Photomultipliers (SiPM) basics</vt:lpstr>
      <vt:lpstr>SiPM Signal Shape</vt:lpstr>
      <vt:lpstr>SimSIPM</vt:lpstr>
      <vt:lpstr>Motivation: from "PC simulator" to real-time emulator</vt:lpstr>
      <vt:lpstr>Core idea: decouple event generation from signal shaping</vt:lpstr>
      <vt:lpstr>Three-stage temporal hierarchy</vt:lpstr>
      <vt:lpstr>System architecture + data path</vt:lpstr>
      <vt:lpstr>Emulated signal equation + shaping implementation</vt:lpstr>
      <vt:lpstr>Hardware platform</vt:lpstr>
      <vt:lpstr>Hardware architecture</vt:lpstr>
      <vt:lpstr>Timing closure: the look-ahead trick</vt:lpstr>
      <vt:lpstr>Resulting waveform – Comparison with SimSIPM</vt:lpstr>
      <vt:lpstr>Pile-up validation: three overlapping scintillation events</vt:lpstr>
      <vt:lpstr>Implementation status and FPGA resources</vt:lpstr>
      <vt:lpstr>Generalization and use cases</vt:lpstr>
      <vt:lpstr>Conclusions</vt:lpstr>
      <vt:lpstr>PowerPoint Presentation</vt:lpstr>
      <vt:lpstr>Backup slides</vt:lpstr>
      <vt:lpstr>What is a detector emulator?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Stefano Carsi</dc:creator>
  <cp:lastModifiedBy>Stefano Carsi</cp:lastModifiedBy>
  <cp:revision>65</cp:revision>
  <dcterms:created xsi:type="dcterms:W3CDTF">2026-05-03T10:05:56Z</dcterms:created>
  <dcterms:modified xsi:type="dcterms:W3CDTF">2026-05-22T21:05:20Z</dcterms:modified>
</cp:coreProperties>
</file>