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83" r:id="rId2"/>
    <p:sldId id="288" r:id="rId3"/>
    <p:sldId id="325" r:id="rId4"/>
    <p:sldId id="310" r:id="rId5"/>
    <p:sldId id="326" r:id="rId6"/>
    <p:sldId id="327" r:id="rId7"/>
    <p:sldId id="328" r:id="rId8"/>
    <p:sldId id="321" r:id="rId9"/>
    <p:sldId id="329" r:id="rId10"/>
    <p:sldId id="324" r:id="rId11"/>
    <p:sldId id="315" r:id="rId12"/>
    <p:sldId id="316" r:id="rId13"/>
    <p:sldId id="290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F5D423-8D8F-810D-0A9C-078EA63448B6}" name="IGNACIO GARCIA SIGUERO" initials="IG" userId="S::i.gsiguero@alumnos.upm.es::da107f17-5082-48d2-b288-032ead1346ab" providerId="AD"/>
  <p188:author id="{86DA7B82-3CBE-6F75-CE96-5CA5BBCAD007}" name="MARIANO RUIZ GONZALEZ" initials="MR" userId="S::mariano.ruiz@upm.es::acd4b58a-2a3a-4be3-8851-d22660e4f718" providerId="AD"/>
  <p188:author id="{9DC3EA88-3893-23F7-41D0-7A081E18E05D}" name="EDUARDO BARRERA LOPEZ DE TURISO" initials="EB" userId="S::eduardo.barrera@upm.es::5b71e97a-f462-4318-ace5-6ca2478a6c18" providerId="AD"/>
  <p188:author id="{D6874795-5FD8-E352-2280-72D0D1A5FAE7}" name="Marqueta Alvaro" initials="AM" userId="S::Alvaro.Marqueta@iter.org::d0aea453-c633-41ec-83bf-ca9ff4f8c68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blentz Laban" initials="CL" lastIdx="1" clrIdx="0">
    <p:extLst>
      <p:ext uri="{19B8F6BF-5375-455C-9EA6-DF929625EA0E}">
        <p15:presenceInfo xmlns:p15="http://schemas.microsoft.com/office/powerpoint/2012/main" userId="S-1-5-21-2854862015-1470449784-792596272-415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F9127"/>
    <a:srgbClr val="003D58"/>
    <a:srgbClr val="E4B04C"/>
    <a:srgbClr val="FDC830"/>
    <a:srgbClr val="17375E"/>
    <a:srgbClr val="EB5D40"/>
    <a:srgbClr val="001D2B"/>
    <a:srgbClr val="FFC837"/>
    <a:srgbClr val="0F1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AD09D7-0987-41EC-9733-F1ECECAA9FF2}" v="121" dt="2026-05-24T11:24:57.9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033" autoAdjust="0"/>
  </p:normalViewPr>
  <p:slideViewPr>
    <p:cSldViewPr snapToGrid="0">
      <p:cViewPr varScale="1">
        <p:scale>
          <a:sx n="60" d="100"/>
          <a:sy n="60" d="100"/>
        </p:scale>
        <p:origin x="542" y="1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nacio Garcia" userId="68ff2a91-e73e-4ca3-b900-eee5a8fca476" providerId="ADAL" clId="{C488EA60-44BC-4437-8486-FD55BE95727B}"/>
    <pc:docChg chg="undo custSel modSld modMainMaster">
      <pc:chgData name="Ignacio Garcia" userId="68ff2a91-e73e-4ca3-b900-eee5a8fca476" providerId="ADAL" clId="{C488EA60-44BC-4437-8486-FD55BE95727B}" dt="2026-05-24T11:25:07.752" v="830" actId="1037"/>
      <pc:docMkLst>
        <pc:docMk/>
      </pc:docMkLst>
      <pc:sldChg chg="addSp delSp modSp mod">
        <pc:chgData name="Ignacio Garcia" userId="68ff2a91-e73e-4ca3-b900-eee5a8fca476" providerId="ADAL" clId="{C488EA60-44BC-4437-8486-FD55BE95727B}" dt="2026-05-24T11:25:07.752" v="830" actId="1037"/>
        <pc:sldMkLst>
          <pc:docMk/>
          <pc:sldMk cId="2481519419" sldId="283"/>
        </pc:sldMkLst>
        <pc:spChg chg="mod">
          <ac:chgData name="Ignacio Garcia" userId="68ff2a91-e73e-4ca3-b900-eee5a8fca476" providerId="ADAL" clId="{C488EA60-44BC-4437-8486-FD55BE95727B}" dt="2026-05-24T10:57:31.639" v="463" actId="1035"/>
          <ac:spMkLst>
            <pc:docMk/>
            <pc:sldMk cId="2481519419" sldId="283"/>
            <ac:spMk id="2" creationId="{C438B5B8-CA14-BEB6-EAA3-3456B1FDD9EB}"/>
          </ac:spMkLst>
        </pc:spChg>
        <pc:spChg chg="add mod">
          <ac:chgData name="Ignacio Garcia" userId="68ff2a91-e73e-4ca3-b900-eee5a8fca476" providerId="ADAL" clId="{C488EA60-44BC-4437-8486-FD55BE95727B}" dt="2026-05-24T11:00:57.873" v="743" actId="1038"/>
          <ac:spMkLst>
            <pc:docMk/>
            <pc:sldMk cId="2481519419" sldId="283"/>
            <ac:spMk id="3" creationId="{506075EE-A561-0C94-DFB8-F77BFE20082E}"/>
          </ac:spMkLst>
        </pc:spChg>
        <pc:spChg chg="mod">
          <ac:chgData name="Ignacio Garcia" userId="68ff2a91-e73e-4ca3-b900-eee5a8fca476" providerId="ADAL" clId="{C488EA60-44BC-4437-8486-FD55BE95727B}" dt="2026-05-24T11:07:57.799" v="776"/>
          <ac:spMkLst>
            <pc:docMk/>
            <pc:sldMk cId="2481519419" sldId="283"/>
            <ac:spMk id="6" creationId="{69A92B66-7064-94E3-5BCF-B03D2D99223C}"/>
          </ac:spMkLst>
        </pc:spChg>
        <pc:spChg chg="add mod">
          <ac:chgData name="Ignacio Garcia" userId="68ff2a91-e73e-4ca3-b900-eee5a8fca476" providerId="ADAL" clId="{C488EA60-44BC-4437-8486-FD55BE95727B}" dt="2026-05-24T10:58:58.782" v="701" actId="1036"/>
          <ac:spMkLst>
            <pc:docMk/>
            <pc:sldMk cId="2481519419" sldId="283"/>
            <ac:spMk id="7" creationId="{47B46F2A-0388-4D66-537E-BB2212170ABD}"/>
          </ac:spMkLst>
        </pc:spChg>
        <pc:spChg chg="add del mod">
          <ac:chgData name="Ignacio Garcia" userId="68ff2a91-e73e-4ca3-b900-eee5a8fca476" providerId="ADAL" clId="{C488EA60-44BC-4437-8486-FD55BE95727B}" dt="2026-05-24T10:58:40.499" v="680" actId="1076"/>
          <ac:spMkLst>
            <pc:docMk/>
            <pc:sldMk cId="2481519419" sldId="283"/>
            <ac:spMk id="12" creationId="{5DA64322-1F30-10CE-0262-B7AEF92DCFFE}"/>
          </ac:spMkLst>
        </pc:spChg>
        <pc:picChg chg="add mod">
          <ac:chgData name="Ignacio Garcia" userId="68ff2a91-e73e-4ca3-b900-eee5a8fca476" providerId="ADAL" clId="{C488EA60-44BC-4437-8486-FD55BE95727B}" dt="2026-05-24T11:25:01.580" v="817" actId="1037"/>
          <ac:picMkLst>
            <pc:docMk/>
            <pc:sldMk cId="2481519419" sldId="283"/>
            <ac:picMk id="4" creationId="{A22F6771-E787-9B4C-5FC0-3DDEAAAC5A94}"/>
          </ac:picMkLst>
        </pc:picChg>
        <pc:picChg chg="mod">
          <ac:chgData name="Ignacio Garcia" userId="68ff2a91-e73e-4ca3-b900-eee5a8fca476" providerId="ADAL" clId="{C488EA60-44BC-4437-8486-FD55BE95727B}" dt="2026-05-24T11:01:42.476" v="758" actId="1037"/>
          <ac:picMkLst>
            <pc:docMk/>
            <pc:sldMk cId="2481519419" sldId="283"/>
            <ac:picMk id="5" creationId="{6C05BA1C-2CAD-D0B5-3C8E-570DCE9F5560}"/>
          </ac:picMkLst>
        </pc:picChg>
        <pc:picChg chg="mod">
          <ac:chgData name="Ignacio Garcia" userId="68ff2a91-e73e-4ca3-b900-eee5a8fca476" providerId="ADAL" clId="{C488EA60-44BC-4437-8486-FD55BE95727B}" dt="2026-05-24T11:25:07.752" v="830" actId="1037"/>
          <ac:picMkLst>
            <pc:docMk/>
            <pc:sldMk cId="2481519419" sldId="283"/>
            <ac:picMk id="8" creationId="{947116EF-97D5-2A14-1DFE-720FBB2C33A8}"/>
          </ac:picMkLst>
        </pc:picChg>
        <pc:picChg chg="mod">
          <ac:chgData name="Ignacio Garcia" userId="68ff2a91-e73e-4ca3-b900-eee5a8fca476" providerId="ADAL" clId="{C488EA60-44BC-4437-8486-FD55BE95727B}" dt="2026-05-24T11:07:28.990" v="762" actId="1076"/>
          <ac:picMkLst>
            <pc:docMk/>
            <pc:sldMk cId="2481519419" sldId="283"/>
            <ac:picMk id="11" creationId="{949C68AE-032A-46A1-1ACD-E07091A60646}"/>
          </ac:picMkLst>
        </pc:picChg>
        <pc:picChg chg="mod">
          <ac:chgData name="Ignacio Garcia" userId="68ff2a91-e73e-4ca3-b900-eee5a8fca476" providerId="ADAL" clId="{C488EA60-44BC-4437-8486-FD55BE95727B}" dt="2026-05-24T11:24:53.160" v="787" actId="1037"/>
          <ac:picMkLst>
            <pc:docMk/>
            <pc:sldMk cId="2481519419" sldId="283"/>
            <ac:picMk id="22" creationId="{C485DB62-780C-FA24-5FEE-B792953BED2D}"/>
          </ac:picMkLst>
        </pc:picChg>
        <pc:picChg chg="mod">
          <ac:chgData name="Ignacio Garcia" userId="68ff2a91-e73e-4ca3-b900-eee5a8fca476" providerId="ADAL" clId="{C488EA60-44BC-4437-8486-FD55BE95727B}" dt="2026-05-21T07:35:07.248" v="2" actId="14100"/>
          <ac:picMkLst>
            <pc:docMk/>
            <pc:sldMk cId="2481519419" sldId="283"/>
            <ac:picMk id="1028" creationId="{42A70978-53F6-017C-BEC6-B62706F9B3DD}"/>
          </ac:picMkLst>
        </pc:picChg>
        <pc:picChg chg="mod">
          <ac:chgData name="Ignacio Garcia" userId="68ff2a91-e73e-4ca3-b900-eee5a8fca476" providerId="ADAL" clId="{C488EA60-44BC-4437-8486-FD55BE95727B}" dt="2026-05-24T11:24:57.897" v="804" actId="1037"/>
          <ac:picMkLst>
            <pc:docMk/>
            <pc:sldMk cId="2481519419" sldId="283"/>
            <ac:picMk id="1032" creationId="{51016CD1-FE20-E8F5-CBE7-71DB2E2B6871}"/>
          </ac:picMkLst>
        </pc:picChg>
      </pc:sldChg>
      <pc:sldChg chg="addSp delSp modSp mod">
        <pc:chgData name="Ignacio Garcia" userId="68ff2a91-e73e-4ca3-b900-eee5a8fca476" providerId="ADAL" clId="{C488EA60-44BC-4437-8486-FD55BE95727B}" dt="2026-05-21T09:45:10.153" v="335" actId="6549"/>
        <pc:sldMkLst>
          <pc:docMk/>
          <pc:sldMk cId="3588819872" sldId="290"/>
        </pc:sldMkLst>
        <pc:spChg chg="mod">
          <ac:chgData name="Ignacio Garcia" userId="68ff2a91-e73e-4ca3-b900-eee5a8fca476" providerId="ADAL" clId="{C488EA60-44BC-4437-8486-FD55BE95727B}" dt="2026-05-21T09:45:10.153" v="335" actId="6549"/>
          <ac:spMkLst>
            <pc:docMk/>
            <pc:sldMk cId="3588819872" sldId="290"/>
            <ac:spMk id="9" creationId="{6F57BEC8-6233-C8FE-CFFE-117098C5D291}"/>
          </ac:spMkLst>
        </pc:spChg>
        <pc:picChg chg="mod">
          <ac:chgData name="Ignacio Garcia" userId="68ff2a91-e73e-4ca3-b900-eee5a8fca476" providerId="ADAL" clId="{C488EA60-44BC-4437-8486-FD55BE95727B}" dt="2026-05-21T07:40:51.905" v="93" actId="1038"/>
          <ac:picMkLst>
            <pc:docMk/>
            <pc:sldMk cId="3588819872" sldId="290"/>
            <ac:picMk id="3" creationId="{9CAB369F-428D-7787-F3C7-842CE141A309}"/>
          </ac:picMkLst>
        </pc:picChg>
        <pc:picChg chg="mod">
          <ac:chgData name="Ignacio Garcia" userId="68ff2a91-e73e-4ca3-b900-eee5a8fca476" providerId="ADAL" clId="{C488EA60-44BC-4437-8486-FD55BE95727B}" dt="2026-05-21T07:40:50.065" v="88" actId="1038"/>
          <ac:picMkLst>
            <pc:docMk/>
            <pc:sldMk cId="3588819872" sldId="290"/>
            <ac:picMk id="4" creationId="{9EC3B97F-449F-7407-0143-C0A9833A3109}"/>
          </ac:picMkLst>
        </pc:picChg>
        <pc:picChg chg="mod">
          <ac:chgData name="Ignacio Garcia" userId="68ff2a91-e73e-4ca3-b900-eee5a8fca476" providerId="ADAL" clId="{C488EA60-44BC-4437-8486-FD55BE95727B}" dt="2026-05-21T07:40:40.167" v="70" actId="1076"/>
          <ac:picMkLst>
            <pc:docMk/>
            <pc:sldMk cId="3588819872" sldId="290"/>
            <ac:picMk id="5" creationId="{AE0AA5B6-D696-370C-9E8E-38E441D92065}"/>
          </ac:picMkLst>
        </pc:picChg>
        <pc:picChg chg="add mod">
          <ac:chgData name="Ignacio Garcia" userId="68ff2a91-e73e-4ca3-b900-eee5a8fca476" providerId="ADAL" clId="{C488EA60-44BC-4437-8486-FD55BE95727B}" dt="2026-05-21T07:40:45.866" v="74" actId="1076"/>
          <ac:picMkLst>
            <pc:docMk/>
            <pc:sldMk cId="3588819872" sldId="290"/>
            <ac:picMk id="10" creationId="{CBA6BA2C-B367-1FDB-2591-B0D75B1B0D37}"/>
          </ac:picMkLst>
        </pc:picChg>
      </pc:sldChg>
      <pc:sldChg chg="modSp mod">
        <pc:chgData name="Ignacio Garcia" userId="68ff2a91-e73e-4ca3-b900-eee5a8fca476" providerId="ADAL" clId="{C488EA60-44BC-4437-8486-FD55BE95727B}" dt="2026-05-21T07:58:03.699" v="333" actId="20577"/>
        <pc:sldMkLst>
          <pc:docMk/>
          <pc:sldMk cId="2826988425" sldId="310"/>
        </pc:sldMkLst>
        <pc:spChg chg="mod">
          <ac:chgData name="Ignacio Garcia" userId="68ff2a91-e73e-4ca3-b900-eee5a8fca476" providerId="ADAL" clId="{C488EA60-44BC-4437-8486-FD55BE95727B}" dt="2026-05-21T07:53:11.650" v="234" actId="1076"/>
          <ac:spMkLst>
            <pc:docMk/>
            <pc:sldMk cId="2826988425" sldId="310"/>
            <ac:spMk id="2" creationId="{6B5353BD-8765-C798-B2C8-837B1D9E10CB}"/>
          </ac:spMkLst>
        </pc:spChg>
        <pc:spChg chg="mod">
          <ac:chgData name="Ignacio Garcia" userId="68ff2a91-e73e-4ca3-b900-eee5a8fca476" providerId="ADAL" clId="{C488EA60-44BC-4437-8486-FD55BE95727B}" dt="2026-05-21T07:58:03.699" v="333" actId="20577"/>
          <ac:spMkLst>
            <pc:docMk/>
            <pc:sldMk cId="2826988425" sldId="310"/>
            <ac:spMk id="7" creationId="{3DD7E5A7-AA7E-A9EC-6A18-32BAFA6CD1F3}"/>
          </ac:spMkLst>
        </pc:spChg>
        <pc:grpChg chg="mod">
          <ac:chgData name="Ignacio Garcia" userId="68ff2a91-e73e-4ca3-b900-eee5a8fca476" providerId="ADAL" clId="{C488EA60-44BC-4437-8486-FD55BE95727B}" dt="2026-05-21T07:46:54.914" v="219" actId="1076"/>
          <ac:grpSpMkLst>
            <pc:docMk/>
            <pc:sldMk cId="2826988425" sldId="310"/>
            <ac:grpSpMk id="8" creationId="{D2F7B469-6FDD-CCB3-2461-03B6B74A2DB7}"/>
          </ac:grpSpMkLst>
        </pc:grpChg>
      </pc:sldChg>
      <pc:sldChg chg="modSp mod">
        <pc:chgData name="Ignacio Garcia" userId="68ff2a91-e73e-4ca3-b900-eee5a8fca476" providerId="ADAL" clId="{C488EA60-44BC-4437-8486-FD55BE95727B}" dt="2026-05-21T07:40:13.560" v="61" actId="1076"/>
        <pc:sldMkLst>
          <pc:docMk/>
          <pc:sldMk cId="3203337791" sldId="315"/>
        </pc:sldMkLst>
        <pc:picChg chg="mod">
          <ac:chgData name="Ignacio Garcia" userId="68ff2a91-e73e-4ca3-b900-eee5a8fca476" providerId="ADAL" clId="{C488EA60-44BC-4437-8486-FD55BE95727B}" dt="2026-05-21T07:40:13.560" v="61" actId="1076"/>
          <ac:picMkLst>
            <pc:docMk/>
            <pc:sldMk cId="3203337791" sldId="315"/>
            <ac:picMk id="4" creationId="{3D0CFD0D-E51B-AAE2-0501-2CD75F9F6AA3}"/>
          </ac:picMkLst>
        </pc:picChg>
      </pc:sldChg>
      <pc:sldChg chg="modSp mod">
        <pc:chgData name="Ignacio Garcia" userId="68ff2a91-e73e-4ca3-b900-eee5a8fca476" providerId="ADAL" clId="{C488EA60-44BC-4437-8486-FD55BE95727B}" dt="2026-05-21T07:50:27.733" v="225" actId="403"/>
        <pc:sldMkLst>
          <pc:docMk/>
          <pc:sldMk cId="2568412892" sldId="316"/>
        </pc:sldMkLst>
        <pc:spChg chg="mod">
          <ac:chgData name="Ignacio Garcia" userId="68ff2a91-e73e-4ca3-b900-eee5a8fca476" providerId="ADAL" clId="{C488EA60-44BC-4437-8486-FD55BE95727B}" dt="2026-05-21T07:50:27.733" v="225" actId="403"/>
          <ac:spMkLst>
            <pc:docMk/>
            <pc:sldMk cId="2568412892" sldId="316"/>
            <ac:spMk id="2" creationId="{9147619D-91D2-44D8-9F2E-C4502158944D}"/>
          </ac:spMkLst>
        </pc:spChg>
      </pc:sldChg>
      <pc:sldChg chg="modSp mod">
        <pc:chgData name="Ignacio Garcia" userId="68ff2a91-e73e-4ca3-b900-eee5a8fca476" providerId="ADAL" clId="{C488EA60-44BC-4437-8486-FD55BE95727B}" dt="2026-05-21T07:53:18.871" v="235" actId="1076"/>
        <pc:sldMkLst>
          <pc:docMk/>
          <pc:sldMk cId="1025648649" sldId="324"/>
        </pc:sldMkLst>
        <pc:spChg chg="mod">
          <ac:chgData name="Ignacio Garcia" userId="68ff2a91-e73e-4ca3-b900-eee5a8fca476" providerId="ADAL" clId="{C488EA60-44BC-4437-8486-FD55BE95727B}" dt="2026-05-21T07:53:18.871" v="235" actId="1076"/>
          <ac:spMkLst>
            <pc:docMk/>
            <pc:sldMk cId="1025648649" sldId="324"/>
            <ac:spMk id="4" creationId="{65D72CAE-F0A5-4399-CDB2-CC19C1795216}"/>
          </ac:spMkLst>
        </pc:spChg>
      </pc:sldChg>
      <pc:sldChg chg="modSp mod">
        <pc:chgData name="Ignacio Garcia" userId="68ff2a91-e73e-4ca3-b900-eee5a8fca476" providerId="ADAL" clId="{C488EA60-44BC-4437-8486-FD55BE95727B}" dt="2026-05-21T07:51:22.919" v="232" actId="403"/>
        <pc:sldMkLst>
          <pc:docMk/>
          <pc:sldMk cId="728727855" sldId="325"/>
        </pc:sldMkLst>
        <pc:spChg chg="mod">
          <ac:chgData name="Ignacio Garcia" userId="68ff2a91-e73e-4ca3-b900-eee5a8fca476" providerId="ADAL" clId="{C488EA60-44BC-4437-8486-FD55BE95727B}" dt="2026-05-21T07:51:22.919" v="232" actId="403"/>
          <ac:spMkLst>
            <pc:docMk/>
            <pc:sldMk cId="728727855" sldId="325"/>
            <ac:spMk id="7" creationId="{0A47688F-9FD4-8797-E6A3-2059A9B9CEA9}"/>
          </ac:spMkLst>
        </pc:spChg>
      </pc:sldChg>
      <pc:sldChg chg="modSp mod">
        <pc:chgData name="Ignacio Garcia" userId="68ff2a91-e73e-4ca3-b900-eee5a8fca476" providerId="ADAL" clId="{C488EA60-44BC-4437-8486-FD55BE95727B}" dt="2026-05-21T07:54:55.994" v="319" actId="1036"/>
        <pc:sldMkLst>
          <pc:docMk/>
          <pc:sldMk cId="1598573594" sldId="326"/>
        </pc:sldMkLst>
        <pc:spChg chg="mod">
          <ac:chgData name="Ignacio Garcia" userId="68ff2a91-e73e-4ca3-b900-eee5a8fca476" providerId="ADAL" clId="{C488EA60-44BC-4437-8486-FD55BE95727B}" dt="2026-05-21T07:54:25.561" v="263" actId="1076"/>
          <ac:spMkLst>
            <pc:docMk/>
            <pc:sldMk cId="1598573594" sldId="326"/>
            <ac:spMk id="3" creationId="{5C23ECD9-2750-94B4-7DD7-71ECBCBF6C9E}"/>
          </ac:spMkLst>
        </pc:spChg>
        <pc:spChg chg="mod">
          <ac:chgData name="Ignacio Garcia" userId="68ff2a91-e73e-4ca3-b900-eee5a8fca476" providerId="ADAL" clId="{C488EA60-44BC-4437-8486-FD55BE95727B}" dt="2026-05-21T07:54:33.538" v="273" actId="1036"/>
          <ac:spMkLst>
            <pc:docMk/>
            <pc:sldMk cId="1598573594" sldId="326"/>
            <ac:spMk id="7" creationId="{4A0E5F7E-E3B8-1C6A-C914-2090C6E970F3}"/>
          </ac:spMkLst>
        </pc:spChg>
        <pc:spChg chg="mod">
          <ac:chgData name="Ignacio Garcia" userId="68ff2a91-e73e-4ca3-b900-eee5a8fca476" providerId="ADAL" clId="{C488EA60-44BC-4437-8486-FD55BE95727B}" dt="2026-05-21T07:54:50.045" v="307" actId="1036"/>
          <ac:spMkLst>
            <pc:docMk/>
            <pc:sldMk cId="1598573594" sldId="326"/>
            <ac:spMk id="10" creationId="{EA461EBF-B69B-227D-5E8A-B92D4D565376}"/>
          </ac:spMkLst>
        </pc:spChg>
        <pc:spChg chg="mod">
          <ac:chgData name="Ignacio Garcia" userId="68ff2a91-e73e-4ca3-b900-eee5a8fca476" providerId="ADAL" clId="{C488EA60-44BC-4437-8486-FD55BE95727B}" dt="2026-05-21T07:54:53.345" v="312" actId="1036"/>
          <ac:spMkLst>
            <pc:docMk/>
            <pc:sldMk cId="1598573594" sldId="326"/>
            <ac:spMk id="12" creationId="{74A7B1F1-7C55-B0FA-0358-0D83003FFBE4}"/>
          </ac:spMkLst>
        </pc:spChg>
        <pc:spChg chg="mod">
          <ac:chgData name="Ignacio Garcia" userId="68ff2a91-e73e-4ca3-b900-eee5a8fca476" providerId="ADAL" clId="{C488EA60-44BC-4437-8486-FD55BE95727B}" dt="2026-05-21T07:54:55.994" v="319" actId="1036"/>
          <ac:spMkLst>
            <pc:docMk/>
            <pc:sldMk cId="1598573594" sldId="326"/>
            <ac:spMk id="13" creationId="{29B4320C-4225-5B25-5A92-75847E4FBC8C}"/>
          </ac:spMkLst>
        </pc:spChg>
        <pc:spChg chg="mod">
          <ac:chgData name="Ignacio Garcia" userId="68ff2a91-e73e-4ca3-b900-eee5a8fca476" providerId="ADAL" clId="{C488EA60-44BC-4437-8486-FD55BE95727B}" dt="2026-05-21T07:54:23.011" v="262" actId="1035"/>
          <ac:spMkLst>
            <pc:docMk/>
            <pc:sldMk cId="1598573594" sldId="326"/>
            <ac:spMk id="15" creationId="{E223FF0C-DF49-58DE-CDCF-101F614FB80C}"/>
          </ac:spMkLst>
        </pc:spChg>
      </pc:sldChg>
      <pc:sldChg chg="modSp mod">
        <pc:chgData name="Ignacio Garcia" userId="68ff2a91-e73e-4ca3-b900-eee5a8fca476" providerId="ADAL" clId="{C488EA60-44BC-4437-8486-FD55BE95727B}" dt="2026-05-21T07:50:51.060" v="228" actId="403"/>
        <pc:sldMkLst>
          <pc:docMk/>
          <pc:sldMk cId="918295092" sldId="328"/>
        </pc:sldMkLst>
        <pc:spChg chg="mod">
          <ac:chgData name="Ignacio Garcia" userId="68ff2a91-e73e-4ca3-b900-eee5a8fca476" providerId="ADAL" clId="{C488EA60-44BC-4437-8486-FD55BE95727B}" dt="2026-05-21T07:50:51.060" v="228" actId="403"/>
          <ac:spMkLst>
            <pc:docMk/>
            <pc:sldMk cId="918295092" sldId="328"/>
            <ac:spMk id="2" creationId="{3E00E22F-B75E-D500-A969-244F08CE5625}"/>
          </ac:spMkLst>
        </pc:spChg>
      </pc:sldChg>
      <pc:sldChg chg="modSp mod">
        <pc:chgData name="Ignacio Garcia" userId="68ff2a91-e73e-4ca3-b900-eee5a8fca476" providerId="ADAL" clId="{C488EA60-44BC-4437-8486-FD55BE95727B}" dt="2026-05-21T07:50:13.070" v="224" actId="403"/>
        <pc:sldMkLst>
          <pc:docMk/>
          <pc:sldMk cId="1638626095" sldId="329"/>
        </pc:sldMkLst>
        <pc:spChg chg="mod">
          <ac:chgData name="Ignacio Garcia" userId="68ff2a91-e73e-4ca3-b900-eee5a8fca476" providerId="ADAL" clId="{C488EA60-44BC-4437-8486-FD55BE95727B}" dt="2026-05-21T07:50:13.070" v="224" actId="403"/>
          <ac:spMkLst>
            <pc:docMk/>
            <pc:sldMk cId="1638626095" sldId="329"/>
            <ac:spMk id="12" creationId="{83128EC0-2F3A-8298-1231-E436903F0EE8}"/>
          </ac:spMkLst>
        </pc:spChg>
      </pc:sldChg>
      <pc:sldMasterChg chg="modSldLayout">
        <pc:chgData name="Ignacio Garcia" userId="68ff2a91-e73e-4ca3-b900-eee5a8fca476" providerId="ADAL" clId="{C488EA60-44BC-4437-8486-FD55BE95727B}" dt="2026-05-21T07:44:19.759" v="206" actId="1076"/>
        <pc:sldMasterMkLst>
          <pc:docMk/>
          <pc:sldMasterMk cId="322810514" sldId="2147483648"/>
        </pc:sldMasterMkLst>
        <pc:sldLayoutChg chg="addSp modSp mod">
          <pc:chgData name="Ignacio Garcia" userId="68ff2a91-e73e-4ca3-b900-eee5a8fca476" providerId="ADAL" clId="{C488EA60-44BC-4437-8486-FD55BE95727B}" dt="2026-05-21T07:44:19.759" v="206" actId="1076"/>
          <pc:sldLayoutMkLst>
            <pc:docMk/>
            <pc:sldMasterMk cId="322810514" sldId="2147483648"/>
            <pc:sldLayoutMk cId="4216073831" sldId="2147483649"/>
          </pc:sldLayoutMkLst>
          <pc:spChg chg="add mod">
            <ac:chgData name="Ignacio Garcia" userId="68ff2a91-e73e-4ca3-b900-eee5a8fca476" providerId="ADAL" clId="{C488EA60-44BC-4437-8486-FD55BE95727B}" dt="2026-05-21T07:44:19.759" v="206" actId="1076"/>
            <ac:spMkLst>
              <pc:docMk/>
              <pc:sldMasterMk cId="322810514" sldId="2147483648"/>
              <pc:sldLayoutMk cId="4216073831" sldId="2147483649"/>
              <ac:spMk id="4" creationId="{BAD075B5-4384-291E-D500-EA7CD96D678B}"/>
            </ac:spMkLst>
          </pc:spChg>
          <pc:spChg chg="mod">
            <ac:chgData name="Ignacio Garcia" userId="68ff2a91-e73e-4ca3-b900-eee5a8fca476" providerId="ADAL" clId="{C488EA60-44BC-4437-8486-FD55BE95727B}" dt="2026-05-21T07:42:43.250" v="135" actId="1037"/>
            <ac:spMkLst>
              <pc:docMk/>
              <pc:sldMasterMk cId="322810514" sldId="2147483648"/>
              <pc:sldLayoutMk cId="4216073831" sldId="2147483649"/>
              <ac:spMk id="9" creationId="{511143E7-9EC8-11F4-EE6D-2A04807E9021}"/>
            </ac:spMkLst>
          </pc:spChg>
          <pc:spChg chg="mod">
            <ac:chgData name="Ignacio Garcia" userId="68ff2a91-e73e-4ca3-b900-eee5a8fca476" providerId="ADAL" clId="{C488EA60-44BC-4437-8486-FD55BE95727B}" dt="2026-05-21T07:42:54.943" v="186" actId="1038"/>
            <ac:spMkLst>
              <pc:docMk/>
              <pc:sldMasterMk cId="322810514" sldId="2147483648"/>
              <pc:sldLayoutMk cId="4216073831" sldId="2147483649"/>
              <ac:spMk id="11" creationId="{1EE29EDE-FCC0-39DE-2FD1-6D37651A67D3}"/>
            </ac:spMkLst>
          </pc:spChg>
          <pc:picChg chg="mod">
            <ac:chgData name="Ignacio Garcia" userId="68ff2a91-e73e-4ca3-b900-eee5a8fca476" providerId="ADAL" clId="{C488EA60-44BC-4437-8486-FD55BE95727B}" dt="2026-05-21T07:42:33.194" v="101" actId="1076"/>
            <ac:picMkLst>
              <pc:docMk/>
              <pc:sldMasterMk cId="322810514" sldId="2147483648"/>
              <pc:sldLayoutMk cId="4216073831" sldId="2147483649"/>
              <ac:picMk id="2" creationId="{ABD60706-F036-A4E1-4B53-DB60BB6E3EE3}"/>
            </ac:picMkLst>
          </pc:picChg>
          <pc:picChg chg="mod">
            <ac:chgData name="Ignacio Garcia" userId="68ff2a91-e73e-4ca3-b900-eee5a8fca476" providerId="ADAL" clId="{C488EA60-44BC-4437-8486-FD55BE95727B}" dt="2026-05-21T07:42:30.986" v="100" actId="1076"/>
            <ac:picMkLst>
              <pc:docMk/>
              <pc:sldMasterMk cId="322810514" sldId="2147483648"/>
              <pc:sldLayoutMk cId="4216073831" sldId="2147483649"/>
              <ac:picMk id="13" creationId="{B293B4AA-4BAA-70CD-79BB-3EE093EB605F}"/>
            </ac:picMkLst>
          </pc:picChg>
          <pc:cxnChg chg="mod">
            <ac:chgData name="Ignacio Garcia" userId="68ff2a91-e73e-4ca3-b900-eee5a8fca476" providerId="ADAL" clId="{C488EA60-44BC-4437-8486-FD55BE95727B}" dt="2026-05-21T07:42:51.106" v="172" actId="1037"/>
            <ac:cxnSpMkLst>
              <pc:docMk/>
              <pc:sldMasterMk cId="322810514" sldId="2147483648"/>
              <pc:sldLayoutMk cId="4216073831" sldId="2147483649"/>
              <ac:cxnSpMk id="10" creationId="{4FBC44AE-DB0E-BBD8-F18F-F54E40BAEA68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D996A-CF11-854E-ACEF-5602CEBA4EA3}" type="datetimeFigureOut">
              <a:rPr lang="fr-FR"/>
              <a:t>24/05/2026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A41C8-293B-EF4D-B6A0-B59951CEC87B}" type="slidenum">
              <a:r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66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42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Rich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511143E7-9EC8-11F4-EE6D-2A04807E9021}"/>
              </a:ext>
            </a:extLst>
          </p:cNvPr>
          <p:cNvSpPr txBox="1"/>
          <p:nvPr userDrawn="1"/>
        </p:nvSpPr>
        <p:spPr>
          <a:xfrm>
            <a:off x="9504701" y="6359763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chemeClr val="bg1">
                    <a:lumMod val="65000"/>
                  </a:schemeClr>
                </a:solidFill>
                <a:latin typeface="+mn-lt"/>
                <a:ea typeface="Open Sans" pitchFamily="2" charset="0"/>
                <a:cs typeface="Open Sans" pitchFamily="2" charset="0"/>
              </a:rPr>
              <a:t>‹#›</a:t>
            </a:fld>
            <a:endParaRPr lang="fr-FR" sz="1000" dirty="0">
              <a:solidFill>
                <a:schemeClr val="bg1">
                  <a:lumMod val="65000"/>
                </a:schemeClr>
              </a:solidFill>
              <a:latin typeface="+mn-lt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BC44AE-DB0E-BBD8-F18F-F54E40BAEA68}"/>
              </a:ext>
            </a:extLst>
          </p:cNvPr>
          <p:cNvCxnSpPr>
            <a:cxnSpLocks/>
          </p:cNvCxnSpPr>
          <p:nvPr userDrawn="1"/>
        </p:nvCxnSpPr>
        <p:spPr>
          <a:xfrm>
            <a:off x="9495942" y="6340052"/>
            <a:ext cx="0" cy="270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6">
            <a:extLst>
              <a:ext uri="{FF2B5EF4-FFF2-40B4-BE49-F238E27FC236}">
                <a16:creationId xmlns:a16="http://schemas.microsoft.com/office/drawing/2014/main" id="{1EE29EDE-FCC0-39DE-2FD1-6D37651A67D3}"/>
              </a:ext>
            </a:extLst>
          </p:cNvPr>
          <p:cNvSpPr txBox="1"/>
          <p:nvPr userDrawn="1"/>
        </p:nvSpPr>
        <p:spPr>
          <a:xfrm>
            <a:off x="2695795" y="6279611"/>
            <a:ext cx="667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Configurable real-time emergency pulse termination system for investment protection in ITER’s interlock architecture</a:t>
            </a:r>
          </a:p>
          <a:p>
            <a:pPr algn="r"/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I. García Siguero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6BC208-B99B-C6A1-9437-7AC7BD6B8F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911" y="5955968"/>
            <a:ext cx="11808178" cy="25830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B293B4AA-4BAA-70CD-79BB-3EE093EB605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3131" y="6246559"/>
            <a:ext cx="806843" cy="402384"/>
          </a:xfrm>
          <a:prstGeom prst="rect">
            <a:avLst/>
          </a:prstGeom>
        </p:spPr>
      </p:pic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68D1566A-1AED-031F-B9D4-ABC61F9E3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4902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F36F08B9-9289-486A-086A-82BE8E982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29208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01F4F76B-136B-6EC8-3982-6D9D215F4D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3205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6E8341BD-19A4-573D-B628-C94418B67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27511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pic>
        <p:nvPicPr>
          <p:cNvPr id="2" name="Picture 1" descr="Home - VERSE">
            <a:extLst>
              <a:ext uri="{FF2B5EF4-FFF2-40B4-BE49-F238E27FC236}">
                <a16:creationId xmlns:a16="http://schemas.microsoft.com/office/drawing/2014/main" id="{ABD60706-F036-A4E1-4B53-DB60BB6E3E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38193" y="6279611"/>
            <a:ext cx="1061896" cy="4168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D075B5-4384-291E-D500-EA7CD96D678B}"/>
              </a:ext>
            </a:extLst>
          </p:cNvPr>
          <p:cNvSpPr txBox="1"/>
          <p:nvPr userDrawn="1"/>
        </p:nvSpPr>
        <p:spPr>
          <a:xfrm>
            <a:off x="5298040" y="6612587"/>
            <a:ext cx="159591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1" dirty="0">
                <a:solidFill>
                  <a:schemeClr val="bg2">
                    <a:lumMod val="75000"/>
                  </a:schemeClr>
                </a:solidFill>
                <a:effectLst/>
                <a:latin typeface="Helvetica Neue"/>
              </a:rPr>
              <a:t>© 2026, ITER Organization</a:t>
            </a:r>
            <a:endParaRPr lang="en-US" sz="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7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Ful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F307E7C-4B7E-A13A-0E0F-E18E752A1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2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6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1.emf"/><Relationship Id="rId5" Type="http://schemas.openxmlformats.org/officeDocument/2006/relationships/image" Target="../media/image6.sv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svg"/><Relationship Id="rId7" Type="http://schemas.openxmlformats.org/officeDocument/2006/relationships/image" Target="../media/image2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8194931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eeexplore.ieee.org/document/996399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Nouvelle étape cruciale à venir dans la quête de la fusion nucléaire |  korii.">
            <a:extLst>
              <a:ext uri="{FF2B5EF4-FFF2-40B4-BE49-F238E27FC236}">
                <a16:creationId xmlns:a16="http://schemas.microsoft.com/office/drawing/2014/main" id="{B11E76C1-6F4E-9C93-731C-9854A5BBC3D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r="12963"/>
          <a:stretch>
            <a:fillRect/>
          </a:stretch>
        </p:blipFill>
        <p:spPr bwMode="auto">
          <a:xfrm>
            <a:off x="6490" y="9322"/>
            <a:ext cx="120470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rld's most powerful magnet being shipped to ITER fusion reactor | New  Scientist">
            <a:extLst>
              <a:ext uri="{FF2B5EF4-FFF2-40B4-BE49-F238E27FC236}">
                <a16:creationId xmlns:a16="http://schemas.microsoft.com/office/drawing/2014/main" id="{42A70978-53F6-017C-BEC6-B62706F9B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" t="37222" r="1165" b="-1"/>
          <a:stretch/>
        </p:blipFill>
        <p:spPr bwMode="auto">
          <a:xfrm>
            <a:off x="-8632" y="-304"/>
            <a:ext cx="12210158" cy="693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-8633" y="787400"/>
            <a:ext cx="12210158" cy="6147301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83331">
                <a:moveTo>
                  <a:pt x="0" y="10434"/>
                </a:moveTo>
                <a:cubicBezTo>
                  <a:pt x="26487" y="12974"/>
                  <a:pt x="5218072" y="-115331"/>
                  <a:pt x="12180278" y="462942"/>
                </a:cubicBezTo>
                <a:cubicBezTo>
                  <a:pt x="12184186" y="1069738"/>
                  <a:pt x="12188093" y="1676535"/>
                  <a:pt x="12192001" y="2283331"/>
                </a:cubicBezTo>
                <a:lnTo>
                  <a:pt x="0" y="2283331"/>
                </a:lnTo>
                <a:lnTo>
                  <a:pt x="0" y="10434"/>
                </a:lnTo>
                <a:close/>
              </a:path>
            </a:pathLst>
          </a:cu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3">
            <a:extLst>
              <a:ext uri="{FF2B5EF4-FFF2-40B4-BE49-F238E27FC236}">
                <a16:creationId xmlns:a16="http://schemas.microsoft.com/office/drawing/2014/main" id="{C438B5B8-CA14-BEB6-EAA3-3456B1FDD9EB}"/>
              </a:ext>
            </a:extLst>
          </p:cNvPr>
          <p:cNvSpPr txBox="1"/>
          <p:nvPr/>
        </p:nvSpPr>
        <p:spPr>
          <a:xfrm>
            <a:off x="-43181" y="1531618"/>
            <a:ext cx="12278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Configurable real-time emergency pulse termination system for investment protection in ITER’s interlock architecture</a:t>
            </a:r>
            <a:endParaRPr lang="en-US" sz="4400" i="1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949C68AE-032A-46A1-1ACD-E07091A606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88601" y="5187198"/>
            <a:ext cx="2714168" cy="1407509"/>
          </a:xfrm>
          <a:prstGeom prst="rect">
            <a:avLst/>
          </a:prstGeom>
        </p:spPr>
      </p:pic>
      <p:pic>
        <p:nvPicPr>
          <p:cNvPr id="22" name="Imagen 25">
            <a:extLst>
              <a:ext uri="{FF2B5EF4-FFF2-40B4-BE49-F238E27FC236}">
                <a16:creationId xmlns:a16="http://schemas.microsoft.com/office/drawing/2014/main" id="{C485DB62-780C-FA24-5FEE-B792953BE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1280" y="5329918"/>
            <a:ext cx="1891392" cy="543167"/>
          </a:xfrm>
          <a:prstGeom prst="rect">
            <a:avLst/>
          </a:prstGeom>
        </p:spPr>
      </p:pic>
      <p:pic>
        <p:nvPicPr>
          <p:cNvPr id="1032" name="Picture 8" descr="Universidad Politécnica de Madrid">
            <a:extLst>
              <a:ext uri="{FF2B5EF4-FFF2-40B4-BE49-F238E27FC236}">
                <a16:creationId xmlns:a16="http://schemas.microsoft.com/office/drawing/2014/main" id="{51016CD1-FE20-E8F5-CBE7-71DB2E2B6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473" y="5144581"/>
            <a:ext cx="1836008" cy="85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A92B66-7064-94E3-5BCF-B03D2D99223C}"/>
                  </a:ext>
                </a:extLst>
              </p:cNvPr>
              <p:cNvSpPr txBox="1"/>
              <p:nvPr/>
            </p:nvSpPr>
            <p:spPr>
              <a:xfrm>
                <a:off x="-8633" y="3763342"/>
                <a:ext cx="12210158" cy="1298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D. Karkinsky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Ivo. Carvalho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4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n-US" sz="1400" baseline="50000" dirty="0"/>
                  <a:t>3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, D. Grillot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Joao Lourenco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4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Alvaro Lopez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4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Ruben Lopez-Villanueva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Alvaro Marqueta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Isabel Nunes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Peter de Vries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Pablo Rebollo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Mariano Ruiz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Pierre Petitpas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Luca Zabeo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Maximos Tsalas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endPara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13067 France.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VERSE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EUROPA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.</m:t>
                        </m:r>
                      </m:e>
                    </m:sPre>
                  </m:oMath>
                </a14:m>
                <a:r>
                  <a:rPr lang="it-IT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Rambla de Cataluña 72, 08007, Barcelona, Spain.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Critical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Software</m:t>
                        </m:r>
                      </m:e>
                    </m:sPre>
                  </m:oMath>
                </a14:m>
                <a:r>
                  <a:rPr lang="it-IT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pt-BR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Pq. Industrial de Taveiro Lote 49, 3045-504 Taveiro, Portugal</a:t>
                </a:r>
                <a:endParaRPr lang="es-ES" sz="11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A92B66-7064-94E3-5BCF-B03D2D992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633" y="3763342"/>
                <a:ext cx="12210158" cy="1298689"/>
              </a:xfrm>
              <a:prstGeom prst="rect">
                <a:avLst/>
              </a:prstGeom>
              <a:blipFill>
                <a:blip r:embed="rId8"/>
                <a:stretch>
                  <a:fillRect t="-1878" b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Home - VERSE">
            <a:extLst>
              <a:ext uri="{FF2B5EF4-FFF2-40B4-BE49-F238E27FC236}">
                <a16:creationId xmlns:a16="http://schemas.microsoft.com/office/drawing/2014/main" id="{6C05BA1C-2CAD-D0B5-3C8E-570DCE9F55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6712" y="5326382"/>
            <a:ext cx="2918863" cy="11457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7116EF-97D5-2A14-1DFE-720FBB2C33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4833" y="5166411"/>
            <a:ext cx="1898718" cy="760975"/>
          </a:xfrm>
          <a:prstGeom prst="rect">
            <a:avLst/>
          </a:prstGeom>
        </p:spPr>
      </p:pic>
      <p:sp>
        <p:nvSpPr>
          <p:cNvPr id="3" name="Rectangle 225">
            <a:extLst>
              <a:ext uri="{FF2B5EF4-FFF2-40B4-BE49-F238E27FC236}">
                <a16:creationId xmlns:a16="http://schemas.microsoft.com/office/drawing/2014/main" id="{506075EE-A561-0C94-DFB8-F77BFE20082E}"/>
              </a:ext>
            </a:extLst>
          </p:cNvPr>
          <p:cNvSpPr/>
          <p:nvPr/>
        </p:nvSpPr>
        <p:spPr>
          <a:xfrm>
            <a:off x="2936422" y="6531680"/>
            <a:ext cx="5952055" cy="246221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7200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The views and opinions expressed herein do not necessarily reflect those of the ITER Organization -</a:t>
            </a:r>
          </a:p>
        </p:txBody>
      </p:sp>
      <p:pic>
        <p:nvPicPr>
          <p:cNvPr id="4" name="Imagen 2">
            <a:extLst>
              <a:ext uri="{FF2B5EF4-FFF2-40B4-BE49-F238E27FC236}">
                <a16:creationId xmlns:a16="http://schemas.microsoft.com/office/drawing/2014/main" id="{A22F6771-E787-9B4C-5FC0-3DDEAAAC5A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19574" y="5240875"/>
            <a:ext cx="1542016" cy="604405"/>
          </a:xfrm>
          <a:prstGeom prst="rect">
            <a:avLst/>
          </a:prstGeom>
        </p:spPr>
      </p:pic>
      <p:sp>
        <p:nvSpPr>
          <p:cNvPr id="7" name="Rectangle 225">
            <a:extLst>
              <a:ext uri="{FF2B5EF4-FFF2-40B4-BE49-F238E27FC236}">
                <a16:creationId xmlns:a16="http://schemas.microsoft.com/office/drawing/2014/main" id="{47B46F2A-0388-4D66-537E-BB2212170ABD}"/>
              </a:ext>
            </a:extLst>
          </p:cNvPr>
          <p:cNvSpPr/>
          <p:nvPr/>
        </p:nvSpPr>
        <p:spPr>
          <a:xfrm>
            <a:off x="2785959" y="5984911"/>
            <a:ext cx="6383441" cy="415498"/>
          </a:xfrm>
          <a:prstGeom prst="rect">
            <a:avLst/>
          </a:prstGeom>
          <a:noFill/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ACKNOWLEDGEMENTS</a:t>
            </a:r>
          </a:p>
          <a:p>
            <a:pPr algn="just" defTabSz="457200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work was supported under grant PID2022-137680OB-C33 funded by MCIN/AEI/10.13039/501100011033 </a:t>
            </a:r>
            <a:endParaRPr lang="es-E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19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1B6DA-8831-86B4-DBC2-860ECFC7F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09B286BF-380B-C10C-DEC3-CCB974496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125" y="965836"/>
            <a:ext cx="11044155" cy="261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CIS-CG configuration must be coordinated with ITER pulse schedule. 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Configuration is achieved through an IEC61508 compliant approach with ITER’s CIS High Integrity Operator Commands (HIOC) protocol and the pulse schedule managed by CODAC-SUP’s Chain Data Processing (CDP) &amp; Configuration Validation &amp; Verification Framework (CVVF)</a:t>
            </a:r>
            <a:r>
              <a:rPr lang="en-US" sz="1800" baseline="30000" dirty="0">
                <a:highlight>
                  <a:srgbClr val="FFFFFF"/>
                </a:highlight>
              </a:rPr>
              <a:t> 1</a:t>
            </a:r>
            <a:r>
              <a:rPr lang="en-US" sz="1800" dirty="0"/>
              <a:t> 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The critical parameters are the 42×32 stop-code table (~6kB) holding the deadlines for each stop-code.</a:t>
            </a:r>
          </a:p>
          <a:p>
            <a:pPr marL="228600" lvl="1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The table is stored on the FPGA in dual redundant Error Correcting Code (ECC) </a:t>
            </a:r>
            <a:r>
              <a:rPr lang="en-US" sz="1800" dirty="0" err="1"/>
              <a:t>BlockRAMs</a:t>
            </a:r>
            <a:r>
              <a:rPr lang="en-US" sz="1800" dirty="0"/>
              <a:t>  that implement a custom secure access protocol. </a:t>
            </a:r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65D72CAE-F0A5-4399-CDB2-CC19C1795216}"/>
              </a:ext>
            </a:extLst>
          </p:cNvPr>
          <p:cNvSpPr txBox="1"/>
          <p:nvPr/>
        </p:nvSpPr>
        <p:spPr>
          <a:xfrm>
            <a:off x="7149813" y="5220187"/>
            <a:ext cx="46578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Karkinsky, D., Van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Herck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, W., Diaz, I. P., Soni, J., &amp; Marqueta, A. “Integrated supervision for conventional and machine-protection configuration parameters at ITER.”, ICALEPCS2021, Shanghai, China, doi:10.18429/JACoW-ICALEPCS2021-WEBR05.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302817C-444F-BD29-7E43-4907259ACC24}"/>
              </a:ext>
            </a:extLst>
          </p:cNvPr>
          <p:cNvSpPr txBox="1">
            <a:spLocks/>
          </p:cNvSpPr>
          <p:nvPr/>
        </p:nvSpPr>
        <p:spPr>
          <a:xfrm>
            <a:off x="394989" y="309559"/>
            <a:ext cx="11412698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 Critical Gateway III – System Configuration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648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9201592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 Critical Gateway Prototype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21" y="1057276"/>
            <a:ext cx="7663149" cy="30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indent="-287338">
              <a:buChar char="•"/>
            </a:pPr>
            <a:r>
              <a:rPr lang="en-US" sz="1800" dirty="0"/>
              <a:t>Prototype developed with requirements close to the final system. </a:t>
            </a:r>
          </a:p>
          <a:p>
            <a:pPr marL="287338" lvl="1" indent="-287338">
              <a:buChar char="•"/>
            </a:pPr>
            <a:r>
              <a:rPr lang="en-US" sz="1800" dirty="0"/>
              <a:t>Includes full implementation of the most critical requirements required for the start of ITER integrated commissioning.</a:t>
            </a:r>
          </a:p>
          <a:p>
            <a:pPr marL="287338" lvl="1" indent="-287338">
              <a:buChar char="•"/>
            </a:pPr>
            <a:r>
              <a:rPr lang="en-US" sz="1800" dirty="0"/>
              <a:t>Includes all defined interfaces at this moment covering the Advanced Protection System (APS)</a:t>
            </a:r>
          </a:p>
          <a:p>
            <a:pPr marL="0" lvl="1" indent="0">
              <a:buNone/>
            </a:pPr>
            <a:endParaRPr lang="en-US" sz="1800" dirty="0"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69992F-3F92-FEFD-B367-ADDD4D60D2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5" b="4925"/>
          <a:stretch/>
        </p:blipFill>
        <p:spPr bwMode="auto">
          <a:xfrm>
            <a:off x="8022950" y="874203"/>
            <a:ext cx="3901129" cy="4729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0CFD0D-E51B-AAE2-0501-2CD75F9F6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930" y="2364344"/>
            <a:ext cx="4315140" cy="37708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1A505-0719-9721-69BD-B721B5961CD7}"/>
              </a:ext>
            </a:extLst>
          </p:cNvPr>
          <p:cNvSpPr txBox="1"/>
          <p:nvPr/>
        </p:nvSpPr>
        <p:spPr>
          <a:xfrm>
            <a:off x="267921" y="2630539"/>
            <a:ext cx="34455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lvl="1" indent="-287338">
              <a:buChar char="•"/>
            </a:pPr>
            <a:r>
              <a:rPr lang="en-US" sz="1800" dirty="0"/>
              <a:t>The system has been deployed and validated on a test platform that maximally replicates real operation.</a:t>
            </a:r>
          </a:p>
        </p:txBody>
      </p:sp>
    </p:spTree>
    <p:extLst>
      <p:ext uri="{BB962C8B-B14F-4D97-AF65-F5344CB8AC3E}">
        <p14:creationId xmlns:p14="http://schemas.microsoft.com/office/powerpoint/2010/main" val="3203337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9201592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&amp; Conclusions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9147619D-91D2-44D8-9F2E-C45021589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69" y="1072515"/>
            <a:ext cx="11419715" cy="477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/>
              <a:t>Explained and motivated a concrete definition of Emergency Pulse Termination for ITER.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/>
              <a:t>First hard real-time system implemented on CIS Fast Architecture → thus validating the CIS-FA platform capabilities.</a:t>
            </a:r>
          </a:p>
          <a:p>
            <a:pPr marL="698500" lvl="1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kern="0" dirty="0"/>
              <a:t>A system that provides guaranteed pulse termination in a fault-tolerant manner coordinated with the PCS.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/>
              <a:t>The system will be required during the start of ITER integrated commissioning when PCS is expected to attempt magnet operation.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highlight>
                  <a:srgbClr val="FFFFFF"/>
                </a:highlight>
              </a:rPr>
              <a:t>Meanwhile we will carry out extensive verification of the fault-tolerance properties.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highlight>
                  <a:srgbClr val="FFFFFF"/>
                </a:highlight>
              </a:rPr>
              <a:t>Define plant guidelines for interfacing the CIS-CG in a scalable manner – plants map their events to stop codes which can be combined upstream. This offers a scalable solution that can be rolled out client systems who have diverse event requirements.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highlight>
                  <a:srgbClr val="FFFFFF"/>
                </a:highlight>
              </a:rPr>
              <a:t>We plan to define operational procedures for stop-code table configuration, based on hazard analyses. 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highlight>
                  <a:srgbClr val="FFFFFF"/>
                </a:highlight>
              </a:rPr>
              <a:t>The first likely client will be ITER’s Coil Power Supply System (CPSS) which has many events that must be precipitated by EPT so-as to prevent long term delays in operation.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kern="0" dirty="0"/>
              <a:t>EPT generality and configurability facilitates its adaptation to other tokamak environments (or even other kinds of physics experiments).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2568412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No hay descripción alternativa para esta imagen">
            <a:extLst>
              <a:ext uri="{FF2B5EF4-FFF2-40B4-BE49-F238E27FC236}">
                <a16:creationId xmlns:a16="http://schemas.microsoft.com/office/drawing/2014/main" id="{5E82744A-E81A-23F0-C22B-7F44DA4228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18" r="204" b="25435"/>
          <a:stretch>
            <a:fillRect/>
          </a:stretch>
        </p:blipFill>
        <p:spPr>
          <a:xfrm>
            <a:off x="19759" y="0"/>
            <a:ext cx="12152482" cy="6896197"/>
          </a:xfrm>
          <a:prstGeom prst="rect">
            <a:avLst/>
          </a:prstGeom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-9427" y="256805"/>
            <a:ext cx="12215446" cy="663939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  <a:gd name="connsiteX0" fmla="*/ 0 w 12192001"/>
              <a:gd name="connsiteY0" fmla="*/ 39989 h 2312886"/>
              <a:gd name="connsiteX1" fmla="*/ 12180278 w 12192001"/>
              <a:gd name="connsiteY1" fmla="*/ 398328 h 2312886"/>
              <a:gd name="connsiteX2" fmla="*/ 12192001 w 12192001"/>
              <a:gd name="connsiteY2" fmla="*/ 2312886 h 2312886"/>
              <a:gd name="connsiteX3" fmla="*/ 0 w 12192001"/>
              <a:gd name="connsiteY3" fmla="*/ 2312886 h 2312886"/>
              <a:gd name="connsiteX4" fmla="*/ 0 w 12192001"/>
              <a:gd name="connsiteY4" fmla="*/ 39989 h 2312886"/>
              <a:gd name="connsiteX0" fmla="*/ 0 w 12192001"/>
              <a:gd name="connsiteY0" fmla="*/ 1017 h 2273914"/>
              <a:gd name="connsiteX1" fmla="*/ 12180278 w 12192001"/>
              <a:gd name="connsiteY1" fmla="*/ 359356 h 2273914"/>
              <a:gd name="connsiteX2" fmla="*/ 12192001 w 12192001"/>
              <a:gd name="connsiteY2" fmla="*/ 2273914 h 2273914"/>
              <a:gd name="connsiteX3" fmla="*/ 0 w 12192001"/>
              <a:gd name="connsiteY3" fmla="*/ 2273914 h 2273914"/>
              <a:gd name="connsiteX4" fmla="*/ 0 w 12192001"/>
              <a:gd name="connsiteY4" fmla="*/ 1017 h 227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3914">
                <a:moveTo>
                  <a:pt x="0" y="1017"/>
                </a:moveTo>
                <a:cubicBezTo>
                  <a:pt x="26487" y="3557"/>
                  <a:pt x="5546318" y="-49413"/>
                  <a:pt x="12180278" y="359356"/>
                </a:cubicBezTo>
                <a:cubicBezTo>
                  <a:pt x="12184186" y="966152"/>
                  <a:pt x="12188093" y="1667118"/>
                  <a:pt x="12192001" y="2273914"/>
                </a:cubicBezTo>
                <a:lnTo>
                  <a:pt x="0" y="2273914"/>
                </a:lnTo>
                <a:lnTo>
                  <a:pt x="0" y="1017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5860385-D9BA-7199-F8D6-059C0BA2806C}"/>
              </a:ext>
            </a:extLst>
          </p:cNvPr>
          <p:cNvSpPr txBox="1"/>
          <p:nvPr/>
        </p:nvSpPr>
        <p:spPr>
          <a:xfrm>
            <a:off x="13380" y="483772"/>
            <a:ext cx="7538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spc="-30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Thank you!</a:t>
            </a:r>
            <a:endParaRPr lang="en-US" sz="12000" i="1" spc="-300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sp>
        <p:nvSpPr>
          <p:cNvPr id="6" name="ZoneTexte 4">
            <a:extLst>
              <a:ext uri="{FF2B5EF4-FFF2-40B4-BE49-F238E27FC236}">
                <a16:creationId xmlns:a16="http://schemas.microsoft.com/office/drawing/2014/main" id="{AE5B1383-360A-4048-D36B-88DB67B2F752}"/>
              </a:ext>
            </a:extLst>
          </p:cNvPr>
          <p:cNvSpPr txBox="1"/>
          <p:nvPr/>
        </p:nvSpPr>
        <p:spPr>
          <a:xfrm>
            <a:off x="3295650" y="4206442"/>
            <a:ext cx="550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3D58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Responsible</a:t>
            </a:r>
            <a:r>
              <a:rPr lang="en-US" b="1" dirty="0">
                <a:solidFill>
                  <a:schemeClr val="tx2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: </a:t>
            </a:r>
            <a:r>
              <a:rPr lang="en-US" b="1" u="sng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Damien.karkinsky@iter.org</a:t>
            </a:r>
          </a:p>
          <a:p>
            <a:pPr algn="ctr"/>
            <a:r>
              <a:rPr lang="en-US" b="1" dirty="0">
                <a:solidFill>
                  <a:srgbClr val="003D58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Presenter: </a:t>
            </a:r>
            <a:r>
              <a:rPr lang="en-US" b="1" u="sng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ignacio.garcia@verse-europa.com</a:t>
            </a:r>
          </a:p>
        </p:txBody>
      </p:sp>
      <p:sp>
        <p:nvSpPr>
          <p:cNvPr id="7" name="ZoneTexte 3">
            <a:extLst>
              <a:ext uri="{FF2B5EF4-FFF2-40B4-BE49-F238E27FC236}">
                <a16:creationId xmlns:a16="http://schemas.microsoft.com/office/drawing/2014/main" id="{B2BAE394-98DF-EB8E-1789-DB73F9977197}"/>
              </a:ext>
            </a:extLst>
          </p:cNvPr>
          <p:cNvSpPr txBox="1"/>
          <p:nvPr/>
        </p:nvSpPr>
        <p:spPr>
          <a:xfrm>
            <a:off x="0" y="2338759"/>
            <a:ext cx="12188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Configurable real-time emergency pulse termination system for investment protection in ITER’s interlock architecture</a:t>
            </a:r>
          </a:p>
        </p:txBody>
      </p:sp>
      <p:pic>
        <p:nvPicPr>
          <p:cNvPr id="2" name="Graphique 10">
            <a:extLst>
              <a:ext uri="{FF2B5EF4-FFF2-40B4-BE49-F238E27FC236}">
                <a16:creationId xmlns:a16="http://schemas.microsoft.com/office/drawing/2014/main" id="{6954DA4F-EB85-C26E-0EAC-D7CA1A81D52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06258" y="5172236"/>
            <a:ext cx="2963638" cy="1532918"/>
          </a:xfrm>
          <a:prstGeom prst="rect">
            <a:avLst/>
          </a:prstGeom>
        </p:spPr>
      </p:pic>
      <p:pic>
        <p:nvPicPr>
          <p:cNvPr id="3" name="Imagen 25">
            <a:extLst>
              <a:ext uri="{FF2B5EF4-FFF2-40B4-BE49-F238E27FC236}">
                <a16:creationId xmlns:a16="http://schemas.microsoft.com/office/drawing/2014/main" id="{9CAB369F-428D-7787-F3C7-842CE141A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547" y="5220021"/>
            <a:ext cx="1985570" cy="570213"/>
          </a:xfrm>
          <a:prstGeom prst="rect">
            <a:avLst/>
          </a:prstGeom>
        </p:spPr>
      </p:pic>
      <p:pic>
        <p:nvPicPr>
          <p:cNvPr id="4" name="Picture 8" descr="Universidad Politécnica de Madrid">
            <a:extLst>
              <a:ext uri="{FF2B5EF4-FFF2-40B4-BE49-F238E27FC236}">
                <a16:creationId xmlns:a16="http://schemas.microsoft.com/office/drawing/2014/main" id="{9EC3B97F-449F-7407-0143-C0A9833A3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904" y="5843166"/>
            <a:ext cx="2351332" cy="109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ome - VERSE">
            <a:extLst>
              <a:ext uri="{FF2B5EF4-FFF2-40B4-BE49-F238E27FC236}">
                <a16:creationId xmlns:a16="http://schemas.microsoft.com/office/drawing/2014/main" id="{AE0AA5B6-D696-370C-9E8E-38E441D920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1682" y="5243692"/>
            <a:ext cx="3370485" cy="13230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5">
                <a:extLst>
                  <a:ext uri="{FF2B5EF4-FFF2-40B4-BE49-F238E27FC236}">
                    <a16:creationId xmlns:a16="http://schemas.microsoft.com/office/drawing/2014/main" id="{6F57BEC8-6233-C8FE-CFFE-117098C5D291}"/>
                  </a:ext>
                </a:extLst>
              </p:cNvPr>
              <p:cNvSpPr txBox="1"/>
              <p:nvPr/>
            </p:nvSpPr>
            <p:spPr>
              <a:xfrm>
                <a:off x="-8633" y="2976281"/>
                <a:ext cx="12210158" cy="1298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D. Karkinsky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Ivo. Carvalho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4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n-US" sz="1400" baseline="50000" dirty="0"/>
                  <a:t>3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, D. Grillot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Joao Lourenco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4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Alvaro Lopez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4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Ruben Lopez-Villanueva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Alvaro Marqueta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Isabel Nunes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Peter de Vries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Pablo Rebollo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Mariano Ruiz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Pierre Petitpas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Luca Zabeo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Maximos Tsalas</a:t>
                </a:r>
                <a:r>
                  <a:rPr lang="en-US" sz="1400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endPara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13067 France.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VERSE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EUROPA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11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.</m:t>
                        </m:r>
                      </m:e>
                    </m:sPre>
                  </m:oMath>
                </a14:m>
                <a:r>
                  <a:rPr lang="it-IT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Madrid, Spain</a:t>
                </a:r>
                <a:r>
                  <a:rPr lang="es-E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Critical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Software</m:t>
                        </m:r>
                      </m:e>
                    </m:sPre>
                  </m:oMath>
                </a14:m>
                <a:r>
                  <a:rPr lang="it-IT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pt-BR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Pq. Industrial de Taveiro Lote 49, 3045-504 Taveiro, Portugal</a:t>
                </a:r>
                <a:endParaRPr lang="es-ES" sz="11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CuadroTexto 5">
                <a:extLst>
                  <a:ext uri="{FF2B5EF4-FFF2-40B4-BE49-F238E27FC236}">
                    <a16:creationId xmlns:a16="http://schemas.microsoft.com/office/drawing/2014/main" id="{6F57BEC8-6233-C8FE-CFFE-117098C5D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633" y="2976281"/>
                <a:ext cx="12210158" cy="1298689"/>
              </a:xfrm>
              <a:prstGeom prst="rect">
                <a:avLst/>
              </a:prstGeom>
              <a:blipFill>
                <a:blip r:embed="rId7"/>
                <a:stretch>
                  <a:fillRect t="-2347" b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BA6BA2C-B367-1FDB-2591-B0D75B1B0D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8034" y="5315565"/>
            <a:ext cx="2724105" cy="109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19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16E7C76-276A-E7F2-33B8-A384853E0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accent3"/>
          </a:solidFill>
        </p:spPr>
        <p:txBody>
          <a:bodyPr/>
          <a:lstStyle/>
          <a:p>
            <a:endParaRPr lang="es-ES"/>
          </a:p>
        </p:txBody>
      </p:sp>
      <p:pic>
        <p:nvPicPr>
          <p:cNvPr id="3" name="Picture 2" descr="No hay descripción alternativa para esta imagen">
            <a:extLst>
              <a:ext uri="{FF2B5EF4-FFF2-40B4-BE49-F238E27FC236}">
                <a16:creationId xmlns:a16="http://schemas.microsoft.com/office/drawing/2014/main" id="{96E55A42-8A6F-2FCE-1BB0-E1963B07D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926" y="-25514"/>
            <a:ext cx="6459864" cy="6909027"/>
          </a:xfrm>
          <a:prstGeom prst="rect">
            <a:avLst/>
          </a:prstGeom>
        </p:spPr>
      </p:pic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07458" y="97933"/>
            <a:ext cx="6870358" cy="6655445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431999" y="576000"/>
            <a:ext cx="5882553" cy="2786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1800"/>
              </a:spcAft>
            </a:pP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OUTLINE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Background 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Motivation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Emergency Pulse Termination at ITER 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CIS Critical Gateway 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CIS Critical Gateway Prototype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Results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24101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540000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A47688F-9FD4-8797-E6A3-2059A9B9CEA9}"/>
              </a:ext>
            </a:extLst>
          </p:cNvPr>
          <p:cNvSpPr txBox="1">
            <a:spLocks noChangeArrowheads="1"/>
          </p:cNvSpPr>
          <p:nvPr/>
        </p:nvSpPr>
        <p:spPr>
          <a:xfrm>
            <a:off x="358414" y="1019928"/>
            <a:ext cx="6819142" cy="49602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ITER is a super-conducting tokamak capable of 15MA of plasma current – more than 350MJ of thermal energy alone. </a:t>
            </a:r>
          </a:p>
          <a:p>
            <a:r>
              <a:rPr lang="en-US" sz="1800" dirty="0"/>
              <a:t>Control of ITER is divided into three layers based on the impact of events</a:t>
            </a:r>
          </a:p>
          <a:p>
            <a:pPr lvl="1"/>
            <a:r>
              <a:rPr lang="en-US" sz="1400" b="1" dirty="0">
                <a:highlight>
                  <a:srgbClr val="FFFFFF"/>
                </a:highlight>
              </a:rPr>
              <a:t>Plasma Control System (PCS): </a:t>
            </a:r>
            <a:r>
              <a:rPr lang="en-US" sz="1400" dirty="0">
                <a:highlight>
                  <a:srgbClr val="FFFFFF"/>
                </a:highlight>
              </a:rPr>
              <a:t>This is the conventional control system in charge of operating ITER under normal conditions. It is responsible for controlling and maintaining the plasma in the ITER tokamak.</a:t>
            </a:r>
          </a:p>
          <a:p>
            <a:pPr lvl="1"/>
            <a:r>
              <a:rPr lang="en-US" sz="1400" b="1" u="sng" dirty="0">
                <a:highlight>
                  <a:srgbClr val="FFFFFF"/>
                </a:highlight>
              </a:rPr>
              <a:t>Interlock Control System (ICS)</a:t>
            </a:r>
            <a:r>
              <a:rPr lang="en-US" sz="1400" u="sng" baseline="30000" dirty="0">
                <a:highlight>
                  <a:srgbClr val="FFFFFF"/>
                </a:highlight>
              </a:rPr>
              <a:t> </a:t>
            </a:r>
            <a:r>
              <a:rPr lang="en-US" sz="1400" baseline="30000" dirty="0">
                <a:highlight>
                  <a:srgbClr val="FFFFFF"/>
                </a:highlight>
              </a:rPr>
              <a:t>1</a:t>
            </a:r>
            <a:r>
              <a:rPr lang="en-US" sz="1400" b="1" dirty="0">
                <a:highlight>
                  <a:srgbClr val="FFFFFF"/>
                </a:highlight>
              </a:rPr>
              <a:t> : </a:t>
            </a:r>
            <a:r>
              <a:rPr lang="en-US" sz="1400" dirty="0">
                <a:highlight>
                  <a:srgbClr val="FFFFFF"/>
                </a:highlight>
              </a:rPr>
              <a:t>is the ITER system that implements the Investment Protection Functions and is responsible for protecting the integrity of the machine against any possible failure.</a:t>
            </a:r>
          </a:p>
          <a:p>
            <a:pPr lvl="1"/>
            <a:r>
              <a:rPr lang="en-US" sz="1400" b="1" dirty="0">
                <a:highlight>
                  <a:srgbClr val="FFFFFF"/>
                </a:highlight>
              </a:rPr>
              <a:t>Central Safety System: </a:t>
            </a:r>
            <a:r>
              <a:rPr lang="en-US" sz="1400" dirty="0">
                <a:highlight>
                  <a:srgbClr val="FFFFFF"/>
                </a:highlight>
              </a:rPr>
              <a:t>layer that implements nuclear and personal protection functions.</a:t>
            </a:r>
          </a:p>
          <a:p>
            <a:r>
              <a:rPr lang="en-US" sz="1800" dirty="0"/>
              <a:t>The ICS is structured as:</a:t>
            </a:r>
          </a:p>
          <a:p>
            <a:pPr lvl="1"/>
            <a:r>
              <a:rPr lang="en-US" sz="1400" b="1" u="sng" dirty="0"/>
              <a:t>Central Interlock System (CIS)</a:t>
            </a:r>
            <a:r>
              <a:rPr lang="en-US" sz="1400" b="1" dirty="0"/>
              <a:t>: </a:t>
            </a:r>
            <a:r>
              <a:rPr lang="en-US" sz="1400" dirty="0"/>
              <a:t>Modules in charge of implementing the Central Protection Functions coordinating the events and actions between plants. </a:t>
            </a:r>
          </a:p>
          <a:p>
            <a:pPr lvl="1"/>
            <a:r>
              <a:rPr lang="en-US" sz="1400" b="1" dirty="0"/>
              <a:t>Plant Interlock System (PIS): </a:t>
            </a:r>
            <a:r>
              <a:rPr lang="en-US" sz="1400" dirty="0"/>
              <a:t>Modules implementing protection event/actions for individual plants. </a:t>
            </a:r>
          </a:p>
          <a:p>
            <a:pPr lvl="1"/>
            <a:r>
              <a:rPr lang="en-US" sz="1400" b="1" dirty="0"/>
              <a:t>Advanced Protection System (APS):</a:t>
            </a:r>
            <a:r>
              <a:rPr lang="en-US" sz="1400" dirty="0"/>
              <a:t> Modules that implement plasma-related protection functions.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A4928B-A406-68FF-B49A-CA4D764C8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850" y="1444752"/>
            <a:ext cx="5068951" cy="2411919"/>
          </a:xfrm>
          <a:prstGeom prst="rect">
            <a:avLst/>
          </a:prstGeom>
          <a:ln w="25400">
            <a:noFill/>
          </a:ln>
        </p:spPr>
      </p:pic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42928824-1F5F-C243-5F62-0A21C06D69EA}"/>
              </a:ext>
            </a:extLst>
          </p:cNvPr>
          <p:cNvSpPr/>
          <p:nvPr/>
        </p:nvSpPr>
        <p:spPr bwMode="auto">
          <a:xfrm rot="16200000">
            <a:off x="7844188" y="1872839"/>
            <a:ext cx="386577" cy="859514"/>
          </a:xfrm>
          <a:prstGeom prst="downArrow">
            <a:avLst/>
          </a:prstGeom>
          <a:solidFill>
            <a:schemeClr val="accent1">
              <a:lumMod val="90000"/>
              <a:lumOff val="1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88AAEC02-E56A-308B-EDE2-4B0DD69DF654}"/>
              </a:ext>
            </a:extLst>
          </p:cNvPr>
          <p:cNvSpPr txBox="1"/>
          <p:nvPr/>
        </p:nvSpPr>
        <p:spPr>
          <a:xfrm>
            <a:off x="7269389" y="5413248"/>
            <a:ext cx="46578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J.L. Fernández-Hernando, D. Carrillo, G. Ciusa, Y. Liu, I. Prieto-Díaz, R.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Pedica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, S. Sayas, J. Soni, A. Vergara, The ITER interlock system, Fusion Engineering and Design, Volume 129, 2018, Pages 104-108, ISSN 0920-3796,</a:t>
            </a:r>
          </a:p>
        </p:txBody>
      </p:sp>
    </p:spTree>
    <p:extLst>
      <p:ext uri="{BB962C8B-B14F-4D97-AF65-F5344CB8AC3E}">
        <p14:creationId xmlns:p14="http://schemas.microsoft.com/office/powerpoint/2010/main" val="72872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89" y="309559"/>
            <a:ext cx="7407227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II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8AF45CE-2883-A47E-D5DB-60E33EA6B4B4}"/>
              </a:ext>
            </a:extLst>
          </p:cNvPr>
          <p:cNvSpPr txBox="1"/>
          <p:nvPr/>
        </p:nvSpPr>
        <p:spPr>
          <a:xfrm>
            <a:off x="394989" y="1012044"/>
            <a:ext cx="62659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287338" algn="just" defTabSz="795338" eaLnBrk="1" hangingPunct="1">
              <a:spcBef>
                <a:spcPct val="20000"/>
              </a:spcBef>
              <a:buChar char="•"/>
            </a:pPr>
            <a:r>
              <a:rPr lang="en-US" dirty="0">
                <a:highlight>
                  <a:srgbClr val="FFFFFF"/>
                </a:highlight>
                <a:latin typeface="+mn-lt"/>
              </a:rPr>
              <a:t>The ICS implements three different architectures depending the response time required: hardwired, slow (PLC) and </a:t>
            </a:r>
            <a:r>
              <a:rPr lang="en-US" b="1" dirty="0">
                <a:highlight>
                  <a:srgbClr val="FFFFFF"/>
                </a:highlight>
                <a:latin typeface="+mn-lt"/>
              </a:rPr>
              <a:t>fast (FPGA).</a:t>
            </a:r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3DD7E5A7-AA7E-A9EC-6A18-32BAFA6CD1F3}"/>
              </a:ext>
            </a:extLst>
          </p:cNvPr>
          <p:cNvSpPr txBox="1"/>
          <p:nvPr/>
        </p:nvSpPr>
        <p:spPr>
          <a:xfrm>
            <a:off x="394989" y="1967692"/>
            <a:ext cx="632998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287338" algn="just" defTabSz="795338">
              <a:spcBef>
                <a:spcPct val="20000"/>
              </a:spcBef>
              <a:buFontTx/>
              <a:buChar char="•"/>
            </a:pPr>
            <a:r>
              <a:rPr lang="en-US" dirty="0">
                <a:highlight>
                  <a:srgbClr val="FFFFFF"/>
                </a:highlight>
                <a:latin typeface="+mn-lt"/>
              </a:rPr>
              <a:t>The CIS Fast Architecure</a:t>
            </a:r>
            <a:r>
              <a:rPr lang="en-US" baseline="30000" dirty="0">
                <a:highlight>
                  <a:srgbClr val="FFFFFF"/>
                </a:highlight>
              </a:rPr>
              <a:t>1</a:t>
            </a:r>
            <a:r>
              <a:rPr lang="en-US" dirty="0">
                <a:highlight>
                  <a:srgbClr val="FFFFFF"/>
                </a:highlight>
                <a:latin typeface="+mn-lt"/>
              </a:rPr>
              <a:t> </a:t>
            </a:r>
            <a:r>
              <a:rPr lang="en-US" dirty="0">
                <a:highlight>
                  <a:srgbClr val="FFFFFF"/>
                </a:highlight>
              </a:rPr>
              <a:t>(CIS-FA) </a:t>
            </a:r>
            <a:r>
              <a:rPr lang="en-US" dirty="0">
                <a:highlight>
                  <a:srgbClr val="FFFFFF"/>
                </a:highlight>
                <a:latin typeface="+mn-lt"/>
              </a:rPr>
              <a:t>is based </a:t>
            </a:r>
            <a:r>
              <a:rPr lang="en-US">
                <a:highlight>
                  <a:srgbClr val="FFFFFF"/>
                </a:highlight>
                <a:latin typeface="+mn-lt"/>
              </a:rPr>
              <a:t>on the use of </a:t>
            </a:r>
            <a:r>
              <a:rPr lang="en-US" dirty="0">
                <a:highlight>
                  <a:srgbClr val="FFFFFF"/>
                </a:highlight>
              </a:rPr>
              <a:t>two redundant NI9159 </a:t>
            </a:r>
            <a:r>
              <a:rPr lang="en-US" dirty="0" err="1">
                <a:highlight>
                  <a:srgbClr val="FFFFFF"/>
                </a:highlight>
              </a:rPr>
              <a:t>CompactRIO</a:t>
            </a:r>
            <a:r>
              <a:rPr lang="en-US" dirty="0">
                <a:highlight>
                  <a:srgbClr val="FFFFFF"/>
                </a:highlight>
              </a:rPr>
              <a:t> chassis in 1oo2D mode, </a:t>
            </a:r>
            <a:r>
              <a:rPr lang="en-US" dirty="0"/>
              <a:t>each with its own Fast Controller connected.</a:t>
            </a:r>
            <a:endParaRPr lang="en-US" baseline="30000" dirty="0">
              <a:highlight>
                <a:srgbClr val="FFFFFF"/>
              </a:highlight>
              <a:latin typeface="+mn-lt"/>
            </a:endParaRPr>
          </a:p>
          <a:p>
            <a:pPr marL="757238" lvl="1" indent="-279400" algn="just" defTabSz="795338">
              <a:spcBef>
                <a:spcPct val="20000"/>
              </a:spcBef>
              <a:buFontTx/>
              <a:buChar char="–"/>
            </a:pPr>
            <a:r>
              <a:rPr lang="en-US" sz="1600" dirty="0">
                <a:highlight>
                  <a:srgbClr val="FFFFFF"/>
                </a:highlight>
              </a:rPr>
              <a:t>Firmware development through the LabVIEW FPGA tool</a:t>
            </a:r>
          </a:p>
          <a:p>
            <a:pPr marL="757238" lvl="1" indent="-279400" algn="just" defTabSz="795338">
              <a:spcBef>
                <a:spcPct val="20000"/>
              </a:spcBef>
              <a:buFontTx/>
              <a:buChar char="–"/>
            </a:pPr>
            <a:r>
              <a:rPr lang="en-US" sz="1600" dirty="0">
                <a:highlight>
                  <a:srgbClr val="FFFFFF"/>
                </a:highlight>
              </a:rPr>
              <a:t>Host software use MARTe2 framework on Linux RT kernel</a:t>
            </a:r>
          </a:p>
          <a:p>
            <a:pPr marL="757238" lvl="1" indent="-279400" algn="just" defTabSz="795338">
              <a:spcBef>
                <a:spcPct val="20000"/>
              </a:spcBef>
              <a:buFontTx/>
              <a:buChar char="–"/>
            </a:pPr>
            <a:r>
              <a:rPr lang="en-US" sz="1600" dirty="0">
                <a:highlight>
                  <a:srgbClr val="FFFFFF"/>
                </a:highlight>
              </a:rPr>
              <a:t>Following the IEC 61508 standard guidelines</a:t>
            </a:r>
            <a:r>
              <a:rPr lang="en-US" sz="1600" baseline="30000" dirty="0">
                <a:highlight>
                  <a:srgbClr val="FFFFFF"/>
                </a:highlight>
              </a:rPr>
              <a:t>2</a:t>
            </a:r>
            <a:endParaRPr lang="en-US" sz="1600" dirty="0">
              <a:highlight>
                <a:srgbClr val="FFFFFF"/>
              </a:highlight>
            </a:endParaRPr>
          </a:p>
          <a:p>
            <a:pPr marL="757238" lvl="1" indent="-279400" algn="just" defTabSz="795338">
              <a:spcBef>
                <a:spcPct val="20000"/>
              </a:spcBef>
              <a:buFontTx/>
              <a:buChar char="–"/>
            </a:pPr>
            <a:r>
              <a:rPr lang="en-US" sz="1600" dirty="0">
                <a:highlight>
                  <a:srgbClr val="FFFFFF"/>
                </a:highlight>
              </a:rPr>
              <a:t>Platform customized to meet hard real-time requirements</a:t>
            </a:r>
            <a:r>
              <a:rPr lang="en-US" sz="1600" baseline="30000" dirty="0">
                <a:highlight>
                  <a:srgbClr val="FFFFFF"/>
                </a:highlight>
              </a:rPr>
              <a:t>3</a:t>
            </a:r>
            <a:endParaRPr lang="en-US" sz="1600" dirty="0">
              <a:highlight>
                <a:srgbClr val="FFFFFF"/>
              </a:highlight>
            </a:endParaRPr>
          </a:p>
          <a:p>
            <a:pPr marL="757238" lvl="1" indent="-279400" algn="just" defTabSz="795338" eaLnBrk="1" hangingPunct="1">
              <a:spcBef>
                <a:spcPct val="20000"/>
              </a:spcBef>
              <a:buChar char="–"/>
            </a:pPr>
            <a:endParaRPr lang="en-US" sz="500" kern="0" dirty="0"/>
          </a:p>
          <a:p>
            <a:pPr marL="0" lvl="1" algn="just" defTabSz="795338">
              <a:spcBef>
                <a:spcPct val="20000"/>
              </a:spcBef>
            </a:pPr>
            <a:r>
              <a:rPr lang="en-US" sz="1600" dirty="0"/>
              <a:t>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F7B469-6FDD-CCB3-2461-03B6B74A2DB7}"/>
              </a:ext>
            </a:extLst>
          </p:cNvPr>
          <p:cNvGrpSpPr/>
          <p:nvPr/>
        </p:nvGrpSpPr>
        <p:grpSpPr>
          <a:xfrm>
            <a:off x="6889570" y="1012044"/>
            <a:ext cx="5177398" cy="2865012"/>
            <a:chOff x="6327005" y="3299804"/>
            <a:chExt cx="5432995" cy="2879579"/>
          </a:xfrm>
        </p:grpSpPr>
        <p:pic>
          <p:nvPicPr>
            <p:cNvPr id="9" name="Imagen 5">
              <a:extLst>
                <a:ext uri="{FF2B5EF4-FFF2-40B4-BE49-F238E27FC236}">
                  <a16:creationId xmlns:a16="http://schemas.microsoft.com/office/drawing/2014/main" id="{A576B219-C99D-7727-33E7-4779A7B99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49828" y="3299804"/>
              <a:ext cx="4010172" cy="2879579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id="{918631AB-2A33-82AE-B309-541B82FBF581}"/>
                </a:ext>
              </a:extLst>
            </p:cNvPr>
            <p:cNvSpPr txBox="1"/>
            <p:nvPr/>
          </p:nvSpPr>
          <p:spPr>
            <a:xfrm>
              <a:off x="6327005" y="4472743"/>
              <a:ext cx="1073635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/>
                <a:t>MARTe2 application &amp; host with TCN connection</a:t>
              </a:r>
            </a:p>
          </p:txBody>
        </p:sp>
        <p:cxnSp>
          <p:nvCxnSpPr>
            <p:cNvPr id="11" name="Straight Arrow Connector 7">
              <a:extLst>
                <a:ext uri="{FF2B5EF4-FFF2-40B4-BE49-F238E27FC236}">
                  <a16:creationId xmlns:a16="http://schemas.microsoft.com/office/drawing/2014/main" id="{143976FA-118A-699C-ACD7-0FB7E3A61188}"/>
                </a:ext>
              </a:extLst>
            </p:cNvPr>
            <p:cNvCxnSpPr/>
            <p:nvPr/>
          </p:nvCxnSpPr>
          <p:spPr bwMode="auto">
            <a:xfrm flipV="1">
              <a:off x="7322540" y="4072381"/>
              <a:ext cx="581421" cy="4496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7">
              <a:extLst>
                <a:ext uri="{FF2B5EF4-FFF2-40B4-BE49-F238E27FC236}">
                  <a16:creationId xmlns:a16="http://schemas.microsoft.com/office/drawing/2014/main" id="{805EF63A-80AB-2789-3ECC-BED79827085D}"/>
                </a:ext>
              </a:extLst>
            </p:cNvPr>
            <p:cNvCxnSpPr/>
            <p:nvPr/>
          </p:nvCxnSpPr>
          <p:spPr bwMode="auto">
            <a:xfrm>
              <a:off x="7322540" y="5061855"/>
              <a:ext cx="581421" cy="3798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B5353BD-8765-C798-B2C8-837B1D9E10CB}"/>
              </a:ext>
            </a:extLst>
          </p:cNvPr>
          <p:cNvSpPr txBox="1"/>
          <p:nvPr/>
        </p:nvSpPr>
        <p:spPr>
          <a:xfrm>
            <a:off x="661742" y="4811421"/>
            <a:ext cx="64614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E. Barrera et al., "</a:t>
            </a:r>
            <a:r>
              <a:rPr lang="en-GB" sz="800" i="1" dirty="0">
                <a:solidFill>
                  <a:srgbClr val="002060"/>
                </a:solidFill>
                <a:highlight>
                  <a:srgbClr val="FFFFFF"/>
                </a:highlight>
              </a:rPr>
              <a:t>Implementation of ITER Fast Plant Interlock System Using FPGAs With CompactRIO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," IEEE Transactions on Nuclear Science, vol. 65, no. 2, pp. 796-804, Feb. 2018,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doi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: 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  <a:hlinkClick r:id="rId3"/>
              </a:rPr>
              <a:t>10.1109/TNS.2017.2783243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I. García-Siguero et al., "</a:t>
            </a:r>
            <a:r>
              <a:rPr lang="en-GB" sz="800" i="1" dirty="0">
                <a:solidFill>
                  <a:srgbClr val="002060"/>
                </a:solidFill>
                <a:highlight>
                  <a:srgbClr val="FFFFFF"/>
                </a:highlight>
              </a:rPr>
              <a:t>Verification and Validation of ITER Interlock System Fast Architecture According to IEC 61508 Standard"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 IEEE Transactions on Nuclear Science, vol. 70, no. 6, pp. 1164-1170, June 2023,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doi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: 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  <a:hlinkClick r:id="rId4"/>
              </a:rPr>
              <a:t>10.1109/TNS.2022.3224780</a:t>
            </a:r>
            <a:endParaRPr lang="en-GB" sz="800" dirty="0">
              <a:solidFill>
                <a:srgbClr val="002060"/>
              </a:solidFill>
              <a:highlight>
                <a:srgbClr val="FFFFFF"/>
              </a:highlight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D. Karkinsky et al., "Assessing NI FPGA-Based Platform With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MXIe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 Interface for Use in ITER Hard Real-Time Investment Protection Applications," in IEEE Transactions on Nuclear Science, vol. 72, no. 3, pp. 530-537, March 2025,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doi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: 10.1109/TNS.2024.3474749. </a:t>
            </a:r>
          </a:p>
          <a:p>
            <a:endParaRPr lang="en-GB" sz="800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2698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7858056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8A0B80E-E2DF-53CB-7FE6-098B568A270B}"/>
              </a:ext>
            </a:extLst>
          </p:cNvPr>
          <p:cNvSpPr txBox="1">
            <a:spLocks noChangeArrowheads="1"/>
          </p:cNvSpPr>
          <p:nvPr/>
        </p:nvSpPr>
        <p:spPr>
          <a:xfrm>
            <a:off x="397764" y="1140352"/>
            <a:ext cx="5949700" cy="7078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Tokamak interlocks can terminate a pulse very fast through immediate actions of hardwired logic.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45C52A-3213-984C-E9B6-C032C2757B5F}"/>
              </a:ext>
            </a:extLst>
          </p:cNvPr>
          <p:cNvSpPr txBox="1">
            <a:spLocks noChangeArrowheads="1"/>
          </p:cNvSpPr>
          <p:nvPr/>
        </p:nvSpPr>
        <p:spPr>
          <a:xfrm>
            <a:off x="6388612" y="1159964"/>
            <a:ext cx="5641848" cy="19876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This induces large mechanical and thermal loads on the tokamak’s structures. Availability is seriously reduced.</a:t>
            </a:r>
          </a:p>
          <a:p>
            <a:pPr marL="0" indent="0">
              <a:buNone/>
            </a:pPr>
            <a:r>
              <a:rPr lang="en-US" sz="1800" dirty="0"/>
              <a:t>Allows time for conventional systems (e.g. Plasma Control System PCS)  to lower tokamak stored energy in a controlled manner.</a:t>
            </a:r>
            <a:r>
              <a:rPr lang="en-US" sz="1800" dirty="0">
                <a:highlight>
                  <a:srgbClr val="FFFFFF"/>
                </a:highlight>
              </a:rPr>
              <a:t> </a:t>
            </a:r>
          </a:p>
          <a:p>
            <a:pPr marL="0" indent="0">
              <a:buNone/>
            </a:pPr>
            <a:endParaRPr lang="en-US" sz="1800" dirty="0">
              <a:highlight>
                <a:srgbClr val="FFFFFF"/>
              </a:highlight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D15E241-FFE9-4712-8D24-5233D01D324E}"/>
              </a:ext>
            </a:extLst>
          </p:cNvPr>
          <p:cNvSpPr/>
          <p:nvPr/>
        </p:nvSpPr>
        <p:spPr>
          <a:xfrm>
            <a:off x="5981704" y="1318313"/>
            <a:ext cx="365760" cy="280015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77B1975-703D-3F83-48A5-1B8A1DFBB377}"/>
              </a:ext>
            </a:extLst>
          </p:cNvPr>
          <p:cNvSpPr/>
          <p:nvPr/>
        </p:nvSpPr>
        <p:spPr>
          <a:xfrm>
            <a:off x="5961896" y="2086077"/>
            <a:ext cx="365760" cy="280015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A461EBF-B69B-227D-5E8A-B92D4D565376}"/>
              </a:ext>
            </a:extLst>
          </p:cNvPr>
          <p:cNvSpPr/>
          <p:nvPr/>
        </p:nvSpPr>
        <p:spPr>
          <a:xfrm>
            <a:off x="5974088" y="4060921"/>
            <a:ext cx="365760" cy="280015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9B4320C-4225-5B25-5A92-75847E4FBC8C}"/>
              </a:ext>
            </a:extLst>
          </p:cNvPr>
          <p:cNvSpPr/>
          <p:nvPr/>
        </p:nvSpPr>
        <p:spPr>
          <a:xfrm>
            <a:off x="5971040" y="4719762"/>
            <a:ext cx="365760" cy="280015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3ECD9-2750-94B4-7DD7-71ECBCBF6C9E}"/>
              </a:ext>
            </a:extLst>
          </p:cNvPr>
          <p:cNvSpPr txBox="1"/>
          <p:nvPr/>
        </p:nvSpPr>
        <p:spPr>
          <a:xfrm>
            <a:off x="617224" y="2955608"/>
            <a:ext cx="107289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Within CIS, the central function that coordinates with PCS to terminate a pulse is called </a:t>
            </a:r>
            <a:r>
              <a:rPr lang="en-US" sz="2000" b="1" u="sng" dirty="0"/>
              <a:t>Emergency Pulse Termination (EPT)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E5F7E-E3B8-1C6A-C914-2090C6E970F3}"/>
              </a:ext>
            </a:extLst>
          </p:cNvPr>
          <p:cNvSpPr txBox="1"/>
          <p:nvPr/>
        </p:nvSpPr>
        <p:spPr>
          <a:xfrm>
            <a:off x="370332" y="3946285"/>
            <a:ext cx="5583939" cy="1217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EPT offers a period of time before interlock actions must trigger to </a:t>
            </a:r>
            <a:r>
              <a:rPr lang="en-US" b="1" dirty="0"/>
              <a:t>GUARANTEE </a:t>
            </a:r>
            <a:r>
              <a:rPr lang="en-US" dirty="0"/>
              <a:t>pulse termination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EPT functional specification must cater for evolving tokamak plant requirements &amp; design.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A7B1F1-7C55-B0FA-0358-0D83003FFBE4}"/>
              </a:ext>
            </a:extLst>
          </p:cNvPr>
          <p:cNvSpPr txBox="1"/>
          <p:nvPr/>
        </p:nvSpPr>
        <p:spPr>
          <a:xfrm>
            <a:off x="6388612" y="3952789"/>
            <a:ext cx="5641848" cy="146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Interlocks trigger immediate termination only if the events </a:t>
            </a:r>
            <a:r>
              <a:rPr lang="en-US" b="1" dirty="0"/>
              <a:t>ESCALLATE</a:t>
            </a:r>
            <a:r>
              <a:rPr lang="en-US" dirty="0"/>
              <a:t>  to conditions that requires it.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It must be general enough for scalable, cost-efficient integration and configurable enough for specific kinds of operation.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23FF0C-DF49-58DE-CDCF-101F614FB80C}"/>
              </a:ext>
            </a:extLst>
          </p:cNvPr>
          <p:cNvSpPr txBox="1"/>
          <p:nvPr/>
        </p:nvSpPr>
        <p:spPr>
          <a:xfrm>
            <a:off x="397764" y="2000249"/>
            <a:ext cx="5583940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There are some interlock events where interlock actions can be scheduled rather than triggered immediately</a:t>
            </a:r>
          </a:p>
        </p:txBody>
      </p:sp>
    </p:spTree>
    <p:extLst>
      <p:ext uri="{BB962C8B-B14F-4D97-AF65-F5344CB8AC3E}">
        <p14:creationId xmlns:p14="http://schemas.microsoft.com/office/powerpoint/2010/main" val="159857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FE5A8-EFD8-75B0-4888-C84F56085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DA52210-D464-4178-BE2D-B9EA2A14A717}"/>
              </a:ext>
            </a:extLst>
          </p:cNvPr>
          <p:cNvSpPr txBox="1">
            <a:spLocks/>
          </p:cNvSpPr>
          <p:nvPr/>
        </p:nvSpPr>
        <p:spPr>
          <a:xfrm>
            <a:off x="394989" y="201271"/>
            <a:ext cx="7935195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Pulse Termination at ITER I 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03851-6C88-D512-47C4-79CDF3760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3678" y="679271"/>
            <a:ext cx="5413333" cy="3173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46EE56-A856-6E51-81BB-DF9A28AAE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6468" y="679271"/>
            <a:ext cx="5293334" cy="3133333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14EED102-2289-CAAF-3CD9-2BE5D9962C58}"/>
              </a:ext>
            </a:extLst>
          </p:cNvPr>
          <p:cNvSpPr txBox="1">
            <a:spLocks noChangeArrowheads="1"/>
          </p:cNvSpPr>
          <p:nvPr/>
        </p:nvSpPr>
        <p:spPr>
          <a:xfrm>
            <a:off x="696468" y="4268310"/>
            <a:ext cx="10799064" cy="14177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1232854-972E-A310-4625-8FD7F2ABD268}"/>
              </a:ext>
            </a:extLst>
          </p:cNvPr>
          <p:cNvSpPr txBox="1">
            <a:spLocks noChangeArrowheads="1"/>
          </p:cNvSpPr>
          <p:nvPr/>
        </p:nvSpPr>
        <p:spPr>
          <a:xfrm>
            <a:off x="66225" y="3665227"/>
            <a:ext cx="12125775" cy="24774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During a pulse, interlock events trigger in some sequence. There can be no limit on the length of the sequence or any assumptions on the order in which events occur.</a:t>
            </a:r>
          </a:p>
          <a:p>
            <a:r>
              <a:rPr lang="en-US" sz="1800" dirty="0"/>
              <a:t>All events have an associated deadline to achieve pulse termination. Pulse termination is defined as; no plasma current, Poloidal Field (PF), Central Solenoid (CS) and Correction Coils (CC) magnets fully discharged, auxiliary heating switched off and inhibited.</a:t>
            </a:r>
          </a:p>
          <a:p>
            <a:r>
              <a:rPr lang="en-US" sz="1800" dirty="0"/>
              <a:t>Deadlines either remain in force until the end of the pulse or escalate towards immediate pulse termination. </a:t>
            </a:r>
          </a:p>
          <a:p>
            <a:r>
              <a:rPr lang="en-US" sz="1800" dirty="0"/>
              <a:t>Immediate pulse termination is where PF/CS is discharged at the fastest possible rate through a bank of resistors and plasma needs to be shut down within a few 100ths of </a:t>
            </a:r>
            <a:r>
              <a:rPr lang="en-US" sz="1800" dirty="0" err="1"/>
              <a:t>ms</a:t>
            </a:r>
            <a:r>
              <a:rPr lang="en-US" sz="1800" dirty="0"/>
              <a:t> with disruption mitigation – PCS no longer in control.</a:t>
            </a:r>
          </a:p>
        </p:txBody>
      </p:sp>
    </p:spTree>
    <p:extLst>
      <p:ext uri="{BB962C8B-B14F-4D97-AF65-F5344CB8AC3E}">
        <p14:creationId xmlns:p14="http://schemas.microsoft.com/office/powerpoint/2010/main" val="1855033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34F15-3C6A-DF1B-E28C-64501FDAD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E00E22F-B75E-D500-A969-244F08CE5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95" y="905826"/>
            <a:ext cx="11611473" cy="461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EPT has 32 interlock action requests governed by 32 counters updated in hard real-time. </a:t>
            </a:r>
          </a:p>
          <a:p>
            <a:pPr marL="698500" lvl="1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This number is oversized to ensure future-proofing.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When a counter reaches 0s, a corresponding interlock action is requested.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Interlock events are mapped to a set of </a:t>
            </a:r>
            <a:r>
              <a:rPr lang="en-US" sz="1800" b="1" dirty="0"/>
              <a:t>stop-codes</a:t>
            </a:r>
            <a:r>
              <a:rPr lang="en-US" sz="1800" dirty="0"/>
              <a:t>, with associated deadlines specified in a table.</a:t>
            </a:r>
          </a:p>
          <a:p>
            <a:pPr marL="698500" lvl="1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Deadlines are specified relative to event triggering time.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Priority Evaluation - If an interlock event requests a stop-code with a shorter deadline than the counter’s current time, the counter is advanced to the shorter deadline. Stop-codes latch until termination is achieved.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Countdown – below 4000s, counters are updated with elapsed time with 500us precision.</a:t>
            </a:r>
          </a:p>
          <a:p>
            <a:pPr marL="698500" lvl="1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Maximum ITER pulse time is 3000s. 4000s is the threshold for enabling the countdown.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Initial state of the function - counters are initialized before start of pulse to 5000s. </a:t>
            </a:r>
            <a:endParaRPr lang="en-US" sz="1400" kern="0" dirty="0">
              <a:highlight>
                <a:srgbClr val="FFFF00"/>
              </a:highlight>
            </a:endParaRPr>
          </a:p>
          <a:p>
            <a:pPr marL="287338" lvl="1" indent="-287338">
              <a:buChar char="•"/>
            </a:pPr>
            <a:endParaRPr lang="en-US" sz="1600" kern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8249BA-9C1C-A6A0-D5B4-3D074A6CBFD4}"/>
              </a:ext>
            </a:extLst>
          </p:cNvPr>
          <p:cNvGrpSpPr/>
          <p:nvPr/>
        </p:nvGrpSpPr>
        <p:grpSpPr>
          <a:xfrm>
            <a:off x="1689530" y="4348793"/>
            <a:ext cx="7926151" cy="1947672"/>
            <a:chOff x="721024" y="2851674"/>
            <a:chExt cx="7701951" cy="173642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C2FF9E4-4667-86FA-342E-1F235B356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024" y="2851674"/>
              <a:ext cx="7701951" cy="94052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2ED8212-9A46-B21F-4295-5599D37A574F}"/>
                </a:ext>
              </a:extLst>
            </p:cNvPr>
            <p:cNvSpPr txBox="1"/>
            <p:nvPr/>
          </p:nvSpPr>
          <p:spPr>
            <a:xfrm>
              <a:off x="1918581" y="4059137"/>
              <a:ext cx="990600" cy="411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+mn-lt"/>
                </a:rPr>
                <a:t>PF/CS Fast Discharge </a:t>
              </a:r>
            </a:p>
          </p:txBody>
        </p:sp>
        <p:sp>
          <p:nvSpPr>
            <p:cNvPr id="7" name="TextBox 5">
              <a:extLst>
                <a:ext uri="{FF2B5EF4-FFF2-40B4-BE49-F238E27FC236}">
                  <a16:creationId xmlns:a16="http://schemas.microsoft.com/office/drawing/2014/main" id="{51B2272F-2605-436E-F1A3-DDF9F5371B28}"/>
                </a:ext>
              </a:extLst>
            </p:cNvPr>
            <p:cNvSpPr txBox="1"/>
            <p:nvPr/>
          </p:nvSpPr>
          <p:spPr>
            <a:xfrm>
              <a:off x="2976204" y="4126433"/>
              <a:ext cx="1290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+mn-lt"/>
                </a:rPr>
                <a:t>PF1/PF6 CS Voltage=0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379BA2-77ED-CB77-7084-5D3E4F9F6AB3}"/>
                </a:ext>
              </a:extLst>
            </p:cNvPr>
            <p:cNvSpPr txBox="1"/>
            <p:nvPr/>
          </p:nvSpPr>
          <p:spPr>
            <a:xfrm>
              <a:off x="4210409" y="4099766"/>
              <a:ext cx="1676399" cy="24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+mn-lt"/>
                </a:rPr>
                <a:t>Disruption Mitigation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FD186F-D905-6FC7-A552-BBBCA3223EB0}"/>
                </a:ext>
              </a:extLst>
            </p:cNvPr>
            <p:cNvSpPr txBox="1"/>
            <p:nvPr/>
          </p:nvSpPr>
          <p:spPr>
            <a:xfrm>
              <a:off x="6012988" y="4218765"/>
              <a:ext cx="2293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+mn-lt"/>
                </a:rPr>
                <a:t>AUX-heating inhibit requests</a:t>
              </a: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DF1CE1C9-D7FF-E655-B0DB-83223B7C049E}"/>
                </a:ext>
              </a:extLst>
            </p:cNvPr>
            <p:cNvSpPr/>
            <p:nvPr/>
          </p:nvSpPr>
          <p:spPr bwMode="auto">
            <a:xfrm rot="5400000">
              <a:off x="6845174" y="2757448"/>
              <a:ext cx="491431" cy="2523539"/>
            </a:xfrm>
            <a:prstGeom prst="rightBrac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926BEBA-23E2-2F98-5A51-E5DDC280F731}"/>
                </a:ext>
              </a:extLst>
            </p:cNvPr>
            <p:cNvCxnSpPr/>
            <p:nvPr/>
          </p:nvCxnSpPr>
          <p:spPr bwMode="auto">
            <a:xfrm flipV="1">
              <a:off x="4876800" y="3704865"/>
              <a:ext cx="6644" cy="394901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9961E4C-CDB8-BF6E-937F-4B4B4C7E7CA3}"/>
                </a:ext>
              </a:extLst>
            </p:cNvPr>
            <p:cNvCxnSpPr/>
            <p:nvPr/>
          </p:nvCxnSpPr>
          <p:spPr bwMode="auto">
            <a:xfrm flipV="1">
              <a:off x="3568593" y="3741247"/>
              <a:ext cx="89007" cy="385186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D6458D2-B900-7242-0AEA-14383C5674AF}"/>
                </a:ext>
              </a:extLst>
            </p:cNvPr>
            <p:cNvCxnSpPr>
              <a:cxnSpLocks/>
              <a:stCxn id="5" idx="0"/>
            </p:cNvCxnSpPr>
            <p:nvPr/>
          </p:nvCxnSpPr>
          <p:spPr bwMode="auto">
            <a:xfrm flipV="1">
              <a:off x="2413881" y="3748399"/>
              <a:ext cx="503166" cy="31073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DC4353-F07A-3660-E800-D9D8F6217EEC}"/>
              </a:ext>
            </a:extLst>
          </p:cNvPr>
          <p:cNvSpPr txBox="1">
            <a:spLocks/>
          </p:cNvSpPr>
          <p:nvPr/>
        </p:nvSpPr>
        <p:spPr>
          <a:xfrm>
            <a:off x="394989" y="309559"/>
            <a:ext cx="7935195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Pulse Termination at ITER II 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29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B0630-E867-264C-C179-12C0E5F6E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3DB765FC-6421-62C7-C0FE-6ECE301E247C}"/>
              </a:ext>
            </a:extLst>
          </p:cNvPr>
          <p:cNvSpPr txBox="1"/>
          <p:nvPr/>
        </p:nvSpPr>
        <p:spPr>
          <a:xfrm>
            <a:off x="117833" y="955502"/>
            <a:ext cx="6874491" cy="5317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At ITER ETP is implement in the CIS Fast Architecture – </a:t>
            </a:r>
            <a:r>
              <a:rPr lang="en-US" b="1" u="sng" dirty="0"/>
              <a:t>CIS Critical Gateway (CIS-CG) </a:t>
            </a:r>
            <a:endParaRPr lang="en-US" sz="1400" dirty="0"/>
          </a:p>
          <a:p>
            <a:pPr marL="698500" lvl="1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One CIS-CG node is in the Main Server Room and the other is in Backup Server Room.</a:t>
            </a:r>
            <a:endParaRPr lang="en-US" dirty="0"/>
          </a:p>
          <a:p>
            <a:pPr marL="287338" indent="-287338" algn="just" defTabSz="795338">
              <a:spcBef>
                <a:spcPct val="20000"/>
              </a:spcBef>
              <a:buChar char="•"/>
            </a:pPr>
            <a:r>
              <a:rPr lang="en-US" dirty="0"/>
              <a:t>Each node receives a fixed set of stop codes (42) through a hardwired 5Mbps Manchester Code link with error detection mechanism (CRC8, Sequence Number).</a:t>
            </a:r>
          </a:p>
          <a:p>
            <a:pPr marL="287338" indent="-287338" algn="just" defTabSz="795338">
              <a:spcBef>
                <a:spcPct val="20000"/>
              </a:spcBef>
              <a:buFontTx/>
              <a:buChar char="•"/>
            </a:pPr>
            <a:r>
              <a:rPr lang="en-US" dirty="0"/>
              <a:t>Each node is time synchronized to ITER’s central time coordination network TCN (PTP) with less than 1us jitter.</a:t>
            </a:r>
          </a:p>
          <a:p>
            <a:pPr marL="287338" indent="-287338" algn="just" defTabSz="795338">
              <a:spcBef>
                <a:spcPct val="20000"/>
              </a:spcBef>
              <a:buChar char="•"/>
            </a:pPr>
            <a:r>
              <a:rPr lang="en-US" dirty="0"/>
              <a:t>Each node monitors the PCS through a heartbeat on the real-time network SDN.</a:t>
            </a:r>
          </a:p>
          <a:p>
            <a:pPr marL="287338" indent="-287338" algn="just" defTabSz="795338">
              <a:spcBef>
                <a:spcPct val="20000"/>
              </a:spcBef>
              <a:buFontTx/>
              <a:buChar char="•"/>
            </a:pPr>
            <a:r>
              <a:rPr lang="en-US" dirty="0"/>
              <a:t>PCS receives the active stop codes via SDN from each node separately, performs exception handling and conventional control of the plasma. </a:t>
            </a:r>
          </a:p>
          <a:p>
            <a:pPr marL="287338" indent="-287338" algn="just" defTabSz="795338">
              <a:spcBef>
                <a:spcPct val="20000"/>
              </a:spcBef>
              <a:buFontTx/>
              <a:buChar char="•"/>
            </a:pPr>
            <a:r>
              <a:rPr lang="en-US" dirty="0"/>
              <a:t>Nodes monitor their TCN synchronization and coordinate counter updates in lockstep so as to be correct even if one node is de-synchronized.</a:t>
            </a:r>
          </a:p>
          <a:p>
            <a:pPr marL="287338" indent="-287338" algn="just" defTabSz="795338">
              <a:spcBef>
                <a:spcPct val="20000"/>
              </a:spcBef>
              <a:buChar char="•"/>
            </a:pPr>
            <a:endParaRPr lang="en-US" dirty="0"/>
          </a:p>
        </p:txBody>
      </p:sp>
      <p:pic>
        <p:nvPicPr>
          <p:cNvPr id="2" name="Picture 1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95BC0E7C-BF0F-0661-B73A-1A60BF94D2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324" y="1007311"/>
            <a:ext cx="5053628" cy="3733615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9A5B3-E9A3-A04B-8F53-2BACE7A0B1EF}"/>
              </a:ext>
            </a:extLst>
          </p:cNvPr>
          <p:cNvSpPr txBox="1">
            <a:spLocks/>
          </p:cNvSpPr>
          <p:nvPr/>
        </p:nvSpPr>
        <p:spPr>
          <a:xfrm>
            <a:off x="394989" y="309559"/>
            <a:ext cx="11412698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 Critical Gateway I – System Design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081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8DEC3-85BD-9F43-C19B-6EACE9ED4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83128EC0-2F3A-8298-1231-E436903F0EE8}"/>
              </a:ext>
            </a:extLst>
          </p:cNvPr>
          <p:cNvSpPr txBox="1"/>
          <p:nvPr/>
        </p:nvSpPr>
        <p:spPr>
          <a:xfrm>
            <a:off x="330980" y="948826"/>
            <a:ext cx="10623531" cy="3529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Logic implemented entirely in FPGA firmware which operates 100usec control loop carrying out: </a:t>
            </a:r>
          </a:p>
          <a:p>
            <a:pPr marL="685800" lvl="2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essential checks, </a:t>
            </a:r>
          </a:p>
          <a:p>
            <a:pPr marL="685800" lvl="2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voting stops, </a:t>
            </a:r>
          </a:p>
          <a:p>
            <a:pPr marL="685800" lvl="2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prioritizing deadlines and triggering a 500usec counter update process, </a:t>
            </a:r>
          </a:p>
          <a:p>
            <a:pPr marL="685800" lvl="2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voting interlock action requests.</a:t>
            </a:r>
          </a:p>
          <a:p>
            <a:pPr marL="228600" lvl="1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MARTe2 receives PCS heartbeat from SDN, sends PCS heartbeat to the FPGA at 1kHz and reports the status of interlocks back to PCS and CODAC at same rate.</a:t>
            </a:r>
          </a:p>
          <a:p>
            <a:pPr marL="228600" lvl="1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RHEL 8.5 RT kernel with CODAC Core System distribution and running MARTe2 host application.</a:t>
            </a:r>
          </a:p>
          <a:p>
            <a:pPr marL="228600" lvl="1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Host interfaces with the other actors (CODAC/</a:t>
            </a:r>
            <a:r>
              <a:rPr lang="en-US" dirty="0" err="1"/>
              <a:t>SUPervisor</a:t>
            </a:r>
            <a:r>
              <a:rPr lang="en-US" dirty="0"/>
              <a:t>, CIS HMI) via OPC UA.</a:t>
            </a:r>
          </a:p>
          <a:p>
            <a:pPr marL="287338" indent="-287338" algn="just" defTabSz="795338">
              <a:spcBef>
                <a:spcPct val="20000"/>
              </a:spcBef>
              <a:buChar char="•"/>
            </a:pP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3C782-1690-33B8-01C4-F09CE966012A}"/>
              </a:ext>
            </a:extLst>
          </p:cNvPr>
          <p:cNvSpPr txBox="1">
            <a:spLocks/>
          </p:cNvSpPr>
          <p:nvPr/>
        </p:nvSpPr>
        <p:spPr>
          <a:xfrm>
            <a:off x="394989" y="309559"/>
            <a:ext cx="11412698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 Critical Gateway II – System Details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26095"/>
      </p:ext>
    </p:extLst>
  </p:cSld>
  <p:clrMapOvr>
    <a:masterClrMapping/>
  </p:clrMapOvr>
</p:sld>
</file>

<file path=ppt/theme/theme1.xml><?xml version="1.0" encoding="utf-8"?>
<a:theme xmlns:a="http://schemas.openxmlformats.org/drawingml/2006/main" name="ITER PPT Template">
  <a:themeElements>
    <a:clrScheme name="ITER theme color">
      <a:dk1>
        <a:srgbClr val="000000"/>
      </a:dk1>
      <a:lt1>
        <a:srgbClr val="FFFFFF"/>
      </a:lt1>
      <a:dk2>
        <a:srgbClr val="135D7F"/>
      </a:dk2>
      <a:lt2>
        <a:srgbClr val="E7E6E6"/>
      </a:lt2>
      <a:accent1>
        <a:srgbClr val="003C58"/>
      </a:accent1>
      <a:accent2>
        <a:srgbClr val="EB5D40"/>
      </a:accent2>
      <a:accent3>
        <a:srgbClr val="A5A5A5"/>
      </a:accent3>
      <a:accent4>
        <a:srgbClr val="FDC830"/>
      </a:accent4>
      <a:accent5>
        <a:srgbClr val="95ACBA"/>
      </a:accent5>
      <a:accent6>
        <a:srgbClr val="D9E5EC"/>
      </a:accent6>
      <a:hlink>
        <a:srgbClr val="003C58"/>
      </a:hlink>
      <a:folHlink>
        <a:srgbClr val="003C58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ER_PPT_template_2023" id="{00FFD8D4-17E6-5140-951B-586A15AC7485}" vid="{A18E95FD-478C-6642-8139-72FC68875FE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1930</Words>
  <Application>Microsoft Office PowerPoint</Application>
  <PresentationFormat>Widescreen</PresentationFormat>
  <Paragraphs>121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Helvetica Neue</vt:lpstr>
      <vt:lpstr>ITER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Yifan Xiao</dc:creator>
  <cp:lastModifiedBy>Ignacio Garcia</cp:lastModifiedBy>
  <cp:revision>200</cp:revision>
  <dcterms:created xsi:type="dcterms:W3CDTF">2022-12-30T14:42:15Z</dcterms:created>
  <dcterms:modified xsi:type="dcterms:W3CDTF">2026-05-24T11:25:09Z</dcterms:modified>
</cp:coreProperties>
</file>