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59" r:id="rId2"/>
    <p:sldId id="260" r:id="rId3"/>
    <p:sldId id="268" r:id="rId4"/>
    <p:sldId id="262" r:id="rId5"/>
    <p:sldId id="291" r:id="rId6"/>
    <p:sldId id="264" r:id="rId7"/>
    <p:sldId id="292" r:id="rId8"/>
    <p:sldId id="265" r:id="rId9"/>
    <p:sldId id="280" r:id="rId10"/>
    <p:sldId id="281" r:id="rId11"/>
    <p:sldId id="282" r:id="rId12"/>
    <p:sldId id="284" r:id="rId13"/>
    <p:sldId id="283" r:id="rId14"/>
    <p:sldId id="266" r:id="rId15"/>
    <p:sldId id="267" r:id="rId16"/>
    <p:sldId id="269" r:id="rId17"/>
    <p:sldId id="271" r:id="rId18"/>
    <p:sldId id="272" r:id="rId19"/>
    <p:sldId id="273" r:id="rId20"/>
    <p:sldId id="275" r:id="rId21"/>
    <p:sldId id="287" r:id="rId22"/>
    <p:sldId id="286" r:id="rId23"/>
    <p:sldId id="288" r:id="rId24"/>
    <p:sldId id="289" r:id="rId25"/>
    <p:sldId id="277" r:id="rId26"/>
    <p:sldId id="290" r:id="rId27"/>
    <p:sldId id="278" r:id="rId28"/>
    <p:sldId id="27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47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882D"/>
    <a:srgbClr val="E38F2A"/>
    <a:srgbClr val="EE9926"/>
    <a:srgbClr val="FFA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43"/>
    <p:restoredTop sz="94656"/>
  </p:normalViewPr>
  <p:slideViewPr>
    <p:cSldViewPr snapToGrid="0" showGuides="1">
      <p:cViewPr>
        <p:scale>
          <a:sx n="70" d="100"/>
          <a:sy n="70" d="100"/>
        </p:scale>
        <p:origin x="56" y="888"/>
      </p:cViewPr>
      <p:guideLst>
        <p:guide orient="horz" pos="2137"/>
        <p:guide pos="47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E95C2D-838A-764C-B6E7-82A61EBD3E8D}" type="datetimeFigureOut">
              <a:rPr lang="en-US" smtClean="0"/>
              <a:t>6/26/26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B10AA-25BF-5A41-BD20-0E9A483EF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47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51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8DE4-FB01-C0E3-1F38-A0F7B089F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27F1F-EC8B-556F-E0F1-59D00A348F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14AF76-5274-730E-1152-FFC4FE97D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519E-7752-3BAE-044A-449644B61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75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CA620-DA5E-D273-38FE-3CA2BBC0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F51866-3A15-DF67-EF5B-8C81853A9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1ED07F-2DA5-AE48-DB81-991E6A14EB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185E8-0BF7-21B0-CDE5-6405FBE6D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80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6DF13-EC97-5BF9-CCE5-43DC679D2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4EE6D-6785-3B90-F488-3F5085BFE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272B8-D02F-1A4C-E0A0-BAE7DCC97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B21F0-4888-780B-EBE9-3C0538875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56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571-779E-481C-344C-D42EA40E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150607-70F7-17BD-02DB-96CAD017E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571AC3-5A2B-3ADC-0747-5E15F2946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A1795-4D6E-08B1-9660-F6287654D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614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5BC10-09DD-EA1A-A0C0-1ED16F939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7A25A-540A-D9AF-9409-167A7443B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99962-CD46-EE67-9F0E-B51E3BBD3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EFF06-D139-D5FD-B3C6-BA43FCA56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45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5D054-8489-904B-0459-971BFD502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8894F0-89C6-175A-3B86-C08868DBF7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92EF79-E09A-E286-1D16-796044219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23090-7DB4-9791-31B5-2B142440D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119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F7D89-AE3A-546B-18F3-D05CD268B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086517-1323-23C6-0AE5-1BA08F65A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D69288-A797-2F5D-3730-B5EC12175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F5FF5-B05C-D238-C06C-34FC330CD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8970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222CB-DCC4-EA2B-A5EB-1D66AA40F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DBAC55-E161-FD98-7B09-AB34B2D11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5A052D-D450-E287-DDEE-7BE60C72D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199956-FD7A-4C45-A571-0CAB91E03E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754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94394-06ED-4157-1EBF-B7C7B9F33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03857A-6003-ADF9-22D9-B098CC8958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9C445D-CEB5-37FF-E8AC-DD6A1DE425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A411D-14B8-5CF7-19F5-C02F563F5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69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47EE0-B822-E049-F4C1-1E1C3F8E5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41216D-481A-4375-211B-5762FB287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541FF9-82BD-A138-8189-CDD78A86F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9981D-6286-FF2E-5B06-3C9C087031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1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746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16C6D-68D1-3A12-7A67-C4A6C301B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FE34B5-D1F1-8293-D4BD-D3EB2E14FD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9D8E03-F79A-F00D-2A7E-0D59A9D13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41F89-57CF-3687-255E-3973EEB26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254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0E4AE-99E2-A999-6BA3-FD70C0DC4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08703-7208-AD04-19DE-91857B44B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FC60B-57E9-B2E3-C232-2BC5FB6C43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A30FF-91FE-04F0-FAE6-FB60965A9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40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17520-B77D-94E4-9E8C-75FBFDA6E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B78C18-8A38-3496-8213-33E9D6838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A33D88-89C7-B265-94B5-5FC07D8E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45ADF1-C994-C277-4537-4548E550C6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86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66225-2220-D6BF-7830-2D417085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254F9-59B7-4D25-EB2F-CEAAE79D81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164E4-21F8-98B4-4F41-9E9BA75974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CF020-4E30-5BB7-3A3B-8BA2638C2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12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76DD1-32FA-57EE-F023-8F6FF0346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27AFFA-4615-478A-5313-C3CE1AF27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1367D-61BC-38BB-7AAB-593FC167E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9FE38-BB35-BB44-1D47-D328CA7F5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8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2DF6F-F0A8-36F8-0BAA-BB8BE5C2C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93F392-16DD-F4EB-A6A4-F6D24D4383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64C302-EDEA-ED14-F89A-34278AABE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889EE-EC49-BC23-A7D2-F31DE6C902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11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F2E40-9151-BE3C-B3B9-C90C57052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E049ED-E3CE-97D5-2AA1-34F98CB7BC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D8B475-AF9E-443F-4179-226077737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BF51C-D29A-F461-146A-5A676D4DD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40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C0A36-253B-A143-C230-3772E7C8B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4551E-603A-7C00-96E1-FF3EB04F1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32598E-6224-4B72-D8FD-5623FD535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C98F5-0C9A-1F48-428A-48FB30497D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046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A4DB0-63A6-C1C4-544E-A64B62E18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439D3A-C79B-9DC4-3BE4-1994205A6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CD7A4-55AE-341D-8983-BD41C163B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0810F-06D0-6591-D6C7-C7DA19100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94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82289-516C-F52E-4328-070C8253F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6C9A8A-0610-C35D-AD80-6D0A78BF5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ACE74F-AFD8-9589-A913-E9BBC8F9F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6D9D8-FD14-7BE8-4F6B-94060510F2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B10AA-25BF-5A41-BD20-0E9A483EF8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94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BAE0D-12E5-F546-8C8A-B7212265D8C9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64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BA14D-C2DA-4444-A4F2-160566B2EF02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17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68C54-0AF5-9749-939B-AC0BEE886A67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3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C7BAA-7EF1-D346-821F-297C6626E0AF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33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62355-8EDB-654A-B629-5CBB2A06CED4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54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FD003-7CFB-6046-8FBD-0D46B75394C4}" type="datetime1">
              <a:rPr lang="en-GB" smtClean="0"/>
              <a:t>26/06/2026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9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A44B-0558-E94B-A201-1FF271C2A1DD}" type="datetime1">
              <a:rPr lang="en-GB" smtClean="0"/>
              <a:t>26/06/2026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3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BF8A-968D-454D-ADD8-04A5F4255333}" type="datetime1">
              <a:rPr lang="en-GB" smtClean="0"/>
              <a:t>26/06/2026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5497-9CFD-5847-9B04-E7DFC08E5CAA}" type="datetime1">
              <a:rPr lang="en-GB" smtClean="0"/>
              <a:t>26/06/2026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07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959EB-0D38-C844-9C18-2CA9265E75E5}" type="datetime1">
              <a:rPr lang="en-GB" smtClean="0"/>
              <a:t>26/06/2026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14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5120-03FE-4D4E-90FE-A8C49928AC47}" type="datetime1">
              <a:rPr lang="en-GB" smtClean="0"/>
              <a:t>26/06/2026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4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144679-E138-B846-AC2A-4CAE701E911C}" type="datetime1">
              <a:rPr lang="en-GB" smtClean="0"/>
              <a:t>26/06/2026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DEA116-2791-864D-A8EF-3E4835CFD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3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arxiv.org/abs/2503.15194" TargetMode="External"/><Relationship Id="rId4" Type="http://schemas.openxmlformats.org/officeDocument/2006/relationships/hyperlink" Target="https://arxiv.org/abs/2601.14229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8.emf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.emf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emf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CC4D6A9-4239-F344-12A8-799E8F2B0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45" y="4180890"/>
            <a:ext cx="3198463" cy="2677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25B28E-57C7-66C0-013D-51266C6C6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498331"/>
            <a:ext cx="8843682" cy="4206875"/>
          </a:xfrm>
        </p:spPr>
        <p:txBody>
          <a:bodyPr>
            <a:noAutofit/>
          </a:bodyPr>
          <a:lstStyle/>
          <a:p>
            <a:r>
              <a:rPr lang="en-US" sz="6000" dirty="0"/>
              <a:t>Taylor expansion methods for inflation, loops, and the decoupling of scales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7E5909-25CD-C454-BCA6-41F847DB5929}"/>
              </a:ext>
            </a:extLst>
          </p:cNvPr>
          <p:cNvSpPr txBox="1"/>
          <p:nvPr/>
        </p:nvSpPr>
        <p:spPr>
          <a:xfrm>
            <a:off x="838199" y="3631988"/>
            <a:ext cx="11353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2601.14229 </a:t>
            </a:r>
            <a:r>
              <a:rPr lang="en-GB" dirty="0"/>
              <a:t>, </a:t>
            </a:r>
            <a:r>
              <a:rPr lang="en-US" sz="2000" dirty="0"/>
              <a:t>with Laura Iacconi, David Seery; and </a:t>
            </a:r>
            <a:r>
              <a:rPr lang="en-GB" sz="2000" dirty="0">
                <a:hlinkClick r:id="rId5"/>
              </a:rPr>
              <a:t>2503.15194</a:t>
            </a:r>
            <a:r>
              <a:rPr lang="en-GB" sz="2000" dirty="0"/>
              <a:t>  with Laura Iacconi, </a:t>
            </a:r>
            <a:r>
              <a:rPr lang="en-US" sz="2000" dirty="0"/>
              <a:t>Andrea Constanti; ++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FB0F83-C7EB-3615-03C2-9A35930809AD}"/>
              </a:ext>
            </a:extLst>
          </p:cNvPr>
          <p:cNvSpPr txBox="1"/>
          <p:nvPr/>
        </p:nvSpPr>
        <p:spPr>
          <a:xfrm>
            <a:off x="838200" y="4176572"/>
            <a:ext cx="27351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PACOS 2026, Sheffield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3ACD37-1450-9B27-3BF8-DA32C3E987E5}"/>
              </a:ext>
            </a:extLst>
          </p:cNvPr>
          <p:cNvSpPr txBox="1"/>
          <p:nvPr/>
        </p:nvSpPr>
        <p:spPr>
          <a:xfrm>
            <a:off x="838200" y="3070332"/>
            <a:ext cx="2395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David Mulryne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89A24B-D58C-363D-1522-D30C3C2C47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9481" y="4994099"/>
            <a:ext cx="2168572" cy="16289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5D5D67-1E02-57DC-DBFD-61C9FC385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3949" y="4994099"/>
            <a:ext cx="1990419" cy="162897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CCC29ED-061B-F8B8-B621-187DC42312B8}"/>
              </a:ext>
            </a:extLst>
          </p:cNvPr>
          <p:cNvCxnSpPr>
            <a:cxnSpLocks/>
          </p:cNvCxnSpPr>
          <p:nvPr/>
        </p:nvCxnSpPr>
        <p:spPr>
          <a:xfrm>
            <a:off x="909889" y="2884319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86F9407C-CD6C-5A5C-D7D9-240C049B7B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4368" y="4898115"/>
            <a:ext cx="2408517" cy="180916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44252AD-8B8C-700C-86A0-7C0E07E47D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47167" y="125562"/>
            <a:ext cx="3020337" cy="1033273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67F7FAB-0698-40B4-F7DD-79FD03C76F1C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4E8AF28C-A922-A795-751A-ED8B8D75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A1815-1956-9966-C1B7-9B25C8C67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291878-F09C-AA71-0FD7-D94721289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A90149F-78E9-130D-73E6-F804A0E14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A2864-5555-0E66-277E-2C64E9FA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03D5CF-8317-7BE7-4078-23E37638C08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808E290D-38E5-C1D4-0A8D-F0B03C3C5F0D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B59915EE-93EC-765D-D135-37BE60870303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4BFDE2-1D07-E0B8-DF35-68ECB09DCDE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06A22-4738-3BBD-AFF3-F2E69AFF6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A093E0-4D8E-56C9-0B51-2C80E181AB99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095EC80-06FA-F0A0-A5D4-F5D43FD85F20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4957D39-9C8C-C0C4-EAC4-61AF359CB8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4742DAD-83EE-14E7-A527-3EB5B7D0DCE2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BBBDDFE-7A84-02E2-FBDB-2AB2F453CD9D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7967C42-368A-BAC7-3DD7-820DCB4737EB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3D0AD2E-2AB1-B89E-F4A8-C85CCEC56F98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4E329C9C-F14B-B97C-1B77-FBFCD9A74937}"/>
              </a:ext>
            </a:extLst>
          </p:cNvPr>
          <p:cNvSpPr/>
          <p:nvPr/>
        </p:nvSpPr>
        <p:spPr>
          <a:xfrm rot="18646599">
            <a:off x="9487872" y="459935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559CDB-973A-6CCF-B6AF-ACFB45185231}"/>
              </a:ext>
            </a:extLst>
          </p:cNvPr>
          <p:cNvSpPr txBox="1"/>
          <p:nvPr/>
        </p:nvSpPr>
        <p:spPr>
          <a:xfrm>
            <a:off x="10205490" y="4261846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C994F03A-7912-70C3-C704-972F4662BEE9}"/>
              </a:ext>
            </a:extLst>
          </p:cNvPr>
          <p:cNvSpPr/>
          <p:nvPr/>
        </p:nvSpPr>
        <p:spPr>
          <a:xfrm rot="7568045">
            <a:off x="8478324" y="4170865"/>
            <a:ext cx="1222453" cy="1534984"/>
          </a:xfrm>
          <a:prstGeom prst="arc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E7FB771-557B-E108-D07C-E1A5D521F1DE}"/>
              </a:ext>
            </a:extLst>
          </p:cNvPr>
          <p:cNvSpPr txBox="1"/>
          <p:nvPr/>
        </p:nvSpPr>
        <p:spPr>
          <a:xfrm>
            <a:off x="8459483" y="5577339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607939C-2388-C859-D753-2DA03E2EEE6B}"/>
              </a:ext>
            </a:extLst>
          </p:cNvPr>
          <p:cNvSpPr txBox="1"/>
          <p:nvPr/>
        </p:nvSpPr>
        <p:spPr>
          <a:xfrm>
            <a:off x="9023552" y="4015964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Non-Gaussian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7713C3-6F58-F831-1095-739BD0EEFE61}"/>
              </a:ext>
            </a:extLst>
          </p:cNvPr>
          <p:cNvCxnSpPr>
            <a:cxnSpLocks/>
          </p:cNvCxnSpPr>
          <p:nvPr/>
        </p:nvCxnSpPr>
        <p:spPr>
          <a:xfrm>
            <a:off x="9777533" y="4324847"/>
            <a:ext cx="0" cy="29539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40D64C6D-8F38-525A-B7CD-6F0FA14E2046}"/>
              </a:ext>
            </a:extLst>
          </p:cNvPr>
          <p:cNvSpPr/>
          <p:nvPr/>
        </p:nvSpPr>
        <p:spPr>
          <a:xfrm>
            <a:off x="7529186" y="3920819"/>
            <a:ext cx="4530104" cy="262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C06EF6BD-1A4D-4838-EFF0-10898C2D2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6" grpId="0" animBg="1"/>
      <p:bldP spid="47" grpId="0"/>
      <p:bldP spid="53" grpId="0"/>
      <p:bldP spid="53" grpId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E0608-3613-F6E7-1861-316BF78D7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42E9125-EDDC-508A-B73F-24D7AACDB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73170EE-6D29-D628-4656-7856DEC53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3587C8-3ACD-7711-9F90-3EF70699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11F5A1-6129-5810-48E3-7E2AF03558F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7F8A97AC-F7AA-EF64-2207-EDDA6C14D0C5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59D2F9F7-2E6A-E625-0BAE-9D220A52C6A7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ABE4885-8F88-8F39-0E27-3250BA46469D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3219C9-6D63-D19D-E995-2533A82FE1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67B2FF-695A-18D6-E13E-BA8EFF72B266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7A605F-662D-AC26-98F5-74E3F55804D7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FD03DD6-F1DC-2885-1A81-31551A1B8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6DEA6C9-8DA6-E54F-B6EF-1EA5298C8807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F4301D4-21CE-1F17-5434-AB6EDCE9A11F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D18756B-89D8-306A-E010-40A8B4F0BA1F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B95C20F-9F0C-7BA5-7A30-18DE7A6D23AA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32773CA4-0C07-EF30-3791-57D8F4B79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0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2C75E-46FA-0970-5F2F-9B78E1186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01B5687-442A-B130-C590-FEE6974E1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452E599-8403-C187-EE35-6BED22322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9AC6E7-4EB4-DB1D-F287-D31578A91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7D9F319-3209-DA9F-A2A3-CDF64202B973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E25614A6-5F35-6920-0A0E-C57B39C06288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A053D64E-1BFA-C764-E2CC-FA0938D29490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B78652-1255-00CA-EB90-630470E1DFA3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1B27F8-FEA5-3DF0-0BD1-BF692943D4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A4BA7A-DDF9-BA0E-DDFE-E9610EFF6000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3185BEC-C932-9852-2189-51FCE4086EFD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4793083-F1F8-D882-27C7-DD26DA031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9C009A-50E2-9973-878C-1410B114A670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646CFE0-19BF-CA24-4635-2265BD56C6DC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AFAB8C2-F24B-DCC5-E5DF-86A480951FB5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579D3AA-037A-65F3-9559-463DEC41C9B6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3A84254-8336-719D-49D5-0A591771E7DC}"/>
              </a:ext>
            </a:extLst>
          </p:cNvPr>
          <p:cNvSpPr txBox="1"/>
          <p:nvPr/>
        </p:nvSpPr>
        <p:spPr>
          <a:xfrm>
            <a:off x="9023552" y="4015964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Non-Gaussian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1BBCCD6-2D2D-25E2-50C6-FDF0AD7B6CFA}"/>
              </a:ext>
            </a:extLst>
          </p:cNvPr>
          <p:cNvCxnSpPr>
            <a:cxnSpLocks/>
          </p:cNvCxnSpPr>
          <p:nvPr/>
        </p:nvCxnSpPr>
        <p:spPr>
          <a:xfrm>
            <a:off x="9777533" y="4324847"/>
            <a:ext cx="0" cy="29539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C8B78EEB-5EC5-4DB4-F782-5F0B7060A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14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0954B-DEA2-649A-03C2-808DD1BCF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8807D70-44D2-F43D-419A-27F5A18E1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3F34E6D-EF9C-2211-A14F-BE9845F3D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6A671-44F9-374B-AB98-A515E8BD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3D5003-301C-CD26-679D-BA74102AD857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6A64453B-D720-7C8C-1BB6-273BAB360BCD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2AD74113-2443-5EB8-1B6F-08D83178A762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0DA702-852C-C292-CDBE-E8A8B1A4A09F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B64C63-D321-33DF-78E2-E2D2F60CEC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CA0A96D-31A5-9C4C-B9B4-1FC2CC6EFA0F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2F16D77-FC02-641C-A279-905C94F5C0EC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85626A4-82D6-6D9F-01D4-89B0C93100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6B74DD0-17C5-B3C3-A4F2-3C9EF84390DA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2B2435D-9975-7B82-36DF-0AC64E605CDA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5D529BF-9C4D-81E8-AB76-612FBCCBF7E7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17D93B0-0D9B-011B-D04E-E149B0B3633C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CCA91F0D-FE43-5254-A2B8-69F6ABA2FE73}"/>
              </a:ext>
            </a:extLst>
          </p:cNvPr>
          <p:cNvSpPr/>
          <p:nvPr/>
        </p:nvSpPr>
        <p:spPr>
          <a:xfrm rot="18646599">
            <a:off x="9487872" y="459935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726913-AA38-59EB-152A-5276C3BF8970}"/>
              </a:ext>
            </a:extLst>
          </p:cNvPr>
          <p:cNvSpPr txBox="1"/>
          <p:nvPr/>
        </p:nvSpPr>
        <p:spPr>
          <a:xfrm>
            <a:off x="10205490" y="4261846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726DC571-CEF1-0EF3-1B54-C6E1B8561AC8}"/>
              </a:ext>
            </a:extLst>
          </p:cNvPr>
          <p:cNvSpPr/>
          <p:nvPr/>
        </p:nvSpPr>
        <p:spPr>
          <a:xfrm rot="7568045">
            <a:off x="8478324" y="4170865"/>
            <a:ext cx="1222453" cy="1534984"/>
          </a:xfrm>
          <a:prstGeom prst="arc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6E7D54-557E-448C-0A2A-8DC735ABD30B}"/>
              </a:ext>
            </a:extLst>
          </p:cNvPr>
          <p:cNvSpPr txBox="1"/>
          <p:nvPr/>
        </p:nvSpPr>
        <p:spPr>
          <a:xfrm>
            <a:off x="8459483" y="5577339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58F02563-57FE-5963-BCA6-8CE4DD497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6" grpId="0" animBg="1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A6DC7-38C2-E238-3E9D-AA690857F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1ECB1C3-54E9-AB70-0E8C-CDCBE3FD5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927" y="2886757"/>
            <a:ext cx="4306344" cy="28825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C014F0-FBF8-D1A2-A17D-7FF7EE6D1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0227" y="2740192"/>
            <a:ext cx="4651156" cy="3075642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F091B3A-BD69-A692-83B0-89A9E61F1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EEFAE3-64A3-5676-AFD1-B20513F9B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concrete example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B004DAC-A537-03B0-5A55-0F4D8F1F3107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853C1028-7D6D-2C98-4150-E4488EF378FF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C05E9A2A-2976-C190-1711-DFA6526036ED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BC1AC4-C2C4-3F91-8201-55556E2B92F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6F7E88-1918-C8E6-8709-B341D3595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390" y="2045003"/>
            <a:ext cx="3480319" cy="3429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FC3F91-AA5C-1AFF-745D-2A3DCB95C1F1}"/>
              </a:ext>
            </a:extLst>
          </p:cNvPr>
          <p:cNvSpPr txBox="1"/>
          <p:nvPr/>
        </p:nvSpPr>
        <p:spPr>
          <a:xfrm>
            <a:off x="-885538" y="5783568"/>
            <a:ext cx="6223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Palma+, Fumagalli+, Braglia+, Iacconi+, …+++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A4FB49-FAB2-CAEA-8097-405776EB64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5846" y="1971125"/>
            <a:ext cx="5945753" cy="8777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16C8B1-09C4-6C91-ACFC-2186928C6D78}"/>
              </a:ext>
            </a:extLst>
          </p:cNvPr>
          <p:cNvSpPr txBox="1"/>
          <p:nvPr/>
        </p:nvSpPr>
        <p:spPr>
          <a:xfrm>
            <a:off x="6980630" y="5820589"/>
            <a:ext cx="39338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Iacconi, DJM, 2023</a:t>
            </a:r>
            <a:r>
              <a:rPr lang="en-US" dirty="0"/>
              <a:t>, c.f. others e.g. </a:t>
            </a:r>
            <a:r>
              <a:rPr lang="en-GB" dirty="0"/>
              <a:t>Fumagalli et al 2023, Caravano et al. 2024 + </a:t>
            </a:r>
            <a:r>
              <a:rPr lang="en-US" dirty="0"/>
              <a:t> , </a:t>
            </a:r>
            <a:r>
              <a:rPr lang="en-GB" dirty="0"/>
              <a:t>Garcia-Saenz et al. 2025, ++</a:t>
            </a: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853361DE-8A8C-8FE0-1D1B-E52DC00A1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87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8171-A7E2-E7D1-3434-2E6DDA63E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E4959B88-458A-A0BA-F538-24DDEF209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826" y="3450492"/>
            <a:ext cx="6958326" cy="31368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9A1C183-46F3-8917-7B31-AB5A0895F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48510" y="1329184"/>
            <a:ext cx="6098336" cy="406555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FC548DB-0469-4B0D-481B-461E23167D7C}"/>
              </a:ext>
            </a:extLst>
          </p:cNvPr>
          <p:cNvSpPr>
            <a:spLocks/>
          </p:cNvSpPr>
          <p:nvPr/>
        </p:nvSpPr>
        <p:spPr>
          <a:xfrm>
            <a:off x="-1193703" y="2868511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C44AD-1D55-B761-6B9F-27C920862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12691" y="2519064"/>
            <a:ext cx="546844" cy="36456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8F1626-B8AD-7E1C-9348-B7EF1ADF0485}"/>
              </a:ext>
            </a:extLst>
          </p:cNvPr>
          <p:cNvCxnSpPr>
            <a:cxnSpLocks/>
          </p:cNvCxnSpPr>
          <p:nvPr/>
        </p:nvCxnSpPr>
        <p:spPr>
          <a:xfrm flipV="1">
            <a:off x="-994732" y="2548162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A49E5E-4859-C5C8-C87C-2A67E8B112FE}"/>
              </a:ext>
            </a:extLst>
          </p:cNvPr>
          <p:cNvCxnSpPr>
            <a:cxnSpLocks/>
          </p:cNvCxnSpPr>
          <p:nvPr/>
        </p:nvCxnSpPr>
        <p:spPr>
          <a:xfrm flipV="1">
            <a:off x="-794688" y="2868511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82FE02A-322F-ECF3-63D2-5D4327A3A86B}"/>
              </a:ext>
            </a:extLst>
          </p:cNvPr>
          <p:cNvCxnSpPr/>
          <p:nvPr/>
        </p:nvCxnSpPr>
        <p:spPr>
          <a:xfrm>
            <a:off x="3551709" y="2194486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06DD38A-DB44-C668-7253-64115A40B37A}"/>
              </a:ext>
            </a:extLst>
          </p:cNvPr>
          <p:cNvSpPr txBox="1"/>
          <p:nvPr/>
        </p:nvSpPr>
        <p:spPr>
          <a:xfrm>
            <a:off x="3588780" y="2472832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86B00B3D-0DF0-A82F-9D4D-8EF5EE011C62}"/>
              </a:ext>
            </a:extLst>
          </p:cNvPr>
          <p:cNvSpPr/>
          <p:nvPr/>
        </p:nvSpPr>
        <p:spPr>
          <a:xfrm rot="7568045">
            <a:off x="1258097" y="1731006"/>
            <a:ext cx="1222453" cy="1534984"/>
          </a:xfrm>
          <a:prstGeom prst="arc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343CBB-5B9D-B180-20F6-A8EA95D6D806}"/>
              </a:ext>
            </a:extLst>
          </p:cNvPr>
          <p:cNvSpPr txBox="1"/>
          <p:nvPr/>
        </p:nvSpPr>
        <p:spPr>
          <a:xfrm>
            <a:off x="1239256" y="3137480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4529E0-DF4E-75C3-A625-E7CAEA3615C7}"/>
              </a:ext>
            </a:extLst>
          </p:cNvPr>
          <p:cNvSpPr/>
          <p:nvPr/>
        </p:nvSpPr>
        <p:spPr>
          <a:xfrm>
            <a:off x="-2806790" y="1580197"/>
            <a:ext cx="3695830" cy="2576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61F3450-817A-B2E7-7282-B49DFCFBF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8368A-1E1C-5EEC-9D76-5F44EFF5F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Loops on separated scales (a recent debate)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F28EDC-349C-02C9-FC2B-E36D83C035F1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0AA3109-6698-CF93-810B-3537480A8625}"/>
              </a:ext>
            </a:extLst>
          </p:cNvPr>
          <p:cNvSpPr txBox="1">
            <a:spLocks/>
          </p:cNvSpPr>
          <p:nvPr/>
        </p:nvSpPr>
        <p:spPr>
          <a:xfrm>
            <a:off x="546845" y="1868223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18A6A3D-6CB7-401C-1A7A-ABB2D7D34DAF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1A4F62F5-8A7F-72E7-56F4-94378357366C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79512" y="2153331"/>
            <a:ext cx="2644881" cy="9260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A02083A-7174-9EB7-0586-AAC0B5B697E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34154" y="2032833"/>
            <a:ext cx="2019669" cy="93375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D7BFFB9-7722-ACED-15DF-04485C93B736}"/>
              </a:ext>
            </a:extLst>
          </p:cNvPr>
          <p:cNvSpPr txBox="1"/>
          <p:nvPr/>
        </p:nvSpPr>
        <p:spPr>
          <a:xfrm>
            <a:off x="473403" y="4246935"/>
            <a:ext cx="471528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i="1" dirty="0"/>
              <a:t>Original claim</a:t>
            </a:r>
            <a:r>
              <a:rPr lang="en-US" sz="2800" dirty="0"/>
              <a:t>: backreaction is so strong, that peak can never be high enough for PBHs </a:t>
            </a:r>
            <a:r>
              <a:rPr lang="en-US" sz="1600" dirty="0"/>
              <a:t>Kristiano &amp; Yokoyama, 2022, then many many others challenging or supporting, e.g. Riotto, </a:t>
            </a:r>
            <a:r>
              <a:rPr lang="en-GB" sz="1600" dirty="0" err="1"/>
              <a:t>Firouzjahi</a:t>
            </a:r>
            <a:r>
              <a:rPr lang="en-GB" sz="1600" dirty="0"/>
              <a:t>, Kawaguchi, Fumagalli, Tada et al.</a:t>
            </a:r>
            <a:endParaRPr lang="en-US" sz="16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007253-0ABC-A129-903C-FE67C64CDDB8}"/>
              </a:ext>
            </a:extLst>
          </p:cNvPr>
          <p:cNvSpPr/>
          <p:nvPr/>
        </p:nvSpPr>
        <p:spPr>
          <a:xfrm>
            <a:off x="10820402" y="6274068"/>
            <a:ext cx="914400" cy="425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311DB05-4825-4EB8-4966-846797345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15</a:t>
            </a:fld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14A5A58-2A5B-BBD2-EF0B-3B8A5D9150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6595" y="1724789"/>
            <a:ext cx="1166969" cy="276387"/>
          </a:xfrm>
          <a:prstGeom prst="rect">
            <a:avLst/>
          </a:prstGeom>
        </p:spPr>
      </p:pic>
      <p:sp>
        <p:nvSpPr>
          <p:cNvPr id="35" name="Arc 34">
            <a:extLst>
              <a:ext uri="{FF2B5EF4-FFF2-40B4-BE49-F238E27FC236}">
                <a16:creationId xmlns:a16="http://schemas.microsoft.com/office/drawing/2014/main" id="{9B3A4D90-7C32-A5EF-4EFA-F48F64B07455}"/>
              </a:ext>
            </a:extLst>
          </p:cNvPr>
          <p:cNvSpPr/>
          <p:nvPr/>
        </p:nvSpPr>
        <p:spPr>
          <a:xfrm rot="7568045" flipV="1">
            <a:off x="769166" y="1717442"/>
            <a:ext cx="1730135" cy="582149"/>
          </a:xfrm>
          <a:prstGeom prst="arc">
            <a:avLst>
              <a:gd name="adj1" fmla="val 16543311"/>
              <a:gd name="adj2" fmla="val 0"/>
            </a:avLst>
          </a:prstGeom>
          <a:ln w="38100">
            <a:solidFill>
              <a:srgbClr val="DC88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>
            <a:extLst>
              <a:ext uri="{FF2B5EF4-FFF2-40B4-BE49-F238E27FC236}">
                <a16:creationId xmlns:a16="http://schemas.microsoft.com/office/drawing/2014/main" id="{C63F56FA-F42F-77C3-75BE-9862552508E0}"/>
              </a:ext>
            </a:extLst>
          </p:cNvPr>
          <p:cNvSpPr/>
          <p:nvPr/>
        </p:nvSpPr>
        <p:spPr>
          <a:xfrm rot="6052692" flipV="1">
            <a:off x="2299884" y="1979691"/>
            <a:ext cx="557201" cy="66192"/>
          </a:xfrm>
          <a:prstGeom prst="arc">
            <a:avLst>
              <a:gd name="adj1" fmla="val 16160788"/>
              <a:gd name="adj2" fmla="val 0"/>
            </a:avLst>
          </a:prstGeom>
          <a:ln w="38100">
            <a:solidFill>
              <a:srgbClr val="DC882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5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FA97B-CA4C-C4A3-2D27-A73C4D182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39C83-0546-4928-6A58-641359D8B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Alternative approach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2A96E-B7E4-255F-9DBF-480A44DFD70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813FE38-7454-F96C-274A-AE57A8DDDA88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3B103BB9-B73E-5509-EC0B-B58FF105C4EB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Is there a more intuitive approach? (</a:t>
            </a:r>
            <a:r>
              <a:rPr lang="en-GB" sz="1800" dirty="0"/>
              <a:t>Iacconi, DJM, Seery, 2023)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D717BF-13F0-CE26-9AD2-33C3039A5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368655"/>
            <a:ext cx="7772400" cy="430632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17E5AE0-56D5-D8A8-2E0D-B85690AE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2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37879-6E69-E003-EFBD-DFDEDDADF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710146-CDBC-AD58-7D59-48D9FC3D8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264" y="1380912"/>
            <a:ext cx="3328042" cy="36714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60CCCF-8017-B7EC-BCC9-AE060A9E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Taylor expansion methods:        and MPPs (1)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E4D18F-8BAD-DA5A-CBA5-147B2D6566FD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FE503D4-4532-0AA5-B685-63B6CF5620C6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F6A84FC8-1E7A-5533-67A2-E635E0C4D307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C88E69-CF6A-4224-04FD-9B8FEE495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452" y="794057"/>
            <a:ext cx="690708" cy="388523"/>
          </a:xfrm>
          <a:prstGeom prst="rect">
            <a:avLst/>
          </a:prstGeom>
        </p:spPr>
      </p:pic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89088A33-A4DE-FA04-9D62-D673933A0018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8317113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          cosmological perturbation theory (on super-horizon scales) becomes a Taylor expansion in the number of e-folds (equivalent to the curvature) in terms of field fluctuations, schematically: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Moreover, soft limits are a Taylor expansion, schematically:</a:t>
            </a:r>
          </a:p>
          <a:p>
            <a:endParaRPr lang="en-GB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EC8F28-37D9-719D-487B-35C210D49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793" y="1933021"/>
            <a:ext cx="495272" cy="278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53DF0A-0188-BCEB-880A-93060946D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981" y="3580521"/>
            <a:ext cx="9076663" cy="6145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FCC3BD-3096-6803-1F22-7B98CC295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815" y="4275487"/>
            <a:ext cx="2170873" cy="6877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EE9890-430C-A74F-0ED9-CF184BA78D33}"/>
              </a:ext>
            </a:extLst>
          </p:cNvPr>
          <p:cNvSpPr txBox="1"/>
          <p:nvPr/>
        </p:nvSpPr>
        <p:spPr>
          <a:xfrm>
            <a:off x="9252354" y="5320896"/>
            <a:ext cx="28931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Liddle, Lyth, Malik Wands, Sasaki, +++, Bynes and Wands, </a:t>
            </a:r>
          </a:p>
          <a:p>
            <a:r>
              <a:rPr lang="en-US" sz="1600" dirty="0"/>
              <a:t>Seery and </a:t>
            </a:r>
            <a:r>
              <a:rPr lang="en-US" sz="1600" dirty="0" err="1"/>
              <a:t>Lidsey</a:t>
            </a:r>
            <a:endParaRPr lang="en-US" sz="1600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3691E84-A807-DAA4-E489-206431DD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17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689F86E-4C94-0630-3F17-E148A54F7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44" y="5896904"/>
            <a:ext cx="6290490" cy="73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5A6B7-A6CC-E83B-0E95-D336979C9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0A2D-6E36-A185-79A1-EAF1B113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Taylor expansion methods:        and MPPs (2)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AA421D-0C79-3F59-9D39-A2126C5CDC18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95565C-A2F1-B182-CD18-012655F9F9AA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97412FB1-F958-49A3-4BC6-27D572CF6ECD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AF6902-50F7-9535-C93B-548CD3AC0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2452" y="794057"/>
            <a:ext cx="690708" cy="388523"/>
          </a:xfrm>
          <a:prstGeom prst="rect">
            <a:avLst/>
          </a:prstGeom>
        </p:spPr>
      </p:pic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F51F237D-90A7-45CF-B843-C823EED6CC5E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10806955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It is also possible to make a           like Taylor expansion in field space, and even for it to be valid at the quantum (operator) level</a:t>
            </a:r>
          </a:p>
          <a:p>
            <a:endParaRPr lang="en-GB" sz="1000" dirty="0"/>
          </a:p>
          <a:p>
            <a:r>
              <a:rPr lang="en-GB" dirty="0"/>
              <a:t>This is known as a Multi-point propagator (MPP) schematically: </a:t>
            </a:r>
            <a:r>
              <a:rPr lang="en-GB" sz="1800" dirty="0"/>
              <a:t>(Constantini, Iacconi, DJM, 2025; c.f. Seery, DJM, Frazer Ribeiro, 2010;  </a:t>
            </a:r>
            <a:r>
              <a:rPr lang="en-GB" sz="1800" dirty="0" err="1"/>
              <a:t>Bernardeau</a:t>
            </a:r>
            <a:r>
              <a:rPr lang="en-GB" sz="1800" dirty="0"/>
              <a:t> et al. 2008)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dirty="0"/>
          </a:p>
          <a:p>
            <a:endParaRPr lang="en-GB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475671E-D3C2-7CA2-9668-B4623E7BB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653" y="1924145"/>
            <a:ext cx="491124" cy="2762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D0E691-9999-0CCB-2A86-7D7900F09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671749"/>
            <a:ext cx="4113995" cy="638998"/>
          </a:xfrm>
          <a:prstGeom prst="rect">
            <a:avLst/>
          </a:prstGeom>
        </p:spPr>
      </p:pic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4675B80E-84F3-5DB7-99FF-CF2292C2A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18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BACFD7-9497-3E05-94F3-FBC979E9B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928985"/>
            <a:ext cx="10811684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7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B8E0-FD47-9869-C576-FD6DB3BF2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48102-585B-EB26-F071-BBF233ED8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MPPs work: An MPP code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4BC17B-5E35-DCAA-55C0-7F6D05892614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52F7F8-B6B6-1168-978E-B3F522DE5D09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B04A9AFD-8CC9-AC0D-B0A9-B991F221F18B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5D0235E8-60A3-5911-B229-E660B811B863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10806955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The MPP coefficients satisfy ordinary differential equations</a:t>
            </a:r>
          </a:p>
          <a:p>
            <a:r>
              <a:rPr lang="en-GB" dirty="0"/>
              <a:t>We can evolve them numerically, and, use them to calculate the statistics of field perturbation (or of zeta) starting deep inside the horizon, with some advantages! </a:t>
            </a:r>
            <a:r>
              <a:rPr lang="en-GB" sz="1800" dirty="0"/>
              <a:t>(Constantini, </a:t>
            </a:r>
            <a:r>
              <a:rPr lang="en-GB" sz="1800" dirty="0" err="1"/>
              <a:t>Iaconni</a:t>
            </a:r>
            <a:r>
              <a:rPr lang="en-GB" sz="1800" dirty="0"/>
              <a:t>, DJM, 2025)</a:t>
            </a:r>
          </a:p>
          <a:p>
            <a:endParaRPr lang="en-GB" dirty="0"/>
          </a:p>
          <a:p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D44E8-FA36-1DB7-8C7A-4F79DE02F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4107" y="3609386"/>
            <a:ext cx="6671256" cy="3039530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7A6EBEC-23E9-DBD7-9238-5E4D9C7D3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D076-EC6D-DFB4-70C8-F5985FC34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23B3A-AF81-233E-ED74-F3E3A34B4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04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Inflation, and the observational signatures of inflation</a:t>
            </a:r>
          </a:p>
          <a:p>
            <a:endParaRPr lang="en-US" sz="200" dirty="0"/>
          </a:p>
          <a:p>
            <a:r>
              <a:rPr lang="en-US" dirty="0"/>
              <a:t>Inflationary dynamics for short scale signatures </a:t>
            </a:r>
            <a:r>
              <a:rPr lang="en-US" sz="1800" dirty="0"/>
              <a:t>(c.f. </a:t>
            </a:r>
            <a:r>
              <a:rPr lang="en-GB" sz="1800" dirty="0"/>
              <a:t>Oksana </a:t>
            </a:r>
            <a:r>
              <a:rPr lang="en-GB" sz="1800" dirty="0" err="1"/>
              <a:t>Iarygina</a:t>
            </a:r>
            <a:r>
              <a:rPr lang="en-GB" sz="1800" dirty="0"/>
              <a:t> talk)</a:t>
            </a:r>
            <a:endParaRPr lang="en-US" sz="1800" dirty="0"/>
          </a:p>
          <a:p>
            <a:endParaRPr lang="en-US" sz="200" dirty="0"/>
          </a:p>
          <a:p>
            <a:r>
              <a:rPr lang="en-US" dirty="0"/>
              <a:t>Why might loops be important and a </a:t>
            </a:r>
            <a:r>
              <a:rPr lang="en-US" b="1" dirty="0"/>
              <a:t>recent debate</a:t>
            </a:r>
            <a:r>
              <a:rPr lang="en-US" dirty="0"/>
              <a:t>: the coupling of large and short scales at loop level</a:t>
            </a:r>
            <a:r>
              <a:rPr lang="en-US" sz="1800" dirty="0"/>
              <a:t> (c.f. quantum correction talk from </a:t>
            </a:r>
            <a:r>
              <a:rPr lang="en-GB" sz="1800" dirty="0"/>
              <a:t>Lucien </a:t>
            </a:r>
            <a:r>
              <a:rPr lang="en-GB" sz="1800" dirty="0" err="1"/>
              <a:t>Heurtier</a:t>
            </a:r>
            <a:r>
              <a:rPr lang="en-GB" sz="1800" dirty="0"/>
              <a:t>)</a:t>
            </a:r>
            <a:endParaRPr lang="en-US" sz="1800" dirty="0"/>
          </a:p>
          <a:p>
            <a:endParaRPr lang="en-US" sz="200" dirty="0"/>
          </a:p>
          <a:p>
            <a:r>
              <a:rPr lang="en-US" dirty="0"/>
              <a:t>A segway into “Taylor expansion” methods (and a numerical implementation)</a:t>
            </a:r>
          </a:p>
          <a:p>
            <a:endParaRPr lang="en-US" sz="200" dirty="0"/>
          </a:p>
          <a:p>
            <a:r>
              <a:rPr lang="en-US" dirty="0"/>
              <a:t>Addressing the debate and the decoupling of scales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08D757-E0CD-1C33-D64B-34187B3500C9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7EE5A6E-D39F-45F2-4F15-194CF9BDA35A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3E867D-D720-6EAE-DD1C-1E40ECDC6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20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3A933-BE45-9169-C600-8DF0C203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3AAA0-69CF-00B0-4F5F-105E9BFA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(1) </a:t>
            </a:r>
            <a:r>
              <a:rPr lang="en-US" sz="1800" dirty="0"/>
              <a:t>Iacconi, DJM, Seery, 2023, 2026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1C73E6-3318-977F-E462-AD0B29C463D0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8590066-8DB8-61D6-420F-0F6ADA2CA67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4E1397A1-9A4A-FD10-8121-F7AEC331382E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D6A8920A-58EB-B7F0-427A-619B8BC5313B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10806955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Mathematically we can study our intuitive picture using using        or related methods by forming loops </a:t>
            </a:r>
            <a:r>
              <a:rPr lang="en-GB" sz="1800" dirty="0"/>
              <a:t>(for earlier loop work see e.g. Byrnes et al. 2007)  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1BA331-D067-C012-5969-79FC4B688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1BADFA-186D-89C5-0A63-81676DD4B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831" y="1929296"/>
            <a:ext cx="476519" cy="2680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541430-589B-5DB3-3802-54DA227D438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31181" y="3756756"/>
            <a:ext cx="9583348" cy="21195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C3DC0A-90D2-E7ED-D0C1-AD781E4E4B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323" y="2830679"/>
            <a:ext cx="7772400" cy="1123618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F243871-0DB9-2443-951B-290E9676F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20</a:t>
            </a:fld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99677FA-339F-10C9-D677-5E357D1979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634" y="5848389"/>
            <a:ext cx="4876048" cy="64448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79359CC-DEDD-A681-0E62-0CAD21D7AC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7617" y="5863981"/>
            <a:ext cx="4996198" cy="65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63AD3-3937-3B89-F783-21DD5B3A6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0EEBF-4AB8-C663-1443-6F583F3C7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(1) </a:t>
            </a:r>
            <a:r>
              <a:rPr lang="en-US" sz="1800" dirty="0"/>
              <a:t>Iacconi, DJM, Seery, 2023, 2026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391E81-B448-319D-8A0F-2BDC69239064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6F44E1-EB4A-42C0-3524-B68E000017AC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0BC35BDA-C966-C409-88C4-B91269663773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926B4653-7C96-EC32-B06C-DF85775133A6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10806955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Mathematically we can study our intuitive picture using using        or related methods by forming loops </a:t>
            </a:r>
            <a:r>
              <a:rPr lang="en-GB" sz="1800" dirty="0"/>
              <a:t>(for earlier loop work see e.g. Byrnes et al. 2007)  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5A21A1-4F56-92CF-EBF5-314461F33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B2688E-B260-2807-E874-1D2A8A6EE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831" y="1929296"/>
            <a:ext cx="476519" cy="2680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FCD5C8-F1D0-0485-A880-265B87F0234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31181" y="3756756"/>
            <a:ext cx="9583348" cy="21195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6193C7-BE50-0046-1847-0EB8FD0690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323" y="2830679"/>
            <a:ext cx="7772400" cy="1123618"/>
          </a:xfrm>
          <a:prstGeom prst="rect">
            <a:avLst/>
          </a:prstGeom>
        </p:spPr>
      </p:pic>
      <p:sp>
        <p:nvSpPr>
          <p:cNvPr id="28" name="Arc 27">
            <a:extLst>
              <a:ext uri="{FF2B5EF4-FFF2-40B4-BE49-F238E27FC236}">
                <a16:creationId xmlns:a16="http://schemas.microsoft.com/office/drawing/2014/main" id="{C8B5F98F-CB7F-2822-F78B-2371807BF6DB}"/>
              </a:ext>
            </a:extLst>
          </p:cNvPr>
          <p:cNvSpPr/>
          <p:nvPr/>
        </p:nvSpPr>
        <p:spPr>
          <a:xfrm rot="18646599">
            <a:off x="3118090" y="419710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EE0E03B-924E-F0D8-3D62-21BB664830EB}"/>
              </a:ext>
            </a:extLst>
          </p:cNvPr>
          <p:cNvSpPr txBox="1"/>
          <p:nvPr/>
        </p:nvSpPr>
        <p:spPr>
          <a:xfrm>
            <a:off x="3798556" y="3871139"/>
            <a:ext cx="257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Field space 3pt function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847F045E-59B8-D66C-B15D-E5EDD99AD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21</a:t>
            </a:fld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3999F01-0953-5D79-2348-8523D2B74F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634" y="5848389"/>
            <a:ext cx="4876048" cy="64448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D56DB560-357E-C70F-BFD6-CE7D58D35060}"/>
              </a:ext>
            </a:extLst>
          </p:cNvPr>
          <p:cNvSpPr txBox="1"/>
          <p:nvPr/>
        </p:nvSpPr>
        <p:spPr>
          <a:xfrm>
            <a:off x="7910048" y="3767528"/>
            <a:ext cx="257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Field space 2pt function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877AD7FC-BBC4-179A-27BC-1B9F40A44C3A}"/>
              </a:ext>
            </a:extLst>
          </p:cNvPr>
          <p:cNvSpPr/>
          <p:nvPr/>
        </p:nvSpPr>
        <p:spPr>
          <a:xfrm rot="16847862">
            <a:off x="8542743" y="4690148"/>
            <a:ext cx="1309096" cy="85551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87892C49-A241-5D15-DF6E-37B67C13A0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7617" y="5863981"/>
            <a:ext cx="4996198" cy="65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4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8" grpId="0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DC534-7CFD-CF33-472F-1118FD006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DF166-794A-A4AE-55BE-41576EF5A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(1) </a:t>
            </a:r>
            <a:r>
              <a:rPr lang="en-US" sz="1800" dirty="0"/>
              <a:t>Iaconi, DJM, Seery, 2023, 2026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4304B2-F0DB-A0D7-2751-A365AE7F0246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90968E-86D8-6237-0C7D-A6DBB7CA5D1C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B624FEC1-D332-0D13-62E1-7CC599861138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8A57705-CD9F-4D83-0857-72E8C046BF0D}"/>
              </a:ext>
            </a:extLst>
          </p:cNvPr>
          <p:cNvSpPr txBox="1">
            <a:spLocks/>
          </p:cNvSpPr>
          <p:nvPr/>
        </p:nvSpPr>
        <p:spPr>
          <a:xfrm>
            <a:off x="546845" y="1846729"/>
            <a:ext cx="10806955" cy="4646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Mathematically we can study our intuitive picture using using        or related methods by forming loops </a:t>
            </a:r>
            <a:r>
              <a:rPr lang="en-GB" sz="1800" dirty="0"/>
              <a:t>(for earlier loop work see e.g. Byrnes et al. 2007)  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1760CE-235C-4FF8-8375-7944F351A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78474A-1E82-99A6-EFF7-014809C31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5831" y="1929296"/>
            <a:ext cx="476519" cy="26804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DC1AD61-2DC8-D5AF-710E-E1D449E2249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31181" y="3756756"/>
            <a:ext cx="9583348" cy="21195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4F2B48-F150-4E49-71A2-CC9AF03D2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323" y="2830679"/>
            <a:ext cx="7772400" cy="1123618"/>
          </a:xfrm>
          <a:prstGeom prst="rect">
            <a:avLst/>
          </a:prstGeom>
        </p:spPr>
      </p:pic>
      <p:sp>
        <p:nvSpPr>
          <p:cNvPr id="28" name="Arc 27">
            <a:extLst>
              <a:ext uri="{FF2B5EF4-FFF2-40B4-BE49-F238E27FC236}">
                <a16:creationId xmlns:a16="http://schemas.microsoft.com/office/drawing/2014/main" id="{02E701EF-878C-C0CF-5D69-8E20A333A678}"/>
              </a:ext>
            </a:extLst>
          </p:cNvPr>
          <p:cNvSpPr/>
          <p:nvPr/>
        </p:nvSpPr>
        <p:spPr>
          <a:xfrm rot="18646599">
            <a:off x="3118090" y="419710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2E2CA3-39D5-74AC-A49F-3BA6556C9529}"/>
              </a:ext>
            </a:extLst>
          </p:cNvPr>
          <p:cNvSpPr txBox="1"/>
          <p:nvPr/>
        </p:nvSpPr>
        <p:spPr>
          <a:xfrm>
            <a:off x="3798556" y="3871139"/>
            <a:ext cx="257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Field space 3pt function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C795DCE1-AB4D-91FA-64F6-0B8BE4153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22</a:t>
            </a:fld>
            <a:endParaRPr lang="en-US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33AF923-CDFD-2EA3-4AB7-A8FA43545B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634" y="5848389"/>
            <a:ext cx="4876048" cy="64448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AA3B6FC-B2C2-2FD4-BEAA-42991ACC859A}"/>
              </a:ext>
            </a:extLst>
          </p:cNvPr>
          <p:cNvSpPr txBox="1"/>
          <p:nvPr/>
        </p:nvSpPr>
        <p:spPr>
          <a:xfrm>
            <a:off x="7910048" y="3767528"/>
            <a:ext cx="2574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Field space 2pt function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CAFE78E6-B5A0-540C-F981-093B437DC0AE}"/>
              </a:ext>
            </a:extLst>
          </p:cNvPr>
          <p:cNvSpPr/>
          <p:nvPr/>
        </p:nvSpPr>
        <p:spPr>
          <a:xfrm rot="16847862">
            <a:off x="8542743" y="4690148"/>
            <a:ext cx="1309096" cy="85551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EF29237B-449E-1B3A-4599-84EF04B7C3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7617" y="5863981"/>
            <a:ext cx="4996198" cy="659875"/>
          </a:xfrm>
          <a:prstGeom prst="rect">
            <a:avLst/>
          </a:prstGeom>
        </p:spPr>
      </p:pic>
      <p:sp>
        <p:nvSpPr>
          <p:cNvPr id="42" name="Arc 41">
            <a:extLst>
              <a:ext uri="{FF2B5EF4-FFF2-40B4-BE49-F238E27FC236}">
                <a16:creationId xmlns:a16="http://schemas.microsoft.com/office/drawing/2014/main" id="{43D8D9C4-04C6-7B49-1895-31DFDB8DB9B9}"/>
              </a:ext>
            </a:extLst>
          </p:cNvPr>
          <p:cNvSpPr/>
          <p:nvPr/>
        </p:nvSpPr>
        <p:spPr>
          <a:xfrm rot="15886012" flipV="1">
            <a:off x="3491321" y="5022098"/>
            <a:ext cx="1508113" cy="1292708"/>
          </a:xfrm>
          <a:prstGeom prst="arc">
            <a:avLst>
              <a:gd name="adj1" fmla="val 14234879"/>
              <a:gd name="adj2" fmla="val 854352"/>
            </a:avLst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36B5C552-00EB-A32C-7CB5-CD540EF14F51}"/>
              </a:ext>
            </a:extLst>
          </p:cNvPr>
          <p:cNvSpPr/>
          <p:nvPr/>
        </p:nvSpPr>
        <p:spPr>
          <a:xfrm rot="15886012" flipV="1">
            <a:off x="9170834" y="4475492"/>
            <a:ext cx="1934794" cy="1917897"/>
          </a:xfrm>
          <a:prstGeom prst="arc">
            <a:avLst>
              <a:gd name="adj1" fmla="val 14234879"/>
              <a:gd name="adj2" fmla="val 854352"/>
            </a:avLst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5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8" grpId="0"/>
      <p:bldP spid="39" grpId="0" animBg="1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CDFC5-C583-4B8C-836A-2FBC878E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C2C06-1360-495F-38CC-736EA30F7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6E8C7F-9A57-ECD2-44E6-2B8ED6CDB13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FDDB87-0876-46A3-5316-63082B039216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2855A9FB-E8DD-507B-6810-72A7AF2A9E30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2F39BEB3-F0A9-F279-E21D-C56E5FD5AC1A}"/>
              </a:ext>
            </a:extLst>
          </p:cNvPr>
          <p:cNvSpPr txBox="1">
            <a:spLocks/>
          </p:cNvSpPr>
          <p:nvPr/>
        </p:nvSpPr>
        <p:spPr>
          <a:xfrm>
            <a:off x="546845" y="1846728"/>
            <a:ext cx="10806955" cy="3116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can use soft limit expression: </a:t>
            </a:r>
            <a:r>
              <a:rPr lang="en-GB" sz="1800" dirty="0"/>
              <a:t>(c.f. single field consistency, Maldacena, 2002)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3000" dirty="0"/>
          </a:p>
          <a:p>
            <a:r>
              <a:rPr lang="en-GB" dirty="0"/>
              <a:t>Then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C6AA44-9383-2F65-23B2-47F0AE390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9529291D-2104-584C-E6BC-4A9A909C4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C9E727-A02D-2986-3573-70C23546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276" y="2265649"/>
            <a:ext cx="4227048" cy="8338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6799F3-B34C-A9E8-6E87-8F4A8AEEC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925" y="3112379"/>
            <a:ext cx="7772400" cy="804041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3AC5474-8E77-EF3C-9E1F-C937BDA06DCD}"/>
              </a:ext>
            </a:extLst>
          </p:cNvPr>
          <p:cNvCxnSpPr>
            <a:cxnSpLocks/>
          </p:cNvCxnSpPr>
          <p:nvPr/>
        </p:nvCxnSpPr>
        <p:spPr>
          <a:xfrm flipH="1">
            <a:off x="7452324" y="2868511"/>
            <a:ext cx="588604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36D7978-1853-7AD5-CBFB-3796D7B5A8C6}"/>
              </a:ext>
            </a:extLst>
          </p:cNvPr>
          <p:cNvSpPr txBox="1"/>
          <p:nvPr/>
        </p:nvSpPr>
        <p:spPr>
          <a:xfrm>
            <a:off x="8040928" y="2697266"/>
            <a:ext cx="3383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X represents field and field momentum</a:t>
            </a:r>
          </a:p>
        </p:txBody>
      </p:sp>
    </p:spTree>
    <p:extLst>
      <p:ext uri="{BB962C8B-B14F-4D97-AF65-F5344CB8AC3E}">
        <p14:creationId xmlns:p14="http://schemas.microsoft.com/office/powerpoint/2010/main" val="159062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231F-E453-DB03-652C-EFE789603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B33A6-4C6A-24E6-5F73-2A3E5E79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598B99-817C-F586-F67A-7DA5BB40784F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F9C8E6-4126-2CFD-7ADC-6E7438C57E99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3A2863DD-1AEE-FE10-AF35-18802D52B7D7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E7E086C5-26AC-D61B-C914-BCC55B20E280}"/>
              </a:ext>
            </a:extLst>
          </p:cNvPr>
          <p:cNvSpPr txBox="1">
            <a:spLocks/>
          </p:cNvSpPr>
          <p:nvPr/>
        </p:nvSpPr>
        <p:spPr>
          <a:xfrm>
            <a:off x="546845" y="1846728"/>
            <a:ext cx="10806955" cy="3116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can use soft limit expression: </a:t>
            </a:r>
            <a:r>
              <a:rPr lang="en-GB" sz="1800" dirty="0"/>
              <a:t>(c.f. single field consistency, Maldacena, 2002)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3000" dirty="0"/>
          </a:p>
          <a:p>
            <a:r>
              <a:rPr lang="en-GB" dirty="0"/>
              <a:t>Then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0BED94-CE40-FDBC-8CB0-E298B098F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5055E2BD-9B32-EB72-1B07-48E676F0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39392E-18F4-2BBB-2A36-D4C052EC41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276" y="2265649"/>
            <a:ext cx="4227048" cy="8338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0B1132-C456-1AAD-EB7D-BB44270C6F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925" y="3112379"/>
            <a:ext cx="7772400" cy="8040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6B49F01-CBBF-CE0E-C68F-82C638411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6525" y="4069388"/>
            <a:ext cx="6543675" cy="754730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E72A187-47D7-1059-E7B4-A17293F0F408}"/>
              </a:ext>
            </a:extLst>
          </p:cNvPr>
          <p:cNvCxnSpPr>
            <a:cxnSpLocks/>
          </p:cNvCxnSpPr>
          <p:nvPr/>
        </p:nvCxnSpPr>
        <p:spPr>
          <a:xfrm>
            <a:off x="6092426" y="3710672"/>
            <a:ext cx="0" cy="463012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A3BAA8A-A6D0-DC17-3489-1FA7C932E389}"/>
              </a:ext>
            </a:extLst>
          </p:cNvPr>
          <p:cNvCxnSpPr>
            <a:cxnSpLocks/>
          </p:cNvCxnSpPr>
          <p:nvPr/>
        </p:nvCxnSpPr>
        <p:spPr>
          <a:xfrm flipH="1">
            <a:off x="7452324" y="2868511"/>
            <a:ext cx="588604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85EA90A-3A5D-600F-1907-CD018C927762}"/>
              </a:ext>
            </a:extLst>
          </p:cNvPr>
          <p:cNvSpPr txBox="1"/>
          <p:nvPr/>
        </p:nvSpPr>
        <p:spPr>
          <a:xfrm>
            <a:off x="8040928" y="2697266"/>
            <a:ext cx="3383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X represents field and field momentum</a:t>
            </a:r>
          </a:p>
        </p:txBody>
      </p:sp>
    </p:spTree>
    <p:extLst>
      <p:ext uri="{BB962C8B-B14F-4D97-AF65-F5344CB8AC3E}">
        <p14:creationId xmlns:p14="http://schemas.microsoft.com/office/powerpoint/2010/main" val="257990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ADDFA-7001-B075-8122-58DA095A7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A5F68-A33C-0010-7454-7FAE294F3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72D2FC-89A4-0BF4-6B5E-856CDB89FA8D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CEE09D-DD4C-8962-C469-30C9E937A677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9C5297BF-031A-2B75-8DAA-9D6722C5F0B4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7B5D0C4D-6A85-EC6F-63B8-B82D050D7F30}"/>
              </a:ext>
            </a:extLst>
          </p:cNvPr>
          <p:cNvSpPr txBox="1">
            <a:spLocks/>
          </p:cNvSpPr>
          <p:nvPr/>
        </p:nvSpPr>
        <p:spPr>
          <a:xfrm>
            <a:off x="546845" y="1846728"/>
            <a:ext cx="10806955" cy="3116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can use soft limit expression: </a:t>
            </a:r>
            <a:r>
              <a:rPr lang="en-GB" sz="1800" dirty="0"/>
              <a:t>(c.f. single field consistency, Maldacena, 2002)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3000" dirty="0"/>
          </a:p>
          <a:p>
            <a:r>
              <a:rPr lang="en-GB" dirty="0"/>
              <a:t>Then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FD2B76-A59F-C956-7AC6-D22B33CFB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0BA56F3-C3EA-4E79-E735-D4659167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1853CC-E6A4-FBC0-6FFD-E92111156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276" y="2265649"/>
            <a:ext cx="4227048" cy="8338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5195D6-2853-93DB-3A21-CC5CCFE02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925" y="3112379"/>
            <a:ext cx="7772400" cy="8040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0B351A1-A503-94F7-723E-D6CAE729E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6525" y="4069388"/>
            <a:ext cx="6543675" cy="75473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0961AC0-EED4-9857-C203-E1A4ED7358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4799" y="4963137"/>
            <a:ext cx="6005401" cy="81385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0D80EB-FE72-BE5C-B64D-F4128CC66949}"/>
              </a:ext>
            </a:extLst>
          </p:cNvPr>
          <p:cNvCxnSpPr>
            <a:cxnSpLocks/>
          </p:cNvCxnSpPr>
          <p:nvPr/>
        </p:nvCxnSpPr>
        <p:spPr>
          <a:xfrm>
            <a:off x="6092426" y="3710672"/>
            <a:ext cx="0" cy="463012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8DF7B9F-6F9D-E6EB-4F7B-AFF68EF57F3B}"/>
              </a:ext>
            </a:extLst>
          </p:cNvPr>
          <p:cNvCxnSpPr>
            <a:cxnSpLocks/>
          </p:cNvCxnSpPr>
          <p:nvPr/>
        </p:nvCxnSpPr>
        <p:spPr>
          <a:xfrm>
            <a:off x="6092426" y="4655140"/>
            <a:ext cx="0" cy="463012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5116012-1FFA-09BF-4155-04B42231C495}"/>
              </a:ext>
            </a:extLst>
          </p:cNvPr>
          <p:cNvSpPr txBox="1"/>
          <p:nvPr/>
        </p:nvSpPr>
        <p:spPr>
          <a:xfrm>
            <a:off x="6092426" y="4721590"/>
            <a:ext cx="29136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accent4"/>
                </a:solidFill>
              </a:rPr>
              <a:t>For single field, p mode adiabatic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11E14CC-33B5-3C2C-9E23-09B1D89C1637}"/>
              </a:ext>
            </a:extLst>
          </p:cNvPr>
          <p:cNvCxnSpPr>
            <a:cxnSpLocks/>
          </p:cNvCxnSpPr>
          <p:nvPr/>
        </p:nvCxnSpPr>
        <p:spPr>
          <a:xfrm flipH="1">
            <a:off x="7452324" y="2868511"/>
            <a:ext cx="588604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BB54246-C7F2-7D53-55BD-A0FE27767340}"/>
              </a:ext>
            </a:extLst>
          </p:cNvPr>
          <p:cNvSpPr txBox="1"/>
          <p:nvPr/>
        </p:nvSpPr>
        <p:spPr>
          <a:xfrm>
            <a:off x="8040928" y="2697266"/>
            <a:ext cx="3383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X represents field and field momentum</a:t>
            </a:r>
          </a:p>
        </p:txBody>
      </p:sp>
    </p:spTree>
    <p:extLst>
      <p:ext uri="{BB962C8B-B14F-4D97-AF65-F5344CB8AC3E}">
        <p14:creationId xmlns:p14="http://schemas.microsoft.com/office/powerpoint/2010/main" val="348069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91186-AC19-258E-0D63-117179E32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3BD6-EB3A-EED2-0FEE-11D02D7AF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        loops (2)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83B458-D0EC-8768-2021-8FACBF5AB656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B5B263-8BA5-FD9A-91BE-F72B9891D14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2C04EAAE-6FEF-81DD-8F10-8186C50226C1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A76E3E3D-FA54-2CAD-3732-5BBE57DD780A}"/>
              </a:ext>
            </a:extLst>
          </p:cNvPr>
          <p:cNvSpPr txBox="1">
            <a:spLocks/>
          </p:cNvSpPr>
          <p:nvPr/>
        </p:nvSpPr>
        <p:spPr>
          <a:xfrm>
            <a:off x="546845" y="1846728"/>
            <a:ext cx="10806955" cy="31164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can use soft limit expression: </a:t>
            </a:r>
            <a:r>
              <a:rPr lang="en-GB" sz="1800" dirty="0"/>
              <a:t>(c.f. single field consistency, Maldacena, 2002)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3000" dirty="0"/>
          </a:p>
          <a:p>
            <a:r>
              <a:rPr lang="en-GB" dirty="0"/>
              <a:t>Then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6229C-9969-1EC9-6E36-180412574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6" y="807886"/>
            <a:ext cx="690708" cy="388523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6113316-0A00-6757-EA4C-B6730260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6F5CE4-F94F-4532-2A26-C5A3B4623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276" y="2265649"/>
            <a:ext cx="4227048" cy="8338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15D00B-8349-A98B-3588-39FC7CAE4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925" y="3112379"/>
            <a:ext cx="7772400" cy="8040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DE3B6E-5EB1-AA5F-2F35-8FC6D670F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6525" y="4069388"/>
            <a:ext cx="6543675" cy="75473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00E3F7-64BE-5041-622F-6760BDEE5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4799" y="4963137"/>
            <a:ext cx="6005401" cy="8138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0057B8-1961-F275-B49D-6C0A964FA8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3403" y="5878995"/>
            <a:ext cx="1181662" cy="6960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F7B636-8B5D-CE55-5348-1CB65873F0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9090" y="5931544"/>
            <a:ext cx="5389808" cy="724436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FE1F8A0-3FCC-E1DC-6431-CDED96FE42A6}"/>
              </a:ext>
            </a:extLst>
          </p:cNvPr>
          <p:cNvCxnSpPr>
            <a:cxnSpLocks/>
          </p:cNvCxnSpPr>
          <p:nvPr/>
        </p:nvCxnSpPr>
        <p:spPr>
          <a:xfrm>
            <a:off x="6092426" y="3710672"/>
            <a:ext cx="0" cy="463012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5BA6ED7-C986-8AC2-8501-30BDEB3F6A7E}"/>
              </a:ext>
            </a:extLst>
          </p:cNvPr>
          <p:cNvCxnSpPr>
            <a:cxnSpLocks/>
          </p:cNvCxnSpPr>
          <p:nvPr/>
        </p:nvCxnSpPr>
        <p:spPr>
          <a:xfrm>
            <a:off x="6092426" y="4655140"/>
            <a:ext cx="0" cy="463012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5BC2DB6-602E-D4ED-F520-879F4BC260A9}"/>
              </a:ext>
            </a:extLst>
          </p:cNvPr>
          <p:cNvSpPr txBox="1"/>
          <p:nvPr/>
        </p:nvSpPr>
        <p:spPr>
          <a:xfrm>
            <a:off x="6092426" y="4721590"/>
            <a:ext cx="29136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accent4"/>
                </a:solidFill>
              </a:rPr>
              <a:t>For single field, p mode adiabatic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7D5036A-BDC1-43E4-4A86-D5212B973398}"/>
              </a:ext>
            </a:extLst>
          </p:cNvPr>
          <p:cNvCxnSpPr>
            <a:cxnSpLocks/>
          </p:cNvCxnSpPr>
          <p:nvPr/>
        </p:nvCxnSpPr>
        <p:spPr>
          <a:xfrm flipH="1">
            <a:off x="7452324" y="2868511"/>
            <a:ext cx="588604" cy="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79E40FC-A5A4-B3BA-2551-A5D956B8CF5E}"/>
              </a:ext>
            </a:extLst>
          </p:cNvPr>
          <p:cNvSpPr txBox="1"/>
          <p:nvPr/>
        </p:nvSpPr>
        <p:spPr>
          <a:xfrm>
            <a:off x="8040928" y="2697266"/>
            <a:ext cx="33830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solidFill>
                  <a:schemeClr val="bg1">
                    <a:lumMod val="50000"/>
                  </a:schemeClr>
                </a:solidFill>
              </a:rPr>
              <a:t>X represents field and field momentum</a:t>
            </a:r>
          </a:p>
        </p:txBody>
      </p:sp>
      <p:sp>
        <p:nvSpPr>
          <p:cNvPr id="30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B662ED71-BEBB-6753-7697-EA46A5A455B4}"/>
              </a:ext>
            </a:extLst>
          </p:cNvPr>
          <p:cNvSpPr txBox="1">
            <a:spLocks/>
          </p:cNvSpPr>
          <p:nvPr/>
        </p:nvSpPr>
        <p:spPr>
          <a:xfrm>
            <a:off x="546844" y="6009804"/>
            <a:ext cx="10806955" cy="5362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Also MPP  loop: </a:t>
            </a:r>
            <a:endParaRPr lang="en-GB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2EC141-95D9-B5E6-0F52-0215F78560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7033" y="6153427"/>
            <a:ext cx="198120" cy="140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4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52EDE-D4C8-D263-A5F2-4AA9CB51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5F10867A-947C-76E9-B81D-5390784C8B71}"/>
              </a:ext>
            </a:extLst>
          </p:cNvPr>
          <p:cNvSpPr txBox="1">
            <a:spLocks/>
          </p:cNvSpPr>
          <p:nvPr/>
        </p:nvSpPr>
        <p:spPr>
          <a:xfrm>
            <a:off x="546845" y="1738242"/>
            <a:ext cx="10806955" cy="501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We have</a:t>
            </a: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pPr marL="0" indent="0">
              <a:buNone/>
            </a:pPr>
            <a:endParaRPr lang="en-GB" sz="2200" dirty="0"/>
          </a:p>
          <a:p>
            <a:r>
              <a:rPr lang="en-GB" dirty="0"/>
              <a:t>Hence, only boundary terms, and not the peak structure, enters the answer</a:t>
            </a:r>
            <a:r>
              <a:rPr lang="en-GB" sz="1800" dirty="0"/>
              <a:t> (similar conclusions found by other authors, Tada et al 2024, Fumagalli 2025, Kawaguchi et al. 2024)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dirty="0"/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endParaRPr lang="en-GB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7A61D-5948-0665-0D64-B9C0B2399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Decoupling of scales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045F17-A99C-D9D2-084A-9500C0A09E67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D153B951-E465-7CE5-474C-25BCA6C95EF8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63FD10B8-56AD-8F81-A3F4-2D20AF70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8170" y="6285335"/>
            <a:ext cx="2743200" cy="365125"/>
          </a:xfrm>
        </p:spPr>
        <p:txBody>
          <a:bodyPr/>
          <a:lstStyle/>
          <a:p>
            <a:fld id="{20DEA116-2791-864D-A8EF-3E4835CFDA0E}" type="slidenum">
              <a:rPr lang="en-US" smtClean="0"/>
              <a:t>27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78E690-83C6-5339-E767-5D36705AB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706" y="1615997"/>
            <a:ext cx="6005401" cy="8138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C75897-6FE1-5A25-47E2-D10F43FE8E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375" y="2586133"/>
            <a:ext cx="7772400" cy="8968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AAEB7F-7441-F43A-44C8-A0245B1124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28775">
            <a:off x="6388387" y="5664300"/>
            <a:ext cx="180127" cy="1200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1A07E0-EDB9-B87D-87C8-D7E390B72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65975">
            <a:off x="5111257" y="5629925"/>
            <a:ext cx="186622" cy="124415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00272-7AB5-8121-DC79-2D07D6923C05}"/>
              </a:ext>
            </a:extLst>
          </p:cNvPr>
          <p:cNvCxnSpPr>
            <a:cxnSpLocks/>
          </p:cNvCxnSpPr>
          <p:nvPr/>
        </p:nvCxnSpPr>
        <p:spPr>
          <a:xfrm>
            <a:off x="6096000" y="2364474"/>
            <a:ext cx="0" cy="324000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88181B26-24FD-D528-CDA9-BC7E96611F65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04C9B83-C2FA-9640-A256-41322E0EBA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5746"/>
          <a:stretch>
            <a:fillRect/>
          </a:stretch>
        </p:blipFill>
        <p:spPr>
          <a:xfrm>
            <a:off x="3200064" y="3893052"/>
            <a:ext cx="4996429" cy="2809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8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8190C-1615-C629-5D4B-13AF13E2B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82F90-BE16-AE63-0B2D-37E79BFB6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845" y="365125"/>
            <a:ext cx="11098310" cy="1325563"/>
          </a:xfrm>
        </p:spPr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B1EC8D-9FED-AEE2-7587-81B189F95CCA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1A96C59-784F-89A5-2D55-E70D86231B8B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F51D3AF8-BF20-A286-5CEF-0A129E072823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800" dirty="0"/>
          </a:p>
        </p:txBody>
      </p:sp>
      <p:sp>
        <p:nvSpPr>
          <p:cNvPr id="5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08B00731-5BC4-D690-C8F3-D3753AAB44C9}"/>
              </a:ext>
            </a:extLst>
          </p:cNvPr>
          <p:cNvSpPr txBox="1">
            <a:spLocks/>
          </p:cNvSpPr>
          <p:nvPr/>
        </p:nvSpPr>
        <p:spPr>
          <a:xfrm>
            <a:off x="546845" y="1846728"/>
            <a:ext cx="10806955" cy="50112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Taylor expansions, such as MPP methods, can be numerically advantageous, as well analytically simpler for some problems or limits</a:t>
            </a:r>
          </a:p>
          <a:p>
            <a:endParaRPr lang="en-GB" dirty="0"/>
          </a:p>
          <a:p>
            <a:r>
              <a:rPr lang="en-GB" dirty="0"/>
              <a:t>We have, for example, a new version of our numerical multi-field inflation code that uses them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Loop order contributions to correlators can be built using          or  MPPs –equivalent to In-In loops</a:t>
            </a:r>
          </a:p>
          <a:p>
            <a:endParaRPr lang="en-GB" dirty="0"/>
          </a:p>
          <a:p>
            <a:r>
              <a:rPr lang="en-GB" dirty="0"/>
              <a:t>This provides insight into the structure of loop terms in the limit of separated scales</a:t>
            </a:r>
          </a:p>
          <a:p>
            <a:endParaRPr lang="en-GB" dirty="0"/>
          </a:p>
          <a:p>
            <a:r>
              <a:rPr lang="en-GB" dirty="0"/>
              <a:t>Could we also calculate loops using numerical MPP codes?</a:t>
            </a:r>
          </a:p>
          <a:p>
            <a:endParaRPr lang="en-GB" sz="3000" dirty="0"/>
          </a:p>
          <a:p>
            <a:endParaRPr lang="en-GB" sz="3000" dirty="0"/>
          </a:p>
          <a:p>
            <a:pPr marL="0" indent="0">
              <a:buNone/>
            </a:pPr>
            <a:endParaRPr lang="en-GB" sz="3000" dirty="0"/>
          </a:p>
          <a:p>
            <a:pPr marL="0" indent="0">
              <a:buNone/>
            </a:pPr>
            <a:endParaRPr lang="en-GB" sz="3000" dirty="0"/>
          </a:p>
          <a:p>
            <a:endParaRPr lang="en-GB" sz="1800" dirty="0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8F2D9740-48B3-CEBB-A8BF-0407CD46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28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02906B-63A5-9B80-51EB-838F16CEE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8839" y="4051029"/>
            <a:ext cx="437120" cy="24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76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0201-77B4-5819-4A03-4CF8AE37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B6514-47F6-7FA4-E0C3-60E023E84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8CE0D-6EEE-6E29-743D-69EC5ED4B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004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To test models of inflation we want to calculate the statistics of the fluctuations they produce</a:t>
            </a:r>
          </a:p>
          <a:p>
            <a:r>
              <a:rPr lang="en-US" dirty="0"/>
              <a:t>To do so reliably having different tools is useful, both analytic and numerical</a:t>
            </a:r>
          </a:p>
          <a:p>
            <a:r>
              <a:rPr lang="en-US" dirty="0"/>
              <a:t>Numerical tools are needed for precision predictions, but can be challenging or slow for some models </a:t>
            </a:r>
            <a:r>
              <a:rPr lang="en-US" sz="1800" dirty="0"/>
              <a:t>(c.f.</a:t>
            </a:r>
            <a:r>
              <a:rPr lang="en-GB" sz="1800" dirty="0"/>
              <a:t> Guillermo Fernando Quispe Peña talk</a:t>
            </a:r>
            <a:r>
              <a:rPr lang="en-US" sz="1800" dirty="0"/>
              <a:t> )</a:t>
            </a:r>
          </a:p>
          <a:p>
            <a:r>
              <a:rPr lang="en-US" dirty="0"/>
              <a:t>Sometimes different tools are very efficient for analytic calculations, or reveal different analytic structures (e.g.        )</a:t>
            </a:r>
          </a:p>
          <a:p>
            <a:r>
              <a:rPr lang="en-US" dirty="0"/>
              <a:t>Recently strong focus on very short scales, PBHs, and SIGWs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C77F88-49FD-EA73-D5FB-0EA67C70225A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D606AD0-7D41-7A94-C16D-82D89B913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3245" y="5221247"/>
            <a:ext cx="504166" cy="2835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FE809F-A72A-D19A-25D7-7418538FE3C7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4BCEB-C84A-A514-16DE-577089955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3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D6EB8-9B64-86C7-CB6C-31F836FA3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y_video">
            <a:hlinkClick r:id="" action="ppaction://media"/>
            <a:extLst>
              <a:ext uri="{FF2B5EF4-FFF2-40B4-BE49-F238E27FC236}">
                <a16:creationId xmlns:a16="http://schemas.microsoft.com/office/drawing/2014/main" id="{989AA4B3-249E-70E5-AB19-A52A10E6E9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81011" y="3782489"/>
            <a:ext cx="4735673" cy="31571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2716B8-BBC0-62F7-89F8-F2536C51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CF76CD9-8A08-8B4B-B30B-44625979B1F0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32B9E04-9F62-6CFA-57BF-D1FE1BD40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7176" y="1823479"/>
            <a:ext cx="214770" cy="356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ADD1E6-B2C4-20A2-C1F3-9E611D7CD9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2381" y="2770286"/>
            <a:ext cx="3271743" cy="3591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6C695-98E2-116C-C758-F982D4A715F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97" t="5806" r="1597" b="5806"/>
          <a:stretch>
            <a:fillRect/>
          </a:stretch>
        </p:blipFill>
        <p:spPr>
          <a:xfrm>
            <a:off x="3488391" y="3277786"/>
            <a:ext cx="348503" cy="318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A68D58-E462-1125-94D6-3B7C79E42C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354" y="4374081"/>
            <a:ext cx="2728829" cy="240541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24E7137-1604-0D0F-4B10-FC8BDE8E238D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94C6FEA-9326-D2D7-0DD8-224BF8D70213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Postulate new field (fields),    , field can mimic a cosmological constant</a:t>
            </a:r>
          </a:p>
          <a:p>
            <a:r>
              <a:rPr lang="en-GB" dirty="0"/>
              <a:t>Quantum mechanics implies  </a:t>
            </a:r>
          </a:p>
          <a:p>
            <a:r>
              <a:rPr lang="en-GB" dirty="0"/>
              <a:t>Inflation makes        “long lived”, and retains information about fields present during inflation, a “cosmological collider”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12B2225-CC9A-43D8-4D61-C19EBE853F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0431" y="4290953"/>
            <a:ext cx="3923852" cy="2134025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CE11C99-7056-A22C-0D7D-5B01486F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1C01A-3C1F-9503-8B5F-0A18C515E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F112-A0AE-2F97-84EE-BECEC4500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8B19DB5-352D-FDBA-645D-13111D5642A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C5A95EB5-A2B5-1FEB-C17C-CC1D650CA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176" y="1823479"/>
            <a:ext cx="214770" cy="3560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CFD6E4-751C-A5B6-2530-6EBA18AE0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2381" y="2770286"/>
            <a:ext cx="3271743" cy="3591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5AA3E4-568E-FE28-DD9A-BF9BB91020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97" t="5806" r="1597" b="5806"/>
          <a:stretch>
            <a:fillRect/>
          </a:stretch>
        </p:blipFill>
        <p:spPr>
          <a:xfrm>
            <a:off x="3488391" y="3277786"/>
            <a:ext cx="348503" cy="318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CB5A418-C824-E928-ED3E-ED77C2672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54" y="4374081"/>
            <a:ext cx="2728829" cy="240541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FA49AAB-55C2-960E-A607-FFB9FB7E0EFB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4C4D5E4-3345-BB1F-EAF0-4BD440B45B06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Postulate new field (fields),    , field can mimic a cosmological constant</a:t>
            </a:r>
          </a:p>
          <a:p>
            <a:r>
              <a:rPr lang="en-GB" dirty="0"/>
              <a:t>Quantum mechanics implies  </a:t>
            </a:r>
          </a:p>
          <a:p>
            <a:r>
              <a:rPr lang="en-GB" dirty="0"/>
              <a:t>Inflation makes        “long lived”, and retains information about fields present during inflation, a “cosmological collider”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43107CB7-63DC-90D3-F779-7563F45EF0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431" y="4290953"/>
            <a:ext cx="3923852" cy="2134025"/>
          </a:xfrm>
          <a:prstGeom prst="rect">
            <a:avLst/>
          </a:prstGeom>
        </p:spPr>
      </p:pic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3BA7D064-3BD8-23B4-F7EE-67F8EE05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EEB1F2-4822-5614-A530-68A7E82CB8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6066" y="4203826"/>
            <a:ext cx="3138482" cy="24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ADA71-750D-BB1C-072C-D88EF8FD2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ut_low">
            <a:hlinkClick r:id="" action="ppaction://media"/>
            <a:extLst>
              <a:ext uri="{FF2B5EF4-FFF2-40B4-BE49-F238E27FC236}">
                <a16:creationId xmlns:a16="http://schemas.microsoft.com/office/drawing/2014/main" id="{0F9D314F-250F-A0B9-82F2-B45E20CB88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8434" y="3521909"/>
            <a:ext cx="3366721" cy="31645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8B114DB-5FC7-17EB-A67F-C0401F6DA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073" y="2436246"/>
            <a:ext cx="10654554" cy="1482672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2208F0F-37F0-75E8-ACF4-EC426FEEB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We have a code for that! </a:t>
            </a:r>
            <a:r>
              <a:rPr lang="en-US" sz="1800" dirty="0"/>
              <a:t>(</a:t>
            </a:r>
            <a:r>
              <a:rPr lang="en-US" sz="1800" dirty="0" err="1"/>
              <a:t>PyTransport</a:t>
            </a:r>
            <a:r>
              <a:rPr lang="en-US" sz="1800" dirty="0"/>
              <a:t>, 2016 onwards, DJM, Ronayne, Constantini, Iacconi, Seery; Dias, Frazer; also other code e.g. </a:t>
            </a:r>
            <a:r>
              <a:rPr lang="en-US" sz="1800" dirty="0" err="1"/>
              <a:t>CppTransport</a:t>
            </a:r>
            <a:r>
              <a:rPr lang="en-US" sz="1800" dirty="0"/>
              <a:t>, Seery 2016; </a:t>
            </a:r>
            <a:r>
              <a:rPr lang="en-US" sz="1800" dirty="0" err="1"/>
              <a:t>CosmoFlow</a:t>
            </a:r>
            <a:r>
              <a:rPr lang="en-US" sz="1800" dirty="0"/>
              <a:t>, </a:t>
            </a:r>
            <a:r>
              <a:rPr lang="en-GB" sz="1800" dirty="0"/>
              <a:t>Werth, Pinol, Renaux-Petel, 2024</a:t>
            </a:r>
            <a:r>
              <a:rPr lang="en-US" sz="1800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192F3-5F49-13D1-9A86-813697F2B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statistics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477EF2A-898C-E89D-99CE-BDDBA53ED321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6CF0E074-F41D-A7AA-1F17-01A5C02714E8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9B3E6E90-6D59-BC4D-E976-D9EC2432EB62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ACA33F-7446-146E-846C-55085AD553D8}"/>
              </a:ext>
            </a:extLst>
          </p:cNvPr>
          <p:cNvSpPr txBox="1"/>
          <p:nvPr/>
        </p:nvSpPr>
        <p:spPr>
          <a:xfrm>
            <a:off x="626691" y="5400085"/>
            <a:ext cx="29443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1807.6211 </a:t>
            </a:r>
          </a:p>
          <a:p>
            <a:pPr algn="ctr"/>
            <a:r>
              <a:rPr lang="en-US" dirty="0"/>
              <a:t>Planck collaboration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F72EF2-73A8-575F-F178-03183830D1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660" y="4276009"/>
            <a:ext cx="1759643" cy="85468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FEDFD73-6708-33EF-F9FD-6EB37FE72334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53D74E1-FD9B-741B-7B3F-ED6BF3AF3B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0476" y="4098504"/>
            <a:ext cx="3963509" cy="2155593"/>
          </a:xfrm>
          <a:prstGeom prst="rect">
            <a:avLst/>
          </a:prstGeom>
        </p:spPr>
      </p:pic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EA9B11AE-BF77-5137-6B77-DFB3FD88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19343-C997-B76B-F942-CD574D6D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6FC5FE-BA17-6F25-F41B-61C622E2C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385" y="3890302"/>
            <a:ext cx="3545058" cy="262596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E597266-DCE8-132F-B9A6-4AD39AE09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73" y="2436246"/>
            <a:ext cx="10654554" cy="1482672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250F667-FEE0-C466-C842-7B98EF9B8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We have a code for that! </a:t>
            </a:r>
            <a:r>
              <a:rPr lang="en-US" sz="1800" dirty="0"/>
              <a:t>(</a:t>
            </a:r>
            <a:r>
              <a:rPr lang="en-US" sz="1800" dirty="0" err="1"/>
              <a:t>PyTransport</a:t>
            </a:r>
            <a:r>
              <a:rPr lang="en-US" sz="1800" dirty="0"/>
              <a:t>, 2016 onwards, DJM, Ronayne, Constantini, Iacconi, Seery; Dias, Frazer; also other code e.g. </a:t>
            </a:r>
            <a:r>
              <a:rPr lang="en-US" sz="1800" dirty="0" err="1"/>
              <a:t>CppTransport</a:t>
            </a:r>
            <a:r>
              <a:rPr lang="en-US" sz="1800" dirty="0"/>
              <a:t>, Seery 2016; </a:t>
            </a:r>
            <a:r>
              <a:rPr lang="en-US" sz="1800" dirty="0" err="1"/>
              <a:t>CosmoFlow</a:t>
            </a:r>
            <a:r>
              <a:rPr lang="en-US" sz="1800" dirty="0"/>
              <a:t>, </a:t>
            </a:r>
            <a:r>
              <a:rPr lang="en-GB" sz="1800" dirty="0"/>
              <a:t>Werth, Pinol, Renaux-Petel, 2024</a:t>
            </a:r>
            <a:r>
              <a:rPr lang="en-US" sz="1800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834CA-8B2E-A683-F295-A256BC76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statistics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9658E0-C67A-1D55-1A1E-93C776379D2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C2276A0-8B2E-37B9-8FEF-6C2E8748113F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32AF7DA6-8542-F3B0-33EA-82AD1BD3AEDE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E33D27-2622-B32F-DC5D-CD802C94048F}"/>
              </a:ext>
            </a:extLst>
          </p:cNvPr>
          <p:cNvSpPr txBox="1"/>
          <p:nvPr/>
        </p:nvSpPr>
        <p:spPr>
          <a:xfrm>
            <a:off x="626691" y="5400085"/>
            <a:ext cx="29443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1807.6211 </a:t>
            </a:r>
          </a:p>
          <a:p>
            <a:pPr algn="ctr"/>
            <a:r>
              <a:rPr lang="en-US" dirty="0"/>
              <a:t>Planck collaboration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B621CB-1AEA-B082-4C33-2EF16CD126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60" y="4276009"/>
            <a:ext cx="1759643" cy="85468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9BE1BB3-868A-2780-1AE3-62904456228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5820004-DBE6-6F9F-5F5C-D3B91BF19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0476" y="4098504"/>
            <a:ext cx="3963509" cy="2155593"/>
          </a:xfrm>
          <a:prstGeom prst="rect">
            <a:avLst/>
          </a:prstGeom>
        </p:spPr>
      </p:pic>
      <p:sp>
        <p:nvSpPr>
          <p:cNvPr id="31" name="Slide Number Placeholder 30">
            <a:extLst>
              <a:ext uri="{FF2B5EF4-FFF2-40B4-BE49-F238E27FC236}">
                <a16:creationId xmlns:a16="http://schemas.microsoft.com/office/drawing/2014/main" id="{A82FDE6E-3AAE-9BF7-D4A7-B36D13B2D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43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55E0C-B426-D599-8BC1-40A0C1492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613B280-9059-5B87-5899-0F0116A3F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0565659-EF6F-9A9F-BA28-80A2C9ACF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236BA1-DDE9-4831-052C-B9AA1D0F0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39961C9-9599-692C-240D-A74C54FD6C3E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18AF8F74-9205-F5C7-1D3B-8B5B226DAB9A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5CDA2792-E353-AF2F-B979-C70DB34A2BD3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502D2D-279E-67FF-509C-01D6E0964C0A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3F1E65-7D43-DBF1-E8B6-9B34E211F27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9CB603-9A14-3692-1F4A-E99361FCAE36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1B8127B-0BBC-FDBA-24BE-44A44FE2EF0E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6DACB89-D0D0-292B-CE68-453A1F943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AE86E1-3123-376D-1454-89139A6848C4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EFC802-68A5-B3E7-99D1-DEBEA5416920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51BB28-5843-CA64-5CBD-F3E8FC6608A7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5EC29D9-ABC8-F988-3F22-FEF2FC73690C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78937BD3-D2D0-BC4B-DFC8-9A29AB9B3F9A}"/>
              </a:ext>
            </a:extLst>
          </p:cNvPr>
          <p:cNvSpPr/>
          <p:nvPr/>
        </p:nvSpPr>
        <p:spPr>
          <a:xfrm rot="18646599">
            <a:off x="9487872" y="459935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7542F5-1701-1AF2-E793-3835563996B9}"/>
              </a:ext>
            </a:extLst>
          </p:cNvPr>
          <p:cNvSpPr txBox="1"/>
          <p:nvPr/>
        </p:nvSpPr>
        <p:spPr>
          <a:xfrm>
            <a:off x="10205490" y="4261846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E35B47B1-D73A-1097-5711-C10DBFBB7891}"/>
              </a:ext>
            </a:extLst>
          </p:cNvPr>
          <p:cNvSpPr/>
          <p:nvPr/>
        </p:nvSpPr>
        <p:spPr>
          <a:xfrm rot="7568045">
            <a:off x="8478324" y="4170865"/>
            <a:ext cx="1222453" cy="1534984"/>
          </a:xfrm>
          <a:prstGeom prst="arc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FC6F44F-DB94-EB65-B5A3-4FDB27ECCD82}"/>
              </a:ext>
            </a:extLst>
          </p:cNvPr>
          <p:cNvSpPr txBox="1"/>
          <p:nvPr/>
        </p:nvSpPr>
        <p:spPr>
          <a:xfrm>
            <a:off x="8459483" y="5577339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15E1960-D062-E318-D64E-D4E4D8A9CD29}"/>
              </a:ext>
            </a:extLst>
          </p:cNvPr>
          <p:cNvSpPr/>
          <p:nvPr/>
        </p:nvSpPr>
        <p:spPr>
          <a:xfrm>
            <a:off x="7412283" y="1700999"/>
            <a:ext cx="3695830" cy="2345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8862C88-5495-7493-93F5-DD96F49D00C3}"/>
              </a:ext>
            </a:extLst>
          </p:cNvPr>
          <p:cNvSpPr txBox="1"/>
          <p:nvPr/>
        </p:nvSpPr>
        <p:spPr>
          <a:xfrm>
            <a:off x="9023552" y="4015964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Non-Gaussian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3CD54726-CB4A-E01C-46A8-74304D8F0D23}"/>
              </a:ext>
            </a:extLst>
          </p:cNvPr>
          <p:cNvCxnSpPr>
            <a:cxnSpLocks/>
          </p:cNvCxnSpPr>
          <p:nvPr/>
        </p:nvCxnSpPr>
        <p:spPr>
          <a:xfrm>
            <a:off x="9777533" y="4324847"/>
            <a:ext cx="0" cy="29539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29A2A430-08D6-E914-3D94-7F49DF7FC169}"/>
              </a:ext>
            </a:extLst>
          </p:cNvPr>
          <p:cNvSpPr/>
          <p:nvPr/>
        </p:nvSpPr>
        <p:spPr>
          <a:xfrm>
            <a:off x="546844" y="4071871"/>
            <a:ext cx="6982342" cy="2472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5D51526-10E2-5E73-E140-EEC28D97CB34}"/>
              </a:ext>
            </a:extLst>
          </p:cNvPr>
          <p:cNvSpPr/>
          <p:nvPr/>
        </p:nvSpPr>
        <p:spPr>
          <a:xfrm>
            <a:off x="7529186" y="3920819"/>
            <a:ext cx="4530104" cy="262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01861638-38F3-0D97-F5F2-0265BBDE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17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6" grpId="0" animBg="1"/>
      <p:bldP spid="47" grpId="0"/>
      <p:bldP spid="50" grpId="0" animBg="1"/>
      <p:bldP spid="53" grpId="1"/>
      <p:bldP spid="53" grpId="2"/>
      <p:bldP spid="49" grpId="0" animBg="1"/>
      <p:bldP spid="5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A7BBE-4D9C-4C2E-74F1-7CC2C0854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D032A97-5290-D51D-AF05-A5A2BB578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00" y="3769042"/>
            <a:ext cx="6098336" cy="4065557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3D2A2D6-1FB3-3FFE-3C95-D921FCAD8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5" y="1192938"/>
            <a:ext cx="10515600" cy="499698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E037C-10D2-0A1D-E398-A77504275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large to short scales (PBHs, SIGWs)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7C1EFD-CE22-F6EA-7F96-4CD88766A4A8}"/>
              </a:ext>
            </a:extLst>
          </p:cNvPr>
          <p:cNvCxnSpPr/>
          <p:nvPr/>
        </p:nvCxnSpPr>
        <p:spPr>
          <a:xfrm>
            <a:off x="838200" y="1547253"/>
            <a:ext cx="1007632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3E7A538D-2710-B110-B29E-BEFF41E44A1F}"/>
              </a:ext>
            </a:extLst>
          </p:cNvPr>
          <p:cNvSpPr txBox="1">
            <a:spLocks/>
          </p:cNvSpPr>
          <p:nvPr/>
        </p:nvSpPr>
        <p:spPr>
          <a:xfrm>
            <a:off x="699246" y="18234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/>
              <a:t> </a:t>
            </a:r>
          </a:p>
        </p:txBody>
      </p:sp>
      <p:sp>
        <p:nvSpPr>
          <p:cNvPr id="3" name="Postulate new field (fields),    , with potential energy, and kinetic energy…">
            <a:extLst>
              <a:ext uri="{FF2B5EF4-FFF2-40B4-BE49-F238E27FC236}">
                <a16:creationId xmlns:a16="http://schemas.microsoft.com/office/drawing/2014/main" id="{BE66E837-CBE4-BF66-82E8-7E5231AD034A}"/>
              </a:ext>
            </a:extLst>
          </p:cNvPr>
          <p:cNvSpPr txBox="1">
            <a:spLocks/>
          </p:cNvSpPr>
          <p:nvPr/>
        </p:nvSpPr>
        <p:spPr>
          <a:xfrm>
            <a:off x="851646" y="1975880"/>
            <a:ext cx="10654554" cy="31645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7F5B5C-CDD8-B0B7-AFD8-69654B105C8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noFill/>
          <a:ln w="2444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1F4386-9E78-2819-4DD8-383AA14DDA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595" b="-18298"/>
          <a:stretch>
            <a:fillRect/>
          </a:stretch>
        </p:blipFill>
        <p:spPr>
          <a:xfrm>
            <a:off x="4938141" y="1878621"/>
            <a:ext cx="5995242" cy="35976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E721B6-A12E-2BBF-9A12-EA1C8D88F1BF}"/>
              </a:ext>
            </a:extLst>
          </p:cNvPr>
          <p:cNvSpPr txBox="1"/>
          <p:nvPr/>
        </p:nvSpPr>
        <p:spPr>
          <a:xfrm>
            <a:off x="687341" y="2177796"/>
            <a:ext cx="394059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Large Scales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Short Scales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/>
              <a:t>Features, or multiple field dynamics?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PBHs </a:t>
            </a:r>
          </a:p>
          <a:p>
            <a:pPr marL="914400" lvl="1" indent="-457200">
              <a:buSzPct val="70000"/>
              <a:buFont typeface="Wingdings" pitchFamily="2" charset="2"/>
              <a:buChar char="Ø"/>
            </a:pPr>
            <a:r>
              <a:rPr lang="en-US" sz="2200" dirty="0"/>
              <a:t>Induced Gravitational Waves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821DFD-9F4F-872D-171F-924A01030088}"/>
              </a:ext>
            </a:extLst>
          </p:cNvPr>
          <p:cNvSpPr>
            <a:spLocks/>
          </p:cNvSpPr>
          <p:nvPr/>
        </p:nvSpPr>
        <p:spPr>
          <a:xfrm>
            <a:off x="6026524" y="5308370"/>
            <a:ext cx="281753" cy="252000"/>
          </a:xfrm>
          <a:prstGeom prst="ellipse">
            <a:avLst/>
          </a:prstGeom>
          <a:noFill/>
          <a:ln w="50800">
            <a:solidFill>
              <a:srgbClr val="DC88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0EA185B-BC71-8B03-3231-D37CBC6D47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7536" y="4958923"/>
            <a:ext cx="546844" cy="36456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B55E810-E939-7944-2D22-0329E06FCC1D}"/>
              </a:ext>
            </a:extLst>
          </p:cNvPr>
          <p:cNvCxnSpPr>
            <a:cxnSpLocks/>
          </p:cNvCxnSpPr>
          <p:nvPr/>
        </p:nvCxnSpPr>
        <p:spPr>
          <a:xfrm flipV="1">
            <a:off x="6225495" y="4988021"/>
            <a:ext cx="282041" cy="276226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4E7E08B-21EF-C093-A149-14F903EFC9E9}"/>
              </a:ext>
            </a:extLst>
          </p:cNvPr>
          <p:cNvCxnSpPr>
            <a:cxnSpLocks/>
          </p:cNvCxnSpPr>
          <p:nvPr/>
        </p:nvCxnSpPr>
        <p:spPr>
          <a:xfrm flipV="1">
            <a:off x="6425539" y="5308370"/>
            <a:ext cx="476441" cy="223091"/>
          </a:xfrm>
          <a:prstGeom prst="line">
            <a:avLst/>
          </a:prstGeom>
          <a:ln w="25400">
            <a:solidFill>
              <a:srgbClr val="EE992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78C3F9A-2A2B-B927-7F42-41DC7290CD38}"/>
              </a:ext>
            </a:extLst>
          </p:cNvPr>
          <p:cNvCxnSpPr/>
          <p:nvPr/>
        </p:nvCxnSpPr>
        <p:spPr>
          <a:xfrm>
            <a:off x="10771936" y="4634345"/>
            <a:ext cx="0" cy="926025"/>
          </a:xfrm>
          <a:prstGeom prst="straightConnector1">
            <a:avLst/>
          </a:prstGeom>
          <a:ln w="44450"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84F4076-0EE2-BA9D-33C7-31C095A12895}"/>
              </a:ext>
            </a:extLst>
          </p:cNvPr>
          <p:cNvSpPr txBox="1"/>
          <p:nvPr/>
        </p:nvSpPr>
        <p:spPr>
          <a:xfrm>
            <a:off x="10809007" y="4912691"/>
            <a:ext cx="1040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7 orders </a:t>
            </a: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C4DD1F6F-7BAB-D736-84ED-7782216EA3DF}"/>
              </a:ext>
            </a:extLst>
          </p:cNvPr>
          <p:cNvSpPr/>
          <p:nvPr/>
        </p:nvSpPr>
        <p:spPr>
          <a:xfrm rot="18646599">
            <a:off x="9487872" y="4599351"/>
            <a:ext cx="870742" cy="372532"/>
          </a:xfrm>
          <a:prstGeom prst="arc">
            <a:avLst/>
          </a:prstGeom>
          <a:ln w="38100">
            <a:solidFill>
              <a:schemeClr val="bg1">
                <a:lumMod val="65000"/>
              </a:schemeClr>
            </a:solidFill>
            <a:head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54ECB31-C3B7-6D7A-9017-661859F3AEBB}"/>
              </a:ext>
            </a:extLst>
          </p:cNvPr>
          <p:cNvSpPr txBox="1"/>
          <p:nvPr/>
        </p:nvSpPr>
        <p:spPr>
          <a:xfrm>
            <a:off x="10205490" y="4261846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27DA09B4-3E9D-CFC6-A64B-64402985E5B3}"/>
              </a:ext>
            </a:extLst>
          </p:cNvPr>
          <p:cNvSpPr/>
          <p:nvPr/>
        </p:nvSpPr>
        <p:spPr>
          <a:xfrm rot="7568045">
            <a:off x="8478324" y="4170865"/>
            <a:ext cx="1222453" cy="1534984"/>
          </a:xfrm>
          <a:prstGeom prst="arc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D79FB78-B40B-1B41-DE4F-F4CA60FDEF51}"/>
              </a:ext>
            </a:extLst>
          </p:cNvPr>
          <p:cNvSpPr txBox="1"/>
          <p:nvPr/>
        </p:nvSpPr>
        <p:spPr>
          <a:xfrm>
            <a:off x="8459483" y="5577339"/>
            <a:ext cx="197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Loop corrections?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40D4D2F-EE15-4749-6F1C-D63C8D4D012D}"/>
              </a:ext>
            </a:extLst>
          </p:cNvPr>
          <p:cNvSpPr txBox="1"/>
          <p:nvPr/>
        </p:nvSpPr>
        <p:spPr>
          <a:xfrm>
            <a:off x="9023552" y="4015964"/>
            <a:ext cx="1624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Non-Gaussian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71A102A-A81C-A8E7-E585-33BBE84F64A6}"/>
              </a:ext>
            </a:extLst>
          </p:cNvPr>
          <p:cNvCxnSpPr>
            <a:cxnSpLocks/>
          </p:cNvCxnSpPr>
          <p:nvPr/>
        </p:nvCxnSpPr>
        <p:spPr>
          <a:xfrm>
            <a:off x="9777533" y="4324847"/>
            <a:ext cx="0" cy="295395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49667D4A-7884-D0D5-0651-EB3D3DFB0127}"/>
              </a:ext>
            </a:extLst>
          </p:cNvPr>
          <p:cNvSpPr/>
          <p:nvPr/>
        </p:nvSpPr>
        <p:spPr>
          <a:xfrm>
            <a:off x="546844" y="4071871"/>
            <a:ext cx="6982342" cy="2472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4F51F24-EC11-F48D-CEEC-59C225A29B25}"/>
              </a:ext>
            </a:extLst>
          </p:cNvPr>
          <p:cNvSpPr/>
          <p:nvPr/>
        </p:nvSpPr>
        <p:spPr>
          <a:xfrm>
            <a:off x="7529186" y="3920819"/>
            <a:ext cx="4530104" cy="2629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lide Number Placeholder 56">
            <a:extLst>
              <a:ext uri="{FF2B5EF4-FFF2-40B4-BE49-F238E27FC236}">
                <a16:creationId xmlns:a16="http://schemas.microsoft.com/office/drawing/2014/main" id="{6FFA42B3-49FB-DCE3-DA9A-1A33584C1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116-2791-864D-A8EF-3E4835CFDA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1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6" grpId="0" animBg="1"/>
      <p:bldP spid="47" grpId="0"/>
      <p:bldP spid="53" grpId="0"/>
      <p:bldP spid="53" grpId="1"/>
      <p:bldP spid="49" grpId="0" animBg="1"/>
      <p:bldP spid="5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20036</TotalTime>
  <Words>1386</Words>
  <Application>Microsoft Macintosh PowerPoint</Application>
  <PresentationFormat>Widescreen</PresentationFormat>
  <Paragraphs>351</Paragraphs>
  <Slides>28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Helvetica Neue</vt:lpstr>
      <vt:lpstr>Wingdings</vt:lpstr>
      <vt:lpstr>Office Theme</vt:lpstr>
      <vt:lpstr>Taylor expansion methods for inflation, loops, and the decoupling of scales</vt:lpstr>
      <vt:lpstr>Plan</vt:lpstr>
      <vt:lpstr>Context</vt:lpstr>
      <vt:lpstr>Inflation</vt:lpstr>
      <vt:lpstr>Inflation</vt:lpstr>
      <vt:lpstr>Calculating statistics</vt:lpstr>
      <vt:lpstr>Calculating statistics</vt:lpstr>
      <vt:lpstr>From large to short scales (PBHs, SIGWs)</vt:lpstr>
      <vt:lpstr>From large to short scales (PBHs, SIGWs)</vt:lpstr>
      <vt:lpstr>From large to short scales (PBHs, SIGWs)</vt:lpstr>
      <vt:lpstr>From large to short scales (PBHs, SIGWs)</vt:lpstr>
      <vt:lpstr>From large to short scales (PBHs, SIGWs)</vt:lpstr>
      <vt:lpstr>From large to short scales (PBHs, SIGWs)</vt:lpstr>
      <vt:lpstr>A concrete example</vt:lpstr>
      <vt:lpstr>Loops on separated scales (a recent debate)</vt:lpstr>
      <vt:lpstr>Alternative approach</vt:lpstr>
      <vt:lpstr>Taylor expansion methods:        and MPPs (1)</vt:lpstr>
      <vt:lpstr>Taylor expansion methods:        and MPPs (2)</vt:lpstr>
      <vt:lpstr>MPPs work: An MPP code</vt:lpstr>
      <vt:lpstr>        loops (1) Iacconi, DJM, Seery, 2023, 2026</vt:lpstr>
      <vt:lpstr>        loops (1) Iacconi, DJM, Seery, 2023, 2026</vt:lpstr>
      <vt:lpstr>        loops (1) Iaconi, DJM, Seery, 2023, 2026</vt:lpstr>
      <vt:lpstr>        loops (2)</vt:lpstr>
      <vt:lpstr>        loops (2)</vt:lpstr>
      <vt:lpstr>        loops (2)</vt:lpstr>
      <vt:lpstr>        loops (2)</vt:lpstr>
      <vt:lpstr>Decoupling of scales</vt:lpstr>
      <vt:lpstr>Conclusions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Mulryne</dc:creator>
  <cp:lastModifiedBy>David Mulryne</cp:lastModifiedBy>
  <cp:revision>15</cp:revision>
  <dcterms:created xsi:type="dcterms:W3CDTF">2026-06-15T22:02:13Z</dcterms:created>
  <dcterms:modified xsi:type="dcterms:W3CDTF">2026-06-29T20:48:12Z</dcterms:modified>
</cp:coreProperties>
</file>