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5"/>
  </p:notesMasterIdLst>
  <p:sldIdLst>
    <p:sldId id="256" r:id="rId3"/>
    <p:sldId id="295" r:id="rId4"/>
    <p:sldId id="480" r:id="rId5"/>
    <p:sldId id="431" r:id="rId6"/>
    <p:sldId id="481" r:id="rId7"/>
    <p:sldId id="482" r:id="rId8"/>
    <p:sldId id="362" r:id="rId9"/>
    <p:sldId id="402" r:id="rId10"/>
    <p:sldId id="303" r:id="rId11"/>
    <p:sldId id="324" r:id="rId12"/>
    <p:sldId id="325" r:id="rId13"/>
    <p:sldId id="273" r:id="rId14"/>
    <p:sldId id="305" r:id="rId15"/>
    <p:sldId id="479" r:id="rId16"/>
    <p:sldId id="321" r:id="rId17"/>
    <p:sldId id="307" r:id="rId18"/>
    <p:sldId id="274" r:id="rId19"/>
    <p:sldId id="308" r:id="rId20"/>
    <p:sldId id="309" r:id="rId21"/>
    <p:sldId id="312" r:id="rId22"/>
    <p:sldId id="288" r:id="rId23"/>
    <p:sldId id="483" r:id="rId2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02" y="4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C1F09-3568-4A6E-B807-F1415480AE13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D8E90-BBC6-4DD2-B0D7-520FA707ABF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4079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4D8E90-BBC6-4DD2-B0D7-520FA707ABF9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0478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43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3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39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5617A-C0B7-1BCA-ACAB-2AAA5103F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B5C828-974B-3A28-47E7-DDEA5CD136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Click to edit Master subtitle style</a:t>
            </a:r>
            <a:endParaRPr lang="zh-TW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B2C97-81E9-7E67-9AB7-F6B6CE98B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33FE7-8AE9-5203-86A2-7A3AFB5D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D85A7-2978-DBC0-5027-BF9BCAF16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5100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7E957-6C13-2497-1763-9794BF651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FE22C-2167-62AE-7494-8C373C1AD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28995-3FE4-CD41-3928-E0F25B480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B65F2-89DD-5EC3-0F67-3094F3F98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4424C-E9FA-EDD0-0B55-8A3674C0F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65271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72D7A-0EF4-2C34-6F3A-A85281F5C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3E1D11-C607-A177-9379-507E7F311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D425D6-69C4-45DD-F86E-9CE6F6E7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A75BD-12B2-37E3-9C5B-6229C01AF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A0DEA-402C-285A-5F85-BB6273425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8459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CD39D-60B4-FD79-DC33-8C702888D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1840D-D26C-8696-7C84-C51B863CE1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80D005-F7EC-92DF-63B5-B2E917E629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4E9837-3A9E-9612-79D3-3DBB9E0D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7CDEAE-85A4-E88B-1F3D-EF46390AD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AD6098-B0D2-6054-4674-EF2C90577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5539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0B446-03B4-276E-6408-B418028A8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566C1-0D03-56E9-06E5-00B226570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499787-792E-214E-AF97-563A7A3015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8F5B97-C1A3-5D45-AF77-CE5BFA6E40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019F75-5092-DBB2-3670-6EAE460AE1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665AEA-2276-B9E9-4AF4-004609C3F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B39A30-C3C2-A46F-3E74-642EFF8C0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9E588F-1BB8-F9F9-3F05-F39B84A26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46715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5CF98-89BA-C5B9-7DB4-E8AEAB303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14479F-376B-76E5-405C-335B8AD97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B33E38-9372-E4EE-D11A-47D22C512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F64022-AED5-5EEE-0EE1-B83D57A5D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44632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A60C07-5A38-5274-7D20-0139657CE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55432E-5A36-443A-9E7F-FF9921C2C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D61D9B-87D4-7773-8BF1-D112E5A29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942397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B0117-3AAB-E8B6-0030-301DC6C27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6A901-6593-2DA5-F797-C21C7C463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7CDE09-646D-4FCD-9B55-43D69AE86C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C0F49-477F-5EF8-3ED2-85D4FAB4F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E996A4-9213-56EE-1F36-ACFCBD1E9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8A0A9-3B35-3A11-CC6D-E2715DB60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988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1403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88640-7AF5-B010-E4EB-6144E70F9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C4B7B8-3BC1-208E-78C2-75425AB130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DAD824-FF97-50A9-B0D6-8BFB683F86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26B92-5A89-60A5-E051-5AC46C3A6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6957D-CB13-0FEC-7C72-FA75946BB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12E8E0-9F76-E7F0-DA0A-7C2EFEBA9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76436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FBC04-6BA9-2944-0903-6F3D419BF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5EEB0-5ECE-D26F-E952-AE83A8C14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6AE0C-40A4-19FC-482F-2CD1170D1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4A7EC-FC47-3A05-36E0-29184CF96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24786-AB0D-BE4F-0EA9-778FE8A82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64716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7C85BC-FB6B-8F5B-9A5D-299CD4D0D6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43410B-5EFD-1EF2-02F9-AA9000E18C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8CB17-0407-CD98-F317-D7CEDA5B1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8D775-CD1F-1CF9-C530-7E5022A4B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15A28-9D88-8AE0-FB36-65EB77DB8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151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734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967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6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86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65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46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01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9A261D-8D3E-B8AE-C63E-13373FB7B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700C28-1050-9F59-3FAD-8DFFA6DED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5EA49-4FB1-BE94-4CB9-5C76ABB386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8B670-328C-4680-BCD9-6910FBE99ADD}" type="datetimeFigureOut">
              <a:rPr lang="zh-TW" altLang="en-US" smtClean="0"/>
              <a:t>2026/6/23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B729F-3CCE-C26B-6870-79CAA5932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D06FC-C86D-B348-F50F-F69A39617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1BB6F-62B6-4BE3-9316-3F90EB1DB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0227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0.png"/><Relationship Id="rId7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7.png"/><Relationship Id="rId10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0.png"/><Relationship Id="rId7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video" Target="../media/media2.mp4"/><Relationship Id="rId2" Type="http://schemas.microsoft.com/office/2007/relationships/media" Target="../media/media2.mp4"/><Relationship Id="rId1" Type="http://schemas.openxmlformats.org/officeDocument/2006/relationships/tags" Target="../tags/tag1.xml"/><Relationship Id="rId5" Type="http://schemas.openxmlformats.org/officeDocument/2006/relationships/image" Target="../media/image42.png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2.png"/><Relationship Id="rId4" Type="http://schemas.openxmlformats.org/officeDocument/2006/relationships/image" Target="../media/image15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51132" y="2137203"/>
            <a:ext cx="9921667" cy="140038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sz="4000" b="1" dirty="0">
                <a:solidFill>
                  <a:srgbClr val="EDEFF7"/>
                </a:solidFill>
                <a:latin typeface="Georgia"/>
              </a:rPr>
              <a:t>Quantum Field Theory</a:t>
            </a:r>
            <a:endParaRPr kumimoji="0" sz="4000" b="1" i="0" u="none" strike="noStrike" kern="1200" cap="none" spc="0" normalizeH="0" baseline="0" noProof="0" dirty="0">
              <a:ln>
                <a:noFill/>
              </a:ln>
              <a:solidFill>
                <a:srgbClr val="EDEFF7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  <a:p>
            <a:pPr algn="ctr"/>
            <a:r>
              <a:rPr sz="4000" b="1" dirty="0">
                <a:solidFill>
                  <a:srgbClr val="EDEFF7"/>
                </a:solidFill>
                <a:latin typeface="Georgia"/>
              </a:rPr>
              <a:t>in the Age of Data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00897" y="3926949"/>
            <a:ext cx="2790205" cy="46166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Miranda C. N. Cheng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14915" y="4377867"/>
            <a:ext cx="5943600" cy="40011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of Amsterdam  ·  Academia Sinica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Taiwan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9AA3C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7336" y="5344381"/>
            <a:ext cx="9000000" cy="42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1800" b="0" i="1">
                <a:solidFill>
                  <a:srgbClr val="9AA3C4"/>
                </a:solidFill>
                <a:latin typeface="Calibri"/>
              </a:rPr>
              <a:t>PASCOS 2026  ·  Sheffield  ·  22–26 June 2026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4"/>
    </mc:Choice>
    <mc:Fallback xmlns="">
      <p:transition spd="slow" advTm="112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" y="300000"/>
            <a:ext cx="11094720" cy="82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3000" b="1" i="0">
                <a:solidFill>
                  <a:srgbClr val="EDEFF7"/>
                </a:solidFill>
                <a:latin typeface="Georgia"/>
              </a:rPr>
              <a:t>Normalizing flows, illustrated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1040000"/>
            <a:ext cx="11094720" cy="44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1800" b="0" i="1">
                <a:solidFill>
                  <a:srgbClr val="9AA3C4"/>
                </a:solidFill>
                <a:latin typeface="Calibri"/>
              </a:rPr>
              <a:t>an invertible map carries simple noise to the target, layer by layer</a:t>
            </a:r>
          </a:p>
        </p:txBody>
      </p:sp>
      <p:pic>
        <p:nvPicPr>
          <p:cNvPr id="4" name="realnv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60520" y="1508760"/>
            <a:ext cx="3840480" cy="3840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890" y="6255099"/>
            <a:ext cx="12845264" cy="39427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6000"/>
              </a:lnSpc>
              <a:spcAft>
                <a:spcPts val="800"/>
              </a:spcAft>
            </a:pPr>
            <a:r>
              <a:rPr lang="en-US" sz="1800" b="0" dirty="0">
                <a:solidFill>
                  <a:schemeClr val="bg1"/>
                </a:solidFill>
              </a:rPr>
              <a:t>[M Gerdes, </a:t>
            </a:r>
            <a:r>
              <a:rPr lang="en-US" sz="1800" b="1" dirty="0">
                <a:solidFill>
                  <a:schemeClr val="bg1"/>
                </a:solidFill>
              </a:rPr>
              <a:t>MC</a:t>
            </a:r>
            <a:r>
              <a:rPr lang="en-US" sz="1800" b="0" dirty="0">
                <a:solidFill>
                  <a:schemeClr val="bg1"/>
                </a:solidFill>
              </a:rPr>
              <a:t>,  </a:t>
            </a:r>
            <a:r>
              <a:rPr lang="zh-TW" altLang="zh-TW" i="1" dirty="0">
                <a:solidFill>
                  <a:schemeClr val="bg1"/>
                </a:solidFill>
              </a:rPr>
              <a:t>Analytic Bijections for Smooth and Interpretable Normalizing Flows</a:t>
            </a:r>
            <a:r>
              <a:rPr lang="en-US" altLang="zh-TW" dirty="0">
                <a:solidFill>
                  <a:schemeClr val="bg1"/>
                </a:solidFill>
              </a:rPr>
              <a:t>, ICML 2026]</a:t>
            </a:r>
            <a:endParaRPr sz="1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996" y="265816"/>
            <a:ext cx="11094720" cy="82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3000" b="1" i="0" dirty="0">
                <a:solidFill>
                  <a:srgbClr val="EDEFF7"/>
                </a:solidFill>
                <a:latin typeface="Georgia"/>
              </a:rPr>
              <a:t>A fast-moving field: generative samplers for the lattice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938" y="923442"/>
            <a:ext cx="10900000" cy="390363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2000" b="1" i="0" dirty="0">
                <a:solidFill>
                  <a:srgbClr val="5BC8AF"/>
                </a:solidFill>
                <a:latin typeface="Calibri"/>
              </a:rPr>
              <a:t>Coupling / gauge-equivariant flows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  —  </a:t>
            </a:r>
            <a:r>
              <a:rPr sz="2000" b="0" i="0" dirty="0" err="1">
                <a:solidFill>
                  <a:srgbClr val="EDEFF7"/>
                </a:solidFill>
                <a:latin typeface="Calibri"/>
              </a:rPr>
              <a:t>RealNVP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 for φ⁴; U(1) &amp; SU(N) gauge   [Albergo–Kanwar–Shanahan ’19; Kanwar+ ’20; Boyda+ ’21</a:t>
            </a:r>
            <a:r>
              <a:rPr lang="en-US" sz="2000" b="0" i="0" dirty="0">
                <a:solidFill>
                  <a:srgbClr val="EDEFF7"/>
                </a:solidFill>
                <a:latin typeface="Calibri"/>
              </a:rPr>
              <a:t>, …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]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sz="2000" b="1" i="0" dirty="0">
                <a:solidFill>
                  <a:srgbClr val="5BC8AF"/>
                </a:solidFill>
                <a:latin typeface="Calibri"/>
              </a:rPr>
              <a:t>Continuous &amp; trivializing flows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  —  neural-ODE flows; trivializing maps   [</a:t>
            </a:r>
            <a:r>
              <a:rPr sz="2000" b="0" i="0" dirty="0" err="1">
                <a:solidFill>
                  <a:srgbClr val="EDEFF7"/>
                </a:solidFill>
                <a:latin typeface="Calibri"/>
              </a:rPr>
              <a:t>Lüscher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 ’09; </a:t>
            </a:r>
            <a:r>
              <a:rPr sz="2000" b="1" i="0" dirty="0">
                <a:solidFill>
                  <a:srgbClr val="EDEFF7"/>
                </a:solidFill>
                <a:latin typeface="Calibri"/>
              </a:rPr>
              <a:t>de Haan+ ’21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; Del </a:t>
            </a:r>
            <a:r>
              <a:rPr sz="2000" b="0" i="0" dirty="0" err="1">
                <a:solidFill>
                  <a:srgbClr val="EDEFF7"/>
                </a:solidFill>
                <a:latin typeface="Calibri"/>
              </a:rPr>
              <a:t>Debbio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+ ’21; </a:t>
            </a:r>
            <a:r>
              <a:rPr sz="2000" b="1" i="0" dirty="0">
                <a:solidFill>
                  <a:srgbClr val="EDEFF7"/>
                </a:solidFill>
                <a:latin typeface="Calibri"/>
              </a:rPr>
              <a:t>Gerdes+ ’23</a:t>
            </a:r>
            <a:r>
              <a:rPr lang="en-US" sz="2000" b="1" i="0" dirty="0">
                <a:solidFill>
                  <a:srgbClr val="EDEFF7"/>
                </a:solidFill>
                <a:latin typeface="Calibri"/>
              </a:rPr>
              <a:t>,…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]</a:t>
            </a:r>
          </a:p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2000" b="1" i="0" dirty="0">
                <a:solidFill>
                  <a:srgbClr val="5BC8AF"/>
                </a:solidFill>
                <a:latin typeface="Calibri"/>
              </a:rPr>
              <a:t>Stochastic normalizing flows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  —  flows + non-equilibrium MCMC   [</a:t>
            </a:r>
            <a:r>
              <a:rPr sz="2000" b="0" i="0" dirty="0" err="1">
                <a:solidFill>
                  <a:srgbClr val="EDEFF7"/>
                </a:solidFill>
                <a:latin typeface="Calibri"/>
              </a:rPr>
              <a:t>Caselle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+ ’22</a:t>
            </a:r>
            <a:r>
              <a:rPr lang="en-US" sz="2000" b="0" i="0" dirty="0">
                <a:solidFill>
                  <a:srgbClr val="EDEFF7"/>
                </a:solidFill>
                <a:latin typeface="Calibri"/>
              </a:rPr>
              <a:t>, …. 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]</a:t>
            </a:r>
          </a:p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2000" b="1" i="0" dirty="0">
                <a:solidFill>
                  <a:srgbClr val="5BC8AF"/>
                </a:solidFill>
                <a:latin typeface="Calibri"/>
              </a:rPr>
              <a:t>Diffusion models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  —  diffusion ≈ stochastic quantization; transferable across couplings   [Wang–Aarts+ ’24</a:t>
            </a:r>
            <a:r>
              <a:rPr lang="en-US" sz="2000" b="0" i="0" dirty="0">
                <a:solidFill>
                  <a:srgbClr val="EDEFF7"/>
                </a:solidFill>
                <a:latin typeface="Calibri"/>
              </a:rPr>
              <a:t>,…</a:t>
            </a:r>
            <a:r>
              <a:rPr sz="2000" b="0" i="0" dirty="0">
                <a:solidFill>
                  <a:srgbClr val="EDEFF7"/>
                </a:solidFill>
                <a:latin typeface="Calibri"/>
              </a:rPr>
              <a:t>]</a:t>
            </a:r>
            <a:br>
              <a:rPr lang="en-US" sz="2000" b="0" i="0" dirty="0">
                <a:solidFill>
                  <a:srgbClr val="EDEFF7"/>
                </a:solidFill>
                <a:latin typeface="Calibri"/>
              </a:rPr>
            </a:br>
            <a:r>
              <a:rPr lang="en-US" sz="2000" b="1" i="0" dirty="0">
                <a:solidFill>
                  <a:srgbClr val="5BC8AF"/>
                </a:solidFill>
                <a:latin typeface="Calibri"/>
              </a:rPr>
              <a:t>………</a:t>
            </a:r>
            <a:endParaRPr sz="2000" b="0" i="0" dirty="0">
              <a:solidFill>
                <a:srgbClr val="EDEFF7"/>
              </a:solidFill>
              <a:latin typeface="Calibri"/>
            </a:endParaRPr>
          </a:p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2000" b="1" i="0" dirty="0">
                <a:solidFill>
                  <a:srgbClr val="E8B84B"/>
                </a:solidFill>
                <a:latin typeface="Calibri"/>
              </a:rPr>
              <a:t>Reviews:  </a:t>
            </a:r>
            <a:r>
              <a:rPr sz="2000" b="0" i="1" dirty="0">
                <a:solidFill>
                  <a:srgbClr val="9AA3C4"/>
                </a:solidFill>
                <a:latin typeface="Calibri"/>
              </a:rPr>
              <a:t>[Cranmer+ ’23, Nat. Rev. Phys.;  </a:t>
            </a:r>
            <a:r>
              <a:rPr sz="2000" b="1" i="1" dirty="0">
                <a:solidFill>
                  <a:srgbClr val="9AA3C4"/>
                </a:solidFill>
                <a:latin typeface="Calibri"/>
              </a:rPr>
              <a:t>Cheng–Stratikopoulou ’26 (lecture notes)</a:t>
            </a:r>
            <a:r>
              <a:rPr sz="2000" b="0" i="1" dirty="0">
                <a:solidFill>
                  <a:srgbClr val="9AA3C4"/>
                </a:solidFill>
                <a:latin typeface="Calibri"/>
              </a:rPr>
              <a:t>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0B0761-E528-8F40-398A-FDE243AD85B1}"/>
              </a:ext>
            </a:extLst>
          </p:cNvPr>
          <p:cNvSpPr txBox="1"/>
          <p:nvPr/>
        </p:nvSpPr>
        <p:spPr>
          <a:xfrm>
            <a:off x="397940" y="5166932"/>
            <a:ext cx="11094720" cy="111857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3000" b="1" i="0" dirty="0">
                <a:solidFill>
                  <a:srgbClr val="EDEFF7"/>
                </a:solidFill>
                <a:latin typeface="Georgia"/>
              </a:rPr>
              <a:t>Flows do more than sample: variance reduction</a:t>
            </a:r>
            <a:r>
              <a:rPr lang="en-US" sz="3000" b="1" i="0" dirty="0">
                <a:solidFill>
                  <a:srgbClr val="EDEFF7"/>
                </a:solidFill>
                <a:latin typeface="Georgia"/>
              </a:rPr>
              <a:t> of observables</a:t>
            </a:r>
            <a:endParaRPr sz="3000" b="1" i="0" dirty="0">
              <a:solidFill>
                <a:srgbClr val="EDEFF7"/>
              </a:solidFill>
              <a:latin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563" y="6252520"/>
            <a:ext cx="5572793" cy="427809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2000" b="0" i="1" dirty="0">
                <a:solidFill>
                  <a:srgbClr val="9AA3C4"/>
                </a:solidFill>
                <a:latin typeface="Calibri"/>
              </a:rPr>
              <a:t>[Kanwar+ ’26;  </a:t>
            </a:r>
            <a:r>
              <a:rPr sz="2000" b="0" i="1" dirty="0" err="1">
                <a:solidFill>
                  <a:srgbClr val="9AA3C4"/>
                </a:solidFill>
                <a:latin typeface="Calibri"/>
              </a:rPr>
              <a:t>Bacchio</a:t>
            </a:r>
            <a:r>
              <a:rPr sz="2000" b="0" i="1" dirty="0">
                <a:solidFill>
                  <a:srgbClr val="9AA3C4"/>
                </a:solidFill>
                <a:latin typeface="Calibri"/>
              </a:rPr>
              <a:t> ’23</a:t>
            </a:r>
            <a:r>
              <a:rPr lang="en-US" sz="2000" b="0" i="1" dirty="0">
                <a:solidFill>
                  <a:srgbClr val="9AA3C4"/>
                </a:solidFill>
                <a:latin typeface="Calibri"/>
              </a:rPr>
              <a:t>, ….]</a:t>
            </a:r>
            <a:endParaRPr sz="2000" b="0" i="1" dirty="0">
              <a:solidFill>
                <a:srgbClr val="9AA3C4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292608"/>
            <a:ext cx="10728655" cy="77724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Then we asked: what did the network learn?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8501" y="5207106"/>
            <a:ext cx="12232299" cy="147732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Georgia" panose="02040502050405020303" pitchFamily="18" charset="0"/>
              </a:rPr>
              <a:t>JEPAWG </a:t>
            </a:r>
            <a:r>
              <a:rPr kumimoji="0" lang="en-US" sz="3000" b="1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Georgia" panose="02040502050405020303" pitchFamily="18" charset="0"/>
              </a:rPr>
              <a:t> (JEPA-based Weight Generator)</a:t>
            </a:r>
            <a:b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Georgia" panose="02040502050405020303" pitchFamily="18" charset="0"/>
              </a:rPr>
            </a:br>
            <a:r>
              <a:rPr kumimoji="0" sz="3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Georgia" panose="02040502050405020303" pitchFamily="18" charset="0"/>
              </a:rPr>
              <a:t>— treating trained networks as data </a:t>
            </a:r>
            <a:b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Georgia" panose="02040502050405020303" pitchFamily="18" charset="0"/>
              </a:rPr>
            </a:br>
            <a:r>
              <a:rPr kumimoji="0" sz="3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Georgia" panose="02040502050405020303" pitchFamily="18" charset="0"/>
              </a:rPr>
              <a:t> (Göbel, Ebelt, Mensch, Gerdes, MC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Georgia" panose="02040502050405020303" pitchFamily="18" charset="0"/>
              </a:rPr>
              <a:t>, 2026 ICML AI4Phys Workshop</a:t>
            </a:r>
            <a:r>
              <a:rPr kumimoji="0" sz="3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Georgia" panose="02040502050405020303" pitchFamily="18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447523" y="1246208"/>
                <a:ext cx="9814254" cy="41385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</a:rPr>
                  <a:t>▪  So far: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</a:rPr>
                  <a:t>Choose couplings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EDEFF7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</a:rPr>
                  <a:t>, train the flow model; each trained network is a </a:t>
                </a: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</a:rPr>
                  <a:t>point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TW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C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zh-TW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C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kumimoji="0" lang="en-US" altLang="zh-TW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C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</a:rPr>
                  <a:t>) in weight space.</a:t>
                </a:r>
                <a:b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</a:rPr>
                </a:br>
                <a:b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</a:rPr>
                </a:b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</a:rPr>
                  <a:t>▪ 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</a:rPr>
                  <a:t>The questions: </a:t>
                </a:r>
                <a:r>
                  <a:rPr lang="en-US" sz="2400" dirty="0">
                    <a:solidFill>
                      <a:srgbClr val="EDEFF7"/>
                    </a:solidFill>
                    <a:latin typeface="Calibri"/>
                  </a:rPr>
                  <a:t>can we </a:t>
                </a:r>
                <a:r>
                  <a:rPr lang="en-US" sz="2400" b="1" dirty="0">
                    <a:solidFill>
                      <a:srgbClr val="EDEFF7"/>
                    </a:solidFill>
                    <a:latin typeface="Calibri"/>
                  </a:rPr>
                  <a:t>learn this map</a:t>
                </a:r>
                <a:r>
                  <a:rPr lang="en-US" sz="2400" dirty="0">
                    <a:solidFill>
                      <a:srgbClr val="EDEFF7"/>
                    </a:solidFill>
                    <a:latin typeface="Calibri"/>
                  </a:rPr>
                  <a:t>?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b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</a:rPr>
                </a:br>
                <a:r>
                  <a:rPr lang="en-US" sz="2400" dirty="0">
                    <a:solidFill>
                      <a:srgbClr val="EDEFF7"/>
                    </a:solidFill>
                    <a:latin typeface="Calibri"/>
                  </a:rPr>
                  <a:t>D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</a:rPr>
                  <a:t>o</a:t>
                </a:r>
                <a:r>
                  <a:rPr kumimoji="0" lang="en-US" sz="2400" b="0" i="0" u="none" strike="noStrike" kern="1200" cap="none" spc="0" normalizeH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</a:rPr>
                  <a:t> the network weights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  <a:r>
                  <a:rPr kumimoji="0" lang="en-US" altLang="zh-TW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TW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zh-TW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kumimoji="0" lang="en-US" altLang="zh-TW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r>
                  <a:rPr kumimoji="0" lang="en-US" altLang="zh-TW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</a:rPr>
                  <a:t>) </a:t>
                </a: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rPr>
                  <a:t>know the physics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</a:rPr>
                  <a:t>?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br>
                  <a:rPr kumimoji="0" lang="en-US" altLang="zh-TW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</a:rPr>
                </a:br>
                <a:r>
                  <a:rPr kumimoji="0" lang="en-US" altLang="zh-TW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</a:rPr>
                  <a:t>▪  </a:t>
                </a:r>
                <a:r>
                  <a:rPr kumimoji="0" lang="en-US" altLang="zh-TW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</a:rPr>
                  <a:t>Method:  </a:t>
                </a:r>
                <a:r>
                  <a:rPr kumimoji="0" lang="en-US" altLang="zh-TW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</a:rPr>
                  <a:t>treat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TW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C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zh-TW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C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{(</m:t>
                        </m:r>
                        <m:r>
                          <a:rPr kumimoji="0" lang="en-US" altLang="zh-TW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C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𝒈</m:t>
                        </m:r>
                        <m:r>
                          <a:rPr kumimoji="0" lang="en-US" altLang="zh-TW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C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0" lang="en-US" altLang="zh-TW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C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kumimoji="0" lang="en-US" altLang="zh-TW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C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  <m:r>
                      <a:rPr kumimoji="0" lang="en-US" altLang="zh-TW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)}</m:t>
                    </m:r>
                  </m:oMath>
                </a14:m>
                <a:r>
                  <a:rPr kumimoji="0" lang="en-US" altLang="zh-TW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</a:rPr>
                  <a:t>  as data </a:t>
                </a:r>
                <a:r>
                  <a:rPr kumimoji="0" lang="en-US" altLang="zh-TW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95000"/>
                      </a:prstClr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</a:rPr>
                  <a:t>for training new models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EDEFF7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523" y="1246208"/>
                <a:ext cx="9814254" cy="4138505"/>
              </a:xfrm>
              <a:prstGeom prst="rect">
                <a:avLst/>
              </a:prstGeom>
              <a:blipFill>
                <a:blip r:embed="rId2"/>
                <a:stretch>
                  <a:fillRect l="-932" t="-117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DA3BBC3E-5E4E-3F0C-745D-C96332EE0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774" y="2944424"/>
            <a:ext cx="4963402" cy="4845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"/>
    </mc:Choice>
    <mc:Fallback xmlns="">
      <p:transition spd="slow" advTm="24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" y="292608"/>
            <a:ext cx="11155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900" b="1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hypernetwork: a network that outputs networks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00255" y="1273323"/>
            <a:ext cx="1737360" cy="1097280"/>
          </a:xfrm>
          <a:prstGeom prst="rect">
            <a:avLst/>
          </a:prstGeom>
          <a:solidFill>
            <a:srgbClr val="151B33"/>
          </a:solidFill>
          <a:ln w="25400">
            <a:solidFill>
              <a:srgbClr val="5BC8A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g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two numbers:
(m², λ)</a:t>
            </a:r>
          </a:p>
        </p:txBody>
      </p:sp>
      <p:cxnSp>
        <p:nvCxnSpPr>
          <p:cNvPr id="5" name="Connector 4"/>
          <p:cNvCxnSpPr/>
          <p:nvPr/>
        </p:nvCxnSpPr>
        <p:spPr>
          <a:xfrm>
            <a:off x="2137615" y="1821963"/>
            <a:ext cx="2651760" cy="0"/>
          </a:xfrm>
          <a:prstGeom prst="line">
            <a:avLst/>
          </a:prstGeom>
          <a:ln w="31750">
            <a:solidFill>
              <a:srgbClr val="3A4368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or 8"/>
          <p:cNvCxnSpPr/>
          <p:nvPr/>
        </p:nvCxnSpPr>
        <p:spPr>
          <a:xfrm>
            <a:off x="7684383" y="1821963"/>
            <a:ext cx="868680" cy="0"/>
          </a:xfrm>
          <a:prstGeom prst="line">
            <a:avLst/>
          </a:prstGeom>
          <a:ln w="31750">
            <a:solidFill>
              <a:srgbClr val="3A4368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3538" y="2739316"/>
            <a:ext cx="11550782" cy="2727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hypernetwork learns the whole map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 ↦ θ</a:t>
            </a: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</a:t>
            </a: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)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— a network whose output layer is another network's weight vector.</a:t>
            </a:r>
          </a:p>
          <a:p>
            <a:pPr defTabSz="457200">
              <a:lnSpc>
                <a:spcPct val="110000"/>
              </a:lnSpc>
              <a:spcAft>
                <a:spcPts val="1100"/>
              </a:spcAft>
              <a:defRPr/>
            </a:pP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Physics analogy: learning the map from couplings to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 observable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—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but a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hyper-observable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allowing to simulate the theory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 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▪ 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Before: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 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one coupling g  →  one training run  →  one flow </a:t>
            </a:r>
            <a:r>
              <a:rPr kumimoji="0" lang="en-US" altLang="zh-TW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θ</a:t>
            </a:r>
            <a:r>
              <a:rPr kumimoji="0" lang="en-US" altLang="zh-TW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g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. Starts anew for each g, no knowledge between couplings learned or retained.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EDEFF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10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w. hypernet: exploit the fact that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physics, hence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θ(g)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to 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 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smoothly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g 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except at criticality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EDEFF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78280" y="6234582"/>
            <a:ext cx="11277030" cy="425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Next: make this robust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interpretable </a:t>
            </a:r>
            <a:r>
              <a:rPr kumimoji="0" sz="2000" b="0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 a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representation</a:t>
            </a:r>
            <a:r>
              <a:rPr kumimoji="0" sz="2000" b="1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space</a:t>
            </a:r>
            <a:r>
              <a:rPr kumimoji="0" sz="2000" b="0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the middle.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C2BB20-FFC4-C1D8-6671-4AFA84F26E58}"/>
              </a:ext>
            </a:extLst>
          </p:cNvPr>
          <p:cNvSpPr txBox="1"/>
          <p:nvPr/>
        </p:nvSpPr>
        <p:spPr>
          <a:xfrm>
            <a:off x="2009561" y="1290378"/>
            <a:ext cx="29993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HYPERNETWORK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1" i="0" u="none" strike="noStrike" kern="1200" cap="none" spc="0" normalizeH="0" baseline="0" noProof="0" dirty="0">
              <a:ln>
                <a:noFill/>
              </a:ln>
              <a:solidFill>
                <a:srgbClr val="EDEFF7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neural network
trained once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DBFBBE-EF5D-AB94-35F0-8B0290764B98}"/>
              </a:ext>
            </a:extLst>
          </p:cNvPr>
          <p:cNvSpPr/>
          <p:nvPr/>
        </p:nvSpPr>
        <p:spPr>
          <a:xfrm>
            <a:off x="4798093" y="1259828"/>
            <a:ext cx="2863335" cy="1097280"/>
          </a:xfrm>
          <a:prstGeom prst="rect">
            <a:avLst/>
          </a:prstGeom>
          <a:solidFill>
            <a:srgbClr val="151B33"/>
          </a:solidFill>
          <a:ln w="25400">
            <a:solidFill>
              <a:srgbClr val="5BC8A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lvl="0" algn="ctr" defTabSz="457200"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9AA3C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D9F94A3-30AF-9E25-7812-1A55D28740CA}"/>
                  </a:ext>
                </a:extLst>
              </p:cNvPr>
              <p:cNvSpPr txBox="1"/>
              <p:nvPr/>
            </p:nvSpPr>
            <p:spPr>
              <a:xfrm>
                <a:off x="4672804" y="1485133"/>
                <a:ext cx="3324689" cy="751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altLang="zh-TW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TW" altLang="ar-AE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zh-TW" altLang="ar-AE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ar-AE" altLang="zh-TW" sz="20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ar-AE" altLang="zh-TW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altLang="zh-TW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ar-AE" altLang="zh-TW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∼</m:t>
                          </m:r>
                          <m:r>
                            <a:rPr lang="zh-TW" altLang="ar-AE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𝟏𝟎𝟎</m:t>
                          </m:r>
                          <m:r>
                            <a:rPr lang="ar-AE" altLang="zh-TW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TW" altLang="ar-AE" sz="20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𝟎𝟎𝟎</m:t>
                          </m:r>
                        </m:sup>
                      </m:sSup>
                    </m:oMath>
                  </m:oMathPara>
                </a14:m>
                <a:br>
                  <a:rPr lang="ar-AE" altLang="zh-TW" sz="2000" dirty="0">
                    <a:solidFill>
                      <a:schemeClr val="bg1"/>
                    </a:solidFill>
                  </a:rPr>
                </a:br>
                <a:endParaRPr lang="ar-AE" altLang="zh-TW" sz="2000" dirty="0">
                  <a:solidFill>
                    <a:schemeClr val="bg1"/>
                  </a:solidFill>
                </a:endParaRPr>
              </a:p>
              <a:p>
                <a:r>
                  <a:rPr lang="zh-TW" altLang="en-US" sz="2000" dirty="0">
                    <a:solidFill>
                      <a:schemeClr val="bg1"/>
                    </a:solidFill>
                  </a:rPr>
                  <a:t>       </a:t>
                </a:r>
                <a:r>
                  <a:rPr lang="en-US" altLang="zh-TW" sz="2000" dirty="0">
                    <a:solidFill>
                      <a:schemeClr val="bg1"/>
                    </a:solidFill>
                  </a:rPr>
                  <a:t>network  parameters</a:t>
                </a:r>
                <a:endParaRPr lang="zh-TW" alt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D9F94A3-30AF-9E25-7812-1A55D28740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2804" y="1485133"/>
                <a:ext cx="3324689" cy="751103"/>
              </a:xfrm>
              <a:prstGeom prst="rect">
                <a:avLst/>
              </a:prstGeom>
              <a:blipFill>
                <a:blip r:embed="rId2"/>
                <a:stretch>
                  <a:fillRect b="-138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D38B01D4-5972-28B2-B077-F54A22B28DA5}"/>
              </a:ext>
            </a:extLst>
          </p:cNvPr>
          <p:cNvSpPr/>
          <p:nvPr/>
        </p:nvSpPr>
        <p:spPr>
          <a:xfrm>
            <a:off x="8553063" y="1290378"/>
            <a:ext cx="2863335" cy="1097280"/>
          </a:xfrm>
          <a:prstGeom prst="rect">
            <a:avLst/>
          </a:prstGeom>
          <a:solidFill>
            <a:srgbClr val="151B33"/>
          </a:solidFill>
          <a:ln w="25400">
            <a:solidFill>
              <a:srgbClr val="5BC8A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lvl="0" algn="ctr" defTabSz="457200"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9AA3C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139924" y="1375786"/>
                <a:ext cx="3689611" cy="9358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dirty="0">
                    <a:solidFill>
                      <a:schemeClr val="bg1"/>
                    </a:solidFill>
                    <a:latin typeface="Calibri"/>
                  </a:rPr>
                  <a:t>a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rPr>
                  <a:t> flow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TW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zh-TW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sSub>
                          <m:sSubPr>
                            <m:ctrlPr>
                              <a:rPr kumimoji="0" lang="en-US" altLang="zh-TW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altLang="zh-TW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kumimoji="0" lang="en-US" altLang="zh-TW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sub>
                    </m:sSub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rPr>
                  <a:t> to </a:t>
                </a: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rPr>
                  <a:t>sample from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TW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altLang="zh-TW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TW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TW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TW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altLang="zh-TW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TW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r>
                            <a:rPr lang="en-US" altLang="zh-TW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kumimoji="0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9924" y="1375786"/>
                <a:ext cx="3689611" cy="9358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" y="274320"/>
            <a:ext cx="10515600" cy="77724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8000"/>
              </a:lnSpc>
              <a:spcAft>
                <a:spcPts val="700"/>
              </a:spcAft>
            </a:pPr>
            <a:r>
              <a:rPr sz="3000" b="1" i="0">
                <a:solidFill>
                  <a:srgbClr val="EDEFF7"/>
                </a:solidFill>
                <a:latin typeface="Georgia"/>
              </a:rPr>
              <a:t>JEPA: Joint-Embedding Predictive Architecture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793699"/>
            <a:ext cx="10515600" cy="43242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8000"/>
              </a:lnSpc>
              <a:spcAft>
                <a:spcPts val="700"/>
              </a:spcAft>
            </a:pPr>
            <a:r>
              <a:rPr sz="2000" b="0" i="1" dirty="0">
                <a:solidFill>
                  <a:srgbClr val="9AA3C4"/>
                </a:solidFill>
                <a:latin typeface="Calibri"/>
              </a:rPr>
              <a:t>predict in representation space, not input space   (LeCun 2022)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815702" y="5161887"/>
                <a:ext cx="10789920" cy="1344920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>
                  <a:lnSpc>
                    <a:spcPct val="118000"/>
                  </a:lnSpc>
                  <a:spcAft>
                    <a:spcPts val="700"/>
                  </a:spcAft>
                </a:pPr>
                <a:r>
                  <a:rPr lang="en-US" sz="1800" b="0" i="0" dirty="0">
                    <a:solidFill>
                      <a:srgbClr val="EDEFF7"/>
                    </a:solidFill>
                    <a:latin typeface="Calibri"/>
                  </a:rPr>
                  <a:t>▪  Encode two “views” into two learned “representation” spaces: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en-US" sz="18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18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b="0" i="0" dirty="0">
                    <a:solidFill>
                      <a:srgbClr val="EDEFF7"/>
                    </a:solidFill>
                    <a:latin typeface="Calibri"/>
                  </a:rPr>
                  <a:t>.</a:t>
                </a:r>
              </a:p>
              <a:p>
                <a:pPr>
                  <a:lnSpc>
                    <a:spcPct val="118000"/>
                  </a:lnSpc>
                  <a:spcAft>
                    <a:spcPts val="700"/>
                  </a:spcAft>
                </a:pPr>
                <a:r>
                  <a:rPr lang="en-US" sz="1800" b="0" i="0" dirty="0">
                    <a:solidFill>
                      <a:srgbClr val="EDEFF7"/>
                    </a:solidFill>
                    <a:latin typeface="Calibri"/>
                  </a:rPr>
                  <a:t>▪  A predictor  </a:t>
                </a:r>
                <a:r>
                  <a:rPr lang="en-US" sz="1800" b="1" i="0" dirty="0">
                    <a:solidFill>
                      <a:srgbClr val="E8B84B"/>
                    </a:solidFill>
                    <a:latin typeface="Calibri"/>
                  </a:rPr>
                  <a:t>P</a:t>
                </a:r>
                <a:r>
                  <a:rPr lang="en-US" sz="1800" b="0" i="0" dirty="0">
                    <a:solidFill>
                      <a:srgbClr val="EDEFF7"/>
                    </a:solidFill>
                    <a:latin typeface="Calibri"/>
                  </a:rPr>
                  <a:t>  maps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EDEFF7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1800" b="0" i="1" smtClean="0">
                        <a:solidFill>
                          <a:srgbClr val="EDEFF7"/>
                        </a:solidFill>
                        <a:latin typeface="Cambria Math" panose="02040503050406030204" pitchFamily="18" charset="0"/>
                      </a:rPr>
                      <m:t>↦</m:t>
                    </m:r>
                    <m:sSup>
                      <m:sSupPr>
                        <m:ctrlPr>
                          <a:rPr lang="en-US" sz="18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l-GR" sz="1800" b="0" i="0" dirty="0">
                    <a:solidFill>
                      <a:srgbClr val="EDEFF7"/>
                    </a:solidFill>
                    <a:latin typeface="Calibri"/>
                  </a:rPr>
                  <a:t>,  </a:t>
                </a:r>
                <a:r>
                  <a:rPr lang="en-US" sz="1800" b="0" i="0" dirty="0">
                    <a:solidFill>
                      <a:srgbClr val="EDEFF7"/>
                    </a:solidFill>
                    <a:latin typeface="Calibri"/>
                  </a:rPr>
                  <a:t>trained so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e>
                    </m:d>
                    <m:r>
                      <a:rPr lang="en-US" sz="1800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l-GR" altLang="zh-TW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sSub>
                          <m:sSubPr>
                            <m:ctrlPr>
                              <a:rPr lang="el-GR" altLang="zh-TW" sz="18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8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TW" sz="1800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l-GR" sz="1800" b="0" i="0" dirty="0">
                    <a:solidFill>
                      <a:srgbClr val="EDEFF7"/>
                    </a:solidFill>
                    <a:latin typeface="Calibri"/>
                  </a:rPr>
                  <a:t> — </a:t>
                </a:r>
                <a:r>
                  <a:rPr lang="en-US" sz="1800" b="0" i="0" dirty="0">
                    <a:solidFill>
                      <a:srgbClr val="EDEFF7"/>
                    </a:solidFill>
                    <a:latin typeface="Calibri"/>
                  </a:rPr>
                  <a:t>entirely in representation space.</a:t>
                </a:r>
              </a:p>
              <a:p>
                <a:pPr>
                  <a:lnSpc>
                    <a:spcPct val="118000"/>
                  </a:lnSpc>
                  <a:spcAft>
                    <a:spcPts val="700"/>
                  </a:spcAft>
                </a:pPr>
                <a:r>
                  <a:rPr lang="en-US" sz="1800" b="0" i="0" dirty="0">
                    <a:solidFill>
                      <a:srgbClr val="EDEFF7"/>
                    </a:solidFill>
                    <a:latin typeface="Calibri"/>
                  </a:rPr>
                  <a:t>▪  </a:t>
                </a:r>
                <a:r>
                  <a:rPr lang="en-US" dirty="0">
                    <a:solidFill>
                      <a:srgbClr val="EDEFF7"/>
                    </a:solidFill>
                    <a:latin typeface="Calibri"/>
                  </a:rPr>
                  <a:t> L</a:t>
                </a:r>
                <a:r>
                  <a:rPr lang="en-US" sz="1800" b="0" i="0" dirty="0">
                    <a:solidFill>
                      <a:srgbClr val="EDEFF7"/>
                    </a:solidFill>
                    <a:latin typeface="Calibri"/>
                  </a:rPr>
                  <a:t>earns abstract, semantic features; ignores irrelevant detail.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702" y="5161887"/>
                <a:ext cx="10789920" cy="1344920"/>
              </a:xfrm>
              <a:prstGeom prst="rect">
                <a:avLst/>
              </a:prstGeom>
              <a:blipFill>
                <a:blip r:embed="rId3"/>
                <a:stretch>
                  <a:fillRect l="-508" b="-681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16F89960-DC9F-27CD-5876-66008E5FB8A3}"/>
              </a:ext>
            </a:extLst>
          </p:cNvPr>
          <p:cNvGrpSpPr/>
          <p:nvPr/>
        </p:nvGrpSpPr>
        <p:grpSpPr>
          <a:xfrm>
            <a:off x="2206024" y="1381637"/>
            <a:ext cx="8248840" cy="3596452"/>
            <a:chOff x="2240208" y="1549835"/>
            <a:chExt cx="8248840" cy="359645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0A92D2B-3B0E-3C15-A689-F9AB054CB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40208" y="1549835"/>
              <a:ext cx="8248840" cy="3596452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D9FD2A7-0320-F6F9-F425-71001C49244E}"/>
                </a:ext>
              </a:extLst>
            </p:cNvPr>
            <p:cNvSpPr/>
            <p:nvPr/>
          </p:nvSpPr>
          <p:spPr>
            <a:xfrm>
              <a:off x="7412854" y="1864311"/>
              <a:ext cx="2441360" cy="47939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D759349-D3A2-836A-B010-BB2EBD5F0F3D}"/>
                </a:ext>
              </a:extLst>
            </p:cNvPr>
            <p:cNvSpPr txBox="1"/>
            <p:nvPr/>
          </p:nvSpPr>
          <p:spPr>
            <a:xfrm>
              <a:off x="7776672" y="1882040"/>
              <a:ext cx="237573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TW" sz="2400" b="0" i="0" dirty="0">
                  <a:latin typeface="Calibri"/>
                </a:rPr>
                <a:t>: context view</a:t>
              </a:r>
              <a:endParaRPr lang="zh-TW" altLang="en-US" sz="24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FF6D9FC-3D95-7AAA-0FAA-38960AE1AFDF}"/>
                </a:ext>
              </a:extLst>
            </p:cNvPr>
            <p:cNvSpPr txBox="1"/>
            <p:nvPr/>
          </p:nvSpPr>
          <p:spPr>
            <a:xfrm>
              <a:off x="4869821" y="1773936"/>
              <a:ext cx="187323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TW" sz="2400" b="0" i="0" dirty="0">
                  <a:latin typeface="Calibri"/>
                </a:rPr>
                <a:t>: target view</a:t>
              </a:r>
              <a:endParaRPr lang="zh-TW" altLang="en-US" sz="2400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9F7EFA9-81E2-F3CF-8734-7085929F8B07}"/>
                </a:ext>
              </a:extLst>
            </p:cNvPr>
            <p:cNvSpPr/>
            <p:nvPr/>
          </p:nvSpPr>
          <p:spPr>
            <a:xfrm>
              <a:off x="4322417" y="1756207"/>
              <a:ext cx="2441360" cy="47939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87326D1-4908-28DE-C132-A5C6B7686778}"/>
                </a:ext>
              </a:extLst>
            </p:cNvPr>
            <p:cNvSpPr/>
            <p:nvPr/>
          </p:nvSpPr>
          <p:spPr>
            <a:xfrm>
              <a:off x="7412853" y="4118976"/>
              <a:ext cx="2739549" cy="802734"/>
            </a:xfrm>
            <a:prstGeom prst="rect">
              <a:avLst/>
            </a:prstGeom>
            <a:solidFill>
              <a:srgbClr val="C00000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4CDB89B-FC6A-A0F7-818A-673340BFECF6}"/>
                </a:ext>
              </a:extLst>
            </p:cNvPr>
            <p:cNvSpPr/>
            <p:nvPr/>
          </p:nvSpPr>
          <p:spPr>
            <a:xfrm>
              <a:off x="4322416" y="4118976"/>
              <a:ext cx="761819" cy="479394"/>
            </a:xfrm>
            <a:prstGeom prst="rect">
              <a:avLst/>
            </a:prstGeom>
            <a:solidFill>
              <a:srgbClr val="C00000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C7F5813-0DF4-37CD-9E99-D7B6F91006C3}"/>
                </a:ext>
              </a:extLst>
            </p:cNvPr>
            <p:cNvSpPr txBox="1"/>
            <p:nvPr/>
          </p:nvSpPr>
          <p:spPr>
            <a:xfrm>
              <a:off x="7795900" y="4127840"/>
              <a:ext cx="2375731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TW" sz="2400" b="0" i="0" dirty="0">
                  <a:latin typeface="Calibri"/>
                </a:rPr>
                <a:t>: representation </a:t>
              </a:r>
            </a:p>
            <a:p>
              <a:pPr algn="ctr"/>
              <a:r>
                <a:rPr lang="en-US" altLang="zh-TW" sz="2400" dirty="0">
                  <a:latin typeface="Calibri"/>
                </a:rPr>
                <a:t>spaces</a:t>
              </a:r>
              <a:endParaRPr lang="zh-TW" altLang="en-US" sz="2400" dirty="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AEE72F-177D-AECC-FC73-541A9BED2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B2FD2E-FA7B-21F4-3666-F3F3A61ED159}"/>
              </a:ext>
            </a:extLst>
          </p:cNvPr>
          <p:cNvSpPr txBox="1"/>
          <p:nvPr/>
        </p:nvSpPr>
        <p:spPr>
          <a:xfrm>
            <a:off x="1830509" y="4740463"/>
            <a:ext cx="10728655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joint-embedding predictive architecture for weight generation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A65E09-A485-45C3-BB32-B1C633C143B5}"/>
              </a:ext>
            </a:extLst>
          </p:cNvPr>
          <p:cNvSpPr/>
          <p:nvPr/>
        </p:nvSpPr>
        <p:spPr>
          <a:xfrm>
            <a:off x="1463040" y="1737360"/>
            <a:ext cx="9235440" cy="2651760"/>
          </a:xfrm>
          <a:prstGeom prst="rect">
            <a:avLst/>
          </a:prstGeom>
          <a:solidFill>
            <a:srgbClr val="151B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339178-765A-AB82-4B65-BEF6E46E42F1}"/>
              </a:ext>
            </a:extLst>
          </p:cNvPr>
          <p:cNvSpPr/>
          <p:nvPr/>
        </p:nvSpPr>
        <p:spPr>
          <a:xfrm>
            <a:off x="1554480" y="2194560"/>
            <a:ext cx="1783080" cy="640080"/>
          </a:xfrm>
          <a:prstGeom prst="rect">
            <a:avLst/>
          </a:prstGeom>
          <a:solidFill>
            <a:srgbClr val="151B33"/>
          </a:solidFill>
          <a:ln w="22225">
            <a:solidFill>
              <a:srgbClr val="5BC8A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coupling 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7F26B8-4C08-DB09-AAD4-730B880CF3B0}"/>
              </a:ext>
            </a:extLst>
          </p:cNvPr>
          <p:cNvSpPr/>
          <p:nvPr/>
        </p:nvSpPr>
        <p:spPr>
          <a:xfrm>
            <a:off x="5303520" y="2194560"/>
            <a:ext cx="1554480" cy="640080"/>
          </a:xfrm>
          <a:prstGeom prst="rect">
            <a:avLst/>
          </a:prstGeom>
          <a:solidFill>
            <a:srgbClr val="151B33"/>
          </a:solidFill>
          <a:ln w="22225">
            <a:solidFill>
              <a:srgbClr val="E8B84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z</a:t>
            </a:r>
            <a:r>
              <a:rPr kumimoji="0" sz="2200" b="1" i="0" u="none" strike="noStrike" kern="1200" cap="none" spc="0" normalizeH="0" baseline="-25000" noProof="0" dirty="0" err="1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g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 → </a:t>
            </a:r>
            <a:r>
              <a:rPr kumimoji="0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z</a:t>
            </a:r>
            <a:r>
              <a:rPr kumimoji="0" sz="2200" b="1" i="0" u="none" strike="noStrike" kern="1200" cap="none" spc="0" normalizeH="0" baseline="-25000" noProof="0" dirty="0" err="1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θ</a:t>
            </a:r>
            <a:endParaRPr kumimoji="0" sz="2200" b="1" i="0" u="none" strike="noStrike" kern="1200" cap="none" spc="0" normalizeH="0" baseline="-25000" noProof="0" dirty="0">
              <a:ln>
                <a:noFill/>
              </a:ln>
              <a:solidFill>
                <a:srgbClr val="EDEFF7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03AF405-F4BA-34E6-4372-9657D4E60787}"/>
                  </a:ext>
                </a:extLst>
              </p:cNvPr>
              <p:cNvSpPr/>
              <p:nvPr/>
            </p:nvSpPr>
            <p:spPr>
              <a:xfrm>
                <a:off x="8778240" y="2194560"/>
                <a:ext cx="1758724" cy="640080"/>
              </a:xfrm>
              <a:prstGeom prst="rect">
                <a:avLst/>
              </a:prstGeom>
              <a:solidFill>
                <a:srgbClr val="151B33"/>
              </a:solidFill>
              <a:ln w="22225">
                <a:solidFill>
                  <a:srgbClr val="C792EA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Georgia"/>
                    <a:ea typeface="+mn-ea"/>
                    <a:cs typeface="+mn-cs"/>
                  </a:rPr>
                  <a:t>weights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altLang="zh-TW" sz="2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kumimoji="0" lang="ar-AE" altLang="zh-TW" sz="2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ar-AE" altLang="zh-TW" sz="2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</m:acc>
                      </m:e>
                      <m:sub>
                        <m:r>
                          <a:rPr kumimoji="0" lang="en-GB" altLang="zh-TW" sz="2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𝒈</m:t>
                        </m:r>
                      </m:sub>
                    </m:sSub>
                  </m:oMath>
                </a14:m>
                <a:endParaRPr kumimoji="0" sz="22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EDEFF7"/>
                  </a:solidFill>
                  <a:effectLst/>
                  <a:uLnTx/>
                  <a:uFillTx/>
                  <a:latin typeface="Georgia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03AF405-F4BA-34E6-4372-9657D4E6078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0" y="2194560"/>
                <a:ext cx="1758724" cy="6400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2225">
                <a:solidFill>
                  <a:srgbClr val="C792EA"/>
                </a:solidFill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nector 8">
            <a:extLst>
              <a:ext uri="{FF2B5EF4-FFF2-40B4-BE49-F238E27FC236}">
                <a16:creationId xmlns:a16="http://schemas.microsoft.com/office/drawing/2014/main" id="{BD268781-2DB5-C0D6-BC24-02349578B2C5}"/>
              </a:ext>
            </a:extLst>
          </p:cNvPr>
          <p:cNvCxnSpPr/>
          <p:nvPr/>
        </p:nvCxnSpPr>
        <p:spPr>
          <a:xfrm>
            <a:off x="3383280" y="2514600"/>
            <a:ext cx="1920240" cy="0"/>
          </a:xfrm>
          <a:prstGeom prst="line">
            <a:avLst/>
          </a:prstGeom>
          <a:ln w="28575">
            <a:solidFill>
              <a:srgbClr val="3A436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or 9">
            <a:extLst>
              <a:ext uri="{FF2B5EF4-FFF2-40B4-BE49-F238E27FC236}">
                <a16:creationId xmlns:a16="http://schemas.microsoft.com/office/drawing/2014/main" id="{47EAA891-757D-DD0A-285A-E8B623B50476}"/>
              </a:ext>
            </a:extLst>
          </p:cNvPr>
          <p:cNvCxnSpPr/>
          <p:nvPr/>
        </p:nvCxnSpPr>
        <p:spPr>
          <a:xfrm>
            <a:off x="6858000" y="2514600"/>
            <a:ext cx="1920240" cy="0"/>
          </a:xfrm>
          <a:prstGeom prst="line">
            <a:avLst/>
          </a:prstGeom>
          <a:ln w="28575">
            <a:solidFill>
              <a:srgbClr val="3A436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74493AA-A717-C20D-EC4C-2EB2D2F57677}"/>
              </a:ext>
            </a:extLst>
          </p:cNvPr>
          <p:cNvSpPr txBox="1"/>
          <p:nvPr/>
        </p:nvSpPr>
        <p:spPr>
          <a:xfrm>
            <a:off x="3611880" y="2057400"/>
            <a:ext cx="1554480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encoder E₉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3A621D-6FEB-5145-5995-5B3B2C4B0CAF}"/>
              </a:ext>
            </a:extLst>
          </p:cNvPr>
          <p:cNvSpPr txBox="1"/>
          <p:nvPr/>
        </p:nvSpPr>
        <p:spPr>
          <a:xfrm>
            <a:off x="7040880" y="2057400"/>
            <a:ext cx="1554480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decoder Dθ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408765-49D5-595A-7440-1C5114CE0058}"/>
              </a:ext>
            </a:extLst>
          </p:cNvPr>
          <p:cNvSpPr txBox="1"/>
          <p:nvPr/>
        </p:nvSpPr>
        <p:spPr>
          <a:xfrm>
            <a:off x="4114800" y="3154680"/>
            <a:ext cx="4206240" cy="4572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predict in feature space (JEPA) — trained against encoded true weights  E</a:t>
            </a:r>
            <a:r>
              <a:rPr kumimoji="0" sz="900" b="0" i="0" u="none" strike="noStrike" kern="1200" cap="none" spc="0" normalizeH="0" baseline="-2500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θ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(θ</a:t>
            </a:r>
            <a:r>
              <a:rPr kumimoji="0" sz="900" b="0" i="0" u="none" strike="noStrike" kern="1200" cap="none" spc="0" normalizeH="0" baseline="-2500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5E7499-DD2D-3C60-B126-5E256578C20B}"/>
              </a:ext>
            </a:extLst>
          </p:cNvPr>
          <p:cNvSpPr txBox="1"/>
          <p:nvPr/>
        </p:nvSpPr>
        <p:spPr>
          <a:xfrm>
            <a:off x="822960" y="4663440"/>
            <a:ext cx="10607040" cy="1554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Diagnostic: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does feature geometry recover the physics?</a:t>
            </a:r>
          </a:p>
          <a:p>
            <a:pPr marL="0" marR="0" lvl="0" indent="0" algn="l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Generator: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5BC8A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produce flow weights for couplings never trained on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(amortized training)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882922-9F92-C216-8763-3B127C9F1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700" y="1572768"/>
            <a:ext cx="10872075" cy="417564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42762E2-E0D6-06BE-3CA4-2648CA4D2A96}"/>
              </a:ext>
            </a:extLst>
          </p:cNvPr>
          <p:cNvSpPr/>
          <p:nvPr/>
        </p:nvSpPr>
        <p:spPr>
          <a:xfrm>
            <a:off x="820568" y="4492519"/>
            <a:ext cx="10863072" cy="202877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1E8FA3A-C757-7F0D-710A-ACB729FE5029}"/>
                  </a:ext>
                </a:extLst>
              </p:cNvPr>
              <p:cNvSpPr txBox="1"/>
              <p:nvPr/>
            </p:nvSpPr>
            <p:spPr>
              <a:xfrm>
                <a:off x="8080865" y="1813340"/>
                <a:ext cx="748410" cy="3847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TW" sz="25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BACC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∈</m:t>
                      </m:r>
                      <m:sSup>
                        <m:sSupPr>
                          <m:ctrlP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ℝ</m:t>
                          </m:r>
                        </m:e>
                        <m:sup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zh-TW" alt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1E8FA3A-C757-7F0D-710A-ACB729FE50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0865" y="1813340"/>
                <a:ext cx="748410" cy="384721"/>
              </a:xfrm>
              <a:prstGeom prst="rect">
                <a:avLst/>
              </a:prstGeom>
              <a:blipFill>
                <a:blip r:embed="rId5"/>
                <a:stretch>
                  <a:fillRect l="-8197" r="-3279" b="-468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40C3809-1E5A-8AF8-F879-8CDD1AA097D2}"/>
                  </a:ext>
                </a:extLst>
              </p:cNvPr>
              <p:cNvSpPr txBox="1"/>
              <p:nvPr/>
            </p:nvSpPr>
            <p:spPr>
              <a:xfrm>
                <a:off x="5066070" y="1767226"/>
                <a:ext cx="2303699" cy="3847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TW" sz="25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BACC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∈</m:t>
                      </m:r>
                      <m:sSup>
                        <m:sSupPr>
                          <m:ctrlP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ℝ</m:t>
                          </m:r>
                        </m:e>
                        <m:sup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~</m:t>
                          </m:r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100</m:t>
                          </m:r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000</m:t>
                          </m:r>
                        </m:sup>
                      </m:sSup>
                    </m:oMath>
                  </m:oMathPara>
                </a14:m>
                <a:endParaRPr kumimoji="0" lang="zh-TW" alt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40C3809-1E5A-8AF8-F879-8CDD1AA097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6070" y="1767226"/>
                <a:ext cx="2303699" cy="384721"/>
              </a:xfrm>
              <a:prstGeom prst="rect">
                <a:avLst/>
              </a:prstGeom>
              <a:blipFill>
                <a:blip r:embed="rId6"/>
                <a:stretch>
                  <a:fillRect t="-1587" b="-634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FB7B202-CF43-0B6C-5A6A-61F036435ED2}"/>
                  </a:ext>
                </a:extLst>
              </p:cNvPr>
              <p:cNvSpPr txBox="1"/>
              <p:nvPr/>
            </p:nvSpPr>
            <p:spPr>
              <a:xfrm>
                <a:off x="7443510" y="3913316"/>
                <a:ext cx="2303699" cy="3847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TW" sz="25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BACC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∈</m:t>
                      </m:r>
                      <m:sSup>
                        <m:sSupPr>
                          <m:ctrlP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ℝ</m:t>
                          </m:r>
                        </m:e>
                        <m:sup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16</m:t>
                          </m:r>
                        </m:sup>
                      </m:sSup>
                    </m:oMath>
                  </m:oMathPara>
                </a14:m>
                <a:endParaRPr kumimoji="0" lang="zh-TW" alt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FB7B202-CF43-0B6C-5A6A-61F036435E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3510" y="3913316"/>
                <a:ext cx="2303699" cy="384721"/>
              </a:xfrm>
              <a:prstGeom prst="rect">
                <a:avLst/>
              </a:prstGeom>
              <a:blipFill>
                <a:blip r:embed="rId7"/>
                <a:stretch>
                  <a:fillRect t="-1587" b="-634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E125500-9D70-8C9A-2C3C-27C597E3F24C}"/>
                  </a:ext>
                </a:extLst>
              </p:cNvPr>
              <p:cNvSpPr txBox="1"/>
              <p:nvPr/>
            </p:nvSpPr>
            <p:spPr>
              <a:xfrm>
                <a:off x="4245959" y="4402460"/>
                <a:ext cx="2303699" cy="3847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TW" sz="25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BACC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∈</m:t>
                      </m:r>
                      <m:sSup>
                        <m:sSupPr>
                          <m:ctrlP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ℝ</m:t>
                          </m:r>
                        </m:e>
                        <m:sup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16</m:t>
                          </m:r>
                        </m:sup>
                      </m:sSup>
                    </m:oMath>
                  </m:oMathPara>
                </a14:m>
                <a:endParaRPr kumimoji="0" lang="zh-TW" alt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E125500-9D70-8C9A-2C3C-27C597E3F2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5959" y="4402460"/>
                <a:ext cx="2303699" cy="384721"/>
              </a:xfrm>
              <a:prstGeom prst="rect">
                <a:avLst/>
              </a:prstGeom>
              <a:blipFill>
                <a:blip r:embed="rId8"/>
                <a:stretch>
                  <a:fillRect b="-634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88EF776E-6B2A-10AD-FB5D-F9B030B095B8}"/>
              </a:ext>
            </a:extLst>
          </p:cNvPr>
          <p:cNvSpPr txBox="1"/>
          <p:nvPr/>
        </p:nvSpPr>
        <p:spPr>
          <a:xfrm>
            <a:off x="548640" y="292608"/>
            <a:ext cx="10728655" cy="77724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JEPAWG: a hypernetwork with a feature window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13122B3-5B51-FBB8-3CDF-71858144698B}"/>
                  </a:ext>
                </a:extLst>
              </p:cNvPr>
              <p:cNvSpPr txBox="1"/>
              <p:nvPr/>
            </p:nvSpPr>
            <p:spPr>
              <a:xfrm>
                <a:off x="619661" y="809211"/>
                <a:ext cx="10728655" cy="400110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9AA3C4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JEPA+ </a:t>
                </a:r>
                <a:r>
                  <a:rPr kumimoji="0" lang="en-US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9AA3C4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Decoder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9AA3C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9AA3C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𝑫</m:t>
                        </m:r>
                      </m:e>
                      <m:sub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9AA3C4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𝜽</m:t>
                        </m:r>
                      </m:sub>
                    </m:sSub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9AA3C4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 </m:t>
                    </m:r>
                  </m:oMath>
                </a14:m>
                <a:endParaRPr kumimoji="0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9AA3C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13122B3-5B51-FBB8-3CDF-718581446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661" y="809211"/>
                <a:ext cx="10728655" cy="400110"/>
              </a:xfrm>
              <a:prstGeom prst="rect">
                <a:avLst/>
              </a:prstGeom>
              <a:blipFill>
                <a:blip r:embed="rId9"/>
                <a:stretch>
                  <a:fillRect l="-625" t="-9231" b="-2769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loss_dk3.png">
            <a:extLst>
              <a:ext uri="{FF2B5EF4-FFF2-40B4-BE49-F238E27FC236}">
                <a16:creationId xmlns:a16="http://schemas.microsoft.com/office/drawing/2014/main" id="{B8BA2F3D-F3B6-C714-D68B-97DE6108BE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5125" y="4599473"/>
            <a:ext cx="12352217" cy="213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80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8"/>
    </mc:Choice>
    <mc:Fallback xmlns="">
      <p:transition spd="slow" advTm="498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B9DA84-2275-50BD-35BE-84D8B19F2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DBE378-C433-2200-6E6A-2DA5355CBA7D}"/>
              </a:ext>
            </a:extLst>
          </p:cNvPr>
          <p:cNvSpPr txBox="1"/>
          <p:nvPr/>
        </p:nvSpPr>
        <p:spPr>
          <a:xfrm>
            <a:off x="11646983" y="6400800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srgbClr val="9AA3C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E95E1B-6047-A067-FA94-743DFB8F569B}"/>
              </a:ext>
            </a:extLst>
          </p:cNvPr>
          <p:cNvSpPr txBox="1"/>
          <p:nvPr/>
        </p:nvSpPr>
        <p:spPr>
          <a:xfrm>
            <a:off x="548640" y="292608"/>
            <a:ext cx="10728655" cy="55399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JEPAWG: 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how well does it work? </a:t>
            </a:r>
            <a:endParaRPr kumimoji="0" sz="3000" b="1" i="0" u="none" strike="noStrike" kern="1200" cap="none" spc="0" normalizeH="0" baseline="0" noProof="0" dirty="0">
              <a:ln>
                <a:noFill/>
              </a:ln>
              <a:solidFill>
                <a:srgbClr val="EDEFF7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33ED6F-BA16-1884-D73E-B39689CE7505}"/>
              </a:ext>
            </a:extLst>
          </p:cNvPr>
          <p:cNvSpPr txBox="1"/>
          <p:nvPr/>
        </p:nvSpPr>
        <p:spPr>
          <a:xfrm>
            <a:off x="1830509" y="4740463"/>
            <a:ext cx="10728655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joint-embedding predictive architecture for weight generation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B5399F-EC71-9721-E0FA-5BB9A61B25CF}"/>
              </a:ext>
            </a:extLst>
          </p:cNvPr>
          <p:cNvSpPr/>
          <p:nvPr/>
        </p:nvSpPr>
        <p:spPr>
          <a:xfrm>
            <a:off x="1463040" y="1737360"/>
            <a:ext cx="9235440" cy="2651760"/>
          </a:xfrm>
          <a:prstGeom prst="rect">
            <a:avLst/>
          </a:prstGeom>
          <a:solidFill>
            <a:srgbClr val="151B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E700D5-D162-93A7-0637-BAA3AD4D84B7}"/>
              </a:ext>
            </a:extLst>
          </p:cNvPr>
          <p:cNvSpPr/>
          <p:nvPr/>
        </p:nvSpPr>
        <p:spPr>
          <a:xfrm>
            <a:off x="1554480" y="2194560"/>
            <a:ext cx="1783080" cy="640080"/>
          </a:xfrm>
          <a:prstGeom prst="rect">
            <a:avLst/>
          </a:prstGeom>
          <a:solidFill>
            <a:srgbClr val="151B33"/>
          </a:solidFill>
          <a:ln w="22225">
            <a:solidFill>
              <a:srgbClr val="5BC8A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coupling 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A48FE5-BDDE-8BBB-E476-B22D0FD761D6}"/>
              </a:ext>
            </a:extLst>
          </p:cNvPr>
          <p:cNvSpPr/>
          <p:nvPr/>
        </p:nvSpPr>
        <p:spPr>
          <a:xfrm>
            <a:off x="5303520" y="2194560"/>
            <a:ext cx="1554480" cy="640080"/>
          </a:xfrm>
          <a:prstGeom prst="rect">
            <a:avLst/>
          </a:prstGeom>
          <a:solidFill>
            <a:srgbClr val="151B33"/>
          </a:solidFill>
          <a:ln w="22225">
            <a:solidFill>
              <a:srgbClr val="E8B84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z</a:t>
            </a:r>
            <a:r>
              <a:rPr kumimoji="0" sz="2200" b="1" i="0" u="none" strike="noStrike" kern="1200" cap="none" spc="0" normalizeH="0" baseline="-25000" noProof="0" dirty="0" err="1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g</a:t>
            </a:r>
            <a:r>
              <a:rPr kumimoji="0" sz="22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 → </a:t>
            </a:r>
            <a:r>
              <a:rPr kumimoji="0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z</a:t>
            </a:r>
            <a:r>
              <a:rPr kumimoji="0" sz="2200" b="1" i="0" u="none" strike="noStrike" kern="1200" cap="none" spc="0" normalizeH="0" baseline="-25000" noProof="0" dirty="0" err="1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θ</a:t>
            </a:r>
            <a:endParaRPr kumimoji="0" sz="2200" b="1" i="0" u="none" strike="noStrike" kern="1200" cap="none" spc="0" normalizeH="0" baseline="-25000" noProof="0" dirty="0">
              <a:ln>
                <a:noFill/>
              </a:ln>
              <a:solidFill>
                <a:srgbClr val="EDEFF7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631CF58-4A2C-174F-FE74-0D81816379EC}"/>
                  </a:ext>
                </a:extLst>
              </p:cNvPr>
              <p:cNvSpPr/>
              <p:nvPr/>
            </p:nvSpPr>
            <p:spPr>
              <a:xfrm>
                <a:off x="8778240" y="2194560"/>
                <a:ext cx="1758724" cy="640080"/>
              </a:xfrm>
              <a:prstGeom prst="rect">
                <a:avLst/>
              </a:prstGeom>
              <a:solidFill>
                <a:srgbClr val="151B33"/>
              </a:solidFill>
              <a:ln w="22225">
                <a:solidFill>
                  <a:srgbClr val="C792EA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Georgia"/>
                    <a:ea typeface="+mn-ea"/>
                    <a:cs typeface="+mn-cs"/>
                  </a:rPr>
                  <a:t>weights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altLang="zh-TW" sz="2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kumimoji="0" lang="ar-AE" altLang="zh-TW" sz="2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ar-AE" altLang="zh-TW" sz="2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</m:acc>
                      </m:e>
                      <m:sub>
                        <m:r>
                          <a:rPr kumimoji="0" lang="en-GB" altLang="zh-TW" sz="2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𝒈</m:t>
                        </m:r>
                      </m:sub>
                    </m:sSub>
                  </m:oMath>
                </a14:m>
                <a:endParaRPr kumimoji="0" sz="22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EDEFF7"/>
                  </a:solidFill>
                  <a:effectLst/>
                  <a:uLnTx/>
                  <a:uFillTx/>
                  <a:latin typeface="Georgia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631CF58-4A2C-174F-FE74-0D81816379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0" y="2194560"/>
                <a:ext cx="1758724" cy="6400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2225">
                <a:solidFill>
                  <a:srgbClr val="C792EA"/>
                </a:solidFill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nector 8">
            <a:extLst>
              <a:ext uri="{FF2B5EF4-FFF2-40B4-BE49-F238E27FC236}">
                <a16:creationId xmlns:a16="http://schemas.microsoft.com/office/drawing/2014/main" id="{C8A512B9-C0FB-EBCB-D5B2-1288C52A3519}"/>
              </a:ext>
            </a:extLst>
          </p:cNvPr>
          <p:cNvCxnSpPr/>
          <p:nvPr/>
        </p:nvCxnSpPr>
        <p:spPr>
          <a:xfrm>
            <a:off x="3383280" y="2514600"/>
            <a:ext cx="1920240" cy="0"/>
          </a:xfrm>
          <a:prstGeom prst="line">
            <a:avLst/>
          </a:prstGeom>
          <a:ln w="28575">
            <a:solidFill>
              <a:srgbClr val="3A436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or 9">
            <a:extLst>
              <a:ext uri="{FF2B5EF4-FFF2-40B4-BE49-F238E27FC236}">
                <a16:creationId xmlns:a16="http://schemas.microsoft.com/office/drawing/2014/main" id="{0B40F249-4E5C-018C-30D3-D85A4FA49AA4}"/>
              </a:ext>
            </a:extLst>
          </p:cNvPr>
          <p:cNvCxnSpPr/>
          <p:nvPr/>
        </p:nvCxnSpPr>
        <p:spPr>
          <a:xfrm>
            <a:off x="6858000" y="2514600"/>
            <a:ext cx="1920240" cy="0"/>
          </a:xfrm>
          <a:prstGeom prst="line">
            <a:avLst/>
          </a:prstGeom>
          <a:ln w="28575">
            <a:solidFill>
              <a:srgbClr val="3A436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A96230E-AB8E-0E9B-B620-664D06793D6B}"/>
              </a:ext>
            </a:extLst>
          </p:cNvPr>
          <p:cNvSpPr txBox="1"/>
          <p:nvPr/>
        </p:nvSpPr>
        <p:spPr>
          <a:xfrm>
            <a:off x="3611880" y="2057400"/>
            <a:ext cx="1554480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encoder E₉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7CACFF-F764-4189-419E-120DC60AB7BF}"/>
              </a:ext>
            </a:extLst>
          </p:cNvPr>
          <p:cNvSpPr txBox="1"/>
          <p:nvPr/>
        </p:nvSpPr>
        <p:spPr>
          <a:xfrm>
            <a:off x="7040880" y="2057400"/>
            <a:ext cx="1554480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decoder Dθ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6FB596-D562-E561-0C7C-B60DC9AAAA89}"/>
              </a:ext>
            </a:extLst>
          </p:cNvPr>
          <p:cNvSpPr txBox="1"/>
          <p:nvPr/>
        </p:nvSpPr>
        <p:spPr>
          <a:xfrm>
            <a:off x="4114800" y="3154680"/>
            <a:ext cx="4206240" cy="4572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predict in feature space (JEPA) — trained against encoded true weights  E</a:t>
            </a:r>
            <a:r>
              <a:rPr kumimoji="0" sz="900" b="0" i="0" u="none" strike="noStrike" kern="1200" cap="none" spc="0" normalizeH="0" baseline="-2500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θ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(θ</a:t>
            </a:r>
            <a:r>
              <a:rPr kumimoji="0" sz="900" b="0" i="0" u="none" strike="noStrike" kern="1200" cap="none" spc="0" normalizeH="0" baseline="-2500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481294-206C-5B69-C30F-330C0DFCD3CB}"/>
              </a:ext>
            </a:extLst>
          </p:cNvPr>
          <p:cNvSpPr txBox="1"/>
          <p:nvPr/>
        </p:nvSpPr>
        <p:spPr>
          <a:xfrm>
            <a:off x="822960" y="4663440"/>
            <a:ext cx="10607040" cy="1554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Diagnostic: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does feature geometry recover the physics?</a:t>
            </a:r>
          </a:p>
          <a:p>
            <a:pPr marL="0" marR="0" lvl="0" indent="0" algn="l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Generator: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5BC8A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produce flow weights for couplings never trained on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(amortized training)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3B5504-4D68-ED09-7A34-E3709B227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700" y="1572768"/>
            <a:ext cx="10872075" cy="417564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A894604-7145-7F74-982E-6A2BF92D510B}"/>
              </a:ext>
            </a:extLst>
          </p:cNvPr>
          <p:cNvSpPr/>
          <p:nvPr/>
        </p:nvSpPr>
        <p:spPr>
          <a:xfrm>
            <a:off x="4930923" y="3905428"/>
            <a:ext cx="615298" cy="45464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58DEEF-8A35-F04F-71F4-89B345463391}"/>
              </a:ext>
            </a:extLst>
          </p:cNvPr>
          <p:cNvSpPr/>
          <p:nvPr/>
        </p:nvSpPr>
        <p:spPr>
          <a:xfrm>
            <a:off x="4927291" y="1683306"/>
            <a:ext cx="615298" cy="454640"/>
          </a:xfrm>
          <a:prstGeom prst="rect">
            <a:avLst/>
          </a:prstGeom>
          <a:solidFill>
            <a:schemeClr val="tx2">
              <a:lumMod val="75000"/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7E254E-FEC3-11B0-AFEF-2E17449A0E15}"/>
              </a:ext>
            </a:extLst>
          </p:cNvPr>
          <p:cNvSpPr/>
          <p:nvPr/>
        </p:nvSpPr>
        <p:spPr>
          <a:xfrm>
            <a:off x="820568" y="4492519"/>
            <a:ext cx="10863072" cy="202877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1314BC-A7BB-9854-540B-5443B9BD0EB0}"/>
              </a:ext>
            </a:extLst>
          </p:cNvPr>
          <p:cNvSpPr txBox="1"/>
          <p:nvPr/>
        </p:nvSpPr>
        <p:spPr>
          <a:xfrm>
            <a:off x="914400" y="4986834"/>
            <a:ext cx="10607040" cy="1335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6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Quality: Are the generated weights fitting the reality (here: physics) ?</a:t>
            </a:r>
            <a:r>
              <a:rPr kumimoji="0" lang="en-US" altLang="zh-TW" sz="2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  </a:t>
            </a:r>
            <a:r>
              <a:rPr kumimoji="0" lang="en-US" altLang="zh-TW" sz="26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  <a:sym typeface="Wingdings" panose="05000000000000000000" pitchFamily="2" charset="2"/>
              </a:rPr>
              <a:t></a:t>
            </a:r>
            <a:r>
              <a:rPr kumimoji="0" lang="zh-TW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  <a:sym typeface="Wingdings" panose="05000000000000000000" pitchFamily="2" charset="2"/>
              </a:rPr>
              <a:t>😊</a:t>
            </a:r>
            <a:b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Interpretability: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Does the feature space capture the relevant structure (here: physics)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81DAF7F-0E31-7988-0620-DAC2949F54C8}"/>
                  </a:ext>
                </a:extLst>
              </p:cNvPr>
              <p:cNvSpPr txBox="1"/>
              <p:nvPr/>
            </p:nvSpPr>
            <p:spPr>
              <a:xfrm>
                <a:off x="8080865" y="1813340"/>
                <a:ext cx="748410" cy="3847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TW" sz="25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BACC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∈</m:t>
                      </m:r>
                      <m:sSup>
                        <m:sSupPr>
                          <m:ctrlP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ℝ</m:t>
                          </m:r>
                        </m:e>
                        <m:sup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zh-TW" alt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81DAF7F-0E31-7988-0620-DAC2949F54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0865" y="1813340"/>
                <a:ext cx="748410" cy="384721"/>
              </a:xfrm>
              <a:prstGeom prst="rect">
                <a:avLst/>
              </a:prstGeom>
              <a:blipFill>
                <a:blip r:embed="rId5"/>
                <a:stretch>
                  <a:fillRect l="-8197" r="-3279" b="-468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0594269-52C1-C553-D49D-D11349B83394}"/>
                  </a:ext>
                </a:extLst>
              </p:cNvPr>
              <p:cNvSpPr txBox="1"/>
              <p:nvPr/>
            </p:nvSpPr>
            <p:spPr>
              <a:xfrm>
                <a:off x="5252243" y="1829620"/>
                <a:ext cx="2303699" cy="3847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TW" sz="25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BACC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∈</m:t>
                      </m:r>
                      <m:sSup>
                        <m:sSupPr>
                          <m:ctrlP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ℝ</m:t>
                          </m:r>
                        </m:e>
                        <m:sup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~</m:t>
                          </m:r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100</m:t>
                          </m:r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000</m:t>
                          </m:r>
                        </m:sup>
                      </m:sSup>
                    </m:oMath>
                  </m:oMathPara>
                </a14:m>
                <a:endParaRPr kumimoji="0" lang="zh-TW" alt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0594269-52C1-C553-D49D-D11349B833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2243" y="1829620"/>
                <a:ext cx="2303699" cy="384721"/>
              </a:xfrm>
              <a:prstGeom prst="rect">
                <a:avLst/>
              </a:prstGeom>
              <a:blipFill>
                <a:blip r:embed="rId6"/>
                <a:stretch>
                  <a:fillRect b="-634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475FF18-FEA6-44B5-217D-6074D5F8FE3B}"/>
                  </a:ext>
                </a:extLst>
              </p:cNvPr>
              <p:cNvSpPr txBox="1"/>
              <p:nvPr/>
            </p:nvSpPr>
            <p:spPr>
              <a:xfrm>
                <a:off x="7443510" y="3913316"/>
                <a:ext cx="2303699" cy="3847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TW" sz="25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BACC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∈</m:t>
                      </m:r>
                      <m:sSup>
                        <m:sSupPr>
                          <m:ctrlP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ℝ</m:t>
                          </m:r>
                        </m:e>
                        <m:sup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16</m:t>
                          </m:r>
                        </m:sup>
                      </m:sSup>
                    </m:oMath>
                  </m:oMathPara>
                </a14:m>
                <a:endParaRPr kumimoji="0" lang="zh-TW" alt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475FF18-FEA6-44B5-217D-6074D5F8F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3510" y="3913316"/>
                <a:ext cx="2303699" cy="384721"/>
              </a:xfrm>
              <a:prstGeom prst="rect">
                <a:avLst/>
              </a:prstGeom>
              <a:blipFill>
                <a:blip r:embed="rId7"/>
                <a:stretch>
                  <a:fillRect t="-1587" b="-634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49117ED-EC64-7CA1-B536-88FDD487C38E}"/>
                  </a:ext>
                </a:extLst>
              </p:cNvPr>
              <p:cNvSpPr txBox="1"/>
              <p:nvPr/>
            </p:nvSpPr>
            <p:spPr>
              <a:xfrm>
                <a:off x="4245959" y="4402460"/>
                <a:ext cx="2303699" cy="3847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TW" sz="25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4BACC6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∈</m:t>
                      </m:r>
                      <m:sSup>
                        <m:sSupPr>
                          <m:ctrlP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ℝ</m:t>
                          </m:r>
                        </m:e>
                        <m:sup>
                          <m:r>
                            <a:rPr kumimoji="0" lang="en-US" altLang="zh-TW" sz="25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4BACC6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16</m:t>
                          </m:r>
                        </m:sup>
                      </m:sSup>
                    </m:oMath>
                  </m:oMathPara>
                </a14:m>
                <a:endParaRPr kumimoji="0" lang="zh-TW" alt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49117ED-EC64-7CA1-B536-88FDD487C3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5959" y="4402460"/>
                <a:ext cx="2303699" cy="384721"/>
              </a:xfrm>
              <a:prstGeom prst="rect">
                <a:avLst/>
              </a:prstGeom>
              <a:blipFill>
                <a:blip r:embed="rId8"/>
                <a:stretch>
                  <a:fillRect b="-634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405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9"/>
    </mc:Choice>
    <mc:Fallback xmlns="">
      <p:transition spd="slow" advTm="439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46983" y="6400800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21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srgbClr val="9AA3C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" y="292608"/>
            <a:ext cx="11133461" cy="55399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Interpretability : 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feature space 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captures</a:t>
            </a:r>
            <a:r>
              <a:rPr kumimoji="0" sz="26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 the </a:t>
            </a: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physics</a:t>
            </a:r>
            <a:endParaRPr kumimoji="0" sz="3000" b="1" i="0" u="none" strike="noStrike" kern="1200" cap="none" spc="0" normalizeH="0" baseline="0" noProof="0" dirty="0">
              <a:ln>
                <a:noFill/>
              </a:ln>
              <a:solidFill>
                <a:srgbClr val="EDEFF7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33491" y="946728"/>
            <a:ext cx="6363132" cy="57972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3595" y="3894233"/>
            <a:ext cx="5486400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feature PCA, colored by Binder cumulant U₄ — JEPAWG vs autoencoder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511552" y="1767776"/>
                <a:ext cx="4480560" cy="40708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TW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▪ </a:t>
                </a:r>
                <a:r>
                  <a:rPr kumimoji="0" lang="en-US" altLang="zh-TW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95000"/>
                      </a:prstClr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shown in picture: images of a uniform grid of </a:t>
                </a:r>
                <a14:m>
                  <m:oMath xmlns:m="http://schemas.openxmlformats.org/officeDocument/2006/math">
                    <m:r>
                      <a:rPr kumimoji="0" lang="zh-TW" alt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>
                            <a:lumMod val="9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𝑔</m:t>
                    </m:r>
                  </m:oMath>
                </a14:m>
                <a:endPara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3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▪ 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Intrinsic dimension 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= 2 = #couplings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discovered blind</a:t>
                </a:r>
                <a:b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b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altLang="zh-TW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▪  </a:t>
                </a:r>
                <a:r>
                  <a:rPr kumimoji="0" lang="en-US" altLang="zh-TW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AE baseline: learns the 2 origins of data, not physics</a:t>
                </a:r>
                <a:br>
                  <a:rPr kumimoji="0" lang="en-US" altLang="zh-TW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</a:br>
                <a:br>
                  <a:rPr kumimoji="0" lang="en-US" altLang="zh-TW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</a:br>
                <a:r>
                  <a:rPr kumimoji="0" lang="en-US" altLang="zh-TW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▪  </a:t>
                </a:r>
                <a:r>
                  <a:rPr kumimoji="0" lang="en-US" altLang="zh-TW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JEPAWG: feature axis aligned with the </a:t>
                </a:r>
                <a:r>
                  <a:rPr kumimoji="0" lang="en-US" altLang="zh-TW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phase structure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3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DEFF7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3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DEFF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1552" y="1767776"/>
                <a:ext cx="4480560" cy="4070858"/>
              </a:xfrm>
              <a:prstGeom prst="rect">
                <a:avLst/>
              </a:prstGeom>
              <a:blipFill>
                <a:blip r:embed="rId3"/>
                <a:stretch>
                  <a:fillRect l="-1088" t="-1048" r="-1905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C68B06C-F219-1BE1-56B1-9719C7F959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" y="1178465"/>
            <a:ext cx="5909875" cy="26669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244E5E-7344-4A82-DB2F-3F08A561F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049" y="3828100"/>
            <a:ext cx="5160362" cy="29073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8"/>
    </mc:Choice>
    <mc:Fallback xmlns="">
      <p:transition spd="slow" advTm="458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46983" y="6400800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22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srgbClr val="9AA3C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" y="292608"/>
            <a:ext cx="10728655" cy="77724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critical line, from weights alone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731520" y="1554480"/>
            <a:ext cx="6949440" cy="3200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 descr="crop_jepawg_pha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80" y="1874519"/>
            <a:ext cx="6675120" cy="26700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8680" y="4846320"/>
            <a:ext cx="6675120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1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sensitivity of weight components to couplings; overlaid: standard critical-line proxies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46720" y="1828800"/>
            <a:ext cx="3566160" cy="186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13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Sensitivity spikes </a:t>
            </a:r>
            <a:r>
              <a:rPr kumimoji="0" sz="18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along the critical line</a:t>
            </a:r>
          </a:p>
          <a:p>
            <a:pPr marL="0" marR="0" lvl="0" indent="0" algn="l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13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Matches max |∇U₄| and ξ proxies</a:t>
            </a:r>
          </a:p>
          <a:p>
            <a:pPr marL="0" marR="0" lvl="0" indent="0" algn="l" defTabSz="4572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13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correlators computed — weights only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6"/>
    </mc:Choice>
    <mc:Fallback xmlns="">
      <p:transition spd="slow" advTm="416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46983" y="6400800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23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srgbClr val="9AA3C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" y="292608"/>
            <a:ext cx="10728655" cy="77724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Finite-size scaling in weight space: ν ≈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8640" y="914400"/>
            <a:ext cx="11155680" cy="752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Idea: look at networks for lattice sizes L and L + </a:t>
            </a:r>
            <a:r>
              <a:rPr kumimoji="0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δL</a:t>
            </a:r>
            <a:r>
              <a:rPr kumimoji="0" sz="20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and ask </a:t>
            </a:r>
            <a:r>
              <a:rPr kumimoji="0" sz="2000" b="1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how to pair points such that they are closest in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feature</a:t>
            </a:r>
            <a:r>
              <a:rPr kumimoji="0" sz="2000" b="1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space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sz="2000" b="1" i="1" u="none" strike="noStrike" kern="1200" cap="none" spc="0" normalizeH="0" baseline="0" noProof="0" dirty="0">
              <a:ln>
                <a:noFill/>
              </a:ln>
              <a:solidFill>
                <a:srgbClr val="9AA3C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z_pca3d_lam_rot">
            <a:hlinkClick r:id="" action="ppaction://media"/>
            <a:extLst>
              <a:ext uri="{FF2B5EF4-FFF2-40B4-BE49-F238E27FC236}">
                <a16:creationId xmlns:a16="http://schemas.microsoft.com/office/drawing/2014/main" id="{B9110E48-0555-9793-2DA5-08F19D9D429B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85725" y="1828800"/>
            <a:ext cx="6532637" cy="489947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5"/>
    </mc:Choice>
    <mc:Fallback xmlns="">
      <p:transition spd="slow" advTm="18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337" objId="5"/>
        <p14:stopEvt time="1805" objId="5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E1775F-F4CB-CB04-B338-711C9F0AA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0">
            <a:extLst>
              <a:ext uri="{FF2B5EF4-FFF2-40B4-BE49-F238E27FC236}">
                <a16:creationId xmlns:a16="http://schemas.microsoft.com/office/drawing/2014/main" id="{67F8F6AF-2085-41A4-7CBE-A6257508F979}"/>
              </a:ext>
            </a:extLst>
          </p:cNvPr>
          <p:cNvSpPr txBox="1"/>
          <p:nvPr/>
        </p:nvSpPr>
        <p:spPr>
          <a:xfrm>
            <a:off x="548640" y="300000"/>
            <a:ext cx="11094720" cy="800000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Data has long helped drive physical sciences.</a:t>
            </a:r>
          </a:p>
        </p:txBody>
      </p:sp>
      <p:sp>
        <p:nvSpPr>
          <p:cNvPr id="3" name="TextBox 10">
            <a:extLst>
              <a:ext uri="{FF2B5EF4-FFF2-40B4-BE49-F238E27FC236}">
                <a16:creationId xmlns:a16="http://schemas.microsoft.com/office/drawing/2014/main" id="{5B329130-8075-BE16-0728-55EFA88AA5CA}"/>
              </a:ext>
            </a:extLst>
          </p:cNvPr>
          <p:cNvSpPr txBox="1"/>
          <p:nvPr/>
        </p:nvSpPr>
        <p:spPr>
          <a:xfrm>
            <a:off x="388834" y="4430143"/>
            <a:ext cx="3630254" cy="1158806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LHC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particle-collision data informs the most fundamental physics  </a:t>
            </a:r>
          </a:p>
        </p:txBody>
      </p:sp>
      <p:sp>
        <p:nvSpPr>
          <p:cNvPr id="4" name="TextBox 10">
            <a:extLst>
              <a:ext uri="{FF2B5EF4-FFF2-40B4-BE49-F238E27FC236}">
                <a16:creationId xmlns:a16="http://schemas.microsoft.com/office/drawing/2014/main" id="{02DD6C9B-0E7F-6067-CDD2-6C572597A819}"/>
              </a:ext>
            </a:extLst>
          </p:cNvPr>
          <p:cNvSpPr txBox="1"/>
          <p:nvPr/>
        </p:nvSpPr>
        <p:spPr>
          <a:xfrm>
            <a:off x="4772914" y="4425333"/>
            <a:ext cx="3400000" cy="1048213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Cosmic Microwave Background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thermal radiation data informs the origin of universe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E8B84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795CC290-9953-861D-B50D-19C72574FA6F}"/>
              </a:ext>
            </a:extLst>
          </p:cNvPr>
          <p:cNvSpPr txBox="1"/>
          <p:nvPr/>
        </p:nvSpPr>
        <p:spPr>
          <a:xfrm>
            <a:off x="8563095" y="4488039"/>
            <a:ext cx="3400000" cy="620000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Gauss’ Count of Prime Numbers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birth of analytic number theory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CCFD97-FB63-F4E3-A880-11E68FCBE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3633" y="1856709"/>
            <a:ext cx="3917653" cy="19588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A8AB06-9452-A064-A299-3153D5D56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5831" y="978521"/>
            <a:ext cx="2471783" cy="32360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14AC36D-C0EC-D674-3998-D081AABA6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580" y="1082908"/>
            <a:ext cx="3164508" cy="3164508"/>
          </a:xfrm>
          <a:prstGeom prst="rect">
            <a:avLst/>
          </a:prstGeom>
        </p:spPr>
      </p:pic>
      <p:sp>
        <p:nvSpPr>
          <p:cNvPr id="6" name="TextBox 10">
            <a:extLst>
              <a:ext uri="{FF2B5EF4-FFF2-40B4-BE49-F238E27FC236}">
                <a16:creationId xmlns:a16="http://schemas.microsoft.com/office/drawing/2014/main" id="{C893F6B1-93A4-EEF9-6896-EE53AA164087}"/>
              </a:ext>
            </a:extLst>
          </p:cNvPr>
          <p:cNvSpPr txBox="1"/>
          <p:nvPr/>
        </p:nvSpPr>
        <p:spPr>
          <a:xfrm>
            <a:off x="707917" y="5977360"/>
            <a:ext cx="11094720" cy="392521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Today, we discuss some new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AI-enabled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ways of treating and learning from scientific data. </a:t>
            </a: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13378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88"/>
    </mc:Choice>
    <mc:Fallback xmlns="">
      <p:transition spd="slow" advTm="18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2BFDF4-DB8F-624E-17B1-06A6DF4A4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AD6E13-1FEF-DA2F-9DA6-93FAA1B6A1E2}"/>
              </a:ext>
            </a:extLst>
          </p:cNvPr>
          <p:cNvSpPr txBox="1"/>
          <p:nvPr/>
        </p:nvSpPr>
        <p:spPr>
          <a:xfrm>
            <a:off x="11414455" y="6400800"/>
            <a:ext cx="54864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235ACA-B91B-1456-39C2-00BC8370B159}"/>
              </a:ext>
            </a:extLst>
          </p:cNvPr>
          <p:cNvSpPr txBox="1"/>
          <p:nvPr/>
        </p:nvSpPr>
        <p:spPr>
          <a:xfrm>
            <a:off x="548640" y="292608"/>
            <a:ext cx="10728655" cy="77724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Finite-size scaling in weight space: ν ≈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E32BB-8C86-A324-EFC4-6E97BCF8FD46}"/>
              </a:ext>
            </a:extLst>
          </p:cNvPr>
          <p:cNvSpPr txBox="1"/>
          <p:nvPr/>
        </p:nvSpPr>
        <p:spPr>
          <a:xfrm>
            <a:off x="6787293" y="1682331"/>
            <a:ext cx="5578472" cy="1908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Pair couplings across L = 6, 8, 10 by the FSS map with trial exponent ν̂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Feature distance minimized </a:t>
            </a:r>
            <a:r>
              <a:rPr kumimoji="0" sz="18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near ν = 1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— the 2D Ising value</a:t>
            </a:r>
          </a:p>
          <a:p>
            <a:pPr marL="0" marR="0" lvl="0" indent="0" algn="l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▪  </a:t>
            </a:r>
            <a:r>
              <a:rPr kumimoji="0" sz="18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Weights as a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brand </a:t>
            </a:r>
            <a:r>
              <a:rPr kumimoji="0" sz="1800" b="1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 type of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(hyper)-</a:t>
            </a:r>
            <a:r>
              <a:rPr kumimoji="0" sz="1800" b="1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observable</a:t>
            </a:r>
          </a:p>
        </p:txBody>
      </p:sp>
      <p:pic>
        <p:nvPicPr>
          <p:cNvPr id="12" name="Picture 11" descr="image.png">
            <a:extLst>
              <a:ext uri="{FF2B5EF4-FFF2-40B4-BE49-F238E27FC236}">
                <a16:creationId xmlns:a16="http://schemas.microsoft.com/office/drawing/2014/main" id="{3B9C2A09-21C8-06C4-C101-79B84E75F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684" y="3884493"/>
            <a:ext cx="6417690" cy="26534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1672D0-6A7B-B0C3-5FE2-B0973A0E7CF0}"/>
              </a:ext>
            </a:extLst>
          </p:cNvPr>
          <p:cNvSpPr txBox="1"/>
          <p:nvPr/>
        </p:nvSpPr>
        <p:spPr>
          <a:xfrm>
            <a:off x="548640" y="960120"/>
            <a:ext cx="892968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FSS — the workhorse of numerical criticality —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reveals itself</a:t>
            </a:r>
            <a:r>
              <a:rPr kumimoji="0" sz="2000" b="0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</a:t>
            </a:r>
            <a:r>
              <a:rPr kumimoji="0" sz="2000" b="0" i="1" u="none" strike="noStrike" kern="1200" cap="none" spc="0" normalizeH="0" baseline="0" noProof="0" dirty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network parameters.</a:t>
            </a:r>
          </a:p>
        </p:txBody>
      </p:sp>
      <p:pic>
        <p:nvPicPr>
          <p:cNvPr id="15" name="Picture 14" descr="eq_49670ad0aa65.png">
            <a:extLst>
              <a:ext uri="{FF2B5EF4-FFF2-40B4-BE49-F238E27FC236}">
                <a16:creationId xmlns:a16="http://schemas.microsoft.com/office/drawing/2014/main" id="{448E1A4D-50AE-5544-7EB1-5607F6EFA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965960"/>
            <a:ext cx="3045655" cy="594360"/>
          </a:xfrm>
          <a:prstGeom prst="rect">
            <a:avLst/>
          </a:prstGeom>
        </p:spPr>
      </p:pic>
      <p:pic>
        <p:nvPicPr>
          <p:cNvPr id="16" name="Picture 15" descr="eq_e90d6aead747.png">
            <a:extLst>
              <a:ext uri="{FF2B5EF4-FFF2-40B4-BE49-F238E27FC236}">
                <a16:creationId xmlns:a16="http://schemas.microsoft.com/office/drawing/2014/main" id="{21971E65-3372-AC03-8879-A9E8632519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2788920"/>
            <a:ext cx="1463040" cy="527538"/>
          </a:xfrm>
          <a:prstGeom prst="rect">
            <a:avLst/>
          </a:prstGeom>
        </p:spPr>
      </p:pic>
      <p:pic>
        <p:nvPicPr>
          <p:cNvPr id="17" name="Picture 16" descr="eq_24209df5bb02.png">
            <a:extLst>
              <a:ext uri="{FF2B5EF4-FFF2-40B4-BE49-F238E27FC236}">
                <a16:creationId xmlns:a16="http://schemas.microsoft.com/office/drawing/2014/main" id="{4E0F2C71-902A-77CA-5D57-26AC1D5E92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3657600"/>
            <a:ext cx="4881489" cy="61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91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6"/>
    </mc:Choice>
    <mc:Fallback xmlns="">
      <p:transition spd="slow" advTm="596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7162F3-6418-F6AF-841B-BB2981597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664584-6DC7-F587-C045-1FB31CCC5BF2}"/>
              </a:ext>
            </a:extLst>
          </p:cNvPr>
          <p:cNvSpPr txBox="1"/>
          <p:nvPr/>
        </p:nvSpPr>
        <p:spPr>
          <a:xfrm>
            <a:off x="11414455" y="6400800"/>
            <a:ext cx="54864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E064CB-EF27-728D-98F8-7A23E04CCF6B}"/>
              </a:ext>
            </a:extLst>
          </p:cNvPr>
          <p:cNvSpPr txBox="1"/>
          <p:nvPr/>
        </p:nvSpPr>
        <p:spPr>
          <a:xfrm>
            <a:off x="323389" y="345974"/>
            <a:ext cx="11521440" cy="55399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A data-driven new paradigm for studying unknown physics</a:t>
            </a:r>
            <a:endParaRPr kumimoji="0" sz="3000" b="1" i="0" u="none" strike="noStrike" kern="1200" cap="none" spc="0" normalizeH="0" baseline="0" noProof="0" dirty="0">
              <a:ln>
                <a:noFill/>
              </a:ln>
              <a:solidFill>
                <a:srgbClr val="EDEFF7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5D13ECF-AC65-8164-F300-68773B54601C}"/>
                  </a:ext>
                </a:extLst>
              </p:cNvPr>
              <p:cNvSpPr txBox="1"/>
              <p:nvPr/>
            </p:nvSpPr>
            <p:spPr>
              <a:xfrm>
                <a:off x="698816" y="1298005"/>
                <a:ext cx="10515599" cy="4454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▪  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pre-NN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:  1. run MCMC chains (for a long time). Each chain likely to be stuck in a subsector. Collect all samples to compute observables. 2. Repeat that for each set of coupling constants </a:t>
                </a:r>
                <a14:m>
                  <m:oMath xmlns:m="http://schemas.openxmlformats.org/officeDocument/2006/math">
                    <m:r>
                      <a:rPr kumimoji="0" lang="en-GB" altLang="zh-TW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EDEFF7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𝑔</m:t>
                    </m:r>
                  </m:oMath>
                </a14:m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. Compare observables to see the phase diagram. </a:t>
                </a:r>
                <a:b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</a:br>
                <a:endParaRPr kumimoji="0" lang="en-US" altLang="zh-TW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EDEFF7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▪  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with NN [2021----]: 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for each g, </a:t>
                </a:r>
                <a:r>
                  <a:rPr kumimoji="0" lang="en-US" altLang="zh-TW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tain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 the neural network once. The samples it generates are all independent. 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▪  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with JEPAWG Hypernets [2026---]: 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for a set of g, </a:t>
                </a:r>
                <a:r>
                  <a:rPr kumimoji="0" lang="en-US" altLang="zh-TW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tain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 the neural network once. Then train the hypernet. Generate new NN for unseen g.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▪  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with JEPAWG H</a:t>
                </a:r>
                <a:r>
                  <a:rPr kumimoji="0" lang="en-US" altLang="zh-TW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ypernets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 with interpretable feature space:  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Look at your feature space directly and read off the phase diagram.  Qualitative understanding achieved. </a:t>
                </a:r>
                <a:endParaRPr kumimoji="0" lang="en-US" altLang="zh-TW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EDEFF7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5000"/>
                  </a:lnSpc>
                  <a:spcBef>
                    <a:spcPts val="0"/>
                  </a:spcBef>
                  <a:spcAft>
                    <a:spcPts val="1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TW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EDEFF7"/>
                  </a:solidFill>
                  <a:effectLst/>
                  <a:uLnTx/>
                  <a:uFillTx/>
                  <a:latin typeface="Calibri"/>
                  <a:ea typeface="新細明體" panose="02020500000000000000" pitchFamily="18" charset="-120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5D13ECF-AC65-8164-F300-68773B546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816" y="1298005"/>
                <a:ext cx="10515599" cy="4454809"/>
              </a:xfrm>
              <a:prstGeom prst="rect">
                <a:avLst/>
              </a:prstGeom>
              <a:blipFill>
                <a:blip r:embed="rId2"/>
                <a:stretch>
                  <a:fillRect l="-638" t="-958" r="-406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769A292-462B-80EF-C2A1-CEC2ECF082E2}"/>
              </a:ext>
            </a:extLst>
          </p:cNvPr>
          <p:cNvSpPr txBox="1"/>
          <p:nvPr/>
        </p:nvSpPr>
        <p:spPr>
          <a:xfrm>
            <a:off x="609599" y="5861796"/>
            <a:ext cx="118245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新細明體" panose="02020500000000000000" pitchFamily="18" charset="-120"/>
                <a:cs typeface="+mn-cs"/>
              </a:rPr>
              <a:t>Disclaimer: Currently, this paradigm can still be computationally heavy. But this can change soon  (WIP).   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AA3C4"/>
              </a:solidFill>
              <a:effectLst/>
              <a:uLnTx/>
              <a:uFillTx/>
              <a:latin typeface="Calibri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958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1"/>
    </mc:Choice>
    <mc:Fallback xmlns="">
      <p:transition spd="slow" advTm="32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B6568-86C2-FA0F-554F-77922DAC1C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0">
            <a:extLst>
              <a:ext uri="{FF2B5EF4-FFF2-40B4-BE49-F238E27FC236}">
                <a16:creationId xmlns:a16="http://schemas.microsoft.com/office/drawing/2014/main" id="{FE02690E-7FFE-4CF7-2B20-98992EF8EBC3}"/>
              </a:ext>
            </a:extLst>
          </p:cNvPr>
          <p:cNvSpPr txBox="1"/>
          <p:nvPr/>
        </p:nvSpPr>
        <p:spPr>
          <a:xfrm>
            <a:off x="487680" y="5220336"/>
            <a:ext cx="11903722" cy="800000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Goal: </a:t>
            </a:r>
            <a:r>
              <a:rPr kumimoji="0" lang="en-US" sz="3000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a new standard tool for theoretical physicists in the age of AI. 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6CBE776-987F-9B98-6DE3-47A83DC1DDF5}"/>
              </a:ext>
            </a:extLst>
          </p:cNvPr>
          <p:cNvSpPr/>
          <p:nvPr/>
        </p:nvSpPr>
        <p:spPr>
          <a:xfrm>
            <a:off x="1336989" y="1713005"/>
            <a:ext cx="3291840" cy="3063240"/>
          </a:xfrm>
          <a:prstGeom prst="ellipse">
            <a:avLst/>
          </a:prstGeom>
          <a:solidFill>
            <a:srgbClr val="151A2E"/>
          </a:solidFill>
          <a:ln w="38100">
            <a:solidFill>
              <a:srgbClr val="5BC8A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 to simulate physics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887E3DE-94D2-19E6-C1FA-81BCDDB917A7}"/>
              </a:ext>
            </a:extLst>
          </p:cNvPr>
          <p:cNvSpPr/>
          <p:nvPr/>
        </p:nvSpPr>
        <p:spPr>
          <a:xfrm>
            <a:off x="7737789" y="1713005"/>
            <a:ext cx="3291840" cy="3063240"/>
          </a:xfrm>
          <a:prstGeom prst="ellipse">
            <a:avLst/>
          </a:prstGeom>
          <a:solidFill>
            <a:srgbClr val="151A2E"/>
          </a:solidFill>
          <a:ln w="38100">
            <a:solidFill>
              <a:srgbClr val="E8B84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00" b="1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 models as physics observables</a:t>
            </a:r>
          </a:p>
        </p:txBody>
      </p:sp>
      <p:sp>
        <p:nvSpPr>
          <p:cNvPr id="4" name="Right Arrow 5">
            <a:extLst>
              <a:ext uri="{FF2B5EF4-FFF2-40B4-BE49-F238E27FC236}">
                <a16:creationId xmlns:a16="http://schemas.microsoft.com/office/drawing/2014/main" id="{4DE21584-85EE-67B9-2E98-CBF6ADE4B31B}"/>
              </a:ext>
            </a:extLst>
          </p:cNvPr>
          <p:cNvSpPr/>
          <p:nvPr/>
        </p:nvSpPr>
        <p:spPr>
          <a:xfrm>
            <a:off x="4811709" y="2471957"/>
            <a:ext cx="2788920" cy="502920"/>
          </a:xfrm>
          <a:prstGeom prst="rightArrow">
            <a:avLst/>
          </a:prstGeom>
          <a:solidFill>
            <a:srgbClr val="5BC8A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Left Arrow 6">
            <a:extLst>
              <a:ext uri="{FF2B5EF4-FFF2-40B4-BE49-F238E27FC236}">
                <a16:creationId xmlns:a16="http://schemas.microsoft.com/office/drawing/2014/main" id="{2941E55F-1768-516E-22E6-4161E6605C5F}"/>
              </a:ext>
            </a:extLst>
          </p:cNvPr>
          <p:cNvSpPr/>
          <p:nvPr/>
        </p:nvSpPr>
        <p:spPr>
          <a:xfrm>
            <a:off x="4811709" y="3605813"/>
            <a:ext cx="2788920" cy="502920"/>
          </a:xfrm>
          <a:prstGeom prst="leftArrow">
            <a:avLst/>
          </a:prstGeom>
          <a:solidFill>
            <a:srgbClr val="E8B84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AFAB57-B121-29C7-5DB8-6953F2E636E4}"/>
              </a:ext>
            </a:extLst>
          </p:cNvPr>
          <p:cNvSpPr txBox="1"/>
          <p:nvPr/>
        </p:nvSpPr>
        <p:spPr>
          <a:xfrm>
            <a:off x="457200" y="668750"/>
            <a:ext cx="11155680" cy="60016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Georgia" panose="02040502050405020303" pitchFamily="18" charset="0"/>
              </a:rPr>
              <a:t>More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Georgia" panose="02040502050405020303" pitchFamily="18" charset="0"/>
              </a:rPr>
              <a:t> types of fields and </a:t>
            </a:r>
            <a:r>
              <a:rPr kumimoji="0" lang="en-US" sz="33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Georgia" panose="02040502050405020303" pitchFamily="18" charset="0"/>
              </a:rPr>
              <a:t>Larger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Georgia" panose="02040502050405020303" pitchFamily="18" charset="0"/>
              </a:rPr>
              <a:t> system sizes. </a:t>
            </a:r>
            <a:endParaRPr kumimoji="0" sz="2000" b="0" i="1" u="none" strike="noStrike" kern="1200" cap="none" spc="0" normalizeH="0" baseline="0" noProof="0" dirty="0">
              <a:ln>
                <a:noFill/>
              </a:ln>
              <a:solidFill>
                <a:srgbClr val="9AA3C4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2F66A2BF-0ED6-09E4-B4C4-F3CFCF45C78D}"/>
              </a:ext>
            </a:extLst>
          </p:cNvPr>
          <p:cNvSpPr txBox="1"/>
          <p:nvPr/>
        </p:nvSpPr>
        <p:spPr>
          <a:xfrm>
            <a:off x="487680" y="197537"/>
            <a:ext cx="11094720" cy="800000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What’s Next?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BDCC01-B283-B38C-F653-BC7410344F15}"/>
              </a:ext>
            </a:extLst>
          </p:cNvPr>
          <p:cNvSpPr txBox="1"/>
          <p:nvPr/>
        </p:nvSpPr>
        <p:spPr>
          <a:xfrm>
            <a:off x="390303" y="5979288"/>
            <a:ext cx="10900000" cy="85388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2000" b="1" i="0" dirty="0">
                <a:solidFill>
                  <a:srgbClr val="EDEFF7"/>
                </a:solidFill>
                <a:latin typeface="Georgia"/>
              </a:rPr>
              <a:t>Thank you!</a:t>
            </a:r>
          </a:p>
          <a:p>
            <a:pPr>
              <a:lnSpc>
                <a:spcPct val="116000"/>
              </a:lnSpc>
              <a:spcAft>
                <a:spcPts val="800"/>
              </a:spcAft>
            </a:pPr>
            <a:r>
              <a:rPr sz="1800" b="0" i="1" dirty="0">
                <a:solidFill>
                  <a:srgbClr val="9AA3C4"/>
                </a:solidFill>
                <a:latin typeface="Calibri"/>
              </a:rPr>
              <a:t>with </a:t>
            </a:r>
            <a:r>
              <a:rPr sz="1800" b="0" i="1" u="sng" dirty="0">
                <a:solidFill>
                  <a:srgbClr val="9AA3C4"/>
                </a:solidFill>
                <a:latin typeface="Calibri"/>
              </a:rPr>
              <a:t>M. Gerdes, T. Göbel, J. R. Ebelt, Z. Mensch, R. Bondesan,  </a:t>
            </a:r>
            <a:r>
              <a:rPr lang="en-US" sz="1800" b="0" i="1" u="sng" dirty="0">
                <a:solidFill>
                  <a:srgbClr val="9AA3C4"/>
                </a:solidFill>
                <a:latin typeface="Calibri"/>
              </a:rPr>
              <a:t>P. de Haan, C. Rainone.</a:t>
            </a:r>
            <a:endParaRPr sz="1800" b="0" i="1" u="sng" dirty="0">
              <a:solidFill>
                <a:srgbClr val="9AA3C4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11180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88"/>
    </mc:Choice>
    <mc:Fallback xmlns="">
      <p:transition spd="slow" advTm="188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24929-90CD-CF01-65C7-23B22DD72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0">
            <a:extLst>
              <a:ext uri="{FF2B5EF4-FFF2-40B4-BE49-F238E27FC236}">
                <a16:creationId xmlns:a16="http://schemas.microsoft.com/office/drawing/2014/main" id="{D8013FBD-75F8-E83D-44A3-C0F6F8B0AEC2}"/>
              </a:ext>
            </a:extLst>
          </p:cNvPr>
          <p:cNvSpPr txBox="1"/>
          <p:nvPr/>
        </p:nvSpPr>
        <p:spPr>
          <a:xfrm>
            <a:off x="548640" y="300000"/>
            <a:ext cx="11094720" cy="800000"/>
          </a:xfrm>
          <a:prstGeom prst="rect">
            <a:avLst/>
          </a:prstGeom>
          <a:noFill/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AI Models as Data: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5781E4B-C9FE-D8B7-B920-48C3F406A4C6}"/>
              </a:ext>
            </a:extLst>
          </p:cNvPr>
          <p:cNvSpPr/>
          <p:nvPr/>
        </p:nvSpPr>
        <p:spPr>
          <a:xfrm>
            <a:off x="1234440" y="2148840"/>
            <a:ext cx="3291840" cy="3063240"/>
          </a:xfrm>
          <a:prstGeom prst="ellipse">
            <a:avLst/>
          </a:prstGeom>
          <a:solidFill>
            <a:srgbClr val="151A2E"/>
          </a:solidFill>
          <a:ln w="38100">
            <a:solidFill>
              <a:srgbClr val="5BC8A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sz="2300" b="1">
                <a:solidFill>
                  <a:srgbClr val="EDEFF7"/>
                </a:solidFill>
                <a:latin typeface="Calibri"/>
              </a:rPr>
              <a:t>AI to simulate physics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85A6A57-40A8-F424-8E85-6D9BC7FEFBA0}"/>
              </a:ext>
            </a:extLst>
          </p:cNvPr>
          <p:cNvSpPr/>
          <p:nvPr/>
        </p:nvSpPr>
        <p:spPr>
          <a:xfrm>
            <a:off x="7635240" y="2148840"/>
            <a:ext cx="3291840" cy="3063240"/>
          </a:xfrm>
          <a:prstGeom prst="ellipse">
            <a:avLst/>
          </a:prstGeom>
          <a:solidFill>
            <a:srgbClr val="151A2E"/>
          </a:solidFill>
          <a:ln w="38100">
            <a:solidFill>
              <a:srgbClr val="E8B84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sz="2300" b="1">
                <a:solidFill>
                  <a:srgbClr val="EDEFF7"/>
                </a:solidFill>
                <a:latin typeface="Calibri"/>
              </a:rPr>
              <a:t>AI models as physics observables</a:t>
            </a:r>
          </a:p>
        </p:txBody>
      </p:sp>
      <p:sp>
        <p:nvSpPr>
          <p:cNvPr id="4" name="Right Arrow 5">
            <a:extLst>
              <a:ext uri="{FF2B5EF4-FFF2-40B4-BE49-F238E27FC236}">
                <a16:creationId xmlns:a16="http://schemas.microsoft.com/office/drawing/2014/main" id="{B6D6CA8C-DA00-69FB-DCBC-DF5FF8FB4F45}"/>
              </a:ext>
            </a:extLst>
          </p:cNvPr>
          <p:cNvSpPr/>
          <p:nvPr/>
        </p:nvSpPr>
        <p:spPr>
          <a:xfrm>
            <a:off x="4709160" y="2907792"/>
            <a:ext cx="2788920" cy="502920"/>
          </a:xfrm>
          <a:prstGeom prst="rightArrow">
            <a:avLst/>
          </a:prstGeom>
          <a:solidFill>
            <a:srgbClr val="5BC8A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Left Arrow 6">
            <a:extLst>
              <a:ext uri="{FF2B5EF4-FFF2-40B4-BE49-F238E27FC236}">
                <a16:creationId xmlns:a16="http://schemas.microsoft.com/office/drawing/2014/main" id="{A957A349-5F27-D88E-F90D-A10BB37B23BC}"/>
              </a:ext>
            </a:extLst>
          </p:cNvPr>
          <p:cNvSpPr/>
          <p:nvPr/>
        </p:nvSpPr>
        <p:spPr>
          <a:xfrm>
            <a:off x="4709160" y="4041648"/>
            <a:ext cx="2788920" cy="502920"/>
          </a:xfrm>
          <a:prstGeom prst="leftArrow">
            <a:avLst/>
          </a:prstGeom>
          <a:solidFill>
            <a:srgbClr val="E8B84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171E4E-9E87-EEBA-0BB1-DB0554A08258}"/>
              </a:ext>
            </a:extLst>
          </p:cNvPr>
          <p:cNvSpPr txBox="1"/>
          <p:nvPr/>
        </p:nvSpPr>
        <p:spPr>
          <a:xfrm>
            <a:off x="487680" y="844834"/>
            <a:ext cx="11155680" cy="40011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/>
            <a:r>
              <a:rPr sz="2000" b="0" i="1" dirty="0">
                <a:solidFill>
                  <a:srgbClr val="9AA3C4"/>
                </a:solidFill>
                <a:latin typeface="Calibri"/>
              </a:rPr>
              <a:t>Use AI to simulate physics — and study the trained models as new physical observables.</a:t>
            </a:r>
          </a:p>
        </p:txBody>
      </p:sp>
    </p:spTree>
    <p:extLst>
      <p:ext uri="{BB962C8B-B14F-4D97-AF65-F5344CB8AC3E}">
        <p14:creationId xmlns:p14="http://schemas.microsoft.com/office/powerpoint/2010/main" val="2132000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88"/>
    </mc:Choice>
    <mc:Fallback xmlns="">
      <p:transition spd="slow" advTm="18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" y="274320"/>
            <a:ext cx="10515600" cy="77724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8000"/>
              </a:lnSpc>
              <a:spcAft>
                <a:spcPts val="700"/>
              </a:spcAft>
            </a:pPr>
            <a:r>
              <a:rPr sz="3000" b="1" i="0">
                <a:solidFill>
                  <a:srgbClr val="EDEFF7"/>
                </a:solidFill>
                <a:latin typeface="Georgia"/>
              </a:rPr>
              <a:t>How do we study a quantum field theory?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3361" y="1325122"/>
                <a:ext cx="11306086" cy="1836465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>
                  <a:lnSpc>
                    <a:spcPct val="118000"/>
                  </a:lnSpc>
                  <a:spcAft>
                    <a:spcPts val="700"/>
                  </a:spcAft>
                </a:pPr>
                <a:r>
                  <a:rPr lang="en-US" sz="2000" b="1" i="0" dirty="0">
                    <a:solidFill>
                      <a:srgbClr val="E8B84B"/>
                    </a:solidFill>
                    <a:latin typeface="Calibri"/>
                  </a:rPr>
                  <a:t>A quantum field theory</a:t>
                </a:r>
              </a:p>
              <a:p>
                <a:pPr>
                  <a:lnSpc>
                    <a:spcPct val="118000"/>
                  </a:lnSpc>
                  <a:spcAft>
                    <a:spcPts val="700"/>
                  </a:spcAft>
                </a:pPr>
                <a:r>
                  <a:rPr lang="en-US" sz="2000" b="0" i="0" dirty="0">
                    <a:solidFill>
                      <a:srgbClr val="EDEFF7"/>
                    </a:solidFill>
                    <a:latin typeface="Calibri"/>
                  </a:rPr>
                  <a:t>▪  is a pillar of modern physics</a:t>
                </a:r>
              </a:p>
              <a:p>
                <a:pPr>
                  <a:lnSpc>
                    <a:spcPct val="118000"/>
                  </a:lnSpc>
                  <a:spcAft>
                    <a:spcPts val="700"/>
                  </a:spcAft>
                </a:pPr>
                <a:r>
                  <a:rPr lang="en-US" sz="2000" b="0" i="0" dirty="0">
                    <a:solidFill>
                      <a:srgbClr val="EDEFF7"/>
                    </a:solidFill>
                    <a:latin typeface="Calibri"/>
                  </a:rPr>
                  <a:t>▪  defined by the data: the fields  φ, </a:t>
                </a:r>
                <a:r>
                  <a:rPr lang="en-US" altLang="zh-TW" sz="2000" dirty="0">
                    <a:solidFill>
                      <a:srgbClr val="EDEFF7"/>
                    </a:solidFill>
                  </a:rPr>
                  <a:t>a (Euclidean) 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altLang="zh-TW" sz="2000" i="1">
                        <a:solidFill>
                          <a:srgbClr val="EDEFF7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TW" sz="2000" i="1">
                        <a:solidFill>
                          <a:srgbClr val="EDEFF7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zh-TW" sz="2000" i="1">
                        <a:solidFill>
                          <a:srgbClr val="EDEFF7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zh-TW" sz="2000" dirty="0">
                    <a:solidFill>
                      <a:srgbClr val="EDEFF7"/>
                    </a:solidFill>
                  </a:rPr>
                  <a:t>, the </a:t>
                </a:r>
                <a:r>
                  <a:rPr lang="en-US" sz="2000" b="0" i="0" dirty="0">
                    <a:solidFill>
                      <a:srgbClr val="EDEFF7"/>
                    </a:solidFill>
                    <a:latin typeface="Calibri"/>
                  </a:rPr>
                  <a:t>coupling constants  g = (m²,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EDEFF7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EDEFF7"/>
                        </a:solidFill>
                        <a:latin typeface="Cambria Math" panose="02040503050406030204" pitchFamily="18" charset="0"/>
                      </a:rPr>
                      <m:t>, ….</m:t>
                    </m:r>
                  </m:oMath>
                </a14:m>
                <a:r>
                  <a:rPr lang="en-US" sz="2000" b="0" i="0" dirty="0">
                    <a:solidFill>
                      <a:srgbClr val="EDEFF7"/>
                    </a:solidFill>
                    <a:latin typeface="Calibri"/>
                  </a:rPr>
                  <a:t>)</a:t>
                </a:r>
              </a:p>
              <a:p>
                <a:pPr>
                  <a:lnSpc>
                    <a:spcPct val="118000"/>
                  </a:lnSpc>
                  <a:spcAft>
                    <a:spcPts val="700"/>
                  </a:spcAft>
                </a:pPr>
                <a:r>
                  <a:rPr lang="en-US" sz="2000" b="0" i="0" dirty="0">
                    <a:solidFill>
                      <a:srgbClr val="EDEFF7"/>
                    </a:solidFill>
                    <a:latin typeface="Calibri"/>
                  </a:rPr>
                  <a:t>▪  but </a:t>
                </a:r>
                <a:r>
                  <a:rPr lang="en-US" sz="2000" b="1" i="0" dirty="0">
                    <a:solidFill>
                      <a:srgbClr val="E8B84B"/>
                    </a:solidFill>
                    <a:latin typeface="Calibri"/>
                  </a:rPr>
                  <a:t>notoriously ill-defined</a:t>
                </a:r>
                <a:r>
                  <a:rPr lang="en-US" sz="2000" b="0" i="0" dirty="0">
                    <a:solidFill>
                      <a:srgbClr val="EDEFF7"/>
                    </a:solidFill>
                    <a:latin typeface="Calibri"/>
                  </a:rPr>
                  <a:t>  — the space of fields is infinite-dimensional,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EDEFF7"/>
                        </a:solidFill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sz="2000" b="0" i="1" smtClean="0">
                        <a:solidFill>
                          <a:srgbClr val="EDEFF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altLang="zh-TW" sz="20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i="1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TW" sz="20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TW" sz="2000" b="0" i="1" smtClean="0">
                                <a:solidFill>
                                  <a:srgbClr val="EDEFF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solidFill>
                                  <a:srgbClr val="EDEFF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solidFill>
                                  <a:srgbClr val="EDEFF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TW" sz="20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altLang="zh-TW" sz="20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en-US" altLang="zh-TW" sz="2000" b="0" i="1" smtClean="0">
                            <a:solidFill>
                              <a:srgbClr val="EDEFF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000" b="0" i="0" dirty="0">
                    <a:solidFill>
                      <a:srgbClr val="EDEFF7"/>
                    </a:solidFill>
                    <a:latin typeface="Calibri"/>
                  </a:rPr>
                  <a:t> </a:t>
                </a:r>
                <a:endParaRPr sz="2000" b="0" i="0" dirty="0">
                  <a:solidFill>
                    <a:srgbClr val="EDEFF7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61" y="1325122"/>
                <a:ext cx="11306086" cy="1836465"/>
              </a:xfrm>
              <a:prstGeom prst="rect">
                <a:avLst/>
              </a:prstGeom>
              <a:blipFill>
                <a:blip r:embed="rId2"/>
                <a:stretch>
                  <a:fillRect l="-539" b="-496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ct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237" y="3429000"/>
            <a:ext cx="7132334" cy="15544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3361" y="5392823"/>
            <a:ext cx="7955279" cy="88537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lnSpc>
                <a:spcPct val="118000"/>
              </a:lnSpc>
              <a:spcAft>
                <a:spcPts val="700"/>
              </a:spcAft>
            </a:pPr>
            <a:r>
              <a:rPr sz="2000" b="1" i="0" dirty="0">
                <a:solidFill>
                  <a:srgbClr val="5BC8AF"/>
                </a:solidFill>
                <a:latin typeface="Calibri"/>
              </a:rPr>
              <a:t>A lattice field theory</a:t>
            </a:r>
          </a:p>
          <a:p>
            <a:pPr>
              <a:lnSpc>
                <a:spcPct val="118000"/>
              </a:lnSpc>
              <a:spcAft>
                <a:spcPts val="700"/>
              </a:spcAft>
            </a:pPr>
            <a:r>
              <a:rPr sz="2000" b="0" i="0" dirty="0">
                <a:solidFill>
                  <a:srgbClr val="EDEFF7"/>
                </a:solidFill>
                <a:latin typeface="Calibri"/>
              </a:rPr>
              <a:t>▪  the main first-principle method for non-perturbative QFT  (e.g. QCD)</a:t>
            </a:r>
          </a:p>
        </p:txBody>
      </p:sp>
      <p:pic>
        <p:nvPicPr>
          <p:cNvPr id="6" name="Picture 5" descr="lattic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0567" y="4041306"/>
            <a:ext cx="2468880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59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" y="274320"/>
            <a:ext cx="10515600" cy="58997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Lattice Field Theories</a:t>
            </a:r>
            <a:endParaRPr kumimoji="0" sz="3000" b="1" i="0" u="none" strike="noStrike" kern="1200" cap="none" spc="0" normalizeH="0" baseline="0" noProof="0" dirty="0">
              <a:ln>
                <a:noFill/>
              </a:ln>
              <a:solidFill>
                <a:srgbClr val="EDEFF7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5" name="Picture 4" descr="lattic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2600" y="1737360"/>
            <a:ext cx="2194560" cy="21945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83480" y="4922793"/>
                <a:ext cx="5486400" cy="1053878"/>
              </a:xfrm>
              <a:prstGeom prst="rect">
                <a:avLst/>
              </a:prstGeom>
              <a:noFill/>
            </p:spPr>
            <p:txBody>
              <a:bodyPr wrap="square" anchor="t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8000"/>
                  </a:lnSpc>
                  <a:spcBef>
                    <a:spcPts val="0"/>
                  </a:spcBef>
                  <a:spcAft>
                    <a:spcPts val="7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↑  N samples (of field configurations)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18000"/>
                  </a:lnSpc>
                  <a:spcBef>
                    <a:spcPts val="0"/>
                  </a:spcBef>
                  <a:spcAft>
                    <a:spcPts val="7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b="1" i="1" dirty="0">
                    <a:solidFill>
                      <a:srgbClr val="E8B84B"/>
                    </a:solidFill>
                    <a:latin typeface="Calibri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E8B84B"/>
                        </a:solidFill>
                        <a:latin typeface="Cambria Math" panose="02040503050406030204" pitchFamily="18" charset="0"/>
                      </a:rPr>
                      <m:t>𝝋</m:t>
                    </m:r>
                    <m:r>
                      <a:rPr lang="en-US" sz="2400" b="1" i="1" smtClean="0">
                        <a:solidFill>
                          <a:srgbClr val="E8B84B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altLang="zh-TW" sz="2400" b="1" i="1" smtClean="0">
                            <a:solidFill>
                              <a:srgbClr val="E8B84B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400" b="1" i="1" smtClean="0">
                            <a:solidFill>
                              <a:srgbClr val="E8B84B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zh-TW" sz="2400" b="1" i="1" smtClean="0">
                            <a:solidFill>
                              <a:srgbClr val="E8B84B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TW" sz="2400" b="1" i="1" smtClean="0">
                                <a:solidFill>
                                  <a:srgbClr val="E8B84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1" i="1" smtClean="0">
                                <a:solidFill>
                                  <a:srgbClr val="E8B84B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TW" sz="2400" b="1" i="1" smtClean="0">
                                <a:solidFill>
                                  <a:srgbClr val="E8B84B"/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</m:sub>
                        </m:sSub>
                        <m:d>
                          <m:dPr>
                            <m:ctrlPr>
                              <a:rPr lang="en-US" altLang="zh-TW" sz="2400" b="1" i="1" smtClean="0">
                                <a:solidFill>
                                  <a:srgbClr val="E8B84B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sz="2400" b="1" i="1" smtClean="0">
                                <a:solidFill>
                                  <a:srgbClr val="E8B84B"/>
                                </a:solidFill>
                                <a:latin typeface="Cambria Math" panose="02040503050406030204" pitchFamily="18" charset="0"/>
                              </a:rPr>
                              <m:t>𝝋</m:t>
                            </m:r>
                          </m:e>
                        </m:d>
                      </m:sup>
                    </m:sSup>
                    <m:r>
                      <a:rPr lang="en-US" altLang="zh-TW" sz="2400" b="1" i="1" smtClean="0">
                        <a:solidFill>
                          <a:srgbClr val="E8B84B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TW" sz="2400" b="1" i="1" smtClean="0">
                        <a:solidFill>
                          <a:srgbClr val="E8B84B"/>
                        </a:solidFill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endParaRPr kumimoji="0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E8B84B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3480" y="4922793"/>
                <a:ext cx="5486400" cy="1053878"/>
              </a:xfrm>
              <a:prstGeom prst="rect">
                <a:avLst/>
              </a:prstGeom>
              <a:blipFill>
                <a:blip r:embed="rId3"/>
                <a:stretch>
                  <a:fillRect t="-58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48640" y="881329"/>
            <a:ext cx="10789920" cy="4572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8000"/>
              </a:lnSpc>
              <a:spcBef>
                <a:spcPts val="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Workhorse for non-perturbative physics: from the strong force to phases in materials.</a:t>
            </a:r>
          </a:p>
        </p:txBody>
      </p:sp>
      <p:pic>
        <p:nvPicPr>
          <p:cNvPr id="4" name="Picture 3" descr="dict_big.png">
            <a:extLst>
              <a:ext uri="{FF2B5EF4-FFF2-40B4-BE49-F238E27FC236}">
                <a16:creationId xmlns:a16="http://schemas.microsoft.com/office/drawing/2014/main" id="{276CC545-8FA2-F850-A644-87F3E31A3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" y="1797434"/>
            <a:ext cx="8412480" cy="334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670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" y="274320"/>
            <a:ext cx="11155680" cy="73152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lattice field theory workflow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5074" y="886968"/>
            <a:ext cx="11155680" cy="4572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 couplings to physics, in four steps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85800" y="2606040"/>
            <a:ext cx="2331720" cy="1783080"/>
          </a:xfrm>
          <a:prstGeom prst="roundRect">
            <a:avLst/>
          </a:prstGeom>
          <a:solidFill>
            <a:srgbClr val="151A2E"/>
          </a:solidFill>
          <a:ln w="28575">
            <a:solidFill>
              <a:srgbClr val="5BC8A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456432" y="2606040"/>
            <a:ext cx="2331720" cy="1783080"/>
          </a:xfrm>
          <a:prstGeom prst="roundRect">
            <a:avLst/>
          </a:prstGeom>
          <a:solidFill>
            <a:srgbClr val="151A2E"/>
          </a:solidFill>
          <a:ln w="28575">
            <a:solidFill>
              <a:srgbClr val="5BC8A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227064" y="2606040"/>
            <a:ext cx="2331720" cy="1783080"/>
          </a:xfrm>
          <a:prstGeom prst="roundRect">
            <a:avLst/>
          </a:prstGeom>
          <a:solidFill>
            <a:srgbClr val="151A2E"/>
          </a:solidFill>
          <a:ln w="28575">
            <a:solidFill>
              <a:srgbClr val="5BC8A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7696" y="2606040"/>
            <a:ext cx="2331720" cy="1783080"/>
          </a:xfrm>
          <a:prstGeom prst="roundRect">
            <a:avLst/>
          </a:prstGeom>
          <a:solidFill>
            <a:srgbClr val="151A2E"/>
          </a:solidFill>
          <a:ln w="28575">
            <a:solidFill>
              <a:srgbClr val="5BC8A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2770632"/>
            <a:ext cx="2331720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900" b="1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action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56432" y="2770632"/>
            <a:ext cx="2331720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900" b="1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Samples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27064" y="2770632"/>
            <a:ext cx="2331720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900" b="1" i="0" u="none" strike="noStrike" kern="1200" cap="none" spc="0" normalizeH="0" baseline="0" noProof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Observables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97696" y="2770632"/>
            <a:ext cx="2331720" cy="36576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900" b="1" i="0" u="none" strike="noStrike" kern="1200" cap="none" spc="0" normalizeH="0" baseline="0" noProof="0">
                <a:ln>
                  <a:noFill/>
                </a:ln>
                <a:solidFill>
                  <a:srgbClr val="E8B84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Physics</a:t>
            </a:r>
          </a:p>
        </p:txBody>
      </p:sp>
      <p:pic>
        <p:nvPicPr>
          <p:cNvPr id="13" name="Picture 12" descr="wf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231" y="3319271"/>
            <a:ext cx="1335027" cy="832106"/>
          </a:xfrm>
          <a:prstGeom prst="rect">
            <a:avLst/>
          </a:prstGeom>
        </p:spPr>
      </p:pic>
      <p:pic>
        <p:nvPicPr>
          <p:cNvPr id="14" name="Picture 13" descr="wf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864" y="3337559"/>
            <a:ext cx="1335027" cy="8321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997696" y="3383280"/>
            <a:ext cx="2331720" cy="73152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1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e.g. the phase diagram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3035808" y="3250692"/>
            <a:ext cx="402336" cy="493776"/>
          </a:xfrm>
          <a:prstGeom prst="rightArrow">
            <a:avLst/>
          </a:prstGeom>
          <a:solidFill>
            <a:srgbClr val="5BC8A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806440" y="3250692"/>
            <a:ext cx="402336" cy="493776"/>
          </a:xfrm>
          <a:prstGeom prst="rightArrow">
            <a:avLst/>
          </a:prstGeom>
          <a:solidFill>
            <a:srgbClr val="5BC8A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8577072" y="3250692"/>
            <a:ext cx="402336" cy="493776"/>
          </a:xfrm>
          <a:prstGeom prst="rightArrow">
            <a:avLst/>
          </a:prstGeom>
          <a:solidFill>
            <a:srgbClr val="5BC8A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8640" y="4983480"/>
            <a:ext cx="11155680" cy="54864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1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Monte-Carlo sampling of field configurations turns the action into measurable physics.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04F6769-540D-317A-77F1-4D4FAEEEB569}"/>
                  </a:ext>
                </a:extLst>
              </p:cNvPr>
              <p:cNvSpPr txBox="1"/>
              <p:nvPr/>
            </p:nvSpPr>
            <p:spPr>
              <a:xfrm>
                <a:off x="383236" y="3429000"/>
                <a:ext cx="2936848" cy="4991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altLang="zh-TW" sz="3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altLang="zh-TW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altLang="zh-TW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altLang="zh-TW" sz="3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zh-TW" altLang="en-US" sz="3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04F6769-540D-317A-77F1-4D4FAEEEB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236" y="3429000"/>
                <a:ext cx="2936848" cy="4991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DDA691A5-9AAA-4C81-CC94-6AB7B494A6CF}"/>
              </a:ext>
            </a:extLst>
          </p:cNvPr>
          <p:cNvSpPr/>
          <p:nvPr/>
        </p:nvSpPr>
        <p:spPr>
          <a:xfrm>
            <a:off x="0" y="930860"/>
            <a:ext cx="4185816" cy="59271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1F7498-6603-8334-1BB7-37F3D8F2B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028" y="1424252"/>
            <a:ext cx="1542571" cy="955723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87D023B-D248-4415-5DA9-5C5E80DD141F}"/>
              </a:ext>
            </a:extLst>
          </p:cNvPr>
          <p:cNvSpPr txBox="1">
            <a:spLocks/>
          </p:cNvSpPr>
          <p:nvPr/>
        </p:nvSpPr>
        <p:spPr>
          <a:xfrm>
            <a:off x="351894" y="354493"/>
            <a:ext cx="8632086" cy="636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>
                <a:solidFill>
                  <a:srgbClr val="EDEFF7"/>
                </a:solidFill>
                <a:latin typeface="Georgia"/>
              </a:rPr>
              <a:t>Challenges: Critical Slowing Down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7363C7C-18E8-3A14-DC16-3F5FD5B9FBE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05788" y="2993231"/>
                <a:ext cx="8184760" cy="2227672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:r>
                  <a:rPr lang="en-US" sz="2200" dirty="0">
                    <a:solidFill>
                      <a:schemeClr val="bg1">
                        <a:lumMod val="85000"/>
                      </a:schemeClr>
                    </a:solidFill>
                  </a:rPr>
                  <a:t>Interesting regimes are especially challenging: </a:t>
                </a:r>
              </a:p>
              <a:p>
                <a:pPr marL="0" indent="0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:r>
                  <a:rPr lang="en-US" sz="2200" i="1" dirty="0">
                    <a:solidFill>
                      <a:schemeClr val="bg1">
                        <a:lumMod val="85000"/>
                      </a:schemeClr>
                    </a:solidFill>
                  </a:rPr>
                  <a:t>-</a:t>
                </a:r>
                <a:r>
                  <a:rPr lang="en-US" sz="2200" b="1" dirty="0">
                    <a:solidFill>
                      <a:schemeClr val="bg1">
                        <a:lumMod val="85000"/>
                      </a:schemeClr>
                    </a:solidFill>
                  </a:rPr>
                  <a:t> </a:t>
                </a:r>
                <a:r>
                  <a:rPr lang="en-US" sz="2200" i="1" dirty="0">
                    <a:solidFill>
                      <a:schemeClr val="bg1">
                        <a:lumMod val="85000"/>
                      </a:schemeClr>
                    </a:solidFill>
                  </a:rPr>
                  <a:t>continuous limit: physical size </a:t>
                </a:r>
                <a14:m>
                  <m:oMath xmlns:m="http://schemas.openxmlformats.org/officeDocument/2006/math">
                    <m:r>
                      <a:rPr lang="en-GB" sz="2200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sz="2200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sz="2200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200" i="1" dirty="0">
                    <a:solidFill>
                      <a:schemeClr val="bg1">
                        <a:lumMod val="85000"/>
                      </a:schemeClr>
                    </a:solidFill>
                  </a:rPr>
                  <a:t> fixed, lattice spacing </a:t>
                </a:r>
                <a14:m>
                  <m:oMath xmlns:m="http://schemas.openxmlformats.org/officeDocument/2006/math">
                    <m:r>
                      <a:rPr lang="en-GB" sz="2200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200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sz="2200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200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en-US" sz="2200" i="1" dirty="0">
                  <a:solidFill>
                    <a:schemeClr val="bg1">
                      <a:lumMod val="85000"/>
                    </a:schemeClr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200" i="1" dirty="0">
                    <a:solidFill>
                      <a:schemeClr val="bg1">
                        <a:lumMod val="85000"/>
                      </a:schemeClr>
                    </a:solidFill>
                  </a:rPr>
                  <a:t>- phase transition limit:  long-range correlation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2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</m:num>
                      <m:den>
                        <m:r>
                          <a:rPr lang="en-GB" sz="2200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GB" sz="2200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sz="2200" i="1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br>
                  <a:rPr lang="en-US" sz="2200" i="1" dirty="0">
                    <a:solidFill>
                      <a:schemeClr val="bg1">
                        <a:lumMod val="85000"/>
                      </a:schemeClr>
                    </a:solidFill>
                  </a:rPr>
                </a:br>
                <a:r>
                  <a:rPr lang="en-US" sz="2200" dirty="0">
                    <a:solidFill>
                      <a:schemeClr val="bg1">
                        <a:lumMod val="85000"/>
                      </a:schemeClr>
                    </a:solidFill>
                  </a:rPr>
                  <a:t>- especially bad if there are</a:t>
                </a:r>
                <a:r>
                  <a:rPr lang="en-US" sz="2200" i="1" dirty="0">
                    <a:solidFill>
                      <a:schemeClr val="bg1">
                        <a:lumMod val="85000"/>
                      </a:schemeClr>
                    </a:solidFill>
                  </a:rPr>
                  <a:t> topological sectors 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17363C7C-18E8-3A14-DC16-3F5FD5B9F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5788" y="2993231"/>
                <a:ext cx="8184760" cy="2227672"/>
              </a:xfrm>
              <a:prstGeom prst="rect">
                <a:avLst/>
              </a:prstGeom>
              <a:blipFill>
                <a:blip r:embed="rId3"/>
                <a:stretch>
                  <a:fillRect l="-969" t="-191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A234BB5-9E90-56E4-59B0-D8C75B82814D}"/>
              </a:ext>
            </a:extLst>
          </p:cNvPr>
          <p:cNvSpPr txBox="1">
            <a:spLocks/>
          </p:cNvSpPr>
          <p:nvPr/>
        </p:nvSpPr>
        <p:spPr>
          <a:xfrm>
            <a:off x="4255770" y="1266140"/>
            <a:ext cx="7681840" cy="222767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200" dirty="0">
                <a:solidFill>
                  <a:srgbClr val="EDEFF7"/>
                </a:solidFill>
              </a:rPr>
              <a:t>Slow exploration of the high-dimensional </a:t>
            </a:r>
            <a:r>
              <a:rPr lang="en-GB" altLang="zh-TW" sz="2200" dirty="0">
                <a:solidFill>
                  <a:srgbClr val="EDEFF7"/>
                </a:solidFill>
              </a:rPr>
              <a:t>configuration space, particularly when using local updates, is a problem. 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200" dirty="0">
                <a:solidFill>
                  <a:srgbClr val="EDEFF7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7834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EA2B98D1-1F53-A537-EFF6-DCD97F17E3B5}"/>
              </a:ext>
            </a:extLst>
          </p:cNvPr>
          <p:cNvGrpSpPr/>
          <p:nvPr/>
        </p:nvGrpSpPr>
        <p:grpSpPr>
          <a:xfrm>
            <a:off x="213100" y="2043944"/>
            <a:ext cx="8905649" cy="3684987"/>
            <a:chOff x="769360" y="2036324"/>
            <a:chExt cx="8905649" cy="3684987"/>
          </a:xfrm>
        </p:grpSpPr>
        <p:pic>
          <p:nvPicPr>
            <p:cNvPr id="14" name="Picture 13" descr="A white cubes stacked together&#10;&#10;Description automatically generated">
              <a:extLst>
                <a:ext uri="{FF2B5EF4-FFF2-40B4-BE49-F238E27FC236}">
                  <a16:creationId xmlns:a16="http://schemas.microsoft.com/office/drawing/2014/main" id="{7601B3E0-7238-8279-D66C-92EFB4C99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360" y="2036325"/>
              <a:ext cx="2837103" cy="3644278"/>
            </a:xfrm>
            <a:prstGeom prst="rect">
              <a:avLst/>
            </a:prstGeom>
          </p:spPr>
        </p:pic>
        <p:pic>
          <p:nvPicPr>
            <p:cNvPr id="17" name="Picture 16" descr="A colorful cubes stacked together&#10;&#10;Description automatically generated">
              <a:extLst>
                <a:ext uri="{FF2B5EF4-FFF2-40B4-BE49-F238E27FC236}">
                  <a16:creationId xmlns:a16="http://schemas.microsoft.com/office/drawing/2014/main" id="{35D84716-6E37-C79B-3BB0-2EA269DEF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8557" y="2036324"/>
              <a:ext cx="3218467" cy="3684987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813EE5A-6266-463C-25B0-E9B306EC2654}"/>
                </a:ext>
              </a:extLst>
            </p:cNvPr>
            <p:cNvCxnSpPr/>
            <p:nvPr/>
          </p:nvCxnSpPr>
          <p:spPr>
            <a:xfrm>
              <a:off x="3909060" y="3878818"/>
              <a:ext cx="784860" cy="0"/>
            </a:xfrm>
            <a:prstGeom prst="straightConnector1">
              <a:avLst/>
            </a:prstGeom>
            <a:ln w="31750">
              <a:solidFill>
                <a:schemeClr val="accent5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3CF6E0-23EB-4698-B91F-F8F07745B691}"/>
                </a:ext>
              </a:extLst>
            </p:cNvPr>
            <p:cNvSpPr txBox="1"/>
            <p:nvPr/>
          </p:nvSpPr>
          <p:spPr>
            <a:xfrm>
              <a:off x="3408279" y="3361558"/>
              <a:ext cx="1732724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n-GB" altLang="zh-TW" sz="2200" b="1" dirty="0">
                  <a:solidFill>
                    <a:srgbClr val="004F8B"/>
                  </a:solidFill>
                </a:rPr>
                <a:t>train</a:t>
              </a:r>
            </a:p>
            <a:p>
              <a:pPr marL="0" indent="0" algn="ctr">
                <a:buNone/>
              </a:pPr>
              <a:endParaRPr lang="en-GB" altLang="zh-TW" sz="2200" b="1" dirty="0">
                <a:solidFill>
                  <a:srgbClr val="004F8B"/>
                </a:solidFill>
              </a:endParaRPr>
            </a:p>
            <a:p>
              <a:pPr marL="0" indent="0" algn="ctr">
                <a:buNone/>
              </a:pPr>
              <a:endParaRPr lang="en-GB" altLang="zh-TW" sz="2200" b="1" dirty="0">
                <a:solidFill>
                  <a:srgbClr val="004F8B"/>
                </a:solidFill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E62F9DE-5D70-BD9F-BA6D-5285ECCC84FA}"/>
                </a:ext>
              </a:extLst>
            </p:cNvPr>
            <p:cNvCxnSpPr/>
            <p:nvPr/>
          </p:nvCxnSpPr>
          <p:spPr>
            <a:xfrm>
              <a:off x="8320395" y="3878818"/>
              <a:ext cx="863346" cy="0"/>
            </a:xfrm>
            <a:prstGeom prst="straightConnector1">
              <a:avLst/>
            </a:prstGeom>
            <a:ln w="31750">
              <a:solidFill>
                <a:schemeClr val="accent5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023D91B-B915-7724-3F45-40C6E8462E2F}"/>
                </a:ext>
              </a:extLst>
            </p:cNvPr>
            <p:cNvSpPr txBox="1"/>
            <p:nvPr/>
          </p:nvSpPr>
          <p:spPr>
            <a:xfrm>
              <a:off x="7769013" y="3331392"/>
              <a:ext cx="1905996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n-GB" altLang="zh-TW" sz="2200" b="1" dirty="0">
                  <a:solidFill>
                    <a:srgbClr val="004F8B"/>
                  </a:solidFill>
                </a:rPr>
                <a:t>generate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63E465B-FB4D-142D-EC98-32D853BF4377}"/>
                </a:ext>
              </a:extLst>
            </p:cNvPr>
            <p:cNvSpPr txBox="1"/>
            <p:nvPr/>
          </p:nvSpPr>
          <p:spPr>
            <a:xfrm>
              <a:off x="7727459" y="3995358"/>
              <a:ext cx="1732724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endParaRPr lang="en-GB" altLang="zh-TW" sz="2200" b="1" dirty="0">
                <a:solidFill>
                  <a:srgbClr val="004F8B"/>
                </a:solidFill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88EFC4FD-9560-20F8-2A61-91940158C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2649" y="1188161"/>
            <a:ext cx="1206020" cy="85578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372F68F-6457-C47E-4E11-E0AFB992BC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6189" y="1747941"/>
            <a:ext cx="1372105" cy="101917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ADFDF2C-3B25-DEA6-4CB3-5CA6174038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80332" y="654563"/>
            <a:ext cx="1417701" cy="79290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FB2561B-B194-C079-B2D9-9516614DCF6E}"/>
              </a:ext>
            </a:extLst>
          </p:cNvPr>
          <p:cNvSpPr txBox="1"/>
          <p:nvPr/>
        </p:nvSpPr>
        <p:spPr>
          <a:xfrm>
            <a:off x="9898669" y="5880271"/>
            <a:ext cx="1524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altLang="zh-TW" dirty="0" err="1">
                <a:solidFill>
                  <a:srgbClr val="EDEFF7"/>
                </a:solidFill>
              </a:rPr>
              <a:t>Ising</a:t>
            </a:r>
            <a:r>
              <a:rPr lang="en-GB" altLang="zh-TW" dirty="0">
                <a:solidFill>
                  <a:srgbClr val="EDEFF7"/>
                </a:solidFill>
              </a:rPr>
              <a:t> model</a:t>
            </a:r>
          </a:p>
          <a:p>
            <a:pPr algn="ctr"/>
            <a:r>
              <a:rPr lang="en-GB" altLang="zh-TW" dirty="0">
                <a:solidFill>
                  <a:srgbClr val="EDEFF7"/>
                </a:solidFill>
              </a:rPr>
              <a:t>configurations</a:t>
            </a:r>
            <a:endParaRPr lang="zh-TW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274163-2555-9A2D-91FF-C2F7C44A98BC}"/>
              </a:ext>
            </a:extLst>
          </p:cNvPr>
          <p:cNvSpPr txBox="1"/>
          <p:nvPr/>
        </p:nvSpPr>
        <p:spPr>
          <a:xfrm>
            <a:off x="2460091" y="-67611"/>
            <a:ext cx="705511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altLang="zh-TW" sz="4400" b="1" dirty="0">
                <a:solidFill>
                  <a:srgbClr val="EDEFF7"/>
                </a:solidFill>
                <a:latin typeface="Georgia"/>
              </a:rPr>
              <a:t>Generative AI </a:t>
            </a:r>
          </a:p>
          <a:p>
            <a:pPr marL="0" indent="0" algn="ctr">
              <a:buNone/>
            </a:pPr>
            <a:r>
              <a:rPr lang="en-GB" altLang="zh-TW" sz="4400" b="1" dirty="0">
                <a:solidFill>
                  <a:srgbClr val="EDEFF7"/>
                </a:solidFill>
                <a:latin typeface="Georgia"/>
              </a:rPr>
              <a:t> </a:t>
            </a:r>
          </a:p>
        </p:txBody>
      </p:sp>
      <p:pic>
        <p:nvPicPr>
          <p:cNvPr id="2" name="Picture 1" descr="gen_ising_critical.png">
            <a:extLst>
              <a:ext uri="{FF2B5EF4-FFF2-40B4-BE49-F238E27FC236}">
                <a16:creationId xmlns:a16="http://schemas.microsoft.com/office/drawing/2014/main" id="{CFAC99A1-FFE2-1BE1-49BD-F71C7BE6E6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5659" y="3231188"/>
            <a:ext cx="2620898" cy="26208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BC74869-D15C-4BC5-A876-6A70A7D8AEEF}"/>
                  </a:ext>
                </a:extLst>
              </p:cNvPr>
              <p:cNvSpPr txBox="1"/>
              <p:nvPr/>
            </p:nvSpPr>
            <p:spPr>
              <a:xfrm>
                <a:off x="1358348" y="1222212"/>
                <a:ext cx="84856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TW" altLang="en-US" sz="30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30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sSup>
                            <m:sSupPr>
                              <m:ctrlPr>
                                <a:rPr lang="zh-TW" altLang="en-US" sz="300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0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altLang="zh-TW" sz="30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𝑖𝑛𝑖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zh-TW" altLang="en-US" sz="30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BC74869-D15C-4BC5-A876-6A70A7D8AE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8348" y="1222212"/>
                <a:ext cx="848566" cy="49244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7DAAEC-4123-2D06-A819-4A99E5AFA83B}"/>
                  </a:ext>
                </a:extLst>
              </p:cNvPr>
              <p:cNvSpPr txBox="1"/>
              <p:nvPr/>
            </p:nvSpPr>
            <p:spPr>
              <a:xfrm>
                <a:off x="2986596" y="4029298"/>
                <a:ext cx="1463468" cy="3782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18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18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US" altLang="zh-TW" sz="18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𝑖𝑛𝑖</m:t>
                          </m:r>
                        </m:sup>
                      </m:sSup>
                      <m:r>
                        <a:rPr lang="en-US" altLang="zh-TW" sz="18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TW" sz="18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18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US" altLang="zh-TW" sz="18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zh-TW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7DAAEC-4123-2D06-A819-4A99E5AFA8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596" y="4029298"/>
                <a:ext cx="1463468" cy="37824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BCEA7DF-2D53-FA8D-EF9D-3318EF9462EB}"/>
                  </a:ext>
                </a:extLst>
              </p:cNvPr>
              <p:cNvSpPr txBox="1"/>
              <p:nvPr/>
            </p:nvSpPr>
            <p:spPr>
              <a:xfrm>
                <a:off x="4222297" y="1252990"/>
                <a:ext cx="3395032" cy="461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TW" altLang="en-US" sz="30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30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sSup>
                            <m:sSupPr>
                              <m:ctrlPr>
                                <a:rPr lang="zh-TW" altLang="en-US" sz="300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0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altLang="zh-TW" sz="3000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altLang="zh-TW" sz="30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altLang="zh-TW" sz="30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𝑖𝑛𝑝𝑢𝑡</m:t>
                      </m:r>
                      <m:r>
                        <a:rPr lang="en-US" altLang="zh-TW" sz="30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↦</m:t>
                      </m:r>
                      <m:r>
                        <a:rPr lang="en-US" altLang="zh-TW" sz="30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𝑜𝑢𝑡𝑝𝑢𝑡</m:t>
                      </m:r>
                    </m:oMath>
                  </m:oMathPara>
                </a14:m>
                <a:endParaRPr lang="zh-TW" altLang="en-US" sz="30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BCEA7DF-2D53-FA8D-EF9D-3318EF9462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297" y="1252990"/>
                <a:ext cx="3395032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6665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46983" y="6400800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9AA3C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srgbClr val="9AA3C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" y="292608"/>
            <a:ext cx="10728655" cy="55399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30-second 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“flow” (</a:t>
            </a:r>
            <a:r>
              <a:rPr kumimoji="0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generative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)</a:t>
            </a:r>
            <a:r>
              <a:rPr kumimoji="0" sz="3000" b="1" i="0" u="none" strike="noStrike" kern="1200" cap="none" spc="0" normalizeH="0" baseline="0" noProof="0" dirty="0">
                <a:ln>
                  <a:noFill/>
                </a:ln>
                <a:solidFill>
                  <a:srgbClr val="EDEFF7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34426" y="3544336"/>
                <a:ext cx="10227607" cy="1812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▪  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The same machinery behind image generation.</a:t>
                </a:r>
                <a:b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▪  </a:t>
                </a:r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𝜃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: network parameters parametrizing the map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altLang="zh-TW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altLang="zh-TW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en-GB" altLang="zh-TW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𝜃</m:t>
                        </m:r>
                      </m:sub>
                    </m:sSub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.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▪ 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can be trained against a </a:t>
                </a:r>
                <a:r>
                  <a:rPr kumimoji="0" lang="en-US" altLang="zh-TW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Boltzmann distribution</a:t>
                </a:r>
                <a14:m>
                  <m:oMath xmlns:m="http://schemas.openxmlformats.org/officeDocument/2006/math">
                    <m:r>
                      <a:rPr kumimoji="0" lang="en-GB" altLang="zh-TW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EDEFF7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GB" altLang="zh-TW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EDEFF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altLang="zh-TW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EDEFF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</m:e>
                      <m:sub>
                        <m:r>
                          <a:rPr kumimoji="0" lang="en-GB" altLang="zh-TW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EDEFF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𝑔</m:t>
                        </m:r>
                      </m:sub>
                    </m:sSub>
                    <m:r>
                      <a:rPr kumimoji="0" lang="en-GB" altLang="zh-TW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EDEFF7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0" lang="en-GB" altLang="zh-TW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EDEFF7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𝜑</m:t>
                    </m:r>
                    <m:r>
                      <a:rPr kumimoji="0" lang="en-GB" altLang="zh-TW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EDEFF7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)∼</m:t>
                    </m:r>
                    <m:sSup>
                      <m:sSupPr>
                        <m:ctrlPr>
                          <a:rPr kumimoji="0" lang="en-US" altLang="zh-TW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EFF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zh-TW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EFF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𝑒</m:t>
                        </m:r>
                      </m:e>
                      <m:sup>
                        <m:r>
                          <a:rPr kumimoji="0" lang="en-US" altLang="zh-TW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EFF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</m:t>
                        </m:r>
                        <m:sSub>
                          <m:sSubPr>
                            <m:ctrlPr>
                              <a:rPr kumimoji="0" lang="en-US" altLang="zh-TW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EDEFF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TW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EDEFF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𝑆</m:t>
                            </m:r>
                          </m:e>
                          <m:sub>
                            <m:r>
                              <a:rPr kumimoji="0" lang="en-US" altLang="zh-TW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EDEFF7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𝑔</m:t>
                            </m:r>
                          </m:sub>
                        </m:sSub>
                        <m:r>
                          <a:rPr kumimoji="0" lang="en-US" altLang="zh-TW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EFF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[</m:t>
                        </m:r>
                        <m:r>
                          <a:rPr kumimoji="0" lang="en-US" altLang="zh-TW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EFF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𝜑</m:t>
                        </m:r>
                        <m:r>
                          <a:rPr kumimoji="0" lang="en-US" altLang="zh-TW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EDEFF7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]</m:t>
                        </m:r>
                      </m:sup>
                    </m:sSup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(no data needed)</a:t>
                </a:r>
                <a:b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8B84B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▪  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EFF7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Independent samples,  sidestepping critical slowing down of MCMC. fields  </a:t>
                </a:r>
                <a:r>
                  <a:rPr kumimoji="0" lang="en-US" altLang="zh-TW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9AA3C4"/>
                    </a:solidFill>
                    <a:effectLst/>
                    <a:uLnTx/>
                    <a:uFillTx/>
                    <a:latin typeface="Calibri"/>
                    <a:ea typeface="新細明體" panose="02020500000000000000" pitchFamily="18" charset="-120"/>
                    <a:cs typeface="+mn-cs"/>
                  </a:rPr>
                  <a:t>(cf. “trivializing flows” by Luscher  2009)</a:t>
                </a:r>
                <a:endParaRPr kumimoji="0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EDEFF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426" y="3544336"/>
                <a:ext cx="10227607" cy="1812099"/>
              </a:xfrm>
              <a:prstGeom prst="rect">
                <a:avLst/>
              </a:prstGeom>
              <a:blipFill>
                <a:blip r:embed="rId2"/>
                <a:stretch>
                  <a:fillRect l="-596" t="-2013" b="-469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eq_9566c03a2c1a.png">
            <a:extLst>
              <a:ext uri="{FF2B5EF4-FFF2-40B4-BE49-F238E27FC236}">
                <a16:creationId xmlns:a16="http://schemas.microsoft.com/office/drawing/2014/main" id="{C2E39C0F-AAB5-F4C3-7E4A-55ED47AC4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514" y="1922532"/>
            <a:ext cx="9745232" cy="1539304"/>
          </a:xfrm>
          <a:prstGeom prst="rect">
            <a:avLst/>
          </a:prstGeom>
        </p:spPr>
      </p:pic>
      <p:pic>
        <p:nvPicPr>
          <p:cNvPr id="9" name="Picture 8" descr="eq_63ffa974fb7d.png">
            <a:extLst>
              <a:ext uri="{FF2B5EF4-FFF2-40B4-BE49-F238E27FC236}">
                <a16:creationId xmlns:a16="http://schemas.microsoft.com/office/drawing/2014/main" id="{98009420-99BA-E977-DFC5-BA5397999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2526" y="1268385"/>
            <a:ext cx="8823960" cy="654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5"/>
    </mc:Choice>
    <mc:Fallback xmlns="">
      <p:transition spd="slow" advTm="605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1672</Words>
  <Application>Microsoft Office PowerPoint</Application>
  <PresentationFormat>Widescreen</PresentationFormat>
  <Paragraphs>160</Paragraphs>
  <Slides>22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Aptos</vt:lpstr>
      <vt:lpstr>Arial</vt:lpstr>
      <vt:lpstr>Calibri</vt:lpstr>
      <vt:lpstr>Calibri Light</vt:lpstr>
      <vt:lpstr>Cambria Math</vt:lpstr>
      <vt:lpstr>Georgia</vt:lpstr>
      <vt:lpstr>1_Office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 Che</dc:creator>
  <cp:lastModifiedBy>Mi Che</cp:lastModifiedBy>
  <cp:revision>12</cp:revision>
  <dcterms:created xsi:type="dcterms:W3CDTF">2026-06-21T19:36:43Z</dcterms:created>
  <dcterms:modified xsi:type="dcterms:W3CDTF">2026-06-22T21:19:29Z</dcterms:modified>
</cp:coreProperties>
</file>