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302" r:id="rId3"/>
    <p:sldId id="319" r:id="rId4"/>
    <p:sldId id="318" r:id="rId5"/>
    <p:sldId id="320" r:id="rId6"/>
    <p:sldId id="305" r:id="rId7"/>
    <p:sldId id="274" r:id="rId8"/>
    <p:sldId id="308" r:id="rId9"/>
    <p:sldId id="307" r:id="rId10"/>
    <p:sldId id="293" r:id="rId11"/>
    <p:sldId id="310" r:id="rId12"/>
    <p:sldId id="311" r:id="rId13"/>
    <p:sldId id="312" r:id="rId14"/>
    <p:sldId id="317" r:id="rId15"/>
    <p:sldId id="294" r:id="rId16"/>
    <p:sldId id="290" r:id="rId17"/>
    <p:sldId id="295" r:id="rId18"/>
    <p:sldId id="299" r:id="rId19"/>
    <p:sldId id="291" r:id="rId20"/>
    <p:sldId id="266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71" autoAdjust="0"/>
    <p:restoredTop sz="94828"/>
  </p:normalViewPr>
  <p:slideViewPr>
    <p:cSldViewPr snapToGrid="0">
      <p:cViewPr varScale="1">
        <p:scale>
          <a:sx n="109" d="100"/>
          <a:sy n="109" d="100"/>
        </p:scale>
        <p:origin x="50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52" d="100"/>
          <a:sy n="152" d="100"/>
        </p:scale>
        <p:origin x="4296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518B7C-90DE-624D-8524-9BAC69BF6095}" type="datetimeFigureOut">
              <a:rPr lang="en-US" smtClean="0"/>
              <a:t>6/21/26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211313-5610-A14F-B959-DA4A219D0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920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211313-5610-A14F-B959-DA4A219D0B5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125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458D32-57E6-498E-929E-ACC626B71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F68C0A-EA5A-4A57-8CF9-DCC190785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55F236-C776-4661-91BC-907415720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1962-8D6D-4F53-BAE3-C7C04545D407}" type="datetimeFigureOut">
              <a:rPr lang="en-GB" smtClean="0"/>
              <a:t>21/06/2026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F52B14-8AC7-4B14-8C5A-1E1231BDE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28328A-5536-42DC-8CE2-5EF156219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CD2FA-4BAA-49E8-933B-3B20B4AAE7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238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C56BA-4996-477C-A4A9-DF3B88153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643849-A57C-4057-9F63-FC9ABBA8C2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F89F1-FD77-4BDA-892B-C60E5CD917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1962-8D6D-4F53-BAE3-C7C04545D407}" type="datetimeFigureOut">
              <a:rPr lang="en-GB" smtClean="0"/>
              <a:t>21/06/2026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49FC64-FAB2-45D1-9BD6-C370F23A7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E1152D-0289-4EFE-B5B9-C150B8089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CD2FA-4BAA-49E8-933B-3B20B4AAE7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6553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9210CD0-A29E-42B4-A811-F41BF16111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CCB7AD-F8F5-44D9-B432-B674BEB494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EE0C91-C756-4BC0-935A-EA73308A78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1962-8D6D-4F53-BAE3-C7C04545D407}" type="datetimeFigureOut">
              <a:rPr lang="en-GB" smtClean="0"/>
              <a:t>21/06/2026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535327-0D60-4789-983D-886CDABCC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253E0-7AD1-4937-BDE8-91286E963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CD2FA-4BAA-49E8-933B-3B20B4AAE7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6653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1AE6E-D185-4620-A402-212434E1C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1D8323-876C-42FB-BC04-38C1BBEF5A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F34402-0F92-49AD-BC7F-03E4D3D2F7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1962-8D6D-4F53-BAE3-C7C04545D407}" type="datetimeFigureOut">
              <a:rPr lang="en-GB" smtClean="0"/>
              <a:t>21/06/2026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480A9B-4B91-4786-B023-617C50D1A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A2871-8965-4EA2-8678-6F910516B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CD2FA-4BAA-49E8-933B-3B20B4AAE7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8798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14750-A0C7-4DBC-80FA-6BA22BAA0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6BB543-0380-49E6-AEF8-D9B71DA3C8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24233E-E8D1-4DD1-9DB9-0088F6B64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1962-8D6D-4F53-BAE3-C7C04545D407}" type="datetimeFigureOut">
              <a:rPr lang="en-GB" smtClean="0"/>
              <a:t>21/06/2026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4FE9FA-1CA7-4382-AB71-1AACEC3007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10D8B5-9891-4D23-8104-A347F9F4F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CD2FA-4BAA-49E8-933B-3B20B4AAE7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750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4CEFEE-2DF0-4832-AEE9-8D2B94123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7F3686-3F84-4989-91C9-988920A5E1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C8A969-1BE0-4AA6-BA3B-50DA1AA688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A828C8-5384-474D-9BB8-26D0303A2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1962-8D6D-4F53-BAE3-C7C04545D407}" type="datetimeFigureOut">
              <a:rPr lang="en-GB" smtClean="0"/>
              <a:t>21/06/2026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FACA44-9954-4B6F-8D23-D5DD124B1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374C5F-931B-4538-9560-8EB5987C8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CD2FA-4BAA-49E8-933B-3B20B4AAE7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131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5B5FD5-1AE5-40E1-927F-1354FC0496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601365-3A3C-4A7C-9402-0A83AE4F3B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2EBB67-9859-4FC4-9326-EE991B0CC7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C0AB3B-4907-41E1-B106-EB402F8C77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667E8B-14D9-4C78-88A1-982FA0E1A4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7B5D54-BC30-4963-A6C8-474F598E2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1962-8D6D-4F53-BAE3-C7C04545D407}" type="datetimeFigureOut">
              <a:rPr lang="en-GB" smtClean="0"/>
              <a:t>21/06/2026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AF894AA-6964-465D-9B31-2FB7301A4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ACA1025-6C02-4F37-82EE-FDD71733C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CD2FA-4BAA-49E8-933B-3B20B4AAE7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5261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52129-3CFC-41FA-AC17-278787DD4E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7A2C34-B783-4AE7-A6FD-6FBD2EA70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1962-8D6D-4F53-BAE3-C7C04545D407}" type="datetimeFigureOut">
              <a:rPr lang="en-GB" smtClean="0"/>
              <a:t>21/06/2026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B9F3AE-F3F4-4B6E-AD43-497713D2F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7113B2-31CF-498C-AB84-F602EAE00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CD2FA-4BAA-49E8-933B-3B20B4AAE7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383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B25F9DE-A6D1-44D6-98DC-079DB6AA2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1962-8D6D-4F53-BAE3-C7C04545D407}" type="datetimeFigureOut">
              <a:rPr lang="en-GB" smtClean="0"/>
              <a:t>21/06/2026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D44429-47FD-4BCF-BB05-61793C791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8455BD-69C3-4DE3-944A-DB2606E65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CD2FA-4BAA-49E8-933B-3B20B4AAE7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9010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B9D606-CA00-4E27-9AA9-866BF0AD1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FE4A4D-E3A2-4F5A-A3C6-88A5FAED1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8C260B-294B-4F92-826C-B3166EC552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748169-558E-4C23-B177-E08F4F854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1962-8D6D-4F53-BAE3-C7C04545D407}" type="datetimeFigureOut">
              <a:rPr lang="en-GB" smtClean="0"/>
              <a:t>21/06/2026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8930F9-0560-4D64-ADD9-A9B456673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B95D6E-5084-424C-87CF-43ECD127C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CD2FA-4BAA-49E8-933B-3B20B4AAE7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8485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529E09-4A57-492B-B9DD-CA56CA368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15E9DA-6BD9-4596-B10E-501FB8149E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2A591B-7F83-482E-91D7-9DF1ECE930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9CCCC8-A7DC-497B-9FD3-3DD4B6915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1962-8D6D-4F53-BAE3-C7C04545D407}" type="datetimeFigureOut">
              <a:rPr lang="en-GB" smtClean="0"/>
              <a:t>21/06/2026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DB82BD-ED2B-4BE6-B267-057B8C207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245057-E0DF-471F-91D0-345B1CBFD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CD2FA-4BAA-49E8-933B-3B20B4AAE7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894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A57A7F8-617A-4F12-BC02-C65CEA0D1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F305BD-0D1E-4D8C-A9B2-16EFED1DBD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313D45-90E7-480C-B7A7-4706207AFA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91962-8D6D-4F53-BAE3-C7C04545D407}" type="datetimeFigureOut">
              <a:rPr lang="en-GB" smtClean="0"/>
              <a:t>21/06/2026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CC0C11-2D5F-442F-8E74-F4B2B8F7E2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1DE3BD-4D01-436B-A883-17A3E4EDB0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CD2FA-4BAA-49E8-933B-3B20B4AAE7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1564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jpe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jpeg"/><Relationship Id="rId5" Type="http://schemas.openxmlformats.org/officeDocument/2006/relationships/image" Target="../media/image40.pn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7.emf"/><Relationship Id="rId4" Type="http://schemas.openxmlformats.org/officeDocument/2006/relationships/image" Target="../media/image46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sv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sv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sv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svg"/><Relationship Id="rId3" Type="http://schemas.openxmlformats.org/officeDocument/2006/relationships/image" Target="../media/image4.png"/><Relationship Id="rId7" Type="http://schemas.openxmlformats.org/officeDocument/2006/relationships/image" Target="../media/image8.svg"/><Relationship Id="rId12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sv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svg"/><Relationship Id="rId14" Type="http://schemas.openxmlformats.org/officeDocument/2006/relationships/image" Target="../media/image15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13.png"/><Relationship Id="rId7" Type="http://schemas.openxmlformats.org/officeDocument/2006/relationships/image" Target="../media/image20.png"/><Relationship Id="rId12" Type="http://schemas.openxmlformats.org/officeDocument/2006/relationships/image" Target="../media/image11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11" Type="http://schemas.openxmlformats.org/officeDocument/2006/relationships/image" Target="../media/image10.svg"/><Relationship Id="rId5" Type="http://schemas.openxmlformats.org/officeDocument/2006/relationships/image" Target="../media/image18.png"/><Relationship Id="rId10" Type="http://schemas.openxmlformats.org/officeDocument/2006/relationships/image" Target="../media/image9.png"/><Relationship Id="rId4" Type="http://schemas.openxmlformats.org/officeDocument/2006/relationships/image" Target="../media/image14.svg"/><Relationship Id="rId9" Type="http://schemas.openxmlformats.org/officeDocument/2006/relationships/image" Target="../media/image8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13.png"/><Relationship Id="rId7" Type="http://schemas.openxmlformats.org/officeDocument/2006/relationships/image" Target="../media/image20.png"/><Relationship Id="rId12" Type="http://schemas.openxmlformats.org/officeDocument/2006/relationships/image" Target="../media/image11.png"/><Relationship Id="rId2" Type="http://schemas.openxmlformats.org/officeDocument/2006/relationships/image" Target="../media/image17.jpeg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11" Type="http://schemas.openxmlformats.org/officeDocument/2006/relationships/image" Target="../media/image10.svg"/><Relationship Id="rId5" Type="http://schemas.openxmlformats.org/officeDocument/2006/relationships/image" Target="../media/image18.png"/><Relationship Id="rId15" Type="http://schemas.openxmlformats.org/officeDocument/2006/relationships/image" Target="../media/image22.png"/><Relationship Id="rId10" Type="http://schemas.openxmlformats.org/officeDocument/2006/relationships/image" Target="../media/image9.png"/><Relationship Id="rId4" Type="http://schemas.openxmlformats.org/officeDocument/2006/relationships/image" Target="../media/image14.svg"/><Relationship Id="rId9" Type="http://schemas.openxmlformats.org/officeDocument/2006/relationships/image" Target="../media/image8.svg"/><Relationship Id="rId1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4F744E89-3BD5-41AE-ABED-ECF2DDBC7B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7624" y="815340"/>
            <a:ext cx="5227320" cy="5227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FC271DAF-177E-4EBB-B2B3-8A55D7B4F455}"/>
              </a:ext>
            </a:extLst>
          </p:cNvPr>
          <p:cNvSpPr txBox="1"/>
          <p:nvPr/>
        </p:nvSpPr>
        <p:spPr>
          <a:xfrm>
            <a:off x="1531524" y="1729461"/>
            <a:ext cx="2660921" cy="584775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sz="3200" dirty="0">
                <a:solidFill>
                  <a:srgbClr val="FF5050"/>
                </a:solidFill>
              </a:rPr>
              <a:t>Are SN </a:t>
            </a:r>
            <a:r>
              <a:rPr lang="en-GB" sz="3200" dirty="0" err="1">
                <a:solidFill>
                  <a:srgbClr val="FF5050"/>
                </a:solidFill>
              </a:rPr>
              <a:t>Ia</a:t>
            </a:r>
            <a:r>
              <a:rPr lang="en-GB" sz="3200" dirty="0">
                <a:solidFill>
                  <a:srgbClr val="FF5050"/>
                </a:solidFill>
              </a:rPr>
              <a:t> safe?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A94BBAC-190B-42F5-A9EE-75BBADE6ED18}"/>
              </a:ext>
            </a:extLst>
          </p:cNvPr>
          <p:cNvCxnSpPr>
            <a:cxnSpLocks/>
          </p:cNvCxnSpPr>
          <p:nvPr/>
        </p:nvCxnSpPr>
        <p:spPr>
          <a:xfrm>
            <a:off x="594360" y="1024247"/>
            <a:ext cx="4535251" cy="0"/>
          </a:xfrm>
          <a:prstGeom prst="line">
            <a:avLst/>
          </a:prstGeom>
          <a:ln w="66675" cmpd="thickThin">
            <a:gradFill>
              <a:gsLst>
                <a:gs pos="31000">
                  <a:schemeClr val="accent1"/>
                </a:gs>
                <a:gs pos="60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4F77FAE-54A4-4E62-8F8D-75103A6BAD83}"/>
              </a:ext>
            </a:extLst>
          </p:cNvPr>
          <p:cNvCxnSpPr>
            <a:cxnSpLocks/>
          </p:cNvCxnSpPr>
          <p:nvPr/>
        </p:nvCxnSpPr>
        <p:spPr>
          <a:xfrm>
            <a:off x="594360" y="3019449"/>
            <a:ext cx="4535251" cy="0"/>
          </a:xfrm>
          <a:prstGeom prst="line">
            <a:avLst/>
          </a:prstGeom>
          <a:ln w="66675" cmpd="thickThin">
            <a:gradFill>
              <a:gsLst>
                <a:gs pos="31000">
                  <a:schemeClr val="accent1"/>
                </a:gs>
                <a:gs pos="60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29870DF-44A7-B2FF-6475-85CD4A39BAF1}"/>
              </a:ext>
            </a:extLst>
          </p:cNvPr>
          <p:cNvSpPr txBox="1"/>
          <p:nvPr/>
        </p:nvSpPr>
        <p:spPr>
          <a:xfrm>
            <a:off x="740837" y="5833753"/>
            <a:ext cx="80127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FFFF"/>
                </a:solidFill>
              </a:rPr>
              <a:t>Paul Shah</a:t>
            </a:r>
          </a:p>
        </p:txBody>
      </p:sp>
      <p:pic>
        <p:nvPicPr>
          <p:cNvPr id="2" name="Picture 2" descr="Full colour UCL logo on a purple background.">
            <a:extLst>
              <a:ext uri="{FF2B5EF4-FFF2-40B4-BE49-F238E27FC236}">
                <a16:creationId xmlns:a16="http://schemas.microsoft.com/office/drawing/2014/main" id="{E54C3F2F-AA36-AC91-4519-528EC98643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3587" y="5257953"/>
            <a:ext cx="1718105" cy="9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55341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EA4F8A9-954F-4390-9BB6-D30823646128}"/>
              </a:ext>
            </a:extLst>
          </p:cNvPr>
          <p:cNvCxnSpPr>
            <a:cxnSpLocks/>
          </p:cNvCxnSpPr>
          <p:nvPr/>
        </p:nvCxnSpPr>
        <p:spPr>
          <a:xfrm>
            <a:off x="594360" y="1024247"/>
            <a:ext cx="11003280" cy="0"/>
          </a:xfrm>
          <a:prstGeom prst="line">
            <a:avLst/>
          </a:prstGeom>
          <a:ln w="66675" cmpd="thickThin">
            <a:gradFill>
              <a:gsLst>
                <a:gs pos="31000">
                  <a:schemeClr val="accent1"/>
                </a:gs>
                <a:gs pos="60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845EFAB-ED31-4394-9393-8128CC07F9A4}"/>
              </a:ext>
            </a:extLst>
          </p:cNvPr>
          <p:cNvSpPr txBox="1"/>
          <p:nvPr/>
        </p:nvSpPr>
        <p:spPr>
          <a:xfrm>
            <a:off x="594360" y="417900"/>
            <a:ext cx="4523803" cy="523220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F5050"/>
                </a:solidFill>
              </a:rPr>
              <a:t>SN are standardisable candles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0843A98-F34C-4118-B6A7-36B06DA5B451}"/>
                  </a:ext>
                </a:extLst>
              </p:cNvPr>
              <p:cNvSpPr txBox="1"/>
              <p:nvPr/>
            </p:nvSpPr>
            <p:spPr>
              <a:xfrm>
                <a:off x="1672527" y="1320841"/>
                <a:ext cx="8018469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GB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𝑜𝑏𝑠</m:t>
                          </m:r>
                        </m:sub>
                      </m:sSub>
                      <m:r>
                        <a:rPr lang="en-GB" sz="2800" b="0" i="1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8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GB" sz="28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GB" sz="28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  <m:r>
                        <a:rPr lang="en-GB" sz="2800" b="0" i="0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sSub>
                        <m:sSubPr>
                          <m:ctrlPr>
                            <a:rPr lang="en-GB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en-GB" sz="28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GB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8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a:rPr lang="en-GB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GB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800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a:rPr lang="en-GB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</m:sSub>
                    </m:oMath>
                  </m:oMathPara>
                </a14:m>
                <a:endParaRPr lang="en-GB" sz="2800" dirty="0">
                  <a:solidFill>
                    <a:srgbClr val="FFFFFF"/>
                  </a:solidFill>
                </a:endParaRPr>
              </a:p>
              <a:p>
                <a:endParaRPr lang="en-GB" sz="2800" dirty="0">
                  <a:solidFill>
                    <a:srgbClr val="FFFFFF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0843A98-F34C-4118-B6A7-36B06DA5B4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2527" y="1320841"/>
                <a:ext cx="8018469" cy="95410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B29815CA-FB13-F833-37AF-15E6F35E19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2187" y="2046609"/>
            <a:ext cx="8407625" cy="4203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803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EA4F8A9-954F-4390-9BB6-D30823646128}"/>
              </a:ext>
            </a:extLst>
          </p:cNvPr>
          <p:cNvCxnSpPr>
            <a:cxnSpLocks/>
          </p:cNvCxnSpPr>
          <p:nvPr/>
        </p:nvCxnSpPr>
        <p:spPr>
          <a:xfrm>
            <a:off x="594360" y="1024247"/>
            <a:ext cx="11003280" cy="0"/>
          </a:xfrm>
          <a:prstGeom prst="line">
            <a:avLst/>
          </a:prstGeom>
          <a:ln w="66675" cmpd="thickThin">
            <a:gradFill>
              <a:gsLst>
                <a:gs pos="31000">
                  <a:schemeClr val="accent1"/>
                </a:gs>
                <a:gs pos="60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845EFAB-ED31-4394-9393-8128CC07F9A4}"/>
              </a:ext>
            </a:extLst>
          </p:cNvPr>
          <p:cNvSpPr txBox="1"/>
          <p:nvPr/>
        </p:nvSpPr>
        <p:spPr>
          <a:xfrm>
            <a:off x="594360" y="417900"/>
            <a:ext cx="4632935" cy="523220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F5050"/>
                </a:solidFill>
              </a:rPr>
              <a:t>Same SN, different distance…?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0843A98-F34C-4118-B6A7-36B06DA5B451}"/>
                  </a:ext>
                </a:extLst>
              </p:cNvPr>
              <p:cNvSpPr txBox="1"/>
              <p:nvPr/>
            </p:nvSpPr>
            <p:spPr>
              <a:xfrm>
                <a:off x="1670601" y="1409990"/>
                <a:ext cx="8018469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GB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𝑜𝑏𝑠</m:t>
                          </m:r>
                        </m:sub>
                      </m:sSub>
                      <m:r>
                        <a:rPr lang="en-GB" sz="2800" b="0" i="1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GB" sz="28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GB" sz="28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  <m:r>
                        <a:rPr lang="en-GB" sz="2800" b="0" i="0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800" b="0" i="1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sSub>
                        <m:sSubPr>
                          <m:ctrlPr>
                            <a:rPr lang="en-GB" sz="2800" b="0" i="1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2800" b="0" i="1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2800" b="0" i="1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en-GB" sz="2800" b="0" i="1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GB" sz="2800" b="0" i="1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800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a:rPr lang="en-GB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GB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8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a:rPr lang="en-GB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</m:sSub>
                    </m:oMath>
                  </m:oMathPara>
                </a14:m>
                <a:endParaRPr lang="en-GB" sz="2800" dirty="0">
                  <a:solidFill>
                    <a:srgbClr val="FFFFFF"/>
                  </a:solidFill>
                </a:endParaRPr>
              </a:p>
              <a:p>
                <a:endParaRPr lang="en-GB" sz="2800" dirty="0">
                  <a:solidFill>
                    <a:srgbClr val="FFFFFF"/>
                  </a:solidFill>
                </a:endParaRPr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0843A98-F34C-4118-B6A7-36B06DA5B4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0601" y="1409990"/>
                <a:ext cx="8018469" cy="95410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E4BEA67F-65BD-5B20-7AEF-62F53AE0E3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7568" y="2273862"/>
            <a:ext cx="3876026" cy="373851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A14DE32-D809-F0EA-815B-A78612EB6E4B}"/>
              </a:ext>
            </a:extLst>
          </p:cNvPr>
          <p:cNvSpPr txBox="1"/>
          <p:nvPr/>
        </p:nvSpPr>
        <p:spPr>
          <a:xfrm>
            <a:off x="948693" y="2364097"/>
            <a:ext cx="5033173" cy="37379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Distances are corrected for selection effects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Pantheon+ used a brighter subset of DES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This accounts for the difference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0D689EC-AFD3-D815-AC2F-513469ED6FBB}"/>
              </a:ext>
            </a:extLst>
          </p:cNvPr>
          <p:cNvSpPr txBox="1"/>
          <p:nvPr/>
        </p:nvSpPr>
        <p:spPr>
          <a:xfrm>
            <a:off x="10104764" y="6109761"/>
            <a:ext cx="12101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>
                <a:solidFill>
                  <a:schemeClr val="bg1"/>
                </a:solidFill>
                <a:latin typeface="quatro"/>
              </a:rPr>
              <a:t>Vincenzi</a:t>
            </a:r>
            <a:r>
              <a:rPr lang="en-GB" sz="1200" dirty="0">
                <a:solidFill>
                  <a:schemeClr val="bg1"/>
                </a:solidFill>
                <a:latin typeface="quatro"/>
              </a:rPr>
              <a:t>++ 2025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512DC2E-B6F9-0260-8FED-517E9A29D9F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86" b="23461"/>
          <a:stretch/>
        </p:blipFill>
        <p:spPr>
          <a:xfrm>
            <a:off x="8250750" y="320058"/>
            <a:ext cx="3346890" cy="60680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A3291BD-BDD8-AC0A-3A71-B007F28061D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489" y="5369095"/>
            <a:ext cx="5164853" cy="929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3406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EA4F8A9-954F-4390-9BB6-D30823646128}"/>
              </a:ext>
            </a:extLst>
          </p:cNvPr>
          <p:cNvCxnSpPr>
            <a:cxnSpLocks/>
          </p:cNvCxnSpPr>
          <p:nvPr/>
        </p:nvCxnSpPr>
        <p:spPr>
          <a:xfrm>
            <a:off x="594360" y="1024247"/>
            <a:ext cx="11003280" cy="0"/>
          </a:xfrm>
          <a:prstGeom prst="line">
            <a:avLst/>
          </a:prstGeom>
          <a:ln w="66675" cmpd="thickThin">
            <a:gradFill>
              <a:gsLst>
                <a:gs pos="31000">
                  <a:schemeClr val="accent1"/>
                </a:gs>
                <a:gs pos="60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845EFAB-ED31-4394-9393-8128CC07F9A4}"/>
              </a:ext>
            </a:extLst>
          </p:cNvPr>
          <p:cNvSpPr txBox="1"/>
          <p:nvPr/>
        </p:nvSpPr>
        <p:spPr>
          <a:xfrm>
            <a:off x="594360" y="417900"/>
            <a:ext cx="4290598" cy="523220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F5050"/>
                </a:solidFill>
              </a:rPr>
              <a:t>Do SN evolve with distance?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0843A98-F34C-4118-B6A7-36B06DA5B451}"/>
                  </a:ext>
                </a:extLst>
              </p:cNvPr>
              <p:cNvSpPr txBox="1"/>
              <p:nvPr/>
            </p:nvSpPr>
            <p:spPr>
              <a:xfrm>
                <a:off x="1672527" y="1320841"/>
                <a:ext cx="8018469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GB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𝑜𝑏𝑠</m:t>
                          </m:r>
                        </m:sub>
                      </m:sSub>
                      <m:r>
                        <a:rPr lang="en-GB" sz="2800" b="0" i="1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GB" sz="28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GB" sz="28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  <m:r>
                        <a:rPr lang="en-GB" sz="2800" b="0" i="0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sSub>
                        <m:sSubPr>
                          <m:ctrlPr>
                            <a:rPr lang="en-GB" sz="2800" b="0" i="1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2800" b="0" i="1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en-GB" sz="2800" b="0" i="1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GB" sz="2800" b="0" i="1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8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a:rPr lang="en-GB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GB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800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a:rPr lang="en-GB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</m:sSub>
                    </m:oMath>
                  </m:oMathPara>
                </a14:m>
                <a:endParaRPr lang="en-GB" sz="2800" dirty="0">
                  <a:solidFill>
                    <a:srgbClr val="FFFFFF"/>
                  </a:solidFill>
                </a:endParaRPr>
              </a:p>
              <a:p>
                <a:endParaRPr lang="en-GB" sz="2800" dirty="0">
                  <a:solidFill>
                    <a:srgbClr val="FFFFFF"/>
                  </a:solidFill>
                </a:endParaRPr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0843A98-F34C-4118-B6A7-36B06DA5B4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2527" y="1320841"/>
                <a:ext cx="8018469" cy="95410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0A14DE32-D809-F0EA-815B-A78612EB6E4B}"/>
              </a:ext>
            </a:extLst>
          </p:cNvPr>
          <p:cNvSpPr txBox="1"/>
          <p:nvPr/>
        </p:nvSpPr>
        <p:spPr>
          <a:xfrm>
            <a:off x="861980" y="2220353"/>
            <a:ext cx="3446008" cy="23529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Fit population model to data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Intrinsic variation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Host dust extinction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Evolution</a:t>
            </a:r>
          </a:p>
          <a:p>
            <a:pPr lvl="1">
              <a:lnSpc>
                <a:spcPct val="150000"/>
              </a:lnSpc>
            </a:pP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0D689EC-AFD3-D815-AC2F-513469ED6FBB}"/>
              </a:ext>
            </a:extLst>
          </p:cNvPr>
          <p:cNvSpPr txBox="1"/>
          <p:nvPr/>
        </p:nvSpPr>
        <p:spPr>
          <a:xfrm>
            <a:off x="10315156" y="5833753"/>
            <a:ext cx="12101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>
                <a:solidFill>
                  <a:schemeClr val="bg1"/>
                </a:solidFill>
                <a:latin typeface="quatro"/>
              </a:rPr>
              <a:t>Vincenzi</a:t>
            </a:r>
            <a:r>
              <a:rPr lang="en-GB" sz="1200" dirty="0">
                <a:solidFill>
                  <a:schemeClr val="bg1"/>
                </a:solidFill>
                <a:latin typeface="quatro"/>
              </a:rPr>
              <a:t>++ 2024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F36891C-DB32-83D5-C927-C0DBD5C36E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0239" y="2146438"/>
            <a:ext cx="5015056" cy="357677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99DEFC7-CAAF-6635-D1DC-8D5E030D899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86" b="9309"/>
          <a:stretch/>
        </p:blipFill>
        <p:spPr>
          <a:xfrm>
            <a:off x="8203739" y="180984"/>
            <a:ext cx="3321556" cy="760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6498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EA4F8A9-954F-4390-9BB6-D30823646128}"/>
              </a:ext>
            </a:extLst>
          </p:cNvPr>
          <p:cNvCxnSpPr>
            <a:cxnSpLocks/>
          </p:cNvCxnSpPr>
          <p:nvPr/>
        </p:nvCxnSpPr>
        <p:spPr>
          <a:xfrm>
            <a:off x="594360" y="1024247"/>
            <a:ext cx="11003280" cy="0"/>
          </a:xfrm>
          <a:prstGeom prst="line">
            <a:avLst/>
          </a:prstGeom>
          <a:ln w="66675" cmpd="thickThin">
            <a:gradFill>
              <a:gsLst>
                <a:gs pos="31000">
                  <a:schemeClr val="accent1"/>
                </a:gs>
                <a:gs pos="60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845EFAB-ED31-4394-9393-8128CC07F9A4}"/>
              </a:ext>
            </a:extLst>
          </p:cNvPr>
          <p:cNvSpPr txBox="1"/>
          <p:nvPr/>
        </p:nvSpPr>
        <p:spPr>
          <a:xfrm>
            <a:off x="594360" y="417900"/>
            <a:ext cx="4290598" cy="523220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F5050"/>
                </a:solidFill>
              </a:rPr>
              <a:t>Do SN evolve with distance?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0843A98-F34C-4118-B6A7-36B06DA5B451}"/>
                  </a:ext>
                </a:extLst>
              </p:cNvPr>
              <p:cNvSpPr txBox="1"/>
              <p:nvPr/>
            </p:nvSpPr>
            <p:spPr>
              <a:xfrm>
                <a:off x="1672527" y="1320841"/>
                <a:ext cx="8018469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GB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𝑜𝑏𝑠</m:t>
                          </m:r>
                        </m:sub>
                      </m:sSub>
                      <m:r>
                        <a:rPr lang="en-GB" sz="2800" b="0" i="1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GB" sz="28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GB" sz="28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  <m:r>
                        <a:rPr lang="en-GB" sz="2800" b="0" i="0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sSub>
                        <m:sSubPr>
                          <m:ctrlPr>
                            <a:rPr lang="en-GB" sz="2800" b="0" i="1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2800" b="0" i="1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en-GB" sz="2800" b="0" i="1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GB" sz="2800" b="0" i="1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8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a:rPr lang="en-GB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GB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800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a:rPr lang="en-GB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</m:sSub>
                    </m:oMath>
                  </m:oMathPara>
                </a14:m>
                <a:endParaRPr lang="en-GB" sz="2800" dirty="0">
                  <a:solidFill>
                    <a:srgbClr val="FFFFFF"/>
                  </a:solidFill>
                </a:endParaRPr>
              </a:p>
              <a:p>
                <a:endParaRPr lang="en-GB" sz="2800" dirty="0">
                  <a:solidFill>
                    <a:srgbClr val="FFFFFF"/>
                  </a:solidFill>
                </a:endParaRPr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0843A98-F34C-4118-B6A7-36B06DA5B4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2527" y="1320841"/>
                <a:ext cx="8018469" cy="95410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>
            <a:extLst>
              <a:ext uri="{FF2B5EF4-FFF2-40B4-BE49-F238E27FC236}">
                <a16:creationId xmlns:a16="http://schemas.microsoft.com/office/drawing/2014/main" id="{0ABE5AE6-CDFB-0B9D-C337-34EA1DE3EE48}"/>
              </a:ext>
            </a:extLst>
          </p:cNvPr>
          <p:cNvGrpSpPr/>
          <p:nvPr/>
        </p:nvGrpSpPr>
        <p:grpSpPr>
          <a:xfrm>
            <a:off x="9006293" y="1320841"/>
            <a:ext cx="2357428" cy="4704285"/>
            <a:chOff x="9006292" y="1274047"/>
            <a:chExt cx="2357428" cy="4704285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D31ED9AA-45B2-63EA-E638-D352A89EC88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06292" y="1274047"/>
              <a:ext cx="2357428" cy="4704285"/>
            </a:xfrm>
            <a:prstGeom prst="rect">
              <a:avLst/>
            </a:prstGeom>
          </p:spPr>
        </p:pic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E6937F71-498D-E3E4-F3ED-F237FFC29596}"/>
                </a:ext>
              </a:extLst>
            </p:cNvPr>
            <p:cNvSpPr/>
            <p:nvPr/>
          </p:nvSpPr>
          <p:spPr>
            <a:xfrm>
              <a:off x="10058400" y="1868993"/>
              <a:ext cx="1238081" cy="1278809"/>
            </a:xfrm>
            <a:prstGeom prst="round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CC38A6F2-9819-F39D-BDC8-BD42C7448988}"/>
                </a:ext>
              </a:extLst>
            </p:cNvPr>
            <p:cNvSpPr/>
            <p:nvPr/>
          </p:nvSpPr>
          <p:spPr>
            <a:xfrm>
              <a:off x="9509153" y="4434436"/>
              <a:ext cx="675853" cy="930584"/>
            </a:xfrm>
            <a:prstGeom prst="round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5AB8A984-F032-9DFC-46C0-AD0521DDB829}"/>
                </a:ext>
              </a:extLst>
            </p:cNvPr>
            <p:cNvSpPr/>
            <p:nvPr/>
          </p:nvSpPr>
          <p:spPr>
            <a:xfrm>
              <a:off x="10511554" y="5355852"/>
              <a:ext cx="598811" cy="228101"/>
            </a:xfrm>
            <a:prstGeom prst="round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3A34DCFB-20B1-A358-8C0D-3BA7B428F54E}"/>
              </a:ext>
            </a:extLst>
          </p:cNvPr>
          <p:cNvSpPr txBox="1"/>
          <p:nvPr/>
        </p:nvSpPr>
        <p:spPr>
          <a:xfrm>
            <a:off x="10299310" y="6116461"/>
            <a:ext cx="12101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>
                <a:solidFill>
                  <a:schemeClr val="bg1"/>
                </a:solidFill>
                <a:latin typeface="quatro"/>
              </a:rPr>
              <a:t>Vincenzi</a:t>
            </a:r>
            <a:r>
              <a:rPr lang="en-GB" sz="1200" dirty="0">
                <a:solidFill>
                  <a:schemeClr val="bg1"/>
                </a:solidFill>
                <a:latin typeface="quatro"/>
              </a:rPr>
              <a:t>++ 2024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ADDE0AA-5A0F-D524-ED10-04C74D94A3F6}"/>
              </a:ext>
            </a:extLst>
          </p:cNvPr>
          <p:cNvSpPr txBox="1"/>
          <p:nvPr/>
        </p:nvSpPr>
        <p:spPr>
          <a:xfrm>
            <a:off x="861980" y="2220353"/>
            <a:ext cx="3446008" cy="18912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Fit population model to data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Intrinsic variation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Host dust extinction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Evolution</a:t>
            </a:r>
          </a:p>
        </p:txBody>
      </p:sp>
      <p:sp>
        <p:nvSpPr>
          <p:cNvPr id="2" name="Right Brace 1">
            <a:extLst>
              <a:ext uri="{FF2B5EF4-FFF2-40B4-BE49-F238E27FC236}">
                <a16:creationId xmlns:a16="http://schemas.microsoft.com/office/drawing/2014/main" id="{BD142365-ABF4-150F-CADD-1ECEAB42F110}"/>
              </a:ext>
            </a:extLst>
          </p:cNvPr>
          <p:cNvSpPr/>
          <p:nvPr/>
        </p:nvSpPr>
        <p:spPr>
          <a:xfrm>
            <a:off x="4757057" y="2656114"/>
            <a:ext cx="348343" cy="1328057"/>
          </a:xfrm>
          <a:prstGeom prst="rightBrace">
            <a:avLst/>
          </a:prstGeom>
          <a:noFill/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0334D52-4E29-F534-CDF2-9BA266F0B0B3}"/>
              </a:ext>
            </a:extLst>
          </p:cNvPr>
          <p:cNvSpPr txBox="1"/>
          <p:nvPr/>
        </p:nvSpPr>
        <p:spPr>
          <a:xfrm>
            <a:off x="5413449" y="3026318"/>
            <a:ext cx="6096000" cy="4648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bg1"/>
                </a:solidFill>
              </a:rPr>
              <a:t>systematics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321CC13-68F3-1B91-9819-86A6CBFEC82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86" b="9309"/>
          <a:stretch/>
        </p:blipFill>
        <p:spPr>
          <a:xfrm>
            <a:off x="8203739" y="180984"/>
            <a:ext cx="3321556" cy="760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1605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EA4F8A9-954F-4390-9BB6-D30823646128}"/>
              </a:ext>
            </a:extLst>
          </p:cNvPr>
          <p:cNvCxnSpPr>
            <a:cxnSpLocks/>
          </p:cNvCxnSpPr>
          <p:nvPr/>
        </p:nvCxnSpPr>
        <p:spPr>
          <a:xfrm>
            <a:off x="594360" y="1024247"/>
            <a:ext cx="11003280" cy="0"/>
          </a:xfrm>
          <a:prstGeom prst="line">
            <a:avLst/>
          </a:prstGeom>
          <a:ln w="66675" cmpd="thickThin">
            <a:gradFill>
              <a:gsLst>
                <a:gs pos="31000">
                  <a:schemeClr val="accent1"/>
                </a:gs>
                <a:gs pos="60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845EFAB-ED31-4394-9393-8128CC07F9A4}"/>
              </a:ext>
            </a:extLst>
          </p:cNvPr>
          <p:cNvSpPr txBox="1"/>
          <p:nvPr/>
        </p:nvSpPr>
        <p:spPr>
          <a:xfrm>
            <a:off x="594360" y="417900"/>
            <a:ext cx="4290598" cy="523220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F5050"/>
                </a:solidFill>
              </a:rPr>
              <a:t>Do SN evolve with distance?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0843A98-F34C-4118-B6A7-36B06DA5B451}"/>
                  </a:ext>
                </a:extLst>
              </p:cNvPr>
              <p:cNvSpPr txBox="1"/>
              <p:nvPr/>
            </p:nvSpPr>
            <p:spPr>
              <a:xfrm>
                <a:off x="1672527" y="1320841"/>
                <a:ext cx="8018469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GB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𝑜𝑏𝑠</m:t>
                          </m:r>
                        </m:sub>
                      </m:sSub>
                      <m:r>
                        <a:rPr lang="en-GB" sz="2800" b="0" i="1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GB" sz="28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GB" sz="28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  <m:r>
                        <a:rPr lang="en-GB" sz="2800" b="0" i="0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sSub>
                        <m:sSubPr>
                          <m:ctrlPr>
                            <a:rPr lang="en-GB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en-GB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GB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8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a:rPr lang="en-GB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GB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800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a:rPr lang="en-GB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</m:sSub>
                    </m:oMath>
                  </m:oMathPara>
                </a14:m>
                <a:endParaRPr lang="en-GB" sz="2800" dirty="0">
                  <a:solidFill>
                    <a:srgbClr val="FFFFFF"/>
                  </a:solidFill>
                </a:endParaRPr>
              </a:p>
              <a:p>
                <a:endParaRPr lang="en-GB" sz="2800" dirty="0">
                  <a:solidFill>
                    <a:srgbClr val="FFFFFF"/>
                  </a:solidFill>
                </a:endParaRPr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0843A98-F34C-4118-B6A7-36B06DA5B4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2527" y="1320841"/>
                <a:ext cx="8018469" cy="95410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9D74C482-1ADA-CE54-94A3-88B88BB1DE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172" y="2109999"/>
            <a:ext cx="4070099" cy="330695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3FA7525-F4DA-D7B5-7733-B67C0C43D5C5}"/>
              </a:ext>
            </a:extLst>
          </p:cNvPr>
          <p:cNvSpPr txBox="1"/>
          <p:nvPr/>
        </p:nvSpPr>
        <p:spPr>
          <a:xfrm>
            <a:off x="9899747" y="5556754"/>
            <a:ext cx="12758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  <a:latin typeface="quatro"/>
              </a:rPr>
              <a:t>Wiseman++ 2026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6B7FA47-F2D9-9137-33B2-C504B3BF79CA}"/>
              </a:ext>
            </a:extLst>
          </p:cNvPr>
          <p:cNvSpPr txBox="1"/>
          <p:nvPr/>
        </p:nvSpPr>
        <p:spPr>
          <a:xfrm>
            <a:off x="783636" y="2389596"/>
            <a:ext cx="4940968" cy="14296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SN in high mass galaxies are brighter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But age and host mass are correlated !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163E1C5-188D-3BC2-4283-58A5FC51FEFA}"/>
              </a:ext>
            </a:extLst>
          </p:cNvPr>
          <p:cNvSpPr txBox="1"/>
          <p:nvPr/>
        </p:nvSpPr>
        <p:spPr>
          <a:xfrm>
            <a:off x="696067" y="3681607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After host mass correction, minimal age correlation </a:t>
            </a:r>
            <a:endParaRPr lang="en-US" sz="20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FF6E5CD-D028-E100-B55D-35A38FA4CAA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86" b="9309"/>
          <a:stretch/>
        </p:blipFill>
        <p:spPr>
          <a:xfrm>
            <a:off x="8203739" y="180984"/>
            <a:ext cx="3321556" cy="76013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E68AF64-FDE4-429C-BB9F-5DB4B97D600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636" y="4652413"/>
            <a:ext cx="5509846" cy="83501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4C970BF-882B-8AE5-1619-EF4793CE580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271" y="5737402"/>
            <a:ext cx="6389054" cy="644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845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EA4F8A9-954F-4390-9BB6-D30823646128}"/>
              </a:ext>
            </a:extLst>
          </p:cNvPr>
          <p:cNvCxnSpPr>
            <a:cxnSpLocks/>
          </p:cNvCxnSpPr>
          <p:nvPr/>
        </p:nvCxnSpPr>
        <p:spPr>
          <a:xfrm>
            <a:off x="594360" y="1024247"/>
            <a:ext cx="11003280" cy="0"/>
          </a:xfrm>
          <a:prstGeom prst="line">
            <a:avLst/>
          </a:prstGeom>
          <a:ln w="66675" cmpd="thickThin">
            <a:gradFill>
              <a:gsLst>
                <a:gs pos="31000">
                  <a:schemeClr val="accent1"/>
                </a:gs>
                <a:gs pos="60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845EFAB-ED31-4394-9393-8128CC07F9A4}"/>
              </a:ext>
            </a:extLst>
          </p:cNvPr>
          <p:cNvSpPr txBox="1"/>
          <p:nvPr/>
        </p:nvSpPr>
        <p:spPr>
          <a:xfrm>
            <a:off x="594360" y="417900"/>
            <a:ext cx="3475503" cy="523220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F5050"/>
                </a:solidFill>
              </a:rPr>
              <a:t>What I worry about #1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0843A98-F34C-4118-B6A7-36B06DA5B451}"/>
                  </a:ext>
                </a:extLst>
              </p:cNvPr>
              <p:cNvSpPr txBox="1"/>
              <p:nvPr/>
            </p:nvSpPr>
            <p:spPr>
              <a:xfrm>
                <a:off x="1672527" y="1320841"/>
                <a:ext cx="8018469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GB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𝑜𝑏𝑠</m:t>
                          </m:r>
                        </m:sub>
                      </m:sSub>
                      <m:r>
                        <a:rPr lang="en-GB" sz="2800" b="0" i="1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GB" sz="28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GB" sz="28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  <m:r>
                        <a:rPr lang="en-GB" sz="2800" b="0" i="0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sSub>
                        <m:sSubPr>
                          <m:ctrlPr>
                            <a:rPr lang="en-GB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en-GB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GB" sz="2800" b="0" i="1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800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a:rPr lang="en-GB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GB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800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a:rPr lang="en-GB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</m:sSub>
                    </m:oMath>
                  </m:oMathPara>
                </a14:m>
                <a:endParaRPr lang="en-GB" sz="2800" dirty="0">
                  <a:solidFill>
                    <a:srgbClr val="FFFFFF"/>
                  </a:solidFill>
                </a:endParaRPr>
              </a:p>
              <a:p>
                <a:endParaRPr lang="en-GB" sz="2800" dirty="0">
                  <a:solidFill>
                    <a:srgbClr val="FFFFFF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0843A98-F34C-4118-B6A7-36B06DA5B4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2527" y="1320841"/>
                <a:ext cx="8018469" cy="95410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0A14DE32-D809-F0EA-815B-A78612EB6E4B}"/>
              </a:ext>
            </a:extLst>
          </p:cNvPr>
          <p:cNvSpPr txBox="1"/>
          <p:nvPr/>
        </p:nvSpPr>
        <p:spPr>
          <a:xfrm>
            <a:off x="1021896" y="2216088"/>
            <a:ext cx="5093317" cy="41996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Distances depend on population models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The fit is better with latest models but…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Ongoing debate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Host dust?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Intergalactic dust?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Progenitor?</a:t>
            </a:r>
          </a:p>
          <a:p>
            <a:pPr lvl="1">
              <a:lnSpc>
                <a:spcPct val="150000"/>
              </a:lnSpc>
            </a:pPr>
            <a:endParaRPr lang="en-US" sz="2000" dirty="0">
              <a:solidFill>
                <a:schemeClr val="bg1"/>
              </a:solidFill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60CF800-1F6F-322A-4D81-125A46E70FBF}"/>
                  </a:ext>
                </a:extLst>
              </p:cNvPr>
              <p:cNvSpPr txBox="1"/>
              <p:nvPr/>
            </p:nvSpPr>
            <p:spPr>
              <a:xfrm>
                <a:off x="7702855" y="5706854"/>
                <a:ext cx="3976281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</a:rPr>
                  <a:t>Changing SN host mean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GB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by +1.5, -1.0</a:t>
                </a:r>
              </a:p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  <a:p>
                <a:pPr algn="ctr"/>
                <a:r>
                  <a:rPr lang="en-US" dirty="0">
                    <a:solidFill>
                      <a:schemeClr val="bg1"/>
                    </a:solidFill>
                  </a:rPr>
                  <a:t>(but doesn’t seem preferred by data)</a:t>
                </a: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60CF800-1F6F-322A-4D81-125A46E70F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2855" y="5706854"/>
                <a:ext cx="3976281" cy="923330"/>
              </a:xfrm>
              <a:prstGeom prst="rect">
                <a:avLst/>
              </a:prstGeom>
              <a:blipFill>
                <a:blip r:embed="rId3"/>
                <a:stretch>
                  <a:fillRect l="-955" t="-2703" r="-955" b="-81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>
            <a:extLst>
              <a:ext uri="{FF2B5EF4-FFF2-40B4-BE49-F238E27FC236}">
                <a16:creationId xmlns:a16="http://schemas.microsoft.com/office/drawing/2014/main" id="{9B97F7AA-00A3-52F0-30CA-604488EC0973}"/>
              </a:ext>
            </a:extLst>
          </p:cNvPr>
          <p:cNvGrpSpPr/>
          <p:nvPr/>
        </p:nvGrpSpPr>
        <p:grpSpPr>
          <a:xfrm>
            <a:off x="8042030" y="2140641"/>
            <a:ext cx="3463003" cy="3396518"/>
            <a:chOff x="7876958" y="2140640"/>
            <a:chExt cx="3628076" cy="369311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F637ED4-2D4B-2E74-EA31-B738DC378B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88" t="6607" r="50000" b="6030"/>
            <a:stretch/>
          </p:blipFill>
          <p:spPr>
            <a:xfrm>
              <a:off x="7876958" y="2140640"/>
              <a:ext cx="3628076" cy="3693113"/>
            </a:xfrm>
            <a:prstGeom prst="rect">
              <a:avLst/>
            </a:prstGeom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" name="TextBox 1">
                  <a:extLst>
                    <a:ext uri="{FF2B5EF4-FFF2-40B4-BE49-F238E27FC236}">
                      <a16:creationId xmlns:a16="http://schemas.microsoft.com/office/drawing/2014/main" id="{068411C2-5C95-1F2B-31EB-5C6B99E0FE8B}"/>
                    </a:ext>
                  </a:extLst>
                </p:cNvPr>
                <p:cNvSpPr txBox="1"/>
                <p:nvPr/>
              </p:nvSpPr>
              <p:spPr>
                <a:xfrm>
                  <a:off x="7876958" y="3437181"/>
                  <a:ext cx="1299330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sSub>
                          <m:sSubPr>
                            <m:ctrlPr>
                              <a:rPr lang="en-GB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  <m:r>
                          <a:rPr lang="en-GB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~ 0.25</m:t>
                        </m:r>
                      </m:oMath>
                    </m:oMathPara>
                  </a14:m>
                  <a:endParaRPr lang="en-US" dirty="0">
                    <a:solidFill>
                      <a:srgbClr val="C00000"/>
                    </a:solidFill>
                  </a:endParaRPr>
                </a:p>
              </p:txBody>
            </p:sp>
          </mc:Choice>
          <mc:Fallback>
            <p:sp>
              <p:nvSpPr>
                <p:cNvPr id="2" name="TextBox 1">
                  <a:extLst>
                    <a:ext uri="{FF2B5EF4-FFF2-40B4-BE49-F238E27FC236}">
                      <a16:creationId xmlns:a16="http://schemas.microsoft.com/office/drawing/2014/main" id="{068411C2-5C95-1F2B-31EB-5C6B99E0FE8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76958" y="3437181"/>
                  <a:ext cx="1299330" cy="369332"/>
                </a:xfrm>
                <a:prstGeom prst="rect">
                  <a:avLst/>
                </a:prstGeom>
                <a:blipFill>
                  <a:blip r:embed="rId5"/>
                  <a:stretch>
                    <a:fillRect b="-2963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" name="Up Arrow 6">
              <a:extLst>
                <a:ext uri="{FF2B5EF4-FFF2-40B4-BE49-F238E27FC236}">
                  <a16:creationId xmlns:a16="http://schemas.microsoft.com/office/drawing/2014/main" id="{1ABABB4E-BFFC-5DA6-B8AD-296CE6A2315F}"/>
                </a:ext>
              </a:extLst>
            </p:cNvPr>
            <p:cNvSpPr/>
            <p:nvPr/>
          </p:nvSpPr>
          <p:spPr>
            <a:xfrm>
              <a:off x="8561305" y="2582137"/>
              <a:ext cx="183195" cy="809203"/>
            </a:xfrm>
            <a:prstGeom prst="upArrow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Up Arrow 14">
              <a:extLst>
                <a:ext uri="{FF2B5EF4-FFF2-40B4-BE49-F238E27FC236}">
                  <a16:creationId xmlns:a16="http://schemas.microsoft.com/office/drawing/2014/main" id="{FEDE94DC-E697-F8AC-2885-81DACD745216}"/>
                </a:ext>
              </a:extLst>
            </p:cNvPr>
            <p:cNvSpPr/>
            <p:nvPr/>
          </p:nvSpPr>
          <p:spPr>
            <a:xfrm rot="10800000">
              <a:off x="8561304" y="3852355"/>
              <a:ext cx="183195" cy="809203"/>
            </a:xfrm>
            <a:prstGeom prst="upArrow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54F35D3A-11EF-7DE2-E5F7-F0BE859DCC65}"/>
              </a:ext>
            </a:extLst>
          </p:cNvPr>
          <p:cNvSpPr txBox="1"/>
          <p:nvPr/>
        </p:nvSpPr>
        <p:spPr>
          <a:xfrm>
            <a:off x="1438648" y="5662227"/>
            <a:ext cx="6100996" cy="5062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en-US" sz="1800" dirty="0">
                <a:solidFill>
                  <a:schemeClr val="bg1"/>
                </a:solidFill>
              </a:rPr>
              <a:t>More data                 better </a:t>
            </a:r>
            <a:r>
              <a:rPr lang="en-US" sz="2000" dirty="0">
                <a:solidFill>
                  <a:schemeClr val="bg1"/>
                </a:solidFill>
              </a:rPr>
              <a:t>systematic control</a:t>
            </a:r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02100B9F-D0EA-0510-E3B0-A0B883519F87}"/>
              </a:ext>
            </a:extLst>
          </p:cNvPr>
          <p:cNvSpPr/>
          <p:nvPr/>
        </p:nvSpPr>
        <p:spPr>
          <a:xfrm>
            <a:off x="3200400" y="5867192"/>
            <a:ext cx="468923" cy="2144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52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EA4F8A9-954F-4390-9BB6-D30823646128}"/>
              </a:ext>
            </a:extLst>
          </p:cNvPr>
          <p:cNvCxnSpPr>
            <a:cxnSpLocks/>
          </p:cNvCxnSpPr>
          <p:nvPr/>
        </p:nvCxnSpPr>
        <p:spPr>
          <a:xfrm>
            <a:off x="594360" y="1024247"/>
            <a:ext cx="11003280" cy="0"/>
          </a:xfrm>
          <a:prstGeom prst="line">
            <a:avLst/>
          </a:prstGeom>
          <a:ln w="66675" cmpd="thickThin">
            <a:gradFill>
              <a:gsLst>
                <a:gs pos="31000">
                  <a:schemeClr val="accent1"/>
                </a:gs>
                <a:gs pos="60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845EFAB-ED31-4394-9393-8128CC07F9A4}"/>
              </a:ext>
            </a:extLst>
          </p:cNvPr>
          <p:cNvSpPr txBox="1"/>
          <p:nvPr/>
        </p:nvSpPr>
        <p:spPr>
          <a:xfrm>
            <a:off x="594360" y="417900"/>
            <a:ext cx="3475503" cy="523220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F5050"/>
                </a:solidFill>
              </a:rPr>
              <a:t>What I worry about #2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A14DE32-D809-F0EA-815B-A78612EB6E4B}"/>
                  </a:ext>
                </a:extLst>
              </p:cNvPr>
              <p:cNvSpPr txBox="1"/>
              <p:nvPr/>
            </p:nvSpPr>
            <p:spPr>
              <a:xfrm>
                <a:off x="737051" y="1898470"/>
                <a:ext cx="5667642" cy="28146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bg1"/>
                    </a:solidFill>
                  </a:rPr>
                  <a:t>Inaccurate </a:t>
                </a:r>
                <a:r>
                  <a:rPr lang="en-US" sz="2000" dirty="0" err="1">
                    <a:solidFill>
                      <a:schemeClr val="bg1"/>
                    </a:solidFill>
                  </a:rPr>
                  <a:t>colour</a:t>
                </a:r>
                <a:r>
                  <a:rPr lang="en-US" sz="2000" dirty="0">
                    <a:solidFill>
                      <a:schemeClr val="bg1"/>
                    </a:solidFill>
                  </a:rPr>
                  <a:t> law was used in DES-5Y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bg1"/>
                    </a:solidFill>
                  </a:rPr>
                  <a:t>Was used to simulate data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bg1"/>
                    </a:solidFill>
                  </a:rPr>
                  <a:t>…and </a:t>
                </a:r>
                <a:r>
                  <a:rPr lang="en-US" sz="2000" dirty="0" err="1">
                    <a:solidFill>
                      <a:schemeClr val="bg1"/>
                    </a:solidFill>
                  </a:rPr>
                  <a:t>analyse</a:t>
                </a:r>
                <a:r>
                  <a:rPr lang="en-US" sz="2000" dirty="0">
                    <a:solidFill>
                      <a:schemeClr val="bg1"/>
                    </a:solidFill>
                  </a:rPr>
                  <a:t> the simulated data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sz="2000" dirty="0">
                  <a:solidFill>
                    <a:schemeClr val="bg1"/>
                  </a:solidFill>
                </a:endParaRP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bg1"/>
                    </a:solidFill>
                  </a:rPr>
                  <a:t>DES-5Y would have been &gt;5</a:t>
                </a:r>
                <a14:m>
                  <m:oMath xmlns:m="http://schemas.openxmlformats.org/officeDocument/2006/math">
                    <m:r>
                      <a:rPr lang="en-GB" sz="20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sz="2000" dirty="0">
                    <a:solidFill>
                      <a:schemeClr val="bg1"/>
                    </a:solidFill>
                  </a:rPr>
                  <a:t> evidence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bg1"/>
                    </a:solidFill>
                  </a:rPr>
                  <a:t>! </a:t>
                </a:r>
              </a:p>
              <a:p>
                <a:pPr marL="742950" lvl="1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sz="20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A14DE32-D809-F0EA-815B-A78612EB6E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051" y="1898470"/>
                <a:ext cx="5667642" cy="2814617"/>
              </a:xfrm>
              <a:prstGeom prst="rect">
                <a:avLst/>
              </a:prstGeom>
              <a:blipFill>
                <a:blip r:embed="rId3"/>
                <a:stretch>
                  <a:fillRect l="-11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>
            <a:extLst>
              <a:ext uri="{FF2B5EF4-FFF2-40B4-BE49-F238E27FC236}">
                <a16:creationId xmlns:a16="http://schemas.microsoft.com/office/drawing/2014/main" id="{AE31FB11-46E3-4B09-CB0F-EABE43B999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8310" y="3636358"/>
            <a:ext cx="3959330" cy="296949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A87EF016-8DCE-5A49-9916-C15983BA165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2044" y="1265565"/>
            <a:ext cx="2853750" cy="258951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412ABD0D-9938-A410-DDF0-0D0F3875B433}"/>
              </a:ext>
            </a:extLst>
          </p:cNvPr>
          <p:cNvSpPr txBox="1"/>
          <p:nvPr/>
        </p:nvSpPr>
        <p:spPr>
          <a:xfrm>
            <a:off x="1259630" y="4932328"/>
            <a:ext cx="4376198" cy="9679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>
              <a:lnSpc>
                <a:spcPct val="150000"/>
              </a:lnSpc>
            </a:pPr>
            <a:r>
              <a:rPr lang="en-US" sz="2000" dirty="0">
                <a:solidFill>
                  <a:schemeClr val="bg1"/>
                </a:solidFill>
              </a:rPr>
              <a:t>Data challenge? Regression testing?</a:t>
            </a:r>
          </a:p>
          <a:p>
            <a:pPr lvl="1" algn="ctr">
              <a:lnSpc>
                <a:spcPct val="150000"/>
              </a:lnSpc>
            </a:pPr>
            <a:r>
              <a:rPr lang="en-US" sz="2000" dirty="0">
                <a:solidFill>
                  <a:schemeClr val="bg1"/>
                </a:solidFill>
              </a:rPr>
              <a:t>Independent code/teams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BE138C4-8187-6754-CA27-8B59B4D10D76}"/>
              </a:ext>
            </a:extLst>
          </p:cNvPr>
          <p:cNvSpPr txBox="1"/>
          <p:nvPr/>
        </p:nvSpPr>
        <p:spPr>
          <a:xfrm>
            <a:off x="10480667" y="3221642"/>
            <a:ext cx="11791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  <a:latin typeface="quatro"/>
              </a:rPr>
              <a:t>Popovic++ 2025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91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EA4F8A9-954F-4390-9BB6-D30823646128}"/>
              </a:ext>
            </a:extLst>
          </p:cNvPr>
          <p:cNvCxnSpPr>
            <a:cxnSpLocks/>
          </p:cNvCxnSpPr>
          <p:nvPr/>
        </p:nvCxnSpPr>
        <p:spPr>
          <a:xfrm>
            <a:off x="594360" y="1024247"/>
            <a:ext cx="11003280" cy="0"/>
          </a:xfrm>
          <a:prstGeom prst="line">
            <a:avLst/>
          </a:prstGeom>
          <a:ln w="66675" cmpd="thickThin">
            <a:gradFill>
              <a:gsLst>
                <a:gs pos="31000">
                  <a:schemeClr val="accent1"/>
                </a:gs>
                <a:gs pos="60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845EFAB-ED31-4394-9393-8128CC07F9A4}"/>
              </a:ext>
            </a:extLst>
          </p:cNvPr>
          <p:cNvSpPr txBox="1"/>
          <p:nvPr/>
        </p:nvSpPr>
        <p:spPr>
          <a:xfrm>
            <a:off x="594360" y="417900"/>
            <a:ext cx="4641592" cy="523220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F5050"/>
                </a:solidFill>
              </a:rPr>
              <a:t>A Bayesian test for systematics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6AD195-BFA1-EC9E-1687-A39A3621A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4326" y="1545590"/>
            <a:ext cx="4506886" cy="402094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001F969-C3F5-4D23-995E-B72A84E0FC96}"/>
                  </a:ext>
                </a:extLst>
              </p:cNvPr>
              <p:cNvSpPr txBox="1"/>
              <p:nvPr/>
            </p:nvSpPr>
            <p:spPr>
              <a:xfrm>
                <a:off x="690981" y="1718649"/>
                <a:ext cx="5127750" cy="42197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bg1"/>
                    </a:solidFill>
                  </a:rPr>
                  <a:t>Hyper-parameters</a:t>
                </a:r>
              </a:p>
              <a:p>
                <a:pPr marL="742950" lvl="1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  <m: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𝑆𝑁</m:t>
                        </m:r>
                        <m: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GB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GB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GB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en-GB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, </m:t>
                        </m:r>
                        <m: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𝑡𝑟𝑢𝑒</m:t>
                        </m:r>
                      </m:sub>
                    </m:sSub>
                    <m:r>
                      <a:rPr lang="en-GB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000" b="0" i="1" smtClean="0">
                            <a:solidFill>
                              <a:srgbClr val="FF5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b="0" i="1" smtClean="0">
                            <a:solidFill>
                              <a:srgbClr val="FF5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rgbClr val="FF5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𝑆𝑁</m:t>
                        </m:r>
                      </m:sub>
                    </m:sSub>
                    <m:r>
                      <a:rPr lang="en-GB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</m:t>
                    </m:r>
                  </m:oMath>
                </a14:m>
                <a:r>
                  <a:rPr lang="en-US" sz="2000" dirty="0">
                    <a:solidFill>
                      <a:schemeClr val="bg1"/>
                    </a:solidFill>
                  </a:rPr>
                  <a:t>, etc.</a:t>
                </a:r>
              </a:p>
              <a:p>
                <a:pPr marL="742950" lvl="1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𝐶𝑜</m:t>
                    </m:r>
                    <m:sSub>
                      <m:sSubPr>
                        <m:ctrlP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𝑆𝑁</m:t>
                        </m:r>
                      </m:sub>
                    </m:sSub>
                    <m:r>
                      <a:rPr lang="en-GB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000" b="0" i="1" smtClean="0">
                        <a:solidFill>
                          <a:srgbClr val="FF5050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GB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∗</m:t>
                    </m:r>
                    <m:r>
                      <a:rPr lang="en-GB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𝐶𝑜</m:t>
                    </m:r>
                    <m:sSub>
                      <m:sSubPr>
                        <m:ctrlP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𝑆𝑁</m:t>
                        </m:r>
                      </m:sub>
                    </m:sSub>
                    <m:r>
                      <a:rPr lang="en-GB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dirty="0">
                  <a:solidFill>
                    <a:schemeClr val="bg1"/>
                  </a:solidFill>
                </a:endParaRPr>
              </a:p>
              <a:p>
                <a:pPr marL="742950" lvl="1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bg1"/>
                    </a:solidFill>
                  </a:rPr>
                  <a:t>…also for BAO, CMB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sz="2000" dirty="0">
                  <a:solidFill>
                    <a:schemeClr val="bg1"/>
                  </a:solidFill>
                </a:endParaRP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2000" i="1" dirty="0">
                    <a:solidFill>
                      <a:schemeClr val="bg1"/>
                    </a:solidFill>
                  </a:rPr>
                  <a:t>No evidence </a:t>
                </a:r>
                <a:r>
                  <a:rPr lang="en-US" sz="2000" dirty="0">
                    <a:solidFill>
                      <a:schemeClr val="bg1"/>
                    </a:solidFill>
                  </a:rPr>
                  <a:t>that SN have larger systematics 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sz="2000" i="1" dirty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US" sz="2000" dirty="0">
                    <a:solidFill>
                      <a:schemeClr val="bg1"/>
                    </a:solidFill>
                  </a:rPr>
                  <a:t>+Systematics  is an even bet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endParaRPr lang="en-US" sz="2000" dirty="0">
                  <a:solidFill>
                    <a:schemeClr val="bg1"/>
                  </a:solidFill>
                </a:endParaRPr>
              </a:p>
              <a:p>
                <a:pPr marL="742950" lvl="1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sz="20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001F969-C3F5-4D23-995E-B72A84E0FC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981" y="1718649"/>
                <a:ext cx="5127750" cy="4219745"/>
              </a:xfrm>
              <a:prstGeom prst="rect">
                <a:avLst/>
              </a:prstGeom>
              <a:blipFill>
                <a:blip r:embed="rId3"/>
                <a:stretch>
                  <a:fillRect l="-9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FBD2BD25-40FE-59C9-0263-889D7D6AF036}"/>
              </a:ext>
            </a:extLst>
          </p:cNvPr>
          <p:cNvSpPr txBox="1"/>
          <p:nvPr/>
        </p:nvSpPr>
        <p:spPr>
          <a:xfrm>
            <a:off x="537262" y="6171130"/>
            <a:ext cx="38161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  <a:latin typeface="quatro"/>
              </a:rPr>
              <a:t>Lahav 2000, Lahav 2005, Bernal &amp; Peacock 2017 (BACCUS)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AE0116-1F2C-2EE9-398B-4283C03DA06B}"/>
              </a:ext>
            </a:extLst>
          </p:cNvPr>
          <p:cNvSpPr txBox="1"/>
          <p:nvPr/>
        </p:nvSpPr>
        <p:spPr>
          <a:xfrm rot="19209085">
            <a:off x="10179782" y="4958810"/>
            <a:ext cx="1256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36757289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EA4F8A9-954F-4390-9BB6-D30823646128}"/>
              </a:ext>
            </a:extLst>
          </p:cNvPr>
          <p:cNvCxnSpPr>
            <a:cxnSpLocks/>
          </p:cNvCxnSpPr>
          <p:nvPr/>
        </p:nvCxnSpPr>
        <p:spPr>
          <a:xfrm>
            <a:off x="594360" y="1024247"/>
            <a:ext cx="11003280" cy="0"/>
          </a:xfrm>
          <a:prstGeom prst="line">
            <a:avLst/>
          </a:prstGeom>
          <a:ln w="66675" cmpd="thickThin">
            <a:gradFill>
              <a:gsLst>
                <a:gs pos="31000">
                  <a:schemeClr val="accent1"/>
                </a:gs>
                <a:gs pos="60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845EFAB-ED31-4394-9393-8128CC07F9A4}"/>
              </a:ext>
            </a:extLst>
          </p:cNvPr>
          <p:cNvSpPr txBox="1"/>
          <p:nvPr/>
        </p:nvSpPr>
        <p:spPr>
          <a:xfrm>
            <a:off x="594360" y="417900"/>
            <a:ext cx="7706662" cy="523220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F5050"/>
                </a:solidFill>
              </a:rPr>
              <a:t>Forecasting is difficult, especially about the future…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001F969-C3F5-4D23-995E-B72A84E0FC96}"/>
                  </a:ext>
                </a:extLst>
              </p:cNvPr>
              <p:cNvSpPr txBox="1"/>
              <p:nvPr/>
            </p:nvSpPr>
            <p:spPr>
              <a:xfrm>
                <a:off x="690981" y="1718649"/>
                <a:ext cx="4824078" cy="37379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bg1"/>
                    </a:solidFill>
                  </a:rPr>
                  <a:t>Figure of merit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endParaRPr lang="en-US" sz="2000" dirty="0">
                  <a:solidFill>
                    <a:schemeClr val="bg1"/>
                  </a:solidFill>
                </a:endParaRPr>
              </a:p>
              <a:p>
                <a:pPr marL="742950" lvl="1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bg1"/>
                    </a:solidFill>
                  </a:rPr>
                  <a:t>Best = 227 </a:t>
                </a:r>
                <a:r>
                  <a:rPr lang="en-US" sz="1200" dirty="0">
                    <a:solidFill>
                      <a:schemeClr val="bg1"/>
                    </a:solidFill>
                  </a:rPr>
                  <a:t>(Popovic++ 25)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bg1"/>
                    </a:solidFill>
                  </a:rPr>
                  <a:t>TIDES-SN (LSST + 4MOST)</a:t>
                </a:r>
              </a:p>
              <a:p>
                <a:pPr marL="742950" lvl="1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bg1"/>
                    </a:solidFill>
                    <a:ea typeface="Cambria Math" panose="02040503050406030204" pitchFamily="18" charset="0"/>
                  </a:rPr>
                  <a:t>150k SN + DESI DR3 + CMB + SPT-10k </a:t>
                </a:r>
              </a:p>
              <a:p>
                <a:pPr marL="742950" lvl="1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bg1"/>
                    </a:solidFill>
                    <a:ea typeface="Cambria Math" panose="02040503050406030204" pitchFamily="18" charset="0"/>
                  </a:rPr>
                  <a:t>Figure of merit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 800</m:t>
                    </m:r>
                  </m:oMath>
                </a14:m>
                <a:endParaRPr lang="en-US" sz="2000" dirty="0">
                  <a:solidFill>
                    <a:schemeClr val="bg1"/>
                  </a:solidFill>
                </a:endParaRPr>
              </a:p>
              <a:p>
                <a:pPr marL="742950" lvl="1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bg1"/>
                    </a:solidFill>
                    <a:ea typeface="Cambria Math" panose="02040503050406030204" pitchFamily="18" charset="0"/>
                  </a:rPr>
                  <a:t>but ‘Pessimistic’ systematics …</a:t>
                </a:r>
              </a:p>
              <a:p>
                <a:pPr marL="742950" lvl="1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sz="2000" dirty="0">
                  <a:solidFill>
                    <a:schemeClr val="bg1"/>
                  </a:solidFill>
                </a:endParaRPr>
              </a:p>
              <a:p>
                <a:pPr marL="742950" lvl="1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sz="20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001F969-C3F5-4D23-995E-B72A84E0FC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981" y="1718649"/>
                <a:ext cx="4824078" cy="3737946"/>
              </a:xfrm>
              <a:prstGeom prst="rect">
                <a:avLst/>
              </a:prstGeom>
              <a:blipFill>
                <a:blip r:embed="rId2"/>
                <a:stretch>
                  <a:fillRect l="-1050" r="-2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1CBEAECD-E413-C591-E714-BCC0F02F3B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1022" y="1796147"/>
            <a:ext cx="5556618" cy="39722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6C78D48-E663-8028-63EE-C1D18E277603}"/>
              </a:ext>
            </a:extLst>
          </p:cNvPr>
          <p:cNvSpPr txBox="1"/>
          <p:nvPr/>
        </p:nvSpPr>
        <p:spPr>
          <a:xfrm>
            <a:off x="9229638" y="5959599"/>
            <a:ext cx="25094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  <a:latin typeface="quatro"/>
              </a:rPr>
              <a:t>Figure courtesy of Srini Raghunathan 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20DC17-B79F-E3C2-17A1-E02905BB34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1022" y="1796147"/>
            <a:ext cx="5556618" cy="397229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3A9E143-9A17-4CC2-79BF-ADA413B78228}"/>
              </a:ext>
            </a:extLst>
          </p:cNvPr>
          <p:cNvSpPr txBox="1"/>
          <p:nvPr/>
        </p:nvSpPr>
        <p:spPr>
          <a:xfrm>
            <a:off x="690981" y="5559489"/>
            <a:ext cx="22005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Also : ATLAS, ZTF, …</a:t>
            </a:r>
          </a:p>
        </p:txBody>
      </p:sp>
    </p:spTree>
    <p:extLst>
      <p:ext uri="{BB962C8B-B14F-4D97-AF65-F5344CB8AC3E}">
        <p14:creationId xmlns:p14="http://schemas.microsoft.com/office/powerpoint/2010/main" val="41557008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EA4F8A9-954F-4390-9BB6-D30823646128}"/>
              </a:ext>
            </a:extLst>
          </p:cNvPr>
          <p:cNvCxnSpPr>
            <a:cxnSpLocks/>
          </p:cNvCxnSpPr>
          <p:nvPr/>
        </p:nvCxnSpPr>
        <p:spPr>
          <a:xfrm>
            <a:off x="594360" y="1024247"/>
            <a:ext cx="11003280" cy="0"/>
          </a:xfrm>
          <a:prstGeom prst="line">
            <a:avLst/>
          </a:prstGeom>
          <a:ln w="66675" cmpd="thickThin">
            <a:gradFill>
              <a:gsLst>
                <a:gs pos="31000">
                  <a:schemeClr val="accent1"/>
                </a:gs>
                <a:gs pos="60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845EFAB-ED31-4394-9393-8128CC07F9A4}"/>
              </a:ext>
            </a:extLst>
          </p:cNvPr>
          <p:cNvSpPr txBox="1"/>
          <p:nvPr/>
        </p:nvSpPr>
        <p:spPr>
          <a:xfrm>
            <a:off x="594360" y="417900"/>
            <a:ext cx="4748416" cy="523220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F5050"/>
                </a:solidFill>
              </a:rPr>
              <a:t>Which SN dataset should I use?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0843A98-F34C-4118-B6A7-36B06DA5B451}"/>
              </a:ext>
            </a:extLst>
          </p:cNvPr>
          <p:cNvSpPr txBox="1"/>
          <p:nvPr/>
        </p:nvSpPr>
        <p:spPr>
          <a:xfrm>
            <a:off x="959538" y="4227121"/>
            <a:ext cx="8018469" cy="1891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FFFFFF"/>
                </a:solidFill>
              </a:rPr>
              <a:t>DES-Dovekie and Union3.1 are current state-of-the-art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FFFFFF"/>
                </a:solidFill>
              </a:rPr>
              <a:t>(Mostly) different data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FFFFFF"/>
                </a:solidFill>
              </a:rPr>
              <a:t>(Mostly) different pipeline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FFFFFF"/>
                </a:solidFill>
              </a:rPr>
              <a:t>Different teams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E32F4A42-E667-CDEC-5C56-29F2630FCB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0598020"/>
              </p:ext>
            </p:extLst>
          </p:nvPr>
        </p:nvGraphicFramePr>
        <p:xfrm>
          <a:off x="2482292" y="1465265"/>
          <a:ext cx="6495715" cy="24160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97992">
                  <a:extLst>
                    <a:ext uri="{9D8B030D-6E8A-4147-A177-3AD203B41FA5}">
                      <a16:colId xmlns:a16="http://schemas.microsoft.com/office/drawing/2014/main" val="3247394758"/>
                    </a:ext>
                  </a:extLst>
                </a:gridCol>
                <a:gridCol w="1423495">
                  <a:extLst>
                    <a:ext uri="{9D8B030D-6E8A-4147-A177-3AD203B41FA5}">
                      <a16:colId xmlns:a16="http://schemas.microsoft.com/office/drawing/2014/main" val="1405548308"/>
                    </a:ext>
                  </a:extLst>
                </a:gridCol>
                <a:gridCol w="1619838">
                  <a:extLst>
                    <a:ext uri="{9D8B030D-6E8A-4147-A177-3AD203B41FA5}">
                      <a16:colId xmlns:a16="http://schemas.microsoft.com/office/drawing/2014/main" val="1977980157"/>
                    </a:ext>
                  </a:extLst>
                </a:gridCol>
                <a:gridCol w="1554390">
                  <a:extLst>
                    <a:ext uri="{9D8B030D-6E8A-4147-A177-3AD203B41FA5}">
                      <a16:colId xmlns:a16="http://schemas.microsoft.com/office/drawing/2014/main" val="317514956"/>
                    </a:ext>
                  </a:extLst>
                </a:gridCol>
              </a:tblGrid>
              <a:tr h="269858"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sng" strike="noStrike">
                          <a:effectLst/>
                        </a:rPr>
                        <a:t>Pantheon+</a:t>
                      </a:r>
                      <a:endParaRPr lang="en-GB" sz="1800" b="1" i="0" u="sng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sng" strike="noStrike">
                          <a:effectLst/>
                        </a:rPr>
                        <a:t>DES-Dovekie</a:t>
                      </a:r>
                      <a:endParaRPr lang="en-GB" sz="1800" b="1" i="0" u="sng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sng" strike="noStrike">
                          <a:effectLst/>
                        </a:rPr>
                        <a:t>Union3.1</a:t>
                      </a:r>
                      <a:endParaRPr lang="en-GB" sz="1800" b="1" i="0" u="sng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36721710"/>
                  </a:ext>
                </a:extLst>
              </a:tr>
              <a:tr h="26985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Number of SN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1701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1820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~2000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43209148"/>
                  </a:ext>
                </a:extLst>
              </a:tr>
              <a:tr h="26985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Classification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Spec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Photo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Spec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13710299"/>
                  </a:ext>
                </a:extLst>
              </a:tr>
              <a:tr h="498395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Number of surveys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7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27037393"/>
                  </a:ext>
                </a:extLst>
              </a:tr>
              <a:tr h="498395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Oldest photometry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1980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2001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1992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36609000"/>
                  </a:ext>
                </a:extLst>
              </a:tr>
              <a:tr h="26985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Light curve fitter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Salt2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Salt3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Salt3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18453033"/>
                  </a:ext>
                </a:extLst>
              </a:tr>
              <a:tr h="26985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Bias correction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Frequentist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Frequentist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Bayesian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659749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9491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EA4F8A9-954F-4390-9BB6-D30823646128}"/>
              </a:ext>
            </a:extLst>
          </p:cNvPr>
          <p:cNvCxnSpPr>
            <a:cxnSpLocks/>
          </p:cNvCxnSpPr>
          <p:nvPr/>
        </p:nvCxnSpPr>
        <p:spPr>
          <a:xfrm>
            <a:off x="594360" y="1024247"/>
            <a:ext cx="11003280" cy="0"/>
          </a:xfrm>
          <a:prstGeom prst="line">
            <a:avLst/>
          </a:prstGeom>
          <a:ln w="66675" cmpd="thickThin">
            <a:gradFill>
              <a:gsLst>
                <a:gs pos="31000">
                  <a:schemeClr val="accent1"/>
                </a:gs>
                <a:gs pos="60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845EFAB-ED31-4394-9393-8128CC07F9A4}"/>
              </a:ext>
            </a:extLst>
          </p:cNvPr>
          <p:cNvSpPr txBox="1"/>
          <p:nvPr/>
        </p:nvSpPr>
        <p:spPr>
          <a:xfrm>
            <a:off x="594360" y="417900"/>
            <a:ext cx="2547492" cy="523220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F5050"/>
                </a:solidFill>
              </a:rPr>
              <a:t>SN in early 2025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E4B47AC-8BE4-F123-3609-3D2A437410AB}"/>
              </a:ext>
            </a:extLst>
          </p:cNvPr>
          <p:cNvSpPr txBox="1"/>
          <p:nvPr/>
        </p:nvSpPr>
        <p:spPr>
          <a:xfrm>
            <a:off x="1439203" y="5631459"/>
            <a:ext cx="2732158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CMB+DESI DR2+Pantheon+</a:t>
            </a:r>
          </a:p>
          <a:p>
            <a:r>
              <a:rPr lang="en-US" dirty="0">
                <a:solidFill>
                  <a:schemeClr val="accent2"/>
                </a:solidFill>
              </a:rPr>
              <a:t>CMB+DESI DR2+Union3</a:t>
            </a:r>
          </a:p>
          <a:p>
            <a:r>
              <a:rPr lang="en-US" dirty="0">
                <a:solidFill>
                  <a:schemeClr val="accent6"/>
                </a:solidFill>
              </a:rPr>
              <a:t>CMB+DESI DR2+DES-5Y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4F86E97-3014-92BA-21C9-79FF97760677}"/>
              </a:ext>
            </a:extLst>
          </p:cNvPr>
          <p:cNvGrpSpPr/>
          <p:nvPr/>
        </p:nvGrpSpPr>
        <p:grpSpPr>
          <a:xfrm>
            <a:off x="884803" y="1369160"/>
            <a:ext cx="3968552" cy="4076285"/>
            <a:chOff x="935045" y="1429319"/>
            <a:chExt cx="4481822" cy="459117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484E4ACB-3E39-AE94-D106-8C06BACC61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5866" r="71570"/>
            <a:stretch/>
          </p:blipFill>
          <p:spPr>
            <a:xfrm>
              <a:off x="935045" y="1429319"/>
              <a:ext cx="4481822" cy="4591175"/>
            </a:xfrm>
            <a:prstGeom prst="rect">
              <a:avLst/>
            </a:prstGeom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" name="TextBox 1">
                  <a:extLst>
                    <a:ext uri="{FF2B5EF4-FFF2-40B4-BE49-F238E27FC236}">
                      <a16:creationId xmlns:a16="http://schemas.microsoft.com/office/drawing/2014/main" id="{E84C51E3-CF29-BA46-F41C-B9A43AC5C97F}"/>
                    </a:ext>
                  </a:extLst>
                </p:cNvPr>
                <p:cNvSpPr txBox="1"/>
                <p:nvPr/>
              </p:nvSpPr>
              <p:spPr>
                <a:xfrm>
                  <a:off x="3967572" y="1558149"/>
                  <a:ext cx="1050352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600" dirty="0">
                      <a:solidFill>
                        <a:schemeClr val="accent1">
                          <a:lumMod val="75000"/>
                        </a:schemeClr>
                      </a:solidFill>
                    </a:rPr>
                    <a:t>2.8</a:t>
                  </a:r>
                  <a14:m>
                    <m:oMath xmlns:m="http://schemas.openxmlformats.org/officeDocument/2006/math">
                      <m:r>
                        <a:rPr lang="en-US" sz="360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oMath>
                  </a14:m>
                  <a:endParaRPr lang="en-GB" sz="3600" b="0" dirty="0">
                    <a:solidFill>
                      <a:schemeClr val="accent1">
                        <a:lumMod val="75000"/>
                      </a:schemeClr>
                    </a:solidFill>
                  </a:endParaRPr>
                </a:p>
              </p:txBody>
            </p:sp>
          </mc:Choice>
          <mc:Fallback>
            <p:sp>
              <p:nvSpPr>
                <p:cNvPr id="2" name="TextBox 1">
                  <a:extLst>
                    <a:ext uri="{FF2B5EF4-FFF2-40B4-BE49-F238E27FC236}">
                      <a16:creationId xmlns:a16="http://schemas.microsoft.com/office/drawing/2014/main" id="{E84C51E3-CF29-BA46-F41C-B9A43AC5C97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67572" y="1558149"/>
                  <a:ext cx="1050352" cy="646331"/>
                </a:xfrm>
                <a:prstGeom prst="rect">
                  <a:avLst/>
                </a:prstGeom>
                <a:blipFill>
                  <a:blip r:embed="rId3"/>
                  <a:stretch>
                    <a:fillRect l="-20270" t="-15217" r="-12162" b="-5217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F39B7C08-2E4A-2636-9BBA-9221D7EA586C}"/>
                    </a:ext>
                  </a:extLst>
                </p:cNvPr>
                <p:cNvSpPr txBox="1"/>
                <p:nvPr/>
              </p:nvSpPr>
              <p:spPr>
                <a:xfrm>
                  <a:off x="2326056" y="3609176"/>
                  <a:ext cx="1050352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600" dirty="0">
                      <a:solidFill>
                        <a:schemeClr val="accent6"/>
                      </a:solidFill>
                    </a:rPr>
                    <a:t>4.2</a:t>
                  </a:r>
                  <a14:m>
                    <m:oMath xmlns:m="http://schemas.openxmlformats.org/officeDocument/2006/math">
                      <m:r>
                        <a:rPr lang="en-US" sz="360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oMath>
                  </a14:m>
                  <a:endParaRPr lang="en-GB" sz="3600" b="0" dirty="0">
                    <a:solidFill>
                      <a:schemeClr val="accent6"/>
                    </a:solidFill>
                  </a:endParaRPr>
                </a:p>
              </p:txBody>
            </p:sp>
          </mc:Choice>
          <mc:Fallback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F39B7C08-2E4A-2636-9BBA-9221D7EA586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26056" y="3609176"/>
                  <a:ext cx="1050352" cy="646331"/>
                </a:xfrm>
                <a:prstGeom prst="rect">
                  <a:avLst/>
                </a:prstGeom>
                <a:blipFill>
                  <a:blip r:embed="rId4"/>
                  <a:stretch>
                    <a:fillRect l="-18667" t="-17391" r="-12000" b="-5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782C37AE-FB18-0A91-D3AA-75BA55AD5E45}"/>
                    </a:ext>
                  </a:extLst>
                </p:cNvPr>
                <p:cNvSpPr txBox="1"/>
                <p:nvPr/>
              </p:nvSpPr>
              <p:spPr>
                <a:xfrm>
                  <a:off x="3952306" y="4350798"/>
                  <a:ext cx="1050352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600" dirty="0">
                      <a:solidFill>
                        <a:schemeClr val="accent2"/>
                      </a:solidFill>
                    </a:rPr>
                    <a:t>3.8</a:t>
                  </a:r>
                  <a14:m>
                    <m:oMath xmlns:m="http://schemas.openxmlformats.org/officeDocument/2006/math">
                      <m:r>
                        <a:rPr lang="en-US" sz="360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oMath>
                  </a14:m>
                  <a:endParaRPr lang="en-GB" sz="3600" b="0" dirty="0">
                    <a:solidFill>
                      <a:schemeClr val="accent2"/>
                    </a:solidFill>
                  </a:endParaRPr>
                </a:p>
              </p:txBody>
            </p:sp>
          </mc:Choice>
          <mc:Fallback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782C37AE-FB18-0A91-D3AA-75BA55AD5E4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52306" y="4350798"/>
                  <a:ext cx="1050352" cy="646331"/>
                </a:xfrm>
                <a:prstGeom prst="rect">
                  <a:avLst/>
                </a:prstGeom>
                <a:blipFill>
                  <a:blip r:embed="rId5"/>
                  <a:stretch>
                    <a:fillRect l="-18667" t="-17391" r="-12000" b="-5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2" name="Graphic 11" descr="Arrow anti-clockwise curve">
              <a:extLst>
                <a:ext uri="{FF2B5EF4-FFF2-40B4-BE49-F238E27FC236}">
                  <a16:creationId xmlns:a16="http://schemas.microsoft.com/office/drawing/2014/main" id="{0F30F3B8-6528-9F56-B99D-0091E1AC081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 rot="16652858">
              <a:off x="3124473" y="1448749"/>
              <a:ext cx="738202" cy="941090"/>
            </a:xfrm>
            <a:prstGeom prst="rect">
              <a:avLst/>
            </a:prstGeom>
          </p:spPr>
        </p:pic>
        <p:pic>
          <p:nvPicPr>
            <p:cNvPr id="13" name="Graphic 12" descr="Arrow anti-clockwise curve">
              <a:extLst>
                <a:ext uri="{FF2B5EF4-FFF2-40B4-BE49-F238E27FC236}">
                  <a16:creationId xmlns:a16="http://schemas.microsoft.com/office/drawing/2014/main" id="{DF17B3BE-B648-6E91-9A96-969627899F8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 rot="10800000" flipV="1">
              <a:off x="2446073" y="3084080"/>
              <a:ext cx="1065099" cy="646331"/>
            </a:xfrm>
            <a:prstGeom prst="rect">
              <a:avLst/>
            </a:prstGeom>
          </p:spPr>
        </p:pic>
        <p:pic>
          <p:nvPicPr>
            <p:cNvPr id="14" name="Graphic 13" descr="Arrow anti-clockwise curve">
              <a:extLst>
                <a:ext uri="{FF2B5EF4-FFF2-40B4-BE49-F238E27FC236}">
                  <a16:creationId xmlns:a16="http://schemas.microsoft.com/office/drawing/2014/main" id="{81A2B87F-AB8F-B002-767E-DECA67AFC28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 rot="8636341" flipV="1">
              <a:off x="3475974" y="3914183"/>
              <a:ext cx="1065099" cy="64633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610755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EA4F8A9-954F-4390-9BB6-D30823646128}"/>
              </a:ext>
            </a:extLst>
          </p:cNvPr>
          <p:cNvCxnSpPr>
            <a:cxnSpLocks/>
          </p:cNvCxnSpPr>
          <p:nvPr/>
        </p:nvCxnSpPr>
        <p:spPr>
          <a:xfrm>
            <a:off x="594360" y="1024247"/>
            <a:ext cx="11003280" cy="0"/>
          </a:xfrm>
          <a:prstGeom prst="line">
            <a:avLst/>
          </a:prstGeom>
          <a:ln w="66675" cmpd="thickThin">
            <a:gradFill>
              <a:gsLst>
                <a:gs pos="31000">
                  <a:schemeClr val="accent1"/>
                </a:gs>
                <a:gs pos="60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845EFAB-ED31-4394-9393-8128CC07F9A4}"/>
              </a:ext>
            </a:extLst>
          </p:cNvPr>
          <p:cNvSpPr txBox="1"/>
          <p:nvPr/>
        </p:nvSpPr>
        <p:spPr>
          <a:xfrm>
            <a:off x="-2819527" y="415046"/>
            <a:ext cx="8656836" cy="523220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rgbClr val="FF5050"/>
                </a:solidFill>
              </a:rPr>
              <a:t>Conclusions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DD1ECC7-F8D4-7827-41C8-48B2DDC2966B}"/>
              </a:ext>
            </a:extLst>
          </p:cNvPr>
          <p:cNvSpPr txBox="1"/>
          <p:nvPr/>
        </p:nvSpPr>
        <p:spPr>
          <a:xfrm>
            <a:off x="747504" y="1749469"/>
            <a:ext cx="8096768" cy="33590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SN distances consistent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(mostly) independent data from independent teams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Systematics under control </a:t>
            </a:r>
            <a:r>
              <a:rPr lang="en-US" sz="2400" i="1" dirty="0">
                <a:solidFill>
                  <a:schemeClr val="bg1"/>
                </a:solidFill>
              </a:rPr>
              <a:t>at the current precision of data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We can be optimistic for the (SBI) future!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400" b="1" i="1" dirty="0">
              <a:solidFill>
                <a:schemeClr val="bg1"/>
              </a:solidFill>
            </a:endParaRPr>
          </a:p>
        </p:txBody>
      </p:sp>
      <p:pic>
        <p:nvPicPr>
          <p:cNvPr id="7" name="Picture 2" descr="Full colour UCL logo on a purple background.">
            <a:extLst>
              <a:ext uri="{FF2B5EF4-FFF2-40B4-BE49-F238E27FC236}">
                <a16:creationId xmlns:a16="http://schemas.microsoft.com/office/drawing/2014/main" id="{4E7519C4-BB50-DDEA-6428-F11BD556E7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9535" y="5492415"/>
            <a:ext cx="1718105" cy="9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5188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EA4F8A9-954F-4390-9BB6-D30823646128}"/>
              </a:ext>
            </a:extLst>
          </p:cNvPr>
          <p:cNvCxnSpPr>
            <a:cxnSpLocks/>
          </p:cNvCxnSpPr>
          <p:nvPr/>
        </p:nvCxnSpPr>
        <p:spPr>
          <a:xfrm>
            <a:off x="594360" y="1024247"/>
            <a:ext cx="11003280" cy="0"/>
          </a:xfrm>
          <a:prstGeom prst="line">
            <a:avLst/>
          </a:prstGeom>
          <a:ln w="66675" cmpd="thickThin">
            <a:gradFill>
              <a:gsLst>
                <a:gs pos="31000">
                  <a:schemeClr val="accent1"/>
                </a:gs>
                <a:gs pos="60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845EFAB-ED31-4394-9393-8128CC07F9A4}"/>
              </a:ext>
            </a:extLst>
          </p:cNvPr>
          <p:cNvSpPr txBox="1"/>
          <p:nvPr/>
        </p:nvSpPr>
        <p:spPr>
          <a:xfrm>
            <a:off x="594360" y="417900"/>
            <a:ext cx="2547492" cy="523220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F5050"/>
                </a:solidFill>
              </a:rPr>
              <a:t>SN in early 2025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E4B47AC-8BE4-F123-3609-3D2A437410AB}"/>
              </a:ext>
            </a:extLst>
          </p:cNvPr>
          <p:cNvSpPr txBox="1"/>
          <p:nvPr/>
        </p:nvSpPr>
        <p:spPr>
          <a:xfrm>
            <a:off x="1439203" y="5631459"/>
            <a:ext cx="2732158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CMB+DESI DR2+Pantheon+</a:t>
            </a:r>
          </a:p>
          <a:p>
            <a:r>
              <a:rPr lang="en-US" dirty="0">
                <a:solidFill>
                  <a:schemeClr val="accent2"/>
                </a:solidFill>
              </a:rPr>
              <a:t>CMB+DESI DR2+Union3</a:t>
            </a:r>
          </a:p>
          <a:p>
            <a:r>
              <a:rPr lang="en-US" dirty="0">
                <a:solidFill>
                  <a:schemeClr val="accent6"/>
                </a:solidFill>
              </a:rPr>
              <a:t>CMB+DESI DR2+DES-5Y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4F86E97-3014-92BA-21C9-79FF97760677}"/>
              </a:ext>
            </a:extLst>
          </p:cNvPr>
          <p:cNvGrpSpPr/>
          <p:nvPr/>
        </p:nvGrpSpPr>
        <p:grpSpPr>
          <a:xfrm>
            <a:off x="884803" y="1369160"/>
            <a:ext cx="3968552" cy="4076285"/>
            <a:chOff x="935045" y="1429319"/>
            <a:chExt cx="4481822" cy="459117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484E4ACB-3E39-AE94-D106-8C06BACC61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5866" r="71570"/>
            <a:stretch/>
          </p:blipFill>
          <p:spPr>
            <a:xfrm>
              <a:off x="935045" y="1429319"/>
              <a:ext cx="4481822" cy="4591175"/>
            </a:xfrm>
            <a:prstGeom prst="rect">
              <a:avLst/>
            </a:prstGeom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" name="TextBox 1">
                  <a:extLst>
                    <a:ext uri="{FF2B5EF4-FFF2-40B4-BE49-F238E27FC236}">
                      <a16:creationId xmlns:a16="http://schemas.microsoft.com/office/drawing/2014/main" id="{E84C51E3-CF29-BA46-F41C-B9A43AC5C97F}"/>
                    </a:ext>
                  </a:extLst>
                </p:cNvPr>
                <p:cNvSpPr txBox="1"/>
                <p:nvPr/>
              </p:nvSpPr>
              <p:spPr>
                <a:xfrm>
                  <a:off x="3967572" y="1558149"/>
                  <a:ext cx="1050352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600" dirty="0">
                      <a:solidFill>
                        <a:schemeClr val="accent1">
                          <a:lumMod val="75000"/>
                        </a:schemeClr>
                      </a:solidFill>
                    </a:rPr>
                    <a:t>2.8</a:t>
                  </a:r>
                  <a14:m>
                    <m:oMath xmlns:m="http://schemas.openxmlformats.org/officeDocument/2006/math">
                      <m:r>
                        <a:rPr lang="en-US" sz="360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oMath>
                  </a14:m>
                  <a:endParaRPr lang="en-GB" sz="3600" b="0" dirty="0">
                    <a:solidFill>
                      <a:schemeClr val="accent1">
                        <a:lumMod val="75000"/>
                      </a:schemeClr>
                    </a:solidFill>
                  </a:endParaRPr>
                </a:p>
              </p:txBody>
            </p:sp>
          </mc:Choice>
          <mc:Fallback>
            <p:sp>
              <p:nvSpPr>
                <p:cNvPr id="2" name="TextBox 1">
                  <a:extLst>
                    <a:ext uri="{FF2B5EF4-FFF2-40B4-BE49-F238E27FC236}">
                      <a16:creationId xmlns:a16="http://schemas.microsoft.com/office/drawing/2014/main" id="{E84C51E3-CF29-BA46-F41C-B9A43AC5C97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67572" y="1558149"/>
                  <a:ext cx="1050352" cy="646331"/>
                </a:xfrm>
                <a:prstGeom prst="rect">
                  <a:avLst/>
                </a:prstGeom>
                <a:blipFill>
                  <a:blip r:embed="rId3"/>
                  <a:stretch>
                    <a:fillRect l="-20270" t="-15217" r="-12162" b="-5217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F39B7C08-2E4A-2636-9BBA-9221D7EA586C}"/>
                    </a:ext>
                  </a:extLst>
                </p:cNvPr>
                <p:cNvSpPr txBox="1"/>
                <p:nvPr/>
              </p:nvSpPr>
              <p:spPr>
                <a:xfrm>
                  <a:off x="2326056" y="3609176"/>
                  <a:ext cx="1050352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600" dirty="0">
                      <a:solidFill>
                        <a:schemeClr val="accent6"/>
                      </a:solidFill>
                    </a:rPr>
                    <a:t>4.2</a:t>
                  </a:r>
                  <a14:m>
                    <m:oMath xmlns:m="http://schemas.openxmlformats.org/officeDocument/2006/math">
                      <m:r>
                        <a:rPr lang="en-US" sz="360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oMath>
                  </a14:m>
                  <a:endParaRPr lang="en-GB" sz="3600" b="0" dirty="0">
                    <a:solidFill>
                      <a:schemeClr val="accent6"/>
                    </a:solidFill>
                  </a:endParaRPr>
                </a:p>
              </p:txBody>
            </p:sp>
          </mc:Choice>
          <mc:Fallback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F39B7C08-2E4A-2636-9BBA-9221D7EA586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26056" y="3609176"/>
                  <a:ext cx="1050352" cy="646331"/>
                </a:xfrm>
                <a:prstGeom prst="rect">
                  <a:avLst/>
                </a:prstGeom>
                <a:blipFill>
                  <a:blip r:embed="rId4"/>
                  <a:stretch>
                    <a:fillRect l="-18667" t="-17391" r="-12000" b="-5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782C37AE-FB18-0A91-D3AA-75BA55AD5E45}"/>
                    </a:ext>
                  </a:extLst>
                </p:cNvPr>
                <p:cNvSpPr txBox="1"/>
                <p:nvPr/>
              </p:nvSpPr>
              <p:spPr>
                <a:xfrm>
                  <a:off x="3952306" y="4350798"/>
                  <a:ext cx="1050352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600" dirty="0">
                      <a:solidFill>
                        <a:schemeClr val="accent2"/>
                      </a:solidFill>
                    </a:rPr>
                    <a:t>3.8</a:t>
                  </a:r>
                  <a14:m>
                    <m:oMath xmlns:m="http://schemas.openxmlformats.org/officeDocument/2006/math">
                      <m:r>
                        <a:rPr lang="en-US" sz="360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oMath>
                  </a14:m>
                  <a:endParaRPr lang="en-GB" sz="3600" b="0" dirty="0">
                    <a:solidFill>
                      <a:schemeClr val="accent2"/>
                    </a:solidFill>
                  </a:endParaRPr>
                </a:p>
              </p:txBody>
            </p:sp>
          </mc:Choice>
          <mc:Fallback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782C37AE-FB18-0A91-D3AA-75BA55AD5E4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52306" y="4350798"/>
                  <a:ext cx="1050352" cy="646331"/>
                </a:xfrm>
                <a:prstGeom prst="rect">
                  <a:avLst/>
                </a:prstGeom>
                <a:blipFill>
                  <a:blip r:embed="rId5"/>
                  <a:stretch>
                    <a:fillRect l="-18667" t="-17391" r="-12000" b="-5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2" name="Graphic 11" descr="Arrow anti-clockwise curve">
              <a:extLst>
                <a:ext uri="{FF2B5EF4-FFF2-40B4-BE49-F238E27FC236}">
                  <a16:creationId xmlns:a16="http://schemas.microsoft.com/office/drawing/2014/main" id="{0F30F3B8-6528-9F56-B99D-0091E1AC081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 rot="16652858">
              <a:off x="3124473" y="1448749"/>
              <a:ext cx="738202" cy="941090"/>
            </a:xfrm>
            <a:prstGeom prst="rect">
              <a:avLst/>
            </a:prstGeom>
          </p:spPr>
        </p:pic>
        <p:pic>
          <p:nvPicPr>
            <p:cNvPr id="13" name="Graphic 12" descr="Arrow anti-clockwise curve">
              <a:extLst>
                <a:ext uri="{FF2B5EF4-FFF2-40B4-BE49-F238E27FC236}">
                  <a16:creationId xmlns:a16="http://schemas.microsoft.com/office/drawing/2014/main" id="{DF17B3BE-B648-6E91-9A96-969627899F8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 rot="10800000" flipV="1">
              <a:off x="2446073" y="3084080"/>
              <a:ext cx="1065099" cy="646331"/>
            </a:xfrm>
            <a:prstGeom prst="rect">
              <a:avLst/>
            </a:prstGeom>
          </p:spPr>
        </p:pic>
        <p:pic>
          <p:nvPicPr>
            <p:cNvPr id="14" name="Graphic 13" descr="Arrow anti-clockwise curve">
              <a:extLst>
                <a:ext uri="{FF2B5EF4-FFF2-40B4-BE49-F238E27FC236}">
                  <a16:creationId xmlns:a16="http://schemas.microsoft.com/office/drawing/2014/main" id="{81A2B87F-AB8F-B002-767E-DECA67AFC28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 rot="8636341" flipV="1">
              <a:off x="3475974" y="3914183"/>
              <a:ext cx="1065099" cy="646331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359101B-9C88-E9D8-8867-53E1F5483DB2}"/>
              </a:ext>
            </a:extLst>
          </p:cNvPr>
          <p:cNvGrpSpPr/>
          <p:nvPr/>
        </p:nvGrpSpPr>
        <p:grpSpPr>
          <a:xfrm>
            <a:off x="5447025" y="2292985"/>
            <a:ext cx="6301534" cy="2917978"/>
            <a:chOff x="5424841" y="2971800"/>
            <a:chExt cx="6301534" cy="2917978"/>
          </a:xfrm>
        </p:grpSpPr>
        <p:pic>
          <p:nvPicPr>
            <p:cNvPr id="16" name="Graphic 15" descr="Arrow anti-clockwise curve">
              <a:extLst>
                <a:ext uri="{FF2B5EF4-FFF2-40B4-BE49-F238E27FC236}">
                  <a16:creationId xmlns:a16="http://schemas.microsoft.com/office/drawing/2014/main" id="{6FE29D63-D20A-2E1A-0CF3-CDF179939E52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5638800" y="2971800"/>
              <a:ext cx="914400" cy="914400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4E890153-88E4-CFF7-2C6F-32B7B4E7E6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29" t="47251"/>
            <a:stretch/>
          </p:blipFill>
          <p:spPr>
            <a:xfrm>
              <a:off x="5424841" y="3116025"/>
              <a:ext cx="6301534" cy="2773753"/>
            </a:xfrm>
            <a:prstGeom prst="rect">
              <a:avLst/>
            </a:prstGeom>
          </p:spPr>
        </p:pic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90ACD3F-A54F-0B1D-6C97-96DE0243685E}"/>
                </a:ext>
              </a:extLst>
            </p:cNvPr>
            <p:cNvSpPr/>
            <p:nvPr/>
          </p:nvSpPr>
          <p:spPr>
            <a:xfrm rot="2137872">
              <a:off x="5825369" y="4140320"/>
              <a:ext cx="1323863" cy="793056"/>
            </a:xfrm>
            <a:prstGeom prst="ellipse">
              <a:avLst/>
            </a:prstGeom>
            <a:noFill/>
            <a:ln w="412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2E5F0281-3664-E702-6133-EF94E5437908}"/>
                </a:ext>
              </a:extLst>
            </p:cNvPr>
            <p:cNvSpPr/>
            <p:nvPr/>
          </p:nvSpPr>
          <p:spPr>
            <a:xfrm rot="318033">
              <a:off x="8967935" y="4278739"/>
              <a:ext cx="1323863" cy="793056"/>
            </a:xfrm>
            <a:prstGeom prst="ellipse">
              <a:avLst/>
            </a:prstGeom>
            <a:noFill/>
            <a:ln w="412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03AAF89-3680-74B1-E68F-8F06F20495E7}"/>
                  </a:ext>
                </a:extLst>
              </p:cNvPr>
              <p:cNvSpPr txBox="1"/>
              <p:nvPr/>
            </p:nvSpPr>
            <p:spPr>
              <a:xfrm>
                <a:off x="5740473" y="5630415"/>
                <a:ext cx="5980163" cy="505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bg1"/>
                    </a:solidFill>
                  </a:rPr>
                  <a:t>Strong evidence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bg1"/>
                    </a:solidFill>
                  </a:rPr>
                  <a:t> requires sub 1% accuracy</a:t>
                </a:r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03AAF89-3680-74B1-E68F-8F06F20495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0473" y="5630415"/>
                <a:ext cx="5980163" cy="505523"/>
              </a:xfrm>
              <a:prstGeom prst="rect">
                <a:avLst/>
              </a:prstGeom>
              <a:blipFill>
                <a:blip r:embed="rId15"/>
                <a:stretch>
                  <a:fillRect l="-1059" b="-195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34998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8437E218-D619-9AED-B73D-F1A9DD313CC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219" r="71566" b="-1"/>
          <a:stretch/>
        </p:blipFill>
        <p:spPr>
          <a:xfrm>
            <a:off x="902677" y="1378434"/>
            <a:ext cx="3912084" cy="4054976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EA4F8A9-954F-4390-9BB6-D30823646128}"/>
              </a:ext>
            </a:extLst>
          </p:cNvPr>
          <p:cNvCxnSpPr>
            <a:cxnSpLocks/>
          </p:cNvCxnSpPr>
          <p:nvPr/>
        </p:nvCxnSpPr>
        <p:spPr>
          <a:xfrm>
            <a:off x="594360" y="1024247"/>
            <a:ext cx="11003280" cy="0"/>
          </a:xfrm>
          <a:prstGeom prst="line">
            <a:avLst/>
          </a:prstGeom>
          <a:ln w="66675" cmpd="thickThin">
            <a:gradFill>
              <a:gsLst>
                <a:gs pos="31000">
                  <a:schemeClr val="accent1"/>
                </a:gs>
                <a:gs pos="60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845EFAB-ED31-4394-9393-8128CC07F9A4}"/>
              </a:ext>
            </a:extLst>
          </p:cNvPr>
          <p:cNvSpPr txBox="1"/>
          <p:nvPr/>
        </p:nvSpPr>
        <p:spPr>
          <a:xfrm>
            <a:off x="594360" y="417900"/>
            <a:ext cx="1485728" cy="523220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F5050"/>
                </a:solidFill>
              </a:rPr>
              <a:t>SN today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E4B47AC-8BE4-F123-3609-3D2A437410AB}"/>
              </a:ext>
            </a:extLst>
          </p:cNvPr>
          <p:cNvSpPr txBox="1"/>
          <p:nvPr/>
        </p:nvSpPr>
        <p:spPr>
          <a:xfrm>
            <a:off x="775077" y="5630850"/>
            <a:ext cx="4262514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CMB+DESI DR2+Pantheon+ (new </a:t>
            </a:r>
            <a:r>
              <a:rPr lang="en-US" dirty="0" err="1">
                <a:solidFill>
                  <a:schemeClr val="accent1"/>
                </a:solidFill>
              </a:rPr>
              <a:t>hostmass</a:t>
            </a:r>
            <a:r>
              <a:rPr lang="en-US" dirty="0">
                <a:solidFill>
                  <a:schemeClr val="accent1"/>
                </a:solidFill>
              </a:rPr>
              <a:t>)</a:t>
            </a:r>
          </a:p>
          <a:p>
            <a:r>
              <a:rPr lang="en-US" dirty="0">
                <a:solidFill>
                  <a:schemeClr val="accent2"/>
                </a:solidFill>
              </a:rPr>
              <a:t>CMB+DESI DR2+Union3.1 (two population)</a:t>
            </a:r>
          </a:p>
          <a:p>
            <a:r>
              <a:rPr lang="en-US" dirty="0">
                <a:solidFill>
                  <a:schemeClr val="accent6"/>
                </a:solidFill>
              </a:rPr>
              <a:t>CMB+DESI DR2+DES-Dovekie (photometry)</a:t>
            </a:r>
          </a:p>
        </p:txBody>
      </p:sp>
      <p:pic>
        <p:nvPicPr>
          <p:cNvPr id="4" name="Graphic 3" descr="Arrow anti-clockwise curve">
            <a:extLst>
              <a:ext uri="{FF2B5EF4-FFF2-40B4-BE49-F238E27FC236}">
                <a16:creationId xmlns:a16="http://schemas.microsoft.com/office/drawing/2014/main" id="{FB5F43D3-E2E0-97C2-501B-64431FE609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638800" y="2971800"/>
            <a:ext cx="914400" cy="9144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84C51E3-CF29-BA46-F41C-B9A43AC5C97F}"/>
                  </a:ext>
                </a:extLst>
              </p:cNvPr>
              <p:cNvSpPr txBox="1"/>
              <p:nvPr/>
            </p:nvSpPr>
            <p:spPr>
              <a:xfrm>
                <a:off x="3570037" y="1483542"/>
                <a:ext cx="105035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600" dirty="0">
                    <a:solidFill>
                      <a:schemeClr val="accent1">
                        <a:lumMod val="75000"/>
                      </a:schemeClr>
                    </a:solidFill>
                  </a:rPr>
                  <a:t>3.2</a:t>
                </a:r>
                <a14:m>
                  <m:oMath xmlns:m="http://schemas.openxmlformats.org/officeDocument/2006/math">
                    <m:r>
                      <a:rPr lang="en-US" sz="360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endParaRPr lang="en-GB" sz="3600" b="0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84C51E3-CF29-BA46-F41C-B9A43AC5C9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0037" y="1483542"/>
                <a:ext cx="1050352" cy="646331"/>
              </a:xfrm>
              <a:prstGeom prst="rect">
                <a:avLst/>
              </a:prstGeom>
              <a:blipFill>
                <a:blip r:embed="rId5"/>
                <a:stretch>
                  <a:fillRect l="-18072" t="-13462" b="-346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39B7C08-2E4A-2636-9BBA-9221D7EA586C}"/>
                  </a:ext>
                </a:extLst>
              </p:cNvPr>
              <p:cNvSpPr txBox="1"/>
              <p:nvPr/>
            </p:nvSpPr>
            <p:spPr>
              <a:xfrm>
                <a:off x="2116512" y="3304551"/>
                <a:ext cx="105035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600" dirty="0">
                    <a:solidFill>
                      <a:schemeClr val="accent6"/>
                    </a:solidFill>
                  </a:rPr>
                  <a:t>3.2</a:t>
                </a:r>
                <a14:m>
                  <m:oMath xmlns:m="http://schemas.openxmlformats.org/officeDocument/2006/math">
                    <m:r>
                      <a:rPr lang="en-US" sz="360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endParaRPr lang="en-GB" sz="3600" b="0" dirty="0">
                  <a:solidFill>
                    <a:schemeClr val="accent6"/>
                  </a:solidFill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39B7C08-2E4A-2636-9BBA-9221D7EA58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6512" y="3304551"/>
                <a:ext cx="1050352" cy="646331"/>
              </a:xfrm>
              <a:prstGeom prst="rect">
                <a:avLst/>
              </a:prstGeom>
              <a:blipFill>
                <a:blip r:embed="rId6"/>
                <a:stretch>
                  <a:fillRect l="-16667" t="-15385" b="-32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82C37AE-FB18-0A91-D3AA-75BA55AD5E45}"/>
                  </a:ext>
                </a:extLst>
              </p:cNvPr>
              <p:cNvSpPr txBox="1"/>
              <p:nvPr/>
            </p:nvSpPr>
            <p:spPr>
              <a:xfrm>
                <a:off x="3556519" y="3963002"/>
                <a:ext cx="105035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600" dirty="0">
                    <a:solidFill>
                      <a:schemeClr val="accent2"/>
                    </a:solidFill>
                  </a:rPr>
                  <a:t>3.3</a:t>
                </a:r>
                <a14:m>
                  <m:oMath xmlns:m="http://schemas.openxmlformats.org/officeDocument/2006/math">
                    <m:r>
                      <a:rPr lang="en-US" sz="360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endParaRPr lang="en-GB" sz="3600" b="0" dirty="0">
                  <a:solidFill>
                    <a:schemeClr val="accent2"/>
                  </a:solidFill>
                </a:endParaRP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82C37AE-FB18-0A91-D3AA-75BA55AD5E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6519" y="3963002"/>
                <a:ext cx="1050352" cy="646331"/>
              </a:xfrm>
              <a:prstGeom prst="rect">
                <a:avLst/>
              </a:prstGeom>
              <a:blipFill>
                <a:blip r:embed="rId7"/>
                <a:stretch>
                  <a:fillRect l="-16667" t="-15686" b="-352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Graphic 11" descr="Arrow anti-clockwise curve">
            <a:extLst>
              <a:ext uri="{FF2B5EF4-FFF2-40B4-BE49-F238E27FC236}">
                <a16:creationId xmlns:a16="http://schemas.microsoft.com/office/drawing/2014/main" id="{0F30F3B8-6528-9F56-B99D-0091E1AC081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16652858">
            <a:off x="2822615" y="1387528"/>
            <a:ext cx="655414" cy="833314"/>
          </a:xfrm>
          <a:prstGeom prst="rect">
            <a:avLst/>
          </a:prstGeom>
        </p:spPr>
      </p:pic>
      <p:pic>
        <p:nvPicPr>
          <p:cNvPr id="13" name="Graphic 12" descr="Arrow anti-clockwise curve">
            <a:extLst>
              <a:ext uri="{FF2B5EF4-FFF2-40B4-BE49-F238E27FC236}">
                <a16:creationId xmlns:a16="http://schemas.microsoft.com/office/drawing/2014/main" id="{DF17B3BE-B648-6E91-9A96-969627899F8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10800000" flipV="1">
            <a:off x="2222784" y="2838343"/>
            <a:ext cx="943121" cy="573846"/>
          </a:xfrm>
          <a:prstGeom prst="rect">
            <a:avLst/>
          </a:prstGeom>
        </p:spPr>
      </p:pic>
      <p:pic>
        <p:nvPicPr>
          <p:cNvPr id="14" name="Graphic 13" descr="Arrow anti-clockwise curve">
            <a:extLst>
              <a:ext uri="{FF2B5EF4-FFF2-40B4-BE49-F238E27FC236}">
                <a16:creationId xmlns:a16="http://schemas.microsoft.com/office/drawing/2014/main" id="{81A2B87F-AB8F-B002-767E-DECA67AFC28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8636341" flipV="1">
            <a:off x="3134738" y="3575352"/>
            <a:ext cx="943121" cy="57384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D728E67-8940-247B-E63D-A839DFB1EBD9}"/>
              </a:ext>
            </a:extLst>
          </p:cNvPr>
          <p:cNvSpPr txBox="1"/>
          <p:nvPr/>
        </p:nvSpPr>
        <p:spPr>
          <a:xfrm>
            <a:off x="6096000" y="1483542"/>
            <a:ext cx="1710020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Same data !</a:t>
            </a:r>
          </a:p>
        </p:txBody>
      </p:sp>
    </p:spTree>
    <p:extLst>
      <p:ext uri="{BB962C8B-B14F-4D97-AF65-F5344CB8AC3E}">
        <p14:creationId xmlns:p14="http://schemas.microsoft.com/office/powerpoint/2010/main" val="724395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8437E218-D619-9AED-B73D-F1A9DD313CC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219" r="71566" b="-1"/>
          <a:stretch/>
        </p:blipFill>
        <p:spPr>
          <a:xfrm>
            <a:off x="902677" y="1378434"/>
            <a:ext cx="3912084" cy="4054976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EA4F8A9-954F-4390-9BB6-D30823646128}"/>
              </a:ext>
            </a:extLst>
          </p:cNvPr>
          <p:cNvCxnSpPr>
            <a:cxnSpLocks/>
          </p:cNvCxnSpPr>
          <p:nvPr/>
        </p:nvCxnSpPr>
        <p:spPr>
          <a:xfrm>
            <a:off x="594360" y="1024247"/>
            <a:ext cx="11003280" cy="0"/>
          </a:xfrm>
          <a:prstGeom prst="line">
            <a:avLst/>
          </a:prstGeom>
          <a:ln w="66675" cmpd="thickThin">
            <a:gradFill>
              <a:gsLst>
                <a:gs pos="31000">
                  <a:schemeClr val="accent1"/>
                </a:gs>
                <a:gs pos="60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845EFAB-ED31-4394-9393-8128CC07F9A4}"/>
              </a:ext>
            </a:extLst>
          </p:cNvPr>
          <p:cNvSpPr txBox="1"/>
          <p:nvPr/>
        </p:nvSpPr>
        <p:spPr>
          <a:xfrm>
            <a:off x="594360" y="417900"/>
            <a:ext cx="1485728" cy="523220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F5050"/>
                </a:solidFill>
              </a:rPr>
              <a:t>SN today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E4B47AC-8BE4-F123-3609-3D2A437410AB}"/>
              </a:ext>
            </a:extLst>
          </p:cNvPr>
          <p:cNvSpPr txBox="1"/>
          <p:nvPr/>
        </p:nvSpPr>
        <p:spPr>
          <a:xfrm>
            <a:off x="775077" y="5630850"/>
            <a:ext cx="4262514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CMB+DESI DR2+Pantheon+ (new </a:t>
            </a:r>
            <a:r>
              <a:rPr lang="en-US" dirty="0" err="1">
                <a:solidFill>
                  <a:schemeClr val="accent1"/>
                </a:solidFill>
              </a:rPr>
              <a:t>hostmass</a:t>
            </a:r>
            <a:r>
              <a:rPr lang="en-US" dirty="0">
                <a:solidFill>
                  <a:schemeClr val="accent1"/>
                </a:solidFill>
              </a:rPr>
              <a:t>)</a:t>
            </a:r>
          </a:p>
          <a:p>
            <a:r>
              <a:rPr lang="en-US" dirty="0">
                <a:solidFill>
                  <a:schemeClr val="accent2"/>
                </a:solidFill>
              </a:rPr>
              <a:t>CMB+DESI DR2+Union3.1 (two population)</a:t>
            </a:r>
          </a:p>
          <a:p>
            <a:r>
              <a:rPr lang="en-US" dirty="0">
                <a:solidFill>
                  <a:schemeClr val="accent6"/>
                </a:solidFill>
              </a:rPr>
              <a:t>CMB+DESI DR2+DES-Dovekie (photometry)</a:t>
            </a:r>
          </a:p>
        </p:txBody>
      </p:sp>
      <p:pic>
        <p:nvPicPr>
          <p:cNvPr id="4" name="Graphic 3" descr="Arrow anti-clockwise curve">
            <a:extLst>
              <a:ext uri="{FF2B5EF4-FFF2-40B4-BE49-F238E27FC236}">
                <a16:creationId xmlns:a16="http://schemas.microsoft.com/office/drawing/2014/main" id="{FB5F43D3-E2E0-97C2-501B-64431FE609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638800" y="2971800"/>
            <a:ext cx="914400" cy="9144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84C51E3-CF29-BA46-F41C-B9A43AC5C97F}"/>
                  </a:ext>
                </a:extLst>
              </p:cNvPr>
              <p:cNvSpPr txBox="1"/>
              <p:nvPr/>
            </p:nvSpPr>
            <p:spPr>
              <a:xfrm>
                <a:off x="3570037" y="1483542"/>
                <a:ext cx="105035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600" dirty="0">
                    <a:solidFill>
                      <a:schemeClr val="accent1">
                        <a:lumMod val="75000"/>
                      </a:schemeClr>
                    </a:solidFill>
                  </a:rPr>
                  <a:t>3.2</a:t>
                </a:r>
                <a14:m>
                  <m:oMath xmlns:m="http://schemas.openxmlformats.org/officeDocument/2006/math">
                    <m:r>
                      <a:rPr lang="en-US" sz="360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endParaRPr lang="en-GB" sz="3600" b="0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84C51E3-CF29-BA46-F41C-B9A43AC5C9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0037" y="1483542"/>
                <a:ext cx="1050352" cy="646331"/>
              </a:xfrm>
              <a:prstGeom prst="rect">
                <a:avLst/>
              </a:prstGeom>
              <a:blipFill>
                <a:blip r:embed="rId5"/>
                <a:stretch>
                  <a:fillRect l="-18072" t="-13462" b="-346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39B7C08-2E4A-2636-9BBA-9221D7EA586C}"/>
                  </a:ext>
                </a:extLst>
              </p:cNvPr>
              <p:cNvSpPr txBox="1"/>
              <p:nvPr/>
            </p:nvSpPr>
            <p:spPr>
              <a:xfrm>
                <a:off x="2116512" y="3304551"/>
                <a:ext cx="105035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600" dirty="0">
                    <a:solidFill>
                      <a:schemeClr val="accent6"/>
                    </a:solidFill>
                  </a:rPr>
                  <a:t>3.2</a:t>
                </a:r>
                <a14:m>
                  <m:oMath xmlns:m="http://schemas.openxmlformats.org/officeDocument/2006/math">
                    <m:r>
                      <a:rPr lang="en-US" sz="360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endParaRPr lang="en-GB" sz="3600" b="0" dirty="0">
                  <a:solidFill>
                    <a:schemeClr val="accent6"/>
                  </a:solidFill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39B7C08-2E4A-2636-9BBA-9221D7EA58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6512" y="3304551"/>
                <a:ext cx="1050352" cy="646331"/>
              </a:xfrm>
              <a:prstGeom prst="rect">
                <a:avLst/>
              </a:prstGeom>
              <a:blipFill>
                <a:blip r:embed="rId6"/>
                <a:stretch>
                  <a:fillRect l="-16667" t="-15385" b="-32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82C37AE-FB18-0A91-D3AA-75BA55AD5E45}"/>
                  </a:ext>
                </a:extLst>
              </p:cNvPr>
              <p:cNvSpPr txBox="1"/>
              <p:nvPr/>
            </p:nvSpPr>
            <p:spPr>
              <a:xfrm>
                <a:off x="3556519" y="3963002"/>
                <a:ext cx="105035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600" dirty="0">
                    <a:solidFill>
                      <a:schemeClr val="accent2"/>
                    </a:solidFill>
                  </a:rPr>
                  <a:t>3.3</a:t>
                </a:r>
                <a14:m>
                  <m:oMath xmlns:m="http://schemas.openxmlformats.org/officeDocument/2006/math">
                    <m:r>
                      <a:rPr lang="en-US" sz="360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endParaRPr lang="en-GB" sz="3600" b="0" dirty="0">
                  <a:solidFill>
                    <a:schemeClr val="accent2"/>
                  </a:solidFill>
                </a:endParaRP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82C37AE-FB18-0A91-D3AA-75BA55AD5E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6519" y="3963002"/>
                <a:ext cx="1050352" cy="646331"/>
              </a:xfrm>
              <a:prstGeom prst="rect">
                <a:avLst/>
              </a:prstGeom>
              <a:blipFill>
                <a:blip r:embed="rId7"/>
                <a:stretch>
                  <a:fillRect l="-16667" t="-15686" b="-352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Graphic 11" descr="Arrow anti-clockwise curve">
            <a:extLst>
              <a:ext uri="{FF2B5EF4-FFF2-40B4-BE49-F238E27FC236}">
                <a16:creationId xmlns:a16="http://schemas.microsoft.com/office/drawing/2014/main" id="{0F30F3B8-6528-9F56-B99D-0091E1AC081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16652858">
            <a:off x="2822615" y="1387528"/>
            <a:ext cx="655414" cy="833314"/>
          </a:xfrm>
          <a:prstGeom prst="rect">
            <a:avLst/>
          </a:prstGeom>
        </p:spPr>
      </p:pic>
      <p:pic>
        <p:nvPicPr>
          <p:cNvPr id="13" name="Graphic 12" descr="Arrow anti-clockwise curve">
            <a:extLst>
              <a:ext uri="{FF2B5EF4-FFF2-40B4-BE49-F238E27FC236}">
                <a16:creationId xmlns:a16="http://schemas.microsoft.com/office/drawing/2014/main" id="{DF17B3BE-B648-6E91-9A96-969627899F8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10800000" flipV="1">
            <a:off x="2222784" y="2838343"/>
            <a:ext cx="943121" cy="573846"/>
          </a:xfrm>
          <a:prstGeom prst="rect">
            <a:avLst/>
          </a:prstGeom>
        </p:spPr>
      </p:pic>
      <p:pic>
        <p:nvPicPr>
          <p:cNvPr id="14" name="Graphic 13" descr="Arrow anti-clockwise curve">
            <a:extLst>
              <a:ext uri="{FF2B5EF4-FFF2-40B4-BE49-F238E27FC236}">
                <a16:creationId xmlns:a16="http://schemas.microsoft.com/office/drawing/2014/main" id="{81A2B87F-AB8F-B002-767E-DECA67AFC28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8636341" flipV="1">
            <a:off x="3134738" y="3575352"/>
            <a:ext cx="943121" cy="57384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D728E67-8940-247B-E63D-A839DFB1EBD9}"/>
              </a:ext>
            </a:extLst>
          </p:cNvPr>
          <p:cNvSpPr txBox="1"/>
          <p:nvPr/>
        </p:nvSpPr>
        <p:spPr>
          <a:xfrm>
            <a:off x="6096000" y="1483542"/>
            <a:ext cx="1710020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Same data !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EAD84BE-CD02-56A2-9BF4-65BADFE3055C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86" b="9309"/>
          <a:stretch/>
        </p:blipFill>
        <p:spPr>
          <a:xfrm>
            <a:off x="5447025" y="2838343"/>
            <a:ext cx="4738189" cy="108433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AEC1A70-78A9-F04C-6179-812B3E6701B1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86" b="23461"/>
          <a:stretch/>
        </p:blipFill>
        <p:spPr>
          <a:xfrm>
            <a:off x="6836437" y="4147668"/>
            <a:ext cx="5092700" cy="92333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01D29BB-1A67-DBBB-166A-2A42CE5A59CC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3205" y="5370118"/>
            <a:ext cx="5486400" cy="114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828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EA4F8A9-954F-4390-9BB6-D30823646128}"/>
              </a:ext>
            </a:extLst>
          </p:cNvPr>
          <p:cNvCxnSpPr>
            <a:cxnSpLocks/>
          </p:cNvCxnSpPr>
          <p:nvPr/>
        </p:nvCxnSpPr>
        <p:spPr>
          <a:xfrm>
            <a:off x="594360" y="1024247"/>
            <a:ext cx="11003280" cy="0"/>
          </a:xfrm>
          <a:prstGeom prst="line">
            <a:avLst/>
          </a:prstGeom>
          <a:ln w="66675" cmpd="thickThin">
            <a:gradFill>
              <a:gsLst>
                <a:gs pos="31000">
                  <a:schemeClr val="accent1"/>
                </a:gs>
                <a:gs pos="60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845EFAB-ED31-4394-9393-8128CC07F9A4}"/>
              </a:ext>
            </a:extLst>
          </p:cNvPr>
          <p:cNvSpPr txBox="1"/>
          <p:nvPr/>
        </p:nvSpPr>
        <p:spPr>
          <a:xfrm>
            <a:off x="594360" y="417900"/>
            <a:ext cx="3530390" cy="523220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F5050"/>
                </a:solidFill>
              </a:rPr>
              <a:t>What’s in the sausage?</a:t>
            </a:r>
          </a:p>
        </p:txBody>
      </p:sp>
      <p:pic>
        <p:nvPicPr>
          <p:cNvPr id="12290" name="Picture 2" descr="Sausages and cauldrons: Making law and policy in 21st ...">
            <a:extLst>
              <a:ext uri="{FF2B5EF4-FFF2-40B4-BE49-F238E27FC236}">
                <a16:creationId xmlns:a16="http://schemas.microsoft.com/office/drawing/2014/main" id="{A93A8D7B-2319-1D7C-A50D-825FA1A9BC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5358" y="1995711"/>
            <a:ext cx="6199415" cy="4132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Graphic 6" descr="Close">
            <a:extLst>
              <a:ext uri="{FF2B5EF4-FFF2-40B4-BE49-F238E27FC236}">
                <a16:creationId xmlns:a16="http://schemas.microsoft.com/office/drawing/2014/main" id="{85A81B1B-5E67-C4D4-B2A2-5C93DA3B08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948605" y="2260127"/>
            <a:ext cx="582211" cy="58221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9FC4021-926E-1305-EF65-9678F3F2A541}"/>
              </a:ext>
            </a:extLst>
          </p:cNvPr>
          <p:cNvSpPr txBox="1"/>
          <p:nvPr/>
        </p:nvSpPr>
        <p:spPr>
          <a:xfrm>
            <a:off x="5948605" y="1882576"/>
            <a:ext cx="582211" cy="523220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F5050"/>
                </a:solidFill>
              </a:rPr>
              <a:t>SN</a:t>
            </a:r>
          </a:p>
        </p:txBody>
      </p:sp>
      <p:pic>
        <p:nvPicPr>
          <p:cNvPr id="19" name="Graphic 18" descr="Close">
            <a:extLst>
              <a:ext uri="{FF2B5EF4-FFF2-40B4-BE49-F238E27FC236}">
                <a16:creationId xmlns:a16="http://schemas.microsoft.com/office/drawing/2014/main" id="{F65F5142-1AF8-0D3F-22E4-CD6A425ADA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685065" y="2967938"/>
            <a:ext cx="527081" cy="527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5815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EA4F8A9-954F-4390-9BB6-D30823646128}"/>
              </a:ext>
            </a:extLst>
          </p:cNvPr>
          <p:cNvCxnSpPr>
            <a:cxnSpLocks/>
          </p:cNvCxnSpPr>
          <p:nvPr/>
        </p:nvCxnSpPr>
        <p:spPr>
          <a:xfrm>
            <a:off x="594360" y="1024247"/>
            <a:ext cx="11003280" cy="0"/>
          </a:xfrm>
          <a:prstGeom prst="line">
            <a:avLst/>
          </a:prstGeom>
          <a:ln w="66675" cmpd="thickThin">
            <a:gradFill>
              <a:gsLst>
                <a:gs pos="31000">
                  <a:schemeClr val="accent1"/>
                </a:gs>
                <a:gs pos="60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845EFAB-ED31-4394-9393-8128CC07F9A4}"/>
              </a:ext>
            </a:extLst>
          </p:cNvPr>
          <p:cNvSpPr txBox="1"/>
          <p:nvPr/>
        </p:nvSpPr>
        <p:spPr>
          <a:xfrm>
            <a:off x="594360" y="417900"/>
            <a:ext cx="4917372" cy="523220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F5050"/>
                </a:solidFill>
              </a:rPr>
              <a:t>SN light curves and environment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B2AA37-FE19-E336-1FFF-35CD0BAB067A}"/>
              </a:ext>
            </a:extLst>
          </p:cNvPr>
          <p:cNvSpPr txBox="1"/>
          <p:nvPr/>
        </p:nvSpPr>
        <p:spPr>
          <a:xfrm>
            <a:off x="9517710" y="3841801"/>
            <a:ext cx="1082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i="0" u="none" strike="noStrike" dirty="0" err="1">
                <a:solidFill>
                  <a:schemeClr val="bg1"/>
                </a:solidFill>
                <a:effectLst/>
                <a:latin typeface="quatro"/>
              </a:rPr>
              <a:t>Rigault</a:t>
            </a:r>
            <a:r>
              <a:rPr lang="en-GB" sz="1200" dirty="0">
                <a:solidFill>
                  <a:schemeClr val="bg1"/>
                </a:solidFill>
                <a:latin typeface="quatro"/>
              </a:rPr>
              <a:t>++2025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960741D-2B7A-A128-1E67-365517E0E9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550" y="1534097"/>
            <a:ext cx="3296093" cy="329609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A9B5AFF-67BE-8095-ED24-4B1C4DA9526A}"/>
              </a:ext>
            </a:extLst>
          </p:cNvPr>
          <p:cNvSpPr/>
          <p:nvPr/>
        </p:nvSpPr>
        <p:spPr>
          <a:xfrm>
            <a:off x="873549" y="4694975"/>
            <a:ext cx="3296094" cy="2732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figure from paper">
            <a:extLst>
              <a:ext uri="{FF2B5EF4-FFF2-40B4-BE49-F238E27FC236}">
                <a16:creationId xmlns:a16="http://schemas.microsoft.com/office/drawing/2014/main" id="{F8C37492-ACE9-BDAD-BF88-06F017A8AC0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48" b="33798"/>
          <a:stretch/>
        </p:blipFill>
        <p:spPr bwMode="auto">
          <a:xfrm>
            <a:off x="6039064" y="1512904"/>
            <a:ext cx="4560865" cy="2163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E760F14-7CC8-B1AB-B661-F24E4C198B93}"/>
              </a:ext>
            </a:extLst>
          </p:cNvPr>
          <p:cNvSpPr txBox="1"/>
          <p:nvPr/>
        </p:nvSpPr>
        <p:spPr>
          <a:xfrm>
            <a:off x="7443164" y="4694975"/>
            <a:ext cx="148778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</a:rPr>
              <a:t>L</a:t>
            </a:r>
            <a:r>
              <a:rPr lang="en-GB" sz="2400" b="0" dirty="0">
                <a:solidFill>
                  <a:schemeClr val="bg1"/>
                </a:solidFill>
              </a:rPr>
              <a:t>ight curves</a:t>
            </a:r>
          </a:p>
        </p:txBody>
      </p:sp>
      <p:sp>
        <p:nvSpPr>
          <p:cNvPr id="15" name="Left Arrow 14">
            <a:extLst>
              <a:ext uri="{FF2B5EF4-FFF2-40B4-BE49-F238E27FC236}">
                <a16:creationId xmlns:a16="http://schemas.microsoft.com/office/drawing/2014/main" id="{C0E7A952-126A-8A7B-99FA-3B097F20124F}"/>
              </a:ext>
            </a:extLst>
          </p:cNvPr>
          <p:cNvSpPr/>
          <p:nvPr/>
        </p:nvSpPr>
        <p:spPr>
          <a:xfrm rot="10800000">
            <a:off x="4726043" y="2137719"/>
            <a:ext cx="756621" cy="3442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Left Arrow 15">
            <a:extLst>
              <a:ext uri="{FF2B5EF4-FFF2-40B4-BE49-F238E27FC236}">
                <a16:creationId xmlns:a16="http://schemas.microsoft.com/office/drawing/2014/main" id="{82D5F806-FC30-4918-4946-67240106EBE9}"/>
              </a:ext>
            </a:extLst>
          </p:cNvPr>
          <p:cNvSpPr/>
          <p:nvPr/>
        </p:nvSpPr>
        <p:spPr>
          <a:xfrm rot="16200000">
            <a:off x="7769063" y="4072314"/>
            <a:ext cx="756621" cy="3442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11A99EB-FB57-B140-45C5-B98B34B86E49}"/>
              </a:ext>
            </a:extLst>
          </p:cNvPr>
          <p:cNvSpPr txBox="1"/>
          <p:nvPr/>
        </p:nvSpPr>
        <p:spPr>
          <a:xfrm>
            <a:off x="5934163" y="5345096"/>
            <a:ext cx="47706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2400" b="0" dirty="0">
                <a:solidFill>
                  <a:schemeClr val="bg1"/>
                </a:solidFill>
              </a:rPr>
              <a:t>Environment (host galaxy, foreground)</a:t>
            </a:r>
          </a:p>
        </p:txBody>
      </p:sp>
    </p:spTree>
    <p:extLst>
      <p:ext uri="{BB962C8B-B14F-4D97-AF65-F5344CB8AC3E}">
        <p14:creationId xmlns:p14="http://schemas.microsoft.com/office/powerpoint/2010/main" val="6475235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EA4F8A9-954F-4390-9BB6-D30823646128}"/>
              </a:ext>
            </a:extLst>
          </p:cNvPr>
          <p:cNvCxnSpPr>
            <a:cxnSpLocks/>
          </p:cNvCxnSpPr>
          <p:nvPr/>
        </p:nvCxnSpPr>
        <p:spPr>
          <a:xfrm>
            <a:off x="594360" y="1024247"/>
            <a:ext cx="11003280" cy="0"/>
          </a:xfrm>
          <a:prstGeom prst="line">
            <a:avLst/>
          </a:prstGeom>
          <a:ln w="66675" cmpd="thickThin">
            <a:gradFill>
              <a:gsLst>
                <a:gs pos="31000">
                  <a:schemeClr val="accent1"/>
                </a:gs>
                <a:gs pos="60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845EFAB-ED31-4394-9393-8128CC07F9A4}"/>
              </a:ext>
            </a:extLst>
          </p:cNvPr>
          <p:cNvSpPr txBox="1"/>
          <p:nvPr/>
        </p:nvSpPr>
        <p:spPr>
          <a:xfrm>
            <a:off x="594360" y="417900"/>
            <a:ext cx="5455211" cy="523220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F5050"/>
                </a:solidFill>
              </a:rPr>
              <a:t>SN are rare : merge multiple surveys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B2AA37-FE19-E336-1FFF-35CD0BAB067A}"/>
              </a:ext>
            </a:extLst>
          </p:cNvPr>
          <p:cNvSpPr txBox="1"/>
          <p:nvPr/>
        </p:nvSpPr>
        <p:spPr>
          <a:xfrm>
            <a:off x="9792019" y="4959295"/>
            <a:ext cx="11438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  <a:latin typeface="quatro"/>
              </a:rPr>
              <a:t>Popovic++2024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9A3CDF3-4166-F753-121D-82F084BF2452}"/>
              </a:ext>
            </a:extLst>
          </p:cNvPr>
          <p:cNvSpPr txBox="1"/>
          <p:nvPr/>
        </p:nvSpPr>
        <p:spPr>
          <a:xfrm>
            <a:off x="2044971" y="1489230"/>
            <a:ext cx="2185215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</a:rPr>
              <a:t>Each filter system</a:t>
            </a:r>
            <a:endParaRPr lang="en-GB" sz="2400" b="0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E1A47FD-65EE-0896-CD9B-6413A4233695}"/>
              </a:ext>
            </a:extLst>
          </p:cNvPr>
          <p:cNvSpPr txBox="1"/>
          <p:nvPr/>
        </p:nvSpPr>
        <p:spPr>
          <a:xfrm>
            <a:off x="1297708" y="3879719"/>
            <a:ext cx="369902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</a:rPr>
              <a:t>Common photometric system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Left Arrow 24">
            <a:extLst>
              <a:ext uri="{FF2B5EF4-FFF2-40B4-BE49-F238E27FC236}">
                <a16:creationId xmlns:a16="http://schemas.microsoft.com/office/drawing/2014/main" id="{2704B654-21A6-132A-2B25-B5222C9A1EFC}"/>
              </a:ext>
            </a:extLst>
          </p:cNvPr>
          <p:cNvSpPr/>
          <p:nvPr/>
        </p:nvSpPr>
        <p:spPr>
          <a:xfrm rot="16200000">
            <a:off x="2883834" y="2184273"/>
            <a:ext cx="507484" cy="3442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CBAC8CF-E350-CF45-C6CE-2AB7688C3E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640" y="1495102"/>
            <a:ext cx="3819609" cy="328803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7FC9A3C-59DA-BC83-7AE2-3FFF95E250B0}"/>
              </a:ext>
            </a:extLst>
          </p:cNvPr>
          <p:cNvSpPr txBox="1"/>
          <p:nvPr/>
        </p:nvSpPr>
        <p:spPr>
          <a:xfrm>
            <a:off x="6096000" y="5602920"/>
            <a:ext cx="55633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DES-5Y used the same model as Pantheon+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8CD80B-A592-6260-2BFD-26AD5AD7C619}"/>
              </a:ext>
            </a:extLst>
          </p:cNvPr>
          <p:cNvSpPr txBox="1"/>
          <p:nvPr/>
        </p:nvSpPr>
        <p:spPr>
          <a:xfrm>
            <a:off x="1003667" y="2747108"/>
            <a:ext cx="43781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>
                    <a:lumMod val="95000"/>
                  </a:schemeClr>
                </a:solidFill>
              </a:rPr>
              <a:t>Adjust passbands to match observations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58A1E8-7D25-CF21-8D8D-BB5CEA13891D}"/>
              </a:ext>
            </a:extLst>
          </p:cNvPr>
          <p:cNvSpPr txBox="1"/>
          <p:nvPr/>
        </p:nvSpPr>
        <p:spPr>
          <a:xfrm>
            <a:off x="3491379" y="2143805"/>
            <a:ext cx="1668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+ standard stars</a:t>
            </a:r>
          </a:p>
        </p:txBody>
      </p:sp>
      <p:sp>
        <p:nvSpPr>
          <p:cNvPr id="16" name="Left Arrow 15">
            <a:extLst>
              <a:ext uri="{FF2B5EF4-FFF2-40B4-BE49-F238E27FC236}">
                <a16:creationId xmlns:a16="http://schemas.microsoft.com/office/drawing/2014/main" id="{16136AA6-9C48-32C1-511C-C514AD4B723B}"/>
              </a:ext>
            </a:extLst>
          </p:cNvPr>
          <p:cNvSpPr/>
          <p:nvPr/>
        </p:nvSpPr>
        <p:spPr>
          <a:xfrm rot="16200000">
            <a:off x="2883835" y="3356230"/>
            <a:ext cx="507484" cy="3442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3992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EA4F8A9-954F-4390-9BB6-D30823646128}"/>
              </a:ext>
            </a:extLst>
          </p:cNvPr>
          <p:cNvCxnSpPr>
            <a:cxnSpLocks/>
          </p:cNvCxnSpPr>
          <p:nvPr/>
        </p:nvCxnSpPr>
        <p:spPr>
          <a:xfrm>
            <a:off x="594360" y="1024247"/>
            <a:ext cx="11003280" cy="0"/>
          </a:xfrm>
          <a:prstGeom prst="line">
            <a:avLst/>
          </a:prstGeom>
          <a:ln w="66675" cmpd="thickThin">
            <a:gradFill>
              <a:gsLst>
                <a:gs pos="31000">
                  <a:schemeClr val="accent1"/>
                </a:gs>
                <a:gs pos="60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845EFAB-ED31-4394-9393-8128CC07F9A4}"/>
              </a:ext>
            </a:extLst>
          </p:cNvPr>
          <p:cNvSpPr txBox="1"/>
          <p:nvPr/>
        </p:nvSpPr>
        <p:spPr>
          <a:xfrm>
            <a:off x="594360" y="417900"/>
            <a:ext cx="5633722" cy="523220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F5050"/>
                </a:solidFill>
              </a:rPr>
              <a:t>DES-Dovekie improves the calibration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9A3CDF3-4166-F753-121D-82F084BF2452}"/>
              </a:ext>
            </a:extLst>
          </p:cNvPr>
          <p:cNvSpPr txBox="1"/>
          <p:nvPr/>
        </p:nvSpPr>
        <p:spPr>
          <a:xfrm>
            <a:off x="2044970" y="1489230"/>
            <a:ext cx="2185215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2400" b="0" dirty="0">
                <a:solidFill>
                  <a:schemeClr val="bg1"/>
                </a:solidFill>
              </a:rPr>
              <a:t>Each filter system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E1A47FD-65EE-0896-CD9B-6413A4233695}"/>
              </a:ext>
            </a:extLst>
          </p:cNvPr>
          <p:cNvSpPr txBox="1"/>
          <p:nvPr/>
        </p:nvSpPr>
        <p:spPr>
          <a:xfrm>
            <a:off x="1297708" y="3879719"/>
            <a:ext cx="369902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</a:rPr>
              <a:t>Common photometric system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" name="Left Arrow 24">
            <a:extLst>
              <a:ext uri="{FF2B5EF4-FFF2-40B4-BE49-F238E27FC236}">
                <a16:creationId xmlns:a16="http://schemas.microsoft.com/office/drawing/2014/main" id="{2704B654-21A6-132A-2B25-B5222C9A1EFC}"/>
              </a:ext>
            </a:extLst>
          </p:cNvPr>
          <p:cNvSpPr/>
          <p:nvPr/>
        </p:nvSpPr>
        <p:spPr>
          <a:xfrm rot="16200000">
            <a:off x="2883834" y="2184273"/>
            <a:ext cx="507484" cy="3442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58A1E8-7D25-CF21-8D8D-BB5CEA13891D}"/>
              </a:ext>
            </a:extLst>
          </p:cNvPr>
          <p:cNvSpPr txBox="1"/>
          <p:nvPr/>
        </p:nvSpPr>
        <p:spPr>
          <a:xfrm>
            <a:off x="3491379" y="2143805"/>
            <a:ext cx="1668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+ standard stars</a:t>
            </a:r>
          </a:p>
        </p:txBody>
      </p:sp>
      <p:sp>
        <p:nvSpPr>
          <p:cNvPr id="16" name="Left Arrow 15">
            <a:extLst>
              <a:ext uri="{FF2B5EF4-FFF2-40B4-BE49-F238E27FC236}">
                <a16:creationId xmlns:a16="http://schemas.microsoft.com/office/drawing/2014/main" id="{16136AA6-9C48-32C1-511C-C514AD4B723B}"/>
              </a:ext>
            </a:extLst>
          </p:cNvPr>
          <p:cNvSpPr/>
          <p:nvPr/>
        </p:nvSpPr>
        <p:spPr>
          <a:xfrm rot="16200000">
            <a:off x="2883835" y="3356230"/>
            <a:ext cx="507484" cy="3442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477AA2E-3DBE-32B3-62A3-B2133BB9C3B8}"/>
              </a:ext>
            </a:extLst>
          </p:cNvPr>
          <p:cNvGrpSpPr/>
          <p:nvPr/>
        </p:nvGrpSpPr>
        <p:grpSpPr>
          <a:xfrm>
            <a:off x="6414477" y="1610243"/>
            <a:ext cx="5144320" cy="3586988"/>
            <a:chOff x="6414477" y="1610243"/>
            <a:chExt cx="5144320" cy="3586988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934B6DD-5464-110C-323D-349D4DD49262}"/>
                </a:ext>
              </a:extLst>
            </p:cNvPr>
            <p:cNvSpPr txBox="1"/>
            <p:nvPr/>
          </p:nvSpPr>
          <p:spPr>
            <a:xfrm>
              <a:off x="10209960" y="4920232"/>
              <a:ext cx="11438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chemeClr val="bg1"/>
                  </a:solidFill>
                  <a:latin typeface="quatro"/>
                </a:rPr>
                <a:t>Popovic++2024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9F68A70F-08D3-8608-B7D4-BE451ABEA4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4477" y="1610243"/>
              <a:ext cx="4939322" cy="3197436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4A73306-A508-CBB6-1AD9-3D551B49C5CE}"/>
                </a:ext>
              </a:extLst>
            </p:cNvPr>
            <p:cNvSpPr txBox="1"/>
            <p:nvPr/>
          </p:nvSpPr>
          <p:spPr>
            <a:xfrm rot="20515262">
              <a:off x="9521190" y="3094199"/>
              <a:ext cx="2037607" cy="1569660"/>
            </a:xfrm>
            <a:prstGeom prst="rect">
              <a:avLst/>
            </a:prstGeom>
            <a:noFill/>
            <a:effectLst>
              <a:glow rad="127000">
                <a:srgbClr val="FF5050"/>
              </a:glow>
            </a:effectLst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C00000"/>
                  </a:solidFill>
                </a:rPr>
                <a:t>Dovekie :</a:t>
              </a:r>
            </a:p>
            <a:p>
              <a:r>
                <a:rPr lang="en-US" sz="2400" dirty="0">
                  <a:solidFill>
                    <a:srgbClr val="C00000"/>
                  </a:solidFill>
                </a:rPr>
                <a:t>More data,</a:t>
              </a:r>
            </a:p>
            <a:p>
              <a:r>
                <a:rPr lang="en-US" sz="2400" dirty="0">
                  <a:solidFill>
                    <a:srgbClr val="C00000"/>
                  </a:solidFill>
                </a:rPr>
                <a:t>more flexible model!</a:t>
              </a: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D943B03B-91BF-1DD6-BB55-05C95900F495}"/>
              </a:ext>
            </a:extLst>
          </p:cNvPr>
          <p:cNvSpPr txBox="1"/>
          <p:nvPr/>
        </p:nvSpPr>
        <p:spPr>
          <a:xfrm>
            <a:off x="1003667" y="2747108"/>
            <a:ext cx="43781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>
                    <a:lumMod val="95000"/>
                  </a:schemeClr>
                </a:solidFill>
              </a:rPr>
              <a:t>Adjust passbands to match observations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0C7F156-E60A-80CB-26C6-FC09DFCE7112}"/>
              </a:ext>
            </a:extLst>
          </p:cNvPr>
          <p:cNvSpPr txBox="1"/>
          <p:nvPr/>
        </p:nvSpPr>
        <p:spPr>
          <a:xfrm>
            <a:off x="6596984" y="5778483"/>
            <a:ext cx="4756815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</a:rPr>
              <a:t>Or : use the same telescope (DEBASS)!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166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31937</TotalTime>
  <Words>762</Words>
  <Application>Microsoft Macintosh PowerPoint</Application>
  <PresentationFormat>Widescreen</PresentationFormat>
  <Paragraphs>170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Cambria Math</vt:lpstr>
      <vt:lpstr>quatro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shah</dc:creator>
  <cp:lastModifiedBy>Paul Shah</cp:lastModifiedBy>
  <cp:revision>22</cp:revision>
  <dcterms:created xsi:type="dcterms:W3CDTF">2021-08-21T10:35:59Z</dcterms:created>
  <dcterms:modified xsi:type="dcterms:W3CDTF">2026-06-24T13:56:00Z</dcterms:modified>
</cp:coreProperties>
</file>