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9" r:id="rId5"/>
    <p:sldId id="258" r:id="rId6"/>
    <p:sldId id="260" r:id="rId7"/>
    <p:sldId id="261" r:id="rId8"/>
    <p:sldId id="264" r:id="rId9"/>
    <p:sldId id="270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8A149-33BE-B957-22F7-34460D6F5B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439AD-7FD6-E5DA-1681-019B48C07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D6EF4-B8C3-20CD-85A9-A6362E9D1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7B973-D8E0-026B-8C42-57F9F7093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B3041-438B-46A6-71E2-B778D25C4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42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39DAD-58E7-CEA9-BDD1-883291FA1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D34E9C-4F98-2DDB-05AB-E58B31E2A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88829-3798-F960-880F-CE7C3A34D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6456D-17BD-B39A-CB21-EEC44E335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058C3-1531-1F2F-EA3F-3E8567A86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3245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0A802B-C14D-448F-5BE3-7D85C3498D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F72D3C-4FC1-1AF3-A885-6C2A647661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1D18B-EB6A-01CC-9DEE-C6473404F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8B4C7-F81C-93FD-8C3E-64E74E93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7A067-D9D5-C6D5-F53A-453E52CE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20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76F53-780E-0998-385D-B2C68475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99F89-CC7E-08D6-5232-3CF8B76A7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90727-B443-A488-60BA-A7CDF9E2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738E5-1DAB-7FD2-006A-F9A22C502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36783-FACE-F866-8E37-90EAD5ED8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659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89893-8B6D-9A45-3937-C136C3B9F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9A12D-A3B1-C30D-AB61-5C8DFEDE5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673B2-8D17-E5FD-C775-B3D0038C7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F1C56-EDB0-D54F-C922-CF3993BC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A8C01-97C8-6CDC-A52A-B24EEAB1A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9525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B879D-6299-DE6E-1EFC-C8F661D46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F04CC-0C4A-1A61-91E7-6FA092A4E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F835A5-D0F1-C9B6-59F5-E786A81D0A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87E90-2544-7E32-4030-D3BCF832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D38F5-6A87-A5EA-AA15-09681A1DA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FDCB1-6327-EB57-1F64-E2B61F28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35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B3540-4A1D-B3F3-C40A-FFC230DF8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E1024-EBD7-97CC-5036-CBFDE5569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2E341E-0142-7F36-EE29-6DBDC01A4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17D490-0820-2686-68B8-34808F875C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BB806-124C-CE23-DE9A-F4A8F91762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033915-26EA-D457-E8C7-6CF77B69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B17E4D-6CB2-1070-8883-239317663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C931D3-1008-1273-7973-629DDAF40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1856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8CCED-5D34-59F2-6DA8-782687E6E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08B005-048E-6D35-2D4A-30EFD4EF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B932D9-8D72-D9A0-7028-C7273C99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147489-14BE-57A0-3F95-9EB0A7D43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3272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7E1B7A-BCAB-7DBC-D8BA-F3BE46D00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836E65-6F6E-DBA4-D713-6519D619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A08BE-7A08-0C91-3E66-DA67E7BE2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023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AFD7-A268-1A5F-5B33-DFA3860C5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E2216-B0CE-5CB3-4309-268CFF055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0F3874-474B-3958-9B66-7B86953A0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5DA25-2695-6C35-F3D0-A43D25F18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A34B6-8D9B-6F6E-8D77-25610DF79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A83CA-9130-CADA-1204-DA97ACAC5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694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04AAA-7CDB-5E69-9CE1-D455E619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0DA524-8349-0B74-939C-EE3C28B5F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E9D89-5422-ED86-80E4-A7E2007AA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A844E-BA77-A279-3C84-91FFFB9AC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0B3D6-2BC9-FAD4-C946-46556159E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C9DA48-3434-FC8B-599F-74ADA6406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732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76D913-DFDE-C17F-3C5F-2F6DD19B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88DEC2-6509-F3A4-A4BB-15BC7C955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3A138-238C-1293-DC76-3C2EC28207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8DDEE-CDD3-4F94-9ED4-81A5CCBC23F9}" type="datetimeFigureOut">
              <a:rPr lang="en-IN" smtClean="0"/>
              <a:t>16-06-2026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67388-B754-02B6-A23C-7E8D82F98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620B6-E3B9-4595-3100-B1DEEE851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F02FF-444C-45EE-8D08-8BD4EED256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42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3D4CE-1695-D566-8E7E-6D25743974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3392" y="638402"/>
            <a:ext cx="9144000" cy="616985"/>
          </a:xfrm>
        </p:spPr>
        <p:txBody>
          <a:bodyPr>
            <a:normAutofit fontScale="90000"/>
          </a:bodyPr>
          <a:lstStyle/>
          <a:p>
            <a:br>
              <a:rPr lang="en-IN" sz="3100" dirty="0"/>
            </a:br>
            <a:br>
              <a:rPr lang="en-IN" dirty="0"/>
            </a:br>
            <a:br>
              <a:rPr lang="en-IN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Probing gluon saturation in a DIS process via nonconformal soft-wall holography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DEC73E-1D96-B743-65C6-2A40CC891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364" y="1651508"/>
            <a:ext cx="9144000" cy="4965494"/>
          </a:xfrm>
        </p:spPr>
        <p:txBody>
          <a:bodyPr>
            <a:normAutofit/>
          </a:bodyPr>
          <a:lstStyle/>
          <a:p>
            <a:r>
              <a:rPr lang="en-I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ADRITA CHAKRABORTY</a:t>
            </a:r>
          </a:p>
          <a:p>
            <a:r>
              <a:rPr lang="en-IN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AGH UNIVERSITY OF SCIENCE AND TECHNOLOGY</a:t>
            </a:r>
          </a:p>
          <a:p>
            <a:r>
              <a:rPr lang="en-IN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KRAKOW, POLAND</a:t>
            </a:r>
          </a:p>
          <a:p>
            <a:endParaRPr lang="en-IN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collaboration with :  Piotr </a:t>
            </a:r>
            <a:r>
              <a:rPr lang="en-IN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Kotko</a:t>
            </a:r>
            <a:endParaRPr lang="en-IN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IN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2607.xxxxx</a:t>
            </a:r>
          </a:p>
          <a:p>
            <a:endParaRPr lang="en-IN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Contributed talk at PASCOS 2026, University of Sheffield, UK</a:t>
            </a:r>
            <a:endParaRPr lang="en-IN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First Symposium on Physics and Chemistry for Unconventional Computing">
            <a:extLst>
              <a:ext uri="{FF2B5EF4-FFF2-40B4-BE49-F238E27FC236}">
                <a16:creationId xmlns:a16="http://schemas.microsoft.com/office/drawing/2014/main" id="{4C317137-DC99-5EA4-DB95-FD8816136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660" y="5086080"/>
            <a:ext cx="2089704" cy="14777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0D3B2F-7C0A-D5A2-0B7F-AA42C8AE0343}"/>
              </a:ext>
            </a:extLst>
          </p:cNvPr>
          <p:cNvSpPr txBox="1"/>
          <p:nvPr/>
        </p:nvSpPr>
        <p:spPr>
          <a:xfrm>
            <a:off x="3047163" y="3246846"/>
            <a:ext cx="6094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IN" dirty="0"/>
          </a:p>
        </p:txBody>
      </p:sp>
      <p:pic>
        <p:nvPicPr>
          <p:cNvPr id="8" name="Picture 7" descr="COST European Cooperation in Science &amp; Technology - YouTube">
            <a:extLst>
              <a:ext uri="{FF2B5EF4-FFF2-40B4-BE49-F238E27FC236}">
                <a16:creationId xmlns:a16="http://schemas.microsoft.com/office/drawing/2014/main" id="{8E176908-F45B-6B64-210C-879C45CA1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638" y="4852357"/>
            <a:ext cx="1945193" cy="194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64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62CB7-AFF3-4203-3063-BB4DC61EF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542" y="114054"/>
            <a:ext cx="10515600" cy="502141"/>
          </a:xfrm>
        </p:spPr>
        <p:txBody>
          <a:bodyPr>
            <a:normAutofit/>
          </a:bodyPr>
          <a:lstStyle/>
          <a:p>
            <a:r>
              <a:rPr lang="en-IN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Nonconformal warped bulk and shockwave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C503A1-B523-42B3-DEEB-6DBF7DA4B4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930" y="616195"/>
                <a:ext cx="11444139" cy="5991995"/>
              </a:xfrm>
            </p:spPr>
            <p:txBody>
              <a:bodyPr/>
              <a:lstStyle/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Generic metric ansatz </a:t>
                </a:r>
                <a:r>
                  <a:rPr lang="en-IN" dirty="0"/>
                  <a:t>: </a:t>
                </a: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Ansatz for warp factor </a:t>
                </a:r>
                <a:r>
                  <a:rPr lang="en-IN" dirty="0"/>
                  <a:t>: </a:t>
                </a:r>
                <a14:m>
                  <m:oMath xmlns:m="http://schemas.openxmlformats.org/officeDocument/2006/math">
                    <m:r>
                      <a:rPr lang="en-IN" sz="2000" b="0" i="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IN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IN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IN" sz="2000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func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2000" dirty="0"/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Considering the vector fields to satisfy </a:t>
                </a:r>
              </a:p>
              <a:p>
                <a:pPr marL="0" indent="0">
                  <a:buNone/>
                </a:pPr>
                <a:r>
                  <a:rPr lang="en-I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Einstein’s equations of motion approximately gives </a:t>
                </a:r>
              </a:p>
              <a:p>
                <a:pPr marL="0" indent="0">
                  <a:buNone/>
                </a:pPr>
                <a:endParaRPr lang="en-IN" sz="20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N" sz="20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IN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deformation parameter with length dimension -4, </a:t>
                </a:r>
                <a14:m>
                  <m:oMath xmlns:m="http://schemas.openxmlformats.org/officeDocument/2006/math">
                    <m:r>
                      <a:rPr lang="en-IN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IN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 retrieves the conformal </a:t>
                </a:r>
                <a:r>
                  <a:rPr lang="en-IN" sz="2000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AdS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metric.</a:t>
                </a: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effect of the warp factor is dominant in sufficiently deep inside the bulk (z &gt;&gt; 0).</a:t>
                </a:r>
              </a:p>
              <a:p>
                <a:pPr marL="0" indent="0">
                  <a:buNone/>
                </a:pPr>
                <a:endParaRPr lang="en-I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Metric with highly boosted shockwave: </a:t>
                </a:r>
              </a:p>
              <a:p>
                <a:endParaRPr lang="en-I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large </a:t>
                </a:r>
                <a14:m>
                  <m:oMath xmlns:m="http://schemas.openxmlformats.org/officeDocument/2006/math">
                    <m:r>
                      <a:rPr lang="en-IN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N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 Shockwave profile from gravity equations of motion:</a:t>
                </a:r>
              </a:p>
              <a:p>
                <a:endParaRPr lang="en-I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UV Shockwave profile near the boundary z      0 </a:t>
                </a:r>
                <a:r>
                  <a:rPr lang="en-I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0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  <m:sup>
                        <m:r>
                          <a:rPr lang="en-IN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I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C503A1-B523-42B3-DEEB-6DBF7DA4B4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930" y="616195"/>
                <a:ext cx="11444139" cy="5991995"/>
              </a:xfrm>
              <a:blipFill>
                <a:blip r:embed="rId2"/>
                <a:stretch>
                  <a:fillRect l="-479" t="-162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EEA68A51-862C-41B7-D0FF-436A8CD6DCDC}"/>
              </a:ext>
            </a:extLst>
          </p:cNvPr>
          <p:cNvSpPr/>
          <p:nvPr/>
        </p:nvSpPr>
        <p:spPr>
          <a:xfrm>
            <a:off x="687371" y="3794073"/>
            <a:ext cx="3431358" cy="4147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Shockwave in nonconformal bulk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F5E91F-F4DF-2A4F-232E-C93F03CE4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393" y="616195"/>
            <a:ext cx="3901778" cy="5334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792BEC-295D-159A-B12F-192E3C3FA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202" y="1651782"/>
            <a:ext cx="5829805" cy="3962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19628C-0FE5-B60B-1E16-29EBBB760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2902" y="2048056"/>
            <a:ext cx="1605699" cy="5440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B4586C-6576-80A6-F39F-1D028952AD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8798" y="4402200"/>
            <a:ext cx="6988146" cy="5105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B72218-1442-AB95-9DD1-70E1F9AC2C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1104" y="5015710"/>
            <a:ext cx="3254022" cy="845893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0D27E5E-EAC8-3759-BD71-0C166D90DFAD}"/>
              </a:ext>
            </a:extLst>
          </p:cNvPr>
          <p:cNvCxnSpPr>
            <a:cxnSpLocks/>
          </p:cNvCxnSpPr>
          <p:nvPr/>
        </p:nvCxnSpPr>
        <p:spPr>
          <a:xfrm>
            <a:off x="5174531" y="6249971"/>
            <a:ext cx="2835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: Diagonal Corners Rounded 17">
            <a:extLst>
              <a:ext uri="{FF2B5EF4-FFF2-40B4-BE49-F238E27FC236}">
                <a16:creationId xmlns:a16="http://schemas.microsoft.com/office/drawing/2014/main" id="{ACBD51D3-D6A1-36A2-12D4-F13DBB1DAC46}"/>
              </a:ext>
            </a:extLst>
          </p:cNvPr>
          <p:cNvSpPr/>
          <p:nvPr/>
        </p:nvSpPr>
        <p:spPr>
          <a:xfrm>
            <a:off x="7927942" y="6021859"/>
            <a:ext cx="3799002" cy="55512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Chakraborty,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Kotko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2026</a:t>
            </a:r>
          </a:p>
        </p:txBody>
      </p:sp>
    </p:spTree>
    <p:extLst>
      <p:ext uri="{BB962C8B-B14F-4D97-AF65-F5344CB8AC3E}">
        <p14:creationId xmlns:p14="http://schemas.microsoft.com/office/powerpoint/2010/main" val="2442282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818CE2D-AAB6-FDB9-2F8A-5B7053982DFE}"/>
              </a:ext>
            </a:extLst>
          </p:cNvPr>
          <p:cNvSpPr/>
          <p:nvPr/>
        </p:nvSpPr>
        <p:spPr>
          <a:xfrm>
            <a:off x="395926" y="197963"/>
            <a:ext cx="6495067" cy="584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Confinement scale from the IR shockwave profile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2E659A-2FBE-B923-DF04-266F6DB56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32" y="855560"/>
            <a:ext cx="3657786" cy="22483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3E79298B-F9CB-42DE-E4C9-CE40D26227CE}"/>
                  </a:ext>
                </a:extLst>
              </p:cNvPr>
              <p:cNvSpPr/>
              <p:nvPr/>
            </p:nvSpPr>
            <p:spPr>
              <a:xfrm>
                <a:off x="4673726" y="855560"/>
                <a:ext cx="6904551" cy="134560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Shockwave decays exponentially from a small finite value, decrease is sharper for higher </a:t>
                </a:r>
                <a14:m>
                  <m:oMath xmlns:m="http://schemas.openxmlformats.org/officeDocument/2006/math">
                    <m:r>
                      <a:rPr lang="en-IN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</m:oMath>
                </a14:m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explains confinement in IR. </a:t>
                </a:r>
              </a:p>
            </p:txBody>
          </p:sp>
        </mc:Choice>
        <mc:Fallback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3E79298B-F9CB-42DE-E4C9-CE40D2622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726" y="855560"/>
                <a:ext cx="6904551" cy="1345607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Striped Right 7">
            <a:extLst>
              <a:ext uri="{FF2B5EF4-FFF2-40B4-BE49-F238E27FC236}">
                <a16:creationId xmlns:a16="http://schemas.microsoft.com/office/drawing/2014/main" id="{9E3E2CAB-7D6E-E65B-D1B4-E26FED07DE22}"/>
              </a:ext>
            </a:extLst>
          </p:cNvPr>
          <p:cNvSpPr/>
          <p:nvPr/>
        </p:nvSpPr>
        <p:spPr>
          <a:xfrm>
            <a:off x="7532017" y="1616937"/>
            <a:ext cx="480767" cy="131976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7FEF33-9391-A982-36C4-6775A5BAB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727" y="2274302"/>
            <a:ext cx="5192920" cy="6575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25C5481-B050-E3F5-717C-8C1C4518178E}"/>
              </a:ext>
            </a:extLst>
          </p:cNvPr>
          <p:cNvSpPr/>
          <p:nvPr/>
        </p:nvSpPr>
        <p:spPr>
          <a:xfrm>
            <a:off x="4355184" y="2349708"/>
            <a:ext cx="2234152" cy="509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Confinement scale</a:t>
            </a:r>
            <a:r>
              <a:rPr lang="en-IN" dirty="0">
                <a:solidFill>
                  <a:schemeClr val="accent1">
                    <a:lumMod val="50000"/>
                  </a:schemeClr>
                </a:solidFill>
              </a:rPr>
              <a:t>: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311E1F-3568-2C18-54EE-264C6950F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927" y="3080432"/>
            <a:ext cx="7309320" cy="3477136"/>
          </a:xfrm>
          <a:prstGeom prst="rect">
            <a:avLst/>
          </a:prstGeom>
        </p:spPr>
      </p:pic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EC88A761-3DBD-1798-9B7B-285AC44A9584}"/>
              </a:ext>
            </a:extLst>
          </p:cNvPr>
          <p:cNvSpPr/>
          <p:nvPr/>
        </p:nvSpPr>
        <p:spPr>
          <a:xfrm>
            <a:off x="7871382" y="3636390"/>
            <a:ext cx="4219936" cy="2019693"/>
          </a:xfrm>
          <a:prstGeom prst="snip2DiagRect">
            <a:avLst>
              <a:gd name="adj1" fmla="val 34091"/>
              <a:gd name="adj2" fmla="val 16667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Ranges of r and μ</a:t>
            </a:r>
            <a:r>
              <a:rPr lang="en-IN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/>
            <a:endParaRPr lang="en-IN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IN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IN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D18A6BC-9142-E8A0-A6F9-1FD684DFB0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7420" y="4458818"/>
            <a:ext cx="1158340" cy="6248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7B1E6B-62EB-3EAA-E8FA-7EC383AB75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3615" y="4425583"/>
            <a:ext cx="1691787" cy="693480"/>
          </a:xfrm>
          <a:prstGeom prst="rect">
            <a:avLst/>
          </a:prstGeom>
        </p:spPr>
      </p:pic>
      <p:sp>
        <p:nvSpPr>
          <p:cNvPr id="20" name="Rectangle: Diagonal Corners Rounded 19">
            <a:extLst>
              <a:ext uri="{FF2B5EF4-FFF2-40B4-BE49-F238E27FC236}">
                <a16:creationId xmlns:a16="http://schemas.microsoft.com/office/drawing/2014/main" id="{7EDB00EE-7DBA-4F69-54CA-D6BDFB5490A5}"/>
              </a:ext>
            </a:extLst>
          </p:cNvPr>
          <p:cNvSpPr/>
          <p:nvPr/>
        </p:nvSpPr>
        <p:spPr>
          <a:xfrm>
            <a:off x="7997071" y="6002440"/>
            <a:ext cx="3799002" cy="55512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Chakraborty,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Kotko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2026</a:t>
            </a:r>
          </a:p>
        </p:txBody>
      </p:sp>
    </p:spTree>
    <p:extLst>
      <p:ext uri="{BB962C8B-B14F-4D97-AF65-F5344CB8AC3E}">
        <p14:creationId xmlns:p14="http://schemas.microsoft.com/office/powerpoint/2010/main" val="2622365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DD73-D4BC-B174-EFD6-BC8C609D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554" y="116077"/>
            <a:ext cx="10515600" cy="436152"/>
          </a:xfrm>
        </p:spPr>
        <p:txBody>
          <a:bodyPr>
            <a:noAutofit/>
          </a:bodyPr>
          <a:lstStyle/>
          <a:p>
            <a:r>
              <a:rPr lang="en-IN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Current correlators and structure functions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9F925F-2769-AC1C-EC5E-400EB6BFC1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6293" y="614438"/>
                <a:ext cx="11162122" cy="5659257"/>
              </a:xfrm>
            </p:spPr>
            <p:txBody>
              <a:bodyPr>
                <a:normAutofit/>
              </a:bodyPr>
              <a:lstStyle/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 boundary theory at large </a:t>
                </a:r>
                <a14:m>
                  <m:oMath xmlns:m="http://schemas.openxmlformats.org/officeDocument/2006/math">
                    <m:r>
                      <a:rPr lang="en-IN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nonconformal unlike </a:t>
                </a:r>
                <a:r>
                  <a:rPr lang="en-IN" sz="2000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AdS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/CFT.</a:t>
                </a: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a gauge condition, we choose all Maxwell’s field components to be finite except</a:t>
                </a: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Iterative solutions of Maxwell’s equations gives </a:t>
                </a:r>
                <a:r>
                  <a:rPr lang="en-IN" sz="2000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eikonal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scattering amplitude </a:t>
                </a:r>
              </a:p>
              <a:p>
                <a:pPr marL="0" indent="0">
                  <a:buNone/>
                </a:pPr>
                <a:endParaRPr lang="en-IN" sz="20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                                                     in IR limit.</a:t>
                </a:r>
              </a:p>
              <a:p>
                <a:pPr marL="0" indent="0">
                  <a:buNone/>
                </a:pPr>
                <a:endParaRPr lang="en-IN" sz="20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 correlator:                                                                         </a:t>
                </a:r>
              </a:p>
              <a:p>
                <a:pPr marL="0" indent="0">
                  <a:buNone/>
                </a:pP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9F925F-2769-AC1C-EC5E-400EB6BFC1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6293" y="614438"/>
                <a:ext cx="11162122" cy="5659257"/>
              </a:xfrm>
              <a:blipFill>
                <a:blip r:embed="rId2"/>
                <a:stretch>
                  <a:fillRect l="-491" t="-118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589B055-C781-12AB-5DAC-00803E28F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5329" y="1014391"/>
            <a:ext cx="931019" cy="352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A8C0C3-FD2A-6A91-40AF-96CDC1BFA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275" y="2854686"/>
            <a:ext cx="4199040" cy="7053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hought Bubble: Cloud 15">
                <a:extLst>
                  <a:ext uri="{FF2B5EF4-FFF2-40B4-BE49-F238E27FC236}">
                    <a16:creationId xmlns:a16="http://schemas.microsoft.com/office/drawing/2014/main" id="{9CE40176-AF69-3237-DA8E-2B59BCC39A8C}"/>
                  </a:ext>
                </a:extLst>
              </p:cNvPr>
              <p:cNvSpPr/>
              <p:nvPr/>
            </p:nvSpPr>
            <p:spPr>
              <a:xfrm>
                <a:off x="8336107" y="3101673"/>
                <a:ext cx="3700482" cy="1406885"/>
              </a:xfrm>
              <a:prstGeom prst="cloudCallou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Empirical gluon saturation </a:t>
                </a:r>
              </a:p>
              <a:p>
                <a:pPr algn="ctr"/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scale ~</a:t>
                </a:r>
                <a14:m>
                  <m:oMath xmlns:m="http://schemas.openxmlformats.org/officeDocument/2006/math">
                    <m:r>
                      <a:rPr lang="en-IN" sz="16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N" sz="1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IN" sz="16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</m:oMath>
                </a14:m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16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IN" sz="160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N" sz="160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𝜇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IN" sz="160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N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for fixed </a:t>
                </a:r>
                <a14:m>
                  <m:oMath xmlns:m="http://schemas.openxmlformats.org/officeDocument/2006/math">
                    <m:r>
                      <a:rPr lang="en-IN" sz="1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N" sz="1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N" sz="16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and</m:t>
                    </m:r>
                    <m:r>
                      <a:rPr lang="en-IN" sz="1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N" sz="1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en-IN" sz="16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Thought Bubble: Cloud 15">
                <a:extLst>
                  <a:ext uri="{FF2B5EF4-FFF2-40B4-BE49-F238E27FC236}">
                    <a16:creationId xmlns:a16="http://schemas.microsoft.com/office/drawing/2014/main" id="{9CE40176-AF69-3237-DA8E-2B59BCC39A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6107" y="3101673"/>
                <a:ext cx="3700482" cy="1406885"/>
              </a:xfrm>
              <a:prstGeom prst="cloudCallou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Graphic 17">
            <a:extLst>
              <a:ext uri="{FF2B5EF4-FFF2-40B4-BE49-F238E27FC236}">
                <a16:creationId xmlns:a16="http://schemas.microsoft.com/office/drawing/2014/main" id="{BF82D4EE-8DC0-9F28-B01B-3EFC98A2A52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6338" y="3867325"/>
            <a:ext cx="4181475" cy="26289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E5D6BE39-97A3-2EF7-B2D8-9F9F44F2D18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55987" y="3867325"/>
            <a:ext cx="3534655" cy="2628900"/>
          </a:xfrm>
          <a:prstGeom prst="rect">
            <a:avLst/>
          </a:prstGeom>
        </p:spPr>
      </p:pic>
      <p:sp>
        <p:nvSpPr>
          <p:cNvPr id="21" name="Rectangle: Diagonal Corners Rounded 20">
            <a:extLst>
              <a:ext uri="{FF2B5EF4-FFF2-40B4-BE49-F238E27FC236}">
                <a16:creationId xmlns:a16="http://schemas.microsoft.com/office/drawing/2014/main" id="{7D1D628B-AE4D-4C03-B25D-45846BA8071A}"/>
              </a:ext>
            </a:extLst>
          </p:cNvPr>
          <p:cNvSpPr/>
          <p:nvPr/>
        </p:nvSpPr>
        <p:spPr>
          <a:xfrm>
            <a:off x="8969528" y="6243562"/>
            <a:ext cx="2974233" cy="480413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Chakraborty,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Kotko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2026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A0DBBE4-A6CD-4851-B1A3-60D72B9253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497" y="1905252"/>
            <a:ext cx="7216765" cy="9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672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84E976-C147-A410-ED0B-C12B66EFB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IN" sz="40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BDD8A4-3C61-C3AF-357B-B9F3FDE743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67695" y="180870"/>
                <a:ext cx="7824305" cy="6687268"/>
              </a:xfrm>
            </p:spPr>
            <p:txBody>
              <a:bodyPr anchor="ctr">
                <a:normAutofit/>
              </a:bodyPr>
              <a:lstStyle/>
              <a:p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Preparation of shockwave in soft-wall warped holographic set-up.</a:t>
                </a:r>
              </a:p>
              <a:p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Decaying shockwave profile suggests confinement in IR regime.</a:t>
                </a:r>
              </a:p>
              <a:p>
                <a:r>
                  <a:rPr lang="en-IN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Dimensionful</a:t>
                </a: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deformation parameter causes a confinement scale.</a:t>
                </a:r>
              </a:p>
              <a:p>
                <a:r>
                  <a:rPr lang="en-IN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Eikonal</a:t>
                </a: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scattering amplitude and gluon structure functions in IR boundary theory yield a saturation scale which is a nontrivial function of the deformation of the bulk geometry.</a:t>
                </a:r>
              </a:p>
              <a:p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Gluon saturation is observed in IR boundary theory of a nonconformal holographic framework without introducing IR cutoff.</a:t>
                </a:r>
              </a:p>
              <a:p>
                <a:pPr marL="0" indent="0">
                  <a:buNone/>
                </a:pPr>
                <a:endParaRPr lang="en-I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sz="18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However !</a:t>
                </a:r>
              </a:p>
              <a:p>
                <a:r>
                  <a:rPr lang="en-IN" sz="18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Saturation scale is still empirical, needs more study.</a:t>
                </a:r>
              </a:p>
              <a:p>
                <a:pPr marL="0" indent="0">
                  <a:buNone/>
                </a:pP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now, we just have </a:t>
                </a:r>
                <a14:m>
                  <m:oMath xmlns:m="http://schemas.openxmlformats.org/officeDocument/2006/math">
                    <m:r>
                      <a:rPr lang="en-IN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IN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</m:oMath>
                </a14:m>
                <a:r>
                  <a:rPr lang="en-I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IN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N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𝜇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IN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N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I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IN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f>
                      <m:fPr>
                        <m:ctrlPr>
                          <a:rPr lang="en-IN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  <m:r>
                      <a:rPr lang="en-IN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We are working on a more explicit expression of</a:t>
                </a:r>
                <a14:m>
                  <m:oMath xmlns:m="http://schemas.openxmlformats.org/officeDocument/2006/math">
                    <m:r>
                      <a:rPr lang="en-IN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IN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</m:oMath>
                </a14:m>
                <a:r>
                  <a:rPr lang="en-I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IN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N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𝜇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IN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N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I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its relation with</a:t>
                </a: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N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Bjorken</a:t>
                </a:r>
                <a14:m>
                  <m:oMath xmlns:m="http://schemas.openxmlformats.org/officeDocument/2006/math">
                    <m:r>
                      <a:rPr lang="en-IN" sz="18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N" sz="18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N" sz="1800" b="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N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IN" sz="18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Studying other existing current correlator </a:t>
                </a:r>
              </a:p>
              <a:p>
                <a:pPr marL="0" indent="0">
                  <a:buNone/>
                </a:pP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yield the whole information on the effect of </a:t>
                </a:r>
                <a14:m>
                  <m:oMath xmlns:m="http://schemas.openxmlformats.org/officeDocument/2006/math">
                    <m:r>
                      <a:rPr lang="en-IN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IN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gluon saturation.</a:t>
                </a:r>
              </a:p>
              <a:p>
                <a:pPr marL="0" indent="0">
                  <a:buNone/>
                </a:pPr>
                <a:endParaRPr lang="en-I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will soon come back addressing these issues in our </a:t>
                </a:r>
                <a:r>
                  <a:rPr lang="en-IN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arXiv</a:t>
                </a: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submission. Stay tuned!</a:t>
                </a:r>
              </a:p>
              <a:p>
                <a:pPr marL="0" indent="0">
                  <a:buNone/>
                </a:pPr>
                <a:endParaRPr lang="en-I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BDD8A4-3C61-C3AF-357B-B9F3FDE743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7695" y="180870"/>
                <a:ext cx="7824305" cy="6687268"/>
              </a:xfrm>
              <a:blipFill>
                <a:blip r:embed="rId2"/>
                <a:stretch>
                  <a:fillRect l="-623" t="-100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975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5FE8750-CDB6-2284-A909-DB93CAF2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731" y="1542402"/>
            <a:ext cx="5186842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Thanks all!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Questions and comments are welcome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6242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AB332A-7867-D804-D661-8DCF9BF64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BDFA9AE7-EC0F-EA02-FA2C-87359B9B6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729" y="1764407"/>
            <a:ext cx="5760846" cy="23103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Deep Inelastic Scattering process </a:t>
            </a:r>
            <a:br>
              <a:rPr lang="en-US" sz="480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gluon saturation</a:t>
            </a:r>
          </a:p>
        </p:txBody>
      </p:sp>
    </p:spTree>
    <p:extLst>
      <p:ext uri="{BB962C8B-B14F-4D97-AF65-F5344CB8AC3E}">
        <p14:creationId xmlns:p14="http://schemas.microsoft.com/office/powerpoint/2010/main" val="399596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805521-0A8F-171C-E0D6-303818845A83}"/>
              </a:ext>
            </a:extLst>
          </p:cNvPr>
          <p:cNvSpPr/>
          <p:nvPr/>
        </p:nvSpPr>
        <p:spPr>
          <a:xfrm>
            <a:off x="288837" y="329938"/>
            <a:ext cx="5993152" cy="13574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Deep Inelastic Scattering process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: Diagonal Corners Rounded 9">
                <a:extLst>
                  <a:ext uri="{FF2B5EF4-FFF2-40B4-BE49-F238E27FC236}">
                    <a16:creationId xmlns:a16="http://schemas.microsoft.com/office/drawing/2014/main" id="{FC920699-15DA-7853-D2C7-AC05EA067647}"/>
                  </a:ext>
                </a:extLst>
              </p:cNvPr>
              <p:cNvSpPr/>
              <p:nvPr/>
            </p:nvSpPr>
            <p:spPr>
              <a:xfrm>
                <a:off x="5028046" y="1687399"/>
                <a:ext cx="6943996" cy="4769962"/>
              </a:xfrm>
              <a:prstGeom prst="round2Diag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lens to observe the constituent of a hadron. (quarks and gluons)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Scattered quarks radiate gluons and forms a cascade of quarks and gluons, known as </a:t>
                </a:r>
                <a:r>
                  <a:rPr lang="en-IN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parton</a:t>
                </a:r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shower..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IN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N" b="1" u="sng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Some salient observables:</a:t>
                </a:r>
              </a:p>
              <a:p>
                <a:pPr algn="just"/>
                <a:endParaRPr lang="en-IN" b="1" u="sng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Momentum transfer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p>
                        <m:r>
                          <a:rPr lang="en-IN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N" sz="14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Virtuality of photon</a:t>
                </a:r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IN" sz="16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16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p>
                        <m: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higher resolution of scattering or deep scattering)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IN" sz="16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IN" sz="1600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Bjorken</a:t>
                </a:r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IN" sz="1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N" sz="1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≡</m:t>
                    </m:r>
                    <m:f>
                      <m:fPr>
                        <m:ctrlP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IN" sz="160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N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IN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2 </m:t>
                        </m:r>
                        <m: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IN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:r>
                  <a:rPr lang="en-IN" sz="14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Fraction of proton momentum carried by the scattered quark</a:t>
                </a:r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/>
                <a:endParaRPr lang="en-IN" sz="16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 hadronic state captures the energy of the virtual photon, hence inelastic.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IN" sz="16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en-IN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en-IN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: Diagonal Corners Rounded 9">
                <a:extLst>
                  <a:ext uri="{FF2B5EF4-FFF2-40B4-BE49-F238E27FC236}">
                    <a16:creationId xmlns:a16="http://schemas.microsoft.com/office/drawing/2014/main" id="{FC920699-15DA-7853-D2C7-AC05EA0676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046" y="1687399"/>
                <a:ext cx="6943996" cy="4769962"/>
              </a:xfrm>
              <a:prstGeom prst="round2Diag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id="{44F7F7CF-7677-1F88-2B56-355F2EDF0A25}"/>
              </a:ext>
            </a:extLst>
          </p:cNvPr>
          <p:cNvSpPr/>
          <p:nvPr/>
        </p:nvSpPr>
        <p:spPr>
          <a:xfrm>
            <a:off x="6372517" y="3891114"/>
            <a:ext cx="273380" cy="103695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C3E7C8-5675-1338-A397-33A2DC034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88" y="2194548"/>
            <a:ext cx="4244708" cy="390177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6F3E2B5-8808-5E6B-8BEF-899A4194CDDD}"/>
              </a:ext>
            </a:extLst>
          </p:cNvPr>
          <p:cNvSpPr/>
          <p:nvPr/>
        </p:nvSpPr>
        <p:spPr>
          <a:xfrm>
            <a:off x="7777113" y="329938"/>
            <a:ext cx="3883844" cy="641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 credit: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Rojae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Mighty’s talk, CFNS 2025 </a:t>
            </a:r>
          </a:p>
        </p:txBody>
      </p:sp>
    </p:spTree>
    <p:extLst>
      <p:ext uri="{BB962C8B-B14F-4D97-AF65-F5344CB8AC3E}">
        <p14:creationId xmlns:p14="http://schemas.microsoft.com/office/powerpoint/2010/main" val="336425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3BA513B0-82FF-4F41-8178-885375D1CF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B395D82-068E-6E10-965C-623BA57F0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" r="-1" b="8579"/>
          <a:stretch>
            <a:fillRect/>
          </a:stretch>
        </p:blipFill>
        <p:spPr>
          <a:xfrm>
            <a:off x="1426866" y="998081"/>
            <a:ext cx="9576079" cy="22013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93DB8501-F9F2-4ACD-B56A-9019CD500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2987478"/>
            <a:ext cx="12228128" cy="1828800"/>
            <a:chOff x="-305" y="2987478"/>
            <a:chExt cx="12188952" cy="18288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D03A94A-ADF5-4334-86B1-DBA5F70AC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85A18E1-CBE3-4BBD-B1B7-CDBCA685E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33EDCAA-1D6C-4710-9DA1-C7FC946D8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45" name="Freeform: Shape 44">
              <a:extLst>
                <a:ext uri="{FF2B5EF4-FFF2-40B4-BE49-F238E27FC236}">
                  <a16:creationId xmlns:a16="http://schemas.microsoft.com/office/drawing/2014/main" id="{3916FBF2-1CC9-460D-A42B-FB77E515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C042373-D8E5-2ECA-0CAA-B23BCE838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916" y="89092"/>
            <a:ext cx="8477426" cy="734874"/>
          </a:xfrm>
          <a:prstGeom prst="ellipse">
            <a:avLst/>
          </a:prstGeo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n-US" sz="330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High energy gluon saturation in DIS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Content Placeholder 15">
                <a:extLst>
                  <a:ext uri="{FF2B5EF4-FFF2-40B4-BE49-F238E27FC236}">
                    <a16:creationId xmlns:a16="http://schemas.microsoft.com/office/drawing/2014/main" id="{08956943-A335-4C36-8607-A196680D05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26865" y="3501488"/>
                <a:ext cx="9576079" cy="3236161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Gluon density grows rapidly for higher energy and smaller </a:t>
                </a:r>
                <a:r>
                  <a:rPr lang="en-US" sz="1800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Bjorken</a:t>
                </a:r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IN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even higher energy, gluons start to interact and recombine, slowing down the growth.</a:t>
                </a:r>
              </a:p>
              <a:p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Eventually, gluon density reaches a saturation at sufficiently high energy of the projectile.</a:t>
                </a:r>
              </a:p>
              <a:p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Saturation is characterized by saturation scale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IN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IN" sz="18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in general, as a function of Bjorken-</a:t>
                </a:r>
                <a14:m>
                  <m:oMath xmlns:m="http://schemas.openxmlformats.org/officeDocument/2006/math">
                    <m:r>
                      <a:rPr lang="en-IN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N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N" sz="1800" b="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N" sz="18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sz="1800" b="1" u="sng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*We will extract a gluon saturation scale in a soft-wall holographic prescription of DIS</a:t>
                </a:r>
              </a:p>
              <a:p>
                <a:pPr marL="0" indent="0">
                  <a:buNone/>
                </a:pPr>
                <a:r>
                  <a:rPr lang="en-IN" sz="1800" b="1" u="sng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*For a sufficiently IR boundary theory, the saturation scale is expected to be a function of the </a:t>
                </a:r>
              </a:p>
              <a:p>
                <a:pPr marL="0" indent="0">
                  <a:buNone/>
                </a:pPr>
                <a:r>
                  <a:rPr lang="en-IN" sz="18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N" sz="1800" b="1" u="sng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soft-wall effect of the holographic bulk.</a:t>
                </a:r>
              </a:p>
              <a:p>
                <a:endParaRPr lang="en-US" sz="18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4" name="Content Placeholder 15">
                <a:extLst>
                  <a:ext uri="{FF2B5EF4-FFF2-40B4-BE49-F238E27FC236}">
                    <a16:creationId xmlns:a16="http://schemas.microsoft.com/office/drawing/2014/main" id="{08956943-A335-4C36-8607-A196680D05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6865" y="3501488"/>
                <a:ext cx="9576079" cy="3236161"/>
              </a:xfrm>
              <a:blipFill>
                <a:blip r:embed="rId3"/>
                <a:stretch>
                  <a:fillRect l="-509" t="-3202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0976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A37FB786-110E-DFDF-84B0-23A1B50E9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3020" y="2042023"/>
            <a:ext cx="6204882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Holographic understanding of DIS process and gluon saturation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2439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E6B3632-31A7-4B9A-9B3B-DAADD1D37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A8625B-CAA0-54D3-2606-B135B3E53DA0}"/>
              </a:ext>
            </a:extLst>
          </p:cNvPr>
          <p:cNvSpPr/>
          <p:nvPr/>
        </p:nvSpPr>
        <p:spPr>
          <a:xfrm>
            <a:off x="150725" y="1517300"/>
            <a:ext cx="4471703" cy="354706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Gauge/Gravity holographic correspondence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 </a:t>
            </a:r>
            <a:r>
              <a:rPr lang="en-US" sz="3600" kern="1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AdS</a:t>
            </a:r>
            <a:r>
              <a:rPr lang="en-US" sz="3600" kern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/CFT 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7E2E69-0580-8152-E899-EEE23DD2E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154" y="796429"/>
            <a:ext cx="7187908" cy="5265141"/>
          </a:xfrm>
          <a:prstGeom prst="rect">
            <a:avLst/>
          </a:prstGeom>
        </p:spPr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A3B791DC-452F-403C-9467-A6E8D62A8D98}"/>
              </a:ext>
            </a:extLst>
          </p:cNvPr>
          <p:cNvSpPr/>
          <p:nvPr/>
        </p:nvSpPr>
        <p:spPr>
          <a:xfrm>
            <a:off x="9219415" y="6287678"/>
            <a:ext cx="2516956" cy="507993"/>
          </a:xfrm>
          <a:prstGeom prst="round2DiagRect">
            <a:avLst>
              <a:gd name="adj1" fmla="val 32388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Maldacena, 1998</a:t>
            </a:r>
          </a:p>
        </p:txBody>
      </p:sp>
    </p:spTree>
    <p:extLst>
      <p:ext uri="{BB962C8B-B14F-4D97-AF65-F5344CB8AC3E}">
        <p14:creationId xmlns:p14="http://schemas.microsoft.com/office/powerpoint/2010/main" val="1902120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7A76F-CCDE-1CC2-8005-8A8553D14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359" y="79484"/>
            <a:ext cx="10515600" cy="609565"/>
          </a:xfrm>
        </p:spPr>
        <p:txBody>
          <a:bodyPr>
            <a:normAutofit/>
          </a:bodyPr>
          <a:lstStyle/>
          <a:p>
            <a:r>
              <a:rPr lang="en-IN" sz="3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 and gluon saturation from </a:t>
            </a:r>
            <a:r>
              <a:rPr lang="en-IN" sz="36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IN" sz="3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/CFT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40E989-47CC-AB32-5614-9E832D662F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985" y="1027522"/>
                <a:ext cx="11085921" cy="5830478"/>
              </a:xfrm>
            </p:spPr>
            <p:txBody>
              <a:bodyPr/>
              <a:lstStyle/>
              <a:p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Target hadron or nucleus            Gravitational Shockwave in </a:t>
                </a:r>
                <a:r>
                  <a:rPr lang="en-IN" sz="2000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AdS</a:t>
                </a:r>
                <a:r>
                  <a:rPr lang="en-IN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(Highly boosted in one light-cone direction)</a:t>
                </a:r>
              </a:p>
              <a:p>
                <a:pPr marL="0" indent="0">
                  <a:buNone/>
                </a:pPr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(in the form of a slice of plasma)</a:t>
                </a:r>
              </a:p>
              <a:p>
                <a:pPr marL="0" indent="0">
                  <a:buNone/>
                </a:pPr>
                <a:endParaRPr lang="en-IN" sz="2000" dirty="0"/>
              </a:p>
              <a:p>
                <a:pPr marL="0" indent="0">
                  <a:buNone/>
                </a:pPr>
                <a:r>
                  <a:rPr lang="en-IN" sz="2000" dirty="0"/>
                  <a:t>                                                                     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Holographically dual to an excitation in boundary correlators</a:t>
                </a:r>
              </a:p>
              <a:p>
                <a:pPr marL="0" indent="0">
                  <a:buNone/>
                </a:pPr>
                <a:endParaRPr lang="en-IN" sz="2000" dirty="0"/>
              </a:p>
              <a:p>
                <a:r>
                  <a:rPr lang="en-IN" sz="1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Associated current correlators in CFT </a:t>
                </a:r>
                <a:r>
                  <a:rPr lang="en-IN" sz="2000" dirty="0"/>
                  <a:t>:                                                                                       </a:t>
                </a:r>
              </a:p>
              <a:p>
                <a:pPr marL="0" indent="0">
                  <a:buNone/>
                </a:pP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</a:rPr>
                  <a:t>                                                   </a:t>
                </a:r>
                <a:r>
                  <a:rPr lang="en-IN" sz="1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bulk</a:t>
                </a:r>
                <a:r>
                  <a:rPr lang="en-I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marL="0" indent="0">
                  <a:buNone/>
                </a:pPr>
                <a:endParaRPr lang="en-IN" sz="2000" dirty="0"/>
              </a:p>
              <a:p>
                <a:r>
                  <a:rPr lang="en-IN" sz="1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Gluon structure function</a:t>
                </a:r>
                <a:r>
                  <a:rPr lang="en-IN" sz="2000" dirty="0"/>
                  <a:t>:                                          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</a:rPr>
                  <a:t>, </a:t>
                </a:r>
              </a:p>
              <a:p>
                <a:r>
                  <a:rPr lang="en-IN" sz="1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Gluon saturation momentum scale </a:t>
                </a:r>
                <a:r>
                  <a:rPr lang="en-I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  <m:sup>
                        <m:r>
                          <a:rPr lang="en-I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I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f>
                      <m:fPr>
                        <m:ctrlPr>
                          <a:rPr lang="en-I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I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N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  <a:endParaRPr lang="en-IN" sz="16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N" sz="1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</a:t>
                </a:r>
                <a:r>
                  <a:rPr lang="en-IN" sz="1600" b="1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AdS</a:t>
                </a:r>
                <a:r>
                  <a:rPr lang="en-IN" sz="1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/CFT holography</a:t>
                </a:r>
                <a:r>
                  <a:rPr lang="en-I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                               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</m:oMath>
                </a14:m>
                <a:r>
                  <a:rPr lang="en-IN" sz="1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N" sz="16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IR cutoff defining the confinement scale</a:t>
                </a:r>
                <a:r>
                  <a:rPr lang="en-I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40E989-47CC-AB32-5614-9E832D662F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985" y="1027522"/>
                <a:ext cx="11085921" cy="5830478"/>
              </a:xfrm>
              <a:blipFill>
                <a:blip r:embed="rId2"/>
                <a:stretch>
                  <a:fillRect l="-49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Notched Right 3">
            <a:extLst>
              <a:ext uri="{FF2B5EF4-FFF2-40B4-BE49-F238E27FC236}">
                <a16:creationId xmlns:a16="http://schemas.microsoft.com/office/drawing/2014/main" id="{1C653AFE-8DEB-C8AD-29F3-36A2388DEA12}"/>
              </a:ext>
            </a:extLst>
          </p:cNvPr>
          <p:cNvSpPr/>
          <p:nvPr/>
        </p:nvSpPr>
        <p:spPr>
          <a:xfrm>
            <a:off x="3780148" y="1222850"/>
            <a:ext cx="556181" cy="188536"/>
          </a:xfrm>
          <a:prstGeom prst="notch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Notched Right 4">
            <a:extLst>
              <a:ext uri="{FF2B5EF4-FFF2-40B4-BE49-F238E27FC236}">
                <a16:creationId xmlns:a16="http://schemas.microsoft.com/office/drawing/2014/main" id="{273C03AC-CDB0-54EE-FE91-BC68BA427AC1}"/>
              </a:ext>
            </a:extLst>
          </p:cNvPr>
          <p:cNvSpPr/>
          <p:nvPr/>
        </p:nvSpPr>
        <p:spPr>
          <a:xfrm rot="5400000">
            <a:off x="7650374" y="1757580"/>
            <a:ext cx="630549" cy="207391"/>
          </a:xfrm>
          <a:prstGeom prst="notch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06FD0F-EAB8-A301-1AE8-74067A80E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18" y="2846462"/>
            <a:ext cx="4848995" cy="6305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41D6A3-A385-4C7B-F41E-CB586E1AAC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14" y="3429000"/>
            <a:ext cx="4067668" cy="902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5CB135-B2F0-617F-89D1-02FA2D4A7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0230" y="4331892"/>
            <a:ext cx="2338376" cy="4209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79BE05-A0B4-9548-2D84-4934CE0BF3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6284" y="4376329"/>
            <a:ext cx="2588161" cy="2623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C0DAA9-72A4-43BF-02EA-EB1641814D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4732" y="5148476"/>
            <a:ext cx="1571133" cy="507216"/>
          </a:xfrm>
          <a:prstGeom prst="rect">
            <a:avLst/>
          </a:prstGeom>
        </p:spPr>
      </p:pic>
      <p:sp>
        <p:nvSpPr>
          <p:cNvPr id="20" name="Rectangle: Diagonal Corners Rounded 19">
            <a:extLst>
              <a:ext uri="{FF2B5EF4-FFF2-40B4-BE49-F238E27FC236}">
                <a16:creationId xmlns:a16="http://schemas.microsoft.com/office/drawing/2014/main" id="{4B72DBF7-F568-AA40-2387-A091DD80B46F}"/>
              </a:ext>
            </a:extLst>
          </p:cNvPr>
          <p:cNvSpPr/>
          <p:nvPr/>
        </p:nvSpPr>
        <p:spPr>
          <a:xfrm>
            <a:off x="4911365" y="5941572"/>
            <a:ext cx="6825006" cy="63054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Maldacena 2008;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Kovchegov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2010;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Avsar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Iancu, McLerran, Triantafyllopoulos, 2009 </a:t>
            </a:r>
          </a:p>
        </p:txBody>
      </p:sp>
    </p:spTree>
    <p:extLst>
      <p:ext uri="{BB962C8B-B14F-4D97-AF65-F5344CB8AC3E}">
        <p14:creationId xmlns:p14="http://schemas.microsoft.com/office/powerpoint/2010/main" val="3919591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759AD-8663-F2B0-DB67-C5635A844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4434"/>
          </a:xfrm>
        </p:spPr>
        <p:txBody>
          <a:bodyPr>
            <a:normAutofit/>
          </a:bodyPr>
          <a:lstStyle/>
          <a:p>
            <a:r>
              <a:rPr lang="en-IN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Nonconformal gauge/gravity holography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1044135-3114-C251-9BFE-7EB14E055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1743" y="1065225"/>
            <a:ext cx="4147875" cy="9144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en-IN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4D Nonconformal pure Yang-Mills theory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6CADA5B-E1D6-A10A-E70F-07D7BE954D63}"/>
              </a:ext>
            </a:extLst>
          </p:cNvPr>
          <p:cNvSpPr/>
          <p:nvPr/>
        </p:nvSpPr>
        <p:spPr>
          <a:xfrm>
            <a:off x="693899" y="1065226"/>
            <a:ext cx="3978897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in deformed 5D </a:t>
            </a:r>
            <a:r>
              <a:rPr lang="en-IN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endParaRPr lang="en-IN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rrow: Left-Right 6">
            <a:extLst>
              <a:ext uri="{FF2B5EF4-FFF2-40B4-BE49-F238E27FC236}">
                <a16:creationId xmlns:a16="http://schemas.microsoft.com/office/drawing/2014/main" id="{8F5CACFB-A5D0-39DB-4EC3-24AC2AEA45C4}"/>
              </a:ext>
            </a:extLst>
          </p:cNvPr>
          <p:cNvSpPr/>
          <p:nvPr/>
        </p:nvSpPr>
        <p:spPr>
          <a:xfrm>
            <a:off x="4938156" y="1140639"/>
            <a:ext cx="1838227" cy="763572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dual</a:t>
            </a:r>
          </a:p>
        </p:txBody>
      </p:sp>
      <p:sp>
        <p:nvSpPr>
          <p:cNvPr id="9" name="Flowchart: Predefined Process 8">
            <a:extLst>
              <a:ext uri="{FF2B5EF4-FFF2-40B4-BE49-F238E27FC236}">
                <a16:creationId xmlns:a16="http://schemas.microsoft.com/office/drawing/2014/main" id="{78589EF3-B4C1-176C-8DBB-C9D1D20B1421}"/>
              </a:ext>
            </a:extLst>
          </p:cNvPr>
          <p:cNvSpPr/>
          <p:nvPr/>
        </p:nvSpPr>
        <p:spPr>
          <a:xfrm>
            <a:off x="693899" y="2215290"/>
            <a:ext cx="10495719" cy="3912125"/>
          </a:xfrm>
          <a:prstGeom prst="flowChartPredefined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Relaxation in conformal symmetry by introducing either running </a:t>
            </a:r>
            <a:r>
              <a:rPr lang="en-IN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dilaton</a:t>
            </a: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modified vector field components.</a:t>
            </a:r>
          </a:p>
          <a:p>
            <a:pPr marL="342900" indent="-342900">
              <a:buAutoNum type="arabicPeriod"/>
            </a:pPr>
            <a:endParaRPr lang="en-IN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 </a:t>
            </a:r>
            <a:r>
              <a:rPr lang="en-IN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dimensionful</a:t>
            </a: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parameter appears to deform the </a:t>
            </a:r>
            <a:r>
              <a:rPr lang="en-IN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metric with dominating effect in the IR regime.</a:t>
            </a:r>
          </a:p>
          <a:p>
            <a:pPr marL="342900" indent="-342900">
              <a:buAutoNum type="arabicPeriod"/>
            </a:pPr>
            <a:endParaRPr lang="en-IN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Running effective coupling of the boundary QCD-like theory can capture the physics of confinement.</a:t>
            </a:r>
          </a:p>
          <a:p>
            <a:pPr marL="342900" indent="-342900">
              <a:buAutoNum type="arabicPeriod"/>
            </a:pPr>
            <a:endParaRPr lang="en-IN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Deformed metric merges to conformal </a:t>
            </a:r>
            <a:r>
              <a:rPr lang="en-IN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the extra parameter vanishes.</a:t>
            </a:r>
          </a:p>
          <a:p>
            <a:pPr marL="342900" indent="-342900">
              <a:buAutoNum type="arabicPeriod"/>
            </a:pPr>
            <a:endParaRPr lang="en-IN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Mimics the effects of IR cutoff in hard-wall scenario and is known as soft-wall </a:t>
            </a:r>
            <a:r>
              <a:rPr lang="en-IN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IN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/QCD model.</a:t>
            </a:r>
          </a:p>
          <a:p>
            <a:pPr marL="342900" indent="-342900">
              <a:buAutoNum type="arabicPeriod"/>
            </a:pPr>
            <a:endParaRPr lang="en-IN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B30C864-A166-2876-45E7-50140E720D05}"/>
              </a:ext>
            </a:extLst>
          </p:cNvPr>
          <p:cNvSpPr/>
          <p:nvPr/>
        </p:nvSpPr>
        <p:spPr>
          <a:xfrm>
            <a:off x="5976594" y="6259398"/>
            <a:ext cx="5750350" cy="464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Witten, 1998; Maldacena,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Aharony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Gubser, Oz, </a:t>
            </a:r>
            <a:r>
              <a:rPr lang="en-IN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Ooguri</a:t>
            </a:r>
            <a:r>
              <a:rPr lang="en-IN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1999</a:t>
            </a:r>
          </a:p>
        </p:txBody>
      </p:sp>
    </p:spTree>
    <p:extLst>
      <p:ext uri="{BB962C8B-B14F-4D97-AF65-F5344CB8AC3E}">
        <p14:creationId xmlns:p14="http://schemas.microsoft.com/office/powerpoint/2010/main" val="582590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584361-0703-D6C5-FEC8-EBBA8E330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4A6836E-C603-43CB-9DA7-89D8E3FA38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6007DD-F9BF-4F0F-B8C6-C514B2841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CF895CD-1555-065D-8550-F8FCFF226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925" y="1321056"/>
            <a:ext cx="10684151" cy="199197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Probing gluon saturation using shockwave in nonconformal holography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A0FAFCA-5C96-453B-83B7-A9AEF7F18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0F84AE-A24D-4353-B1BA-BD80DAA38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F093259-3E74-43A1-944B-B106C8105E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AA28A35-1E54-4054-BB95-42FAFA13A9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BA3A17F-F3BD-4B94-9CC8-006700210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D0398DD-AD75-4E2B-A3C6-35073082A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-456265" y="3658536"/>
            <a:ext cx="3655725" cy="2743201"/>
            <a:chOff x="-305" y="-1"/>
            <a:chExt cx="3832880" cy="287613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3E4F247-A844-4CD1-A37E-B7EA0DA2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387B1B-D4D3-493F-8D7A-C7A89DBD4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3404477-1F13-4859-84DA-12A303AC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B8C62FD-B708-4F00-80BB-1250C6011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759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10388</TotalTime>
  <Words>893</Words>
  <Application>Microsoft Office PowerPoint</Application>
  <PresentationFormat>Widescreen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Office Theme</vt:lpstr>
      <vt:lpstr>   Probing gluon saturation in a DIS process via nonconformal soft-wall holography</vt:lpstr>
      <vt:lpstr>Deep Inelastic Scattering process  and gluon saturation</vt:lpstr>
      <vt:lpstr>PowerPoint Presentation</vt:lpstr>
      <vt:lpstr>High energy gluon saturation in DIS</vt:lpstr>
      <vt:lpstr>Holographic understanding of DIS process and gluon saturation</vt:lpstr>
      <vt:lpstr>PowerPoint Presentation</vt:lpstr>
      <vt:lpstr>DIS and gluon saturation from AdS/CFT</vt:lpstr>
      <vt:lpstr>Nonconformal gauge/gravity holography</vt:lpstr>
      <vt:lpstr>Probing gluon saturation using shockwave in nonconformal holography</vt:lpstr>
      <vt:lpstr>Nonconformal warped bulk and shockwave</vt:lpstr>
      <vt:lpstr>PowerPoint Presentation</vt:lpstr>
      <vt:lpstr>Current correlators and structure functions </vt:lpstr>
      <vt:lpstr>Summary</vt:lpstr>
      <vt:lpstr>Thanks all!  Questions and comments are welcome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Adrita Chakraborty</dc:creator>
  <cp:lastModifiedBy>Adrita Chakraborty</cp:lastModifiedBy>
  <cp:revision>17</cp:revision>
  <dcterms:created xsi:type="dcterms:W3CDTF">2026-04-30T11:03:25Z</dcterms:created>
  <dcterms:modified xsi:type="dcterms:W3CDTF">2026-06-23T09:12:21Z</dcterms:modified>
</cp:coreProperties>
</file>