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34"/>
  </p:notesMasterIdLst>
  <p:sldIdLst>
    <p:sldId id="256" r:id="rId3"/>
    <p:sldId id="314" r:id="rId4"/>
    <p:sldId id="296" r:id="rId5"/>
    <p:sldId id="297" r:id="rId6"/>
    <p:sldId id="308" r:id="rId7"/>
    <p:sldId id="309" r:id="rId8"/>
    <p:sldId id="272" r:id="rId9"/>
    <p:sldId id="319" r:id="rId10"/>
    <p:sldId id="312" r:id="rId11"/>
    <p:sldId id="334" r:id="rId12"/>
    <p:sldId id="316" r:id="rId13"/>
    <p:sldId id="275" r:id="rId14"/>
    <p:sldId id="315" r:id="rId15"/>
    <p:sldId id="328" r:id="rId16"/>
    <p:sldId id="331" r:id="rId17"/>
    <p:sldId id="332" r:id="rId18"/>
    <p:sldId id="318" r:id="rId19"/>
    <p:sldId id="327" r:id="rId20"/>
    <p:sldId id="325" r:id="rId21"/>
    <p:sldId id="261" r:id="rId22"/>
    <p:sldId id="278" r:id="rId23"/>
    <p:sldId id="329" r:id="rId24"/>
    <p:sldId id="291" r:id="rId25"/>
    <p:sldId id="317" r:id="rId26"/>
    <p:sldId id="270" r:id="rId27"/>
    <p:sldId id="259" r:id="rId28"/>
    <p:sldId id="330" r:id="rId29"/>
    <p:sldId id="310" r:id="rId30"/>
    <p:sldId id="266" r:id="rId31"/>
    <p:sldId id="333" r:id="rId32"/>
    <p:sldId id="292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A8FC"/>
    <a:srgbClr val="FF8081"/>
    <a:srgbClr val="8083FC"/>
    <a:srgbClr val="722F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C4FF8D-8460-444B-8A39-DCAC412B58E4}" v="524" dt="2025-07-09T22:50:33.1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17"/>
    <p:restoredTop sz="85900"/>
  </p:normalViewPr>
  <p:slideViewPr>
    <p:cSldViewPr snapToGrid="0">
      <p:cViewPr>
        <p:scale>
          <a:sx n="99" d="100"/>
          <a:sy n="99" d="100"/>
        </p:scale>
        <p:origin x="848" y="-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6/11/relationships/changesInfo" Target="changesInfos/changesInfo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i, Andrew" userId="fe8b59e9-b8cc-47c2-943c-c385cf76b0d3" providerId="ADAL" clId="{9BC4FF8D-8460-444B-8A39-DCAC412B58E4}"/>
    <pc:docChg chg="undo custSel addSld delSld modSld sldOrd">
      <pc:chgData name="Yi, Andrew" userId="fe8b59e9-b8cc-47c2-943c-c385cf76b0d3" providerId="ADAL" clId="{9BC4FF8D-8460-444B-8A39-DCAC412B58E4}" dt="2025-07-09T22:50:33.156" v="1412"/>
      <pc:docMkLst>
        <pc:docMk/>
      </pc:docMkLst>
      <pc:sldChg chg="addSp delSp modSp mod modAnim">
        <pc:chgData name="Yi, Andrew" userId="fe8b59e9-b8cc-47c2-943c-c385cf76b0d3" providerId="ADAL" clId="{9BC4FF8D-8460-444B-8A39-DCAC412B58E4}" dt="2025-07-09T22:07:03.617" v="649" actId="113"/>
        <pc:sldMkLst>
          <pc:docMk/>
          <pc:sldMk cId="3240525363" sldId="279"/>
        </pc:sldMkLst>
        <pc:spChg chg="mod">
          <ac:chgData name="Yi, Andrew" userId="fe8b59e9-b8cc-47c2-943c-c385cf76b0d3" providerId="ADAL" clId="{9BC4FF8D-8460-444B-8A39-DCAC412B58E4}" dt="2025-07-09T21:47:22.320" v="10" actId="403"/>
          <ac:spMkLst>
            <pc:docMk/>
            <pc:sldMk cId="3240525363" sldId="279"/>
            <ac:spMk id="8" creationId="{59CB8AFF-58E3-135F-572C-CA0E32050A00}"/>
          </ac:spMkLst>
        </pc:spChg>
        <pc:spChg chg="mod">
          <ac:chgData name="Yi, Andrew" userId="fe8b59e9-b8cc-47c2-943c-c385cf76b0d3" providerId="ADAL" clId="{9BC4FF8D-8460-444B-8A39-DCAC412B58E4}" dt="2025-07-09T21:47:22.320" v="10" actId="403"/>
          <ac:spMkLst>
            <pc:docMk/>
            <pc:sldMk cId="3240525363" sldId="279"/>
            <ac:spMk id="9" creationId="{AAFD4658-70E9-BFCB-B11E-1F6C09FBDB4E}"/>
          </ac:spMkLst>
        </pc:spChg>
        <pc:spChg chg="mod">
          <ac:chgData name="Yi, Andrew" userId="fe8b59e9-b8cc-47c2-943c-c385cf76b0d3" providerId="ADAL" clId="{9BC4FF8D-8460-444B-8A39-DCAC412B58E4}" dt="2025-07-09T21:47:22.320" v="10" actId="403"/>
          <ac:spMkLst>
            <pc:docMk/>
            <pc:sldMk cId="3240525363" sldId="279"/>
            <ac:spMk id="10" creationId="{EC993F62-EA4B-F348-6900-D938DB67A247}"/>
          </ac:spMkLst>
        </pc:spChg>
        <pc:spChg chg="mod">
          <ac:chgData name="Yi, Andrew" userId="fe8b59e9-b8cc-47c2-943c-c385cf76b0d3" providerId="ADAL" clId="{9BC4FF8D-8460-444B-8A39-DCAC412B58E4}" dt="2025-07-09T21:47:22.320" v="10" actId="403"/>
          <ac:spMkLst>
            <pc:docMk/>
            <pc:sldMk cId="3240525363" sldId="279"/>
            <ac:spMk id="11" creationId="{DEAFF44F-850C-78F7-5236-6E1D940E76F5}"/>
          </ac:spMkLst>
        </pc:spChg>
        <pc:spChg chg="mod">
          <ac:chgData name="Yi, Andrew" userId="fe8b59e9-b8cc-47c2-943c-c385cf76b0d3" providerId="ADAL" clId="{9BC4FF8D-8460-444B-8A39-DCAC412B58E4}" dt="2025-07-09T21:54:39.899" v="160" actId="1038"/>
          <ac:spMkLst>
            <pc:docMk/>
            <pc:sldMk cId="3240525363" sldId="279"/>
            <ac:spMk id="12" creationId="{068B200D-CEA6-40D2-1E54-A36CBF961E30}"/>
          </ac:spMkLst>
        </pc:spChg>
        <pc:spChg chg="mod">
          <ac:chgData name="Yi, Andrew" userId="fe8b59e9-b8cc-47c2-943c-c385cf76b0d3" providerId="ADAL" clId="{9BC4FF8D-8460-444B-8A39-DCAC412B58E4}" dt="2025-07-09T21:47:22.320" v="10" actId="403"/>
          <ac:spMkLst>
            <pc:docMk/>
            <pc:sldMk cId="3240525363" sldId="279"/>
            <ac:spMk id="13" creationId="{4744EEAC-770A-F9C5-3740-F27BAD42FCBB}"/>
          </ac:spMkLst>
        </pc:spChg>
        <pc:spChg chg="mod">
          <ac:chgData name="Yi, Andrew" userId="fe8b59e9-b8cc-47c2-943c-c385cf76b0d3" providerId="ADAL" clId="{9BC4FF8D-8460-444B-8A39-DCAC412B58E4}" dt="2025-07-09T21:47:28.787" v="12" actId="14100"/>
          <ac:spMkLst>
            <pc:docMk/>
            <pc:sldMk cId="3240525363" sldId="279"/>
            <ac:spMk id="14" creationId="{CFEC4327-2F77-6058-E1EA-4784028810DC}"/>
          </ac:spMkLst>
        </pc:spChg>
        <pc:spChg chg="mod">
          <ac:chgData name="Yi, Andrew" userId="fe8b59e9-b8cc-47c2-943c-c385cf76b0d3" providerId="ADAL" clId="{9BC4FF8D-8460-444B-8A39-DCAC412B58E4}" dt="2025-07-09T21:47:22.320" v="10" actId="403"/>
          <ac:spMkLst>
            <pc:docMk/>
            <pc:sldMk cId="3240525363" sldId="279"/>
            <ac:spMk id="20" creationId="{D0C23FDE-CDBC-D345-9AED-B815ECD50A28}"/>
          </ac:spMkLst>
        </pc:spChg>
        <pc:spChg chg="mod">
          <ac:chgData name="Yi, Andrew" userId="fe8b59e9-b8cc-47c2-943c-c385cf76b0d3" providerId="ADAL" clId="{9BC4FF8D-8460-444B-8A39-DCAC412B58E4}" dt="2025-07-09T21:47:40.411" v="16" actId="1076"/>
          <ac:spMkLst>
            <pc:docMk/>
            <pc:sldMk cId="3240525363" sldId="279"/>
            <ac:spMk id="33" creationId="{1BC2F5A3-AB6A-0C14-83BE-2F76306A43F4}"/>
          </ac:spMkLst>
        </pc:spChg>
        <pc:spChg chg="mod">
          <ac:chgData name="Yi, Andrew" userId="fe8b59e9-b8cc-47c2-943c-c385cf76b0d3" providerId="ADAL" clId="{9BC4FF8D-8460-444B-8A39-DCAC412B58E4}" dt="2025-07-09T21:47:22.320" v="10" actId="403"/>
          <ac:spMkLst>
            <pc:docMk/>
            <pc:sldMk cId="3240525363" sldId="279"/>
            <ac:spMk id="35" creationId="{F5A88FBF-FDD1-65B0-5C8B-F1A2799D52BF}"/>
          </ac:spMkLst>
        </pc:spChg>
        <pc:spChg chg="mod">
          <ac:chgData name="Yi, Andrew" userId="fe8b59e9-b8cc-47c2-943c-c385cf76b0d3" providerId="ADAL" clId="{9BC4FF8D-8460-444B-8A39-DCAC412B58E4}" dt="2025-07-09T21:47:22.320" v="10" actId="403"/>
          <ac:spMkLst>
            <pc:docMk/>
            <pc:sldMk cId="3240525363" sldId="279"/>
            <ac:spMk id="45" creationId="{F09CDACE-51EF-824D-BB11-B2D318A0387E}"/>
          </ac:spMkLst>
        </pc:spChg>
        <pc:spChg chg="mod">
          <ac:chgData name="Yi, Andrew" userId="fe8b59e9-b8cc-47c2-943c-c385cf76b0d3" providerId="ADAL" clId="{9BC4FF8D-8460-444B-8A39-DCAC412B58E4}" dt="2025-07-09T21:47:37.306" v="14" actId="1076"/>
          <ac:spMkLst>
            <pc:docMk/>
            <pc:sldMk cId="3240525363" sldId="279"/>
            <ac:spMk id="49" creationId="{45A0C834-BB6F-68E1-D059-3C6E79843706}"/>
          </ac:spMkLst>
        </pc:spChg>
        <pc:spChg chg="add mod">
          <ac:chgData name="Yi, Andrew" userId="fe8b59e9-b8cc-47c2-943c-c385cf76b0d3" providerId="ADAL" clId="{9BC4FF8D-8460-444B-8A39-DCAC412B58E4}" dt="2025-07-09T21:52:28.638" v="120" actId="1076"/>
          <ac:spMkLst>
            <pc:docMk/>
            <pc:sldMk cId="3240525363" sldId="279"/>
            <ac:spMk id="56" creationId="{32F87E46-ECCD-AAAD-6844-65AA8EF6A113}"/>
          </ac:spMkLst>
        </pc:spChg>
        <pc:spChg chg="add mod">
          <ac:chgData name="Yi, Andrew" userId="fe8b59e9-b8cc-47c2-943c-c385cf76b0d3" providerId="ADAL" clId="{9BC4FF8D-8460-444B-8A39-DCAC412B58E4}" dt="2025-07-09T21:47:57.579" v="21" actId="571"/>
          <ac:spMkLst>
            <pc:docMk/>
            <pc:sldMk cId="3240525363" sldId="279"/>
            <ac:spMk id="58" creationId="{9126D647-D0B4-F0DA-33C0-CB400710B1B4}"/>
          </ac:spMkLst>
        </pc:spChg>
        <pc:spChg chg="add mod">
          <ac:chgData name="Yi, Andrew" userId="fe8b59e9-b8cc-47c2-943c-c385cf76b0d3" providerId="ADAL" clId="{9BC4FF8D-8460-444B-8A39-DCAC412B58E4}" dt="2025-07-09T21:52:32.310" v="121" actId="1076"/>
          <ac:spMkLst>
            <pc:docMk/>
            <pc:sldMk cId="3240525363" sldId="279"/>
            <ac:spMk id="59" creationId="{37AF7C30-D25D-C57C-69C7-0DA98A6C9483}"/>
          </ac:spMkLst>
        </pc:spChg>
        <pc:spChg chg="add mod">
          <ac:chgData name="Yi, Andrew" userId="fe8b59e9-b8cc-47c2-943c-c385cf76b0d3" providerId="ADAL" clId="{9BC4FF8D-8460-444B-8A39-DCAC412B58E4}" dt="2025-07-09T21:52:32.310" v="121" actId="1076"/>
          <ac:spMkLst>
            <pc:docMk/>
            <pc:sldMk cId="3240525363" sldId="279"/>
            <ac:spMk id="60" creationId="{60B8F96F-37FE-23AA-3906-009B0E245BEB}"/>
          </ac:spMkLst>
        </pc:spChg>
        <pc:spChg chg="add mod">
          <ac:chgData name="Yi, Andrew" userId="fe8b59e9-b8cc-47c2-943c-c385cf76b0d3" providerId="ADAL" clId="{9BC4FF8D-8460-444B-8A39-DCAC412B58E4}" dt="2025-07-09T22:07:03.617" v="649" actId="113"/>
          <ac:spMkLst>
            <pc:docMk/>
            <pc:sldMk cId="3240525363" sldId="279"/>
            <ac:spMk id="62" creationId="{AA14ED74-7B7E-7240-3522-C03A0C767B49}"/>
          </ac:spMkLst>
        </pc:spChg>
        <pc:grpChg chg="mod">
          <ac:chgData name="Yi, Andrew" userId="fe8b59e9-b8cc-47c2-943c-c385cf76b0d3" providerId="ADAL" clId="{9BC4FF8D-8460-444B-8A39-DCAC412B58E4}" dt="2025-07-09T21:54:00.670" v="154" actId="1035"/>
          <ac:grpSpMkLst>
            <pc:docMk/>
            <pc:sldMk cId="3240525363" sldId="279"/>
            <ac:grpSpMk id="5" creationId="{2DFB017A-2092-3557-692F-7CC9B35224BE}"/>
          </ac:grpSpMkLst>
        </pc:grpChg>
        <pc:grpChg chg="del">
          <ac:chgData name="Yi, Andrew" userId="fe8b59e9-b8cc-47c2-943c-c385cf76b0d3" providerId="ADAL" clId="{9BC4FF8D-8460-444B-8A39-DCAC412B58E4}" dt="2025-07-09T21:47:05.453" v="3" actId="21"/>
          <ac:grpSpMkLst>
            <pc:docMk/>
            <pc:sldMk cId="3240525363" sldId="279"/>
            <ac:grpSpMk id="50" creationId="{4E26E9D4-4A59-65D7-7F95-9C11665CD44D}"/>
          </ac:grpSpMkLst>
        </pc:grpChg>
        <pc:grpChg chg="add mod">
          <ac:chgData name="Yi, Andrew" userId="fe8b59e9-b8cc-47c2-943c-c385cf76b0d3" providerId="ADAL" clId="{9BC4FF8D-8460-444B-8A39-DCAC412B58E4}" dt="2025-07-09T22:06:53.134" v="629" actId="20577"/>
          <ac:grpSpMkLst>
            <pc:docMk/>
            <pc:sldMk cId="3240525363" sldId="279"/>
            <ac:grpSpMk id="63" creationId="{1E21FA2D-A7BA-5A2A-E57B-AA85844DFA77}"/>
          </ac:grpSpMkLst>
        </pc:grpChg>
        <pc:picChg chg="add mod">
          <ac:chgData name="Yi, Andrew" userId="fe8b59e9-b8cc-47c2-943c-c385cf76b0d3" providerId="ADAL" clId="{9BC4FF8D-8460-444B-8A39-DCAC412B58E4}" dt="2025-07-09T21:52:28.638" v="120" actId="1076"/>
          <ac:picMkLst>
            <pc:docMk/>
            <pc:sldMk cId="3240525363" sldId="279"/>
            <ac:picMk id="55" creationId="{DFC1D25C-0C7E-0C68-5D22-5914AE9A042C}"/>
          </ac:picMkLst>
        </pc:picChg>
        <pc:picChg chg="add mod">
          <ac:chgData name="Yi, Andrew" userId="fe8b59e9-b8cc-47c2-943c-c385cf76b0d3" providerId="ADAL" clId="{9BC4FF8D-8460-444B-8A39-DCAC412B58E4}" dt="2025-07-09T21:47:57.579" v="21" actId="571"/>
          <ac:picMkLst>
            <pc:docMk/>
            <pc:sldMk cId="3240525363" sldId="279"/>
            <ac:picMk id="57" creationId="{14C3BAC3-3247-68F9-C776-7EF09B878C0F}"/>
          </ac:picMkLst>
        </pc:picChg>
        <pc:picChg chg="add mod">
          <ac:chgData name="Yi, Andrew" userId="fe8b59e9-b8cc-47c2-943c-c385cf76b0d3" providerId="ADAL" clId="{9BC4FF8D-8460-444B-8A39-DCAC412B58E4}" dt="2025-07-09T22:06:53.134" v="629" actId="20577"/>
          <ac:picMkLst>
            <pc:docMk/>
            <pc:sldMk cId="3240525363" sldId="279"/>
            <ac:picMk id="61" creationId="{CF76337F-8DC7-F878-09E9-6C22E4F30718}"/>
          </ac:picMkLst>
        </pc:picChg>
      </pc:sldChg>
      <pc:sldChg chg="addSp delSp modSp mod modAnim">
        <pc:chgData name="Yi, Andrew" userId="fe8b59e9-b8cc-47c2-943c-c385cf76b0d3" providerId="ADAL" clId="{9BC4FF8D-8460-444B-8A39-DCAC412B58E4}" dt="2025-07-09T22:07:39.140" v="663" actId="1076"/>
        <pc:sldMkLst>
          <pc:docMk/>
          <pc:sldMk cId="2936944921" sldId="280"/>
        </pc:sldMkLst>
        <pc:spChg chg="mod">
          <ac:chgData name="Yi, Andrew" userId="fe8b59e9-b8cc-47c2-943c-c385cf76b0d3" providerId="ADAL" clId="{9BC4FF8D-8460-444B-8A39-DCAC412B58E4}" dt="2025-07-09T21:59:55.568" v="292"/>
          <ac:spMkLst>
            <pc:docMk/>
            <pc:sldMk cId="2936944921" sldId="280"/>
            <ac:spMk id="2" creationId="{BC2CEEE7-DBB6-34BA-E6B1-1E6478BCD62C}"/>
          </ac:spMkLst>
        </pc:spChg>
        <pc:spChg chg="del mod">
          <ac:chgData name="Yi, Andrew" userId="fe8b59e9-b8cc-47c2-943c-c385cf76b0d3" providerId="ADAL" clId="{9BC4FF8D-8460-444B-8A39-DCAC412B58E4}" dt="2025-07-09T22:00:54.496" v="299" actId="478"/>
          <ac:spMkLst>
            <pc:docMk/>
            <pc:sldMk cId="2936944921" sldId="280"/>
            <ac:spMk id="3" creationId="{D59DCA8E-3B13-9B9B-8C3F-5BAB2A47FFB6}"/>
          </ac:spMkLst>
        </pc:spChg>
        <pc:spChg chg="mod topLvl">
          <ac:chgData name="Yi, Andrew" userId="fe8b59e9-b8cc-47c2-943c-c385cf76b0d3" providerId="ADAL" clId="{9BC4FF8D-8460-444B-8A39-DCAC412B58E4}" dt="2025-07-09T22:00:30.369" v="297" actId="1076"/>
          <ac:spMkLst>
            <pc:docMk/>
            <pc:sldMk cId="2936944921" sldId="280"/>
            <ac:spMk id="11" creationId="{90AA1F12-BA18-0ECD-32C7-2EAB4B9A4561}"/>
          </ac:spMkLst>
        </pc:spChg>
        <pc:spChg chg="mod topLvl">
          <ac:chgData name="Yi, Andrew" userId="fe8b59e9-b8cc-47c2-943c-c385cf76b0d3" providerId="ADAL" clId="{9BC4FF8D-8460-444B-8A39-DCAC412B58E4}" dt="2025-07-09T21:59:13.233" v="203" actId="1076"/>
          <ac:spMkLst>
            <pc:docMk/>
            <pc:sldMk cId="2936944921" sldId="280"/>
            <ac:spMk id="12" creationId="{AEBC341A-306A-A707-8FEB-3B3744AC02AA}"/>
          </ac:spMkLst>
        </pc:spChg>
        <pc:spChg chg="mod topLvl">
          <ac:chgData name="Yi, Andrew" userId="fe8b59e9-b8cc-47c2-943c-c385cf76b0d3" providerId="ADAL" clId="{9BC4FF8D-8460-444B-8A39-DCAC412B58E4}" dt="2025-07-09T22:00:30.369" v="297" actId="1076"/>
          <ac:spMkLst>
            <pc:docMk/>
            <pc:sldMk cId="2936944921" sldId="280"/>
            <ac:spMk id="13" creationId="{B2EDCDCE-FC59-BE9D-A4D9-3C471E840668}"/>
          </ac:spMkLst>
        </pc:spChg>
        <pc:spChg chg="mod topLvl">
          <ac:chgData name="Yi, Andrew" userId="fe8b59e9-b8cc-47c2-943c-c385cf76b0d3" providerId="ADAL" clId="{9BC4FF8D-8460-444B-8A39-DCAC412B58E4}" dt="2025-07-09T21:59:13.233" v="203" actId="1076"/>
          <ac:spMkLst>
            <pc:docMk/>
            <pc:sldMk cId="2936944921" sldId="280"/>
            <ac:spMk id="14" creationId="{9FA7AFC0-EB9A-C72B-E5F0-23A144A43C1A}"/>
          </ac:spMkLst>
        </pc:spChg>
        <pc:spChg chg="mod topLvl">
          <ac:chgData name="Yi, Andrew" userId="fe8b59e9-b8cc-47c2-943c-c385cf76b0d3" providerId="ADAL" clId="{9BC4FF8D-8460-444B-8A39-DCAC412B58E4}" dt="2025-07-09T21:59:13.233" v="203" actId="1076"/>
          <ac:spMkLst>
            <pc:docMk/>
            <pc:sldMk cId="2936944921" sldId="280"/>
            <ac:spMk id="15" creationId="{27DBA1EC-AEAB-BABF-2A41-E76B45F4B4B6}"/>
          </ac:spMkLst>
        </pc:spChg>
        <pc:spChg chg="add mod">
          <ac:chgData name="Yi, Andrew" userId="fe8b59e9-b8cc-47c2-943c-c385cf76b0d3" providerId="ADAL" clId="{9BC4FF8D-8460-444B-8A39-DCAC412B58E4}" dt="2025-07-09T22:07:29.597" v="661" actId="1076"/>
          <ac:spMkLst>
            <pc:docMk/>
            <pc:sldMk cId="2936944921" sldId="280"/>
            <ac:spMk id="71" creationId="{AD1218C7-521A-12AD-16AE-EA758DBF475E}"/>
          </ac:spMkLst>
        </pc:spChg>
        <pc:spChg chg="add mod">
          <ac:chgData name="Yi, Andrew" userId="fe8b59e9-b8cc-47c2-943c-c385cf76b0d3" providerId="ADAL" clId="{9BC4FF8D-8460-444B-8A39-DCAC412B58E4}" dt="2025-07-09T22:07:29.597" v="661" actId="1076"/>
          <ac:spMkLst>
            <pc:docMk/>
            <pc:sldMk cId="2936944921" sldId="280"/>
            <ac:spMk id="72" creationId="{7CE8FB81-C35A-2F46-12D9-8721A8EB82C6}"/>
          </ac:spMkLst>
        </pc:spChg>
        <pc:spChg chg="add mod">
          <ac:chgData name="Yi, Andrew" userId="fe8b59e9-b8cc-47c2-943c-c385cf76b0d3" providerId="ADAL" clId="{9BC4FF8D-8460-444B-8A39-DCAC412B58E4}" dt="2025-07-09T22:07:39.140" v="663" actId="1076"/>
          <ac:spMkLst>
            <pc:docMk/>
            <pc:sldMk cId="2936944921" sldId="280"/>
            <ac:spMk id="74" creationId="{9684944F-D1A8-1B28-C9D9-9BE31E44CFE4}"/>
          </ac:spMkLst>
        </pc:spChg>
        <pc:grpChg chg="add mod">
          <ac:chgData name="Yi, Andrew" userId="fe8b59e9-b8cc-47c2-943c-c385cf76b0d3" providerId="ADAL" clId="{9BC4FF8D-8460-444B-8A39-DCAC412B58E4}" dt="2025-07-09T22:00:31.890" v="298" actId="167"/>
          <ac:grpSpMkLst>
            <pc:docMk/>
            <pc:sldMk cId="2936944921" sldId="280"/>
            <ac:grpSpMk id="6" creationId="{4E8DF605-7BC3-371C-99FF-65B372E05DD5}"/>
          </ac:grpSpMkLst>
        </pc:grpChg>
        <pc:grpChg chg="add mod">
          <ac:chgData name="Yi, Andrew" userId="fe8b59e9-b8cc-47c2-943c-c385cf76b0d3" providerId="ADAL" clId="{9BC4FF8D-8460-444B-8A39-DCAC412B58E4}" dt="2025-07-09T22:00:27.187" v="296" actId="167"/>
          <ac:grpSpMkLst>
            <pc:docMk/>
            <pc:sldMk cId="2936944921" sldId="280"/>
            <ac:grpSpMk id="7" creationId="{10E8F874-B3C5-B77A-9D3C-6115B64C0C2E}"/>
          </ac:grpSpMkLst>
        </pc:grpChg>
        <pc:grpChg chg="del">
          <ac:chgData name="Yi, Andrew" userId="fe8b59e9-b8cc-47c2-943c-c385cf76b0d3" providerId="ADAL" clId="{9BC4FF8D-8460-444B-8A39-DCAC412B58E4}" dt="2025-07-09T21:58:28.068" v="193" actId="165"/>
          <ac:grpSpMkLst>
            <pc:docMk/>
            <pc:sldMk cId="2936944921" sldId="280"/>
            <ac:grpSpMk id="9" creationId="{851E3975-1D7E-550D-2367-CF41D47D652D}"/>
          </ac:grpSpMkLst>
        </pc:grpChg>
        <pc:grpChg chg="del">
          <ac:chgData name="Yi, Andrew" userId="fe8b59e9-b8cc-47c2-943c-c385cf76b0d3" providerId="ADAL" clId="{9BC4FF8D-8460-444B-8A39-DCAC412B58E4}" dt="2025-07-09T21:58:29.348" v="194" actId="165"/>
          <ac:grpSpMkLst>
            <pc:docMk/>
            <pc:sldMk cId="2936944921" sldId="280"/>
            <ac:grpSpMk id="10" creationId="{FAA689F6-EA1A-D7EE-2CDA-65A8857B18B8}"/>
          </ac:grpSpMkLst>
        </pc:grpChg>
        <pc:grpChg chg="del">
          <ac:chgData name="Yi, Andrew" userId="fe8b59e9-b8cc-47c2-943c-c385cf76b0d3" providerId="ADAL" clId="{9BC4FF8D-8460-444B-8A39-DCAC412B58E4}" dt="2025-07-09T21:58:10.771" v="170" actId="478"/>
          <ac:grpSpMkLst>
            <pc:docMk/>
            <pc:sldMk cId="2936944921" sldId="280"/>
            <ac:grpSpMk id="20" creationId="{8011E904-5F91-2667-572B-EAA5914B8903}"/>
          </ac:grpSpMkLst>
        </pc:grpChg>
        <pc:picChg chg="add mod">
          <ac:chgData name="Yi, Andrew" userId="fe8b59e9-b8cc-47c2-943c-c385cf76b0d3" providerId="ADAL" clId="{9BC4FF8D-8460-444B-8A39-DCAC412B58E4}" dt="2025-07-09T22:00:01.960" v="293" actId="14100"/>
          <ac:picMkLst>
            <pc:docMk/>
            <pc:sldMk cId="2936944921" sldId="280"/>
            <ac:picMk id="5" creationId="{A7D94102-B144-8331-F64E-A1152816BED3}"/>
          </ac:picMkLst>
        </pc:picChg>
        <pc:picChg chg="mod topLvl">
          <ac:chgData name="Yi, Andrew" userId="fe8b59e9-b8cc-47c2-943c-c385cf76b0d3" providerId="ADAL" clId="{9BC4FF8D-8460-444B-8A39-DCAC412B58E4}" dt="2025-07-09T22:00:30.369" v="297" actId="1076"/>
          <ac:picMkLst>
            <pc:docMk/>
            <pc:sldMk cId="2936944921" sldId="280"/>
            <ac:picMk id="16" creationId="{32F60003-81F4-8253-5C9B-13D973D9988A}"/>
          </ac:picMkLst>
        </pc:picChg>
        <pc:picChg chg="mod topLvl">
          <ac:chgData name="Yi, Andrew" userId="fe8b59e9-b8cc-47c2-943c-c385cf76b0d3" providerId="ADAL" clId="{9BC4FF8D-8460-444B-8A39-DCAC412B58E4}" dt="2025-07-09T21:59:13.233" v="203" actId="1076"/>
          <ac:picMkLst>
            <pc:docMk/>
            <pc:sldMk cId="2936944921" sldId="280"/>
            <ac:picMk id="17" creationId="{A9F19B32-92DB-7B07-BB86-F0267A72CEEA}"/>
          </ac:picMkLst>
        </pc:picChg>
        <pc:picChg chg="mod topLvl">
          <ac:chgData name="Yi, Andrew" userId="fe8b59e9-b8cc-47c2-943c-c385cf76b0d3" providerId="ADAL" clId="{9BC4FF8D-8460-444B-8A39-DCAC412B58E4}" dt="2025-07-09T22:00:30.369" v="297" actId="1076"/>
          <ac:picMkLst>
            <pc:docMk/>
            <pc:sldMk cId="2936944921" sldId="280"/>
            <ac:picMk id="18" creationId="{97FEACC3-B8F4-EB68-5628-2675E2641220}"/>
          </ac:picMkLst>
        </pc:picChg>
        <pc:picChg chg="mod topLvl">
          <ac:chgData name="Yi, Andrew" userId="fe8b59e9-b8cc-47c2-943c-c385cf76b0d3" providerId="ADAL" clId="{9BC4FF8D-8460-444B-8A39-DCAC412B58E4}" dt="2025-07-09T21:59:13.233" v="203" actId="1076"/>
          <ac:picMkLst>
            <pc:docMk/>
            <pc:sldMk cId="2936944921" sldId="280"/>
            <ac:picMk id="19" creationId="{BB365E95-BE4B-21BB-11BC-FFC4AA5778F6}"/>
          </ac:picMkLst>
        </pc:picChg>
        <pc:cxnChg chg="add del mod">
          <ac:chgData name="Yi, Andrew" userId="fe8b59e9-b8cc-47c2-943c-c385cf76b0d3" providerId="ADAL" clId="{9BC4FF8D-8460-444B-8A39-DCAC412B58E4}" dt="2025-07-09T22:01:49.240" v="306" actId="478"/>
          <ac:cxnSpMkLst>
            <pc:docMk/>
            <pc:sldMk cId="2936944921" sldId="280"/>
            <ac:cxnSpMk id="65" creationId="{BF888D17-07DC-6852-1D14-1E99B6DF278D}"/>
          </ac:cxnSpMkLst>
        </pc:cxnChg>
      </pc:sldChg>
      <pc:sldChg chg="modSp add del mod ord">
        <pc:chgData name="Yi, Andrew" userId="fe8b59e9-b8cc-47c2-943c-c385cf76b0d3" providerId="ADAL" clId="{9BC4FF8D-8460-444B-8A39-DCAC412B58E4}" dt="2025-07-09T22:50:33.156" v="1412"/>
        <pc:sldMkLst>
          <pc:docMk/>
          <pc:sldMk cId="3824282073" sldId="281"/>
        </pc:sldMkLst>
        <pc:spChg chg="mod">
          <ac:chgData name="Yi, Andrew" userId="fe8b59e9-b8cc-47c2-943c-c385cf76b0d3" providerId="ADAL" clId="{9BC4FF8D-8460-444B-8A39-DCAC412B58E4}" dt="2025-07-09T22:50:29.538" v="1410" actId="20577"/>
          <ac:spMkLst>
            <pc:docMk/>
            <pc:sldMk cId="3824282073" sldId="281"/>
            <ac:spMk id="2" creationId="{48147775-D0E1-2B19-6EEF-19D979731225}"/>
          </ac:spMkLst>
        </pc:spChg>
        <pc:spChg chg="mod">
          <ac:chgData name="Yi, Andrew" userId="fe8b59e9-b8cc-47c2-943c-c385cf76b0d3" providerId="ADAL" clId="{9BC4FF8D-8460-444B-8A39-DCAC412B58E4}" dt="2025-07-09T22:26:18.434" v="938" actId="20577"/>
          <ac:spMkLst>
            <pc:docMk/>
            <pc:sldMk cId="3824282073" sldId="281"/>
            <ac:spMk id="3" creationId="{3608041A-C892-06EE-95CE-0848C8CA1AFE}"/>
          </ac:spMkLst>
        </pc:spChg>
      </pc:sldChg>
      <pc:sldChg chg="addSp delSp modSp mod modAnim">
        <pc:chgData name="Yi, Andrew" userId="fe8b59e9-b8cc-47c2-943c-c385cf76b0d3" providerId="ADAL" clId="{9BC4FF8D-8460-444B-8A39-DCAC412B58E4}" dt="2025-07-09T22:47:44.169" v="1403" actId="167"/>
        <pc:sldMkLst>
          <pc:docMk/>
          <pc:sldMk cId="1481350846" sldId="294"/>
        </pc:sldMkLst>
        <pc:spChg chg="mod">
          <ac:chgData name="Yi, Andrew" userId="fe8b59e9-b8cc-47c2-943c-c385cf76b0d3" providerId="ADAL" clId="{9BC4FF8D-8460-444B-8A39-DCAC412B58E4}" dt="2025-07-09T22:31:48.661" v="1099" actId="14100"/>
          <ac:spMkLst>
            <pc:docMk/>
            <pc:sldMk cId="1481350846" sldId="294"/>
            <ac:spMk id="3" creationId="{3F2655DD-C7C0-37C9-7875-BA3F1ECA2C70}"/>
          </ac:spMkLst>
        </pc:spChg>
        <pc:spChg chg="add del mod">
          <ac:chgData name="Yi, Andrew" userId="fe8b59e9-b8cc-47c2-943c-c385cf76b0d3" providerId="ADAL" clId="{9BC4FF8D-8460-444B-8A39-DCAC412B58E4}" dt="2025-07-09T22:27:29.161" v="943" actId="478"/>
          <ac:spMkLst>
            <pc:docMk/>
            <pc:sldMk cId="1481350846" sldId="294"/>
            <ac:spMk id="7" creationId="{33E79976-1162-49E5-A7F9-E5DE73B5E1A0}"/>
          </ac:spMkLst>
        </pc:spChg>
        <pc:spChg chg="add mod">
          <ac:chgData name="Yi, Andrew" userId="fe8b59e9-b8cc-47c2-943c-c385cf76b0d3" providerId="ADAL" clId="{9BC4FF8D-8460-444B-8A39-DCAC412B58E4}" dt="2025-07-09T22:38:05.179" v="1363" actId="164"/>
          <ac:spMkLst>
            <pc:docMk/>
            <pc:sldMk cId="1481350846" sldId="294"/>
            <ac:spMk id="9" creationId="{14EE48B3-B875-472A-5009-15B62F1EE515}"/>
          </ac:spMkLst>
        </pc:spChg>
        <pc:spChg chg="add mod">
          <ac:chgData name="Yi, Andrew" userId="fe8b59e9-b8cc-47c2-943c-c385cf76b0d3" providerId="ADAL" clId="{9BC4FF8D-8460-444B-8A39-DCAC412B58E4}" dt="2025-07-09T22:38:05.179" v="1363" actId="164"/>
          <ac:spMkLst>
            <pc:docMk/>
            <pc:sldMk cId="1481350846" sldId="294"/>
            <ac:spMk id="10" creationId="{904E4321-6D0F-0BB4-9EA6-196C1A245965}"/>
          </ac:spMkLst>
        </pc:spChg>
        <pc:spChg chg="add mod">
          <ac:chgData name="Yi, Andrew" userId="fe8b59e9-b8cc-47c2-943c-c385cf76b0d3" providerId="ADAL" clId="{9BC4FF8D-8460-444B-8A39-DCAC412B58E4}" dt="2025-07-09T22:27:26.265" v="941" actId="1076"/>
          <ac:spMkLst>
            <pc:docMk/>
            <pc:sldMk cId="1481350846" sldId="294"/>
            <ac:spMk id="11" creationId="{C0824C2C-D63B-4DEA-CA6C-10D60B0046CF}"/>
          </ac:spMkLst>
        </pc:spChg>
        <pc:spChg chg="add mod">
          <ac:chgData name="Yi, Andrew" userId="fe8b59e9-b8cc-47c2-943c-c385cf76b0d3" providerId="ADAL" clId="{9BC4FF8D-8460-444B-8A39-DCAC412B58E4}" dt="2025-07-09T22:38:05.179" v="1363" actId="164"/>
          <ac:spMkLst>
            <pc:docMk/>
            <pc:sldMk cId="1481350846" sldId="294"/>
            <ac:spMk id="12" creationId="{647F136A-6536-DDC0-4B89-FE6077F79677}"/>
          </ac:spMkLst>
        </pc:spChg>
        <pc:spChg chg="add mod">
          <ac:chgData name="Yi, Andrew" userId="fe8b59e9-b8cc-47c2-943c-c385cf76b0d3" providerId="ADAL" clId="{9BC4FF8D-8460-444B-8A39-DCAC412B58E4}" dt="2025-07-09T22:38:05.179" v="1363" actId="164"/>
          <ac:spMkLst>
            <pc:docMk/>
            <pc:sldMk cId="1481350846" sldId="294"/>
            <ac:spMk id="13" creationId="{844BBAC4-7430-B939-2EA0-695B2B07D168}"/>
          </ac:spMkLst>
        </pc:spChg>
        <pc:spChg chg="add mod">
          <ac:chgData name="Yi, Andrew" userId="fe8b59e9-b8cc-47c2-943c-c385cf76b0d3" providerId="ADAL" clId="{9BC4FF8D-8460-444B-8A39-DCAC412B58E4}" dt="2025-07-09T22:38:05.179" v="1363" actId="164"/>
          <ac:spMkLst>
            <pc:docMk/>
            <pc:sldMk cId="1481350846" sldId="294"/>
            <ac:spMk id="14" creationId="{ACDA6808-AF54-BF19-40AD-18344F8B4FF5}"/>
          </ac:spMkLst>
        </pc:spChg>
        <pc:spChg chg="add mod">
          <ac:chgData name="Yi, Andrew" userId="fe8b59e9-b8cc-47c2-943c-c385cf76b0d3" providerId="ADAL" clId="{9BC4FF8D-8460-444B-8A39-DCAC412B58E4}" dt="2025-07-09T22:38:05.179" v="1363" actId="164"/>
          <ac:spMkLst>
            <pc:docMk/>
            <pc:sldMk cId="1481350846" sldId="294"/>
            <ac:spMk id="15" creationId="{74726558-D208-0E25-07C8-F0E39439E5FD}"/>
          </ac:spMkLst>
        </pc:spChg>
        <pc:spChg chg="add mod">
          <ac:chgData name="Yi, Andrew" userId="fe8b59e9-b8cc-47c2-943c-c385cf76b0d3" providerId="ADAL" clId="{9BC4FF8D-8460-444B-8A39-DCAC412B58E4}" dt="2025-07-09T22:31:55.205" v="1101" actId="1076"/>
          <ac:spMkLst>
            <pc:docMk/>
            <pc:sldMk cId="1481350846" sldId="294"/>
            <ac:spMk id="17" creationId="{49B91C2B-6482-B62B-C35C-B143EA5DA49D}"/>
          </ac:spMkLst>
        </pc:spChg>
        <pc:spChg chg="add del">
          <ac:chgData name="Yi, Andrew" userId="fe8b59e9-b8cc-47c2-943c-c385cf76b0d3" providerId="ADAL" clId="{9BC4FF8D-8460-444B-8A39-DCAC412B58E4}" dt="2025-07-09T22:46:23.438" v="1368" actId="478"/>
          <ac:spMkLst>
            <pc:docMk/>
            <pc:sldMk cId="1481350846" sldId="294"/>
            <ac:spMk id="21" creationId="{69CE4760-BF55-E618-939C-C6CF62A29513}"/>
          </ac:spMkLst>
        </pc:spChg>
        <pc:spChg chg="add mod">
          <ac:chgData name="Yi, Andrew" userId="fe8b59e9-b8cc-47c2-943c-c385cf76b0d3" providerId="ADAL" clId="{9BC4FF8D-8460-444B-8A39-DCAC412B58E4}" dt="2025-07-09T22:47:05.668" v="1383" actId="1076"/>
          <ac:spMkLst>
            <pc:docMk/>
            <pc:sldMk cId="1481350846" sldId="294"/>
            <ac:spMk id="24" creationId="{168095EB-5314-8FBF-03E7-FBD8C9740A72}"/>
          </ac:spMkLst>
        </pc:spChg>
        <pc:spChg chg="add mod">
          <ac:chgData name="Yi, Andrew" userId="fe8b59e9-b8cc-47c2-943c-c385cf76b0d3" providerId="ADAL" clId="{9BC4FF8D-8460-444B-8A39-DCAC412B58E4}" dt="2025-07-09T22:47:25.327" v="1398" actId="164"/>
          <ac:spMkLst>
            <pc:docMk/>
            <pc:sldMk cId="1481350846" sldId="294"/>
            <ac:spMk id="25" creationId="{07A3A36A-1788-0BFE-5AF1-6E0BAD4147D4}"/>
          </ac:spMkLst>
        </pc:spChg>
        <pc:grpChg chg="add mod">
          <ac:chgData name="Yi, Andrew" userId="fe8b59e9-b8cc-47c2-943c-c385cf76b0d3" providerId="ADAL" clId="{9BC4FF8D-8460-444B-8A39-DCAC412B58E4}" dt="2025-07-09T22:37:59.300" v="1362" actId="164"/>
          <ac:grpSpMkLst>
            <pc:docMk/>
            <pc:sldMk cId="1481350846" sldId="294"/>
            <ac:grpSpMk id="19" creationId="{C79C5515-183F-BC4E-8844-65C2CC5F82A6}"/>
          </ac:grpSpMkLst>
        </pc:grpChg>
        <pc:grpChg chg="add mod">
          <ac:chgData name="Yi, Andrew" userId="fe8b59e9-b8cc-47c2-943c-c385cf76b0d3" providerId="ADAL" clId="{9BC4FF8D-8460-444B-8A39-DCAC412B58E4}" dt="2025-07-09T22:38:05.179" v="1363" actId="164"/>
          <ac:grpSpMkLst>
            <pc:docMk/>
            <pc:sldMk cId="1481350846" sldId="294"/>
            <ac:grpSpMk id="20" creationId="{FFB9DC37-C32D-F7C1-3902-D72519AAD77C}"/>
          </ac:grpSpMkLst>
        </pc:grpChg>
        <pc:grpChg chg="add mod ord">
          <ac:chgData name="Yi, Andrew" userId="fe8b59e9-b8cc-47c2-943c-c385cf76b0d3" providerId="ADAL" clId="{9BC4FF8D-8460-444B-8A39-DCAC412B58E4}" dt="2025-07-09T22:47:44.169" v="1403" actId="167"/>
          <ac:grpSpMkLst>
            <pc:docMk/>
            <pc:sldMk cId="1481350846" sldId="294"/>
            <ac:grpSpMk id="26" creationId="{5C67C5BE-7967-8543-8EE9-A14B17033DB4}"/>
          </ac:grpSpMkLst>
        </pc:grpChg>
        <pc:picChg chg="add del mod">
          <ac:chgData name="Yi, Andrew" userId="fe8b59e9-b8cc-47c2-943c-c385cf76b0d3" providerId="ADAL" clId="{9BC4FF8D-8460-444B-8A39-DCAC412B58E4}" dt="2025-07-09T22:27:15.856" v="939" actId="478"/>
          <ac:picMkLst>
            <pc:docMk/>
            <pc:sldMk cId="1481350846" sldId="294"/>
            <ac:picMk id="6" creationId="{06281887-B6A6-8EF9-B63A-68A5BA51273B}"/>
          </ac:picMkLst>
        </pc:picChg>
        <pc:picChg chg="add mod">
          <ac:chgData name="Yi, Andrew" userId="fe8b59e9-b8cc-47c2-943c-c385cf76b0d3" providerId="ADAL" clId="{9BC4FF8D-8460-444B-8A39-DCAC412B58E4}" dt="2025-07-09T22:38:05.179" v="1363" actId="164"/>
          <ac:picMkLst>
            <pc:docMk/>
            <pc:sldMk cId="1481350846" sldId="294"/>
            <ac:picMk id="8" creationId="{790D96A3-6BE4-B747-E4F7-BA78A996486F}"/>
          </ac:picMkLst>
        </pc:picChg>
        <pc:picChg chg="add mod">
          <ac:chgData name="Yi, Andrew" userId="fe8b59e9-b8cc-47c2-943c-c385cf76b0d3" providerId="ADAL" clId="{9BC4FF8D-8460-444B-8A39-DCAC412B58E4}" dt="2025-07-09T22:31:55.205" v="1101" actId="1076"/>
          <ac:picMkLst>
            <pc:docMk/>
            <pc:sldMk cId="1481350846" sldId="294"/>
            <ac:picMk id="16" creationId="{6B408B35-EAC4-2556-9701-FCFB1364AD95}"/>
          </ac:picMkLst>
        </pc:picChg>
        <pc:picChg chg="add mod ord">
          <ac:chgData name="Yi, Andrew" userId="fe8b59e9-b8cc-47c2-943c-c385cf76b0d3" providerId="ADAL" clId="{9BC4FF8D-8460-444B-8A39-DCAC412B58E4}" dt="2025-07-09T22:37:10.707" v="1344" actId="167"/>
          <ac:picMkLst>
            <pc:docMk/>
            <pc:sldMk cId="1481350846" sldId="294"/>
            <ac:picMk id="18" creationId="{DDB9DFA7-1BDE-43C3-6D64-C0280F0F0B81}"/>
          </ac:picMkLst>
        </pc:picChg>
        <pc:picChg chg="add mod">
          <ac:chgData name="Yi, Andrew" userId="fe8b59e9-b8cc-47c2-943c-c385cf76b0d3" providerId="ADAL" clId="{9BC4FF8D-8460-444B-8A39-DCAC412B58E4}" dt="2025-07-09T22:47:25.327" v="1398" actId="164"/>
          <ac:picMkLst>
            <pc:docMk/>
            <pc:sldMk cId="1481350846" sldId="294"/>
            <ac:picMk id="23" creationId="{278D29C8-9960-421D-2C4C-207BCB6B210F}"/>
          </ac:picMkLst>
        </pc:picChg>
      </pc:sldChg>
      <pc:sldChg chg="addSp delSp modSp mod modAnim">
        <pc:chgData name="Yi, Andrew" userId="fe8b59e9-b8cc-47c2-943c-c385cf76b0d3" providerId="ADAL" clId="{9BC4FF8D-8460-444B-8A39-DCAC412B58E4}" dt="2025-07-09T22:35:47.780" v="1316" actId="1038"/>
        <pc:sldMkLst>
          <pc:docMk/>
          <pc:sldMk cId="2799927039" sldId="295"/>
        </pc:sldMkLst>
        <pc:spChg chg="del">
          <ac:chgData name="Yi, Andrew" userId="fe8b59e9-b8cc-47c2-943c-c385cf76b0d3" providerId="ADAL" clId="{9BC4FF8D-8460-444B-8A39-DCAC412B58E4}" dt="2025-07-09T21:57:59.225" v="165"/>
          <ac:spMkLst>
            <pc:docMk/>
            <pc:sldMk cId="2799927039" sldId="295"/>
            <ac:spMk id="3" creationId="{89414FD8-2089-3E5C-28D1-965EC1C67A12}"/>
          </ac:spMkLst>
        </pc:spChg>
        <pc:spChg chg="mod">
          <ac:chgData name="Yi, Andrew" userId="fe8b59e9-b8cc-47c2-943c-c385cf76b0d3" providerId="ADAL" clId="{9BC4FF8D-8460-444B-8A39-DCAC412B58E4}" dt="2025-07-09T22:34:58.085" v="1298" actId="1076"/>
          <ac:spMkLst>
            <pc:docMk/>
            <pc:sldMk cId="2799927039" sldId="295"/>
            <ac:spMk id="6" creationId="{6630C1EB-F91E-77F3-FCED-E48FD61FDB2D}"/>
          </ac:spMkLst>
        </pc:spChg>
        <pc:spChg chg="mod">
          <ac:chgData name="Yi, Andrew" userId="fe8b59e9-b8cc-47c2-943c-c385cf76b0d3" providerId="ADAL" clId="{9BC4FF8D-8460-444B-8A39-DCAC412B58E4}" dt="2025-07-09T22:09:16.531" v="773" actId="1076"/>
          <ac:spMkLst>
            <pc:docMk/>
            <pc:sldMk cId="2799927039" sldId="295"/>
            <ac:spMk id="8" creationId="{1371E50D-7931-8181-43A7-87D3A130FA4D}"/>
          </ac:spMkLst>
        </pc:spChg>
        <pc:spChg chg="mod">
          <ac:chgData name="Yi, Andrew" userId="fe8b59e9-b8cc-47c2-943c-c385cf76b0d3" providerId="ADAL" clId="{9BC4FF8D-8460-444B-8A39-DCAC412B58E4}" dt="2025-07-09T22:09:53.517" v="803" actId="164"/>
          <ac:spMkLst>
            <pc:docMk/>
            <pc:sldMk cId="2799927039" sldId="295"/>
            <ac:spMk id="21" creationId="{04267F5F-F3D7-6802-AC8A-E615693D770A}"/>
          </ac:spMkLst>
        </pc:spChg>
        <pc:spChg chg="mod">
          <ac:chgData name="Yi, Andrew" userId="fe8b59e9-b8cc-47c2-943c-c385cf76b0d3" providerId="ADAL" clId="{9BC4FF8D-8460-444B-8A39-DCAC412B58E4}" dt="2025-07-09T21:57:50.529" v="163"/>
          <ac:spMkLst>
            <pc:docMk/>
            <pc:sldMk cId="2799927039" sldId="295"/>
            <ac:spMk id="24" creationId="{57D87A2D-4519-1BDC-89D8-0FAAFC50E388}"/>
          </ac:spMkLst>
        </pc:spChg>
        <pc:spChg chg="mod">
          <ac:chgData name="Yi, Andrew" userId="fe8b59e9-b8cc-47c2-943c-c385cf76b0d3" providerId="ADAL" clId="{9BC4FF8D-8460-444B-8A39-DCAC412B58E4}" dt="2025-07-09T21:57:50.529" v="163"/>
          <ac:spMkLst>
            <pc:docMk/>
            <pc:sldMk cId="2799927039" sldId="295"/>
            <ac:spMk id="26" creationId="{5F37215E-7598-CB02-B1AB-94C2EB0A2CAD}"/>
          </ac:spMkLst>
        </pc:spChg>
        <pc:spChg chg="mod">
          <ac:chgData name="Yi, Andrew" userId="fe8b59e9-b8cc-47c2-943c-c385cf76b0d3" providerId="ADAL" clId="{9BC4FF8D-8460-444B-8A39-DCAC412B58E4}" dt="2025-07-09T21:57:50.529" v="163"/>
          <ac:spMkLst>
            <pc:docMk/>
            <pc:sldMk cId="2799927039" sldId="295"/>
            <ac:spMk id="27" creationId="{8079939D-1111-6865-FC79-7D4966235684}"/>
          </ac:spMkLst>
        </pc:spChg>
        <pc:spChg chg="mod">
          <ac:chgData name="Yi, Andrew" userId="fe8b59e9-b8cc-47c2-943c-c385cf76b0d3" providerId="ADAL" clId="{9BC4FF8D-8460-444B-8A39-DCAC412B58E4}" dt="2025-07-09T21:57:50.529" v="163"/>
          <ac:spMkLst>
            <pc:docMk/>
            <pc:sldMk cId="2799927039" sldId="295"/>
            <ac:spMk id="29" creationId="{2113C6D3-93DA-5C83-1371-4CB5D2453A3E}"/>
          </ac:spMkLst>
        </pc:spChg>
        <pc:spChg chg="mod">
          <ac:chgData name="Yi, Andrew" userId="fe8b59e9-b8cc-47c2-943c-c385cf76b0d3" providerId="ADAL" clId="{9BC4FF8D-8460-444B-8A39-DCAC412B58E4}" dt="2025-07-09T21:57:50.529" v="163"/>
          <ac:spMkLst>
            <pc:docMk/>
            <pc:sldMk cId="2799927039" sldId="295"/>
            <ac:spMk id="31" creationId="{CC57E73C-67CB-682D-795F-4333A06E72E9}"/>
          </ac:spMkLst>
        </pc:spChg>
        <pc:spChg chg="mod">
          <ac:chgData name="Yi, Andrew" userId="fe8b59e9-b8cc-47c2-943c-c385cf76b0d3" providerId="ADAL" clId="{9BC4FF8D-8460-444B-8A39-DCAC412B58E4}" dt="2025-07-09T21:57:50.529" v="163"/>
          <ac:spMkLst>
            <pc:docMk/>
            <pc:sldMk cId="2799927039" sldId="295"/>
            <ac:spMk id="32" creationId="{410C38A7-B49A-4470-D6D7-8101A553C340}"/>
          </ac:spMkLst>
        </pc:spChg>
        <pc:spChg chg="mod">
          <ac:chgData name="Yi, Andrew" userId="fe8b59e9-b8cc-47c2-943c-c385cf76b0d3" providerId="ADAL" clId="{9BC4FF8D-8460-444B-8A39-DCAC412B58E4}" dt="2025-07-09T21:57:50.529" v="163"/>
          <ac:spMkLst>
            <pc:docMk/>
            <pc:sldMk cId="2799927039" sldId="295"/>
            <ac:spMk id="37" creationId="{FC7C78B4-517D-89D0-BB9F-CE90DC37FC03}"/>
          </ac:spMkLst>
        </pc:spChg>
        <pc:spChg chg="mod">
          <ac:chgData name="Yi, Andrew" userId="fe8b59e9-b8cc-47c2-943c-c385cf76b0d3" providerId="ADAL" clId="{9BC4FF8D-8460-444B-8A39-DCAC412B58E4}" dt="2025-07-09T21:57:50.529" v="163"/>
          <ac:spMkLst>
            <pc:docMk/>
            <pc:sldMk cId="2799927039" sldId="295"/>
            <ac:spMk id="38" creationId="{D4F1A0CE-F70C-76DE-991E-7FAF505FDF2D}"/>
          </ac:spMkLst>
        </pc:spChg>
        <pc:spChg chg="mod">
          <ac:chgData name="Yi, Andrew" userId="fe8b59e9-b8cc-47c2-943c-c385cf76b0d3" providerId="ADAL" clId="{9BC4FF8D-8460-444B-8A39-DCAC412B58E4}" dt="2025-07-09T21:57:50.529" v="163"/>
          <ac:spMkLst>
            <pc:docMk/>
            <pc:sldMk cId="2799927039" sldId="295"/>
            <ac:spMk id="50" creationId="{FF60827E-C561-1B9C-FE6D-85E925E9579B}"/>
          </ac:spMkLst>
        </pc:spChg>
        <pc:spChg chg="mod">
          <ac:chgData name="Yi, Andrew" userId="fe8b59e9-b8cc-47c2-943c-c385cf76b0d3" providerId="ADAL" clId="{9BC4FF8D-8460-444B-8A39-DCAC412B58E4}" dt="2025-07-09T21:57:50.529" v="163"/>
          <ac:spMkLst>
            <pc:docMk/>
            <pc:sldMk cId="2799927039" sldId="295"/>
            <ac:spMk id="66" creationId="{6CB350A6-EB14-BEF1-6AB7-1D954D1C9837}"/>
          </ac:spMkLst>
        </pc:spChg>
        <pc:spChg chg="add mod">
          <ac:chgData name="Yi, Andrew" userId="fe8b59e9-b8cc-47c2-943c-c385cf76b0d3" providerId="ADAL" clId="{9BC4FF8D-8460-444B-8A39-DCAC412B58E4}" dt="2025-07-09T22:34:37.916" v="1294" actId="164"/>
          <ac:spMkLst>
            <pc:docMk/>
            <pc:sldMk cId="2799927039" sldId="295"/>
            <ac:spMk id="73" creationId="{9A5E29BF-9731-5066-BD30-12C1FC0B84E2}"/>
          </ac:spMkLst>
        </pc:spChg>
        <pc:spChg chg="mod ord">
          <ac:chgData name="Yi, Andrew" userId="fe8b59e9-b8cc-47c2-943c-c385cf76b0d3" providerId="ADAL" clId="{9BC4FF8D-8460-444B-8A39-DCAC412B58E4}" dt="2025-07-09T22:12:05.090" v="865" actId="1076"/>
          <ac:spMkLst>
            <pc:docMk/>
            <pc:sldMk cId="2799927039" sldId="295"/>
            <ac:spMk id="113" creationId="{DEDACC6A-EA87-C2C6-334B-A9AB251A62DC}"/>
          </ac:spMkLst>
        </pc:spChg>
        <pc:grpChg chg="mod">
          <ac:chgData name="Yi, Andrew" userId="fe8b59e9-b8cc-47c2-943c-c385cf76b0d3" providerId="ADAL" clId="{9BC4FF8D-8460-444B-8A39-DCAC412B58E4}" dt="2025-07-09T22:09:53.517" v="803" actId="164"/>
          <ac:grpSpMkLst>
            <pc:docMk/>
            <pc:sldMk cId="2799927039" sldId="295"/>
            <ac:grpSpMk id="20" creationId="{0C4A9F52-897B-D0FF-80CF-B2C364A4AB82}"/>
          </ac:grpSpMkLst>
        </pc:grpChg>
        <pc:grpChg chg="del">
          <ac:chgData name="Yi, Andrew" userId="fe8b59e9-b8cc-47c2-943c-c385cf76b0d3" providerId="ADAL" clId="{9BC4FF8D-8460-444B-8A39-DCAC412B58E4}" dt="2025-07-09T21:57:52.285" v="164" actId="478"/>
          <ac:grpSpMkLst>
            <pc:docMk/>
            <pc:sldMk cId="2799927039" sldId="295"/>
            <ac:grpSpMk id="22" creationId="{A7B908C1-4BC6-C967-72E5-B662776DA4F8}"/>
          </ac:grpSpMkLst>
        </pc:grpChg>
        <pc:grpChg chg="add mod">
          <ac:chgData name="Yi, Andrew" userId="fe8b59e9-b8cc-47c2-943c-c385cf76b0d3" providerId="ADAL" clId="{9BC4FF8D-8460-444B-8A39-DCAC412B58E4}" dt="2025-07-09T22:34:58.085" v="1298" actId="1076"/>
          <ac:grpSpMkLst>
            <pc:docMk/>
            <pc:sldMk cId="2799927039" sldId="295"/>
            <ac:grpSpMk id="69" creationId="{51AA67FC-488E-20B5-46AD-09FB876337D4}"/>
          </ac:grpSpMkLst>
        </pc:grpChg>
        <pc:grpChg chg="add mod">
          <ac:chgData name="Yi, Andrew" userId="fe8b59e9-b8cc-47c2-943c-c385cf76b0d3" providerId="ADAL" clId="{9BC4FF8D-8460-444B-8A39-DCAC412B58E4}" dt="2025-07-09T22:09:16.531" v="773" actId="1076"/>
          <ac:grpSpMkLst>
            <pc:docMk/>
            <pc:sldMk cId="2799927039" sldId="295"/>
            <ac:grpSpMk id="70" creationId="{3B11D1F7-0EBB-C164-9425-B070EC91A4A6}"/>
          </ac:grpSpMkLst>
        </pc:grpChg>
        <pc:grpChg chg="add mod">
          <ac:chgData name="Yi, Andrew" userId="fe8b59e9-b8cc-47c2-943c-c385cf76b0d3" providerId="ADAL" clId="{9BC4FF8D-8460-444B-8A39-DCAC412B58E4}" dt="2025-07-09T22:09:53.517" v="803" actId="164"/>
          <ac:grpSpMkLst>
            <pc:docMk/>
            <pc:sldMk cId="2799927039" sldId="295"/>
            <ac:grpSpMk id="71" creationId="{4786E1A1-FE16-C390-FBB0-653DCC601089}"/>
          </ac:grpSpMkLst>
        </pc:grpChg>
        <pc:grpChg chg="add mod">
          <ac:chgData name="Yi, Andrew" userId="fe8b59e9-b8cc-47c2-943c-c385cf76b0d3" providerId="ADAL" clId="{9BC4FF8D-8460-444B-8A39-DCAC412B58E4}" dt="2025-07-09T22:35:37.340" v="1311" actId="1076"/>
          <ac:grpSpMkLst>
            <pc:docMk/>
            <pc:sldMk cId="2799927039" sldId="295"/>
            <ac:grpSpMk id="74" creationId="{B76606E9-EF2B-5C7F-14B3-99B09F7DA3D4}"/>
          </ac:grpSpMkLst>
        </pc:grpChg>
        <pc:picChg chg="mod">
          <ac:chgData name="Yi, Andrew" userId="fe8b59e9-b8cc-47c2-943c-c385cf76b0d3" providerId="ADAL" clId="{9BC4FF8D-8460-444B-8A39-DCAC412B58E4}" dt="2025-07-09T22:34:58.085" v="1298" actId="1076"/>
          <ac:picMkLst>
            <pc:docMk/>
            <pc:sldMk cId="2799927039" sldId="295"/>
            <ac:picMk id="5" creationId="{6A8C92C8-B159-E7DC-4474-A3C4B03CF33B}"/>
          </ac:picMkLst>
        </pc:picChg>
        <pc:picChg chg="mod">
          <ac:chgData name="Yi, Andrew" userId="fe8b59e9-b8cc-47c2-943c-c385cf76b0d3" providerId="ADAL" clId="{9BC4FF8D-8460-444B-8A39-DCAC412B58E4}" dt="2025-07-09T22:09:16.531" v="773" actId="1076"/>
          <ac:picMkLst>
            <pc:docMk/>
            <pc:sldMk cId="2799927039" sldId="295"/>
            <ac:picMk id="7" creationId="{892D5CDA-DAC3-941E-BE54-5755FA74AF3E}"/>
          </ac:picMkLst>
        </pc:picChg>
        <pc:picChg chg="add mod ord">
          <ac:chgData name="Yi, Andrew" userId="fe8b59e9-b8cc-47c2-943c-c385cf76b0d3" providerId="ADAL" clId="{9BC4FF8D-8460-444B-8A39-DCAC412B58E4}" dt="2025-07-09T22:12:05.090" v="865" actId="1076"/>
          <ac:picMkLst>
            <pc:docMk/>
            <pc:sldMk cId="2799927039" sldId="295"/>
            <ac:picMk id="68" creationId="{F95256ED-A999-E9D5-49C4-C56B6D3BB9A1}"/>
          </ac:picMkLst>
        </pc:picChg>
        <pc:picChg chg="add mod">
          <ac:chgData name="Yi, Andrew" userId="fe8b59e9-b8cc-47c2-943c-c385cf76b0d3" providerId="ADAL" clId="{9BC4FF8D-8460-444B-8A39-DCAC412B58E4}" dt="2025-07-09T22:35:47.780" v="1316" actId="1038"/>
          <ac:picMkLst>
            <pc:docMk/>
            <pc:sldMk cId="2799927039" sldId="295"/>
            <ac:picMk id="72" creationId="{8F477E70-37FA-8282-E2F3-6FE881E86234}"/>
          </ac:picMkLst>
        </pc:picChg>
        <pc:picChg chg="del">
          <ac:chgData name="Yi, Andrew" userId="fe8b59e9-b8cc-47c2-943c-c385cf76b0d3" providerId="ADAL" clId="{9BC4FF8D-8460-444B-8A39-DCAC412B58E4}" dt="2025-07-09T21:57:43.379" v="162" actId="478"/>
          <ac:picMkLst>
            <pc:docMk/>
            <pc:sldMk cId="2799927039" sldId="295"/>
            <ac:picMk id="112" creationId="{0FB2FF4D-D435-BD8A-E2EC-1CF1FF2CA3A5}"/>
          </ac:picMkLst>
        </pc:picChg>
      </pc:sldChg>
      <pc:sldChg chg="addSp modSp new del mod">
        <pc:chgData name="Yi, Andrew" userId="fe8b59e9-b8cc-47c2-943c-c385cf76b0d3" providerId="ADAL" clId="{9BC4FF8D-8460-444B-8A39-DCAC412B58E4}" dt="2025-07-09T21:54:43.602" v="161" actId="47"/>
        <pc:sldMkLst>
          <pc:docMk/>
          <pc:sldMk cId="562543230" sldId="296"/>
        </pc:sldMkLst>
        <pc:spChg chg="mod">
          <ac:chgData name="Yi, Andrew" userId="fe8b59e9-b8cc-47c2-943c-c385cf76b0d3" providerId="ADAL" clId="{9BC4FF8D-8460-444B-8A39-DCAC412B58E4}" dt="2025-07-09T21:47:06.730" v="4" actId="20577"/>
          <ac:spMkLst>
            <pc:docMk/>
            <pc:sldMk cId="562543230" sldId="296"/>
            <ac:spMk id="3" creationId="{28E86377-8AD8-4775-B84C-8F3E91FAAF85}"/>
          </ac:spMkLst>
        </pc:spChg>
        <pc:spChg chg="mod">
          <ac:chgData name="Yi, Andrew" userId="fe8b59e9-b8cc-47c2-943c-c385cf76b0d3" providerId="ADAL" clId="{9BC4FF8D-8460-444B-8A39-DCAC412B58E4}" dt="2025-07-09T21:47:09.689" v="6" actId="1076"/>
          <ac:spMkLst>
            <pc:docMk/>
            <pc:sldMk cId="562543230" sldId="296"/>
            <ac:spMk id="53" creationId="{8B174259-0092-64A5-FC4F-DF50763C3838}"/>
          </ac:spMkLst>
        </pc:spChg>
        <pc:spChg chg="mod">
          <ac:chgData name="Yi, Andrew" userId="fe8b59e9-b8cc-47c2-943c-c385cf76b0d3" providerId="ADAL" clId="{9BC4FF8D-8460-444B-8A39-DCAC412B58E4}" dt="2025-07-09T21:47:09.689" v="6" actId="1076"/>
          <ac:spMkLst>
            <pc:docMk/>
            <pc:sldMk cId="562543230" sldId="296"/>
            <ac:spMk id="54" creationId="{742C4258-A718-23D0-17D7-8DD78691CC47}"/>
          </ac:spMkLst>
        </pc:spChg>
        <pc:grpChg chg="add mod">
          <ac:chgData name="Yi, Andrew" userId="fe8b59e9-b8cc-47c2-943c-c385cf76b0d3" providerId="ADAL" clId="{9BC4FF8D-8460-444B-8A39-DCAC412B58E4}" dt="2025-07-09T21:47:09.689" v="6" actId="1076"/>
          <ac:grpSpMkLst>
            <pc:docMk/>
            <pc:sldMk cId="562543230" sldId="296"/>
            <ac:grpSpMk id="50" creationId="{4E26E9D4-4A59-65D7-7F95-9C11665CD44D}"/>
          </ac:grpSpMkLst>
        </pc:grpChg>
        <pc:picChg chg="mod">
          <ac:chgData name="Yi, Andrew" userId="fe8b59e9-b8cc-47c2-943c-c385cf76b0d3" providerId="ADAL" clId="{9BC4FF8D-8460-444B-8A39-DCAC412B58E4}" dt="2025-07-09T21:47:09.689" v="6" actId="1076"/>
          <ac:picMkLst>
            <pc:docMk/>
            <pc:sldMk cId="562543230" sldId="296"/>
            <ac:picMk id="51" creationId="{9A25EA66-ED7F-DF9B-2556-1E26AAB54C9A}"/>
          </ac:picMkLst>
        </pc:picChg>
        <pc:picChg chg="mod">
          <ac:chgData name="Yi, Andrew" userId="fe8b59e9-b8cc-47c2-943c-c385cf76b0d3" providerId="ADAL" clId="{9BC4FF8D-8460-444B-8A39-DCAC412B58E4}" dt="2025-07-09T21:47:09.689" v="6" actId="1076"/>
          <ac:picMkLst>
            <pc:docMk/>
            <pc:sldMk cId="562543230" sldId="296"/>
            <ac:picMk id="52" creationId="{7F340348-9303-5A8A-4756-E54EC777EE2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95482-E352-274D-B131-FABC7E7713EB}" type="datetimeFigureOut">
              <a:rPr lang="en-US" smtClean="0"/>
              <a:t>6/22/26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CAB93-26F7-5E44-A73C-E623D20A0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32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CAB93-26F7-5E44-A73C-E623D20A06E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850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CAB93-26F7-5E44-A73C-E623D20A06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37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CAB93-26F7-5E44-A73C-E623D20A06E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578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CAB93-26F7-5E44-A73C-E623D20A06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24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CAB93-26F7-5E44-A73C-E623D20A06E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4536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CAB93-26F7-5E44-A73C-E623D20A06E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977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CAB93-26F7-5E44-A73C-E623D20A06E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679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CAB93-26F7-5E44-A73C-E623D20A06E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100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1067E1-3B3B-C242-82AE-90ED4B64DD35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74A8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C9B7A3-CAF9-E14D-ACD2-41694CD7CA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55310"/>
            <a:ext cx="105156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B520BD-5D70-0A4A-9978-E41CDCA768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602037"/>
            <a:ext cx="10515600" cy="185798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322EB-AF88-8A48-B797-13CC33923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E914AF-D2A6-874E-9FB3-A9E539454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0FA5F-B873-0745-84E7-3FE92BDDE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80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B5DCE-19E0-C74B-A749-0841BF0B5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75F765-9627-FE46-940F-B1B349B291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80556-80E2-264B-978B-BBE7F76FC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06A4F-8A71-3547-8398-FC9F562EF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B9A877-9218-4E4E-AD6D-BCF955CFB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3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71F101-8505-4F47-B35C-101B17845B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BFA520-E210-6D40-A6D9-42CDA8A634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42061-9240-6147-832C-568698FFC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AA051-7727-5A49-A17F-B2C5254B8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701A0-BB70-1249-9DFD-E52A3A658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404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1067E1-3B3B-C242-82AE-90ED4B64DD35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74A8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C9B7A3-CAF9-E14D-ACD2-41694CD7CA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55310"/>
            <a:ext cx="105156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B520BD-5D70-0A4A-9978-E41CDCA768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602037"/>
            <a:ext cx="10515600" cy="185798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322EB-AF88-8A48-B797-13CC33923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E914AF-D2A6-874E-9FB3-A9E539454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0FA5F-B873-0745-84E7-3FE92BDDE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515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C4B8A8F-330D-A448-B161-AF8F9C9493C1}"/>
              </a:ext>
            </a:extLst>
          </p:cNvPr>
          <p:cNvSpPr/>
          <p:nvPr userDrawn="1"/>
        </p:nvSpPr>
        <p:spPr>
          <a:xfrm>
            <a:off x="0" y="6409592"/>
            <a:ext cx="12192000" cy="448407"/>
          </a:xfrm>
          <a:prstGeom prst="rect">
            <a:avLst/>
          </a:prstGeom>
          <a:solidFill>
            <a:srgbClr val="74A8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F37FAA7-8ED0-664D-BB7F-0FFAA15B038A}"/>
              </a:ext>
            </a:extLst>
          </p:cNvPr>
          <p:cNvSpPr/>
          <p:nvPr userDrawn="1"/>
        </p:nvSpPr>
        <p:spPr>
          <a:xfrm>
            <a:off x="0" y="0"/>
            <a:ext cx="12192000" cy="1283677"/>
          </a:xfrm>
          <a:prstGeom prst="rect">
            <a:avLst/>
          </a:prstGeom>
          <a:solidFill>
            <a:srgbClr val="74A8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1FFE45-3CD5-4144-BB71-5FA80C739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54" y="145318"/>
            <a:ext cx="11857892" cy="10328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BCFFA-10CC-F945-B943-635809048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054" y="1357557"/>
            <a:ext cx="11857892" cy="49858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FB8A2-FEB8-8846-8C82-36BFFCC58A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054" y="6488723"/>
            <a:ext cx="2743200" cy="3030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8EE0B-5CF4-C64D-A1AF-AD4895404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8723"/>
            <a:ext cx="4114800" cy="3030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15437-6250-E34E-B14B-B41BB4952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6" y="6488723"/>
            <a:ext cx="2743200" cy="3030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C2DC996-99F3-F247-B3DD-8C2DD651E4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0898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11B4E43-0320-1B54-0677-BE52A293613B}"/>
              </a:ext>
            </a:extLst>
          </p:cNvPr>
          <p:cNvSpPr/>
          <p:nvPr userDrawn="1"/>
        </p:nvSpPr>
        <p:spPr>
          <a:xfrm>
            <a:off x="0" y="-1"/>
            <a:ext cx="12192000" cy="4562475"/>
          </a:xfrm>
          <a:prstGeom prst="rect">
            <a:avLst/>
          </a:prstGeom>
          <a:solidFill>
            <a:srgbClr val="74A8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B4501C-F378-1C41-9C6B-ED482301A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D87131-A9D3-CD4D-9573-02A403C0EB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FA16C-788D-3B48-A209-2E349C7C28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054" y="6488722"/>
            <a:ext cx="2743200" cy="303092"/>
          </a:xfrm>
        </p:spPr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11392-084F-AC4D-97AB-AC9247915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8722"/>
            <a:ext cx="4114800" cy="303092"/>
          </a:xfrm>
        </p:spPr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6517E-327C-0444-A3BF-2177A4AE9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6" y="6488722"/>
            <a:ext cx="2743200" cy="303092"/>
          </a:xfrm>
        </p:spPr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62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F37FAA7-8ED0-664D-BB7F-0FFAA15B038A}"/>
              </a:ext>
            </a:extLst>
          </p:cNvPr>
          <p:cNvSpPr/>
          <p:nvPr userDrawn="1"/>
        </p:nvSpPr>
        <p:spPr>
          <a:xfrm>
            <a:off x="0" y="0"/>
            <a:ext cx="12192000" cy="1283677"/>
          </a:xfrm>
          <a:prstGeom prst="rect">
            <a:avLst/>
          </a:prstGeom>
          <a:solidFill>
            <a:srgbClr val="74A8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1FFE45-3CD5-4144-BB71-5FA80C739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54" y="145318"/>
            <a:ext cx="11857892" cy="10328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BCFFA-10CC-F945-B943-635809048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054" y="1357557"/>
            <a:ext cx="11857892" cy="49858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64851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D82F2-7594-484F-A965-6C8C2E1B3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4802A-3F65-174E-A93E-10AE674BCC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AE37E4-BCD1-304C-AB9C-416D28B4BA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16BF1C-3F76-2C40-8C06-0E558AD21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683C5C-A6D8-464D-8740-F7D4972F9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9CBBE8-BC0D-104C-9BBD-B75FC80B7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272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1D66F-01A6-394A-9EAD-B2AE99E32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5AA655-6504-A247-BFA3-12DE4C6D8A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ADF26D-F204-1A40-B37E-EB909630E9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932C82-8FE7-2144-8147-F66865BB0F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9C4348-4EEA-0F47-838D-78ECC28867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F732B4-76CF-514F-B8E9-91728B7C4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0407B9-9541-8A4D-91A3-CD1D3DF14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EEA7D2-39E9-D54A-A4F2-77B896EF8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7625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91E71-8D65-AA44-A020-C057060CA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1050E1-A6B8-824A-A9E2-6206D1102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E0976-F0B6-3E41-B7EB-35BA4C6DB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393BC8-7C14-9846-BA9B-A48B23B75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06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72BADB-6966-F84A-ACD6-B27DD6D66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2A4157-5010-9D4F-BBF7-A1DA27832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FEEB4E-BDCD-004E-92DA-E50948C6B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51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C4B8A8F-330D-A448-B161-AF8F9C9493C1}"/>
              </a:ext>
            </a:extLst>
          </p:cNvPr>
          <p:cNvSpPr/>
          <p:nvPr userDrawn="1"/>
        </p:nvSpPr>
        <p:spPr>
          <a:xfrm>
            <a:off x="0" y="6409592"/>
            <a:ext cx="12192000" cy="448407"/>
          </a:xfrm>
          <a:prstGeom prst="rect">
            <a:avLst/>
          </a:prstGeom>
          <a:solidFill>
            <a:srgbClr val="74A8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F37FAA7-8ED0-664D-BB7F-0FFAA15B038A}"/>
              </a:ext>
            </a:extLst>
          </p:cNvPr>
          <p:cNvSpPr/>
          <p:nvPr userDrawn="1"/>
        </p:nvSpPr>
        <p:spPr>
          <a:xfrm>
            <a:off x="0" y="0"/>
            <a:ext cx="12192000" cy="1283677"/>
          </a:xfrm>
          <a:prstGeom prst="rect">
            <a:avLst/>
          </a:prstGeom>
          <a:solidFill>
            <a:srgbClr val="74A8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1FFE45-3CD5-4144-BB71-5FA80C739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54" y="145318"/>
            <a:ext cx="11857892" cy="10328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BCFFA-10CC-F945-B943-635809048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054" y="1357557"/>
            <a:ext cx="11857892" cy="49858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FB8A2-FEB8-8846-8C82-36BFFCC58A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054" y="6488723"/>
            <a:ext cx="2743200" cy="3030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8EE0B-5CF4-C64D-A1AF-AD4895404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8723"/>
            <a:ext cx="4114800" cy="3030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15437-6250-E34E-B14B-B41BB4952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746" y="6488723"/>
            <a:ext cx="2743200" cy="3030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C2DC996-99F3-F247-B3DD-8C2DD651E4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872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4871E-34C0-CB44-9BB9-1C983ADFE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C860E-7CB2-5543-AA3A-87A0D4912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F713AD-1AC3-334D-8C6A-18AE47C31D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DC4FA1-786A-DC41-B1D8-A104B2C85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3C16C-D54E-2C4F-9060-E15F956BD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52EA26-A63D-C646-A47D-E588B5CB8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42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05E97-0139-A24F-A4EA-E798D91B4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27727E-7EB5-5E47-8FA0-D90BEC8E5F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AC2571-B047-2446-BA8B-5C4DBC9F9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3F4564-5902-454B-B4D5-B6584A0C4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C6721F-D2CA-BF4A-B7E1-80574A94F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6A4799-1304-DD4C-B42A-FC910E2BF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8505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B5DCE-19E0-C74B-A749-0841BF0B5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75F765-9627-FE46-940F-B1B349B291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80556-80E2-264B-978B-BBE7F76FC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06A4F-8A71-3547-8398-FC9F562EF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B9A877-9218-4E4E-AD6D-BCF955CFB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1589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71F101-8505-4F47-B35C-101B17845B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BFA520-E210-6D40-A6D9-42CDA8A634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42061-9240-6147-832C-568698FFC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AA051-7727-5A49-A17F-B2C5254B8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701A0-BB70-1249-9DFD-E52A3A658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90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4501C-F378-1C41-9C6B-ED482301A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D87131-A9D3-CD4D-9573-02A403C0EB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FA16C-788D-3B48-A209-2E349C7C2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11392-084F-AC4D-97AB-AC9247915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6517E-327C-0444-A3BF-2177A4AE9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34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D82F2-7594-484F-A965-6C8C2E1B3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4802A-3F65-174E-A93E-10AE674BCC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AE37E4-BCD1-304C-AB9C-416D28B4BA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16BF1C-3F76-2C40-8C06-0E558AD21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683C5C-A6D8-464D-8740-F7D4972F9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9CBBE8-BC0D-104C-9BBD-B75FC80B7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786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1D66F-01A6-394A-9EAD-B2AE99E32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5AA655-6504-A247-BFA3-12DE4C6D8A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ADF26D-F204-1A40-B37E-EB909630E9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932C82-8FE7-2144-8147-F66865BB0F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9C4348-4EEA-0F47-838D-78ECC28867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F732B4-76CF-514F-B8E9-91728B7C4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0407B9-9541-8A4D-91A3-CD1D3DF14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EEA7D2-39E9-D54A-A4F2-77B896EF8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235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91E71-8D65-AA44-A020-C057060CA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1050E1-A6B8-824A-A9E2-6206D1102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E0976-F0B6-3E41-B7EB-35BA4C6DB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393BC8-7C14-9846-BA9B-A48B23B75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01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72BADB-6966-F84A-ACD6-B27DD6D66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2A4157-5010-9D4F-BBF7-A1DA27832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FEEB4E-BDCD-004E-92DA-E50948C6B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60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4871E-34C0-CB44-9BB9-1C983ADFE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C860E-7CB2-5543-AA3A-87A0D4912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F713AD-1AC3-334D-8C6A-18AE47C31D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DC4FA1-786A-DC41-B1D8-A104B2C85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3C16C-D54E-2C4F-9060-E15F956BD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52EA26-A63D-C646-A47D-E588B5CB8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421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05E97-0139-A24F-A4EA-E798D91B4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27727E-7EB5-5E47-8FA0-D90BEC8E5F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AC2571-B047-2446-BA8B-5C4DBC9F9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3F4564-5902-454B-B4D5-B6584A0C4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C6721F-D2CA-BF4A-B7E1-80574A94F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6A4799-1304-DD4C-B42A-FC910E2BF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6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B401EB-9183-484B-A5FF-7430F4D14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F3B726-EC65-7B49-B2F5-E9AAC0E57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624A4-0622-7F41-84DA-5E2B4F5605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A699A-D7E8-4240-9ACE-8AFAB93DBA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2AB7E-FD10-D447-848E-DA3D966E28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760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B401EB-9183-484B-A5FF-7430F4D14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F3B726-EC65-7B49-B2F5-E9AAC0E57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624A4-0622-7F41-84DA-5E2B4F5605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A699A-D7E8-4240-9ACE-8AFAB93DBA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2AB7E-FD10-D447-848E-DA3D966E28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DC996-99F3-F247-B3DD-8C2DD651E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07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tiff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tif"/><Relationship Id="rId11" Type="http://schemas.openxmlformats.org/officeDocument/2006/relationships/image" Target="../media/image28.png"/><Relationship Id="rId5" Type="http://schemas.openxmlformats.org/officeDocument/2006/relationships/image" Target="../media/image22.tif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t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jpeg"/><Relationship Id="rId9" Type="http://schemas.openxmlformats.org/officeDocument/2006/relationships/image" Target="../media/image4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80.png"/><Relationship Id="rId7" Type="http://schemas.openxmlformats.org/officeDocument/2006/relationships/image" Target="../media/image120.png"/><Relationship Id="rId2" Type="http://schemas.openxmlformats.org/officeDocument/2006/relationships/image" Target="../media/image7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.png"/><Relationship Id="rId4" Type="http://schemas.openxmlformats.org/officeDocument/2006/relationships/image" Target="../media/image90.png"/><Relationship Id="rId9" Type="http://schemas.openxmlformats.org/officeDocument/2006/relationships/image" Target="../media/image1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0.png"/><Relationship Id="rId3" Type="http://schemas.openxmlformats.org/officeDocument/2006/relationships/image" Target="../media/image79.png"/><Relationship Id="rId7" Type="http://schemas.openxmlformats.org/officeDocument/2006/relationships/image" Target="../media/image55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Relationship Id="rId9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Relationship Id="rId9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0.png"/><Relationship Id="rId3" Type="http://schemas.openxmlformats.org/officeDocument/2006/relationships/image" Target="../media/image790.png"/><Relationship Id="rId7" Type="http://schemas.openxmlformats.org/officeDocument/2006/relationships/image" Target="../media/image93.png"/><Relationship Id="rId2" Type="http://schemas.openxmlformats.org/officeDocument/2006/relationships/image" Target="../media/image7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1.png"/><Relationship Id="rId5" Type="http://schemas.openxmlformats.org/officeDocument/2006/relationships/image" Target="../media/image92.png"/><Relationship Id="rId4" Type="http://schemas.openxmlformats.org/officeDocument/2006/relationships/image" Target="../media/image80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ajohare.github.io/AxionLimits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0.png"/><Relationship Id="rId4" Type="http://schemas.openxmlformats.org/officeDocument/2006/relationships/image" Target="../media/image15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3ED63-B04E-DE41-9844-B064834451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i="0" u="none" strike="noStrike" dirty="0" err="1">
                <a:solidFill>
                  <a:schemeClr val="bg1"/>
                </a:solidFill>
                <a:effectLst/>
                <a:latin typeface="Slack-Lato"/>
              </a:rPr>
              <a:t>DMRadio</a:t>
            </a:r>
            <a:r>
              <a:rPr lang="en-US" sz="6000" i="0" u="none" strike="noStrike" dirty="0">
                <a:solidFill>
                  <a:schemeClr val="bg1"/>
                </a:solidFill>
                <a:effectLst/>
                <a:latin typeface="Slack-Lato"/>
              </a:rPr>
              <a:t>: A lumped-element, low-mass axion search</a:t>
            </a:r>
            <a:endParaRPr lang="en-US" sz="6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06D1BA-957B-4345-AB25-16B4E92D17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Andrew </a:t>
            </a:r>
            <a:r>
              <a:rPr lang="en-US" dirty="0" err="1"/>
              <a:t>Kunwoo</a:t>
            </a:r>
            <a:r>
              <a:rPr lang="en-US" dirty="0"/>
              <a:t> Yi</a:t>
            </a:r>
          </a:p>
          <a:p>
            <a:r>
              <a:rPr lang="en-US" dirty="0"/>
              <a:t>SLAC National Accelerator Laboratory</a:t>
            </a:r>
          </a:p>
          <a:p>
            <a:r>
              <a:rPr lang="en-US" dirty="0"/>
              <a:t>June 23</a:t>
            </a:r>
            <a:r>
              <a:rPr lang="en-US" baseline="30000" dirty="0"/>
              <a:t>rd</a:t>
            </a:r>
            <a:r>
              <a:rPr lang="en-US" dirty="0"/>
              <a:t>, 2026</a:t>
            </a:r>
          </a:p>
          <a:p>
            <a:r>
              <a:rPr lang="en-US" dirty="0"/>
              <a:t>PASCOS 2026</a:t>
            </a:r>
          </a:p>
        </p:txBody>
      </p:sp>
    </p:spTree>
    <p:extLst>
      <p:ext uri="{BB962C8B-B14F-4D97-AF65-F5344CB8AC3E}">
        <p14:creationId xmlns:p14="http://schemas.microsoft.com/office/powerpoint/2010/main" val="2313883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0C516-A2FB-C8A4-8B44-AFD23A0F3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DMRadio suite of experiments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EBDBD3E-DBFF-3F1E-1066-C6D89CD01A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2550" y="2465390"/>
            <a:ext cx="9486900" cy="39624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1DF94-5E64-A80D-9264-C32C6AC08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6AFCD-BEED-00D3-F493-7B9CD6E07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43976-204A-5821-94A9-1AD1F59E3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EAF96C-54E9-94A5-7EA7-CF93F35FEFC3}"/>
              </a:ext>
            </a:extLst>
          </p:cNvPr>
          <p:cNvSpPr txBox="1"/>
          <p:nvPr/>
        </p:nvSpPr>
        <p:spPr>
          <a:xfrm>
            <a:off x="167054" y="1388172"/>
            <a:ext cx="118578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3200" dirty="0"/>
              <a:t>The DMRadio program uses lumped-element axion haloscopes to probe pre-inflationary axions at the kHz – MHz (neV mass) scale</a:t>
            </a:r>
          </a:p>
        </p:txBody>
      </p:sp>
    </p:spTree>
    <p:extLst>
      <p:ext uri="{BB962C8B-B14F-4D97-AF65-F5344CB8AC3E}">
        <p14:creationId xmlns:p14="http://schemas.microsoft.com/office/powerpoint/2010/main" val="1891113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62B54-4A05-6760-E4A9-74CCCDE27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DMRadio Collaboration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6056E2-119F-2FA9-0E7C-AD4B36F27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9B44F7-FD54-681C-CD3F-F2B730F37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A6B47-B78D-8F68-16F2-6E1107174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0848C3-3C43-407A-7AE6-56383371F5AD}"/>
              </a:ext>
            </a:extLst>
          </p:cNvPr>
          <p:cNvGrpSpPr/>
          <p:nvPr/>
        </p:nvGrpSpPr>
        <p:grpSpPr>
          <a:xfrm>
            <a:off x="167055" y="860200"/>
            <a:ext cx="11857892" cy="5352289"/>
            <a:chOff x="1670817" y="1486510"/>
            <a:chExt cx="21805871" cy="9842501"/>
          </a:xfrm>
        </p:grpSpPr>
        <p:sp>
          <p:nvSpPr>
            <p:cNvPr id="7" name="J. W. Foster, J. T. Fry, J. L. Ouellet, K. M. W. Pappas, C. P. Salemi, L. Winslow…">
              <a:extLst>
                <a:ext uri="{FF2B5EF4-FFF2-40B4-BE49-F238E27FC236}">
                  <a16:creationId xmlns:a16="http://schemas.microsoft.com/office/drawing/2014/main" id="{6D1AED79-A6B9-0FA9-205F-2DD4FC069C12}"/>
                </a:ext>
              </a:extLst>
            </p:cNvPr>
            <p:cNvSpPr txBox="1"/>
            <p:nvPr/>
          </p:nvSpPr>
          <p:spPr>
            <a:xfrm>
              <a:off x="13119237" y="1486510"/>
              <a:ext cx="10357451" cy="98425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50800" tIns="50800" rIns="50800" bIns="50800"/>
            <a:lstStyle/>
            <a:p>
              <a:pPr algn="l" defTabSz="457200">
                <a:defRPr sz="23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dirty="0"/>
            </a:p>
          </p:txBody>
        </p:sp>
        <p:pic>
          <p:nvPicPr>
            <p:cNvPr id="8" name="Picture 2" descr="[object Object]">
              <a:extLst>
                <a:ext uri="{FF2B5EF4-FFF2-40B4-BE49-F238E27FC236}">
                  <a16:creationId xmlns:a16="http://schemas.microsoft.com/office/drawing/2014/main" id="{F8B1DA6C-B9E1-C107-1008-1A3D94FDD8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2477" y="4810703"/>
              <a:ext cx="3184504" cy="1528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Image" descr="Image">
              <a:extLst>
                <a:ext uri="{FF2B5EF4-FFF2-40B4-BE49-F238E27FC236}">
                  <a16:creationId xmlns:a16="http://schemas.microsoft.com/office/drawing/2014/main" id="{28481286-0537-1E69-FBF1-8F0670399A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17232" y="9443463"/>
              <a:ext cx="4964070" cy="16167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Image" descr="Image">
              <a:extLst>
                <a:ext uri="{FF2B5EF4-FFF2-40B4-BE49-F238E27FC236}">
                  <a16:creationId xmlns:a16="http://schemas.microsoft.com/office/drawing/2014/main" id="{90DE6045-EE48-2CC9-9C8B-879ADA110C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86563" y="9167465"/>
              <a:ext cx="2161548" cy="216154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Image" descr="Image">
              <a:extLst>
                <a:ext uri="{FF2B5EF4-FFF2-40B4-BE49-F238E27FC236}">
                  <a16:creationId xmlns:a16="http://schemas.microsoft.com/office/drawing/2014/main" id="{2E88C042-5DC2-A0FA-E7FF-A980AE13AC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442300" y="9486568"/>
              <a:ext cx="8034388" cy="15233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Image" descr="Image">
              <a:extLst>
                <a:ext uri="{FF2B5EF4-FFF2-40B4-BE49-F238E27FC236}">
                  <a16:creationId xmlns:a16="http://schemas.microsoft.com/office/drawing/2014/main" id="{4D61D0EE-E327-C16A-3AAF-AA0D86A4F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1670817" y="9436604"/>
              <a:ext cx="4215990" cy="16232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Image" descr="Image">
              <a:extLst>
                <a:ext uri="{FF2B5EF4-FFF2-40B4-BE49-F238E27FC236}">
                  <a16:creationId xmlns:a16="http://schemas.microsoft.com/office/drawing/2014/main" id="{F719E061-C775-626F-32E8-08AC8E0D2DF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99523" y="3250041"/>
              <a:ext cx="5584982" cy="12046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Image" descr="Image">
              <a:extLst>
                <a:ext uri="{FF2B5EF4-FFF2-40B4-BE49-F238E27FC236}">
                  <a16:creationId xmlns:a16="http://schemas.microsoft.com/office/drawing/2014/main" id="{CDC857D4-BC87-5680-F62A-41F71EAD266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67328" y="2950090"/>
              <a:ext cx="4039609" cy="18344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Image" descr="Image">
              <a:extLst>
                <a:ext uri="{FF2B5EF4-FFF2-40B4-BE49-F238E27FC236}">
                  <a16:creationId xmlns:a16="http://schemas.microsoft.com/office/drawing/2014/main" id="{2F66D87E-F342-DA49-3B8B-8CE54176E50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2192000" y="2950090"/>
              <a:ext cx="3794880" cy="21119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Image" descr="Image">
              <a:extLst>
                <a:ext uri="{FF2B5EF4-FFF2-40B4-BE49-F238E27FC236}">
                  <a16:creationId xmlns:a16="http://schemas.microsoft.com/office/drawing/2014/main" id="{21B32239-9343-9707-01B8-F66394702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889185" y="4945595"/>
              <a:ext cx="2498136" cy="13018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Image" descr="Image">
              <a:extLst>
                <a:ext uri="{FF2B5EF4-FFF2-40B4-BE49-F238E27FC236}">
                  <a16:creationId xmlns:a16="http://schemas.microsoft.com/office/drawing/2014/main" id="{27357B53-BBAB-FE9A-9BB3-99FFD80BA1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227207" y="6339265"/>
              <a:ext cx="4039491" cy="16837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Image" descr="Image">
              <a:extLst>
                <a:ext uri="{FF2B5EF4-FFF2-40B4-BE49-F238E27FC236}">
                  <a16:creationId xmlns:a16="http://schemas.microsoft.com/office/drawing/2014/main" id="{C95FC322-FF3D-8E03-4293-E6CFF66AB3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2558239" y="6179679"/>
              <a:ext cx="3286749" cy="17842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Image" descr="Image">
              <a:extLst>
                <a:ext uri="{FF2B5EF4-FFF2-40B4-BE49-F238E27FC236}">
                  <a16:creationId xmlns:a16="http://schemas.microsoft.com/office/drawing/2014/main" id="{70A27913-94F3-5918-FD43-2BB9B231ED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71137" y="4519017"/>
              <a:ext cx="2111934" cy="21119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37205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1CF69-4B26-E906-56EB-1EE05B435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DMRadio-50L</a:t>
            </a:r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445DC3-D1D6-3E93-6016-7A9E009E6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D775F78-F005-DFE6-D759-BB50B7B83DC7}"/>
              </a:ext>
            </a:extLst>
          </p:cNvPr>
          <p:cNvGrpSpPr/>
          <p:nvPr/>
        </p:nvGrpSpPr>
        <p:grpSpPr>
          <a:xfrm>
            <a:off x="184149" y="1841500"/>
            <a:ext cx="3433968" cy="3783002"/>
            <a:chOff x="184150" y="1841500"/>
            <a:chExt cx="3433968" cy="3783002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A2FC3A37-A3C5-B580-6EFD-8EFE750B07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84150" y="1841500"/>
              <a:ext cx="3433968" cy="317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3A5A8A53-7CC7-303E-1528-A64696E0C233}"/>
                    </a:ext>
                  </a:extLst>
                </p:cNvPr>
                <p:cNvSpPr txBox="1"/>
                <p:nvPr/>
              </p:nvSpPr>
              <p:spPr>
                <a:xfrm>
                  <a:off x="390428" y="4916616"/>
                  <a:ext cx="2906347" cy="7078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ko-KR" sz="2000" b="0" dirty="0"/>
                    <a:t>Toroidal magnet with field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US" altLang="ko-KR" sz="2000" b="0" dirty="0"/>
                    <a:t> creates current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ko-KR" sz="2000" b="0" i="0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</m:oMath>
                  </a14:m>
                  <a:endParaRPr lang="en-US" altLang="ko-KR" sz="2000" b="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3A5A8A53-7CC7-303E-1528-A64696E0C2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0428" y="4916616"/>
                  <a:ext cx="2906347" cy="707886"/>
                </a:xfrm>
                <a:prstGeom prst="rect">
                  <a:avLst/>
                </a:prstGeom>
                <a:blipFill>
                  <a:blip r:embed="rId4"/>
                  <a:stretch>
                    <a:fillRect l="-1739" t="-5263" r="-3913" b="-14035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6D90BE7-A80D-2BF4-9B8A-66C1330F8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911B94F-5BAA-629C-8494-8339F40DA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86AA8B9-23F5-1AE7-D3D8-2B52FAC60ED3}"/>
              </a:ext>
            </a:extLst>
          </p:cNvPr>
          <p:cNvGrpSpPr/>
          <p:nvPr/>
        </p:nvGrpSpPr>
        <p:grpSpPr>
          <a:xfrm>
            <a:off x="3618117" y="1841500"/>
            <a:ext cx="3885769" cy="3622872"/>
            <a:chOff x="3618117" y="1841500"/>
            <a:chExt cx="3885769" cy="36228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19DA6B35-0405-9A48-6380-E13042D75736}"/>
                    </a:ext>
                  </a:extLst>
                </p:cNvPr>
                <p:cNvSpPr txBox="1"/>
                <p:nvPr/>
              </p:nvSpPr>
              <p:spPr>
                <a:xfrm>
                  <a:off x="3744009" y="5064262"/>
                  <a:ext cx="3446517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ko-KR" sz="2000" b="0" i="0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</m:oMath>
                  </a14:m>
                  <a:r>
                    <a:rPr lang="ko-KR" altLang="en-US" sz="2000" b="0" dirty="0"/>
                    <a:t> </a:t>
                  </a:r>
                  <a:r>
                    <a:rPr lang="en-US" altLang="ko-KR" sz="2000" b="0" dirty="0"/>
                    <a:t>creates magnetic field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a14:m>
                  <a:endParaRPr lang="en-US" altLang="ko-KR" sz="2000" b="0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19DA6B35-0405-9A48-6380-E13042D757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44009" y="5064262"/>
                  <a:ext cx="3446517" cy="400110"/>
                </a:xfrm>
                <a:prstGeom prst="rect">
                  <a:avLst/>
                </a:prstGeom>
                <a:blipFill>
                  <a:blip r:embed="rId5"/>
                  <a:stretch>
                    <a:fillRect t="-6061" b="-24242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AAF6CBF0-053E-F405-01FE-0BB3B391103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618117" y="1841500"/>
              <a:ext cx="3885769" cy="317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04489D8-BBD8-3EF1-09A6-69272F00512D}"/>
              </a:ext>
            </a:extLst>
          </p:cNvPr>
          <p:cNvGrpSpPr/>
          <p:nvPr/>
        </p:nvGrpSpPr>
        <p:grpSpPr>
          <a:xfrm>
            <a:off x="7503885" y="1841500"/>
            <a:ext cx="4525392" cy="3783002"/>
            <a:chOff x="7503885" y="1841500"/>
            <a:chExt cx="4525392" cy="378300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875F2665-C6DC-FA92-2AF4-5C9CA9FEA184}"/>
                    </a:ext>
                  </a:extLst>
                </p:cNvPr>
                <p:cNvSpPr txBox="1"/>
                <p:nvPr/>
              </p:nvSpPr>
              <p:spPr>
                <a:xfrm>
                  <a:off x="7503885" y="4916616"/>
                  <a:ext cx="4525392" cy="7078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a14:m>
                  <a:r>
                    <a:rPr lang="ko-KR" altLang="en-US" sz="2000" b="0" dirty="0"/>
                    <a:t> </a:t>
                  </a:r>
                  <a:r>
                    <a:rPr lang="en-US" altLang="ko-KR" sz="2000" b="0" dirty="0"/>
                    <a:t>induces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ko-KR" sz="2000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  <m:r>
                            <m:rPr>
                              <m:sty m:val="p"/>
                            </m:rPr>
                            <a:rPr lang="en-US" altLang="ko-KR" sz="2000"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m:rPr>
                              <m:sty m:val="p"/>
                            </m:rPr>
                            <a:rPr lang="en-US" altLang="ko-KR" sz="2000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</m:oMath>
                  </a14:m>
                  <a:r>
                    <a:rPr lang="en-US" altLang="ko-KR" sz="2000" dirty="0"/>
                    <a:t> which is enhanced by an LC resonator and quantum amplifiers</a:t>
                  </a:r>
                  <a:endParaRPr lang="en-US" altLang="ko-KR" sz="2000" b="1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875F2665-C6DC-FA92-2AF4-5C9CA9FEA1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03885" y="4916616"/>
                  <a:ext cx="4525392" cy="707886"/>
                </a:xfrm>
                <a:prstGeom prst="rect">
                  <a:avLst/>
                </a:prstGeom>
                <a:blipFill>
                  <a:blip r:embed="rId7"/>
                  <a:stretch>
                    <a:fillRect t="-5263" r="-279" b="-14035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546E5B3B-D864-AEBC-003A-89FAD6FF07C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03885" y="1841500"/>
              <a:ext cx="4482537" cy="317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7931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D9948-4CF9-ED95-9169-D497FDFEC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DMRadio-50L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93EA2-080C-4BCC-2C09-153F45E075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054" y="1357557"/>
            <a:ext cx="5152292" cy="4985849"/>
          </a:xfrm>
        </p:spPr>
        <p:txBody>
          <a:bodyPr/>
          <a:lstStyle/>
          <a:p>
            <a:r>
              <a:rPr lang="en-US" altLang="ko-KR" dirty="0"/>
              <a:t>Search for pre-inflationary axions from 5 kHz – 5 MHz</a:t>
            </a:r>
          </a:p>
          <a:p>
            <a:r>
              <a:rPr lang="en-KR" dirty="0"/>
              <a:t>The first search using a tunable LC resonator</a:t>
            </a:r>
          </a:p>
          <a:p>
            <a:r>
              <a:rPr lang="en-KR" dirty="0"/>
              <a:t>Testbed for innovative quantum sensing techniques</a:t>
            </a:r>
          </a:p>
          <a:p>
            <a:r>
              <a:rPr lang="en-KR" dirty="0"/>
              <a:t>Commissioning in progress at Stanford University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8E02A5-3C84-36B2-660D-066473C5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EB283-9DEF-744A-DDF1-F041FD83B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CFF96-2839-6796-898F-3046C8EA8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6D6EF7-A2BC-ADB0-B65E-4F4A4E0A8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9346" y="1447800"/>
            <a:ext cx="6705600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BBE109-2D67-60D3-B1BE-21C26ABF5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9344" y="1481535"/>
            <a:ext cx="6705601" cy="473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520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0D751-20F7-492D-DFDD-27FE83D41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DMRadio-50L Subsystems</a:t>
            </a:r>
            <a:endParaRPr lang="en-K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9E54F-CF5D-437B-AA6B-D9FDE23C4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CA0E9-C6D6-E0BC-AF54-AC6445473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60418-3E79-CBDD-C594-36FBE0AE1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Content Placeholder 1025">
            <a:extLst>
              <a:ext uri="{FF2B5EF4-FFF2-40B4-BE49-F238E27FC236}">
                <a16:creationId xmlns:a16="http://schemas.microsoft.com/office/drawing/2014/main" id="{0E30BC5C-5AA4-FD5A-9FE7-9904CD5E25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7457" y="2090403"/>
            <a:ext cx="3701143" cy="3669585"/>
          </a:xfr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0864446D-9DF3-68C1-8B5E-DEB7972FE99B}"/>
              </a:ext>
            </a:extLst>
          </p:cNvPr>
          <p:cNvSpPr txBox="1"/>
          <p:nvPr/>
        </p:nvSpPr>
        <p:spPr>
          <a:xfrm>
            <a:off x="337457" y="5919100"/>
            <a:ext cx="307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Slides adapted from V. </a:t>
            </a:r>
            <a:r>
              <a:rPr lang="en-US" dirty="0" err="1"/>
              <a:t>Ankel</a:t>
            </a:r>
            <a:endParaRPr lang="en-KR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A50F896-0B42-565D-10C8-E79604AB4060}"/>
              </a:ext>
            </a:extLst>
          </p:cNvPr>
          <p:cNvGrpSpPr/>
          <p:nvPr/>
        </p:nvGrpSpPr>
        <p:grpSpPr>
          <a:xfrm>
            <a:off x="167054" y="1670893"/>
            <a:ext cx="12024946" cy="4325106"/>
            <a:chOff x="167054" y="1670893"/>
            <a:chExt cx="12024946" cy="432510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53084AA2-B883-7019-3DF3-1F4186E0FF06}"/>
                </a:ext>
              </a:extLst>
            </p:cNvPr>
            <p:cNvGrpSpPr/>
            <p:nvPr/>
          </p:nvGrpSpPr>
          <p:grpSpPr>
            <a:xfrm>
              <a:off x="4277947" y="1670893"/>
              <a:ext cx="4458284" cy="4325106"/>
              <a:chOff x="5960726" y="741332"/>
              <a:chExt cx="5891975" cy="5715970"/>
            </a:xfrm>
          </p:grpSpPr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57923386-A5AD-0A5C-16F6-286278BEC2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960726" y="741332"/>
                <a:ext cx="5891975" cy="5715970"/>
              </a:xfrm>
              <a:prstGeom prst="rect">
                <a:avLst/>
              </a:prstGeom>
            </p:spPr>
          </p:pic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CEAC1BF7-D8AA-1DEE-15A3-7AEEFA0523D6}"/>
                  </a:ext>
                </a:extLst>
              </p:cNvPr>
              <p:cNvSpPr txBox="1"/>
              <p:nvPr/>
            </p:nvSpPr>
            <p:spPr>
              <a:xfrm>
                <a:off x="8094143" y="832473"/>
                <a:ext cx="3321687" cy="685919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US" sz="1200" dirty="0">
                    <a:latin typeface="Avenir Book" panose="02000503020000020003" pitchFamily="2" charset="0"/>
                  </a:rPr>
                  <a:t>Superconducting “1K” shield </a:t>
                </a:r>
              </a:p>
              <a:p>
                <a:pPr algn="ctr"/>
                <a:r>
                  <a:rPr lang="en-US" sz="1200" dirty="0">
                    <a:latin typeface="Avenir Book" panose="02000503020000020003" pitchFamily="2" charset="0"/>
                  </a:rPr>
                  <a:t>(magnet + resonator inside)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9A8077D9-B876-4F55-694D-CF7A20F4E318}"/>
                  </a:ext>
                </a:extLst>
              </p:cNvPr>
              <p:cNvSpPr txBox="1"/>
              <p:nvPr/>
            </p:nvSpPr>
            <p:spPr>
              <a:xfrm>
                <a:off x="6114181" y="2481474"/>
                <a:ext cx="2281394" cy="461665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US" sz="1200" dirty="0">
                    <a:latin typeface="Avenir Book" panose="02000503020000020003" pitchFamily="2" charset="0"/>
                  </a:rPr>
                  <a:t>Dilution Refrigerator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67AE76F-A546-BAB1-23BC-95A10DAC4216}"/>
                  </a:ext>
                </a:extLst>
              </p:cNvPr>
              <p:cNvSpPr txBox="1"/>
              <p:nvPr/>
            </p:nvSpPr>
            <p:spPr>
              <a:xfrm>
                <a:off x="7898571" y="5388287"/>
                <a:ext cx="1646640" cy="599057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US" sz="1200" dirty="0">
                    <a:latin typeface="Avenir Book" panose="02000503020000020003" pitchFamily="2" charset="0"/>
                  </a:rPr>
                  <a:t>4K Cryostat</a:t>
                </a:r>
              </a:p>
              <a:p>
                <a:pPr algn="ctr"/>
                <a:r>
                  <a:rPr lang="en-US" sz="1200" dirty="0">
                    <a:latin typeface="Avenir Book" panose="02000503020000020003" pitchFamily="2" charset="0"/>
                  </a:rPr>
                  <a:t>Four 9 Design</a:t>
                </a:r>
              </a:p>
            </p:txBody>
          </p: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6F4A2D84-1DED-3764-3707-E7F4522F69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754987" y="4522380"/>
                <a:ext cx="524130" cy="323165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tailEnd type="triangle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7C65B809-7BA8-D582-E91B-7D4D10CD8A8E}"/>
                  </a:ext>
                </a:extLst>
              </p:cNvPr>
              <p:cNvSpPr txBox="1"/>
              <p:nvPr/>
            </p:nvSpPr>
            <p:spPr>
              <a:xfrm>
                <a:off x="10378974" y="4522380"/>
                <a:ext cx="1273256" cy="685919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US" sz="1200" dirty="0">
                    <a:latin typeface="Avenir Book" panose="02000503020000020003" pitchFamily="2" charset="0"/>
                  </a:rPr>
                  <a:t>Base stage here</a:t>
                </a:r>
              </a:p>
            </p:txBody>
          </p:sp>
        </p:grp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117E018E-94F6-9688-0EC5-7977328AEF39}"/>
                </a:ext>
              </a:extLst>
            </p:cNvPr>
            <p:cNvSpPr/>
            <p:nvPr/>
          </p:nvSpPr>
          <p:spPr>
            <a:xfrm>
              <a:off x="167054" y="1915886"/>
              <a:ext cx="3998546" cy="2510971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7164075-FED1-8C7C-5602-356C28095A7F}"/>
                </a:ext>
              </a:extLst>
            </p:cNvPr>
            <p:cNvGrpSpPr/>
            <p:nvPr/>
          </p:nvGrpSpPr>
          <p:grpSpPr>
            <a:xfrm>
              <a:off x="8736229" y="1670893"/>
              <a:ext cx="3455771" cy="3890452"/>
              <a:chOff x="8736229" y="1670893"/>
              <a:chExt cx="3455771" cy="3890452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A5CA724-0822-3D85-CF41-7FB70A7E51CE}"/>
                  </a:ext>
                </a:extLst>
              </p:cNvPr>
              <p:cNvSpPr txBox="1"/>
              <p:nvPr/>
            </p:nvSpPr>
            <p:spPr>
              <a:xfrm>
                <a:off x="8736231" y="1670893"/>
                <a:ext cx="345576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dirty="0"/>
                  <a:t>A conductive “cold finger” connects the dilution fridge to the inner stages of the 4K cryostat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03E300A3-4C6B-EE2F-176E-17B8492E630C}"/>
                  </a:ext>
                </a:extLst>
              </p:cNvPr>
              <p:cNvSpPr txBox="1"/>
              <p:nvPr/>
            </p:nvSpPr>
            <p:spPr>
              <a:xfrm>
                <a:off x="8736230" y="4638015"/>
                <a:ext cx="345576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dirty="0"/>
                  <a:t>The inductor, SQUID readout, and tuning mechanisms are at temperatures around 44 mK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E436561F-07EF-219B-09EE-7BE8CA10C031}"/>
                  </a:ext>
                </a:extLst>
              </p:cNvPr>
              <p:cNvSpPr txBox="1"/>
              <p:nvPr/>
            </p:nvSpPr>
            <p:spPr>
              <a:xfrm>
                <a:off x="8736229" y="3336935"/>
                <a:ext cx="3455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dirty="0"/>
                  <a:t>The superconducting magnet is housed at the 4 K stage</a:t>
                </a:r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E01969F-76E8-B53D-24E9-A3CE57C6270C}"/>
              </a:ext>
            </a:extLst>
          </p:cNvPr>
          <p:cNvGrpSpPr/>
          <p:nvPr/>
        </p:nvGrpSpPr>
        <p:grpSpPr>
          <a:xfrm>
            <a:off x="2075544" y="1498788"/>
            <a:ext cx="9652682" cy="4756869"/>
            <a:chOff x="2075544" y="1498788"/>
            <a:chExt cx="9652682" cy="4756869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0D7CD5BF-87BF-D87E-014A-C1E6B7FC08BF}"/>
                </a:ext>
              </a:extLst>
            </p:cNvPr>
            <p:cNvSpPr/>
            <p:nvPr/>
          </p:nvSpPr>
          <p:spPr>
            <a:xfrm>
              <a:off x="2075544" y="2391558"/>
              <a:ext cx="943428" cy="1385455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8C902BE9-F168-6D9A-0428-99C030084E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33992" y="1498788"/>
              <a:ext cx="3567652" cy="4756869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CDD6651A-8D4A-8924-BE7B-57391334D763}"/>
                </a:ext>
              </a:extLst>
            </p:cNvPr>
            <p:cNvSpPr txBox="1"/>
            <p:nvPr/>
          </p:nvSpPr>
          <p:spPr>
            <a:xfrm>
              <a:off x="8272457" y="1745227"/>
              <a:ext cx="34557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dirty="0"/>
                <a:t>A toroidal magnet has a low-field region in the center of the magnet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D56CF8E-12CE-3A7D-0514-448B35D7D5EB}"/>
                </a:ext>
              </a:extLst>
            </p:cNvPr>
            <p:cNvSpPr txBox="1"/>
            <p:nvPr/>
          </p:nvSpPr>
          <p:spPr>
            <a:xfrm>
              <a:off x="8272456" y="2580421"/>
              <a:ext cx="34557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dirty="0"/>
                <a:t>Magnet cools to 4.5 K, with a peak magnetic field of 0.9 T</a:t>
              </a:r>
            </a:p>
          </p:txBody>
        </p:sp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1B9B139C-7416-3773-ADBA-632B25C6D8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53486" y="3460184"/>
              <a:ext cx="1893708" cy="2795473"/>
            </a:xfrm>
            <a:prstGeom prst="rect">
              <a:avLst/>
            </a:prstGeom>
          </p:spPr>
        </p:pic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892F6EE-67F3-7333-59AC-E99562838111}"/>
                </a:ext>
              </a:extLst>
            </p:cNvPr>
            <p:cNvSpPr txBox="1"/>
            <p:nvPr/>
          </p:nvSpPr>
          <p:spPr>
            <a:xfrm>
              <a:off x="6705600" y="5759988"/>
              <a:ext cx="890356" cy="364367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200" dirty="0">
                  <a:latin typeface="Avenir Book" panose="02000503020000020003" pitchFamily="2" charset="0"/>
                </a:rPr>
                <a:t>SSI Inc.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2AE4CA2-809E-FFAD-9483-EB19501D5C63}"/>
              </a:ext>
            </a:extLst>
          </p:cNvPr>
          <p:cNvGrpSpPr/>
          <p:nvPr/>
        </p:nvGrpSpPr>
        <p:grpSpPr>
          <a:xfrm>
            <a:off x="2292960" y="1837432"/>
            <a:ext cx="9800443" cy="4568887"/>
            <a:chOff x="2292960" y="1837432"/>
            <a:chExt cx="9800443" cy="4568887"/>
          </a:xfrm>
        </p:grpSpPr>
        <p:pic>
          <p:nvPicPr>
            <p:cNvPr id="75" name="Google Shape;133;p20">
              <a:extLst>
                <a:ext uri="{FF2B5EF4-FFF2-40B4-BE49-F238E27FC236}">
                  <a16:creationId xmlns:a16="http://schemas.microsoft.com/office/drawing/2014/main" id="{EA20F903-D902-53BF-C224-A3F23BD8849C}"/>
                </a:ext>
              </a:extLst>
            </p:cNvPr>
            <p:cNvPicPr preferRelativeResize="0"/>
            <p:nvPr/>
          </p:nvPicPr>
          <p:blipFill>
            <a:blip r:embed="rId6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10658" y="2677819"/>
              <a:ext cx="2138155" cy="20973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2F2D487-5AB5-D171-FE03-7D3B1077BFAA}"/>
                </a:ext>
              </a:extLst>
            </p:cNvPr>
            <p:cNvSpPr txBox="1"/>
            <p:nvPr/>
          </p:nvSpPr>
          <p:spPr>
            <a:xfrm>
              <a:off x="4350774" y="4844576"/>
              <a:ext cx="18574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venir Book" panose="02000503020000020003" pitchFamily="2" charset="0"/>
                </a:rPr>
                <a:t>Fixed capacitor</a:t>
              </a:r>
            </a:p>
          </p:txBody>
        </p:sp>
        <p:pic>
          <p:nvPicPr>
            <p:cNvPr id="77" name="Google Shape;126;p19" title="Inductor_photo.png">
              <a:extLst>
                <a:ext uri="{FF2B5EF4-FFF2-40B4-BE49-F238E27FC236}">
                  <a16:creationId xmlns:a16="http://schemas.microsoft.com/office/drawing/2014/main" id="{7AF06D04-6153-57A8-B114-BD69DAD1819E}"/>
                </a:ext>
              </a:extLst>
            </p:cNvPr>
            <p:cNvPicPr preferRelativeResize="0"/>
            <p:nvPr/>
          </p:nvPicPr>
          <p:blipFill>
            <a:blip r:embed="rId7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73141" y="2677819"/>
              <a:ext cx="2562750" cy="20973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4A69845-EE0C-8F33-1EF2-8E11FEB7F590}"/>
                </a:ext>
              </a:extLst>
            </p:cNvPr>
            <p:cNvSpPr txBox="1"/>
            <p:nvPr/>
          </p:nvSpPr>
          <p:spPr>
            <a:xfrm>
              <a:off x="7012009" y="4844576"/>
              <a:ext cx="14850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venir Book" panose="02000503020000020003" pitchFamily="2" charset="0"/>
                </a:rPr>
                <a:t>Inductor coil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C0A42BA5-05D1-6BCA-2A6B-CD7DEA0B0557}"/>
                    </a:ext>
                  </a:extLst>
                </p:cNvPr>
                <p:cNvSpPr txBox="1"/>
                <p:nvPr/>
              </p:nvSpPr>
              <p:spPr>
                <a:xfrm>
                  <a:off x="4772019" y="1837432"/>
                  <a:ext cx="444127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KR" dirty="0"/>
                    <a:t>R&amp;D LC resonator achieved: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2.06±0.02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a14:m>
                  <a:r>
                    <a:rPr lang="en-KR" dirty="0"/>
                    <a:t> at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≈250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kHz</m:t>
                      </m:r>
                    </m:oMath>
                  </a14:m>
                  <a:endParaRPr lang="en-KR" dirty="0"/>
                </a:p>
              </p:txBody>
            </p:sp>
          </mc:Choice>
          <mc:Fallback xmlns=""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C0A42BA5-05D1-6BCA-2A6B-CD7DEA0B055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72019" y="1837432"/>
                  <a:ext cx="4441270" cy="646331"/>
                </a:xfrm>
                <a:prstGeom prst="rect">
                  <a:avLst/>
                </a:prstGeom>
                <a:blipFill>
                  <a:blip r:embed="rId8"/>
                  <a:stretch>
                    <a:fillRect t="-3846" b="-15385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5B70CDF9-A9BA-B24A-3E74-4BD2C8148D18}"/>
                </a:ext>
              </a:extLst>
            </p:cNvPr>
            <p:cNvSpPr/>
            <p:nvPr/>
          </p:nvSpPr>
          <p:spPr>
            <a:xfrm>
              <a:off x="2292960" y="2567632"/>
              <a:ext cx="574654" cy="806529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F8391B5-6E01-8F9F-C3B4-5D28F8BA7BBF}"/>
                </a:ext>
              </a:extLst>
            </p:cNvPr>
            <p:cNvSpPr txBox="1"/>
            <p:nvPr/>
          </p:nvSpPr>
          <p:spPr>
            <a:xfrm>
              <a:off x="8377792" y="5759988"/>
              <a:ext cx="3647154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1A1A1A"/>
                  </a:solidFill>
                  <a:effectLst/>
                </a:rPr>
                <a:t>R. </a:t>
              </a:r>
              <a:r>
                <a:rPr lang="en-US" b="1" dirty="0" err="1">
                  <a:solidFill>
                    <a:srgbClr val="1A1A1A"/>
                  </a:solidFill>
                  <a:effectLst/>
                </a:rPr>
                <a:t>Kolevatov</a:t>
              </a:r>
              <a:r>
                <a:rPr lang="en-US" b="1" dirty="0">
                  <a:solidFill>
                    <a:srgbClr val="1A1A1A"/>
                  </a:solidFill>
                  <a:effectLst/>
                </a:rPr>
                <a:t> et al.,</a:t>
              </a:r>
            </a:p>
            <a:p>
              <a:r>
                <a:rPr lang="en-US" b="1" i="1" dirty="0">
                  <a:solidFill>
                    <a:srgbClr val="1A1A1A"/>
                  </a:solidFill>
                  <a:effectLst/>
                </a:rPr>
                <a:t>Rev. Sci. </a:t>
              </a:r>
              <a:r>
                <a:rPr lang="en-US" b="1" i="1" dirty="0" err="1">
                  <a:solidFill>
                    <a:srgbClr val="1A1A1A"/>
                  </a:solidFill>
                  <a:effectLst/>
                </a:rPr>
                <a:t>Instrum</a:t>
              </a:r>
              <a:r>
                <a:rPr lang="en-US" b="1" i="1" dirty="0">
                  <a:solidFill>
                    <a:srgbClr val="1A1A1A"/>
                  </a:solidFill>
                  <a:effectLst/>
                </a:rPr>
                <a:t>.</a:t>
              </a:r>
              <a:r>
                <a:rPr lang="en-US" b="1" i="0" u="none" strike="noStrike" dirty="0">
                  <a:solidFill>
                    <a:srgbClr val="1A1A1A"/>
                  </a:solidFill>
                  <a:effectLst/>
                </a:rPr>
                <a:t> 97, 024503 (2026)</a:t>
              </a:r>
              <a:endParaRPr lang="en-KR" b="1" dirty="0"/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10788335-F802-7BE3-CB42-ACC67A6B9EF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13289" y="1878634"/>
              <a:ext cx="2880114" cy="3840152"/>
            </a:xfrm>
            <a:prstGeom prst="rect">
              <a:avLst/>
            </a:prstGeom>
          </p:spPr>
        </p:pic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8DA3A03B-79DB-4717-AD4C-EAD72916633E}"/>
                </a:ext>
              </a:extLst>
            </p:cNvPr>
            <p:cNvSpPr txBox="1"/>
            <p:nvPr/>
          </p:nvSpPr>
          <p:spPr>
            <a:xfrm>
              <a:off x="10352754" y="1945362"/>
              <a:ext cx="1672192" cy="364367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200" dirty="0">
                  <a:latin typeface="Avenir Book" panose="02000503020000020003" pitchFamily="2" charset="0"/>
                </a:rPr>
                <a:t>Princeton University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373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696C3-919A-DD1A-58CC-8C903830E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SQUID readout development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67188-8AFC-A336-4209-7F4B345DD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181B6-1B5E-F0F4-D2C9-84E66C36E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310334-F31F-BDD1-DABC-DA3D3CBBF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62D9418-D9A6-3E11-B168-5AABFEC3B429}"/>
              </a:ext>
            </a:extLst>
          </p:cNvPr>
          <p:cNvGrpSpPr/>
          <p:nvPr/>
        </p:nvGrpSpPr>
        <p:grpSpPr>
          <a:xfrm>
            <a:off x="558904" y="1547445"/>
            <a:ext cx="4909911" cy="4682557"/>
            <a:chOff x="484925" y="1045300"/>
            <a:chExt cx="5613446" cy="5353515"/>
          </a:xfrm>
        </p:grpSpPr>
        <p:pic>
          <p:nvPicPr>
            <p:cNvPr id="12" name="Picture 11" descr="A picture containing indoor, wall&#10;&#10;AI-generated content may be incorrect.">
              <a:extLst>
                <a:ext uri="{FF2B5EF4-FFF2-40B4-BE49-F238E27FC236}">
                  <a16:creationId xmlns:a16="http://schemas.microsoft.com/office/drawing/2014/main" id="{090FF6D5-5622-3B1F-5B74-38ADD588F4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84925" y="1045300"/>
              <a:ext cx="3018844" cy="535351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A19F2F7-EDC4-374F-7731-FF867C18C6C8}"/>
                </a:ext>
              </a:extLst>
            </p:cNvPr>
            <p:cNvSpPr txBox="1"/>
            <p:nvPr/>
          </p:nvSpPr>
          <p:spPr>
            <a:xfrm>
              <a:off x="3896730" y="2407850"/>
              <a:ext cx="2201641" cy="12315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Using two independent SQUID chains to cross correlate noise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300A2D0-93AA-9565-D476-A5AD80F11D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54328" y="3276153"/>
              <a:ext cx="1142401" cy="623185"/>
            </a:xfrm>
            <a:prstGeom prst="straightConnector1">
              <a:avLst/>
            </a:prstGeom>
            <a:ln>
              <a:solidFill>
                <a:srgbClr val="74A8FC"/>
              </a:solidFill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5B922E7-8A3E-E5CA-5C41-A99BFA8AFBBD}"/>
              </a:ext>
            </a:extLst>
          </p:cNvPr>
          <p:cNvSpPr txBox="1"/>
          <p:nvPr/>
        </p:nvSpPr>
        <p:spPr>
          <a:xfrm>
            <a:off x="9118331" y="6045336"/>
            <a:ext cx="307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Slides adapted from V. </a:t>
            </a:r>
            <a:r>
              <a:rPr lang="en-US" dirty="0" err="1"/>
              <a:t>Ankel</a:t>
            </a:r>
            <a:endParaRPr lang="en-KR" dirty="0"/>
          </a:p>
        </p:txBody>
      </p:sp>
      <p:pic>
        <p:nvPicPr>
          <p:cNvPr id="17" name="Picture 16" descr="A picture containing indoor&#10;&#10;AI-generated content may be incorrect.">
            <a:extLst>
              <a:ext uri="{FF2B5EF4-FFF2-40B4-BE49-F238E27FC236}">
                <a16:creationId xmlns:a16="http://schemas.microsoft.com/office/drawing/2014/main" id="{B927793F-8E3F-859C-5F7C-5DB6B0624C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28084" y="1547444"/>
            <a:ext cx="2754885" cy="468255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678EAA1-8F4E-F08F-1B8D-F5F2D1A64E8A}"/>
              </a:ext>
            </a:extLst>
          </p:cNvPr>
          <p:cNvSpPr txBox="1"/>
          <p:nvPr/>
        </p:nvSpPr>
        <p:spPr>
          <a:xfrm>
            <a:off x="8417194" y="3718574"/>
            <a:ext cx="344467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 tunable transformer optimizes scan speed of experiment by modulating coupling between resonator and readout chain</a:t>
            </a:r>
          </a:p>
        </p:txBody>
      </p:sp>
      <p:pic>
        <p:nvPicPr>
          <p:cNvPr id="19" name="Picture 18" descr="A picture containing indoor, device&#10;&#10;AI-generated content may be incorrect.">
            <a:extLst>
              <a:ext uri="{FF2B5EF4-FFF2-40B4-BE49-F238E27FC236}">
                <a16:creationId xmlns:a16="http://schemas.microsoft.com/office/drawing/2014/main" id="{BF07F195-CEEE-CBBA-1936-2B611ABFB5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0508" y="2145512"/>
            <a:ext cx="3479290" cy="139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673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1445F-D513-B102-4812-DC5D5FCD5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Data acquistion (DAQ)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1FA71-BD21-702E-80E5-0DD580BC4B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KR" dirty="0"/>
              <a:t>Software to acquire, store, and analyze data has been developed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1D6D7-BB38-DED1-B25F-7EFC56690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5A94B4-3342-DFA4-C559-3A9E4C380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69BD6-F09A-D98A-FAAA-40AC35DFD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Content Placeholder 8">
            <a:extLst>
              <a:ext uri="{FF2B5EF4-FFF2-40B4-BE49-F238E27FC236}">
                <a16:creationId xmlns:a16="http://schemas.microsoft.com/office/drawing/2014/main" id="{AE147E98-D9A6-0313-2474-F8050AF0DB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776" y="1926146"/>
            <a:ext cx="9384449" cy="38486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3151F7-7D15-0315-6BA5-F5A2BC69E0F2}"/>
              </a:ext>
            </a:extLst>
          </p:cNvPr>
          <p:cNvSpPr txBox="1"/>
          <p:nvPr/>
        </p:nvSpPr>
        <p:spPr>
          <a:xfrm>
            <a:off x="9746584" y="5919100"/>
            <a:ext cx="2278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Courtesy of P. Stark</a:t>
            </a:r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4229817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61958B28-0B30-8A01-3009-D69F9DDC3970}"/>
              </a:ext>
            </a:extLst>
          </p:cNvPr>
          <p:cNvGrpSpPr/>
          <p:nvPr/>
        </p:nvGrpSpPr>
        <p:grpSpPr>
          <a:xfrm>
            <a:off x="6299070" y="1376853"/>
            <a:ext cx="5725876" cy="3277804"/>
            <a:chOff x="6299070" y="1376853"/>
            <a:chExt cx="5725876" cy="327780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B8E9434-A0CB-04B2-24A8-65AB516CC5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9900"/>
            <a:stretch/>
          </p:blipFill>
          <p:spPr>
            <a:xfrm>
              <a:off x="6299070" y="1376853"/>
              <a:ext cx="5725876" cy="3277804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7833C31-D6A5-F938-FE00-4155EDB2D528}"/>
                </a:ext>
              </a:extLst>
            </p:cNvPr>
            <p:cNvSpPr/>
            <p:nvPr/>
          </p:nvSpPr>
          <p:spPr>
            <a:xfrm>
              <a:off x="6299070" y="1376853"/>
              <a:ext cx="365681" cy="303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1C61D07-8DC9-4426-1B0D-4582C59EF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DMRadio-Core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A0EBA-8E0D-C585-0A1F-5CEDDE79F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054" y="1357557"/>
            <a:ext cx="6132016" cy="4985849"/>
          </a:xfrm>
        </p:spPr>
        <p:txBody>
          <a:bodyPr/>
          <a:lstStyle/>
          <a:p>
            <a:r>
              <a:rPr lang="en-KR" dirty="0"/>
              <a:t>A proposed design for a DFSZ-axion-sensitive search probing frequencies 30 MHz – 200 MHz</a:t>
            </a:r>
          </a:p>
          <a:p>
            <a:r>
              <a:rPr lang="en-KR" dirty="0"/>
              <a:t>Solenoidal magnet geometry with superconducting coaxial pickups on the </a:t>
            </a:r>
            <a:r>
              <a:rPr lang="en-KR" i="1" dirty="0"/>
              <a:t>outside</a:t>
            </a:r>
            <a:r>
              <a:rPr lang="en-KR" dirty="0"/>
              <a:t> of solenoid</a:t>
            </a:r>
          </a:p>
          <a:p>
            <a:r>
              <a:rPr lang="en-KR" dirty="0"/>
              <a:t>Supported by SLAC National Accelerator Laboratory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FDCE16-EF16-72E0-40BC-B45675669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D7AB3-64D1-B8A9-BEF8-569E3F718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EE00F9-4501-0053-6180-7BC4C10D8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D45FD1B-8AB3-D314-2E98-E7A60142AD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"/>
          <a:stretch>
            <a:fillRect/>
          </a:stretch>
        </p:blipFill>
        <p:spPr>
          <a:xfrm>
            <a:off x="8038309" y="1376853"/>
            <a:ext cx="3986637" cy="49858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D2AADDC-A2DB-7FCE-BA84-E6F7D4941681}"/>
              </a:ext>
            </a:extLst>
          </p:cNvPr>
          <p:cNvSpPr txBox="1"/>
          <p:nvPr/>
        </p:nvSpPr>
        <p:spPr>
          <a:xfrm>
            <a:off x="4712015" y="5697075"/>
            <a:ext cx="3455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Slides adapted from N. </a:t>
            </a:r>
            <a:r>
              <a:rPr lang="en-US" dirty="0" err="1"/>
              <a:t>Rapidis</a:t>
            </a:r>
            <a:endParaRPr lang="en-US" dirty="0"/>
          </a:p>
          <a:p>
            <a:pPr algn="ctr"/>
            <a:r>
              <a:rPr lang="en-US" dirty="0"/>
              <a:t>Preprint - arXiv:2604.16602</a:t>
            </a:r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349486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0A91A-58A9-1F3F-69F0-0C6FC33C1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>
                <a:latin typeface="Calibri" panose="020F0502020204030204" pitchFamily="34" charset="0"/>
                <a:cs typeface="Calibri" panose="020F0502020204030204" pitchFamily="34" charset="0"/>
              </a:rPr>
              <a:t>DMRadio-Core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BBF97-D948-9BFC-C842-7D4B70541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4030EF-C5D5-7E09-2B15-0DCF4D0B2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D815D-7464-4521-58F9-926BDA8AF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18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F86B028-9C96-B698-51EB-29C8AC259D8E}"/>
              </a:ext>
            </a:extLst>
          </p:cNvPr>
          <p:cNvGrpSpPr/>
          <p:nvPr/>
        </p:nvGrpSpPr>
        <p:grpSpPr>
          <a:xfrm>
            <a:off x="1020038" y="1701835"/>
            <a:ext cx="2860052" cy="3738873"/>
            <a:chOff x="212018" y="1496569"/>
            <a:chExt cx="3128329" cy="408958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8EF18E9-4840-EF9E-53C9-499594CF27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5882"/>
            <a:stretch>
              <a:fillRect/>
            </a:stretch>
          </p:blipFill>
          <p:spPr>
            <a:xfrm>
              <a:off x="212018" y="1496569"/>
              <a:ext cx="3128329" cy="408958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D372AB8-1984-8748-F002-78053B6A61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2018" y="1496847"/>
              <a:ext cx="336006" cy="421831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76995BC-B5BD-7E0B-4D88-08344D34A83E}"/>
              </a:ext>
            </a:extLst>
          </p:cNvPr>
          <p:cNvSpPr txBox="1"/>
          <p:nvPr/>
        </p:nvSpPr>
        <p:spPr>
          <a:xfrm>
            <a:off x="105963" y="5481969"/>
            <a:ext cx="4304522" cy="880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Axion current produces </a:t>
            </a:r>
            <a:r>
              <a:rPr lang="en-US" dirty="0">
                <a:solidFill>
                  <a:srgbClr val="DC4A4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 magnetic field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inside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outside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solenoidal magnet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569167-06AA-8FC8-AEC1-70F25CB61AA6}"/>
              </a:ext>
            </a:extLst>
          </p:cNvPr>
          <p:cNvSpPr txBox="1"/>
          <p:nvPr/>
        </p:nvSpPr>
        <p:spPr>
          <a:xfrm>
            <a:off x="5356705" y="4654067"/>
            <a:ext cx="5014158" cy="1709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Couple to </a:t>
            </a:r>
            <a:r>
              <a:rPr lang="en-US" dirty="0">
                <a:solidFill>
                  <a:srgbClr val="DC4A4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baseline="-25000" dirty="0">
                <a:solidFill>
                  <a:srgbClr val="DC4A4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</a:t>
            </a:r>
            <a:r>
              <a:rPr lang="en-US" dirty="0">
                <a:solidFill>
                  <a:srgbClr val="DC4A4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~1/r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outside of magnet by placing magnet inside the core of a coaxial pickup.</a:t>
            </a:r>
          </a:p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magnet such that this region is in </a:t>
            </a:r>
            <a:r>
              <a:rPr lang="en-US" dirty="0">
                <a:solidFill>
                  <a:srgbClr val="4DA1B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dc field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superconducting pickup and electronics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5438691-81B2-8D0B-485D-CAA11018DD7B}"/>
              </a:ext>
            </a:extLst>
          </p:cNvPr>
          <p:cNvGrpSpPr>
            <a:grpSpLocks noChangeAspect="1"/>
          </p:cNvGrpSpPr>
          <p:nvPr/>
        </p:nvGrpSpPr>
        <p:grpSpPr>
          <a:xfrm>
            <a:off x="7333389" y="1428528"/>
            <a:ext cx="4691557" cy="3448271"/>
            <a:chOff x="8037991" y="2372328"/>
            <a:chExt cx="4035972" cy="296641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F5EA90A-2C19-E6F7-1DE0-506F94762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1221" r="-3148" b="33824"/>
            <a:stretch>
              <a:fillRect/>
            </a:stretch>
          </p:blipFill>
          <p:spPr>
            <a:xfrm>
              <a:off x="8037991" y="2372328"/>
              <a:ext cx="4035972" cy="296641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43BF198-0FBB-56E8-55B3-0F1DA168BE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37991" y="2372328"/>
              <a:ext cx="482600" cy="406400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2A6B7BC1-BE05-AE16-82AC-5966A9A934B6}"/>
              </a:ext>
            </a:extLst>
          </p:cNvPr>
          <p:cNvSpPr txBox="1"/>
          <p:nvPr/>
        </p:nvSpPr>
        <p:spPr>
          <a:xfrm>
            <a:off x="0" y="1259252"/>
            <a:ext cx="28050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Slides adapted from N. </a:t>
            </a:r>
            <a:r>
              <a:rPr lang="en-US" sz="1600" dirty="0" err="1"/>
              <a:t>Rapidis</a:t>
            </a:r>
            <a:endParaRPr lang="en-US" sz="16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C60343A-607F-F351-41C0-B3F6F748A8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221" t="66368" r="-3148"/>
          <a:stretch>
            <a:fillRect/>
          </a:stretch>
        </p:blipFill>
        <p:spPr>
          <a:xfrm>
            <a:off x="3740241" y="2646306"/>
            <a:ext cx="3732998" cy="139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62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59E5B-5A3B-EF7D-36F9-15200AFAE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054" y="1357557"/>
            <a:ext cx="11857892" cy="4985849"/>
          </a:xfrm>
        </p:spPr>
        <p:txBody>
          <a:bodyPr/>
          <a:lstStyle/>
          <a:p>
            <a:r>
              <a:rPr lang="en-US" dirty="0"/>
              <a:t>Proposed experiment to reach DFSZ sensitivity </a:t>
            </a:r>
            <a:r>
              <a:rPr lang="en-KR" dirty="0"/>
              <a:t>down to 100 kHz frequencies</a:t>
            </a:r>
          </a:p>
          <a:p>
            <a:r>
              <a:rPr lang="en-KR" dirty="0"/>
              <a:t>Requires upgrades to all parts of system</a:t>
            </a:r>
          </a:p>
          <a:p>
            <a:r>
              <a:rPr lang="en-US" dirty="0"/>
              <a:t>Important connection to 50L: Sub-SQL quantum technology!</a:t>
            </a:r>
            <a:endParaRPr lang="en-K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C39D2C-7D70-7DD7-1A53-204D923371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154" b="8303"/>
          <a:stretch>
            <a:fillRect/>
          </a:stretch>
        </p:blipFill>
        <p:spPr>
          <a:xfrm>
            <a:off x="7395928" y="3429000"/>
            <a:ext cx="2818803" cy="29144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8A3EF3-3953-6CD7-CA8D-943BBF91E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DMRadio-GUT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7006F-B067-4CF9-D2EE-69F9386AD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6965D-4EC5-714C-618C-3DF3895DB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57D76-AB06-8B12-0FD8-AFE75C862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DF6B53-3548-98BE-FFFC-1E6EC064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513" y="3429000"/>
            <a:ext cx="4773200" cy="29144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793AED-9D10-A370-BBFA-EBC63E9F0AF9}"/>
              </a:ext>
            </a:extLst>
          </p:cNvPr>
          <p:cNvSpPr txBox="1"/>
          <p:nvPr/>
        </p:nvSpPr>
        <p:spPr>
          <a:xfrm>
            <a:off x="10026529" y="5737112"/>
            <a:ext cx="19984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dirty="0"/>
              <a:t>Possible configuration using Core geometry</a:t>
            </a:r>
          </a:p>
        </p:txBody>
      </p:sp>
    </p:spTree>
    <p:extLst>
      <p:ext uri="{BB962C8B-B14F-4D97-AF65-F5344CB8AC3E}">
        <p14:creationId xmlns:p14="http://schemas.microsoft.com/office/powerpoint/2010/main" val="647297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7343C-DB62-F9FE-E0AF-AAA87800C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Axions</a:t>
            </a:r>
            <a:endParaRPr lang="en-K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B5EF0-BDCE-8D84-F8E8-F4219E275F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49A06D-E148-A9DA-76E9-CD4F8C3BA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2DC996-99F3-F247-B3DD-8C2DD651E47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31E374-7CAD-66BD-99EE-B4F5D7630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June 23,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FF66AA-1738-B108-812A-4C7D1563F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PASCOS 2026</a:t>
            </a:r>
          </a:p>
        </p:txBody>
      </p:sp>
    </p:spTree>
    <p:extLst>
      <p:ext uri="{BB962C8B-B14F-4D97-AF65-F5344CB8AC3E}">
        <p14:creationId xmlns:p14="http://schemas.microsoft.com/office/powerpoint/2010/main" val="18792685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C2C36-940D-5F2B-763E-1882683E0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Radiofrequency Quantum Upconverter (RQU)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212E8-63E3-B0C0-D87A-1BE4CCC24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054" y="1357557"/>
            <a:ext cx="6743412" cy="4985849"/>
          </a:xfrm>
        </p:spPr>
        <p:txBody>
          <a:bodyPr>
            <a:normAutofit/>
          </a:bodyPr>
          <a:lstStyle/>
          <a:p>
            <a:r>
              <a:rPr lang="en-US" dirty="0"/>
              <a:t>Coherently upconvert MHz signal frequencies to GHz frequencies where superconducting quantum metrology techniques are more mature</a:t>
            </a:r>
          </a:p>
          <a:p>
            <a:r>
              <a:rPr lang="en-US" dirty="0"/>
              <a:t>Implemented by embedding a Josephson-junction based flux-tunable inductor in a microwave resonator</a:t>
            </a:r>
          </a:p>
          <a:p>
            <a:r>
              <a:rPr lang="en-US" dirty="0"/>
              <a:t>Low frequency signal modulates the microwave resonant frequency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D7B7FE-BF56-9A7B-222B-CA8FF22F5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9" name="Picture 8" descr="A diagram of a radio frequency device&#10;&#10;Description automatically generated">
            <a:extLst>
              <a:ext uri="{FF2B5EF4-FFF2-40B4-BE49-F238E27FC236}">
                <a16:creationId xmlns:a16="http://schemas.microsoft.com/office/drawing/2014/main" id="{A764B2F3-A8A9-311D-874E-6F88B6B076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0467" y="1376747"/>
            <a:ext cx="5018194" cy="2991948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D5B8A8AC-BB6F-B275-682E-CCD2349DD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DC87ADE-A715-5A56-AB77-9B88738F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61D5E5-3084-A90B-F721-7EDF571F0F40}"/>
              </a:ext>
            </a:extLst>
          </p:cNvPr>
          <p:cNvSpPr txBox="1"/>
          <p:nvPr/>
        </p:nvSpPr>
        <p:spPr>
          <a:xfrm>
            <a:off x="8153400" y="4364873"/>
            <a:ext cx="36729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S. E. </a:t>
            </a:r>
            <a:r>
              <a:rPr lang="en-US" b="1" dirty="0" err="1"/>
              <a:t>Kuenstner</a:t>
            </a:r>
            <a:r>
              <a:rPr lang="en-US" b="1" dirty="0"/>
              <a:t>, et al.,</a:t>
            </a:r>
          </a:p>
          <a:p>
            <a:pPr algn="r"/>
            <a:r>
              <a:rPr lang="en-US" b="1" i="1" dirty="0"/>
              <a:t>Phys. Rev. Research </a:t>
            </a:r>
            <a:r>
              <a:rPr lang="en-US" b="1" dirty="0"/>
              <a:t>7, 013281 (2025)</a:t>
            </a:r>
          </a:p>
        </p:txBody>
      </p:sp>
      <p:pic>
        <p:nvPicPr>
          <p:cNvPr id="5" name="Picture 4" descr="A close-up of a rectangular object&#10;&#10;Description automatically generated">
            <a:extLst>
              <a:ext uri="{FF2B5EF4-FFF2-40B4-BE49-F238E27FC236}">
                <a16:creationId xmlns:a16="http://schemas.microsoft.com/office/drawing/2014/main" id="{F3EB037D-541D-723D-4FDA-DDBD8B0E51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312808" y="4855317"/>
            <a:ext cx="1277336" cy="16988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5551E78-D40E-093D-7F0D-7A28269E9F46}"/>
              </a:ext>
            </a:extLst>
          </p:cNvPr>
          <p:cNvSpPr txBox="1"/>
          <p:nvPr/>
        </p:nvSpPr>
        <p:spPr>
          <a:xfrm>
            <a:off x="8792308" y="5697075"/>
            <a:ext cx="3232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Fabricated Josephson junction example from Irwin group</a:t>
            </a:r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40442411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5BB69-A473-FBE6-CFD0-ADC401869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RQU capabilities and status</a:t>
            </a:r>
            <a:endParaRPr lang="en-K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2B48A-C6CD-7D43-E3C0-00A78BA15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054" y="1357558"/>
            <a:ext cx="11857892" cy="2658430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/>
              <a:t>Phase-preserving mode: operates at the Standard Quantum Limit (SQL)</a:t>
            </a:r>
          </a:p>
          <a:p>
            <a:r>
              <a:rPr lang="en-US" dirty="0"/>
              <a:t>Phase-sensitive mode: </a:t>
            </a:r>
            <a:r>
              <a:rPr lang="en-US" sz="3200" dirty="0"/>
              <a:t>A two-tone carrier signal measures one in-phase quadrature, and noise is moved to the other </a:t>
            </a:r>
            <a:r>
              <a:rPr lang="en-US" sz="3200" dirty="0">
                <a:sym typeface="Wingdings" pitchFamily="2" charset="2"/>
              </a:rPr>
              <a:t> beats SQL</a:t>
            </a:r>
            <a:endParaRPr lang="en-US" sz="3200" dirty="0"/>
          </a:p>
          <a:p>
            <a:r>
              <a:rPr lang="en-US" sz="3200" dirty="0"/>
              <a:t>3-Josephson junction aluminum RQU devices have demonstrated flux-tuning, frequency </a:t>
            </a:r>
            <a:r>
              <a:rPr lang="en-US" sz="3200" dirty="0" err="1"/>
              <a:t>upconversion</a:t>
            </a:r>
            <a:r>
              <a:rPr lang="en-US" sz="3200" dirty="0"/>
              <a:t> of MHz signals, and phase-sensitive measurement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509A6-7AB4-7DBD-BE00-57C84F857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AD9F7A7-E7F2-4C72-8C58-5E5E7A9D2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19C6BE2-DEF7-4750-4892-B56F3DF30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4EFA12-C37A-DB2A-BC60-29BB9985E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724" y="3859240"/>
            <a:ext cx="2922676" cy="23951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CBDC927-7188-7B16-ADA5-2BE49C9C8F96}"/>
              </a:ext>
            </a:extLst>
          </p:cNvPr>
          <p:cNvSpPr txBox="1"/>
          <p:nvPr/>
        </p:nvSpPr>
        <p:spPr>
          <a:xfrm>
            <a:off x="9448800" y="5819191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Graphics and pictures by</a:t>
            </a:r>
          </a:p>
          <a:p>
            <a:pPr algn="ctr"/>
            <a:r>
              <a:rPr lang="en-US" sz="1600" dirty="0"/>
              <a:t>E. C. van </a:t>
            </a:r>
            <a:r>
              <a:rPr lang="en-US" sz="1600" dirty="0" err="1"/>
              <a:t>Assendelft</a:t>
            </a:r>
            <a:r>
              <a:rPr lang="en-US" sz="1600" dirty="0"/>
              <a:t>, J. Corbin</a:t>
            </a:r>
            <a:endParaRPr lang="en-KR" sz="1600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7DF7DCB1-B58E-6ECA-FDA9-961A3ADCB9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5313" y="3732815"/>
            <a:ext cx="3295650" cy="2647950"/>
          </a:xfrm>
          <a:prstGeom prst="rect">
            <a:avLst/>
          </a:prstGeom>
        </p:spPr>
      </p:pic>
      <p:pic>
        <p:nvPicPr>
          <p:cNvPr id="50" name="Picture 2">
            <a:extLst>
              <a:ext uri="{FF2B5EF4-FFF2-40B4-BE49-F238E27FC236}">
                <a16:creationId xmlns:a16="http://schemas.microsoft.com/office/drawing/2014/main" id="{58D462BC-B613-2463-B3A5-AC0DB87617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96876" y="3718862"/>
            <a:ext cx="2332157" cy="202488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7217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1D016-8342-B914-DD17-0523FD329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Non-Foster broadband matching network</a:t>
            </a:r>
            <a:endParaRPr lang="en-K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7E73F-A614-0BEB-4D87-3B764C009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18C03-AD74-571B-474D-0EC69D991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18535-DA69-C504-7645-27C00E2C5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D8516C9-2E92-8C35-C893-441361861D97}"/>
              </a:ext>
            </a:extLst>
          </p:cNvPr>
          <p:cNvGrpSpPr/>
          <p:nvPr/>
        </p:nvGrpSpPr>
        <p:grpSpPr>
          <a:xfrm>
            <a:off x="6024444" y="1274479"/>
            <a:ext cx="5880950" cy="5114279"/>
            <a:chOff x="6024444" y="1274479"/>
            <a:chExt cx="5880950" cy="5114279"/>
          </a:xfrm>
        </p:grpSpPr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69579BDE-6EDC-2C21-F7F9-A7EFC7906E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51709" y="1485295"/>
              <a:ext cx="4260654" cy="4459025"/>
            </a:xfrm>
            <a:prstGeom prst="rect">
              <a:avLst/>
            </a:prstGeom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B310903-BCB2-2C79-28CE-DBE223F0A4AE}"/>
                </a:ext>
              </a:extLst>
            </p:cNvPr>
            <p:cNvSpPr txBox="1"/>
            <p:nvPr/>
          </p:nvSpPr>
          <p:spPr>
            <a:xfrm>
              <a:off x="6024444" y="3079096"/>
              <a:ext cx="15728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dirty="0"/>
                <a:t>Axion as a stiff voltage source</a:t>
              </a:r>
              <a:endParaRPr lang="en-KR" sz="1400" b="1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3F835821-E3CA-9DB1-05A7-9E08244B1B50}"/>
                    </a:ext>
                  </a:extLst>
                </p:cNvPr>
                <p:cNvSpPr txBox="1"/>
                <p:nvPr/>
              </p:nvSpPr>
              <p:spPr>
                <a:xfrm>
                  <a:off x="8312763" y="1274479"/>
                  <a:ext cx="164570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KR" sz="1400" dirty="0"/>
                    <a:t>Pickup (</a:t>
                  </a:r>
                  <a14:m>
                    <m:oMath xmlns:m="http://schemas.openxmlformats.org/officeDocument/2006/math">
                      <m:r>
                        <a:rPr lang="en-US" altLang="ko-KR" sz="1400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a14:m>
                  <a:r>
                    <a:rPr lang="en-KR" sz="1400" dirty="0"/>
                    <a:t> and </a:t>
                  </a:r>
                  <a14:m>
                    <m:oMath xmlns:m="http://schemas.openxmlformats.org/officeDocument/2006/math">
                      <m:r>
                        <a:rPr lang="en-US" altLang="ko-KR" sz="1400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a14:m>
                  <a:r>
                    <a:rPr lang="en-KR" sz="1400" dirty="0"/>
                    <a:t>) from axion detector</a:t>
                  </a:r>
                  <a:endParaRPr lang="en-KR" sz="1400" b="1" dirty="0"/>
                </a:p>
              </p:txBody>
            </p:sp>
          </mc:Choice>
          <mc:Fallback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3F835821-E3CA-9DB1-05A7-9E08244B1B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12763" y="1274479"/>
                  <a:ext cx="1645709" cy="523220"/>
                </a:xfrm>
                <a:prstGeom prst="rect">
                  <a:avLst/>
                </a:prstGeom>
                <a:blipFill>
                  <a:blip r:embed="rId3"/>
                  <a:stretch>
                    <a:fillRect t="-2381" b="-11905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EAB22D-E78F-DE7C-67E4-451C8E8E95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92590" y="1797699"/>
              <a:ext cx="171965" cy="44577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582B002-428E-2606-06B6-0188BB8D87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57119" y="1663996"/>
              <a:ext cx="203487" cy="72277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83441B7-182C-37AD-7E54-C67E3722F0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68651" y="3177540"/>
              <a:ext cx="335124" cy="11430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2B6E1C9-C328-AE50-6C0D-7E55F104DDBF}"/>
                </a:ext>
              </a:extLst>
            </p:cNvPr>
            <p:cNvSpPr txBox="1"/>
            <p:nvPr/>
          </p:nvSpPr>
          <p:spPr>
            <a:xfrm>
              <a:off x="6619163" y="5742427"/>
              <a:ext cx="528623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“Negative inductance” could cancel out pickup reactance at all frequencies!</a:t>
              </a:r>
              <a:endParaRPr lang="en-KR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7FAC2462-9F92-0725-F801-6C8314DDDFCC}"/>
                    </a:ext>
                  </a:extLst>
                </p:cNvPr>
                <p:cNvSpPr txBox="1"/>
                <p:nvPr/>
              </p:nvSpPr>
              <p:spPr>
                <a:xfrm>
                  <a:off x="6254591" y="1364022"/>
                  <a:ext cx="1537346" cy="3441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600" b="1" i="1" smtClean="0"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altLang="ko-KR" sz="1600" b="1" i="0" smtClean="0">
                                <a:latin typeface="Cambria Math" panose="02040503050406030204" pitchFamily="18" charset="0"/>
                              </a:rPr>
                              <m:t>𝐫𝐦𝐬</m:t>
                            </m:r>
                          </m:sub>
                        </m:sSub>
                        <m: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  <m:t>∝</m:t>
                        </m:r>
                        <m:sSubSup>
                          <m:sSubSupPr>
                            <m:ctrlPr>
                              <a:rPr lang="en-US" altLang="ko-KR" sz="1600" b="1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1600" b="1" i="1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ko-KR" sz="1600" b="1" i="1">
                                <a:latin typeface="Cambria Math" panose="02040503050406030204" pitchFamily="18" charset="0"/>
                              </a:rPr>
                              <m:t>𝒓𝒎𝒔</m:t>
                            </m:r>
                          </m:sub>
                          <m:sup>
                            <m:r>
                              <a:rPr lang="en-US" altLang="ko-KR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oMath>
                    </m:oMathPara>
                  </a14:m>
                  <a:endParaRPr lang="en-KR" sz="1600" b="1" dirty="0"/>
                </a:p>
              </p:txBody>
            </p:sp>
          </mc:Choice>
          <mc:Fallback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7FAC2462-9F92-0725-F801-6C8314DDDF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4591" y="1364022"/>
                  <a:ext cx="1537346" cy="344133"/>
                </a:xfrm>
                <a:prstGeom prst="rect">
                  <a:avLst/>
                </a:prstGeom>
                <a:blipFill>
                  <a:blip r:embed="rId4"/>
                  <a:stretch>
                    <a:fillRect b="-10714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E7C9684-6B14-A6DD-27B1-0C52366BDA04}"/>
              </a:ext>
            </a:extLst>
          </p:cNvPr>
          <p:cNvSpPr txBox="1"/>
          <p:nvPr/>
        </p:nvSpPr>
        <p:spPr>
          <a:xfrm>
            <a:off x="115852" y="1485295"/>
            <a:ext cx="598014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Bode-Fano limits</a:t>
            </a:r>
          </a:p>
          <a:p>
            <a:pPr algn="ctr"/>
            <a:r>
              <a:rPr lang="en-US" sz="2000" dirty="0"/>
              <a:t>Matching networks designed to match complex loads will be limited by its bandwidth</a:t>
            </a:r>
            <a:endParaRPr lang="en-KR" sz="2000" dirty="0"/>
          </a:p>
          <a:p>
            <a:pPr algn="ctr"/>
            <a:r>
              <a:rPr lang="en-KR" sz="2000" b="1" dirty="0"/>
              <a:t>Assuming: </a:t>
            </a:r>
            <a:r>
              <a:rPr lang="en-KR" sz="2000" dirty="0"/>
              <a:t>passive, linear, time invariant components</a:t>
            </a:r>
            <a:endParaRPr lang="en-US" sz="2000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85D1D04-2F72-0FB1-0976-04B2EB978374}"/>
              </a:ext>
            </a:extLst>
          </p:cNvPr>
          <p:cNvGrpSpPr/>
          <p:nvPr/>
        </p:nvGrpSpPr>
        <p:grpSpPr>
          <a:xfrm>
            <a:off x="115852" y="3165595"/>
            <a:ext cx="5980148" cy="2757106"/>
            <a:chOff x="115852" y="3106367"/>
            <a:chExt cx="5980148" cy="2757106"/>
          </a:xfrm>
        </p:grpSpPr>
        <p:pic>
          <p:nvPicPr>
            <p:cNvPr id="72" name="Picture 2">
              <a:extLst>
                <a:ext uri="{FF2B5EF4-FFF2-40B4-BE49-F238E27FC236}">
                  <a16:creationId xmlns:a16="http://schemas.microsoft.com/office/drawing/2014/main" id="{93A16057-07DC-8C22-5AB7-552949BFB5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852" y="3936784"/>
              <a:ext cx="5980148" cy="1926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C38B40A0-88B4-8037-32F0-8BC46109BFB6}"/>
                </a:ext>
              </a:extLst>
            </p:cNvPr>
            <p:cNvSpPr txBox="1"/>
            <p:nvPr/>
          </p:nvSpPr>
          <p:spPr>
            <a:xfrm>
              <a:off x="1132940" y="3106367"/>
              <a:ext cx="394596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KR" dirty="0"/>
                <a:t>Removing some of the assumptions could bypass the Bode-Fano limits!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837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D3323B0-8BC9-9615-2B72-7363E14D16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054" y="1357557"/>
            <a:ext cx="11857892" cy="4985849"/>
          </a:xfrm>
        </p:spPr>
        <p:txBody>
          <a:bodyPr/>
          <a:lstStyle/>
          <a:p>
            <a:r>
              <a:rPr lang="en-KR" dirty="0"/>
              <a:t>A Josephson junction loop is coupled in circuit to provide effective “negative inductance” that cancels out inductance for a broadband frequency range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147775-D0E1-2B19-6EEF-19D979731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Non-Foster broadband matching network</a:t>
            </a:r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4B38BD-EFC5-E496-8628-DC32C6F24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44FD54-F956-FBF9-8470-6D83BC4B2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74ACD5-5503-18D6-2903-A34B8E1CB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3E17B3-AE44-CB4E-95BE-95B6B069F4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874" y="2806753"/>
            <a:ext cx="3742850" cy="251957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5D79734-99A6-FA72-C67E-FE6D9BE72ABB}"/>
              </a:ext>
            </a:extLst>
          </p:cNvPr>
          <p:cNvSpPr txBox="1"/>
          <p:nvPr/>
        </p:nvSpPr>
        <p:spPr>
          <a:xfrm>
            <a:off x="672744" y="5239533"/>
            <a:ext cx="1077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C</a:t>
            </a:r>
            <a:r>
              <a:rPr lang="en-KR" sz="1000" dirty="0"/>
              <a:t>apacitive match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0DD4A3-281B-C40C-ECDD-C4DB4559B3C5}"/>
              </a:ext>
            </a:extLst>
          </p:cNvPr>
          <p:cNvSpPr txBox="1"/>
          <p:nvPr/>
        </p:nvSpPr>
        <p:spPr>
          <a:xfrm>
            <a:off x="1720896" y="5240155"/>
            <a:ext cx="1127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Non-Foster </a:t>
            </a:r>
            <a:r>
              <a:rPr lang="en-KR" sz="1000" dirty="0"/>
              <a:t>match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F8B281-E4B6-9193-78B6-6FA6F81A747A}"/>
              </a:ext>
            </a:extLst>
          </p:cNvPr>
          <p:cNvSpPr txBox="1"/>
          <p:nvPr/>
        </p:nvSpPr>
        <p:spPr>
          <a:xfrm>
            <a:off x="2997569" y="5245475"/>
            <a:ext cx="6928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No </a:t>
            </a:r>
            <a:r>
              <a:rPr lang="en-KR" sz="1000" dirty="0"/>
              <a:t>match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7FCAA3-747A-4708-8CDE-0C191EEA95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6603" y="3338895"/>
            <a:ext cx="3276992" cy="12177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44818F0-4337-7AB3-9A14-75F5C481668E}"/>
              </a:ext>
            </a:extLst>
          </p:cNvPr>
          <p:cNvSpPr txBox="1"/>
          <p:nvPr/>
        </p:nvSpPr>
        <p:spPr>
          <a:xfrm>
            <a:off x="5341377" y="2787673"/>
            <a:ext cx="1187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where (b) is</a:t>
            </a:r>
            <a:endParaRPr lang="en-KR" sz="16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443AC8-B64A-71CC-908E-2997A07B74DA}"/>
              </a:ext>
            </a:extLst>
          </p:cNvPr>
          <p:cNvSpPr txBox="1"/>
          <p:nvPr/>
        </p:nvSpPr>
        <p:spPr>
          <a:xfrm>
            <a:off x="167054" y="5663208"/>
            <a:ext cx="36729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A. K. Yi, P. Stark, C. Bartram</a:t>
            </a:r>
          </a:p>
          <a:p>
            <a:r>
              <a:rPr lang="en-US" b="1" i="1" dirty="0"/>
              <a:t>J. Appl. Phys.</a:t>
            </a:r>
            <a:r>
              <a:rPr lang="en-US" b="1" dirty="0"/>
              <a:t> 139, 244401 (2026)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321D5CD-5255-2587-AF67-BA7E8B0CCDCD}"/>
              </a:ext>
            </a:extLst>
          </p:cNvPr>
          <p:cNvGrpSpPr/>
          <p:nvPr/>
        </p:nvGrpSpPr>
        <p:grpSpPr>
          <a:xfrm>
            <a:off x="8082804" y="2787673"/>
            <a:ext cx="3942142" cy="2956606"/>
            <a:chOff x="8082804" y="2787673"/>
            <a:chExt cx="3942142" cy="295660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958499B-48F6-6E7C-7F44-FC7231401B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82804" y="2787673"/>
              <a:ext cx="3942142" cy="295660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E08A0AB-E34C-1E89-97D9-2D82D3D81ADA}"/>
                </a:ext>
              </a:extLst>
            </p:cNvPr>
            <p:cNvSpPr txBox="1"/>
            <p:nvPr/>
          </p:nvSpPr>
          <p:spPr>
            <a:xfrm>
              <a:off x="8863206" y="4896052"/>
              <a:ext cx="2742930" cy="369332"/>
            </a:xfrm>
            <a:prstGeom prst="rect">
              <a:avLst/>
            </a:pr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KR" dirty="0"/>
                <a:t>WRSPICE simulation results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075647F-0963-319E-1EE1-9B7B7354ED8A}"/>
                  </a:ext>
                </a:extLst>
              </p:cNvPr>
              <p:cNvSpPr txBox="1"/>
              <p:nvPr/>
            </p:nvSpPr>
            <p:spPr>
              <a:xfrm>
                <a:off x="4327961" y="4799059"/>
                <a:ext cx="3568606" cy="10918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KR" sz="1600" dirty="0"/>
                  <a:t>Josephson junction (     ) inductance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KR" sz="1600" dirty="0"/>
              </a:p>
              <a:p>
                <a:pPr algn="ctr"/>
                <a:r>
                  <a:rPr lang="en-US" sz="1600" dirty="0"/>
                  <a:t>w</a:t>
                </a:r>
                <a:r>
                  <a:rPr lang="en-KR" sz="1600" dirty="0"/>
                  <a:t>here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KR" sz="1600" dirty="0"/>
                  <a:t> is the phase across the junction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075647F-0963-319E-1EE1-9B7B7354ED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7961" y="4799059"/>
                <a:ext cx="3568606" cy="1091837"/>
              </a:xfrm>
              <a:prstGeom prst="rect">
                <a:avLst/>
              </a:prstGeom>
              <a:blipFill>
                <a:blip r:embed="rId6"/>
                <a:stretch>
                  <a:fillRect l="-355" t="-1149" r="-709" b="-689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882C6CE7-E7D4-9CBF-DF08-3A0D987951BC}"/>
              </a:ext>
            </a:extLst>
          </p:cNvPr>
          <p:cNvGrpSpPr/>
          <p:nvPr/>
        </p:nvGrpSpPr>
        <p:grpSpPr>
          <a:xfrm>
            <a:off x="6377271" y="4896052"/>
            <a:ext cx="151547" cy="151340"/>
            <a:chOff x="3887053" y="4655088"/>
            <a:chExt cx="335206" cy="334748"/>
          </a:xfrm>
        </p:grpSpPr>
        <p:cxnSp>
          <p:nvCxnSpPr>
            <p:cNvPr id="23" name="직선 연결선 23">
              <a:extLst>
                <a:ext uri="{FF2B5EF4-FFF2-40B4-BE49-F238E27FC236}">
                  <a16:creationId xmlns:a16="http://schemas.microsoft.com/office/drawing/2014/main" id="{3EED6001-8683-5000-4902-3C7A740B81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87053" y="4655088"/>
              <a:ext cx="334747" cy="33474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4">
              <a:extLst>
                <a:ext uri="{FF2B5EF4-FFF2-40B4-BE49-F238E27FC236}">
                  <a16:creationId xmlns:a16="http://schemas.microsoft.com/office/drawing/2014/main" id="{C405DF3B-57BA-8E14-BC8E-7FB7EB3D646A}"/>
                </a:ext>
              </a:extLst>
            </p:cNvPr>
            <p:cNvCxnSpPr/>
            <p:nvPr/>
          </p:nvCxnSpPr>
          <p:spPr>
            <a:xfrm rot="5400000" flipV="1">
              <a:off x="3887493" y="4655070"/>
              <a:ext cx="334747" cy="33478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A597BA0-68D6-8619-8A43-CCED4BC0FB2C}"/>
              </a:ext>
            </a:extLst>
          </p:cNvPr>
          <p:cNvGrpSpPr/>
          <p:nvPr/>
        </p:nvGrpSpPr>
        <p:grpSpPr>
          <a:xfrm>
            <a:off x="3516198" y="6018311"/>
            <a:ext cx="2255056" cy="307777"/>
            <a:chOff x="3516198" y="6018311"/>
            <a:chExt cx="2255056" cy="307777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60B175E-4B2E-7522-6693-52B4064207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16198" y="6172200"/>
              <a:ext cx="522402" cy="0"/>
            </a:xfrm>
            <a:prstGeom prst="straightConnector1">
              <a:avLst/>
            </a:prstGeom>
            <a:ln w="19050">
              <a:solidFill>
                <a:srgbClr val="74A8F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5B03FCF-EAAC-8892-81FF-CF7601F206B7}"/>
                </a:ext>
              </a:extLst>
            </p:cNvPr>
            <p:cNvSpPr txBox="1"/>
            <p:nvPr/>
          </p:nvSpPr>
          <p:spPr>
            <a:xfrm>
              <a:off x="4038600" y="6018311"/>
              <a:ext cx="17326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>
                  <a:solidFill>
                    <a:schemeClr val="accent5"/>
                  </a:solidFill>
                </a:rPr>
                <a:t>Published yesterday!</a:t>
              </a:r>
              <a:endParaRPr lang="en-KR" sz="1400" b="1" i="1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FFE6642-B617-4A6F-ABD8-9A9E34C708E3}"/>
              </a:ext>
            </a:extLst>
          </p:cNvPr>
          <p:cNvGrpSpPr/>
          <p:nvPr/>
        </p:nvGrpSpPr>
        <p:grpSpPr>
          <a:xfrm>
            <a:off x="8050278" y="2870639"/>
            <a:ext cx="3974668" cy="3005237"/>
            <a:chOff x="5341379" y="1648505"/>
            <a:chExt cx="3974668" cy="3005237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B2F2C997-DC0B-D1F9-03FA-DB87B3CCDA79}"/>
                </a:ext>
              </a:extLst>
            </p:cNvPr>
            <p:cNvGrpSpPr/>
            <p:nvPr/>
          </p:nvGrpSpPr>
          <p:grpSpPr>
            <a:xfrm>
              <a:off x="5341379" y="1648505"/>
              <a:ext cx="3974668" cy="3005237"/>
              <a:chOff x="737377" y="490654"/>
              <a:chExt cx="7772400" cy="5876692"/>
            </a:xfrm>
          </p:grpSpPr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380E9AC2-2284-F7F5-2C20-8F05799449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37377" y="490654"/>
                <a:ext cx="7772400" cy="5876692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8EDBAAD8-7C86-DF2D-86E2-DCE5BDB7C0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459053" y="757534"/>
                <a:ext cx="1530285" cy="806501"/>
              </a:xfrm>
              <a:prstGeom prst="rect">
                <a:avLst/>
              </a:prstGeom>
              <a:ln>
                <a:solidFill>
                  <a:srgbClr val="FFC000"/>
                </a:solidFill>
              </a:ln>
            </p:spPr>
          </p:pic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6270E926-9AB5-7A7F-6D44-AE6DB464349C}"/>
                  </a:ext>
                </a:extLst>
              </p:cNvPr>
              <p:cNvSpPr/>
              <p:nvPr/>
            </p:nvSpPr>
            <p:spPr>
              <a:xfrm>
                <a:off x="4434831" y="1688123"/>
                <a:ext cx="377492" cy="260962"/>
              </a:xfrm>
              <a:prstGeom prst="rect">
                <a:avLst/>
              </a:prstGeom>
              <a:noFill/>
              <a:ln w="127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80BB4167-7BF4-145C-D741-D2F62EC3F66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34831" y="757534"/>
                <a:ext cx="2024222" cy="930589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3D44EFF-5377-0257-ECD8-25BB9DEE580A}"/>
                  </a:ext>
                </a:extLst>
              </p:cNvPr>
              <p:cNvCxnSpPr/>
              <p:nvPr/>
            </p:nvCxnSpPr>
            <p:spPr>
              <a:xfrm flipV="1">
                <a:off x="4812323" y="1564035"/>
                <a:ext cx="3177015" cy="38505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88C8C91-FA8D-3684-AB2E-19A89F49B220}"/>
                </a:ext>
              </a:extLst>
            </p:cNvPr>
            <p:cNvSpPr txBox="1"/>
            <p:nvPr/>
          </p:nvSpPr>
          <p:spPr>
            <a:xfrm>
              <a:off x="5925065" y="3970680"/>
              <a:ext cx="2788306" cy="36933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KR" dirty="0">
                  <a:solidFill>
                    <a:schemeClr val="bg1"/>
                  </a:solidFill>
                </a:rPr>
                <a:t>Fabrication layout example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903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5DE7C-28CC-C5AC-4D0F-E3148E49C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56600-20FC-07CB-A22C-1FA4FA011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055" y="1357557"/>
            <a:ext cx="6127065" cy="4985849"/>
          </a:xfrm>
        </p:spPr>
        <p:txBody>
          <a:bodyPr>
            <a:normAutofit/>
          </a:bodyPr>
          <a:lstStyle/>
          <a:p>
            <a:r>
              <a:rPr lang="en-KR" sz="2800" dirty="0"/>
              <a:t>DMRadio is a lumped-element axion haloscope probing axions at kHz – MHz frequencies</a:t>
            </a:r>
          </a:p>
          <a:p>
            <a:r>
              <a:rPr lang="en-KR" sz="2800" dirty="0"/>
              <a:t>DMRadio-50L is the first tunable LC axion search, currently commissioning</a:t>
            </a:r>
          </a:p>
          <a:p>
            <a:r>
              <a:rPr lang="en-KR" sz="2800" dirty="0"/>
              <a:t>DMRadio-Core extends search to DFSZ axions, leading to DMRadio-GUT</a:t>
            </a:r>
          </a:p>
          <a:p>
            <a:r>
              <a:rPr lang="en-KR" sz="2800" dirty="0"/>
              <a:t>Quantum sensing technologies are being developed such as RQUs and broadband non-Foster impedance matching circuits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31DE7-6BAF-C80E-8CE2-9824FE15D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2E606-7D47-F2A1-29E7-78F4D1AC1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45705-BD70-E1BE-5A2A-3EC270216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FC4776-1D85-5A38-8C4B-C4F1B8A36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4120" y="1357558"/>
            <a:ext cx="5730825" cy="23935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4ED10E-1C90-E92D-9CD3-F7EF9E824E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0998" y="5131482"/>
            <a:ext cx="1178170" cy="11781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F40C1F5-3682-9165-BB49-82172F27B7E4}"/>
              </a:ext>
            </a:extLst>
          </p:cNvPr>
          <p:cNvSpPr txBox="1"/>
          <p:nvPr/>
        </p:nvSpPr>
        <p:spPr>
          <a:xfrm>
            <a:off x="10615243" y="5804795"/>
            <a:ext cx="1409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Non-Foster broadband matching network</a:t>
            </a:r>
            <a:endParaRPr lang="en-KR" sz="1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7735721-A23B-DEB9-A05F-86CEAD3954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826" y="3868357"/>
            <a:ext cx="1142417" cy="11424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1842C3-D70E-8EA0-ABF1-DF7DC664D0F4}"/>
              </a:ext>
            </a:extLst>
          </p:cNvPr>
          <p:cNvSpPr txBox="1"/>
          <p:nvPr/>
        </p:nvSpPr>
        <p:spPr>
          <a:xfrm>
            <a:off x="10615243" y="4369164"/>
            <a:ext cx="1409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Radiofrequency quantum upconverters</a:t>
            </a:r>
            <a:endParaRPr lang="en-KR" sz="10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09CE232-069D-A6CF-C7C2-C9352D7D5D2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8447" y="5127976"/>
            <a:ext cx="1185182" cy="118518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5E1AA25-480E-39D2-6837-793D50AA1D48}"/>
              </a:ext>
            </a:extLst>
          </p:cNvPr>
          <p:cNvSpPr txBox="1"/>
          <p:nvPr/>
        </p:nvSpPr>
        <p:spPr>
          <a:xfrm>
            <a:off x="8351886" y="5881740"/>
            <a:ext cx="10351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/>
              <a:t>DMRadio</a:t>
            </a:r>
            <a:r>
              <a:rPr lang="en-US" sz="1000" dirty="0"/>
              <a:t>-Core</a:t>
            </a:r>
            <a:endParaRPr lang="en-KR" sz="10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51E2281-D12F-9FB3-639A-CF6E6BAD95D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1953" y="3850481"/>
            <a:ext cx="1178170" cy="117817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250D368-FAD1-4B7E-612F-23D01987B7F4}"/>
              </a:ext>
            </a:extLst>
          </p:cNvPr>
          <p:cNvSpPr txBox="1"/>
          <p:nvPr/>
        </p:nvSpPr>
        <p:spPr>
          <a:xfrm>
            <a:off x="8351886" y="4369164"/>
            <a:ext cx="1035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DMRadio-50L Resonator</a:t>
            </a:r>
            <a:endParaRPr lang="en-KR" sz="1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BDDD3CF-AF68-20F1-0E84-CBDC80B1F8CE}"/>
              </a:ext>
            </a:extLst>
          </p:cNvPr>
          <p:cNvSpPr txBox="1"/>
          <p:nvPr/>
        </p:nvSpPr>
        <p:spPr>
          <a:xfrm rot="16200000">
            <a:off x="5969135" y="4935273"/>
            <a:ext cx="1747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b="1" i="1" dirty="0">
                <a:solidFill>
                  <a:schemeClr val="accent5"/>
                </a:solidFill>
              </a:rPr>
              <a:t>Featured papers</a:t>
            </a:r>
          </a:p>
        </p:txBody>
      </p:sp>
    </p:spTree>
    <p:extLst>
      <p:ext uri="{BB962C8B-B14F-4D97-AF65-F5344CB8AC3E}">
        <p14:creationId xmlns:p14="http://schemas.microsoft.com/office/powerpoint/2010/main" val="22424112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70928-D733-356F-4B58-9F7FFFBD4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The Standard Quantum Limit (SQL)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BFEF5-383B-B152-5BF4-38D6B4938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KR" dirty="0"/>
              <a:t>There is always uncertainty in a measurement</a:t>
            </a:r>
          </a:p>
          <a:p>
            <a:r>
              <a:rPr lang="en-US" dirty="0"/>
              <a:t>1/2 photon from zero-point fluctuations + 1/2 photon (minimum) from amplifier</a:t>
            </a:r>
          </a:p>
          <a:p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02D842-B40F-354A-19E1-09AAD73C0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5469D2-9357-6E6E-D6CB-2B4194FC4A57}"/>
              </a:ext>
            </a:extLst>
          </p:cNvPr>
          <p:cNvGrpSpPr/>
          <p:nvPr/>
        </p:nvGrpSpPr>
        <p:grpSpPr>
          <a:xfrm>
            <a:off x="994763" y="2951507"/>
            <a:ext cx="3878742" cy="3139482"/>
            <a:chOff x="968364" y="1584687"/>
            <a:chExt cx="3343435" cy="2706201"/>
          </a:xfrm>
        </p:grpSpPr>
        <p:sp>
          <p:nvSpPr>
            <p:cNvPr id="10" name="자유형 4">
              <a:extLst>
                <a:ext uri="{FF2B5EF4-FFF2-40B4-BE49-F238E27FC236}">
                  <a16:creationId xmlns:a16="http://schemas.microsoft.com/office/drawing/2014/main" id="{93CEFB47-E4CC-5556-66BC-1947C4AA0AA5}"/>
                </a:ext>
              </a:extLst>
            </p:cNvPr>
            <p:cNvSpPr>
              <a:spLocks/>
            </p:cNvSpPr>
            <p:nvPr/>
          </p:nvSpPr>
          <p:spPr>
            <a:xfrm>
              <a:off x="3958644" y="3858791"/>
              <a:ext cx="216000" cy="131183"/>
            </a:xfrm>
            <a:custGeom>
              <a:avLst/>
              <a:gdLst>
                <a:gd name="connsiteX0" fmla="*/ 0 w 1364456"/>
                <a:gd name="connsiteY0" fmla="*/ 0 h 828675"/>
                <a:gd name="connsiteX1" fmla="*/ 688181 w 1364456"/>
                <a:gd name="connsiteY1" fmla="*/ 264319 h 828675"/>
                <a:gd name="connsiteX2" fmla="*/ 1364456 w 1364456"/>
                <a:gd name="connsiteY2" fmla="*/ 414338 h 828675"/>
                <a:gd name="connsiteX3" fmla="*/ 685800 w 1364456"/>
                <a:gd name="connsiteY3" fmla="*/ 564356 h 828675"/>
                <a:gd name="connsiteX4" fmla="*/ 0 w 1364456"/>
                <a:gd name="connsiteY4" fmla="*/ 828675 h 828675"/>
                <a:gd name="connsiteX5" fmla="*/ 242888 w 1364456"/>
                <a:gd name="connsiteY5" fmla="*/ 414338 h 828675"/>
                <a:gd name="connsiteX6" fmla="*/ 0 w 1364456"/>
                <a:gd name="connsiteY6" fmla="*/ 0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64456" h="828675">
                  <a:moveTo>
                    <a:pt x="0" y="0"/>
                  </a:moveTo>
                  <a:lnTo>
                    <a:pt x="688181" y="264319"/>
                  </a:lnTo>
                  <a:lnTo>
                    <a:pt x="1364456" y="414338"/>
                  </a:lnTo>
                  <a:lnTo>
                    <a:pt x="685800" y="564356"/>
                  </a:lnTo>
                  <a:lnTo>
                    <a:pt x="0" y="828675"/>
                  </a:lnTo>
                  <a:lnTo>
                    <a:pt x="242888" y="4143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1" name="자유형 3">
              <a:extLst>
                <a:ext uri="{FF2B5EF4-FFF2-40B4-BE49-F238E27FC236}">
                  <a16:creationId xmlns:a16="http://schemas.microsoft.com/office/drawing/2014/main" id="{A10F9CEB-E3E3-27E4-9693-269F18901090}"/>
                </a:ext>
              </a:extLst>
            </p:cNvPr>
            <p:cNvSpPr>
              <a:spLocks/>
            </p:cNvSpPr>
            <p:nvPr/>
          </p:nvSpPr>
          <p:spPr>
            <a:xfrm rot="16200000">
              <a:off x="1285955" y="1707225"/>
              <a:ext cx="216000" cy="131183"/>
            </a:xfrm>
            <a:custGeom>
              <a:avLst/>
              <a:gdLst>
                <a:gd name="connsiteX0" fmla="*/ 0 w 1364456"/>
                <a:gd name="connsiteY0" fmla="*/ 0 h 828675"/>
                <a:gd name="connsiteX1" fmla="*/ 688181 w 1364456"/>
                <a:gd name="connsiteY1" fmla="*/ 264319 h 828675"/>
                <a:gd name="connsiteX2" fmla="*/ 1364456 w 1364456"/>
                <a:gd name="connsiteY2" fmla="*/ 414338 h 828675"/>
                <a:gd name="connsiteX3" fmla="*/ 685800 w 1364456"/>
                <a:gd name="connsiteY3" fmla="*/ 564356 h 828675"/>
                <a:gd name="connsiteX4" fmla="*/ 0 w 1364456"/>
                <a:gd name="connsiteY4" fmla="*/ 828675 h 828675"/>
                <a:gd name="connsiteX5" fmla="*/ 242888 w 1364456"/>
                <a:gd name="connsiteY5" fmla="*/ 414338 h 828675"/>
                <a:gd name="connsiteX6" fmla="*/ 0 w 1364456"/>
                <a:gd name="connsiteY6" fmla="*/ 0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64456" h="828675">
                  <a:moveTo>
                    <a:pt x="0" y="0"/>
                  </a:moveTo>
                  <a:lnTo>
                    <a:pt x="688181" y="264319"/>
                  </a:lnTo>
                  <a:lnTo>
                    <a:pt x="1364456" y="414338"/>
                  </a:lnTo>
                  <a:lnTo>
                    <a:pt x="685800" y="564356"/>
                  </a:lnTo>
                  <a:lnTo>
                    <a:pt x="0" y="828675"/>
                  </a:lnTo>
                  <a:lnTo>
                    <a:pt x="242888" y="4143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988B43B-643C-BED1-B356-530CB219B1FF}"/>
                </a:ext>
              </a:extLst>
            </p:cNvPr>
            <p:cNvGrpSpPr/>
            <p:nvPr/>
          </p:nvGrpSpPr>
          <p:grpSpPr>
            <a:xfrm>
              <a:off x="1125775" y="1772816"/>
              <a:ext cx="2898627" cy="2402581"/>
              <a:chOff x="1033820" y="964205"/>
              <a:chExt cx="4045073" cy="3352834"/>
            </a:xfrm>
          </p:grpSpPr>
          <p:cxnSp>
            <p:nvCxnSpPr>
              <p:cNvPr id="30" name="직선 화살표 연결선 1">
                <a:extLst>
                  <a:ext uri="{FF2B5EF4-FFF2-40B4-BE49-F238E27FC236}">
                    <a16:creationId xmlns:a16="http://schemas.microsoft.com/office/drawing/2014/main" id="{EEDCB538-4B9C-B15F-AC8C-FDDF7720B4E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33820" y="3960620"/>
                <a:ext cx="4045073" cy="0"/>
              </a:xfrm>
              <a:prstGeom prst="straightConnector1">
                <a:avLst/>
              </a:prstGeom>
              <a:ln w="12700" cap="flat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직선 화살표 연결선 2">
                <a:extLst>
                  <a:ext uri="{FF2B5EF4-FFF2-40B4-BE49-F238E27FC236}">
                    <a16:creationId xmlns:a16="http://schemas.microsoft.com/office/drawing/2014/main" id="{E7203B92-6949-7B55-902D-020E4095BE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3648" y="964205"/>
                <a:ext cx="0" cy="3352834"/>
              </a:xfrm>
              <a:prstGeom prst="straightConnector1">
                <a:avLst/>
              </a:prstGeom>
              <a:ln w="12700" cap="flat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2196AA03-1AAA-2CB0-8714-9D9F32BFF2B6}"/>
                    </a:ext>
                  </a:extLst>
                </p:cNvPr>
                <p:cNvSpPr txBox="1"/>
                <p:nvPr/>
              </p:nvSpPr>
              <p:spPr>
                <a:xfrm>
                  <a:off x="1393200" y="2920706"/>
                  <a:ext cx="422423" cy="37625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b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ko-KR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ko-KR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oMath>
                    </m:oMathPara>
                  </a14:m>
                  <a:endParaRPr lang="en-US" altLang="ko-KR" sz="2800" b="0" i="1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2196AA03-1AAA-2CB0-8714-9D9F32BFF2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93200" y="2920706"/>
                  <a:ext cx="422423" cy="376257"/>
                </a:xfrm>
                <a:prstGeom prst="rect">
                  <a:avLst/>
                </a:prstGeom>
                <a:blipFill>
                  <a:blip r:embed="rId2"/>
                  <a:stretch>
                    <a:fillRect l="-20513" r="-17949" b="-5714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DC6A98A-11FB-B225-6AFD-80203568C453}"/>
                    </a:ext>
                  </a:extLst>
                </p:cNvPr>
                <p:cNvSpPr txBox="1"/>
                <p:nvPr/>
              </p:nvSpPr>
              <p:spPr>
                <a:xfrm>
                  <a:off x="2071196" y="3561945"/>
                  <a:ext cx="422423" cy="37625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b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ko-KR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ko-KR" sz="2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oMath>
                    </m:oMathPara>
                  </a14:m>
                  <a:endParaRPr lang="en-US" altLang="ko-KR" sz="2800" b="0" i="1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DC6A98A-11FB-B225-6AFD-80203568C4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71196" y="3561945"/>
                  <a:ext cx="422423" cy="376257"/>
                </a:xfrm>
                <a:prstGeom prst="rect">
                  <a:avLst/>
                </a:prstGeom>
                <a:blipFill>
                  <a:blip r:embed="rId3"/>
                  <a:stretch>
                    <a:fillRect l="-23077" r="-20513" b="-5556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60094DFC-55E7-6364-2471-4F2BF9EB8B40}"/>
                    </a:ext>
                  </a:extLst>
                </p:cNvPr>
                <p:cNvSpPr txBox="1"/>
                <p:nvPr/>
              </p:nvSpPr>
              <p:spPr>
                <a:xfrm>
                  <a:off x="968364" y="1584687"/>
                  <a:ext cx="422423" cy="37625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b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altLang="ko-KR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oMath>
                    </m:oMathPara>
                  </a14:m>
                  <a:endParaRPr lang="en-US" altLang="ko-KR" sz="2800" b="0" i="1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60094DFC-55E7-6364-2471-4F2BF9EB8B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8364" y="1584687"/>
                  <a:ext cx="422423" cy="376257"/>
                </a:xfrm>
                <a:prstGeom prst="rect">
                  <a:avLst/>
                </a:prstGeom>
                <a:blipFill>
                  <a:blip r:embed="rId4"/>
                  <a:stretch>
                    <a:fillRect b="-5714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293DDBA-B213-455C-5458-E9A298C7FC2B}"/>
                    </a:ext>
                  </a:extLst>
                </p:cNvPr>
                <p:cNvSpPr txBox="1"/>
                <p:nvPr/>
              </p:nvSpPr>
              <p:spPr>
                <a:xfrm>
                  <a:off x="3819105" y="3914631"/>
                  <a:ext cx="422423" cy="37625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b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altLang="ko-KR" sz="2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oMath>
                    </m:oMathPara>
                  </a14:m>
                  <a:endParaRPr lang="en-US" altLang="ko-KR" sz="2800" b="0" i="1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293DDBA-B213-455C-5458-E9A298C7FC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9105" y="3914631"/>
                  <a:ext cx="422423" cy="376257"/>
                </a:xfrm>
                <a:prstGeom prst="rect">
                  <a:avLst/>
                </a:prstGeom>
                <a:blipFill>
                  <a:blip r:embed="rId5"/>
                  <a:stretch>
                    <a:fillRect b="-5714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CA837DA-6CA3-11C2-1420-17BBC67055C3}"/>
                </a:ext>
              </a:extLst>
            </p:cNvPr>
            <p:cNvGrpSpPr/>
            <p:nvPr/>
          </p:nvGrpSpPr>
          <p:grpSpPr>
            <a:xfrm>
              <a:off x="1843933" y="2684995"/>
              <a:ext cx="876950" cy="876950"/>
              <a:chOff x="1401550" y="2944262"/>
              <a:chExt cx="1010210" cy="1010210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A28A5A30-A08C-02FC-8D73-F6994EA77851}"/>
                  </a:ext>
                </a:extLst>
              </p:cNvPr>
              <p:cNvSpPr/>
              <p:nvPr/>
            </p:nvSpPr>
            <p:spPr>
              <a:xfrm>
                <a:off x="1401550" y="2944262"/>
                <a:ext cx="1010210" cy="1010210"/>
              </a:xfrm>
              <a:prstGeom prst="ellipse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 sz="200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2330617-6FAF-00CC-962D-B61E83E184E5}"/>
                  </a:ext>
                </a:extLst>
              </p:cNvPr>
              <p:cNvSpPr/>
              <p:nvPr/>
            </p:nvSpPr>
            <p:spPr>
              <a:xfrm>
                <a:off x="1567456" y="3110168"/>
                <a:ext cx="678398" cy="678398"/>
              </a:xfrm>
              <a:prstGeom prst="ellipse">
                <a:avLst/>
              </a:prstGeom>
              <a:solidFill>
                <a:srgbClr val="C0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 sz="200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E31EA93-2DE9-F22D-AAC4-24B4FF467A61}"/>
                </a:ext>
              </a:extLst>
            </p:cNvPr>
            <p:cNvGrpSpPr/>
            <p:nvPr/>
          </p:nvGrpSpPr>
          <p:grpSpPr>
            <a:xfrm>
              <a:off x="1849928" y="3572715"/>
              <a:ext cx="873187" cy="86554"/>
              <a:chOff x="1849928" y="3572715"/>
              <a:chExt cx="873187" cy="86554"/>
            </a:xfrm>
          </p:grpSpPr>
          <p:sp>
            <p:nvSpPr>
              <p:cNvPr id="25" name="자유형 4">
                <a:extLst>
                  <a:ext uri="{FF2B5EF4-FFF2-40B4-BE49-F238E27FC236}">
                    <a16:creationId xmlns:a16="http://schemas.microsoft.com/office/drawing/2014/main" id="{7C804A7C-896D-7268-EB0E-3B58962952F5}"/>
                  </a:ext>
                </a:extLst>
              </p:cNvPr>
              <p:cNvSpPr>
                <a:spLocks/>
              </p:cNvSpPr>
              <p:nvPr/>
            </p:nvSpPr>
            <p:spPr>
              <a:xfrm rot="10800000" flipH="1">
                <a:off x="2583558" y="3572715"/>
                <a:ext cx="139557" cy="84757"/>
              </a:xfrm>
              <a:custGeom>
                <a:avLst/>
                <a:gdLst>
                  <a:gd name="connsiteX0" fmla="*/ 0 w 1364456"/>
                  <a:gd name="connsiteY0" fmla="*/ 0 h 828675"/>
                  <a:gd name="connsiteX1" fmla="*/ 688181 w 1364456"/>
                  <a:gd name="connsiteY1" fmla="*/ 264319 h 828675"/>
                  <a:gd name="connsiteX2" fmla="*/ 1364456 w 1364456"/>
                  <a:gd name="connsiteY2" fmla="*/ 414338 h 828675"/>
                  <a:gd name="connsiteX3" fmla="*/ 685800 w 1364456"/>
                  <a:gd name="connsiteY3" fmla="*/ 564356 h 828675"/>
                  <a:gd name="connsiteX4" fmla="*/ 0 w 1364456"/>
                  <a:gd name="connsiteY4" fmla="*/ 828675 h 828675"/>
                  <a:gd name="connsiteX5" fmla="*/ 242888 w 1364456"/>
                  <a:gd name="connsiteY5" fmla="*/ 414338 h 828675"/>
                  <a:gd name="connsiteX6" fmla="*/ 0 w 1364456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4456" h="828675">
                    <a:moveTo>
                      <a:pt x="0" y="0"/>
                    </a:moveTo>
                    <a:lnTo>
                      <a:pt x="688181" y="264319"/>
                    </a:lnTo>
                    <a:lnTo>
                      <a:pt x="1364456" y="414338"/>
                    </a:lnTo>
                    <a:lnTo>
                      <a:pt x="685800" y="564356"/>
                    </a:lnTo>
                    <a:lnTo>
                      <a:pt x="0" y="828675"/>
                    </a:lnTo>
                    <a:lnTo>
                      <a:pt x="242888" y="4143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6" name="자유형 4">
                <a:extLst>
                  <a:ext uri="{FF2B5EF4-FFF2-40B4-BE49-F238E27FC236}">
                    <a16:creationId xmlns:a16="http://schemas.microsoft.com/office/drawing/2014/main" id="{24FECDC2-46D0-A6A4-E140-A2F9C28C4AAC}"/>
                  </a:ext>
                </a:extLst>
              </p:cNvPr>
              <p:cNvSpPr>
                <a:spLocks/>
              </p:cNvSpPr>
              <p:nvPr/>
            </p:nvSpPr>
            <p:spPr>
              <a:xfrm flipH="1" flipV="1">
                <a:off x="1849928" y="3574512"/>
                <a:ext cx="139557" cy="84757"/>
              </a:xfrm>
              <a:custGeom>
                <a:avLst/>
                <a:gdLst>
                  <a:gd name="connsiteX0" fmla="*/ 0 w 1364456"/>
                  <a:gd name="connsiteY0" fmla="*/ 0 h 828675"/>
                  <a:gd name="connsiteX1" fmla="*/ 688181 w 1364456"/>
                  <a:gd name="connsiteY1" fmla="*/ 264319 h 828675"/>
                  <a:gd name="connsiteX2" fmla="*/ 1364456 w 1364456"/>
                  <a:gd name="connsiteY2" fmla="*/ 414338 h 828675"/>
                  <a:gd name="connsiteX3" fmla="*/ 685800 w 1364456"/>
                  <a:gd name="connsiteY3" fmla="*/ 564356 h 828675"/>
                  <a:gd name="connsiteX4" fmla="*/ 0 w 1364456"/>
                  <a:gd name="connsiteY4" fmla="*/ 828675 h 828675"/>
                  <a:gd name="connsiteX5" fmla="*/ 242888 w 1364456"/>
                  <a:gd name="connsiteY5" fmla="*/ 414338 h 828675"/>
                  <a:gd name="connsiteX6" fmla="*/ 0 w 1364456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4456" h="828675">
                    <a:moveTo>
                      <a:pt x="0" y="0"/>
                    </a:moveTo>
                    <a:lnTo>
                      <a:pt x="688181" y="264319"/>
                    </a:lnTo>
                    <a:lnTo>
                      <a:pt x="1364456" y="414338"/>
                    </a:lnTo>
                    <a:lnTo>
                      <a:pt x="685800" y="564356"/>
                    </a:lnTo>
                    <a:lnTo>
                      <a:pt x="0" y="828675"/>
                    </a:lnTo>
                    <a:lnTo>
                      <a:pt x="242888" y="4143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CE866046-7B33-F0CA-D2AC-123ACB0545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2970" y="3615094"/>
                <a:ext cx="68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9BAF1E1-8920-529C-F50A-2735F04DC8F3}"/>
                </a:ext>
              </a:extLst>
            </p:cNvPr>
            <p:cNvGrpSpPr/>
            <p:nvPr/>
          </p:nvGrpSpPr>
          <p:grpSpPr>
            <a:xfrm rot="5400000">
              <a:off x="1366691" y="3082075"/>
              <a:ext cx="873187" cy="86554"/>
              <a:chOff x="1849928" y="3572715"/>
              <a:chExt cx="873187" cy="86554"/>
            </a:xfrm>
          </p:grpSpPr>
          <p:sp>
            <p:nvSpPr>
              <p:cNvPr id="22" name="자유형 4">
                <a:extLst>
                  <a:ext uri="{FF2B5EF4-FFF2-40B4-BE49-F238E27FC236}">
                    <a16:creationId xmlns:a16="http://schemas.microsoft.com/office/drawing/2014/main" id="{C729BB41-5A6C-7A0F-44F8-DA2A3613A21B}"/>
                  </a:ext>
                </a:extLst>
              </p:cNvPr>
              <p:cNvSpPr>
                <a:spLocks/>
              </p:cNvSpPr>
              <p:nvPr/>
            </p:nvSpPr>
            <p:spPr>
              <a:xfrm rot="10800000" flipH="1">
                <a:off x="2583558" y="3572715"/>
                <a:ext cx="139557" cy="84757"/>
              </a:xfrm>
              <a:custGeom>
                <a:avLst/>
                <a:gdLst>
                  <a:gd name="connsiteX0" fmla="*/ 0 w 1364456"/>
                  <a:gd name="connsiteY0" fmla="*/ 0 h 828675"/>
                  <a:gd name="connsiteX1" fmla="*/ 688181 w 1364456"/>
                  <a:gd name="connsiteY1" fmla="*/ 264319 h 828675"/>
                  <a:gd name="connsiteX2" fmla="*/ 1364456 w 1364456"/>
                  <a:gd name="connsiteY2" fmla="*/ 414338 h 828675"/>
                  <a:gd name="connsiteX3" fmla="*/ 685800 w 1364456"/>
                  <a:gd name="connsiteY3" fmla="*/ 564356 h 828675"/>
                  <a:gd name="connsiteX4" fmla="*/ 0 w 1364456"/>
                  <a:gd name="connsiteY4" fmla="*/ 828675 h 828675"/>
                  <a:gd name="connsiteX5" fmla="*/ 242888 w 1364456"/>
                  <a:gd name="connsiteY5" fmla="*/ 414338 h 828675"/>
                  <a:gd name="connsiteX6" fmla="*/ 0 w 1364456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4456" h="828675">
                    <a:moveTo>
                      <a:pt x="0" y="0"/>
                    </a:moveTo>
                    <a:lnTo>
                      <a:pt x="688181" y="264319"/>
                    </a:lnTo>
                    <a:lnTo>
                      <a:pt x="1364456" y="414338"/>
                    </a:lnTo>
                    <a:lnTo>
                      <a:pt x="685800" y="564356"/>
                    </a:lnTo>
                    <a:lnTo>
                      <a:pt x="0" y="828675"/>
                    </a:lnTo>
                    <a:lnTo>
                      <a:pt x="242888" y="4143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3" name="자유형 4">
                <a:extLst>
                  <a:ext uri="{FF2B5EF4-FFF2-40B4-BE49-F238E27FC236}">
                    <a16:creationId xmlns:a16="http://schemas.microsoft.com/office/drawing/2014/main" id="{A26E2B65-74F9-F8D9-1159-5EAD1FB21E23}"/>
                  </a:ext>
                </a:extLst>
              </p:cNvPr>
              <p:cNvSpPr>
                <a:spLocks/>
              </p:cNvSpPr>
              <p:nvPr/>
            </p:nvSpPr>
            <p:spPr>
              <a:xfrm flipH="1" flipV="1">
                <a:off x="1849928" y="3574512"/>
                <a:ext cx="139557" cy="84757"/>
              </a:xfrm>
              <a:custGeom>
                <a:avLst/>
                <a:gdLst>
                  <a:gd name="connsiteX0" fmla="*/ 0 w 1364456"/>
                  <a:gd name="connsiteY0" fmla="*/ 0 h 828675"/>
                  <a:gd name="connsiteX1" fmla="*/ 688181 w 1364456"/>
                  <a:gd name="connsiteY1" fmla="*/ 264319 h 828675"/>
                  <a:gd name="connsiteX2" fmla="*/ 1364456 w 1364456"/>
                  <a:gd name="connsiteY2" fmla="*/ 414338 h 828675"/>
                  <a:gd name="connsiteX3" fmla="*/ 685800 w 1364456"/>
                  <a:gd name="connsiteY3" fmla="*/ 564356 h 828675"/>
                  <a:gd name="connsiteX4" fmla="*/ 0 w 1364456"/>
                  <a:gd name="connsiteY4" fmla="*/ 828675 h 828675"/>
                  <a:gd name="connsiteX5" fmla="*/ 242888 w 1364456"/>
                  <a:gd name="connsiteY5" fmla="*/ 414338 h 828675"/>
                  <a:gd name="connsiteX6" fmla="*/ 0 w 1364456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4456" h="828675">
                    <a:moveTo>
                      <a:pt x="0" y="0"/>
                    </a:moveTo>
                    <a:lnTo>
                      <a:pt x="688181" y="264319"/>
                    </a:lnTo>
                    <a:lnTo>
                      <a:pt x="1364456" y="414338"/>
                    </a:lnTo>
                    <a:lnTo>
                      <a:pt x="685800" y="564356"/>
                    </a:lnTo>
                    <a:lnTo>
                      <a:pt x="0" y="828675"/>
                    </a:lnTo>
                    <a:lnTo>
                      <a:pt x="242888" y="4143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E187764C-3C67-0C88-CA58-8689ACA7A9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2970" y="3615094"/>
                <a:ext cx="68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DBD3C88-4767-109E-E7B6-D4916E9D2BDF}"/>
                </a:ext>
              </a:extLst>
            </p:cNvPr>
            <p:cNvSpPr txBox="1"/>
            <p:nvPr/>
          </p:nvSpPr>
          <p:spPr>
            <a:xfrm>
              <a:off x="1477127" y="1668738"/>
              <a:ext cx="2834672" cy="3448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solidFill>
                    <a:srgbClr val="C00000"/>
                  </a:solidFill>
                  <a:latin typeface="Calibri" panose="020F0502020204030204" pitchFamily="34" charset="0"/>
                  <a:ea typeface="돋움" panose="020B0600000101010101" pitchFamily="50" charset="-127"/>
                  <a:cs typeface="Calibri" panose="020F0502020204030204" pitchFamily="34" charset="0"/>
                </a:rPr>
                <a:t>Axion signal + thermal noise</a:t>
              </a:r>
              <a:endParaRPr lang="en-KR" sz="2000" dirty="0">
                <a:solidFill>
                  <a:srgbClr val="C0000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1616844-EA40-D584-0D59-E58946298980}"/>
                </a:ext>
              </a:extLst>
            </p:cNvPr>
            <p:cNvSpPr txBox="1"/>
            <p:nvPr/>
          </p:nvSpPr>
          <p:spPr>
            <a:xfrm>
              <a:off x="1475656" y="2039808"/>
              <a:ext cx="2834672" cy="3448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C000"/>
                  </a:solidFill>
                  <a:latin typeface="Calibri" panose="020F0502020204030204" pitchFamily="34" charset="0"/>
                  <a:ea typeface="돋움" panose="020B0600000101010101" pitchFamily="50" charset="-127"/>
                  <a:cs typeface="Calibri" panose="020F0502020204030204" pitchFamily="34" charset="0"/>
                </a:rPr>
                <a:t>Zero point fluctuation noise</a:t>
              </a:r>
              <a:endParaRPr lang="en-KR" sz="20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26EAE6B-D284-E5DE-9FC9-08B440BDA5DD}"/>
              </a:ext>
            </a:extLst>
          </p:cNvPr>
          <p:cNvGrpSpPr/>
          <p:nvPr/>
        </p:nvGrpSpPr>
        <p:grpSpPr>
          <a:xfrm>
            <a:off x="6875108" y="2858549"/>
            <a:ext cx="3797218" cy="3139481"/>
            <a:chOff x="5398144" y="1584687"/>
            <a:chExt cx="3273164" cy="270620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EE5F9E8-4E5D-B7BF-1D4B-CE0A193FA47C}"/>
                </a:ext>
              </a:extLst>
            </p:cNvPr>
            <p:cNvSpPr/>
            <p:nvPr/>
          </p:nvSpPr>
          <p:spPr>
            <a:xfrm>
              <a:off x="6282834" y="1988631"/>
              <a:ext cx="1601534" cy="1601534"/>
            </a:xfrm>
            <a:prstGeom prst="ellipse">
              <a:avLst/>
            </a:pr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sz="2000"/>
            </a:p>
          </p:txBody>
        </p:sp>
        <p:sp>
          <p:nvSpPr>
            <p:cNvPr id="34" name="자유형 4">
              <a:extLst>
                <a:ext uri="{FF2B5EF4-FFF2-40B4-BE49-F238E27FC236}">
                  <a16:creationId xmlns:a16="http://schemas.microsoft.com/office/drawing/2014/main" id="{2095C33E-BA0C-DA62-6D0A-06555BCA6B41}"/>
                </a:ext>
              </a:extLst>
            </p:cNvPr>
            <p:cNvSpPr>
              <a:spLocks/>
            </p:cNvSpPr>
            <p:nvPr/>
          </p:nvSpPr>
          <p:spPr>
            <a:xfrm>
              <a:off x="8388424" y="3858791"/>
              <a:ext cx="216000" cy="131183"/>
            </a:xfrm>
            <a:custGeom>
              <a:avLst/>
              <a:gdLst>
                <a:gd name="connsiteX0" fmla="*/ 0 w 1364456"/>
                <a:gd name="connsiteY0" fmla="*/ 0 h 828675"/>
                <a:gd name="connsiteX1" fmla="*/ 688181 w 1364456"/>
                <a:gd name="connsiteY1" fmla="*/ 264319 h 828675"/>
                <a:gd name="connsiteX2" fmla="*/ 1364456 w 1364456"/>
                <a:gd name="connsiteY2" fmla="*/ 414338 h 828675"/>
                <a:gd name="connsiteX3" fmla="*/ 685800 w 1364456"/>
                <a:gd name="connsiteY3" fmla="*/ 564356 h 828675"/>
                <a:gd name="connsiteX4" fmla="*/ 0 w 1364456"/>
                <a:gd name="connsiteY4" fmla="*/ 828675 h 828675"/>
                <a:gd name="connsiteX5" fmla="*/ 242888 w 1364456"/>
                <a:gd name="connsiteY5" fmla="*/ 414338 h 828675"/>
                <a:gd name="connsiteX6" fmla="*/ 0 w 1364456"/>
                <a:gd name="connsiteY6" fmla="*/ 0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64456" h="828675">
                  <a:moveTo>
                    <a:pt x="0" y="0"/>
                  </a:moveTo>
                  <a:lnTo>
                    <a:pt x="688181" y="264319"/>
                  </a:lnTo>
                  <a:lnTo>
                    <a:pt x="1364456" y="414338"/>
                  </a:lnTo>
                  <a:lnTo>
                    <a:pt x="685800" y="564356"/>
                  </a:lnTo>
                  <a:lnTo>
                    <a:pt x="0" y="828675"/>
                  </a:lnTo>
                  <a:lnTo>
                    <a:pt x="242888" y="4143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35" name="자유형 3">
              <a:extLst>
                <a:ext uri="{FF2B5EF4-FFF2-40B4-BE49-F238E27FC236}">
                  <a16:creationId xmlns:a16="http://schemas.microsoft.com/office/drawing/2014/main" id="{DB745217-DBA3-33DA-7826-51D13CFF0D94}"/>
                </a:ext>
              </a:extLst>
            </p:cNvPr>
            <p:cNvSpPr>
              <a:spLocks/>
            </p:cNvSpPr>
            <p:nvPr/>
          </p:nvSpPr>
          <p:spPr>
            <a:xfrm rot="16200000">
              <a:off x="5715735" y="1707225"/>
              <a:ext cx="216000" cy="131183"/>
            </a:xfrm>
            <a:custGeom>
              <a:avLst/>
              <a:gdLst>
                <a:gd name="connsiteX0" fmla="*/ 0 w 1364456"/>
                <a:gd name="connsiteY0" fmla="*/ 0 h 828675"/>
                <a:gd name="connsiteX1" fmla="*/ 688181 w 1364456"/>
                <a:gd name="connsiteY1" fmla="*/ 264319 h 828675"/>
                <a:gd name="connsiteX2" fmla="*/ 1364456 w 1364456"/>
                <a:gd name="connsiteY2" fmla="*/ 414338 h 828675"/>
                <a:gd name="connsiteX3" fmla="*/ 685800 w 1364456"/>
                <a:gd name="connsiteY3" fmla="*/ 564356 h 828675"/>
                <a:gd name="connsiteX4" fmla="*/ 0 w 1364456"/>
                <a:gd name="connsiteY4" fmla="*/ 828675 h 828675"/>
                <a:gd name="connsiteX5" fmla="*/ 242888 w 1364456"/>
                <a:gd name="connsiteY5" fmla="*/ 414338 h 828675"/>
                <a:gd name="connsiteX6" fmla="*/ 0 w 1364456"/>
                <a:gd name="connsiteY6" fmla="*/ 0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64456" h="828675">
                  <a:moveTo>
                    <a:pt x="0" y="0"/>
                  </a:moveTo>
                  <a:lnTo>
                    <a:pt x="688181" y="264319"/>
                  </a:lnTo>
                  <a:lnTo>
                    <a:pt x="1364456" y="414338"/>
                  </a:lnTo>
                  <a:lnTo>
                    <a:pt x="685800" y="564356"/>
                  </a:lnTo>
                  <a:lnTo>
                    <a:pt x="0" y="828675"/>
                  </a:lnTo>
                  <a:lnTo>
                    <a:pt x="242888" y="4143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46CEF6D-AC80-4931-7AD2-0ED03F2F0932}"/>
                </a:ext>
              </a:extLst>
            </p:cNvPr>
            <p:cNvGrpSpPr/>
            <p:nvPr/>
          </p:nvGrpSpPr>
          <p:grpSpPr>
            <a:xfrm>
              <a:off x="5555555" y="1772816"/>
              <a:ext cx="2898627" cy="2402581"/>
              <a:chOff x="1033820" y="964205"/>
              <a:chExt cx="4045073" cy="3352834"/>
            </a:xfrm>
          </p:grpSpPr>
          <p:cxnSp>
            <p:nvCxnSpPr>
              <p:cNvPr id="52" name="직선 화살표 연결선 1">
                <a:extLst>
                  <a:ext uri="{FF2B5EF4-FFF2-40B4-BE49-F238E27FC236}">
                    <a16:creationId xmlns:a16="http://schemas.microsoft.com/office/drawing/2014/main" id="{65C36A61-E196-EF67-18CA-8A4D55D38B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33820" y="3960620"/>
                <a:ext cx="4045073" cy="0"/>
              </a:xfrm>
              <a:prstGeom prst="straightConnector1">
                <a:avLst/>
              </a:prstGeom>
              <a:ln w="12700" cap="flat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직선 화살표 연결선 2">
                <a:extLst>
                  <a:ext uri="{FF2B5EF4-FFF2-40B4-BE49-F238E27FC236}">
                    <a16:creationId xmlns:a16="http://schemas.microsoft.com/office/drawing/2014/main" id="{11B6DEE1-0CCF-2780-8DE1-649784942E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3648" y="964205"/>
                <a:ext cx="0" cy="3352834"/>
              </a:xfrm>
              <a:prstGeom prst="straightConnector1">
                <a:avLst/>
              </a:prstGeom>
              <a:ln w="12700" cap="flat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9AE20B4A-0591-2345-817B-32213E7990D1}"/>
                    </a:ext>
                  </a:extLst>
                </p:cNvPr>
                <p:cNvSpPr txBox="1"/>
                <p:nvPr/>
              </p:nvSpPr>
              <p:spPr>
                <a:xfrm>
                  <a:off x="5820568" y="2564211"/>
                  <a:ext cx="422423" cy="37625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b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ko-KR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ko-KR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oMath>
                    </m:oMathPara>
                  </a14:m>
                  <a:endParaRPr lang="en-US" altLang="ko-KR" sz="2800" b="0" i="1" dirty="0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9AE20B4A-0591-2345-817B-32213E7990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20568" y="2564211"/>
                  <a:ext cx="422423" cy="376257"/>
                </a:xfrm>
                <a:prstGeom prst="rect">
                  <a:avLst/>
                </a:prstGeom>
                <a:blipFill>
                  <a:blip r:embed="rId6"/>
                  <a:stretch>
                    <a:fillRect l="-17500" r="-17500" b="-5714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D0C5662B-0439-69BC-4479-72FE43143A10}"/>
                    </a:ext>
                  </a:extLst>
                </p:cNvPr>
                <p:cNvSpPr txBox="1"/>
                <p:nvPr/>
              </p:nvSpPr>
              <p:spPr>
                <a:xfrm>
                  <a:off x="6887645" y="3579019"/>
                  <a:ext cx="422423" cy="37625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b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ko-KR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ko-KR" sz="2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oMath>
                    </m:oMathPara>
                  </a14:m>
                  <a:endParaRPr lang="en-US" altLang="ko-KR" sz="2800" b="0" i="1" dirty="0"/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D0C5662B-0439-69BC-4479-72FE43143A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87645" y="3579019"/>
                  <a:ext cx="422423" cy="376257"/>
                </a:xfrm>
                <a:prstGeom prst="rect">
                  <a:avLst/>
                </a:prstGeom>
                <a:blipFill>
                  <a:blip r:embed="rId7"/>
                  <a:stretch>
                    <a:fillRect l="-20000" r="-17500" b="-8571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5E0D4790-FFB4-6A35-28AF-D312A60D1064}"/>
                    </a:ext>
                  </a:extLst>
                </p:cNvPr>
                <p:cNvSpPr txBox="1"/>
                <p:nvPr/>
              </p:nvSpPr>
              <p:spPr>
                <a:xfrm>
                  <a:off x="5398144" y="1584687"/>
                  <a:ext cx="422423" cy="37625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b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altLang="ko-KR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oMath>
                    </m:oMathPara>
                  </a14:m>
                  <a:endParaRPr lang="en-US" altLang="ko-KR" sz="2800" b="0" i="1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5E0D4790-FFB4-6A35-28AF-D312A60D10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98144" y="1584687"/>
                  <a:ext cx="422423" cy="376257"/>
                </a:xfrm>
                <a:prstGeom prst="rect">
                  <a:avLst/>
                </a:prstGeom>
                <a:blipFill>
                  <a:blip r:embed="rId8"/>
                  <a:stretch>
                    <a:fillRect b="-5714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75A8FD8F-3763-6FDB-3A37-C1C90FCA7CB3}"/>
                    </a:ext>
                  </a:extLst>
                </p:cNvPr>
                <p:cNvSpPr txBox="1"/>
                <p:nvPr/>
              </p:nvSpPr>
              <p:spPr>
                <a:xfrm>
                  <a:off x="8248885" y="3914631"/>
                  <a:ext cx="422423" cy="37625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b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altLang="ko-KR" sz="2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oMath>
                    </m:oMathPara>
                  </a14:m>
                  <a:endParaRPr lang="en-US" altLang="ko-KR" sz="2800" b="0" i="1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75A8FD8F-3763-6FDB-3A37-C1C90FCA7C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48885" y="3914631"/>
                  <a:ext cx="422423" cy="376257"/>
                </a:xfrm>
                <a:prstGeom prst="rect">
                  <a:avLst/>
                </a:prstGeom>
                <a:blipFill>
                  <a:blip r:embed="rId9"/>
                  <a:stretch>
                    <a:fillRect b="-5556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883CA00-8092-CF49-846D-0673F446132B}"/>
                </a:ext>
              </a:extLst>
            </p:cNvPr>
            <p:cNvSpPr/>
            <p:nvPr/>
          </p:nvSpPr>
          <p:spPr>
            <a:xfrm>
              <a:off x="6465223" y="2165614"/>
              <a:ext cx="1247570" cy="1247570"/>
            </a:xfrm>
            <a:prstGeom prst="ellipse">
              <a:avLst/>
            </a:pr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sz="200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5C8F2FD-7F04-9A88-1458-1B79157CE1EA}"/>
                </a:ext>
              </a:extLst>
            </p:cNvPr>
            <p:cNvSpPr/>
            <p:nvPr/>
          </p:nvSpPr>
          <p:spPr>
            <a:xfrm>
              <a:off x="6670110" y="2370501"/>
              <a:ext cx="837795" cy="837795"/>
            </a:xfrm>
            <a:prstGeom prst="ellipse">
              <a:avLst/>
            </a:prstGeom>
            <a:solidFill>
              <a:srgbClr val="C0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sz="2000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CFFD8A93-D580-ABCB-347C-CCC8F66547E5}"/>
                </a:ext>
              </a:extLst>
            </p:cNvPr>
            <p:cNvGrpSpPr/>
            <p:nvPr/>
          </p:nvGrpSpPr>
          <p:grpSpPr>
            <a:xfrm>
              <a:off x="6190813" y="1986659"/>
              <a:ext cx="86554" cy="1601534"/>
              <a:chOff x="1763688" y="2683060"/>
              <a:chExt cx="86554" cy="1601534"/>
            </a:xfrm>
          </p:grpSpPr>
          <p:sp>
            <p:nvSpPr>
              <p:cNvPr id="49" name="자유형 4">
                <a:extLst>
                  <a:ext uri="{FF2B5EF4-FFF2-40B4-BE49-F238E27FC236}">
                    <a16:creationId xmlns:a16="http://schemas.microsoft.com/office/drawing/2014/main" id="{DA00D8A9-8C2A-A0E0-313B-7B6FAE5BFE57}"/>
                  </a:ext>
                </a:extLst>
              </p:cNvPr>
              <p:cNvSpPr>
                <a:spLocks/>
              </p:cNvSpPr>
              <p:nvPr/>
            </p:nvSpPr>
            <p:spPr>
              <a:xfrm rot="16200000" flipH="1">
                <a:off x="1738085" y="4172437"/>
                <a:ext cx="139557" cy="84757"/>
              </a:xfrm>
              <a:custGeom>
                <a:avLst/>
                <a:gdLst>
                  <a:gd name="connsiteX0" fmla="*/ 0 w 1364456"/>
                  <a:gd name="connsiteY0" fmla="*/ 0 h 828675"/>
                  <a:gd name="connsiteX1" fmla="*/ 688181 w 1364456"/>
                  <a:gd name="connsiteY1" fmla="*/ 264319 h 828675"/>
                  <a:gd name="connsiteX2" fmla="*/ 1364456 w 1364456"/>
                  <a:gd name="connsiteY2" fmla="*/ 414338 h 828675"/>
                  <a:gd name="connsiteX3" fmla="*/ 685800 w 1364456"/>
                  <a:gd name="connsiteY3" fmla="*/ 564356 h 828675"/>
                  <a:gd name="connsiteX4" fmla="*/ 0 w 1364456"/>
                  <a:gd name="connsiteY4" fmla="*/ 828675 h 828675"/>
                  <a:gd name="connsiteX5" fmla="*/ 242888 w 1364456"/>
                  <a:gd name="connsiteY5" fmla="*/ 414338 h 828675"/>
                  <a:gd name="connsiteX6" fmla="*/ 0 w 1364456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4456" h="828675">
                    <a:moveTo>
                      <a:pt x="0" y="0"/>
                    </a:moveTo>
                    <a:lnTo>
                      <a:pt x="688181" y="264319"/>
                    </a:lnTo>
                    <a:lnTo>
                      <a:pt x="1364456" y="414338"/>
                    </a:lnTo>
                    <a:lnTo>
                      <a:pt x="685800" y="564356"/>
                    </a:lnTo>
                    <a:lnTo>
                      <a:pt x="0" y="828675"/>
                    </a:lnTo>
                    <a:lnTo>
                      <a:pt x="242888" y="4143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50" name="자유형 4">
                <a:extLst>
                  <a:ext uri="{FF2B5EF4-FFF2-40B4-BE49-F238E27FC236}">
                    <a16:creationId xmlns:a16="http://schemas.microsoft.com/office/drawing/2014/main" id="{BD5C4B42-B9ED-84E2-7913-C175A910214E}"/>
                  </a:ext>
                </a:extLst>
              </p:cNvPr>
              <p:cNvSpPr>
                <a:spLocks/>
              </p:cNvSpPr>
              <p:nvPr/>
            </p:nvSpPr>
            <p:spPr>
              <a:xfrm rot="5400000" flipH="1" flipV="1">
                <a:off x="1736288" y="2710460"/>
                <a:ext cx="139557" cy="84757"/>
              </a:xfrm>
              <a:custGeom>
                <a:avLst/>
                <a:gdLst>
                  <a:gd name="connsiteX0" fmla="*/ 0 w 1364456"/>
                  <a:gd name="connsiteY0" fmla="*/ 0 h 828675"/>
                  <a:gd name="connsiteX1" fmla="*/ 688181 w 1364456"/>
                  <a:gd name="connsiteY1" fmla="*/ 264319 h 828675"/>
                  <a:gd name="connsiteX2" fmla="*/ 1364456 w 1364456"/>
                  <a:gd name="connsiteY2" fmla="*/ 414338 h 828675"/>
                  <a:gd name="connsiteX3" fmla="*/ 685800 w 1364456"/>
                  <a:gd name="connsiteY3" fmla="*/ 564356 h 828675"/>
                  <a:gd name="connsiteX4" fmla="*/ 0 w 1364456"/>
                  <a:gd name="connsiteY4" fmla="*/ 828675 h 828675"/>
                  <a:gd name="connsiteX5" fmla="*/ 242888 w 1364456"/>
                  <a:gd name="connsiteY5" fmla="*/ 414338 h 828675"/>
                  <a:gd name="connsiteX6" fmla="*/ 0 w 1364456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4456" h="828675">
                    <a:moveTo>
                      <a:pt x="0" y="0"/>
                    </a:moveTo>
                    <a:lnTo>
                      <a:pt x="688181" y="264319"/>
                    </a:lnTo>
                    <a:lnTo>
                      <a:pt x="1364456" y="414338"/>
                    </a:lnTo>
                    <a:lnTo>
                      <a:pt x="685800" y="564356"/>
                    </a:lnTo>
                    <a:lnTo>
                      <a:pt x="0" y="828675"/>
                    </a:lnTo>
                    <a:lnTo>
                      <a:pt x="242888" y="4143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07E03445-4BC9-3D95-FCD6-20D4E889016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096863" y="3477102"/>
                <a:ext cx="142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2B71A904-154B-3906-920A-5DB862E212FC}"/>
                </a:ext>
              </a:extLst>
            </p:cNvPr>
            <p:cNvGrpSpPr/>
            <p:nvPr/>
          </p:nvGrpSpPr>
          <p:grpSpPr>
            <a:xfrm rot="5400000">
              <a:off x="7040385" y="2815526"/>
              <a:ext cx="86554" cy="1601534"/>
              <a:chOff x="1763688" y="2683060"/>
              <a:chExt cx="86554" cy="1601534"/>
            </a:xfrm>
          </p:grpSpPr>
          <p:sp>
            <p:nvSpPr>
              <p:cNvPr id="46" name="자유형 4">
                <a:extLst>
                  <a:ext uri="{FF2B5EF4-FFF2-40B4-BE49-F238E27FC236}">
                    <a16:creationId xmlns:a16="http://schemas.microsoft.com/office/drawing/2014/main" id="{47DC889D-A89D-7395-D3FB-8AD8B1DBCE3D}"/>
                  </a:ext>
                </a:extLst>
              </p:cNvPr>
              <p:cNvSpPr>
                <a:spLocks/>
              </p:cNvSpPr>
              <p:nvPr/>
            </p:nvSpPr>
            <p:spPr>
              <a:xfrm rot="16200000" flipH="1">
                <a:off x="1738085" y="4172437"/>
                <a:ext cx="139557" cy="84757"/>
              </a:xfrm>
              <a:custGeom>
                <a:avLst/>
                <a:gdLst>
                  <a:gd name="connsiteX0" fmla="*/ 0 w 1364456"/>
                  <a:gd name="connsiteY0" fmla="*/ 0 h 828675"/>
                  <a:gd name="connsiteX1" fmla="*/ 688181 w 1364456"/>
                  <a:gd name="connsiteY1" fmla="*/ 264319 h 828675"/>
                  <a:gd name="connsiteX2" fmla="*/ 1364456 w 1364456"/>
                  <a:gd name="connsiteY2" fmla="*/ 414338 h 828675"/>
                  <a:gd name="connsiteX3" fmla="*/ 685800 w 1364456"/>
                  <a:gd name="connsiteY3" fmla="*/ 564356 h 828675"/>
                  <a:gd name="connsiteX4" fmla="*/ 0 w 1364456"/>
                  <a:gd name="connsiteY4" fmla="*/ 828675 h 828675"/>
                  <a:gd name="connsiteX5" fmla="*/ 242888 w 1364456"/>
                  <a:gd name="connsiteY5" fmla="*/ 414338 h 828675"/>
                  <a:gd name="connsiteX6" fmla="*/ 0 w 1364456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4456" h="828675">
                    <a:moveTo>
                      <a:pt x="0" y="0"/>
                    </a:moveTo>
                    <a:lnTo>
                      <a:pt x="688181" y="264319"/>
                    </a:lnTo>
                    <a:lnTo>
                      <a:pt x="1364456" y="414338"/>
                    </a:lnTo>
                    <a:lnTo>
                      <a:pt x="685800" y="564356"/>
                    </a:lnTo>
                    <a:lnTo>
                      <a:pt x="0" y="828675"/>
                    </a:lnTo>
                    <a:lnTo>
                      <a:pt x="242888" y="4143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7" name="자유형 4">
                <a:extLst>
                  <a:ext uri="{FF2B5EF4-FFF2-40B4-BE49-F238E27FC236}">
                    <a16:creationId xmlns:a16="http://schemas.microsoft.com/office/drawing/2014/main" id="{D641C001-C17A-8F4C-750C-BFBF063739E0}"/>
                  </a:ext>
                </a:extLst>
              </p:cNvPr>
              <p:cNvSpPr>
                <a:spLocks/>
              </p:cNvSpPr>
              <p:nvPr/>
            </p:nvSpPr>
            <p:spPr>
              <a:xfrm rot="5400000" flipH="1" flipV="1">
                <a:off x="1736288" y="2710460"/>
                <a:ext cx="139557" cy="84757"/>
              </a:xfrm>
              <a:custGeom>
                <a:avLst/>
                <a:gdLst>
                  <a:gd name="connsiteX0" fmla="*/ 0 w 1364456"/>
                  <a:gd name="connsiteY0" fmla="*/ 0 h 828675"/>
                  <a:gd name="connsiteX1" fmla="*/ 688181 w 1364456"/>
                  <a:gd name="connsiteY1" fmla="*/ 264319 h 828675"/>
                  <a:gd name="connsiteX2" fmla="*/ 1364456 w 1364456"/>
                  <a:gd name="connsiteY2" fmla="*/ 414338 h 828675"/>
                  <a:gd name="connsiteX3" fmla="*/ 685800 w 1364456"/>
                  <a:gd name="connsiteY3" fmla="*/ 564356 h 828675"/>
                  <a:gd name="connsiteX4" fmla="*/ 0 w 1364456"/>
                  <a:gd name="connsiteY4" fmla="*/ 828675 h 828675"/>
                  <a:gd name="connsiteX5" fmla="*/ 242888 w 1364456"/>
                  <a:gd name="connsiteY5" fmla="*/ 414338 h 828675"/>
                  <a:gd name="connsiteX6" fmla="*/ 0 w 1364456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4456" h="828675">
                    <a:moveTo>
                      <a:pt x="0" y="0"/>
                    </a:moveTo>
                    <a:lnTo>
                      <a:pt x="688181" y="264319"/>
                    </a:lnTo>
                    <a:lnTo>
                      <a:pt x="1364456" y="414338"/>
                    </a:lnTo>
                    <a:lnTo>
                      <a:pt x="685800" y="564356"/>
                    </a:lnTo>
                    <a:lnTo>
                      <a:pt x="0" y="828675"/>
                    </a:lnTo>
                    <a:lnTo>
                      <a:pt x="242888" y="4143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503A484D-A150-B7F7-3DAB-34E94CDEC8D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096863" y="3477102"/>
                <a:ext cx="142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6198258-2052-67F0-C964-87A83812B5C7}"/>
                </a:ext>
              </a:extLst>
            </p:cNvPr>
            <p:cNvSpPr txBox="1"/>
            <p:nvPr/>
          </p:nvSpPr>
          <p:spPr>
            <a:xfrm>
              <a:off x="5758143" y="1666070"/>
              <a:ext cx="2834672" cy="3448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solidFill>
                    <a:srgbClr val="92D050"/>
                  </a:solidFill>
                  <a:latin typeface="Calibri" panose="020F0502020204030204" pitchFamily="34" charset="0"/>
                  <a:ea typeface="돋움" panose="020B0600000101010101" pitchFamily="50" charset="-127"/>
                  <a:cs typeface="Calibri" panose="020F0502020204030204" pitchFamily="34" charset="0"/>
                </a:rPr>
                <a:t>Amplifier added noise</a:t>
              </a:r>
              <a:endParaRPr lang="en-KR" sz="2000" dirty="0">
                <a:solidFill>
                  <a:srgbClr val="92D050"/>
                </a:solidFill>
              </a:endParaRPr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1CBC91-6366-80E7-AAE3-19EE174FB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944DC6-770C-F48B-04A5-49A733A27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</p:spTree>
    <p:extLst>
      <p:ext uri="{BB962C8B-B14F-4D97-AF65-F5344CB8AC3E}">
        <p14:creationId xmlns:p14="http://schemas.microsoft.com/office/powerpoint/2010/main" val="21868734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C9255D79-C78D-A626-7CF2-D14884FB0B4A}"/>
              </a:ext>
            </a:extLst>
          </p:cNvPr>
          <p:cNvGrpSpPr/>
          <p:nvPr/>
        </p:nvGrpSpPr>
        <p:grpSpPr>
          <a:xfrm>
            <a:off x="901911" y="2782433"/>
            <a:ext cx="4751241" cy="3091913"/>
            <a:chOff x="901911" y="3079001"/>
            <a:chExt cx="4751241" cy="309191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B7F0329-857D-75D9-301C-76812BEEBF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1911" y="3079001"/>
              <a:ext cx="4751241" cy="309191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9164D3F-6810-6751-B6FB-FAECCDF12E9E}"/>
                </a:ext>
              </a:extLst>
            </p:cNvPr>
            <p:cNvSpPr txBox="1"/>
            <p:nvPr/>
          </p:nvSpPr>
          <p:spPr>
            <a:xfrm>
              <a:off x="2627227" y="3208615"/>
              <a:ext cx="16730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KR" dirty="0"/>
                <a:t>Weakly coupled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5FE5A7F-E3D1-FD7F-3371-9147166F9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Sources of noise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A814D9-6E91-E726-149F-896AEE80F1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KR" dirty="0"/>
              <a:t>Imprecision noise: White noise from amplifier added noise</a:t>
            </a:r>
          </a:p>
          <a:p>
            <a:r>
              <a:rPr lang="en-KR" dirty="0"/>
              <a:t>Backaction noise: Noise injected back into circuit, filtered by circuit impedance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88BF96-0728-491B-F8C9-C06111001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ECCBB0-EF21-89E0-F9C4-E92D6820B1B5}"/>
              </a:ext>
            </a:extLst>
          </p:cNvPr>
          <p:cNvSpPr txBox="1"/>
          <p:nvPr/>
        </p:nvSpPr>
        <p:spPr>
          <a:xfrm>
            <a:off x="1881705" y="5914057"/>
            <a:ext cx="8428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2400" dirty="0"/>
              <a:t>Sensitivity bandwidth increases by adjusting relative contributions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442D731-D7CA-C3A2-7C5B-1C47A801B250}"/>
              </a:ext>
            </a:extLst>
          </p:cNvPr>
          <p:cNvGrpSpPr/>
          <p:nvPr/>
        </p:nvGrpSpPr>
        <p:grpSpPr>
          <a:xfrm>
            <a:off x="6419158" y="2906041"/>
            <a:ext cx="4846754" cy="2958588"/>
            <a:chOff x="6419158" y="3214966"/>
            <a:chExt cx="4846754" cy="295858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1730D2C-F547-A622-46E4-CA544663C4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19158" y="3222235"/>
              <a:ext cx="4846754" cy="295131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5BE8D65-7654-49F7-6C0A-FC8B9D3F70A2}"/>
                </a:ext>
              </a:extLst>
            </p:cNvPr>
            <p:cNvSpPr txBox="1"/>
            <p:nvPr/>
          </p:nvSpPr>
          <p:spPr>
            <a:xfrm>
              <a:off x="8080062" y="3214966"/>
              <a:ext cx="175798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KR" dirty="0"/>
                <a:t>Strongly coupled</a:t>
              </a:r>
            </a:p>
          </p:txBody>
        </p:sp>
      </p:grp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D367FC5D-EA33-8C60-0408-B8B4472EB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4475DEDD-ABC9-52F2-FB9B-2FC83E5FD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</p:spTree>
    <p:extLst>
      <p:ext uri="{BB962C8B-B14F-4D97-AF65-F5344CB8AC3E}">
        <p14:creationId xmlns:p14="http://schemas.microsoft.com/office/powerpoint/2010/main" val="25107278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050B26A-63F3-FC5B-4940-9C63037DBF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6372" y="1437758"/>
            <a:ext cx="4414560" cy="33109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09E6230-1994-0CAB-3ABF-68349C1CF4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6372" y="1437758"/>
            <a:ext cx="4414560" cy="33109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ACD389-AE4F-AA7D-713B-A78EECDE7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Does it work?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C08E5A-CCCC-6241-2124-451D1CF1B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D612A9-9292-6226-C1FB-A9F815958D9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491" y="1357557"/>
            <a:ext cx="1972511" cy="40364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8EDA34A-F752-BEB6-5568-19A5DCAE6EF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5820" y="3792015"/>
            <a:ext cx="3334026" cy="14354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8F1404-4581-8912-B631-AD026B839DB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9763" y="1951626"/>
            <a:ext cx="1896314" cy="6281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F22652-BDFE-E5EC-5C90-BF4AA6FC70CF}"/>
              </a:ext>
            </a:extLst>
          </p:cNvPr>
          <p:cNvSpPr txBox="1"/>
          <p:nvPr/>
        </p:nvSpPr>
        <p:spPr>
          <a:xfrm>
            <a:off x="2844800" y="1477050"/>
            <a:ext cx="3126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KR" dirty="0"/>
              <a:t>here our impedance match is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E601FC17-6C1F-0FF2-C671-A4E0CB922416}"/>
              </a:ext>
            </a:extLst>
          </p:cNvPr>
          <p:cNvSpPr/>
          <p:nvPr/>
        </p:nvSpPr>
        <p:spPr>
          <a:xfrm rot="5400000">
            <a:off x="3951228" y="2964100"/>
            <a:ext cx="913383" cy="38367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5400"/>
                </a:moveTo>
                <a:lnTo>
                  <a:pt x="16200" y="540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lnTo>
                  <a:pt x="16200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729FC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111C3FF5-91A3-C175-2083-1399FDEA765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15491" y="5482507"/>
              <a:ext cx="11138210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31517">
                      <a:extLst>
                        <a:ext uri="{9D8B030D-6E8A-4147-A177-3AD203B41FA5}">
                          <a16:colId xmlns:a16="http://schemas.microsoft.com/office/drawing/2014/main" val="1764585756"/>
                        </a:ext>
                      </a:extLst>
                    </a:gridCol>
                    <a:gridCol w="1733186">
                      <a:extLst>
                        <a:ext uri="{9D8B030D-6E8A-4147-A177-3AD203B41FA5}">
                          <a16:colId xmlns:a16="http://schemas.microsoft.com/office/drawing/2014/main" val="3331226903"/>
                        </a:ext>
                      </a:extLst>
                    </a:gridCol>
                    <a:gridCol w="1822292">
                      <a:extLst>
                        <a:ext uri="{9D8B030D-6E8A-4147-A177-3AD203B41FA5}">
                          <a16:colId xmlns:a16="http://schemas.microsoft.com/office/drawing/2014/main" val="1385371253"/>
                        </a:ext>
                      </a:extLst>
                    </a:gridCol>
                    <a:gridCol w="804041">
                      <a:extLst>
                        <a:ext uri="{9D8B030D-6E8A-4147-A177-3AD203B41FA5}">
                          <a16:colId xmlns:a16="http://schemas.microsoft.com/office/drawing/2014/main" val="2554820625"/>
                        </a:ext>
                      </a:extLst>
                    </a:gridCol>
                    <a:gridCol w="1876097">
                      <a:extLst>
                        <a:ext uri="{9D8B030D-6E8A-4147-A177-3AD203B41FA5}">
                          <a16:colId xmlns:a16="http://schemas.microsoft.com/office/drawing/2014/main" val="818802592"/>
                        </a:ext>
                      </a:extLst>
                    </a:gridCol>
                    <a:gridCol w="1797269">
                      <a:extLst>
                        <a:ext uri="{9D8B030D-6E8A-4147-A177-3AD203B41FA5}">
                          <a16:colId xmlns:a16="http://schemas.microsoft.com/office/drawing/2014/main" val="759457184"/>
                        </a:ext>
                      </a:extLst>
                    </a:gridCol>
                    <a:gridCol w="2473808">
                      <a:extLst>
                        <a:ext uri="{9D8B030D-6E8A-4147-A177-3AD203B41FA5}">
                          <a16:colId xmlns:a16="http://schemas.microsoft.com/office/drawing/2014/main" val="41573607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altLang="ko-KR" sz="18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ko-KR" sz="18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𝑳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ko-KR" sz="18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4375957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5 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sz="1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3.183×</m:t>
                                </m:r>
                                <m:sSup>
                                  <m:sSupPr>
                                    <m:ctrlP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  <m:r>
                                  <a:rPr lang="en-US" altLang="ko-KR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sz="1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oMath>
                            </m:oMathPara>
                          </a14:m>
                          <a:endParaRPr lang="en-US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3.183×</m:t>
                                </m:r>
                                <m:sSup>
                                  <m:sSupPr>
                                    <m:ctrlP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  <m:r>
                                  <a:rPr lang="en-US" altLang="ko-KR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sz="1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oMath>
                            </m:oMathPara>
                          </a14:m>
                          <a:endParaRPr lang="en-US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0.316</m:t>
                                </m:r>
                              </m:oMath>
                            </m:oMathPara>
                          </a14:m>
                          <a:endParaRPr lang="en-US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3.297×</m:t>
                                </m:r>
                                <m:sSup>
                                  <m:sSupPr>
                                    <m:ctrlP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  <m:r>
                                  <a:rPr lang="en-US" altLang="ko-KR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sz="1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oMath>
                            </m:oMathPara>
                          </a14:m>
                          <a:endParaRPr lang="en-US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3.449×</m:t>
                                </m:r>
                                <m:sSup>
                                  <m:sSupPr>
                                    <m:ctrlP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  <m:r>
                                  <a:rPr lang="en-US" altLang="ko-KR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sz="1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oMath>
                            </m:oMathPara>
                          </a14:m>
                          <a:endParaRPr lang="en-US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1 </m:t>
                                </m:r>
                                <m:r>
                                  <a:rPr lang="en-US" altLang="ko-KR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sz="1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  <m:r>
                                  <a:rPr lang="en-US" altLang="ko-KR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(3.291×</m:t>
                                </m:r>
                                <m:sSup>
                                  <m:sSupPr>
                                    <m:ctrlP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altLang="ko-KR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  <m:r>
                                  <a:rPr lang="en-US" altLang="ko-KR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sz="1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altLang="ko-KR" sz="1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0258330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111C3FF5-91A3-C175-2083-1399FDEA765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4819551"/>
                  </p:ext>
                </p:extLst>
              </p:nvPr>
            </p:nvGraphicFramePr>
            <p:xfrm>
              <a:off x="515491" y="5482507"/>
              <a:ext cx="11138210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31517">
                      <a:extLst>
                        <a:ext uri="{9D8B030D-6E8A-4147-A177-3AD203B41FA5}">
                          <a16:colId xmlns:a16="http://schemas.microsoft.com/office/drawing/2014/main" val="1764585756"/>
                        </a:ext>
                      </a:extLst>
                    </a:gridCol>
                    <a:gridCol w="1733186">
                      <a:extLst>
                        <a:ext uri="{9D8B030D-6E8A-4147-A177-3AD203B41FA5}">
                          <a16:colId xmlns:a16="http://schemas.microsoft.com/office/drawing/2014/main" val="3331226903"/>
                        </a:ext>
                      </a:extLst>
                    </a:gridCol>
                    <a:gridCol w="1822292">
                      <a:extLst>
                        <a:ext uri="{9D8B030D-6E8A-4147-A177-3AD203B41FA5}">
                          <a16:colId xmlns:a16="http://schemas.microsoft.com/office/drawing/2014/main" val="1385371253"/>
                        </a:ext>
                      </a:extLst>
                    </a:gridCol>
                    <a:gridCol w="804041">
                      <a:extLst>
                        <a:ext uri="{9D8B030D-6E8A-4147-A177-3AD203B41FA5}">
                          <a16:colId xmlns:a16="http://schemas.microsoft.com/office/drawing/2014/main" val="2554820625"/>
                        </a:ext>
                      </a:extLst>
                    </a:gridCol>
                    <a:gridCol w="1876097">
                      <a:extLst>
                        <a:ext uri="{9D8B030D-6E8A-4147-A177-3AD203B41FA5}">
                          <a16:colId xmlns:a16="http://schemas.microsoft.com/office/drawing/2014/main" val="818802592"/>
                        </a:ext>
                      </a:extLst>
                    </a:gridCol>
                    <a:gridCol w="1797269">
                      <a:extLst>
                        <a:ext uri="{9D8B030D-6E8A-4147-A177-3AD203B41FA5}">
                          <a16:colId xmlns:a16="http://schemas.microsoft.com/office/drawing/2014/main" val="759457184"/>
                        </a:ext>
                      </a:extLst>
                    </a:gridCol>
                    <a:gridCol w="2473808">
                      <a:extLst>
                        <a:ext uri="{9D8B030D-6E8A-4147-A177-3AD203B41FA5}">
                          <a16:colId xmlns:a16="http://schemas.microsoft.com/office/drawing/2014/main" val="41573607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marL="0" marR="0" marT="0" marB="0" anchor="ctr">
                        <a:blipFill>
                          <a:blip r:embed="rId7"/>
                          <a:stretch>
                            <a:fillRect l="-2000" r="-1660000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marL="0" marR="0" marT="0" marB="0" anchor="ctr">
                        <a:blipFill>
                          <a:blip r:embed="rId7"/>
                          <a:stretch>
                            <a:fillRect l="-37500" r="-510294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marL="0" marR="0" marT="0" marB="0" anchor="ctr">
                        <a:blipFill>
                          <a:blip r:embed="rId7"/>
                          <a:stretch>
                            <a:fillRect l="-129861" r="-381944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marL="0" marR="0" marT="0" marB="0" anchor="ctr">
                        <a:blipFill>
                          <a:blip r:embed="rId7"/>
                          <a:stretch>
                            <a:fillRect l="-525397" r="-773016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marL="0" marR="0" marT="0" marB="0" anchor="ctr">
                        <a:blipFill>
                          <a:blip r:embed="rId7"/>
                          <a:stretch>
                            <a:fillRect l="-266216" r="-229054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marL="0" marR="0" marT="0" marB="0" anchor="ctr">
                        <a:blipFill>
                          <a:blip r:embed="rId7"/>
                          <a:stretch>
                            <a:fillRect l="-381690" r="-138732" b="-1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marL="0" marR="0" marT="0" marB="0" anchor="ctr">
                        <a:blipFill>
                          <a:blip r:embed="rId7"/>
                          <a:stretch>
                            <a:fillRect l="-350769" r="-1026" b="-11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375957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marL="0" marR="0" marT="0" marB="0" anchor="ctr">
                        <a:blipFill>
                          <a:blip r:embed="rId7"/>
                          <a:stretch>
                            <a:fillRect l="-2000" t="-100000" r="-1660000" b="-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marL="0" marR="0" marT="0" marB="0" anchor="ctr">
                        <a:blipFill>
                          <a:blip r:embed="rId7"/>
                          <a:stretch>
                            <a:fillRect l="-37500" t="-100000" r="-510294" b="-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marL="0" marR="0" marT="0" marB="0" anchor="ctr">
                        <a:blipFill>
                          <a:blip r:embed="rId7"/>
                          <a:stretch>
                            <a:fillRect l="-129861" t="-100000" r="-381944" b="-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marL="0" marR="0" marT="0" marB="0" anchor="ctr">
                        <a:blipFill>
                          <a:blip r:embed="rId7"/>
                          <a:stretch>
                            <a:fillRect l="-525397" t="-100000" r="-773016" b="-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marL="0" marR="0" marT="0" marB="0" anchor="ctr">
                        <a:blipFill>
                          <a:blip r:embed="rId7"/>
                          <a:stretch>
                            <a:fillRect l="-266216" t="-100000" r="-229054" b="-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marL="0" marR="0" marT="0" marB="0" anchor="ctr">
                        <a:blipFill>
                          <a:blip r:embed="rId7"/>
                          <a:stretch>
                            <a:fillRect l="-381690" t="-100000" r="-138732" b="-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marL="0" marR="0" marT="0" marB="0" anchor="ctr">
                        <a:blipFill>
                          <a:blip r:embed="rId7"/>
                          <a:stretch>
                            <a:fillRect l="-350769" t="-100000" r="-1026" b="-1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25833084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611CD283-6281-6915-F08E-B718A7B265C3}"/>
              </a:ext>
            </a:extLst>
          </p:cNvPr>
          <p:cNvGrpSpPr/>
          <p:nvPr/>
        </p:nvGrpSpPr>
        <p:grpSpPr>
          <a:xfrm>
            <a:off x="6495809" y="4751168"/>
            <a:ext cx="4845123" cy="646331"/>
            <a:chOff x="6495809" y="4751168"/>
            <a:chExt cx="4845123" cy="64633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A9D806C-D812-2E8F-C4DD-9DC4B941160D}"/>
                </a:ext>
              </a:extLst>
            </p:cNvPr>
            <p:cNvSpPr txBox="1"/>
            <p:nvPr/>
          </p:nvSpPr>
          <p:spPr>
            <a:xfrm>
              <a:off x="8416015" y="4751168"/>
              <a:ext cx="2924917" cy="646331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Current</a:t>
              </a:r>
              <a:r>
                <a:rPr lang="en-US" dirty="0"/>
                <a:t> leads </a:t>
              </a:r>
              <a:r>
                <a:rPr lang="en-US" dirty="0">
                  <a:solidFill>
                    <a:schemeClr val="accent2"/>
                  </a:solidFill>
                </a:rPr>
                <a:t>voltage</a:t>
              </a:r>
            </a:p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Bo</a:t>
              </a:r>
              <a:r>
                <a:rPr lang="en-US" dirty="0">
                  <a:solidFill>
                    <a:schemeClr val="accent2"/>
                  </a:solidFill>
                </a:rPr>
                <a:t>th</a:t>
              </a:r>
              <a:r>
                <a:rPr lang="en-US" dirty="0"/>
                <a:t> amplitudes are larger</a:t>
              </a:r>
              <a:endParaRPr lang="en-KR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D39B1C6-8FA8-4EFD-6A06-BFE654C3C947}"/>
                    </a:ext>
                  </a:extLst>
                </p:cNvPr>
                <p:cNvSpPr txBox="1"/>
                <p:nvPr/>
              </p:nvSpPr>
              <p:spPr>
                <a:xfrm>
                  <a:off x="6495809" y="4865765"/>
                  <a:ext cx="19202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KR" dirty="0"/>
                    <a:t>When biased to </a:t>
                  </a:r>
                  <a14:m>
                    <m:oMath xmlns:m="http://schemas.openxmlformats.org/officeDocument/2006/math">
                      <m:r>
                        <a:rPr lang="en-US" altLang="ko-KR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</m:oMath>
                  </a14:m>
                  <a:r>
                    <a:rPr lang="en-KR" dirty="0"/>
                    <a:t>:</a:t>
                  </a: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D39B1C6-8FA8-4EFD-6A06-BFE654C3C9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95809" y="4865765"/>
                  <a:ext cx="1920206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2632" t="-6667" r="-1974" b="-26667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A8BE792-EFFD-8206-80B6-8E769CE0DFBB}"/>
                  </a:ext>
                </a:extLst>
              </p:cNvPr>
              <p:cNvSpPr txBox="1"/>
              <p:nvPr/>
            </p:nvSpPr>
            <p:spPr>
              <a:xfrm>
                <a:off x="7344826" y="3842633"/>
                <a:ext cx="1969578" cy="523220"/>
              </a:xfrm>
              <a:prstGeom prst="rect">
                <a:avLst/>
              </a:prstGeom>
              <a:solidFill>
                <a:schemeClr val="bg1">
                  <a:lumMod val="75000"/>
                  <a:alpha val="5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KR" sz="1400" dirty="0"/>
                  <a:t> frequency: 50 MHz</a:t>
                </a:r>
              </a:p>
              <a:p>
                <a:pPr algn="ctr"/>
                <a:r>
                  <a:rPr lang="en-KR" sz="1400" dirty="0"/>
                  <a:t>Plot measured at output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A8BE792-EFFD-8206-80B6-8E769CE0DF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4826" y="3842633"/>
                <a:ext cx="1969578" cy="523220"/>
              </a:xfrm>
              <a:prstGeom prst="rect">
                <a:avLst/>
              </a:prstGeom>
              <a:blipFill>
                <a:blip r:embed="rId9"/>
                <a:stretch>
                  <a:fillRect l="-641" t="-2381" r="-641" b="-11905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83B63D87-CFB6-89EC-F660-8DFFAFE12075}"/>
              </a:ext>
            </a:extLst>
          </p:cNvPr>
          <p:cNvGrpSpPr/>
          <p:nvPr/>
        </p:nvGrpSpPr>
        <p:grpSpPr>
          <a:xfrm>
            <a:off x="6495809" y="4751168"/>
            <a:ext cx="4845123" cy="646331"/>
            <a:chOff x="6495809" y="4751168"/>
            <a:chExt cx="4845123" cy="64633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4FEEB94-0862-9381-310C-0657D752B2FE}"/>
                </a:ext>
              </a:extLst>
            </p:cNvPr>
            <p:cNvSpPr txBox="1"/>
            <p:nvPr/>
          </p:nvSpPr>
          <p:spPr>
            <a:xfrm>
              <a:off x="8416015" y="4751168"/>
              <a:ext cx="2924917" cy="646331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Current</a:t>
              </a:r>
              <a:r>
                <a:rPr lang="en-US" dirty="0"/>
                <a:t> lags </a:t>
              </a:r>
              <a:r>
                <a:rPr lang="en-US" dirty="0">
                  <a:solidFill>
                    <a:schemeClr val="accent2"/>
                  </a:solidFill>
                </a:rPr>
                <a:t>voltage</a:t>
              </a:r>
            </a:p>
            <a:p>
              <a:pPr algn="ctr"/>
              <a:r>
                <a:rPr lang="en-US" dirty="0"/>
                <a:t>Normal inductive behavior</a:t>
              </a:r>
              <a:endParaRPr lang="en-KR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4CF910C-9A3E-EB7C-0A3E-0BE456B2EAC1}"/>
                </a:ext>
              </a:extLst>
            </p:cNvPr>
            <p:cNvSpPr txBox="1"/>
            <p:nvPr/>
          </p:nvSpPr>
          <p:spPr>
            <a:xfrm>
              <a:off x="6495809" y="4865765"/>
              <a:ext cx="19127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KR" dirty="0"/>
                <a:t>When not biased:</a:t>
              </a: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265681-7A1C-7C96-9F8E-4C726A68B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CC92B83-DF26-174C-9C4E-72A64A0DE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</p:spTree>
    <p:extLst>
      <p:ext uri="{BB962C8B-B14F-4D97-AF65-F5344CB8AC3E}">
        <p14:creationId xmlns:p14="http://schemas.microsoft.com/office/powerpoint/2010/main" val="99796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00542-A020-BD4E-81D2-3BA48DD86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54" y="145318"/>
            <a:ext cx="11857892" cy="1032852"/>
          </a:xfrm>
        </p:spPr>
        <p:txBody>
          <a:bodyPr/>
          <a:lstStyle/>
          <a:p>
            <a:r>
              <a:rPr lang="en-US"/>
              <a:t>The axion </a:t>
            </a:r>
            <a:r>
              <a:rPr lang="en-US" err="1"/>
              <a:t>haloscope</a:t>
            </a:r>
            <a:endParaRPr lang="en-US"/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56EC61A7-8EFB-9A4A-85D9-0F514EDB0F77}"/>
              </a:ext>
            </a:extLst>
          </p:cNvPr>
          <p:cNvSpPr txBox="1">
            <a:spLocks/>
          </p:cNvSpPr>
          <p:nvPr/>
        </p:nvSpPr>
        <p:spPr>
          <a:xfrm>
            <a:off x="294068" y="1336518"/>
            <a:ext cx="9698231" cy="4948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ko-KR" sz="2400" spc="-20" dirty="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The </a:t>
            </a:r>
            <a:r>
              <a:rPr lang="en-US" altLang="ko-KR" sz="2400" b="1" spc="-20" dirty="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axion </a:t>
            </a:r>
            <a:r>
              <a:rPr lang="en-US" altLang="ko-KR" sz="2400" b="1" spc="-20" dirty="0" err="1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haloscope</a:t>
            </a:r>
            <a:r>
              <a:rPr lang="en-US" altLang="ko-KR" sz="2400" b="1" spc="-20" dirty="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ko-KR" sz="2400" spc="-20" dirty="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is a resonant axion search probing axion-photon coupling</a:t>
            </a:r>
          </a:p>
        </p:txBody>
      </p:sp>
      <p:sp>
        <p:nvSpPr>
          <p:cNvPr id="6" name="제목 1">
            <a:extLst>
              <a:ext uri="{FF2B5EF4-FFF2-40B4-BE49-F238E27FC236}">
                <a16:creationId xmlns:a16="http://schemas.microsoft.com/office/drawing/2014/main" id="{91769B42-7BC8-6D4C-AC48-7CC81F2C6E9C}"/>
              </a:ext>
            </a:extLst>
          </p:cNvPr>
          <p:cNvSpPr txBox="1">
            <a:spLocks/>
          </p:cNvSpPr>
          <p:nvPr/>
        </p:nvSpPr>
        <p:spPr>
          <a:xfrm>
            <a:off x="294068" y="1748105"/>
            <a:ext cx="9847873" cy="3676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ko-KR" sz="1800" dirty="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The axion frequency is unknown – the resonant cavity must be tunable for a range of frequencies</a:t>
            </a:r>
          </a:p>
        </p:txBody>
      </p:sp>
      <p:sp>
        <p:nvSpPr>
          <p:cNvPr id="7" name="제목 1">
            <a:extLst>
              <a:ext uri="{FF2B5EF4-FFF2-40B4-BE49-F238E27FC236}">
                <a16:creationId xmlns:a16="http://schemas.microsoft.com/office/drawing/2014/main" id="{380DE8D8-C8B3-BC49-8611-F66AFDF57D2C}"/>
              </a:ext>
            </a:extLst>
          </p:cNvPr>
          <p:cNvSpPr txBox="1">
            <a:spLocks/>
          </p:cNvSpPr>
          <p:nvPr/>
        </p:nvSpPr>
        <p:spPr>
          <a:xfrm>
            <a:off x="1028599" y="2124049"/>
            <a:ext cx="6183545" cy="6242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altLang="ko-KR" sz="1800" b="1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Cavity</a:t>
            </a:r>
            <a:r>
              <a:rPr lang="en-US" altLang="ko-KR" sz="180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 has various resonant modes which enhances the signal power of converted photon</a:t>
            </a:r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0AE9C38E-380D-F443-87BE-D2E61A728217}"/>
              </a:ext>
            </a:extLst>
          </p:cNvPr>
          <p:cNvSpPr txBox="1">
            <a:spLocks/>
          </p:cNvSpPr>
          <p:nvPr/>
        </p:nvSpPr>
        <p:spPr>
          <a:xfrm>
            <a:off x="1028602" y="2777282"/>
            <a:ext cx="6020747" cy="6019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ko-KR" sz="1800" b="1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Tuning rods</a:t>
            </a:r>
            <a:r>
              <a:rPr lang="en-US" altLang="ko-KR" sz="180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 are required to change the resonant frequency of cavity, usually copper or dielectric</a:t>
            </a:r>
          </a:p>
        </p:txBody>
      </p:sp>
      <p:sp>
        <p:nvSpPr>
          <p:cNvPr id="9" name="제목 1">
            <a:extLst>
              <a:ext uri="{FF2B5EF4-FFF2-40B4-BE49-F238E27FC236}">
                <a16:creationId xmlns:a16="http://schemas.microsoft.com/office/drawing/2014/main" id="{3B84F15A-8D80-0843-ADF4-11D2AA897B3C}"/>
              </a:ext>
            </a:extLst>
          </p:cNvPr>
          <p:cNvSpPr txBox="1">
            <a:spLocks/>
          </p:cNvSpPr>
          <p:nvPr/>
        </p:nvSpPr>
        <p:spPr>
          <a:xfrm>
            <a:off x="1028601" y="3408385"/>
            <a:ext cx="6426898" cy="41626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altLang="ko-KR" sz="180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External static </a:t>
            </a:r>
            <a:r>
              <a:rPr lang="en-US" altLang="ko-KR" sz="1800" b="1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magnetic field </a:t>
            </a:r>
            <a:r>
              <a:rPr lang="en-US" altLang="ko-KR" sz="180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allows axion to photon conversion</a:t>
            </a:r>
          </a:p>
        </p:txBody>
      </p:sp>
      <p:sp>
        <p:nvSpPr>
          <p:cNvPr id="10" name="제목 1">
            <a:extLst>
              <a:ext uri="{FF2B5EF4-FFF2-40B4-BE49-F238E27FC236}">
                <a16:creationId xmlns:a16="http://schemas.microsoft.com/office/drawing/2014/main" id="{21697CAF-0DC4-9B40-A926-1FD2136A5533}"/>
              </a:ext>
            </a:extLst>
          </p:cNvPr>
          <p:cNvSpPr txBox="1">
            <a:spLocks/>
          </p:cNvSpPr>
          <p:nvPr/>
        </p:nvSpPr>
        <p:spPr>
          <a:xfrm>
            <a:off x="1028599" y="5000505"/>
            <a:ext cx="5763281" cy="39477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altLang="ko-KR" sz="180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Signal is studied using a </a:t>
            </a:r>
            <a:r>
              <a:rPr lang="en-US" altLang="ko-KR" sz="1800" b="1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digitizer </a:t>
            </a:r>
            <a:r>
              <a:rPr lang="en-US" altLang="ko-KR" sz="180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in the frequency domain</a:t>
            </a:r>
            <a:endParaRPr lang="en-US" altLang="ko-KR" sz="1800" b="1">
              <a:solidFill>
                <a:srgbClr val="252525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C9984AAD-B1C6-0F4F-90F8-A01FB8E5EF04}"/>
              </a:ext>
            </a:extLst>
          </p:cNvPr>
          <p:cNvSpPr txBox="1">
            <a:spLocks/>
          </p:cNvSpPr>
          <p:nvPr/>
        </p:nvSpPr>
        <p:spPr>
          <a:xfrm>
            <a:off x="1028598" y="4360072"/>
            <a:ext cx="6426899" cy="6976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altLang="ko-KR" sz="1800" b="1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Quantum sensors </a:t>
            </a:r>
            <a:r>
              <a:rPr lang="en-US" altLang="ko-KR" sz="180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and other amplifiers in and outside cryostat amplify the signal</a:t>
            </a:r>
          </a:p>
        </p:txBody>
      </p:sp>
      <p:sp>
        <p:nvSpPr>
          <p:cNvPr id="12" name="제목 1">
            <a:extLst>
              <a:ext uri="{FF2B5EF4-FFF2-40B4-BE49-F238E27FC236}">
                <a16:creationId xmlns:a16="http://schemas.microsoft.com/office/drawing/2014/main" id="{9DBDC01D-7AE3-E44B-BAF5-81DB1C2B1D80}"/>
              </a:ext>
            </a:extLst>
          </p:cNvPr>
          <p:cNvSpPr txBox="1">
            <a:spLocks/>
          </p:cNvSpPr>
          <p:nvPr/>
        </p:nvSpPr>
        <p:spPr>
          <a:xfrm>
            <a:off x="1028598" y="3904684"/>
            <a:ext cx="6351995" cy="36798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altLang="ko-KR" sz="1800" b="1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Antenna</a:t>
            </a:r>
            <a:r>
              <a:rPr lang="en-US" altLang="ko-KR" sz="180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 used to pick up signal (Signal power depends on coupling)</a:t>
            </a:r>
          </a:p>
        </p:txBody>
      </p:sp>
      <p:sp>
        <p:nvSpPr>
          <p:cNvPr id="13" name="제목 1">
            <a:extLst>
              <a:ext uri="{FF2B5EF4-FFF2-40B4-BE49-F238E27FC236}">
                <a16:creationId xmlns:a16="http://schemas.microsoft.com/office/drawing/2014/main" id="{6AF1DB37-29B9-0044-89F8-AEF82C9D46B5}"/>
              </a:ext>
            </a:extLst>
          </p:cNvPr>
          <p:cNvSpPr txBox="1">
            <a:spLocks/>
          </p:cNvSpPr>
          <p:nvPr/>
        </p:nvSpPr>
        <p:spPr>
          <a:xfrm>
            <a:off x="1028598" y="5494050"/>
            <a:ext cx="6183545" cy="6816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altLang="ko-KR" sz="180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Experiments are conducted inside a cryostat and dilution fridge at </a:t>
            </a:r>
            <a:r>
              <a:rPr lang="en-US" altLang="ko-KR" sz="1800" b="1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low temperatures </a:t>
            </a:r>
            <a:r>
              <a:rPr lang="en-US" altLang="ko-KR" sz="180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to reduce noise power</a:t>
            </a:r>
          </a:p>
        </p:txBody>
      </p:sp>
      <p:pic>
        <p:nvPicPr>
          <p:cNvPr id="14" name="그림 52">
            <a:extLst>
              <a:ext uri="{FF2B5EF4-FFF2-40B4-BE49-F238E27FC236}">
                <a16:creationId xmlns:a16="http://schemas.microsoft.com/office/drawing/2014/main" id="{BD411F6A-443D-C34C-AA98-6DFC09246B1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61631" y="2199229"/>
            <a:ext cx="392400" cy="392400"/>
          </a:xfrm>
          <a:prstGeom prst="rect">
            <a:avLst/>
          </a:prstGeom>
        </p:spPr>
      </p:pic>
      <p:pic>
        <p:nvPicPr>
          <p:cNvPr id="15" name="그림 54">
            <a:extLst>
              <a:ext uri="{FF2B5EF4-FFF2-40B4-BE49-F238E27FC236}">
                <a16:creationId xmlns:a16="http://schemas.microsoft.com/office/drawing/2014/main" id="{08681139-C281-3D47-878E-2E2B1FAE2365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61631" y="2858247"/>
            <a:ext cx="392400" cy="392400"/>
          </a:xfrm>
          <a:prstGeom prst="rect">
            <a:avLst/>
          </a:prstGeom>
        </p:spPr>
      </p:pic>
      <p:pic>
        <p:nvPicPr>
          <p:cNvPr id="16" name="그림 56">
            <a:extLst>
              <a:ext uri="{FF2B5EF4-FFF2-40B4-BE49-F238E27FC236}">
                <a16:creationId xmlns:a16="http://schemas.microsoft.com/office/drawing/2014/main" id="{53BD76AC-46BA-6F42-B481-C70545DB8FDB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61631" y="3422756"/>
            <a:ext cx="392400" cy="392400"/>
          </a:xfrm>
          <a:prstGeom prst="rect">
            <a:avLst/>
          </a:prstGeom>
        </p:spPr>
      </p:pic>
      <p:pic>
        <p:nvPicPr>
          <p:cNvPr id="17" name="그림 58">
            <a:extLst>
              <a:ext uri="{FF2B5EF4-FFF2-40B4-BE49-F238E27FC236}">
                <a16:creationId xmlns:a16="http://schemas.microsoft.com/office/drawing/2014/main" id="{7E6BCFE2-5DD2-144A-9555-EC2D6CDB2637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61631" y="3889571"/>
            <a:ext cx="392400" cy="392400"/>
          </a:xfrm>
          <a:prstGeom prst="rect">
            <a:avLst/>
          </a:prstGeom>
        </p:spPr>
      </p:pic>
      <p:pic>
        <p:nvPicPr>
          <p:cNvPr id="18" name="그림 60">
            <a:extLst>
              <a:ext uri="{FF2B5EF4-FFF2-40B4-BE49-F238E27FC236}">
                <a16:creationId xmlns:a16="http://schemas.microsoft.com/office/drawing/2014/main" id="{B796C854-0EAE-6A4F-8017-74F93D4A1C7D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61631" y="4476663"/>
            <a:ext cx="392400" cy="392400"/>
          </a:xfrm>
          <a:prstGeom prst="rect">
            <a:avLst/>
          </a:prstGeom>
        </p:spPr>
      </p:pic>
      <p:pic>
        <p:nvPicPr>
          <p:cNvPr id="19" name="그림 62">
            <a:extLst>
              <a:ext uri="{FF2B5EF4-FFF2-40B4-BE49-F238E27FC236}">
                <a16:creationId xmlns:a16="http://schemas.microsoft.com/office/drawing/2014/main" id="{F4ACDE77-6436-6D40-B5B6-E7921FB40BD0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461630" y="5021195"/>
            <a:ext cx="392400" cy="392400"/>
          </a:xfrm>
          <a:prstGeom prst="rect">
            <a:avLst/>
          </a:prstGeom>
        </p:spPr>
      </p:pic>
      <p:pic>
        <p:nvPicPr>
          <p:cNvPr id="20" name="그림 64">
            <a:extLst>
              <a:ext uri="{FF2B5EF4-FFF2-40B4-BE49-F238E27FC236}">
                <a16:creationId xmlns:a16="http://schemas.microsoft.com/office/drawing/2014/main" id="{D0869168-314C-CA42-9136-871F909966AC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461630" y="5565625"/>
            <a:ext cx="392400" cy="39240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CC4A64B-508F-0546-9954-8D27D7603D5B}"/>
              </a:ext>
            </a:extLst>
          </p:cNvPr>
          <p:cNvGrpSpPr/>
          <p:nvPr/>
        </p:nvGrpSpPr>
        <p:grpSpPr>
          <a:xfrm>
            <a:off x="7529103" y="1357557"/>
            <a:ext cx="4495844" cy="4985849"/>
            <a:chOff x="6792015" y="1182763"/>
            <a:chExt cx="4524764" cy="501792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7E44EE6-8D5E-9D4F-AF3D-C1BC39D5AAEF}"/>
                </a:ext>
              </a:extLst>
            </p:cNvPr>
            <p:cNvGrpSpPr/>
            <p:nvPr/>
          </p:nvGrpSpPr>
          <p:grpSpPr>
            <a:xfrm>
              <a:off x="6792015" y="1182763"/>
              <a:ext cx="4524764" cy="5017921"/>
              <a:chOff x="6792014" y="987225"/>
              <a:chExt cx="4903633" cy="5438083"/>
            </a:xfrm>
          </p:grpSpPr>
          <p:pic>
            <p:nvPicPr>
              <p:cNvPr id="24" name="그림 6">
                <a:extLst>
                  <a:ext uri="{FF2B5EF4-FFF2-40B4-BE49-F238E27FC236}">
                    <a16:creationId xmlns:a16="http://schemas.microsoft.com/office/drawing/2014/main" id="{AC305B3E-2EC4-B046-B322-3C5FB097A8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792014" y="987225"/>
                <a:ext cx="4741654" cy="5438083"/>
              </a:xfrm>
              <a:prstGeom prst="rect">
                <a:avLst/>
              </a:prstGeom>
            </p:spPr>
          </p:pic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E1571B0-7FBC-C642-A7AC-0057BD17970A}"/>
                  </a:ext>
                </a:extLst>
              </p:cNvPr>
              <p:cNvSpPr/>
              <p:nvPr/>
            </p:nvSpPr>
            <p:spPr>
              <a:xfrm>
                <a:off x="10013502" y="1063000"/>
                <a:ext cx="1358145" cy="3306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200">
                  <a:solidFill>
                    <a:schemeClr val="tx1"/>
                  </a:solidFill>
                </a:endParaRPr>
              </a:p>
            </p:txBody>
          </p:sp>
          <p:pic>
            <p:nvPicPr>
              <p:cNvPr id="26" name="그림 68">
                <a:extLst>
                  <a:ext uri="{FF2B5EF4-FFF2-40B4-BE49-F238E27FC236}">
                    <a16:creationId xmlns:a16="http://schemas.microsoft.com/office/drawing/2014/main" id="{878EB9B9-DFC9-B245-80D8-E022CF7CA0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255668" y="4732065"/>
                <a:ext cx="324000" cy="324000"/>
              </a:xfrm>
              <a:prstGeom prst="rect">
                <a:avLst/>
              </a:prstGeom>
            </p:spPr>
          </p:pic>
          <p:pic>
            <p:nvPicPr>
              <p:cNvPr id="27" name="그림 69">
                <a:extLst>
                  <a:ext uri="{FF2B5EF4-FFF2-40B4-BE49-F238E27FC236}">
                    <a16:creationId xmlns:a16="http://schemas.microsoft.com/office/drawing/2014/main" id="{CF20161F-08BC-6F40-923E-C851E3DD9B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427610" y="5122748"/>
                <a:ext cx="324000" cy="324000"/>
              </a:xfrm>
              <a:prstGeom prst="rect">
                <a:avLst/>
              </a:prstGeom>
            </p:spPr>
          </p:pic>
          <p:pic>
            <p:nvPicPr>
              <p:cNvPr id="28" name="그림 70">
                <a:extLst>
                  <a:ext uri="{FF2B5EF4-FFF2-40B4-BE49-F238E27FC236}">
                    <a16:creationId xmlns:a16="http://schemas.microsoft.com/office/drawing/2014/main" id="{314FC914-39B1-6E43-97DE-F43A29D8EE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734145" y="3423493"/>
                <a:ext cx="324000" cy="324000"/>
              </a:xfrm>
              <a:prstGeom prst="rect">
                <a:avLst/>
              </a:prstGeom>
            </p:spPr>
          </p:pic>
          <p:pic>
            <p:nvPicPr>
              <p:cNvPr id="29" name="그림 71">
                <a:extLst>
                  <a:ext uri="{FF2B5EF4-FFF2-40B4-BE49-F238E27FC236}">
                    <a16:creationId xmlns:a16="http://schemas.microsoft.com/office/drawing/2014/main" id="{E665D37B-CC01-C442-8A43-79EADD6B08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803865" y="1795715"/>
                <a:ext cx="324000" cy="331364"/>
              </a:xfrm>
              <a:prstGeom prst="rect">
                <a:avLst/>
              </a:prstGeom>
            </p:spPr>
          </p:pic>
          <p:pic>
            <p:nvPicPr>
              <p:cNvPr id="30" name="그림 72">
                <a:extLst>
                  <a:ext uri="{FF2B5EF4-FFF2-40B4-BE49-F238E27FC236}">
                    <a16:creationId xmlns:a16="http://schemas.microsoft.com/office/drawing/2014/main" id="{06B8E172-983B-1541-9BD8-848C68E19A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371647" y="1289844"/>
                <a:ext cx="324000" cy="324000"/>
              </a:xfrm>
              <a:prstGeom prst="rect">
                <a:avLst/>
              </a:prstGeom>
            </p:spPr>
          </p:pic>
          <p:pic>
            <p:nvPicPr>
              <p:cNvPr id="31" name="그림 73">
                <a:extLst>
                  <a:ext uri="{FF2B5EF4-FFF2-40B4-BE49-F238E27FC236}">
                    <a16:creationId xmlns:a16="http://schemas.microsoft.com/office/drawing/2014/main" id="{32CA5299-FC50-6548-863C-5ABB07BEA1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371647" y="5446749"/>
                <a:ext cx="324000" cy="338727"/>
              </a:xfrm>
              <a:prstGeom prst="rect">
                <a:avLst/>
              </a:prstGeom>
            </p:spPr>
          </p:pic>
          <p:pic>
            <p:nvPicPr>
              <p:cNvPr id="32" name="그림 31">
                <a:extLst>
                  <a:ext uri="{FF2B5EF4-FFF2-40B4-BE49-F238E27FC236}">
                    <a16:creationId xmlns:a16="http://schemas.microsoft.com/office/drawing/2014/main" id="{7072AE98-DDAE-1542-81CD-308E5B21D7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258623" y="3535620"/>
                <a:ext cx="324000" cy="331364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DFE0C22-8F49-154A-9B02-46ADCAB83862}"/>
                  </a:ext>
                </a:extLst>
              </p:cNvPr>
              <p:cNvSpPr txBox="1"/>
              <p:nvPr/>
            </p:nvSpPr>
            <p:spPr>
              <a:xfrm>
                <a:off x="10244028" y="1044123"/>
                <a:ext cx="9537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Digitizer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6B1471D-1C67-1647-8268-8D94F2783298}"/>
                </a:ext>
              </a:extLst>
            </p:cNvPr>
            <p:cNvSpPr txBox="1"/>
            <p:nvPr/>
          </p:nvSpPr>
          <p:spPr>
            <a:xfrm>
              <a:off x="6853653" y="2543335"/>
              <a:ext cx="1063493" cy="58853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/>
                <a:t>Cryogenic conditions</a:t>
              </a:r>
            </a:p>
          </p:txBody>
        </p:sp>
      </p:grp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D044D33E-2545-6F81-1B0B-FEB1F432B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92C29C-8359-4CB1-D882-381ED65D0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C26137-A4FA-0181-2148-4C2464F06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</p:spTree>
    <p:extLst>
      <p:ext uri="{BB962C8B-B14F-4D97-AF65-F5344CB8AC3E}">
        <p14:creationId xmlns:p14="http://schemas.microsoft.com/office/powerpoint/2010/main" val="35469606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40FF6-A95B-A74C-BF02-E316840D5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Axion signal conversion power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765163-8D11-4644-985F-C16ACD62F4D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ko-KR">
                    <a:solidFill>
                      <a:srgbClr val="252525"/>
                    </a:solidFill>
                  </a:rPr>
                  <a:t>The axion signal conversion power depends on various factors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sig</m:t>
                        </m:r>
                      </m:sub>
                    </m:sSub>
                    <m:r>
                      <a:rPr lang="en-US" altLang="ko-KR" i="1">
                        <a:solidFill>
                          <a:srgbClr val="252525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f>
                      <m:fPr>
                        <m:ctrlP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en-US" altLang="ko-KR" i="1">
                                <a:solidFill>
                                  <a:srgbClr val="25252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solidFill>
                                  <a:srgbClr val="252525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altLang="ko-KR" i="1">
                                <a:solidFill>
                                  <a:srgbClr val="252525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altLang="ko-KR" i="1">
                                <a:solidFill>
                                  <a:srgbClr val="25252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ko-KR" i="1">
                                <a:solidFill>
                                  <a:srgbClr val="252525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ko-KR" i="1">
                                <a:solidFill>
                                  <a:srgbClr val="252525"/>
                                </a:solidFill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altLang="ko-KR" i="1">
                                <a:solidFill>
                                  <a:srgbClr val="252525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den>
                        </m:f>
                      </m:e>
                    </m:d>
                    <m:r>
                      <a:rPr lang="en-US" altLang="ko-KR" i="1">
                        <a:solidFill>
                          <a:srgbClr val="252525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  <m:sup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f>
                      <m:fPr>
                        <m:ctrlP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>
                                <a:solidFill>
                                  <a:srgbClr val="25252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solidFill>
                                  <a:srgbClr val="252525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ko-KR" i="1">
                                <a:solidFill>
                                  <a:srgbClr val="252525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altLang="ko-KR" i="1">
                                <a:solidFill>
                                  <a:srgbClr val="25252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i="1">
                                <a:solidFill>
                                  <a:srgbClr val="252525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i="1">
                                <a:solidFill>
                                  <a:srgbClr val="252525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  <m:sup>
                            <m:r>
                              <a:rPr lang="en-US" altLang="ko-KR" i="1">
                                <a:solidFill>
                                  <a:srgbClr val="252525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f>
                      <m:fPr>
                        <m:ctrlP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num>
                      <m:den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den>
                    </m:f>
                    <m:sSub>
                      <m:sSubPr>
                        <m:ctrlP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Sup>
                      <m:sSubSupPr>
                        <m:ctrlPr>
                          <a:rPr lang="en-US" altLang="ko-KR" i="1" smtClean="0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altLang="ko-KR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ko-KR" i="1">
                        <a:solidFill>
                          <a:srgbClr val="252525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sSub>
                      <m:sSubPr>
                        <m:ctrlPr>
                          <a:rPr lang="en-US" altLang="ko-K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𝐶𝑄</m:t>
                        </m:r>
                      </m:e>
                      <m:sub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endParaRPr lang="ko-KR" altLang="en-US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765163-8D11-4644-985F-C16ACD62F4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5" t="-2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제목 1">
                <a:extLst>
                  <a:ext uri="{FF2B5EF4-FFF2-40B4-BE49-F238E27FC236}">
                    <a16:creationId xmlns:a16="http://schemas.microsoft.com/office/drawing/2014/main" id="{BBDF137B-52FF-1C4D-BC93-BBCF118DD4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4715" y="2984501"/>
                <a:ext cx="3668514" cy="3332830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algn="l" defTabSz="914400" rtl="0" eaLnBrk="1" latinLnBrk="1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altLang="ko-KR" sz="1600" b="1" i="1" smtClean="0">
                        <a:solidFill>
                          <a:srgbClr val="252525"/>
                        </a:solidFill>
                        <a:latin typeface="Cambria Math" panose="02040503050406030204" pitchFamily="18" charset="0"/>
                      </a:rPr>
                      <m:t>𝑼</m:t>
                    </m:r>
                  </m:oMath>
                </a14:m>
                <a:r>
                  <a:rPr lang="en-US" altLang="ko-KR" sz="1600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: Total energy of a specific mode</a:t>
                </a:r>
                <a:endParaRPr lang="en-US" altLang="ko-KR" sz="1600" i="1">
                  <a:solidFill>
                    <a:srgbClr val="252525"/>
                  </a:solidFill>
                  <a:latin typeface="+mn-lt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US" altLang="ko-KR" sz="1600" b="1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𝜸𝜸</m:t>
                        </m:r>
                      </m:sub>
                    </m:sSub>
                  </m:oMath>
                </a14:m>
                <a:r>
                  <a:rPr lang="en-US" altLang="ko-KR" sz="1600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: Axion to photon coupling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altLang="ko-KR" sz="1600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(value varies depending on model)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lang="en-US" altLang="ko-KR" sz="1600" b="1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altLang="ko-KR" sz="1600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: Axion density in galaxy halos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altLang="ko-KR" sz="1600" b="1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altLang="ko-KR" sz="1600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: Axion mass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altLang="ko-KR" sz="1600" b="1" i="1">
                        <a:solidFill>
                          <a:srgbClr val="252525"/>
                        </a:solidFill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altLang="ko-KR" sz="1600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: Cavity coupling parameter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ko-KR" sz="1600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ko-KR" sz="1600" i="1">
                        <a:solidFill>
                          <a:srgbClr val="252525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ko-KR" sz="1600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ko-KR" sz="1600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altLang="ko-KR" sz="1600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ko-KR" sz="1600" b="1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altLang="ko-KR" sz="1600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: Cavity resonant frequency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altLang="ko-KR" sz="1600" b="1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ko-KR" sz="1600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: Average external magnetic field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altLang="ko-KR" sz="1600" b="1" i="1">
                        <a:solidFill>
                          <a:srgbClr val="252525"/>
                        </a:solidFill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r>
                  <a:rPr lang="en-US" altLang="ko-KR" sz="1600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: Cavity volume</a:t>
                </a:r>
              </a:p>
              <a:p>
                <a:pPr>
                  <a:lnSpc>
                    <a:spcPct val="100000"/>
                  </a:lnSpc>
                </a:pPr>
                <a:endParaRPr lang="en-US" altLang="ko-KR" sz="1600">
                  <a:solidFill>
                    <a:srgbClr val="252525"/>
                  </a:solidFill>
                  <a:latin typeface="+mn-lt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altLang="ko-KR" sz="1600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*Uses natural units and assumes cavity is resonant to axion frequency</a:t>
                </a:r>
                <a:endParaRPr lang="en-US" altLang="ko-KR" sz="1600" i="1">
                  <a:solidFill>
                    <a:srgbClr val="252525"/>
                  </a:solidFill>
                  <a:latin typeface="+mn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제목 1">
                <a:extLst>
                  <a:ext uri="{FF2B5EF4-FFF2-40B4-BE49-F238E27FC236}">
                    <a16:creationId xmlns:a16="http://schemas.microsoft.com/office/drawing/2014/main" id="{BBDF137B-52FF-1C4D-BC93-BBCF118DD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715" y="2984501"/>
                <a:ext cx="3668514" cy="3332830"/>
              </a:xfrm>
              <a:prstGeom prst="rect">
                <a:avLst/>
              </a:prstGeom>
              <a:blipFill>
                <a:blip r:embed="rId3"/>
                <a:stretch>
                  <a:fillRect l="-831" t="-5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제목 1">
                <a:extLst>
                  <a:ext uri="{FF2B5EF4-FFF2-40B4-BE49-F238E27FC236}">
                    <a16:creationId xmlns:a16="http://schemas.microsoft.com/office/drawing/2014/main" id="{BCE78224-7B39-6841-90DE-FE4ED2AFE03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63229" y="2984501"/>
                <a:ext cx="4028659" cy="3332830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algn="l" defTabSz="914400" rtl="0" eaLnBrk="1" latinLnBrk="1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altLang="ko-KR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𝑪</m:t>
                    </m:r>
                  </m:oMath>
                </a14:m>
                <a:r>
                  <a:rPr lang="en-US" altLang="ko-KR" sz="1600">
                    <a:solidFill>
                      <a:schemeClr val="tx1"/>
                    </a:solidFill>
                    <a:latin typeface="+mn-lt"/>
                    <a:cs typeface="Times New Roman" panose="02020603050405020304" pitchFamily="18" charset="0"/>
                  </a:rPr>
                  <a:t>: Form factor, depends on internal electric field of mode and external magnetic field</a:t>
                </a:r>
              </a:p>
              <a:p>
                <a:pPr>
                  <a:lnSpc>
                    <a:spcPct val="100000"/>
                  </a:lnSpc>
                </a:pPr>
                <a:endParaRPr lang="en-US" altLang="ko-KR" sz="1600">
                  <a:solidFill>
                    <a:schemeClr val="tx1"/>
                  </a:solidFill>
                  <a:latin typeface="+mn-lt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altLang="ko-KR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ko-K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trlPr>
                                        <a:rPr lang="en-US" altLang="ko-K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en-US" altLang="ko-K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sub>
                                    <m:sup/>
                                    <m:e>
                                      <m:sSup>
                                        <m:sSupPr>
                                          <m:ctrlPr>
                                            <a:rPr lang="en-US" altLang="ko-KR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ko-KR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e>
                                        <m:sup>
                                          <m:r>
                                            <a:rPr lang="en-US" altLang="ko-KR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p>
                                      <m:r>
                                        <a:rPr lang="en-US" altLang="ko-K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nary>
                                  <m:r>
                                    <a:rPr lang="en-US" altLang="ko-K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altLang="ko-K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ko-K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acc>
                                  <m:r>
                                    <a:rPr lang="en-US" altLang="ko-K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⋅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altLang="ko-K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ko-K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ko-K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nary>
                            <m:naryPr>
                              <m:ctrlP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altLang="ko-K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altLang="ko-K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nary>
                          <m:sSub>
                            <m:sSubPr>
                              <m:ctrlPr>
                                <a:rPr lang="en-US" altLang="ko-K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altLang="ko-K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ko-K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altLang="ko-K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ko-K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altLang="ko-KR" sz="1600">
                  <a:solidFill>
                    <a:schemeClr val="tx1"/>
                  </a:solidFill>
                  <a:latin typeface="+mn-lt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:endParaRPr lang="en-US" altLang="ko-KR" sz="1600" i="1">
                  <a:solidFill>
                    <a:schemeClr val="tx1"/>
                  </a:solidFill>
                  <a:latin typeface="+mn-lt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altLang="ko-KR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altLang="ko-KR" sz="1600">
                    <a:solidFill>
                      <a:schemeClr val="tx1"/>
                    </a:solidFill>
                    <a:latin typeface="+mn-lt"/>
                    <a:cs typeface="Times New Roman" panose="02020603050405020304" pitchFamily="18" charset="0"/>
                  </a:rPr>
                  <a:t>: Loaded quality factor, including losses of cavity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ko-K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ko-KR" sz="1600">
                    <a:solidFill>
                      <a:schemeClr val="tx1"/>
                    </a:solidFill>
                    <a:latin typeface="+mn-lt"/>
                    <a:cs typeface="Times New Roman" panose="02020603050405020304" pitchFamily="18" charset="0"/>
                  </a:rPr>
                  <a:t>) and receiver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ko-K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altLang="ko-KR" sz="1600">
                    <a:solidFill>
                      <a:schemeClr val="tx1"/>
                    </a:solidFill>
                    <a:latin typeface="+mn-lt"/>
                    <a:cs typeface="Times New Roman" panose="02020603050405020304" pitchFamily="18" charset="0"/>
                  </a:rPr>
                  <a:t>) </a:t>
                </a:r>
                <a:br>
                  <a:rPr lang="en-US" altLang="ko-KR" sz="1600">
                    <a:solidFill>
                      <a:schemeClr val="tx1"/>
                    </a:solidFill>
                    <a:latin typeface="+mn-lt"/>
                    <a:cs typeface="Times New Roman" panose="02020603050405020304" pitchFamily="18" charset="0"/>
                  </a:rPr>
                </a:br>
                <a:endParaRPr lang="en-US" altLang="ko-KR" sz="1600">
                  <a:solidFill>
                    <a:schemeClr val="tx1"/>
                  </a:solidFill>
                  <a:latin typeface="+mn-lt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altLang="ko-K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altLang="ko-K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altLang="ko-K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altLang="ko-KR" sz="160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5" name="제목 1">
                <a:extLst>
                  <a:ext uri="{FF2B5EF4-FFF2-40B4-BE49-F238E27FC236}">
                    <a16:creationId xmlns:a16="http://schemas.microsoft.com/office/drawing/2014/main" id="{BCE78224-7B39-6841-90DE-FE4ED2AFE0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3229" y="2984501"/>
                <a:ext cx="4028659" cy="3332830"/>
              </a:xfrm>
              <a:prstGeom prst="rect">
                <a:avLst/>
              </a:prstGeom>
              <a:blipFill>
                <a:blip r:embed="rId4"/>
                <a:stretch>
                  <a:fillRect l="-756" t="-5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12">
            <a:extLst>
              <a:ext uri="{FF2B5EF4-FFF2-40B4-BE49-F238E27FC236}">
                <a16:creationId xmlns:a16="http://schemas.microsoft.com/office/drawing/2014/main" id="{ED06FFA9-EC75-8344-A35B-C71079FBA03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08100" y="3858835"/>
            <a:ext cx="1265275" cy="23441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제목 1">
                <a:extLst>
                  <a:ext uri="{FF2B5EF4-FFF2-40B4-BE49-F238E27FC236}">
                    <a16:creationId xmlns:a16="http://schemas.microsoft.com/office/drawing/2014/main" id="{9CFA486C-CB54-2341-8C45-835A001A232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991889" y="2984500"/>
                <a:ext cx="3895312" cy="98863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algn="l" defTabSz="914400" rtl="0" eaLnBrk="1" latinLnBrk="1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en-US" altLang="ko-KR" sz="1600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For an empty cylindrical cavity inside an external B-field in the </a:t>
                </a:r>
                <a14:m>
                  <m:oMath xmlns:m="http://schemas.openxmlformats.org/officeDocument/2006/math">
                    <m:r>
                      <a:rPr lang="en-US" altLang="ko-KR" sz="1600" i="1">
                        <a:solidFill>
                          <a:srgbClr val="252525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altLang="ko-KR" sz="1600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-direction, the </a:t>
                </a:r>
                <a:r>
                  <a:rPr lang="en-US" altLang="ko-KR" sz="1600" b="1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TM</a:t>
                </a:r>
                <a:r>
                  <a:rPr lang="en-US" altLang="ko-KR" sz="1600" b="1" baseline="-25000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010</a:t>
                </a:r>
                <a:r>
                  <a:rPr lang="en-US" altLang="ko-KR" sz="1600" b="1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 mode</a:t>
                </a:r>
                <a:r>
                  <a:rPr lang="en-US" altLang="ko-KR" sz="1600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 has the highest form factor at 0.69</a:t>
                </a:r>
              </a:p>
            </p:txBody>
          </p:sp>
        </mc:Choice>
        <mc:Fallback xmlns="">
          <p:sp>
            <p:nvSpPr>
              <p:cNvPr id="7" name="제목 1">
                <a:extLst>
                  <a:ext uri="{FF2B5EF4-FFF2-40B4-BE49-F238E27FC236}">
                    <a16:creationId xmlns:a16="http://schemas.microsoft.com/office/drawing/2014/main" id="{9CFA486C-CB54-2341-8C45-835A001A23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1889" y="2984500"/>
                <a:ext cx="3895312" cy="988635"/>
              </a:xfrm>
              <a:prstGeom prst="rect">
                <a:avLst/>
              </a:prstGeom>
              <a:blipFill>
                <a:blip r:embed="rId6"/>
                <a:stretch>
                  <a:fillRect l="-782" t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E7C449D5-8259-1D4E-B7C1-93FC6C71D39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50003" y="4615385"/>
            <a:ext cx="246743" cy="9453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5A6F191-D4F1-70D7-5B5E-97567CCC9191}"/>
                  </a:ext>
                </a:extLst>
              </p:cNvPr>
              <p:cNvSpPr txBox="1"/>
              <p:nvPr/>
            </p:nvSpPr>
            <p:spPr>
              <a:xfrm>
                <a:off x="7411383" y="2469851"/>
                <a:ext cx="20295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/>
                  <a:t>*Assumes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altLang="ko-K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altLang="ko-K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en-US" altLang="ko-K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≫</m:t>
                        </m:r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5A6F191-D4F1-70D7-5B5E-97567CCC91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1383" y="2469851"/>
                <a:ext cx="2029500" cy="369332"/>
              </a:xfrm>
              <a:prstGeom prst="rect">
                <a:avLst/>
              </a:prstGeom>
              <a:blipFill>
                <a:blip r:embed="rId8"/>
                <a:stretch>
                  <a:fillRect l="-2703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9C48CC5E-AED3-41CB-B41C-C05B77FC6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4D8E2DCD-FA15-83A0-6BAC-81B9065D0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52B65DE-38BC-23A7-4EF6-91059B10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0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B8E76-9276-6B21-78C8-67A2559C3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CP problem</a:t>
            </a:r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92A6CA-1CF0-6CBE-E484-46FBC9860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906C7EAA-5F86-8911-8963-500050A9970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7054" y="1357557"/>
                <a:ext cx="5965459" cy="498584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The QCD </a:t>
                </a:r>
                <a:r>
                  <a:rPr lang="en-US" dirty="0" err="1"/>
                  <a:t>Lagrangian</a:t>
                </a:r>
                <a:r>
                  <a:rPr lang="en-US" dirty="0"/>
                  <a:t> has a </a:t>
                </a:r>
                <a14:m>
                  <m:oMath xmlns:m="http://schemas.openxmlformats.org/officeDocument/2006/math">
                    <m:r>
                      <a:rPr lang="en-US" altLang="ko-KR" sz="2800" i="1" smtClean="0">
                        <a:solidFill>
                          <a:srgbClr val="25252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𝐶𝑃</m:t>
                    </m:r>
                  </m:oMath>
                </a14:m>
                <a:r>
                  <a:rPr lang="en-US" dirty="0"/>
                  <a:t>-violating term</a:t>
                </a:r>
              </a:p>
              <a:p>
                <a:pPr marL="457200" lvl="1" indent="0">
                  <a:buNone/>
                </a:pPr>
                <a:endParaRPr lang="en-US" sz="4800" dirty="0"/>
              </a:p>
              <a:p>
                <a:r>
                  <a:rPr lang="en-US" dirty="0"/>
                  <a:t>In Neutron EDM is not observed:</a:t>
                </a:r>
              </a:p>
              <a:p>
                <a:pPr marL="457200" lvl="1" indent="0">
                  <a:buNone/>
                </a:pPr>
                <a:endParaRPr lang="en-US" altLang="ko-KR" sz="4800" dirty="0"/>
              </a:p>
              <a:p>
                <a:r>
                  <a:rPr lang="en-US" altLang="ko-KR" dirty="0"/>
                  <a:t>Current limit implies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ko-K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n-US" altLang="ko-K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sSup>
                      <m:sSupPr>
                        <m:ctrlPr>
                          <a:rPr lang="en-US" altLang="ko-K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ko-K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−10</m:t>
                        </m:r>
                      </m:sup>
                    </m:sSup>
                  </m:oMath>
                </a14:m>
                <a:endParaRPr lang="en-US" altLang="ko-KR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906C7EAA-5F86-8911-8963-500050A997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054" y="1357557"/>
                <a:ext cx="5965459" cy="4985849"/>
              </a:xfrm>
              <a:prstGeom prst="rect">
                <a:avLst/>
              </a:prstGeom>
              <a:blipFill>
                <a:blip r:embed="rId2"/>
                <a:stretch>
                  <a:fillRect l="-2335" t="-2799" r="-21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undefined">
            <a:extLst>
              <a:ext uri="{FF2B5EF4-FFF2-40B4-BE49-F238E27FC236}">
                <a16:creationId xmlns:a16="http://schemas.microsoft.com/office/drawing/2014/main" id="{E8958808-4079-FB2A-3FBB-D85EAD239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9320" y="1383398"/>
            <a:ext cx="5755625" cy="403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4BA58F7-8017-D4E9-10C9-ABF0620C96B8}"/>
              </a:ext>
            </a:extLst>
          </p:cNvPr>
          <p:cNvSpPr/>
          <p:nvPr/>
        </p:nvSpPr>
        <p:spPr>
          <a:xfrm>
            <a:off x="3183922" y="5402787"/>
            <a:ext cx="2957862" cy="26161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algn="ctr"/>
            <a:r>
              <a:rPr lang="en-US" altLang="ko-KR" sz="1100" dirty="0">
                <a:ea typeface="맑은 고딕"/>
              </a:rPr>
              <a:t>C. Abel et al. Phys. Rev. Lett. 124, 081803 (2020)</a:t>
            </a:r>
            <a:endParaRPr lang="en-US" sz="1100" dirty="0">
              <a:ea typeface="맑은 고딕"/>
              <a:cs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제목 1">
                <a:extLst>
                  <a:ext uri="{FF2B5EF4-FFF2-40B4-BE49-F238E27FC236}">
                    <a16:creationId xmlns:a16="http://schemas.microsoft.com/office/drawing/2014/main" id="{20B0B185-8E6C-0029-7C9B-BBD1EA465D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5418" y="5778244"/>
                <a:ext cx="5717007" cy="494843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algn="l" defTabSz="914400" rtl="0" eaLnBrk="1" latinLnBrk="1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ko-KR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</m:acc>
                  </m:oMath>
                </a14:m>
                <a:r>
                  <a:rPr lang="en-US" altLang="ko-KR" sz="2800" b="1">
                    <a:solidFill>
                      <a:srgbClr val="252525"/>
                    </a:solidFill>
                    <a:latin typeface="+mn-lt"/>
                    <a:cs typeface="Times New Roman" panose="02020603050405020304" pitchFamily="18" charset="0"/>
                  </a:rPr>
                  <a:t> should be of order unity but isn’t!</a:t>
                </a:r>
              </a:p>
            </p:txBody>
          </p:sp>
        </mc:Choice>
        <mc:Fallback xmlns="">
          <p:sp>
            <p:nvSpPr>
              <p:cNvPr id="8" name="제목 1">
                <a:extLst>
                  <a:ext uri="{FF2B5EF4-FFF2-40B4-BE49-F238E27FC236}">
                    <a16:creationId xmlns:a16="http://schemas.microsoft.com/office/drawing/2014/main" id="{20B0B185-8E6C-0029-7C9B-BBD1EA465D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18" y="5778244"/>
                <a:ext cx="5717007" cy="494843"/>
              </a:xfrm>
              <a:prstGeom prst="rect">
                <a:avLst/>
              </a:prstGeom>
              <a:blipFill>
                <a:blip r:embed="rId4"/>
                <a:stretch>
                  <a:fillRect l="-443" t="-12821" b="-41026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직사각형 35">
                <a:extLst>
                  <a:ext uri="{FF2B5EF4-FFF2-40B4-BE49-F238E27FC236}">
                    <a16:creationId xmlns:a16="http://schemas.microsoft.com/office/drawing/2014/main" id="{9036D4FE-BAF4-202A-D47B-F90BE120668D}"/>
                  </a:ext>
                </a:extLst>
              </p:cNvPr>
              <p:cNvSpPr/>
              <p:nvPr/>
            </p:nvSpPr>
            <p:spPr>
              <a:xfrm>
                <a:off x="1118400" y="2210028"/>
                <a:ext cx="4062766" cy="833433"/>
              </a:xfrm>
              <a:prstGeom prst="rect">
                <a:avLst/>
              </a:prstGeom>
            </p:spPr>
            <p:txBody>
              <a:bodyPr wrap="square" anchor="t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i="1" smtClean="0">
                              <a:solidFill>
                                <a:srgbClr val="25252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i="1">
                              <a:solidFill>
                                <a:srgbClr val="25252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ko-KR" sz="2400" i="1">
                                  <a:solidFill>
                                    <a:srgbClr val="25252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2400" i="1">
                                  <a:solidFill>
                                    <a:srgbClr val="25252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</m:sub>
                      </m:sSub>
                      <m:r>
                        <a:rPr lang="en-US" altLang="ko-KR" sz="2400" i="1">
                          <a:solidFill>
                            <a:srgbClr val="252525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2400" i="1">
                              <a:solidFill>
                                <a:srgbClr val="25252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ko-KR" sz="2400" i="1">
                                  <a:solidFill>
                                    <a:srgbClr val="25252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400" i="1">
                                  <a:solidFill>
                                    <a:srgbClr val="25252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altLang="ko-KR" sz="2400" i="1">
                                  <a:solidFill>
                                    <a:srgbClr val="25252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ko-KR" sz="2400" i="1">
                              <a:solidFill>
                                <a:srgbClr val="25252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32</m:t>
                          </m:r>
                          <m:sSup>
                            <m:sSupPr>
                              <m:ctrlPr>
                                <a:rPr lang="en-US" altLang="ko-KR" sz="2400" i="1">
                                  <a:solidFill>
                                    <a:srgbClr val="25252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400" i="1">
                                  <a:solidFill>
                                    <a:srgbClr val="25252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ko-KR" sz="2400" i="1">
                                  <a:solidFill>
                                    <a:srgbClr val="25252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acc>
                        <m:accPr>
                          <m:chr m:val="̅"/>
                          <m:ctrlPr>
                            <a:rPr lang="en-US" altLang="ko-KR" sz="2400" i="1">
                              <a:solidFill>
                                <a:srgbClr val="25252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ko-KR" sz="2400" i="1">
                              <a:solidFill>
                                <a:srgbClr val="25252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  <m:sSubSup>
                        <m:sSubSupPr>
                          <m:ctrlPr>
                            <a:rPr lang="en-US" altLang="ko-KR" sz="2400" i="1">
                              <a:solidFill>
                                <a:srgbClr val="25252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400" i="1">
                              <a:solidFill>
                                <a:srgbClr val="25252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ko-KR" sz="2400" i="1">
                              <a:solidFill>
                                <a:srgbClr val="25252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en-US" altLang="ko-KR" sz="2400" i="1">
                              <a:solidFill>
                                <a:srgbClr val="25252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bSup>
                      <m:sSub>
                        <m:sSubPr>
                          <m:ctrlPr>
                            <a:rPr lang="en-US" altLang="ko-KR" sz="2400" i="1">
                              <a:solidFill>
                                <a:srgbClr val="25252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altLang="ko-KR" sz="2400" i="1">
                                  <a:solidFill>
                                    <a:srgbClr val="25252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2400" i="1">
                                  <a:solidFill>
                                    <a:srgbClr val="252525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e>
                          </m:acc>
                        </m:e>
                        <m:sub>
                          <m:r>
                            <a:rPr lang="en-US" altLang="ko-KR" sz="2400" i="1">
                              <a:solidFill>
                                <a:srgbClr val="25252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altLang="ko-KR" sz="2400" i="1">
                              <a:solidFill>
                                <a:srgbClr val="25252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lang="ko-KR" altLang="en-US" sz="24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직사각형 35">
                <a:extLst>
                  <a:ext uri="{FF2B5EF4-FFF2-40B4-BE49-F238E27FC236}">
                    <a16:creationId xmlns:a16="http://schemas.microsoft.com/office/drawing/2014/main" id="{9036D4FE-BAF4-202A-D47B-F90BE12066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8400" y="2210028"/>
                <a:ext cx="4062766" cy="833433"/>
              </a:xfrm>
              <a:prstGeom prst="rect">
                <a:avLst/>
              </a:prstGeom>
              <a:blipFill>
                <a:blip r:embed="rId5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A26AA6-0058-948F-0CD5-EDFE68F1E35A}"/>
                  </a:ext>
                </a:extLst>
              </p:cNvPr>
              <p:cNvSpPr txBox="1"/>
              <p:nvPr/>
            </p:nvSpPr>
            <p:spPr>
              <a:xfrm>
                <a:off x="583513" y="3546442"/>
                <a:ext cx="5132539" cy="8136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altLang="ko-K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altLang="ko-KR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acc>
                        <m:accPr>
                          <m:chr m:val="̅"/>
                          <m:ctrlPr>
                            <a:rPr lang="en-US" altLang="ko-K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ko-K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  <m:f>
                        <m:fPr>
                          <m:ctrlPr>
                            <a:rPr lang="en-US" altLang="ko-K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sSubSup>
                            <m:sSubSupPr>
                              <m:ctrlPr>
                                <a:rPr lang="en-US" altLang="ko-K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ko-K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n-US" altLang="ko-K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f>
                        <m:fPr>
                          <m:ctrlPr>
                            <a:rPr lang="en-US" altLang="ko-K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ko-K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ko-K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ko-K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ko-K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ko-K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r>
                            <a:rPr lang="en-US" altLang="ko-K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ko-K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ko-KR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  <m:r>
                        <a:rPr lang="en-US" altLang="ko-KR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altLang="ko-K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ko-K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−16</m:t>
                          </m:r>
                        </m:sup>
                      </m:sSup>
                      <m:r>
                        <a:rPr lang="en-US" altLang="ko-KR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̅"/>
                          <m:ctrlPr>
                            <a:rPr lang="en-US" altLang="ko-K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ko-K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  <m:r>
                        <a:rPr lang="en-US" altLang="ko-KR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altLang="ko-KR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ko-KR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cm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A26AA6-0058-948F-0CD5-EDFE68F1E3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513" y="3546442"/>
                <a:ext cx="5132539" cy="813684"/>
              </a:xfrm>
              <a:prstGeom prst="rect">
                <a:avLst/>
              </a:prstGeom>
              <a:blipFill>
                <a:blip r:embed="rId6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50CDE8B-8908-0A17-300A-E28062EEB671}"/>
                  </a:ext>
                </a:extLst>
              </p:cNvPr>
              <p:cNvSpPr txBox="1"/>
              <p:nvPr/>
            </p:nvSpPr>
            <p:spPr>
              <a:xfrm>
                <a:off x="294591" y="4926695"/>
                <a:ext cx="5847193" cy="5220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altLang="ko-KR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e>
                      </m:d>
                      <m:r>
                        <a:rPr lang="en-US" altLang="ko-KR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ko-KR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0.0±</m:t>
                          </m:r>
                          <m:sSub>
                            <m:sSub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  <m:t>1.1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ko-KR" sz="2400">
                                  <a:latin typeface="Cambria Math" panose="02040503050406030204" pitchFamily="18" charset="0"/>
                                </a:rPr>
                                <m:t>stat</m:t>
                              </m:r>
                            </m:sub>
                          </m:sSub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±</m:t>
                          </m:r>
                          <m:sSub>
                            <m:sSub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  <m:t>0.2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ko-KR" sz="2400">
                                  <a:latin typeface="Cambria Math" panose="02040503050406030204" pitchFamily="18" charset="0"/>
                                </a:rPr>
                                <m:t>sys</m:t>
                              </m:r>
                            </m:sub>
                          </m:sSub>
                        </m:e>
                      </m:d>
                      <m:r>
                        <a:rPr lang="en-US" altLang="ko-KR" sz="2400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altLang="ko-KR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−26</m:t>
                          </m:r>
                        </m:sup>
                      </m:sSup>
                      <m:r>
                        <a:rPr lang="en-US" altLang="ko-KR" sz="2400" i="1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altLang="ko-KR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ko-KR" sz="2400">
                          <a:latin typeface="Cambria Math" panose="02040503050406030204" pitchFamily="18" charset="0"/>
                        </a:rPr>
                        <m:t>cm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50CDE8B-8908-0A17-300A-E28062EEB6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591" y="4926695"/>
                <a:ext cx="5847193" cy="522066"/>
              </a:xfrm>
              <a:prstGeom prst="rect">
                <a:avLst/>
              </a:prstGeom>
              <a:blipFill>
                <a:blip r:embed="rId7"/>
                <a:stretch>
                  <a:fillRect b="-930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7E1E1A-AA4B-2255-ED44-D55D4A08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A50123F-E48C-3DF1-31D1-750EB84E8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</p:spTree>
    <p:extLst>
      <p:ext uri="{BB962C8B-B14F-4D97-AF65-F5344CB8AC3E}">
        <p14:creationId xmlns:p14="http://schemas.microsoft.com/office/powerpoint/2010/main" val="39947983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E4CAE-C33F-1DAD-F1C7-B3817CEAE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KR" dirty="0"/>
              <a:t>Geometries for lumped axion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134AF-E41E-1753-6434-4664A93262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KR" dirty="0"/>
              <a:t>Various geometries are possible to pickup the induced axion field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178D59-59EC-CA6F-8DA5-62C75E2D8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B73CF-C833-E01F-23FE-68D128336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E0C7A-F87F-6006-5F71-53C498D34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71A042-4BD6-01CC-5400-7358608823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700" y="1955432"/>
            <a:ext cx="7340600" cy="3644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FC29E2-8B4D-EE92-D628-8A966EFEBC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5672931"/>
            <a:ext cx="7772400" cy="59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049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4B38BD-EFC5-E496-8628-DC32C6F24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8CAD4F-4218-FB8B-7727-163F47F6B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D7434E-8761-48A0-0019-BFE7D06A9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</p:spTree>
    <p:extLst>
      <p:ext uri="{BB962C8B-B14F-4D97-AF65-F5344CB8AC3E}">
        <p14:creationId xmlns:p14="http://schemas.microsoft.com/office/powerpoint/2010/main" val="3839744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595F6-4BF7-2198-E442-D3F47F03B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Peccei-Quinn theory</a:t>
            </a:r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F1DACC-A47D-34F3-506F-10831BC41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A669E1E8-5A80-7656-682B-DD8E65E0D4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7053" y="1357557"/>
                <a:ext cx="6815637" cy="498584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The Peccei-Quinn mechanism implements a new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𝑃𝑄</m:t>
                        </m:r>
                      </m:sub>
                    </m:sSub>
                  </m:oMath>
                </a14:m>
                <a:r>
                  <a:rPr lang="en-US" altLang="ko-KR" dirty="0">
                    <a:cs typeface="Times New Roman" panose="02020603050405020304" pitchFamily="18" charset="0"/>
                  </a:rPr>
                  <a:t> symmetry to solve the strong CP problem</a:t>
                </a:r>
              </a:p>
              <a:p>
                <a:pPr lvl="1"/>
                <a:r>
                  <a:rPr lang="en-US" altLang="ko-KR" dirty="0">
                    <a:cs typeface="Times New Roman" panose="02020603050405020304" pitchFamily="18" charset="0"/>
                  </a:rPr>
                  <a:t>Eliminates all effects of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𝐶𝑃</m:t>
                    </m:r>
                  </m:oMath>
                </a14:m>
                <a:r>
                  <a:rPr lang="en-US" altLang="ko-KR" dirty="0">
                    <a:cs typeface="Times New Roman" panose="02020603050405020304" pitchFamily="18" charset="0"/>
                  </a:rPr>
                  <a:t>-violation for all orders</a:t>
                </a:r>
                <a:endParaRPr lang="en-US" b="1" dirty="0"/>
              </a:p>
              <a:p>
                <a:r>
                  <a:rPr lang="en-US" dirty="0"/>
                  <a:t>The spontaneous symmetry breaking of this symmetry implies the existence of a pseudo-Goldstone boson, </a:t>
                </a:r>
                <a:r>
                  <a:rPr lang="en-US" b="1" dirty="0"/>
                  <a:t>the QCD axion</a:t>
                </a:r>
              </a:p>
            </p:txBody>
          </p:sp>
        </mc:Choice>
        <mc:Fallback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A669E1E8-5A80-7656-682B-DD8E65E0D4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7053" y="1357557"/>
                <a:ext cx="6815637" cy="4985849"/>
              </a:xfrm>
              <a:blipFill>
                <a:blip r:embed="rId2"/>
                <a:stretch>
                  <a:fillRect l="-2045" t="-2799" r="-260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9">
            <a:extLst>
              <a:ext uri="{FF2B5EF4-FFF2-40B4-BE49-F238E27FC236}">
                <a16:creationId xmlns:a16="http://schemas.microsoft.com/office/drawing/2014/main" id="{59DFA9C5-096F-8AAD-6AAC-2607A1DD95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113" y="1386748"/>
            <a:ext cx="3915266" cy="34752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3E0453-0537-5FD0-2523-6055DDF8FC2E}"/>
                  </a:ext>
                </a:extLst>
              </p:cNvPr>
              <p:cNvSpPr txBox="1"/>
              <p:nvPr/>
            </p:nvSpPr>
            <p:spPr>
              <a:xfrm>
                <a:off x="6657531" y="4861957"/>
                <a:ext cx="5248429" cy="341247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sz="1600">
                    <a:solidFill>
                      <a:srgbClr val="252525"/>
                    </a:solidFill>
                    <a:cs typeface="Times New Roman" panose="02020603050405020304" pitchFamily="18" charset="0"/>
                  </a:rPr>
                  <a:t>The axion is the result of the explicit determination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ko-KR" sz="1600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sz="1600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endParaRPr lang="en-US" sz="1600">
                  <a:solidFill>
                    <a:srgbClr val="252525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3E0453-0537-5FD0-2523-6055DDF8FC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7531" y="4861957"/>
                <a:ext cx="5248429" cy="341247"/>
              </a:xfrm>
              <a:prstGeom prst="rect">
                <a:avLst/>
              </a:prstGeom>
              <a:blipFill>
                <a:blip r:embed="rId4"/>
                <a:stretch>
                  <a:fillRect t="-7407" b="-2222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C8EC20-C671-40C2-C7A5-78D59CFE0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95494D-C21A-31D7-9CB1-C60AA314E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</p:spTree>
    <p:extLst>
      <p:ext uri="{BB962C8B-B14F-4D97-AF65-F5344CB8AC3E}">
        <p14:creationId xmlns:p14="http://schemas.microsoft.com/office/powerpoint/2010/main" val="1547815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3F28361-66A5-8649-8F5C-C6CA831D9F4F}"/>
              </a:ext>
            </a:extLst>
          </p:cNvPr>
          <p:cNvSpPr txBox="1">
            <a:spLocks/>
          </p:cNvSpPr>
          <p:nvPr/>
        </p:nvSpPr>
        <p:spPr>
          <a:xfrm>
            <a:off x="167054" y="1357557"/>
            <a:ext cx="11857892" cy="4985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Dark matter was predicted due to difference between measurements between gravitational and luminous matter</a:t>
            </a:r>
          </a:p>
          <a:p>
            <a:r>
              <a:rPr lang="en-US"/>
              <a:t>Galaxy rotation curves and small-scale structures are among the plethora of evidence for (cold) dark matter (CDM)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E7A3E8-F99E-E945-8421-C47BB889D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Dark matter</a:t>
            </a:r>
          </a:p>
        </p:txBody>
      </p:sp>
      <p:pic>
        <p:nvPicPr>
          <p:cNvPr id="11" name="그림 14">
            <a:extLst>
              <a:ext uri="{FF2B5EF4-FFF2-40B4-BE49-F238E27FC236}">
                <a16:creationId xmlns:a16="http://schemas.microsoft.com/office/drawing/2014/main" id="{6CA7486D-3A23-554B-8D95-117DF38B62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08" r="8788" b="3953"/>
          <a:stretch/>
        </p:blipFill>
        <p:spPr>
          <a:xfrm>
            <a:off x="167053" y="3092467"/>
            <a:ext cx="3670215" cy="251227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98CDA39-5B13-4447-AA4C-7A73F2CCB97A}"/>
              </a:ext>
            </a:extLst>
          </p:cNvPr>
          <p:cNvSpPr/>
          <p:nvPr/>
        </p:nvSpPr>
        <p:spPr>
          <a:xfrm>
            <a:off x="625020" y="5697073"/>
            <a:ext cx="275428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altLang="ko-KR" sz="1600" dirty="0"/>
              <a:t>M33 </a:t>
            </a:r>
            <a:r>
              <a:rPr lang="it-IT" altLang="ko-KR" sz="1600" dirty="0" err="1"/>
              <a:t>galaxy</a:t>
            </a:r>
            <a:r>
              <a:rPr lang="it-IT" altLang="ko-KR" sz="1600" dirty="0"/>
              <a:t> </a:t>
            </a:r>
            <a:r>
              <a:rPr lang="it-IT" altLang="ko-KR" sz="1600" dirty="0" err="1"/>
              <a:t>rotation</a:t>
            </a:r>
            <a:r>
              <a:rPr lang="it-IT" altLang="ko-KR" sz="1600" dirty="0"/>
              <a:t> curve</a:t>
            </a:r>
          </a:p>
          <a:p>
            <a:pPr algn="ctr"/>
            <a:r>
              <a:rPr lang="it-IT" altLang="ko-KR" sz="1000" dirty="0"/>
              <a:t>E. Corbelli and P. Salucci, </a:t>
            </a:r>
            <a:r>
              <a:rPr lang="en-US" altLang="ko-KR" sz="1000" dirty="0"/>
              <a:t>RAS, MNRAS 311 (2000)</a:t>
            </a:r>
            <a:endParaRPr lang="en-US" sz="2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F1D0B1B-34E7-BC4D-83B5-762D527624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0789" y="3108293"/>
            <a:ext cx="3330430" cy="240675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518198AE-05C9-6941-9D79-40A2D1C41B39}"/>
              </a:ext>
            </a:extLst>
          </p:cNvPr>
          <p:cNvSpPr/>
          <p:nvPr/>
        </p:nvSpPr>
        <p:spPr>
          <a:xfrm>
            <a:off x="4507647" y="5604742"/>
            <a:ext cx="36967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/>
              <a:t>Bullet cluster distribution difference in normal matter (red) and total mass (blue)</a:t>
            </a:r>
          </a:p>
          <a:p>
            <a:pPr algn="ctr"/>
            <a:r>
              <a:rPr lang="en-US" sz="1000"/>
              <a:t>Chandra X-Ray Observatory: 1E 0657-56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4EAD73B-E1B6-5264-2B2E-9FBF93D961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2869" y="3108293"/>
            <a:ext cx="3292077" cy="213375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640CB3C-98FA-F533-4A75-32B13CB9B6B6}"/>
              </a:ext>
            </a:extLst>
          </p:cNvPr>
          <p:cNvSpPr/>
          <p:nvPr/>
        </p:nvSpPr>
        <p:spPr>
          <a:xfrm>
            <a:off x="9074367" y="5331635"/>
            <a:ext cx="260907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/>
              <a:t>Dark matter constitutes 26.8% of energy budget</a:t>
            </a:r>
          </a:p>
          <a:p>
            <a:pPr algn="ctr"/>
            <a:r>
              <a:rPr lang="fr-FR" altLang="ko-KR" sz="1100"/>
              <a:t>P. A. R. Ade et al. (Planck Collaboration), </a:t>
            </a:r>
            <a:r>
              <a:rPr lang="fr-FR" altLang="ko-KR" sz="1100" err="1"/>
              <a:t>Astron</a:t>
            </a:r>
            <a:r>
              <a:rPr lang="fr-FR" altLang="ko-KR" sz="1100"/>
              <a:t>. As</a:t>
            </a:r>
            <a:r>
              <a:rPr lang="en-US" altLang="ko-KR" sz="1100" err="1"/>
              <a:t>trophys</a:t>
            </a:r>
            <a:r>
              <a:rPr lang="en-US" altLang="ko-KR" sz="1100"/>
              <a:t>. 594, A13 (2016).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5DF2A2-8337-C33F-F4F2-BE25A87E3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99AF284-1DEF-DAF9-7842-C887D94F5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AFAFA56-6996-8574-6E8D-43F2875CB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</p:spTree>
    <p:extLst>
      <p:ext uri="{BB962C8B-B14F-4D97-AF65-F5344CB8AC3E}">
        <p14:creationId xmlns:p14="http://schemas.microsoft.com/office/powerpoint/2010/main" val="2247427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5A058-7984-C945-A85B-2E0D328BB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Searching for axions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5F0C9C-0A12-AB4D-82A1-DE91AD77685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7054" y="1357557"/>
                <a:ext cx="6083434" cy="4985849"/>
              </a:xfrm>
            </p:spPr>
            <p:txBody>
              <a:bodyPr/>
              <a:lstStyle/>
              <a:p>
                <a:r>
                  <a:rPr lang="en-US" dirty="0"/>
                  <a:t>The axion, like dark matter, is weakly interacting with normal matter, and can be produced cold</a:t>
                </a:r>
                <a:endParaRPr lang="en-US" altLang="ko-KR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r>
                  <a:rPr lang="en-US" altLang="ko-KR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One of the ways to probe the axion is to use the axion-photon coupling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 smtClean="0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b="0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ko-KR" sz="2800" b="0" i="1" smtClean="0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altLang="ko-KR" sz="2800" b="0" i="1">
                            <a:solidFill>
                              <a:srgbClr val="252525"/>
                            </a:solidFill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</m:sSub>
                  </m:oMath>
                </a14:m>
                <a:endParaRPr lang="en-US" altLang="ko-KR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A strong magnetic field converts the axion into a photon through the inverse </a:t>
                </a:r>
                <a:r>
                  <a:rPr lang="en-US" dirty="0" err="1">
                    <a:solidFill>
                      <a:schemeClr val="tx1"/>
                    </a:solidFill>
                  </a:rPr>
                  <a:t>Primakoff</a:t>
                </a:r>
                <a:r>
                  <a:rPr lang="en-US" dirty="0">
                    <a:solidFill>
                      <a:schemeClr val="tx1"/>
                    </a:solidFill>
                  </a:rPr>
                  <a:t> effect (</a:t>
                </a:r>
                <a:r>
                  <a:rPr lang="en-US" dirty="0" err="1">
                    <a:solidFill>
                      <a:schemeClr val="tx1"/>
                    </a:solidFill>
                  </a:rPr>
                  <a:t>Sikivie</a:t>
                </a:r>
                <a:r>
                  <a:rPr lang="en-US" dirty="0">
                    <a:solidFill>
                      <a:schemeClr val="tx1"/>
                    </a:solidFill>
                  </a:rPr>
                  <a:t> effect)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5F0C9C-0A12-AB4D-82A1-DE91AD7768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7054" y="1357557"/>
                <a:ext cx="6083434" cy="4985849"/>
              </a:xfrm>
              <a:blipFill>
                <a:blip r:embed="rId2"/>
                <a:stretch>
                  <a:fillRect l="-2287" t="-2799" r="-208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25CE9964-B00C-F079-32A8-7A07EFB57B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2112" y="4171757"/>
            <a:ext cx="2458589" cy="21046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C69529C-66FC-BFDE-953C-345F33B1DECE}"/>
              </a:ext>
            </a:extLst>
          </p:cNvPr>
          <p:cNvSpPr txBox="1"/>
          <p:nvPr/>
        </p:nvSpPr>
        <p:spPr>
          <a:xfrm>
            <a:off x="6895922" y="5935139"/>
            <a:ext cx="2458590" cy="3412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>
                <a:solidFill>
                  <a:srgbClr val="252525"/>
                </a:solidFill>
                <a:cs typeface="Times New Roman" panose="02020603050405020304" pitchFamily="18" charset="0"/>
              </a:rPr>
              <a:t>Inverse </a:t>
            </a:r>
            <a:r>
              <a:rPr lang="en-US" sz="1600" err="1">
                <a:solidFill>
                  <a:srgbClr val="252525"/>
                </a:solidFill>
                <a:cs typeface="Times New Roman" panose="02020603050405020304" pitchFamily="18" charset="0"/>
              </a:rPr>
              <a:t>Primakoff</a:t>
            </a:r>
            <a:r>
              <a:rPr lang="en-US" sz="1600">
                <a:solidFill>
                  <a:srgbClr val="252525"/>
                </a:solidFill>
                <a:cs typeface="Times New Roman" panose="02020603050405020304" pitchFamily="18" charset="0"/>
              </a:rPr>
              <a:t> effect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49C3AB0-B19D-015D-9205-403D7FEA5455}"/>
              </a:ext>
            </a:extLst>
          </p:cNvPr>
          <p:cNvGrpSpPr/>
          <p:nvPr/>
        </p:nvGrpSpPr>
        <p:grpSpPr>
          <a:xfrm>
            <a:off x="6531678" y="1528122"/>
            <a:ext cx="5493268" cy="2685815"/>
            <a:chOff x="6531678" y="1528122"/>
            <a:chExt cx="5493268" cy="268581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5CFDDC9-A44D-23D1-B1AA-22337307CD00}"/>
                </a:ext>
              </a:extLst>
            </p:cNvPr>
            <p:cNvSpPr txBox="1"/>
            <p:nvPr/>
          </p:nvSpPr>
          <p:spPr>
            <a:xfrm>
              <a:off x="6531678" y="1528123"/>
              <a:ext cx="2670434" cy="9541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2800" dirty="0">
                  <a:solidFill>
                    <a:schemeClr val="tx1"/>
                  </a:solidFill>
                </a:rPr>
                <a:t>Strong CP problem solution</a:t>
              </a:r>
              <a:endParaRPr lang="en-US" altLang="ko-KR" i="1" dirty="0">
                <a:solidFill>
                  <a:schemeClr val="tx1"/>
                </a:solidFill>
                <a:latin typeface="Cambria Math" panose="02040503050406030204" pitchFamily="18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1FE457F-3552-2A01-14A9-D2D93C1CB9D8}"/>
                </a:ext>
              </a:extLst>
            </p:cNvPr>
            <p:cNvSpPr txBox="1"/>
            <p:nvPr/>
          </p:nvSpPr>
          <p:spPr>
            <a:xfrm>
              <a:off x="9354512" y="1528122"/>
              <a:ext cx="2670434" cy="9541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2800">
                  <a:solidFill>
                    <a:schemeClr val="tx1"/>
                  </a:solidFill>
                </a:rPr>
                <a:t>Dark matter candidate</a:t>
              </a:r>
              <a:endParaRPr lang="en-US" altLang="ko-KR" i="1">
                <a:solidFill>
                  <a:schemeClr val="tx1"/>
                </a:solidFill>
                <a:latin typeface="Cambria Math" panose="02040503050406030204" pitchFamily="18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41DB1C7-A81F-3549-6A18-D2320F0DCAF0}"/>
                </a:ext>
              </a:extLst>
            </p:cNvPr>
            <p:cNvSpPr txBox="1"/>
            <p:nvPr/>
          </p:nvSpPr>
          <p:spPr>
            <a:xfrm>
              <a:off x="7946529" y="3259937"/>
              <a:ext cx="2670434" cy="954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anchor="ctr" anchorCtr="0">
              <a:spAutoFit/>
            </a:bodyPr>
            <a:lstStyle/>
            <a:p>
              <a:pPr algn="ctr"/>
              <a:r>
                <a:rPr lang="en-US" altLang="ko-KR" sz="2800" dirty="0"/>
                <a:t>QCD Axions</a:t>
              </a:r>
            </a:p>
          </p:txBody>
        </p:sp>
        <p:cxnSp>
          <p:nvCxnSpPr>
            <p:cNvPr id="12" name="Connector: Elbow 11">
              <a:extLst>
                <a:ext uri="{FF2B5EF4-FFF2-40B4-BE49-F238E27FC236}">
                  <a16:creationId xmlns:a16="http://schemas.microsoft.com/office/drawing/2014/main" id="{6546081C-26F1-16FB-874A-9C090B25A6A7}"/>
                </a:ext>
              </a:extLst>
            </p:cNvPr>
            <p:cNvCxnSpPr>
              <a:cxnSpLocks/>
              <a:stCxn id="4" idx="2"/>
              <a:endCxn id="6" idx="0"/>
            </p:cNvCxnSpPr>
            <p:nvPr/>
          </p:nvCxnSpPr>
          <p:spPr>
            <a:xfrm rot="16200000" flipH="1">
              <a:off x="8185467" y="2163657"/>
              <a:ext cx="777707" cy="1414851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or: Elbow 14">
              <a:extLst>
                <a:ext uri="{FF2B5EF4-FFF2-40B4-BE49-F238E27FC236}">
                  <a16:creationId xmlns:a16="http://schemas.microsoft.com/office/drawing/2014/main" id="{30D7786E-E5AF-8B65-2333-5D2B2B712A61}"/>
                </a:ext>
              </a:extLst>
            </p:cNvPr>
            <p:cNvCxnSpPr>
              <a:stCxn id="5" idx="2"/>
              <a:endCxn id="6" idx="0"/>
            </p:cNvCxnSpPr>
            <p:nvPr/>
          </p:nvCxnSpPr>
          <p:spPr>
            <a:xfrm rot="5400000">
              <a:off x="9596884" y="2167092"/>
              <a:ext cx="777708" cy="1407983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7AC74DD-4CB3-99A9-6892-4BBA43E05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07DCAD2-D168-2713-6DB6-EDB19DF47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389D6CA-BF63-8152-78CC-D2B0F85B2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</p:spTree>
    <p:extLst>
      <p:ext uri="{BB962C8B-B14F-4D97-AF65-F5344CB8AC3E}">
        <p14:creationId xmlns:p14="http://schemas.microsoft.com/office/powerpoint/2010/main" val="1268098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E6DC36D-CF99-C7DD-EFF7-3C2CE3DF916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2394" y="1357313"/>
            <a:ext cx="7287213" cy="498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C34E00-6C43-90D2-D80F-6AF7FF807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The current axion search landscape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B57D13-17AE-5725-A046-EBB8DDEC4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337A2C-9477-D716-CAAF-F203A37A97DF}"/>
              </a:ext>
            </a:extLst>
          </p:cNvPr>
          <p:cNvSpPr txBox="1"/>
          <p:nvPr/>
        </p:nvSpPr>
        <p:spPr>
          <a:xfrm>
            <a:off x="7917508" y="6035628"/>
            <a:ext cx="344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1400" dirty="0"/>
              <a:t>from </a:t>
            </a:r>
            <a:r>
              <a:rPr lang="en-US" sz="1400" dirty="0">
                <a:hlinkClick r:id="rId3"/>
              </a:rPr>
              <a:t>https://cajohare.github.io/AxionLimits/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93ECCF-B9A1-C4AC-1AE7-6113153455C7}"/>
              </a:ext>
            </a:extLst>
          </p:cNvPr>
          <p:cNvSpPr txBox="1"/>
          <p:nvPr/>
        </p:nvSpPr>
        <p:spPr>
          <a:xfrm>
            <a:off x="4307251" y="2139053"/>
            <a:ext cx="3610257" cy="707886"/>
          </a:xfrm>
          <a:prstGeom prst="rect">
            <a:avLst/>
          </a:prstGeom>
          <a:solidFill>
            <a:schemeClr val="bg1">
              <a:lumMod val="50000"/>
              <a:alpha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KR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axion could be anywhere in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</a:t>
            </a:r>
            <a:r>
              <a:rPr lang="en-US" sz="2000" b="1" dirty="0">
                <a:solidFill>
                  <a:schemeClr val="bg1"/>
                </a:solidFill>
              </a:rPr>
              <a:t>uncolored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parameter </a:t>
            </a:r>
            <a:r>
              <a:rPr lang="en-KR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space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0019ED-EF7C-5505-9D96-901C494B556C}"/>
              </a:ext>
            </a:extLst>
          </p:cNvPr>
          <p:cNvSpPr txBox="1"/>
          <p:nvPr/>
        </p:nvSpPr>
        <p:spPr>
          <a:xfrm>
            <a:off x="5519729" y="4151415"/>
            <a:ext cx="2950740" cy="923330"/>
          </a:xfrm>
          <a:prstGeom prst="rect">
            <a:avLst/>
          </a:prstGeom>
          <a:solidFill>
            <a:schemeClr val="bg1">
              <a:lumMod val="50000"/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KR" dirty="0"/>
              <a:t>The axion could solve the strong CP problem if found among this </a:t>
            </a:r>
            <a:r>
              <a:rPr lang="en-KR" b="1" dirty="0">
                <a:solidFill>
                  <a:srgbClr val="FFC000"/>
                </a:solidFill>
              </a:rPr>
              <a:t>colored band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403427-8559-8CC5-C944-3536E84AD929}"/>
              </a:ext>
            </a:extLst>
          </p:cNvPr>
          <p:cNvSpPr txBox="1"/>
          <p:nvPr/>
        </p:nvSpPr>
        <p:spPr>
          <a:xfrm>
            <a:off x="4246899" y="5978403"/>
            <a:ext cx="1581323" cy="369332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KR"/>
              <a:t>Mass of axion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FE253E-766C-C69C-900E-68AA0187A391}"/>
              </a:ext>
            </a:extLst>
          </p:cNvPr>
          <p:cNvSpPr txBox="1"/>
          <p:nvPr/>
        </p:nvSpPr>
        <p:spPr>
          <a:xfrm>
            <a:off x="167052" y="3027867"/>
            <a:ext cx="2320423" cy="646331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KR"/>
              <a:t>(How long it takes to detect the axion)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03EC7D-8195-54B5-2DEC-5335BA304AAC}"/>
              </a:ext>
            </a:extLst>
          </p:cNvPr>
          <p:cNvSpPr txBox="1"/>
          <p:nvPr/>
        </p:nvSpPr>
        <p:spPr>
          <a:xfrm>
            <a:off x="167052" y="2516134"/>
            <a:ext cx="2320423" cy="369332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KR"/>
              <a:t>Axion-photon coupling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710456A-24D8-F188-8E46-9B1E37E188A7}"/>
              </a:ext>
            </a:extLst>
          </p:cNvPr>
          <p:cNvGrpSpPr/>
          <p:nvPr/>
        </p:nvGrpSpPr>
        <p:grpSpPr>
          <a:xfrm>
            <a:off x="4572000" y="4614958"/>
            <a:ext cx="2181404" cy="838325"/>
            <a:chOff x="4572000" y="4614958"/>
            <a:chExt cx="2181404" cy="83832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0A14FB8-CE89-DEEE-AA9F-E49781A8987A}"/>
                </a:ext>
              </a:extLst>
            </p:cNvPr>
            <p:cNvSpPr txBox="1"/>
            <p:nvPr/>
          </p:nvSpPr>
          <p:spPr>
            <a:xfrm>
              <a:off x="4732948" y="5083951"/>
              <a:ext cx="20204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/>
                <a:t>Benchmark models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347858C-51BE-AE24-EC87-BFE9C8096488}"/>
                </a:ext>
              </a:extLst>
            </p:cNvPr>
            <p:cNvSpPr/>
            <p:nvPr/>
          </p:nvSpPr>
          <p:spPr>
            <a:xfrm>
              <a:off x="4572000" y="4614958"/>
              <a:ext cx="791662" cy="53391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5ECFCC2-CCF3-8C0D-99B0-63EBF3002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3983649-A8AD-F160-F431-D0DBFC914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B6714E2-3BFB-D976-587A-A940B55BB5A6}"/>
                  </a:ext>
                </a:extLst>
              </p:cNvPr>
              <p:cNvSpPr/>
              <p:nvPr/>
            </p:nvSpPr>
            <p:spPr>
              <a:xfrm>
                <a:off x="6507738" y="3026082"/>
                <a:ext cx="3130658" cy="103285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KR" dirty="0"/>
                  <a:t>Wavelength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KR" dirty="0"/>
                  <a:t> Size of detector</a:t>
                </a:r>
              </a:p>
              <a:p>
                <a:pPr algn="ctr"/>
                <a:r>
                  <a:rPr lang="en-KR" dirty="0"/>
                  <a:t>Resonant microwave cavities</a:t>
                </a: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B6714E2-3BFB-D976-587A-A940B55BB5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7738" y="3026082"/>
                <a:ext cx="3130658" cy="10328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9F64D6E9-8A26-E547-8635-960B51369EFF}"/>
              </a:ext>
            </a:extLst>
          </p:cNvPr>
          <p:cNvSpPr/>
          <p:nvPr/>
        </p:nvSpPr>
        <p:spPr>
          <a:xfrm>
            <a:off x="1327263" y="3952769"/>
            <a:ext cx="3130658" cy="10328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KR" b="1" dirty="0"/>
              <a:t>Wavelength &gt; Size of detector</a:t>
            </a:r>
          </a:p>
          <a:p>
            <a:pPr algn="ctr"/>
            <a:r>
              <a:rPr lang="en-KR" b="1" dirty="0"/>
              <a:t>Lumped element resonators</a:t>
            </a:r>
          </a:p>
        </p:txBody>
      </p:sp>
    </p:spTree>
    <p:extLst>
      <p:ext uri="{BB962C8B-B14F-4D97-AF65-F5344CB8AC3E}">
        <p14:creationId xmlns:p14="http://schemas.microsoft.com/office/powerpoint/2010/main" val="356982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C7E7A-BB50-BA44-6354-93949D54E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The axion haloscope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70E4D-0072-8D9C-FF51-A8CFAFAFF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054" y="1357557"/>
            <a:ext cx="7349624" cy="4985849"/>
          </a:xfrm>
        </p:spPr>
        <p:txBody>
          <a:bodyPr/>
          <a:lstStyle/>
          <a:p>
            <a:r>
              <a:rPr lang="en-US" altLang="ko-KR" sz="3200" spc="-20" dirty="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The </a:t>
            </a:r>
            <a:r>
              <a:rPr lang="en-US" altLang="ko-KR" sz="3200" b="1" spc="-20" dirty="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axion </a:t>
            </a:r>
            <a:r>
              <a:rPr lang="en-US" altLang="ko-KR" sz="3200" b="1" spc="-20" dirty="0" err="1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haloscope</a:t>
            </a:r>
            <a:r>
              <a:rPr lang="en-US" altLang="ko-KR" sz="3200" b="1" spc="-20" dirty="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ko-KR" sz="3200" spc="-20" dirty="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is a resonant axion search probing axion-photon coupling</a:t>
            </a:r>
          </a:p>
          <a:p>
            <a:r>
              <a:rPr lang="en-US" altLang="ko-KR" sz="3200" dirty="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The axion frequency is unknown: the resonator must be tunable for a range of frequencies</a:t>
            </a:r>
          </a:p>
          <a:p>
            <a:r>
              <a:rPr lang="en-US" altLang="ko-KR" dirty="0">
                <a:solidFill>
                  <a:srgbClr val="252525"/>
                </a:solidFill>
                <a:cs typeface="Times New Roman" panose="02020603050405020304" pitchFamily="18" charset="0"/>
              </a:rPr>
              <a:t>The converted axion signal power is small: </a:t>
            </a:r>
            <a:r>
              <a:rPr lang="en-US" altLang="ko-KR" sz="3200" dirty="0">
                <a:solidFill>
                  <a:srgbClr val="252525"/>
                </a:solidFill>
                <a:latin typeface="+mn-lt"/>
                <a:cs typeface="Times New Roman" panose="02020603050405020304" pitchFamily="18" charset="0"/>
              </a:rPr>
              <a:t>we want low loss resonators and under low noise (cryogenic, quantum amplified) environments</a:t>
            </a:r>
            <a:endParaRPr lang="en-US" altLang="ko-KR" sz="3200" spc="-20" dirty="0">
              <a:solidFill>
                <a:srgbClr val="252525"/>
              </a:solidFill>
              <a:latin typeface="+mn-lt"/>
              <a:cs typeface="Times New Roman" panose="02020603050405020304" pitchFamily="18" charset="0"/>
            </a:endParaRPr>
          </a:p>
          <a:p>
            <a:endParaRPr lang="en-K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9C4658-FBF3-E786-5AE2-FE067D893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23,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0D6242-44FB-684C-A531-8619901BD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PASCOS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CA7E3-3EBA-B011-57EB-286C1A01D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996-99F3-F247-B3DD-8C2DD651E47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0703218-8CE2-21EE-8D44-5257DAAB8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7612" y="1357556"/>
            <a:ext cx="4347334" cy="4985849"/>
          </a:xfrm>
          <a:prstGeom prst="rect">
            <a:avLst/>
          </a:prstGeom>
          <a:ln>
            <a:noFill/>
          </a:ln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2132C38-5652-22B3-D280-41342BFF3187}"/>
              </a:ext>
            </a:extLst>
          </p:cNvPr>
          <p:cNvSpPr/>
          <p:nvPr/>
        </p:nvSpPr>
        <p:spPr>
          <a:xfrm>
            <a:off x="10622350" y="1388569"/>
            <a:ext cx="1341858" cy="4027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DAQ system</a:t>
            </a:r>
            <a:endParaRPr lang="en-KR" sz="1600" b="1" dirty="0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A4BDBA-4400-0C87-089E-4BF8E76A0862}"/>
              </a:ext>
            </a:extLst>
          </p:cNvPr>
          <p:cNvSpPr txBox="1"/>
          <p:nvPr/>
        </p:nvSpPr>
        <p:spPr>
          <a:xfrm>
            <a:off x="10225086" y="2636203"/>
            <a:ext cx="1864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Low noise quantum amplifiers</a:t>
            </a:r>
            <a:endParaRPr lang="en-KR" sz="1600" b="1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DC5EDBE-0795-B1BB-99D3-0DBBC4440288}"/>
              </a:ext>
            </a:extLst>
          </p:cNvPr>
          <p:cNvSpPr/>
          <p:nvPr/>
        </p:nvSpPr>
        <p:spPr>
          <a:xfrm>
            <a:off x="7738007" y="2724533"/>
            <a:ext cx="1274047" cy="470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Cryogenic conditions</a:t>
            </a:r>
            <a:endParaRPr lang="en-KR" sz="1600" b="1" dirty="0">
              <a:solidFill>
                <a:schemeClr val="tx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A079192-7459-3816-ABB5-EE9C17EDAC1B}"/>
              </a:ext>
            </a:extLst>
          </p:cNvPr>
          <p:cNvSpPr/>
          <p:nvPr/>
        </p:nvSpPr>
        <p:spPr>
          <a:xfrm>
            <a:off x="8423287" y="6038794"/>
            <a:ext cx="2805280" cy="298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High magnetic field region</a:t>
            </a:r>
            <a:endParaRPr lang="en-KR" sz="1600" b="1" dirty="0">
              <a:solidFill>
                <a:schemeClr val="tx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53E3F9A-9E89-59A8-5C16-059EB9D69F68}"/>
              </a:ext>
            </a:extLst>
          </p:cNvPr>
          <p:cNvSpPr/>
          <p:nvPr/>
        </p:nvSpPr>
        <p:spPr>
          <a:xfrm>
            <a:off x="9012054" y="3263837"/>
            <a:ext cx="1690764" cy="2805831"/>
          </a:xfrm>
          <a:prstGeom prst="rect">
            <a:avLst/>
          </a:prstGeom>
          <a:noFill/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92E242C-4C45-F42A-A632-FBE2E4338622}"/>
              </a:ext>
            </a:extLst>
          </p:cNvPr>
          <p:cNvGrpSpPr/>
          <p:nvPr/>
        </p:nvGrpSpPr>
        <p:grpSpPr>
          <a:xfrm>
            <a:off x="9057793" y="3375659"/>
            <a:ext cx="1571831" cy="2568845"/>
            <a:chOff x="9057793" y="3375659"/>
            <a:chExt cx="1571831" cy="2568845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6FE5202-6265-3AEB-C9B1-1A1E97523BE8}"/>
                </a:ext>
              </a:extLst>
            </p:cNvPr>
            <p:cNvSpPr/>
            <p:nvPr/>
          </p:nvSpPr>
          <p:spPr>
            <a:xfrm>
              <a:off x="9092521" y="3375660"/>
              <a:ext cx="1529830" cy="25688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9" name="타원 30">
              <a:extLst>
                <a:ext uri="{FF2B5EF4-FFF2-40B4-BE49-F238E27FC236}">
                  <a16:creationId xmlns:a16="http://schemas.microsoft.com/office/drawing/2014/main" id="{A4AF2972-A113-B104-A286-B631DC698978}"/>
                </a:ext>
              </a:extLst>
            </p:cNvPr>
            <p:cNvSpPr/>
            <p:nvPr/>
          </p:nvSpPr>
          <p:spPr>
            <a:xfrm>
              <a:off x="9658746" y="5087868"/>
              <a:ext cx="353248" cy="353248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30" name="자유형 31">
              <a:extLst>
                <a:ext uri="{FF2B5EF4-FFF2-40B4-BE49-F238E27FC236}">
                  <a16:creationId xmlns:a16="http://schemas.microsoft.com/office/drawing/2014/main" id="{6B2FE8C0-B1A7-B182-979A-4436F1E93DE3}"/>
                </a:ext>
              </a:extLst>
            </p:cNvPr>
            <p:cNvSpPr/>
            <p:nvPr/>
          </p:nvSpPr>
          <p:spPr>
            <a:xfrm>
              <a:off x="9695189" y="5225124"/>
              <a:ext cx="280359" cy="91540"/>
            </a:xfrm>
            <a:custGeom>
              <a:avLst/>
              <a:gdLst>
                <a:gd name="connsiteX0" fmla="*/ 0 w 4343400"/>
                <a:gd name="connsiteY0" fmla="*/ 715433 h 1418166"/>
                <a:gd name="connsiteX1" fmla="*/ 101600 w 4343400"/>
                <a:gd name="connsiteY1" fmla="*/ 537633 h 1418166"/>
                <a:gd name="connsiteX2" fmla="*/ 228600 w 4343400"/>
                <a:gd name="connsiteY2" fmla="*/ 359833 h 1418166"/>
                <a:gd name="connsiteX3" fmla="*/ 355600 w 4343400"/>
                <a:gd name="connsiteY3" fmla="*/ 245533 h 1418166"/>
                <a:gd name="connsiteX4" fmla="*/ 533400 w 4343400"/>
                <a:gd name="connsiteY4" fmla="*/ 143933 h 1418166"/>
                <a:gd name="connsiteX5" fmla="*/ 673100 w 4343400"/>
                <a:gd name="connsiteY5" fmla="*/ 80433 h 1418166"/>
                <a:gd name="connsiteX6" fmla="*/ 800100 w 4343400"/>
                <a:gd name="connsiteY6" fmla="*/ 29633 h 1418166"/>
                <a:gd name="connsiteX7" fmla="*/ 952500 w 4343400"/>
                <a:gd name="connsiteY7" fmla="*/ 4233 h 1418166"/>
                <a:gd name="connsiteX8" fmla="*/ 1041400 w 4343400"/>
                <a:gd name="connsiteY8" fmla="*/ 4233 h 1418166"/>
                <a:gd name="connsiteX9" fmla="*/ 1219200 w 4343400"/>
                <a:gd name="connsiteY9" fmla="*/ 4233 h 1418166"/>
                <a:gd name="connsiteX10" fmla="*/ 1371600 w 4343400"/>
                <a:gd name="connsiteY10" fmla="*/ 29633 h 1418166"/>
                <a:gd name="connsiteX11" fmla="*/ 1574800 w 4343400"/>
                <a:gd name="connsiteY11" fmla="*/ 93133 h 1418166"/>
                <a:gd name="connsiteX12" fmla="*/ 1701800 w 4343400"/>
                <a:gd name="connsiteY12" fmla="*/ 156633 h 1418166"/>
                <a:gd name="connsiteX13" fmla="*/ 1816100 w 4343400"/>
                <a:gd name="connsiteY13" fmla="*/ 232833 h 1418166"/>
                <a:gd name="connsiteX14" fmla="*/ 1930400 w 4343400"/>
                <a:gd name="connsiteY14" fmla="*/ 347133 h 1418166"/>
                <a:gd name="connsiteX15" fmla="*/ 2019300 w 4343400"/>
                <a:gd name="connsiteY15" fmla="*/ 461433 h 1418166"/>
                <a:gd name="connsiteX16" fmla="*/ 2108200 w 4343400"/>
                <a:gd name="connsiteY16" fmla="*/ 588433 h 1418166"/>
                <a:gd name="connsiteX17" fmla="*/ 2222500 w 4343400"/>
                <a:gd name="connsiteY17" fmla="*/ 778933 h 1418166"/>
                <a:gd name="connsiteX18" fmla="*/ 2324100 w 4343400"/>
                <a:gd name="connsiteY18" fmla="*/ 931333 h 1418166"/>
                <a:gd name="connsiteX19" fmla="*/ 2438400 w 4343400"/>
                <a:gd name="connsiteY19" fmla="*/ 1071033 h 1418166"/>
                <a:gd name="connsiteX20" fmla="*/ 2552700 w 4343400"/>
                <a:gd name="connsiteY20" fmla="*/ 1185333 h 1418166"/>
                <a:gd name="connsiteX21" fmla="*/ 2692400 w 4343400"/>
                <a:gd name="connsiteY21" fmla="*/ 1274233 h 1418166"/>
                <a:gd name="connsiteX22" fmla="*/ 2857500 w 4343400"/>
                <a:gd name="connsiteY22" fmla="*/ 1337733 h 1418166"/>
                <a:gd name="connsiteX23" fmla="*/ 3073400 w 4343400"/>
                <a:gd name="connsiteY23" fmla="*/ 1388533 h 1418166"/>
                <a:gd name="connsiteX24" fmla="*/ 3238500 w 4343400"/>
                <a:gd name="connsiteY24" fmla="*/ 1413933 h 1418166"/>
                <a:gd name="connsiteX25" fmla="*/ 3467100 w 4343400"/>
                <a:gd name="connsiteY25" fmla="*/ 1413933 h 1418166"/>
                <a:gd name="connsiteX26" fmla="*/ 3657600 w 4343400"/>
                <a:gd name="connsiteY26" fmla="*/ 1388533 h 1418166"/>
                <a:gd name="connsiteX27" fmla="*/ 3860800 w 4343400"/>
                <a:gd name="connsiteY27" fmla="*/ 1312333 h 1418166"/>
                <a:gd name="connsiteX28" fmla="*/ 4013200 w 4343400"/>
                <a:gd name="connsiteY28" fmla="*/ 1198033 h 1418166"/>
                <a:gd name="connsiteX29" fmla="*/ 4140200 w 4343400"/>
                <a:gd name="connsiteY29" fmla="*/ 1083733 h 1418166"/>
                <a:gd name="connsiteX30" fmla="*/ 4229100 w 4343400"/>
                <a:gd name="connsiteY30" fmla="*/ 956733 h 1418166"/>
                <a:gd name="connsiteX31" fmla="*/ 4305300 w 4343400"/>
                <a:gd name="connsiteY31" fmla="*/ 842433 h 1418166"/>
                <a:gd name="connsiteX32" fmla="*/ 4343400 w 4343400"/>
                <a:gd name="connsiteY32" fmla="*/ 728133 h 141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343400" h="1418166">
                  <a:moveTo>
                    <a:pt x="0" y="715433"/>
                  </a:moveTo>
                  <a:cubicBezTo>
                    <a:pt x="31750" y="656166"/>
                    <a:pt x="63500" y="596900"/>
                    <a:pt x="101600" y="537633"/>
                  </a:cubicBezTo>
                  <a:cubicBezTo>
                    <a:pt x="139700" y="478366"/>
                    <a:pt x="186267" y="408516"/>
                    <a:pt x="228600" y="359833"/>
                  </a:cubicBezTo>
                  <a:cubicBezTo>
                    <a:pt x="270933" y="311150"/>
                    <a:pt x="304800" y="281516"/>
                    <a:pt x="355600" y="245533"/>
                  </a:cubicBezTo>
                  <a:cubicBezTo>
                    <a:pt x="406400" y="209550"/>
                    <a:pt x="480483" y="171450"/>
                    <a:pt x="533400" y="143933"/>
                  </a:cubicBezTo>
                  <a:cubicBezTo>
                    <a:pt x="586317" y="116416"/>
                    <a:pt x="628650" y="99483"/>
                    <a:pt x="673100" y="80433"/>
                  </a:cubicBezTo>
                  <a:cubicBezTo>
                    <a:pt x="717550" y="61383"/>
                    <a:pt x="753533" y="42333"/>
                    <a:pt x="800100" y="29633"/>
                  </a:cubicBezTo>
                  <a:cubicBezTo>
                    <a:pt x="846667" y="16933"/>
                    <a:pt x="912283" y="8466"/>
                    <a:pt x="952500" y="4233"/>
                  </a:cubicBezTo>
                  <a:cubicBezTo>
                    <a:pt x="992717" y="0"/>
                    <a:pt x="1041400" y="4233"/>
                    <a:pt x="1041400" y="4233"/>
                  </a:cubicBezTo>
                  <a:cubicBezTo>
                    <a:pt x="1085850" y="4233"/>
                    <a:pt x="1164167" y="0"/>
                    <a:pt x="1219200" y="4233"/>
                  </a:cubicBezTo>
                  <a:cubicBezTo>
                    <a:pt x="1274233" y="8466"/>
                    <a:pt x="1312333" y="14816"/>
                    <a:pt x="1371600" y="29633"/>
                  </a:cubicBezTo>
                  <a:cubicBezTo>
                    <a:pt x="1430867" y="44450"/>
                    <a:pt x="1519767" y="71966"/>
                    <a:pt x="1574800" y="93133"/>
                  </a:cubicBezTo>
                  <a:cubicBezTo>
                    <a:pt x="1629833" y="114300"/>
                    <a:pt x="1661583" y="133350"/>
                    <a:pt x="1701800" y="156633"/>
                  </a:cubicBezTo>
                  <a:cubicBezTo>
                    <a:pt x="1742017" y="179916"/>
                    <a:pt x="1778000" y="201083"/>
                    <a:pt x="1816100" y="232833"/>
                  </a:cubicBezTo>
                  <a:cubicBezTo>
                    <a:pt x="1854200" y="264583"/>
                    <a:pt x="1896533" y="309033"/>
                    <a:pt x="1930400" y="347133"/>
                  </a:cubicBezTo>
                  <a:cubicBezTo>
                    <a:pt x="1964267" y="385233"/>
                    <a:pt x="1989667" y="421217"/>
                    <a:pt x="2019300" y="461433"/>
                  </a:cubicBezTo>
                  <a:cubicBezTo>
                    <a:pt x="2048933" y="501649"/>
                    <a:pt x="2074333" y="535516"/>
                    <a:pt x="2108200" y="588433"/>
                  </a:cubicBezTo>
                  <a:cubicBezTo>
                    <a:pt x="2142067" y="641350"/>
                    <a:pt x="2186517" y="721783"/>
                    <a:pt x="2222500" y="778933"/>
                  </a:cubicBezTo>
                  <a:cubicBezTo>
                    <a:pt x="2258483" y="836083"/>
                    <a:pt x="2288117" y="882650"/>
                    <a:pt x="2324100" y="931333"/>
                  </a:cubicBezTo>
                  <a:cubicBezTo>
                    <a:pt x="2360083" y="980016"/>
                    <a:pt x="2400300" y="1028700"/>
                    <a:pt x="2438400" y="1071033"/>
                  </a:cubicBezTo>
                  <a:cubicBezTo>
                    <a:pt x="2476500" y="1113366"/>
                    <a:pt x="2510367" y="1151466"/>
                    <a:pt x="2552700" y="1185333"/>
                  </a:cubicBezTo>
                  <a:cubicBezTo>
                    <a:pt x="2595033" y="1219200"/>
                    <a:pt x="2641600" y="1248833"/>
                    <a:pt x="2692400" y="1274233"/>
                  </a:cubicBezTo>
                  <a:cubicBezTo>
                    <a:pt x="2743200" y="1299633"/>
                    <a:pt x="2794000" y="1318683"/>
                    <a:pt x="2857500" y="1337733"/>
                  </a:cubicBezTo>
                  <a:cubicBezTo>
                    <a:pt x="2921000" y="1356783"/>
                    <a:pt x="3009900" y="1375833"/>
                    <a:pt x="3073400" y="1388533"/>
                  </a:cubicBezTo>
                  <a:cubicBezTo>
                    <a:pt x="3136900" y="1401233"/>
                    <a:pt x="3172883" y="1409700"/>
                    <a:pt x="3238500" y="1413933"/>
                  </a:cubicBezTo>
                  <a:cubicBezTo>
                    <a:pt x="3304117" y="1418166"/>
                    <a:pt x="3397250" y="1418166"/>
                    <a:pt x="3467100" y="1413933"/>
                  </a:cubicBezTo>
                  <a:cubicBezTo>
                    <a:pt x="3536950" y="1409700"/>
                    <a:pt x="3591983" y="1405466"/>
                    <a:pt x="3657600" y="1388533"/>
                  </a:cubicBezTo>
                  <a:cubicBezTo>
                    <a:pt x="3723217" y="1371600"/>
                    <a:pt x="3801533" y="1344083"/>
                    <a:pt x="3860800" y="1312333"/>
                  </a:cubicBezTo>
                  <a:cubicBezTo>
                    <a:pt x="3920067" y="1280583"/>
                    <a:pt x="3966633" y="1236133"/>
                    <a:pt x="4013200" y="1198033"/>
                  </a:cubicBezTo>
                  <a:cubicBezTo>
                    <a:pt x="4059767" y="1159933"/>
                    <a:pt x="4104217" y="1123950"/>
                    <a:pt x="4140200" y="1083733"/>
                  </a:cubicBezTo>
                  <a:cubicBezTo>
                    <a:pt x="4176183" y="1043516"/>
                    <a:pt x="4201583" y="996950"/>
                    <a:pt x="4229100" y="956733"/>
                  </a:cubicBezTo>
                  <a:cubicBezTo>
                    <a:pt x="4256617" y="916516"/>
                    <a:pt x="4286250" y="880533"/>
                    <a:pt x="4305300" y="842433"/>
                  </a:cubicBezTo>
                  <a:cubicBezTo>
                    <a:pt x="4324350" y="804333"/>
                    <a:pt x="4333875" y="766233"/>
                    <a:pt x="4343400" y="728133"/>
                  </a:cubicBezTo>
                </a:path>
              </a:pathLst>
            </a:cu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31" name="자유형 15">
              <a:extLst>
                <a:ext uri="{FF2B5EF4-FFF2-40B4-BE49-F238E27FC236}">
                  <a16:creationId xmlns:a16="http://schemas.microsoft.com/office/drawing/2014/main" id="{EEAFDE77-F5F3-55E5-5751-20A447513FC5}"/>
                </a:ext>
              </a:extLst>
            </p:cNvPr>
            <p:cNvSpPr/>
            <p:nvPr/>
          </p:nvSpPr>
          <p:spPr>
            <a:xfrm rot="5400000" flipH="1">
              <a:off x="9153184" y="4721514"/>
              <a:ext cx="410007" cy="158188"/>
            </a:xfrm>
            <a:custGeom>
              <a:avLst/>
              <a:gdLst>
                <a:gd name="connsiteX0" fmla="*/ 0 w 5227320"/>
                <a:gd name="connsiteY0" fmla="*/ 1219200 h 2016760"/>
                <a:gd name="connsiteX1" fmla="*/ 7620 w 5227320"/>
                <a:gd name="connsiteY1" fmla="*/ 1059180 h 2016760"/>
                <a:gd name="connsiteX2" fmla="*/ 38100 w 5227320"/>
                <a:gd name="connsiteY2" fmla="*/ 906780 h 2016760"/>
                <a:gd name="connsiteX3" fmla="*/ 76200 w 5227320"/>
                <a:gd name="connsiteY3" fmla="*/ 762000 h 2016760"/>
                <a:gd name="connsiteX4" fmla="*/ 129540 w 5227320"/>
                <a:gd name="connsiteY4" fmla="*/ 632460 h 2016760"/>
                <a:gd name="connsiteX5" fmla="*/ 220980 w 5227320"/>
                <a:gd name="connsiteY5" fmla="*/ 449580 h 2016760"/>
                <a:gd name="connsiteX6" fmla="*/ 304800 w 5227320"/>
                <a:gd name="connsiteY6" fmla="*/ 327660 h 2016760"/>
                <a:gd name="connsiteX7" fmla="*/ 411480 w 5227320"/>
                <a:gd name="connsiteY7" fmla="*/ 220980 h 2016760"/>
                <a:gd name="connsiteX8" fmla="*/ 525780 w 5227320"/>
                <a:gd name="connsiteY8" fmla="*/ 129540 h 2016760"/>
                <a:gd name="connsiteX9" fmla="*/ 678180 w 5227320"/>
                <a:gd name="connsiteY9" fmla="*/ 53340 h 2016760"/>
                <a:gd name="connsiteX10" fmla="*/ 830580 w 5227320"/>
                <a:gd name="connsiteY10" fmla="*/ 7620 h 2016760"/>
                <a:gd name="connsiteX11" fmla="*/ 960120 w 5227320"/>
                <a:gd name="connsiteY11" fmla="*/ 7620 h 2016760"/>
                <a:gd name="connsiteX12" fmla="*/ 1150620 w 5227320"/>
                <a:gd name="connsiteY12" fmla="*/ 45720 h 2016760"/>
                <a:gd name="connsiteX13" fmla="*/ 1287780 w 5227320"/>
                <a:gd name="connsiteY13" fmla="*/ 106680 h 2016760"/>
                <a:gd name="connsiteX14" fmla="*/ 1386840 w 5227320"/>
                <a:gd name="connsiteY14" fmla="*/ 167640 h 2016760"/>
                <a:gd name="connsiteX15" fmla="*/ 1485900 w 5227320"/>
                <a:gd name="connsiteY15" fmla="*/ 266700 h 2016760"/>
                <a:gd name="connsiteX16" fmla="*/ 1592580 w 5227320"/>
                <a:gd name="connsiteY16" fmla="*/ 381000 h 2016760"/>
                <a:gd name="connsiteX17" fmla="*/ 1684020 w 5227320"/>
                <a:gd name="connsiteY17" fmla="*/ 541020 h 2016760"/>
                <a:gd name="connsiteX18" fmla="*/ 1760220 w 5227320"/>
                <a:gd name="connsiteY18" fmla="*/ 731520 h 2016760"/>
                <a:gd name="connsiteX19" fmla="*/ 1828800 w 5227320"/>
                <a:gd name="connsiteY19" fmla="*/ 982980 h 2016760"/>
                <a:gd name="connsiteX20" fmla="*/ 1851660 w 5227320"/>
                <a:gd name="connsiteY20" fmla="*/ 1249680 h 2016760"/>
                <a:gd name="connsiteX21" fmla="*/ 1813560 w 5227320"/>
                <a:gd name="connsiteY21" fmla="*/ 1562100 h 2016760"/>
                <a:gd name="connsiteX22" fmla="*/ 1729740 w 5227320"/>
                <a:gd name="connsiteY22" fmla="*/ 1813560 h 2016760"/>
                <a:gd name="connsiteX23" fmla="*/ 1630680 w 5227320"/>
                <a:gd name="connsiteY23" fmla="*/ 1943100 h 2016760"/>
                <a:gd name="connsiteX24" fmla="*/ 1493520 w 5227320"/>
                <a:gd name="connsiteY24" fmla="*/ 2011680 h 2016760"/>
                <a:gd name="connsiteX25" fmla="*/ 1379220 w 5227320"/>
                <a:gd name="connsiteY25" fmla="*/ 1958340 h 2016760"/>
                <a:gd name="connsiteX26" fmla="*/ 1264920 w 5227320"/>
                <a:gd name="connsiteY26" fmla="*/ 1828800 h 2016760"/>
                <a:gd name="connsiteX27" fmla="*/ 1196340 w 5227320"/>
                <a:gd name="connsiteY27" fmla="*/ 1676400 h 2016760"/>
                <a:gd name="connsiteX28" fmla="*/ 1158240 w 5227320"/>
                <a:gd name="connsiteY28" fmla="*/ 1524000 h 2016760"/>
                <a:gd name="connsiteX29" fmla="*/ 1127760 w 5227320"/>
                <a:gd name="connsiteY29" fmla="*/ 1333500 h 2016760"/>
                <a:gd name="connsiteX30" fmla="*/ 1127760 w 5227320"/>
                <a:gd name="connsiteY30" fmla="*/ 1120140 h 2016760"/>
                <a:gd name="connsiteX31" fmla="*/ 1150620 w 5227320"/>
                <a:gd name="connsiteY31" fmla="*/ 914400 h 2016760"/>
                <a:gd name="connsiteX32" fmla="*/ 1219200 w 5227320"/>
                <a:gd name="connsiteY32" fmla="*/ 716280 h 2016760"/>
                <a:gd name="connsiteX33" fmla="*/ 1318260 w 5227320"/>
                <a:gd name="connsiteY33" fmla="*/ 502920 h 2016760"/>
                <a:gd name="connsiteX34" fmla="*/ 1417320 w 5227320"/>
                <a:gd name="connsiteY34" fmla="*/ 358140 h 2016760"/>
                <a:gd name="connsiteX35" fmla="*/ 1485900 w 5227320"/>
                <a:gd name="connsiteY35" fmla="*/ 274320 h 2016760"/>
                <a:gd name="connsiteX36" fmla="*/ 1615440 w 5227320"/>
                <a:gd name="connsiteY36" fmla="*/ 160020 h 2016760"/>
                <a:gd name="connsiteX37" fmla="*/ 1737360 w 5227320"/>
                <a:gd name="connsiteY37" fmla="*/ 76200 h 2016760"/>
                <a:gd name="connsiteX38" fmla="*/ 1836420 w 5227320"/>
                <a:gd name="connsiteY38" fmla="*/ 38100 h 2016760"/>
                <a:gd name="connsiteX39" fmla="*/ 1920240 w 5227320"/>
                <a:gd name="connsiteY39" fmla="*/ 15240 h 2016760"/>
                <a:gd name="connsiteX40" fmla="*/ 2057400 w 5227320"/>
                <a:gd name="connsiteY40" fmla="*/ 7620 h 2016760"/>
                <a:gd name="connsiteX41" fmla="*/ 2209800 w 5227320"/>
                <a:gd name="connsiteY41" fmla="*/ 22860 h 2016760"/>
                <a:gd name="connsiteX42" fmla="*/ 2339340 w 5227320"/>
                <a:gd name="connsiteY42" fmla="*/ 68580 h 2016760"/>
                <a:gd name="connsiteX43" fmla="*/ 2453640 w 5227320"/>
                <a:gd name="connsiteY43" fmla="*/ 137160 h 2016760"/>
                <a:gd name="connsiteX44" fmla="*/ 2606040 w 5227320"/>
                <a:gd name="connsiteY44" fmla="*/ 266700 h 2016760"/>
                <a:gd name="connsiteX45" fmla="*/ 2727960 w 5227320"/>
                <a:gd name="connsiteY45" fmla="*/ 403860 h 2016760"/>
                <a:gd name="connsiteX46" fmla="*/ 2811780 w 5227320"/>
                <a:gd name="connsiteY46" fmla="*/ 556260 h 2016760"/>
                <a:gd name="connsiteX47" fmla="*/ 2880360 w 5227320"/>
                <a:gd name="connsiteY47" fmla="*/ 701040 h 2016760"/>
                <a:gd name="connsiteX48" fmla="*/ 2933700 w 5227320"/>
                <a:gd name="connsiteY48" fmla="*/ 876300 h 2016760"/>
                <a:gd name="connsiteX49" fmla="*/ 2979420 w 5227320"/>
                <a:gd name="connsiteY49" fmla="*/ 1074420 h 2016760"/>
                <a:gd name="connsiteX50" fmla="*/ 2971800 w 5227320"/>
                <a:gd name="connsiteY50" fmla="*/ 1341120 h 2016760"/>
                <a:gd name="connsiteX51" fmla="*/ 2941320 w 5227320"/>
                <a:gd name="connsiteY51" fmla="*/ 1554480 h 2016760"/>
                <a:gd name="connsiteX52" fmla="*/ 2849880 w 5227320"/>
                <a:gd name="connsiteY52" fmla="*/ 1805940 h 2016760"/>
                <a:gd name="connsiteX53" fmla="*/ 2720340 w 5227320"/>
                <a:gd name="connsiteY53" fmla="*/ 1965960 h 2016760"/>
                <a:gd name="connsiteX54" fmla="*/ 2621280 w 5227320"/>
                <a:gd name="connsiteY54" fmla="*/ 2011680 h 2016760"/>
                <a:gd name="connsiteX55" fmla="*/ 2461260 w 5227320"/>
                <a:gd name="connsiteY55" fmla="*/ 1935480 h 2016760"/>
                <a:gd name="connsiteX56" fmla="*/ 2369820 w 5227320"/>
                <a:gd name="connsiteY56" fmla="*/ 1790700 h 2016760"/>
                <a:gd name="connsiteX57" fmla="*/ 2286000 w 5227320"/>
                <a:gd name="connsiteY57" fmla="*/ 1554480 h 2016760"/>
                <a:gd name="connsiteX58" fmla="*/ 2255520 w 5227320"/>
                <a:gd name="connsiteY58" fmla="*/ 1356360 h 2016760"/>
                <a:gd name="connsiteX59" fmla="*/ 2255520 w 5227320"/>
                <a:gd name="connsiteY59" fmla="*/ 1066800 h 2016760"/>
                <a:gd name="connsiteX60" fmla="*/ 2308860 w 5227320"/>
                <a:gd name="connsiteY60" fmla="*/ 830580 h 2016760"/>
                <a:gd name="connsiteX61" fmla="*/ 2346960 w 5227320"/>
                <a:gd name="connsiteY61" fmla="*/ 693420 h 2016760"/>
                <a:gd name="connsiteX62" fmla="*/ 2430780 w 5227320"/>
                <a:gd name="connsiteY62" fmla="*/ 533400 h 2016760"/>
                <a:gd name="connsiteX63" fmla="*/ 2491740 w 5227320"/>
                <a:gd name="connsiteY63" fmla="*/ 419100 h 2016760"/>
                <a:gd name="connsiteX64" fmla="*/ 2613660 w 5227320"/>
                <a:gd name="connsiteY64" fmla="*/ 274320 h 2016760"/>
                <a:gd name="connsiteX65" fmla="*/ 2750820 w 5227320"/>
                <a:gd name="connsiteY65" fmla="*/ 137160 h 2016760"/>
                <a:gd name="connsiteX66" fmla="*/ 2956560 w 5227320"/>
                <a:gd name="connsiteY66" fmla="*/ 38100 h 2016760"/>
                <a:gd name="connsiteX67" fmla="*/ 3063240 w 5227320"/>
                <a:gd name="connsiteY67" fmla="*/ 15240 h 2016760"/>
                <a:gd name="connsiteX68" fmla="*/ 3162300 w 5227320"/>
                <a:gd name="connsiteY68" fmla="*/ 7620 h 2016760"/>
                <a:gd name="connsiteX69" fmla="*/ 3352800 w 5227320"/>
                <a:gd name="connsiteY69" fmla="*/ 30480 h 2016760"/>
                <a:gd name="connsiteX70" fmla="*/ 3512820 w 5227320"/>
                <a:gd name="connsiteY70" fmla="*/ 91440 h 2016760"/>
                <a:gd name="connsiteX71" fmla="*/ 3627120 w 5227320"/>
                <a:gd name="connsiteY71" fmla="*/ 167640 h 2016760"/>
                <a:gd name="connsiteX72" fmla="*/ 3733800 w 5227320"/>
                <a:gd name="connsiteY72" fmla="*/ 274320 h 2016760"/>
                <a:gd name="connsiteX73" fmla="*/ 3848100 w 5227320"/>
                <a:gd name="connsiteY73" fmla="*/ 396240 h 2016760"/>
                <a:gd name="connsiteX74" fmla="*/ 3939540 w 5227320"/>
                <a:gd name="connsiteY74" fmla="*/ 579120 h 2016760"/>
                <a:gd name="connsiteX75" fmla="*/ 4038600 w 5227320"/>
                <a:gd name="connsiteY75" fmla="*/ 815340 h 2016760"/>
                <a:gd name="connsiteX76" fmla="*/ 4091940 w 5227320"/>
                <a:gd name="connsiteY76" fmla="*/ 1059180 h 2016760"/>
                <a:gd name="connsiteX77" fmla="*/ 4099560 w 5227320"/>
                <a:gd name="connsiteY77" fmla="*/ 1295400 h 2016760"/>
                <a:gd name="connsiteX78" fmla="*/ 4069080 w 5227320"/>
                <a:gd name="connsiteY78" fmla="*/ 1531620 h 2016760"/>
                <a:gd name="connsiteX79" fmla="*/ 4000500 w 5227320"/>
                <a:gd name="connsiteY79" fmla="*/ 1744980 h 2016760"/>
                <a:gd name="connsiteX80" fmla="*/ 3901440 w 5227320"/>
                <a:gd name="connsiteY80" fmla="*/ 1920240 h 2016760"/>
                <a:gd name="connsiteX81" fmla="*/ 3756660 w 5227320"/>
                <a:gd name="connsiteY81" fmla="*/ 2011680 h 2016760"/>
                <a:gd name="connsiteX82" fmla="*/ 3581400 w 5227320"/>
                <a:gd name="connsiteY82" fmla="*/ 1920240 h 2016760"/>
                <a:gd name="connsiteX83" fmla="*/ 3451860 w 5227320"/>
                <a:gd name="connsiteY83" fmla="*/ 1714500 h 2016760"/>
                <a:gd name="connsiteX84" fmla="*/ 3398520 w 5227320"/>
                <a:gd name="connsiteY84" fmla="*/ 1478280 h 2016760"/>
                <a:gd name="connsiteX85" fmla="*/ 3375660 w 5227320"/>
                <a:gd name="connsiteY85" fmla="*/ 1249680 h 2016760"/>
                <a:gd name="connsiteX86" fmla="*/ 3398520 w 5227320"/>
                <a:gd name="connsiteY86" fmla="*/ 952500 h 2016760"/>
                <a:gd name="connsiteX87" fmla="*/ 3459480 w 5227320"/>
                <a:gd name="connsiteY87" fmla="*/ 754380 h 2016760"/>
                <a:gd name="connsiteX88" fmla="*/ 3535680 w 5227320"/>
                <a:gd name="connsiteY88" fmla="*/ 548640 h 2016760"/>
                <a:gd name="connsiteX89" fmla="*/ 3634740 w 5227320"/>
                <a:gd name="connsiteY89" fmla="*/ 388620 h 2016760"/>
                <a:gd name="connsiteX90" fmla="*/ 3733800 w 5227320"/>
                <a:gd name="connsiteY90" fmla="*/ 274320 h 2016760"/>
                <a:gd name="connsiteX91" fmla="*/ 3870960 w 5227320"/>
                <a:gd name="connsiteY91" fmla="*/ 144780 h 2016760"/>
                <a:gd name="connsiteX92" fmla="*/ 4023360 w 5227320"/>
                <a:gd name="connsiteY92" fmla="*/ 60960 h 2016760"/>
                <a:gd name="connsiteX93" fmla="*/ 4168140 w 5227320"/>
                <a:gd name="connsiteY93" fmla="*/ 22860 h 2016760"/>
                <a:gd name="connsiteX94" fmla="*/ 4290060 w 5227320"/>
                <a:gd name="connsiteY94" fmla="*/ 7620 h 2016760"/>
                <a:gd name="connsiteX95" fmla="*/ 4427220 w 5227320"/>
                <a:gd name="connsiteY95" fmla="*/ 15240 h 2016760"/>
                <a:gd name="connsiteX96" fmla="*/ 4579620 w 5227320"/>
                <a:gd name="connsiteY96" fmla="*/ 68580 h 2016760"/>
                <a:gd name="connsiteX97" fmla="*/ 4724400 w 5227320"/>
                <a:gd name="connsiteY97" fmla="*/ 152400 h 2016760"/>
                <a:gd name="connsiteX98" fmla="*/ 4853940 w 5227320"/>
                <a:gd name="connsiteY98" fmla="*/ 251460 h 2016760"/>
                <a:gd name="connsiteX99" fmla="*/ 4968240 w 5227320"/>
                <a:gd name="connsiteY99" fmla="*/ 403860 h 2016760"/>
                <a:gd name="connsiteX100" fmla="*/ 5097780 w 5227320"/>
                <a:gd name="connsiteY100" fmla="*/ 624840 h 2016760"/>
                <a:gd name="connsiteX101" fmla="*/ 5158740 w 5227320"/>
                <a:gd name="connsiteY101" fmla="*/ 822960 h 2016760"/>
                <a:gd name="connsiteX102" fmla="*/ 5204460 w 5227320"/>
                <a:gd name="connsiteY102" fmla="*/ 1005840 h 2016760"/>
                <a:gd name="connsiteX103" fmla="*/ 5219700 w 5227320"/>
                <a:gd name="connsiteY103" fmla="*/ 1120140 h 2016760"/>
                <a:gd name="connsiteX104" fmla="*/ 5227320 w 5227320"/>
                <a:gd name="connsiteY104" fmla="*/ 1203960 h 201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5227320" h="2016760">
                  <a:moveTo>
                    <a:pt x="0" y="1219200"/>
                  </a:moveTo>
                  <a:cubicBezTo>
                    <a:pt x="635" y="1165225"/>
                    <a:pt x="1270" y="1111250"/>
                    <a:pt x="7620" y="1059180"/>
                  </a:cubicBezTo>
                  <a:cubicBezTo>
                    <a:pt x="13970" y="1007110"/>
                    <a:pt x="26670" y="956310"/>
                    <a:pt x="38100" y="906780"/>
                  </a:cubicBezTo>
                  <a:cubicBezTo>
                    <a:pt x="49530" y="857250"/>
                    <a:pt x="60960" y="807720"/>
                    <a:pt x="76200" y="762000"/>
                  </a:cubicBezTo>
                  <a:cubicBezTo>
                    <a:pt x="91440" y="716280"/>
                    <a:pt x="105410" y="684530"/>
                    <a:pt x="129540" y="632460"/>
                  </a:cubicBezTo>
                  <a:cubicBezTo>
                    <a:pt x="153670" y="580390"/>
                    <a:pt x="191770" y="500380"/>
                    <a:pt x="220980" y="449580"/>
                  </a:cubicBezTo>
                  <a:cubicBezTo>
                    <a:pt x="250190" y="398780"/>
                    <a:pt x="273050" y="365760"/>
                    <a:pt x="304800" y="327660"/>
                  </a:cubicBezTo>
                  <a:cubicBezTo>
                    <a:pt x="336550" y="289560"/>
                    <a:pt x="374650" y="254000"/>
                    <a:pt x="411480" y="220980"/>
                  </a:cubicBezTo>
                  <a:cubicBezTo>
                    <a:pt x="448310" y="187960"/>
                    <a:pt x="481330" y="157480"/>
                    <a:pt x="525780" y="129540"/>
                  </a:cubicBezTo>
                  <a:cubicBezTo>
                    <a:pt x="570230" y="101600"/>
                    <a:pt x="627380" y="73660"/>
                    <a:pt x="678180" y="53340"/>
                  </a:cubicBezTo>
                  <a:cubicBezTo>
                    <a:pt x="728980" y="33020"/>
                    <a:pt x="783590" y="15240"/>
                    <a:pt x="830580" y="7620"/>
                  </a:cubicBezTo>
                  <a:cubicBezTo>
                    <a:pt x="877570" y="0"/>
                    <a:pt x="906780" y="1270"/>
                    <a:pt x="960120" y="7620"/>
                  </a:cubicBezTo>
                  <a:cubicBezTo>
                    <a:pt x="1013460" y="13970"/>
                    <a:pt x="1096010" y="29210"/>
                    <a:pt x="1150620" y="45720"/>
                  </a:cubicBezTo>
                  <a:cubicBezTo>
                    <a:pt x="1205230" y="62230"/>
                    <a:pt x="1248410" y="86360"/>
                    <a:pt x="1287780" y="106680"/>
                  </a:cubicBezTo>
                  <a:cubicBezTo>
                    <a:pt x="1327150" y="127000"/>
                    <a:pt x="1353820" y="140970"/>
                    <a:pt x="1386840" y="167640"/>
                  </a:cubicBezTo>
                  <a:cubicBezTo>
                    <a:pt x="1419860" y="194310"/>
                    <a:pt x="1451610" y="231140"/>
                    <a:pt x="1485900" y="266700"/>
                  </a:cubicBezTo>
                  <a:cubicBezTo>
                    <a:pt x="1520190" y="302260"/>
                    <a:pt x="1559560" y="335280"/>
                    <a:pt x="1592580" y="381000"/>
                  </a:cubicBezTo>
                  <a:cubicBezTo>
                    <a:pt x="1625600" y="426720"/>
                    <a:pt x="1656080" y="482600"/>
                    <a:pt x="1684020" y="541020"/>
                  </a:cubicBezTo>
                  <a:cubicBezTo>
                    <a:pt x="1711960" y="599440"/>
                    <a:pt x="1736090" y="657860"/>
                    <a:pt x="1760220" y="731520"/>
                  </a:cubicBezTo>
                  <a:cubicBezTo>
                    <a:pt x="1784350" y="805180"/>
                    <a:pt x="1813560" y="896620"/>
                    <a:pt x="1828800" y="982980"/>
                  </a:cubicBezTo>
                  <a:cubicBezTo>
                    <a:pt x="1844040" y="1069340"/>
                    <a:pt x="1854200" y="1153160"/>
                    <a:pt x="1851660" y="1249680"/>
                  </a:cubicBezTo>
                  <a:cubicBezTo>
                    <a:pt x="1849120" y="1346200"/>
                    <a:pt x="1833880" y="1468120"/>
                    <a:pt x="1813560" y="1562100"/>
                  </a:cubicBezTo>
                  <a:cubicBezTo>
                    <a:pt x="1793240" y="1656080"/>
                    <a:pt x="1760220" y="1750060"/>
                    <a:pt x="1729740" y="1813560"/>
                  </a:cubicBezTo>
                  <a:cubicBezTo>
                    <a:pt x="1699260" y="1877060"/>
                    <a:pt x="1670050" y="1910080"/>
                    <a:pt x="1630680" y="1943100"/>
                  </a:cubicBezTo>
                  <a:cubicBezTo>
                    <a:pt x="1591310" y="1976120"/>
                    <a:pt x="1535430" y="2009140"/>
                    <a:pt x="1493520" y="2011680"/>
                  </a:cubicBezTo>
                  <a:cubicBezTo>
                    <a:pt x="1451610" y="2014220"/>
                    <a:pt x="1417320" y="1988820"/>
                    <a:pt x="1379220" y="1958340"/>
                  </a:cubicBezTo>
                  <a:cubicBezTo>
                    <a:pt x="1341120" y="1927860"/>
                    <a:pt x="1295400" y="1875790"/>
                    <a:pt x="1264920" y="1828800"/>
                  </a:cubicBezTo>
                  <a:cubicBezTo>
                    <a:pt x="1234440" y="1781810"/>
                    <a:pt x="1214120" y="1727200"/>
                    <a:pt x="1196340" y="1676400"/>
                  </a:cubicBezTo>
                  <a:cubicBezTo>
                    <a:pt x="1178560" y="1625600"/>
                    <a:pt x="1169670" y="1581150"/>
                    <a:pt x="1158240" y="1524000"/>
                  </a:cubicBezTo>
                  <a:cubicBezTo>
                    <a:pt x="1146810" y="1466850"/>
                    <a:pt x="1132840" y="1400810"/>
                    <a:pt x="1127760" y="1333500"/>
                  </a:cubicBezTo>
                  <a:cubicBezTo>
                    <a:pt x="1122680" y="1266190"/>
                    <a:pt x="1123950" y="1189990"/>
                    <a:pt x="1127760" y="1120140"/>
                  </a:cubicBezTo>
                  <a:cubicBezTo>
                    <a:pt x="1131570" y="1050290"/>
                    <a:pt x="1135380" y="981710"/>
                    <a:pt x="1150620" y="914400"/>
                  </a:cubicBezTo>
                  <a:cubicBezTo>
                    <a:pt x="1165860" y="847090"/>
                    <a:pt x="1191260" y="784860"/>
                    <a:pt x="1219200" y="716280"/>
                  </a:cubicBezTo>
                  <a:cubicBezTo>
                    <a:pt x="1247140" y="647700"/>
                    <a:pt x="1285240" y="562610"/>
                    <a:pt x="1318260" y="502920"/>
                  </a:cubicBezTo>
                  <a:cubicBezTo>
                    <a:pt x="1351280" y="443230"/>
                    <a:pt x="1389380" y="396240"/>
                    <a:pt x="1417320" y="358140"/>
                  </a:cubicBezTo>
                  <a:cubicBezTo>
                    <a:pt x="1445260" y="320040"/>
                    <a:pt x="1452880" y="307340"/>
                    <a:pt x="1485900" y="274320"/>
                  </a:cubicBezTo>
                  <a:cubicBezTo>
                    <a:pt x="1518920" y="241300"/>
                    <a:pt x="1573530" y="193040"/>
                    <a:pt x="1615440" y="160020"/>
                  </a:cubicBezTo>
                  <a:cubicBezTo>
                    <a:pt x="1657350" y="127000"/>
                    <a:pt x="1700530" y="96520"/>
                    <a:pt x="1737360" y="76200"/>
                  </a:cubicBezTo>
                  <a:cubicBezTo>
                    <a:pt x="1774190" y="55880"/>
                    <a:pt x="1805940" y="48260"/>
                    <a:pt x="1836420" y="38100"/>
                  </a:cubicBezTo>
                  <a:cubicBezTo>
                    <a:pt x="1866900" y="27940"/>
                    <a:pt x="1883410" y="20320"/>
                    <a:pt x="1920240" y="15240"/>
                  </a:cubicBezTo>
                  <a:cubicBezTo>
                    <a:pt x="1957070" y="10160"/>
                    <a:pt x="2009140" y="6350"/>
                    <a:pt x="2057400" y="7620"/>
                  </a:cubicBezTo>
                  <a:cubicBezTo>
                    <a:pt x="2105660" y="8890"/>
                    <a:pt x="2162810" y="12700"/>
                    <a:pt x="2209800" y="22860"/>
                  </a:cubicBezTo>
                  <a:cubicBezTo>
                    <a:pt x="2256790" y="33020"/>
                    <a:pt x="2298700" y="49530"/>
                    <a:pt x="2339340" y="68580"/>
                  </a:cubicBezTo>
                  <a:cubicBezTo>
                    <a:pt x="2379980" y="87630"/>
                    <a:pt x="2409190" y="104140"/>
                    <a:pt x="2453640" y="137160"/>
                  </a:cubicBezTo>
                  <a:cubicBezTo>
                    <a:pt x="2498090" y="170180"/>
                    <a:pt x="2560320" y="222250"/>
                    <a:pt x="2606040" y="266700"/>
                  </a:cubicBezTo>
                  <a:cubicBezTo>
                    <a:pt x="2651760" y="311150"/>
                    <a:pt x="2693670" y="355600"/>
                    <a:pt x="2727960" y="403860"/>
                  </a:cubicBezTo>
                  <a:cubicBezTo>
                    <a:pt x="2762250" y="452120"/>
                    <a:pt x="2786380" y="506730"/>
                    <a:pt x="2811780" y="556260"/>
                  </a:cubicBezTo>
                  <a:cubicBezTo>
                    <a:pt x="2837180" y="605790"/>
                    <a:pt x="2860040" y="647700"/>
                    <a:pt x="2880360" y="701040"/>
                  </a:cubicBezTo>
                  <a:cubicBezTo>
                    <a:pt x="2900680" y="754380"/>
                    <a:pt x="2917190" y="814070"/>
                    <a:pt x="2933700" y="876300"/>
                  </a:cubicBezTo>
                  <a:cubicBezTo>
                    <a:pt x="2950210" y="938530"/>
                    <a:pt x="2973070" y="996950"/>
                    <a:pt x="2979420" y="1074420"/>
                  </a:cubicBezTo>
                  <a:cubicBezTo>
                    <a:pt x="2985770" y="1151890"/>
                    <a:pt x="2978150" y="1261110"/>
                    <a:pt x="2971800" y="1341120"/>
                  </a:cubicBezTo>
                  <a:cubicBezTo>
                    <a:pt x="2965450" y="1421130"/>
                    <a:pt x="2961640" y="1477010"/>
                    <a:pt x="2941320" y="1554480"/>
                  </a:cubicBezTo>
                  <a:cubicBezTo>
                    <a:pt x="2921000" y="1631950"/>
                    <a:pt x="2886710" y="1737360"/>
                    <a:pt x="2849880" y="1805940"/>
                  </a:cubicBezTo>
                  <a:cubicBezTo>
                    <a:pt x="2813050" y="1874520"/>
                    <a:pt x="2758440" y="1931670"/>
                    <a:pt x="2720340" y="1965960"/>
                  </a:cubicBezTo>
                  <a:cubicBezTo>
                    <a:pt x="2682240" y="2000250"/>
                    <a:pt x="2664460" y="2016760"/>
                    <a:pt x="2621280" y="2011680"/>
                  </a:cubicBezTo>
                  <a:cubicBezTo>
                    <a:pt x="2578100" y="2006600"/>
                    <a:pt x="2503170" y="1972310"/>
                    <a:pt x="2461260" y="1935480"/>
                  </a:cubicBezTo>
                  <a:cubicBezTo>
                    <a:pt x="2419350" y="1898650"/>
                    <a:pt x="2399030" y="1854200"/>
                    <a:pt x="2369820" y="1790700"/>
                  </a:cubicBezTo>
                  <a:cubicBezTo>
                    <a:pt x="2340610" y="1727200"/>
                    <a:pt x="2305050" y="1626870"/>
                    <a:pt x="2286000" y="1554480"/>
                  </a:cubicBezTo>
                  <a:cubicBezTo>
                    <a:pt x="2266950" y="1482090"/>
                    <a:pt x="2260600" y="1437640"/>
                    <a:pt x="2255520" y="1356360"/>
                  </a:cubicBezTo>
                  <a:cubicBezTo>
                    <a:pt x="2250440" y="1275080"/>
                    <a:pt x="2246630" y="1154430"/>
                    <a:pt x="2255520" y="1066800"/>
                  </a:cubicBezTo>
                  <a:cubicBezTo>
                    <a:pt x="2264410" y="979170"/>
                    <a:pt x="2293620" y="892810"/>
                    <a:pt x="2308860" y="830580"/>
                  </a:cubicBezTo>
                  <a:cubicBezTo>
                    <a:pt x="2324100" y="768350"/>
                    <a:pt x="2326640" y="742950"/>
                    <a:pt x="2346960" y="693420"/>
                  </a:cubicBezTo>
                  <a:cubicBezTo>
                    <a:pt x="2367280" y="643890"/>
                    <a:pt x="2406650" y="579120"/>
                    <a:pt x="2430780" y="533400"/>
                  </a:cubicBezTo>
                  <a:cubicBezTo>
                    <a:pt x="2454910" y="487680"/>
                    <a:pt x="2461260" y="462280"/>
                    <a:pt x="2491740" y="419100"/>
                  </a:cubicBezTo>
                  <a:cubicBezTo>
                    <a:pt x="2522220" y="375920"/>
                    <a:pt x="2570480" y="321310"/>
                    <a:pt x="2613660" y="274320"/>
                  </a:cubicBezTo>
                  <a:cubicBezTo>
                    <a:pt x="2656840" y="227330"/>
                    <a:pt x="2693670" y="176530"/>
                    <a:pt x="2750820" y="137160"/>
                  </a:cubicBezTo>
                  <a:cubicBezTo>
                    <a:pt x="2807970" y="97790"/>
                    <a:pt x="2904490" y="58420"/>
                    <a:pt x="2956560" y="38100"/>
                  </a:cubicBezTo>
                  <a:cubicBezTo>
                    <a:pt x="3008630" y="17780"/>
                    <a:pt x="3028950" y="20320"/>
                    <a:pt x="3063240" y="15240"/>
                  </a:cubicBezTo>
                  <a:cubicBezTo>
                    <a:pt x="3097530" y="10160"/>
                    <a:pt x="3114040" y="5080"/>
                    <a:pt x="3162300" y="7620"/>
                  </a:cubicBezTo>
                  <a:cubicBezTo>
                    <a:pt x="3210560" y="10160"/>
                    <a:pt x="3294380" y="16510"/>
                    <a:pt x="3352800" y="30480"/>
                  </a:cubicBezTo>
                  <a:cubicBezTo>
                    <a:pt x="3411220" y="44450"/>
                    <a:pt x="3467100" y="68580"/>
                    <a:pt x="3512820" y="91440"/>
                  </a:cubicBezTo>
                  <a:cubicBezTo>
                    <a:pt x="3558540" y="114300"/>
                    <a:pt x="3590290" y="137160"/>
                    <a:pt x="3627120" y="167640"/>
                  </a:cubicBezTo>
                  <a:cubicBezTo>
                    <a:pt x="3663950" y="198120"/>
                    <a:pt x="3696970" y="236220"/>
                    <a:pt x="3733800" y="274320"/>
                  </a:cubicBezTo>
                  <a:cubicBezTo>
                    <a:pt x="3770630" y="312420"/>
                    <a:pt x="3813810" y="345440"/>
                    <a:pt x="3848100" y="396240"/>
                  </a:cubicBezTo>
                  <a:cubicBezTo>
                    <a:pt x="3882390" y="447040"/>
                    <a:pt x="3907790" y="509270"/>
                    <a:pt x="3939540" y="579120"/>
                  </a:cubicBezTo>
                  <a:cubicBezTo>
                    <a:pt x="3971290" y="648970"/>
                    <a:pt x="4013200" y="735330"/>
                    <a:pt x="4038600" y="815340"/>
                  </a:cubicBezTo>
                  <a:cubicBezTo>
                    <a:pt x="4064000" y="895350"/>
                    <a:pt x="4081780" y="979170"/>
                    <a:pt x="4091940" y="1059180"/>
                  </a:cubicBezTo>
                  <a:cubicBezTo>
                    <a:pt x="4102100" y="1139190"/>
                    <a:pt x="4103370" y="1216660"/>
                    <a:pt x="4099560" y="1295400"/>
                  </a:cubicBezTo>
                  <a:cubicBezTo>
                    <a:pt x="4095750" y="1374140"/>
                    <a:pt x="4085590" y="1456690"/>
                    <a:pt x="4069080" y="1531620"/>
                  </a:cubicBezTo>
                  <a:cubicBezTo>
                    <a:pt x="4052570" y="1606550"/>
                    <a:pt x="4028440" y="1680210"/>
                    <a:pt x="4000500" y="1744980"/>
                  </a:cubicBezTo>
                  <a:cubicBezTo>
                    <a:pt x="3972560" y="1809750"/>
                    <a:pt x="3942080" y="1875790"/>
                    <a:pt x="3901440" y="1920240"/>
                  </a:cubicBezTo>
                  <a:cubicBezTo>
                    <a:pt x="3860800" y="1964690"/>
                    <a:pt x="3810000" y="2011680"/>
                    <a:pt x="3756660" y="2011680"/>
                  </a:cubicBezTo>
                  <a:cubicBezTo>
                    <a:pt x="3703320" y="2011680"/>
                    <a:pt x="3632200" y="1969770"/>
                    <a:pt x="3581400" y="1920240"/>
                  </a:cubicBezTo>
                  <a:cubicBezTo>
                    <a:pt x="3530600" y="1870710"/>
                    <a:pt x="3482340" y="1788160"/>
                    <a:pt x="3451860" y="1714500"/>
                  </a:cubicBezTo>
                  <a:cubicBezTo>
                    <a:pt x="3421380" y="1640840"/>
                    <a:pt x="3411220" y="1555750"/>
                    <a:pt x="3398520" y="1478280"/>
                  </a:cubicBezTo>
                  <a:cubicBezTo>
                    <a:pt x="3385820" y="1400810"/>
                    <a:pt x="3375660" y="1337310"/>
                    <a:pt x="3375660" y="1249680"/>
                  </a:cubicBezTo>
                  <a:cubicBezTo>
                    <a:pt x="3375660" y="1162050"/>
                    <a:pt x="3384550" y="1035050"/>
                    <a:pt x="3398520" y="952500"/>
                  </a:cubicBezTo>
                  <a:cubicBezTo>
                    <a:pt x="3412490" y="869950"/>
                    <a:pt x="3436620" y="821690"/>
                    <a:pt x="3459480" y="754380"/>
                  </a:cubicBezTo>
                  <a:cubicBezTo>
                    <a:pt x="3482340" y="687070"/>
                    <a:pt x="3506470" y="609600"/>
                    <a:pt x="3535680" y="548640"/>
                  </a:cubicBezTo>
                  <a:cubicBezTo>
                    <a:pt x="3564890" y="487680"/>
                    <a:pt x="3601720" y="434340"/>
                    <a:pt x="3634740" y="388620"/>
                  </a:cubicBezTo>
                  <a:cubicBezTo>
                    <a:pt x="3667760" y="342900"/>
                    <a:pt x="3694430" y="314960"/>
                    <a:pt x="3733800" y="274320"/>
                  </a:cubicBezTo>
                  <a:cubicBezTo>
                    <a:pt x="3773170" y="233680"/>
                    <a:pt x="3822700" y="180340"/>
                    <a:pt x="3870960" y="144780"/>
                  </a:cubicBezTo>
                  <a:cubicBezTo>
                    <a:pt x="3919220" y="109220"/>
                    <a:pt x="3973830" y="81280"/>
                    <a:pt x="4023360" y="60960"/>
                  </a:cubicBezTo>
                  <a:cubicBezTo>
                    <a:pt x="4072890" y="40640"/>
                    <a:pt x="4123690" y="31750"/>
                    <a:pt x="4168140" y="22860"/>
                  </a:cubicBezTo>
                  <a:cubicBezTo>
                    <a:pt x="4212590" y="13970"/>
                    <a:pt x="4246880" y="8890"/>
                    <a:pt x="4290060" y="7620"/>
                  </a:cubicBezTo>
                  <a:cubicBezTo>
                    <a:pt x="4333240" y="6350"/>
                    <a:pt x="4378960" y="5080"/>
                    <a:pt x="4427220" y="15240"/>
                  </a:cubicBezTo>
                  <a:cubicBezTo>
                    <a:pt x="4475480" y="25400"/>
                    <a:pt x="4530090" y="45720"/>
                    <a:pt x="4579620" y="68580"/>
                  </a:cubicBezTo>
                  <a:cubicBezTo>
                    <a:pt x="4629150" y="91440"/>
                    <a:pt x="4678680" y="121920"/>
                    <a:pt x="4724400" y="152400"/>
                  </a:cubicBezTo>
                  <a:cubicBezTo>
                    <a:pt x="4770120" y="182880"/>
                    <a:pt x="4813300" y="209550"/>
                    <a:pt x="4853940" y="251460"/>
                  </a:cubicBezTo>
                  <a:cubicBezTo>
                    <a:pt x="4894580" y="293370"/>
                    <a:pt x="4927600" y="341630"/>
                    <a:pt x="4968240" y="403860"/>
                  </a:cubicBezTo>
                  <a:cubicBezTo>
                    <a:pt x="5008880" y="466090"/>
                    <a:pt x="5066030" y="554990"/>
                    <a:pt x="5097780" y="624840"/>
                  </a:cubicBezTo>
                  <a:cubicBezTo>
                    <a:pt x="5129530" y="694690"/>
                    <a:pt x="5140960" y="759460"/>
                    <a:pt x="5158740" y="822960"/>
                  </a:cubicBezTo>
                  <a:cubicBezTo>
                    <a:pt x="5176520" y="886460"/>
                    <a:pt x="5194300" y="956310"/>
                    <a:pt x="5204460" y="1005840"/>
                  </a:cubicBezTo>
                  <a:cubicBezTo>
                    <a:pt x="5214620" y="1055370"/>
                    <a:pt x="5215890" y="1087120"/>
                    <a:pt x="5219700" y="1120140"/>
                  </a:cubicBezTo>
                  <a:cubicBezTo>
                    <a:pt x="5223510" y="1153160"/>
                    <a:pt x="5225415" y="1178560"/>
                    <a:pt x="5227320" y="1203960"/>
                  </a:cubicBezTo>
                </a:path>
              </a:pathLst>
            </a:cu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cxnSp>
          <p:nvCxnSpPr>
            <p:cNvPr id="32" name="직선 연결선 5">
              <a:extLst>
                <a:ext uri="{FF2B5EF4-FFF2-40B4-BE49-F238E27FC236}">
                  <a16:creationId xmlns:a16="http://schemas.microsoft.com/office/drawing/2014/main" id="{E9C2C4DA-9AA7-D31B-EC38-85154F63BCCC}"/>
                </a:ext>
              </a:extLst>
            </p:cNvPr>
            <p:cNvCxnSpPr>
              <a:cxnSpLocks/>
            </p:cNvCxnSpPr>
            <p:nvPr/>
          </p:nvCxnSpPr>
          <p:spPr>
            <a:xfrm>
              <a:off x="10019214" y="5270912"/>
              <a:ext cx="313361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6">
              <a:extLst>
                <a:ext uri="{FF2B5EF4-FFF2-40B4-BE49-F238E27FC236}">
                  <a16:creationId xmlns:a16="http://schemas.microsoft.com/office/drawing/2014/main" id="{56746FF7-A034-189A-034D-9FC2979E01B8}"/>
                </a:ext>
              </a:extLst>
            </p:cNvPr>
            <p:cNvCxnSpPr>
              <a:cxnSpLocks/>
            </p:cNvCxnSpPr>
            <p:nvPr/>
          </p:nvCxnSpPr>
          <p:spPr>
            <a:xfrm>
              <a:off x="9339794" y="5270912"/>
              <a:ext cx="318951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3">
              <a:extLst>
                <a:ext uri="{FF2B5EF4-FFF2-40B4-BE49-F238E27FC236}">
                  <a16:creationId xmlns:a16="http://schemas.microsoft.com/office/drawing/2014/main" id="{BD97895B-2E22-3C53-11B2-071BD1CD6E7D}"/>
                </a:ext>
              </a:extLst>
            </p:cNvPr>
            <p:cNvCxnSpPr>
              <a:cxnSpLocks/>
            </p:cNvCxnSpPr>
            <p:nvPr/>
          </p:nvCxnSpPr>
          <p:spPr>
            <a:xfrm>
              <a:off x="10329283" y="4330010"/>
              <a:ext cx="0" cy="429239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자유형 12">
              <a:extLst>
                <a:ext uri="{FF2B5EF4-FFF2-40B4-BE49-F238E27FC236}">
                  <a16:creationId xmlns:a16="http://schemas.microsoft.com/office/drawing/2014/main" id="{A6D4DE2A-B95F-20F8-E659-2D2B7B727854}"/>
                </a:ext>
              </a:extLst>
            </p:cNvPr>
            <p:cNvSpPr/>
            <p:nvPr/>
          </p:nvSpPr>
          <p:spPr>
            <a:xfrm>
              <a:off x="9559645" y="4263501"/>
              <a:ext cx="534153" cy="123415"/>
            </a:xfrm>
            <a:custGeom>
              <a:avLst/>
              <a:gdLst>
                <a:gd name="connsiteX0" fmla="*/ 0 w 8170606"/>
                <a:gd name="connsiteY0" fmla="*/ 943897 h 1887793"/>
                <a:gd name="connsiteX1" fmla="*/ 707922 w 8170606"/>
                <a:gd name="connsiteY1" fmla="*/ 0 h 1887793"/>
                <a:gd name="connsiteX2" fmla="*/ 2064774 w 8170606"/>
                <a:gd name="connsiteY2" fmla="*/ 1887793 h 1887793"/>
                <a:gd name="connsiteX3" fmla="*/ 3406877 w 8170606"/>
                <a:gd name="connsiteY3" fmla="*/ 14748 h 1887793"/>
                <a:gd name="connsiteX4" fmla="*/ 4763729 w 8170606"/>
                <a:gd name="connsiteY4" fmla="*/ 1887793 h 1887793"/>
                <a:gd name="connsiteX5" fmla="*/ 6105832 w 8170606"/>
                <a:gd name="connsiteY5" fmla="*/ 29497 h 1887793"/>
                <a:gd name="connsiteX6" fmla="*/ 7462683 w 8170606"/>
                <a:gd name="connsiteY6" fmla="*/ 1887793 h 1887793"/>
                <a:gd name="connsiteX7" fmla="*/ 8170606 w 8170606"/>
                <a:gd name="connsiteY7" fmla="*/ 943897 h 188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70606" h="1887793">
                  <a:moveTo>
                    <a:pt x="0" y="943897"/>
                  </a:moveTo>
                  <a:lnTo>
                    <a:pt x="707922" y="0"/>
                  </a:lnTo>
                  <a:lnTo>
                    <a:pt x="2064774" y="1887793"/>
                  </a:lnTo>
                  <a:lnTo>
                    <a:pt x="3406877" y="14748"/>
                  </a:lnTo>
                  <a:lnTo>
                    <a:pt x="4763729" y="1887793"/>
                  </a:lnTo>
                  <a:lnTo>
                    <a:pt x="6105832" y="29497"/>
                  </a:lnTo>
                  <a:lnTo>
                    <a:pt x="7462683" y="1887793"/>
                  </a:lnTo>
                  <a:lnTo>
                    <a:pt x="8170606" y="943897"/>
                  </a:lnTo>
                </a:path>
              </a:pathLst>
            </a:cu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cxnSp>
          <p:nvCxnSpPr>
            <p:cNvPr id="36" name="직선 연결선 10">
              <a:extLst>
                <a:ext uri="{FF2B5EF4-FFF2-40B4-BE49-F238E27FC236}">
                  <a16:creationId xmlns:a16="http://schemas.microsoft.com/office/drawing/2014/main" id="{286BDFB5-CCA8-EBD8-B25B-43AC464BA1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41719" y="4330010"/>
              <a:ext cx="223605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14">
              <a:extLst>
                <a:ext uri="{FF2B5EF4-FFF2-40B4-BE49-F238E27FC236}">
                  <a16:creationId xmlns:a16="http://schemas.microsoft.com/office/drawing/2014/main" id="{DF9C0E7D-A4F2-7F06-EB8B-CBCA696EB8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88594" y="4330010"/>
              <a:ext cx="240702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3">
              <a:extLst>
                <a:ext uri="{FF2B5EF4-FFF2-40B4-BE49-F238E27FC236}">
                  <a16:creationId xmlns:a16="http://schemas.microsoft.com/office/drawing/2014/main" id="{0D871AD3-F419-B0AE-77FC-1CADEBC2D561}"/>
                </a:ext>
              </a:extLst>
            </p:cNvPr>
            <p:cNvCxnSpPr>
              <a:cxnSpLocks/>
            </p:cNvCxnSpPr>
            <p:nvPr/>
          </p:nvCxnSpPr>
          <p:spPr>
            <a:xfrm>
              <a:off x="9339611" y="5005611"/>
              <a:ext cx="0" cy="27029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연결선 3">
              <a:extLst>
                <a:ext uri="{FF2B5EF4-FFF2-40B4-BE49-F238E27FC236}">
                  <a16:creationId xmlns:a16="http://schemas.microsoft.com/office/drawing/2014/main" id="{4B91E59E-1F91-D7EE-2B21-AB504C283468}"/>
                </a:ext>
              </a:extLst>
            </p:cNvPr>
            <p:cNvCxnSpPr>
              <a:cxnSpLocks/>
            </p:cNvCxnSpPr>
            <p:nvPr/>
          </p:nvCxnSpPr>
          <p:spPr>
            <a:xfrm>
              <a:off x="9342379" y="4330828"/>
              <a:ext cx="0" cy="27029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연결선 23">
              <a:extLst>
                <a:ext uri="{FF2B5EF4-FFF2-40B4-BE49-F238E27FC236}">
                  <a16:creationId xmlns:a16="http://schemas.microsoft.com/office/drawing/2014/main" id="{51B57020-63CA-EB57-A16B-E1A7B9CB8F9D}"/>
                </a:ext>
              </a:extLst>
            </p:cNvPr>
            <p:cNvCxnSpPr/>
            <p:nvPr/>
          </p:nvCxnSpPr>
          <p:spPr>
            <a:xfrm rot="5400000" flipV="1">
              <a:off x="10325287" y="4649349"/>
              <a:ext cx="0" cy="21979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연결선 24">
              <a:extLst>
                <a:ext uri="{FF2B5EF4-FFF2-40B4-BE49-F238E27FC236}">
                  <a16:creationId xmlns:a16="http://schemas.microsoft.com/office/drawing/2014/main" id="{ED4EC814-A6AE-5144-1E3F-ACDB1C1C366A}"/>
                </a:ext>
              </a:extLst>
            </p:cNvPr>
            <p:cNvCxnSpPr/>
            <p:nvPr/>
          </p:nvCxnSpPr>
          <p:spPr>
            <a:xfrm rot="5400000" flipV="1">
              <a:off x="10325287" y="4731774"/>
              <a:ext cx="0" cy="21979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연결선 3">
              <a:extLst>
                <a:ext uri="{FF2B5EF4-FFF2-40B4-BE49-F238E27FC236}">
                  <a16:creationId xmlns:a16="http://schemas.microsoft.com/office/drawing/2014/main" id="{02417DE1-C054-7BF9-4131-708E01FF24A9}"/>
                </a:ext>
              </a:extLst>
            </p:cNvPr>
            <p:cNvCxnSpPr>
              <a:cxnSpLocks/>
            </p:cNvCxnSpPr>
            <p:nvPr/>
          </p:nvCxnSpPr>
          <p:spPr>
            <a:xfrm>
              <a:off x="10325287" y="4841673"/>
              <a:ext cx="0" cy="429239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0D69E56B-2CF6-42DC-CB10-D76111881BDF}"/>
                    </a:ext>
                  </a:extLst>
                </p:cNvPr>
                <p:cNvSpPr txBox="1"/>
                <p:nvPr/>
              </p:nvSpPr>
              <p:spPr>
                <a:xfrm>
                  <a:off x="9057793" y="4499445"/>
                  <a:ext cx="311460" cy="24964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en-KR" dirty="0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0D69E56B-2CF6-42DC-CB10-D76111881BD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57793" y="4499445"/>
                  <a:ext cx="311460" cy="249645"/>
                </a:xfrm>
                <a:prstGeom prst="rect">
                  <a:avLst/>
                </a:prstGeom>
                <a:blipFill>
                  <a:blip r:embed="rId4"/>
                  <a:stretch>
                    <a:fillRect l="-4000" b="-20000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DFC5EECA-B78D-B383-FA38-9002CBB91DDB}"/>
                    </a:ext>
                  </a:extLst>
                </p:cNvPr>
                <p:cNvSpPr txBox="1"/>
                <p:nvPr/>
              </p:nvSpPr>
              <p:spPr>
                <a:xfrm>
                  <a:off x="9715141" y="3992290"/>
                  <a:ext cx="311460" cy="24964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KR" dirty="0"/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DFC5EECA-B78D-B383-FA38-9002CBB91DD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15141" y="3992290"/>
                  <a:ext cx="311460" cy="249645"/>
                </a:xfrm>
                <a:prstGeom prst="rect">
                  <a:avLst/>
                </a:prstGeom>
                <a:blipFill>
                  <a:blip r:embed="rId5"/>
                  <a:stretch>
                    <a:fillRect l="-12000" b="-14286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1B58123-10CD-EA9C-F501-923A807B8C3B}"/>
                    </a:ext>
                  </a:extLst>
                </p:cNvPr>
                <p:cNvSpPr txBox="1"/>
                <p:nvPr/>
              </p:nvSpPr>
              <p:spPr>
                <a:xfrm>
                  <a:off x="10318164" y="4875271"/>
                  <a:ext cx="311460" cy="24964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oMath>
                    </m:oMathPara>
                  </a14:m>
                  <a:endParaRPr lang="en-KR" dirty="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1B58123-10CD-EA9C-F501-923A807B8C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18164" y="4875271"/>
                  <a:ext cx="311460" cy="249645"/>
                </a:xfrm>
                <a:prstGeom prst="rect">
                  <a:avLst/>
                </a:prstGeom>
                <a:blipFill>
                  <a:blip r:embed="rId6"/>
                  <a:stretch>
                    <a:fillRect l="-7692" b="-20000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AB72DC65-D486-D7DE-7D6B-8C0C89CAA936}"/>
                    </a:ext>
                  </a:extLst>
                </p:cNvPr>
                <p:cNvSpPr txBox="1"/>
                <p:nvPr/>
              </p:nvSpPr>
              <p:spPr>
                <a:xfrm>
                  <a:off x="9726830" y="4814794"/>
                  <a:ext cx="311460" cy="24964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oMath>
                    </m:oMathPara>
                  </a14:m>
                  <a:endParaRPr lang="en-KR" dirty="0"/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AB72DC65-D486-D7DE-7D6B-8C0C89CAA9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26830" y="4814794"/>
                  <a:ext cx="311460" cy="249645"/>
                </a:xfrm>
                <a:prstGeom prst="rect">
                  <a:avLst/>
                </a:prstGeom>
                <a:blipFill>
                  <a:blip r:embed="rId7"/>
                  <a:stretch>
                    <a:fillRect l="-8000" b="-10000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BA09A59-B798-F7A0-C09E-5F2945C50CB8}"/>
                </a:ext>
              </a:extLst>
            </p:cNvPr>
            <p:cNvSpPr txBox="1"/>
            <p:nvPr/>
          </p:nvSpPr>
          <p:spPr>
            <a:xfrm>
              <a:off x="9194307" y="5460652"/>
              <a:ext cx="126324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/>
                <a:t>Axion current as stiff voltage source</a:t>
              </a:r>
              <a:endParaRPr lang="en-KR" sz="1050" b="1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007E4B4-FAB3-EDE0-8F53-8D265C008671}"/>
                </a:ext>
              </a:extLst>
            </p:cNvPr>
            <p:cNvSpPr txBox="1"/>
            <p:nvPr/>
          </p:nvSpPr>
          <p:spPr>
            <a:xfrm>
              <a:off x="9257239" y="3375659"/>
              <a:ext cx="11983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Resonator</a:t>
              </a:r>
              <a:endParaRPr lang="en-KR" sz="1600" b="1" dirty="0"/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D6F7DA3E-7E75-2B9C-3E7A-A811C66C0797}"/>
                </a:ext>
              </a:extLst>
            </p:cNvPr>
            <p:cNvCxnSpPr/>
            <p:nvPr/>
          </p:nvCxnSpPr>
          <p:spPr>
            <a:xfrm flipV="1">
              <a:off x="10133204" y="4638839"/>
              <a:ext cx="401506" cy="322718"/>
            </a:xfrm>
            <a:prstGeom prst="straightConnector1">
              <a:avLst/>
            </a:prstGeom>
            <a:ln w="1905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2C8A0EB-1EBE-2A73-B682-4C49CE5F44E0}"/>
                </a:ext>
              </a:extLst>
            </p:cNvPr>
            <p:cNvSpPr txBox="1"/>
            <p:nvPr/>
          </p:nvSpPr>
          <p:spPr>
            <a:xfrm>
              <a:off x="9179996" y="3618735"/>
              <a:ext cx="133807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/>
                <a:t>Has a tunable resonant frequency</a:t>
              </a:r>
              <a:endParaRPr lang="en-KR" sz="105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599624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7343C-DB62-F9FE-E0AF-AAA87800C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DMRadio</a:t>
            </a:r>
            <a:r>
              <a:rPr lang="en-US" dirty="0"/>
              <a:t> program</a:t>
            </a:r>
            <a:endParaRPr lang="en-K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B5EF0-BDCE-8D84-F8E8-F4219E275F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49A06D-E148-A9DA-76E9-CD4F8C3BA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2DC996-99F3-F247-B3DD-8C2DD651E47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31E374-7CAD-66BD-99EE-B4F5D7630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June 23,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FF66AA-1738-B108-812A-4C7D1563F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PASCOS 2026</a:t>
            </a:r>
          </a:p>
        </p:txBody>
      </p:sp>
    </p:spTree>
    <p:extLst>
      <p:ext uri="{BB962C8B-B14F-4D97-AF65-F5344CB8AC3E}">
        <p14:creationId xmlns:p14="http://schemas.microsoft.com/office/powerpoint/2010/main" val="322399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3882</TotalTime>
  <Words>1957</Words>
  <Application>Microsoft Macintosh PowerPoint</Application>
  <PresentationFormat>Widescreen</PresentationFormat>
  <Paragraphs>347</Paragraphs>
  <Slides>31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Slack-Lato</vt:lpstr>
      <vt:lpstr>Arial</vt:lpstr>
      <vt:lpstr>Avenir Book</vt:lpstr>
      <vt:lpstr>Calibri</vt:lpstr>
      <vt:lpstr>Calibri Light</vt:lpstr>
      <vt:lpstr>Cambria Math</vt:lpstr>
      <vt:lpstr>Helvetica</vt:lpstr>
      <vt:lpstr>Times New Roman</vt:lpstr>
      <vt:lpstr>Office Theme</vt:lpstr>
      <vt:lpstr>1_Office Theme</vt:lpstr>
      <vt:lpstr>DMRadio: A lumped-element, low-mass axion search</vt:lpstr>
      <vt:lpstr>Axions</vt:lpstr>
      <vt:lpstr>Strong CP problem</vt:lpstr>
      <vt:lpstr>Peccei-Quinn theory</vt:lpstr>
      <vt:lpstr>Dark matter</vt:lpstr>
      <vt:lpstr>Searching for axions</vt:lpstr>
      <vt:lpstr>The current axion search landscape</vt:lpstr>
      <vt:lpstr>The axion haloscope</vt:lpstr>
      <vt:lpstr>The DMRadio program</vt:lpstr>
      <vt:lpstr>DMRadio suite of experiments</vt:lpstr>
      <vt:lpstr>DMRadio Collaboration</vt:lpstr>
      <vt:lpstr>DMRadio-50L</vt:lpstr>
      <vt:lpstr>DMRadio-50L</vt:lpstr>
      <vt:lpstr>DMRadio-50L Subsystems</vt:lpstr>
      <vt:lpstr>SQUID readout development</vt:lpstr>
      <vt:lpstr>Data acquistion (DAQ) system</vt:lpstr>
      <vt:lpstr>DMRadio-Core</vt:lpstr>
      <vt:lpstr>DMRadio-Core</vt:lpstr>
      <vt:lpstr>DMRadio-GUT</vt:lpstr>
      <vt:lpstr>Radiofrequency Quantum Upconverter (RQU)</vt:lpstr>
      <vt:lpstr>RQU capabilities and status</vt:lpstr>
      <vt:lpstr>Non-Foster broadband matching network</vt:lpstr>
      <vt:lpstr>Non-Foster broadband matching network</vt:lpstr>
      <vt:lpstr>Summary</vt:lpstr>
      <vt:lpstr>The Standard Quantum Limit (SQL)</vt:lpstr>
      <vt:lpstr>Sources of noise</vt:lpstr>
      <vt:lpstr>Does it work?</vt:lpstr>
      <vt:lpstr>The axion haloscope</vt:lpstr>
      <vt:lpstr>Axion signal conversion power</vt:lpstr>
      <vt:lpstr>Geometries for lumped axion experiments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</dc:title>
  <dc:creator>Microsoft Office User</dc:creator>
  <cp:lastModifiedBy>Andrew Kun-Woo Yi</cp:lastModifiedBy>
  <cp:revision>62</cp:revision>
  <cp:lastPrinted>2023-03-20T15:08:17Z</cp:lastPrinted>
  <dcterms:created xsi:type="dcterms:W3CDTF">2023-03-03T05:01:11Z</dcterms:created>
  <dcterms:modified xsi:type="dcterms:W3CDTF">2026-06-23T09:56:54Z</dcterms:modified>
</cp:coreProperties>
</file>