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32" r:id="rId2"/>
    <p:sldId id="314" r:id="rId3"/>
    <p:sldId id="365" r:id="rId4"/>
    <p:sldId id="358" r:id="rId5"/>
    <p:sldId id="347" r:id="rId6"/>
    <p:sldId id="346" r:id="rId7"/>
    <p:sldId id="340" r:id="rId8"/>
    <p:sldId id="322" r:id="rId9"/>
    <p:sldId id="323" r:id="rId10"/>
    <p:sldId id="324" r:id="rId11"/>
    <p:sldId id="364" r:id="rId12"/>
    <p:sldId id="354" r:id="rId13"/>
    <p:sldId id="359" r:id="rId14"/>
    <p:sldId id="355" r:id="rId15"/>
    <p:sldId id="327" r:id="rId16"/>
    <p:sldId id="342" r:id="rId17"/>
    <p:sldId id="336" r:id="rId18"/>
    <p:sldId id="363" r:id="rId19"/>
    <p:sldId id="356" r:id="rId20"/>
    <p:sldId id="362" r:id="rId21"/>
    <p:sldId id="36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DFD9043-3EAD-45DC-ADCE-2517838B4A6B}">
          <p14:sldIdLst>
            <p14:sldId id="332"/>
            <p14:sldId id="314"/>
            <p14:sldId id="365"/>
            <p14:sldId id="358"/>
            <p14:sldId id="347"/>
            <p14:sldId id="346"/>
            <p14:sldId id="340"/>
            <p14:sldId id="322"/>
            <p14:sldId id="323"/>
            <p14:sldId id="324"/>
            <p14:sldId id="364"/>
            <p14:sldId id="354"/>
            <p14:sldId id="359"/>
            <p14:sldId id="355"/>
            <p14:sldId id="327"/>
            <p14:sldId id="342"/>
            <p14:sldId id="336"/>
            <p14:sldId id="363"/>
            <p14:sldId id="356"/>
            <p14:sldId id="362"/>
            <p14:sldId id="36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EDEBA3"/>
    <a:srgbClr val="001848"/>
    <a:srgbClr val="DE593E"/>
    <a:srgbClr val="C198E0"/>
    <a:srgbClr val="FF8F8F"/>
    <a:srgbClr val="67A6DF"/>
    <a:srgbClr val="2977BD"/>
    <a:srgbClr val="8C3FC5"/>
    <a:srgbClr val="0012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32" autoAdjust="0"/>
    <p:restoredTop sz="54380" autoAdjust="0"/>
  </p:normalViewPr>
  <p:slideViewPr>
    <p:cSldViewPr snapToGrid="0">
      <p:cViewPr>
        <p:scale>
          <a:sx n="75" d="100"/>
          <a:sy n="75" d="100"/>
        </p:scale>
        <p:origin x="40" y="-2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6" d="100"/>
          <a:sy n="56" d="100"/>
        </p:scale>
        <p:origin x="2588"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929DE9-9306-4E5F-A8BC-9B785AB4431E}" type="datetimeFigureOut">
              <a:rPr lang="en-GB" smtClean="0"/>
              <a:t>17/06/2026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0AB836-A930-4307-BE58-0610DBBB9D20}" type="slidenum">
              <a:rPr lang="en-GB" smtClean="0"/>
              <a:t>‹#›</a:t>
            </a:fld>
            <a:endParaRPr lang="en-GB"/>
          </a:p>
        </p:txBody>
      </p:sp>
    </p:spTree>
    <p:extLst>
      <p:ext uri="{BB962C8B-B14F-4D97-AF65-F5344CB8AC3E}">
        <p14:creationId xmlns:p14="http://schemas.microsoft.com/office/powerpoint/2010/main" val="1052395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DD49F-902C-5397-8229-7FF6F46835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57525B-AA0F-B994-AFF0-2BD52958F4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9E0D64-036E-6F91-591A-DFA7602BC5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2977BD"/>
                </a:solidFill>
                <a:latin typeface="Arial" panose="020B0604020202020204" pitchFamily="34" charset="0"/>
                <a:cs typeface="Arial" panose="020B0604020202020204" pitchFamily="34" charset="0"/>
              </a:rPr>
              <a:t>og313@cam.ac.uk</a:t>
            </a:r>
            <a:endParaRPr lang="en-GB" dirty="0">
              <a:solidFill>
                <a:srgbClr val="2977BD"/>
              </a:solidFill>
            </a:endParaRPr>
          </a:p>
          <a:p>
            <a:endParaRPr lang="en-GB" dirty="0"/>
          </a:p>
        </p:txBody>
      </p:sp>
      <p:sp>
        <p:nvSpPr>
          <p:cNvPr id="4" name="Slide Number Placeholder 3">
            <a:extLst>
              <a:ext uri="{FF2B5EF4-FFF2-40B4-BE49-F238E27FC236}">
                <a16:creationId xmlns:a16="http://schemas.microsoft.com/office/drawing/2014/main" id="{C9AF2642-8696-0755-87AB-6213C0D4F9AF}"/>
              </a:ext>
            </a:extLst>
          </p:cNvPr>
          <p:cNvSpPr>
            <a:spLocks noGrp="1"/>
          </p:cNvSpPr>
          <p:nvPr>
            <p:ph type="sldNum" sz="quarter" idx="5"/>
          </p:nvPr>
        </p:nvSpPr>
        <p:spPr/>
        <p:txBody>
          <a:bodyPr/>
          <a:lstStyle/>
          <a:p>
            <a:fld id="{B80AB836-A930-4307-BE58-0610DBBB9D20}" type="slidenum">
              <a:rPr lang="en-GB" smtClean="0"/>
              <a:t>1</a:t>
            </a:fld>
            <a:endParaRPr lang="en-GB"/>
          </a:p>
        </p:txBody>
      </p:sp>
    </p:spTree>
    <p:extLst>
      <p:ext uri="{BB962C8B-B14F-4D97-AF65-F5344CB8AC3E}">
        <p14:creationId xmlns:p14="http://schemas.microsoft.com/office/powerpoint/2010/main" val="3946772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Eliminate Lambda dependence in </a:t>
            </a:r>
            <a:r>
              <a:rPr lang="en-US" dirty="0" err="1"/>
              <a:t>favour</a:t>
            </a:r>
            <a:r>
              <a:rPr lang="en-US" dirty="0"/>
              <a:t> of ma and fa</a:t>
            </a:r>
            <a:endParaRPr lang="en-GB" dirty="0"/>
          </a:p>
        </p:txBody>
      </p:sp>
      <p:sp>
        <p:nvSpPr>
          <p:cNvPr id="4" name="Slide Number Placeholder 3"/>
          <p:cNvSpPr>
            <a:spLocks noGrp="1"/>
          </p:cNvSpPr>
          <p:nvPr>
            <p:ph type="sldNum" sz="quarter" idx="5"/>
          </p:nvPr>
        </p:nvSpPr>
        <p:spPr/>
        <p:txBody>
          <a:bodyPr/>
          <a:lstStyle/>
          <a:p>
            <a:fld id="{B80AB836-A930-4307-BE58-0610DBBB9D20}" type="slidenum">
              <a:rPr lang="en-GB" smtClean="0"/>
              <a:t>17</a:t>
            </a:fld>
            <a:endParaRPr lang="en-GB"/>
          </a:p>
        </p:txBody>
      </p:sp>
    </p:spTree>
    <p:extLst>
      <p:ext uri="{BB962C8B-B14F-4D97-AF65-F5344CB8AC3E}">
        <p14:creationId xmlns:p14="http://schemas.microsoft.com/office/powerpoint/2010/main" val="741206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873F3-4F15-1F3E-1BB6-84B75095BE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242202-7078-8C82-564D-761505C052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A29CC4-ED82-9068-485B-7EBBB7C63863}"/>
              </a:ext>
            </a:extLst>
          </p:cNvPr>
          <p:cNvSpPr>
            <a:spLocks noGrp="1"/>
          </p:cNvSpPr>
          <p:nvPr>
            <p:ph type="body" idx="1"/>
          </p:nvPr>
        </p:nvSpPr>
        <p:spPr/>
        <p:txBody>
          <a:bodyPr/>
          <a:lstStyle/>
          <a:p>
            <a:r>
              <a:rPr lang="en-US" dirty="0"/>
              <a:t>Eliminate Lambda dependence in </a:t>
            </a:r>
            <a:r>
              <a:rPr lang="en-US" dirty="0" err="1"/>
              <a:t>favour</a:t>
            </a:r>
            <a:r>
              <a:rPr lang="en-US" dirty="0"/>
              <a:t> of ma and fa</a:t>
            </a:r>
            <a:endParaRPr lang="en-GB" dirty="0"/>
          </a:p>
        </p:txBody>
      </p:sp>
      <p:sp>
        <p:nvSpPr>
          <p:cNvPr id="4" name="Slide Number Placeholder 3">
            <a:extLst>
              <a:ext uri="{FF2B5EF4-FFF2-40B4-BE49-F238E27FC236}">
                <a16:creationId xmlns:a16="http://schemas.microsoft.com/office/drawing/2014/main" id="{AF466C3B-B1D9-3CCC-448E-E01726075653}"/>
              </a:ext>
            </a:extLst>
          </p:cNvPr>
          <p:cNvSpPr>
            <a:spLocks noGrp="1"/>
          </p:cNvSpPr>
          <p:nvPr>
            <p:ph type="sldNum" sz="quarter" idx="5"/>
          </p:nvPr>
        </p:nvSpPr>
        <p:spPr/>
        <p:txBody>
          <a:bodyPr/>
          <a:lstStyle/>
          <a:p>
            <a:fld id="{B80AB836-A930-4307-BE58-0610DBBB9D20}" type="slidenum">
              <a:rPr lang="en-GB" smtClean="0"/>
              <a:t>21</a:t>
            </a:fld>
            <a:endParaRPr lang="en-GB"/>
          </a:p>
        </p:txBody>
      </p:sp>
    </p:spTree>
    <p:extLst>
      <p:ext uri="{BB962C8B-B14F-4D97-AF65-F5344CB8AC3E}">
        <p14:creationId xmlns:p14="http://schemas.microsoft.com/office/powerpoint/2010/main" val="612364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 small scales, however, the physics become non-linear, baryonic physics processes that are still not well understood take place, and that means that the observed galaxy clustering does no longer trace the underlying dark matter distribution. These scales can be used to probe dark matter. Since even thought it makes up around 26% of the energy density content of the </a:t>
            </a:r>
            <a:r>
              <a:rPr lang="en-US" sz="1200" kern="1200" dirty="0" err="1">
                <a:solidFill>
                  <a:schemeClr val="tx1"/>
                </a:solidFill>
                <a:effectLst/>
                <a:latin typeface="+mn-lt"/>
                <a:ea typeface="+mn-ea"/>
                <a:cs typeface="+mn-cs"/>
              </a:rPr>
              <a:t>Univese</a:t>
            </a:r>
            <a:r>
              <a:rPr lang="en-US" sz="1200" kern="1200" dirty="0">
                <a:solidFill>
                  <a:schemeClr val="tx1"/>
                </a:solidFill>
                <a:effectLst/>
                <a:latin typeface="+mn-lt"/>
                <a:ea typeface="+mn-ea"/>
                <a:cs typeface="+mn-cs"/>
              </a:rPr>
              <a:t> we still don’t have a viable candidate within the Standard Model. </a:t>
            </a:r>
          </a:p>
          <a:p>
            <a:r>
              <a:rPr lang="en-US" sz="1200" kern="1200" dirty="0">
                <a:solidFill>
                  <a:schemeClr val="tx1"/>
                </a:solidFill>
                <a:effectLst/>
                <a:latin typeface="+mn-lt"/>
                <a:ea typeface="+mn-ea"/>
                <a:cs typeface="+mn-cs"/>
              </a:rPr>
              <a:t>The candidates that I am showing here as a function of the mass of the dark matter particle,  which in this case expands almost 40 order of magnitude, with more candidates that I am not showing here in the higher mass regime.  </a:t>
            </a:r>
          </a:p>
          <a:p>
            <a:r>
              <a:rPr lang="en-US" sz="1200" kern="1200" dirty="0">
                <a:solidFill>
                  <a:schemeClr val="tx1"/>
                </a:solidFill>
                <a:effectLst/>
                <a:latin typeface="+mn-lt"/>
                <a:ea typeface="+mn-ea"/>
                <a:cs typeface="+mn-cs"/>
              </a:rPr>
              <a:t>On the higher end of this diagram we have weakly interacting massive particles, which historically have received the most attention. If thermal, they decouple deep in RD while being non-relativistic and are cold dark matter candidates, strong experimental effort to detect it in the laboratory, such as the LHC or Fermi-LAT, but no success so far.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From keV range and above, the next regime would correspond to Light DM or Warm dark matter candidates, with main effect of suppressing structures below the Mpc scale. The preferred candidate for WDM are heavier neutrinos that the SM neutrinos, also known as sterile (right-handed) neutrinos.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Then we enter in the ultralight DM regime, with two well motivated candidates, the dark photons and the axion. The first involves the idea of a dark sector with the dark photon being the new force carrier, and </a:t>
            </a:r>
            <a:r>
              <a:rPr lang="en-US" sz="1200" kern="1200" dirty="0" err="1">
                <a:solidFill>
                  <a:schemeClr val="tx1"/>
                </a:solidFill>
                <a:effectLst/>
                <a:latin typeface="+mn-lt"/>
                <a:ea typeface="+mn-ea"/>
                <a:cs typeface="+mn-cs"/>
              </a:rPr>
              <a:t>theorised</a:t>
            </a:r>
            <a:r>
              <a:rPr lang="en-US" sz="1200" kern="1200" dirty="0">
                <a:solidFill>
                  <a:schemeClr val="tx1"/>
                </a:solidFill>
                <a:effectLst/>
                <a:latin typeface="+mn-lt"/>
                <a:ea typeface="+mn-ea"/>
                <a:cs typeface="+mn-cs"/>
              </a:rPr>
              <a:t> to be detected via its mixing with ordinary photons. It is a new gauge boson and arises in hypothetical dark sector.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Axions were first introduced to sole the strong CP problem and then it was later realized that they are a good DM candidate. Theta can take a value between -pi and pi but it takes a value very close to 0 and this is what we mean by a fine-tuning problem.</a:t>
            </a:r>
          </a:p>
          <a:p>
            <a:r>
              <a:rPr lang="en-US" sz="1200" kern="1200" dirty="0">
                <a:solidFill>
                  <a:schemeClr val="tx1"/>
                </a:solidFill>
                <a:effectLst/>
                <a:latin typeface="+mn-lt"/>
                <a:ea typeface="+mn-ea"/>
                <a:cs typeface="+mn-cs"/>
              </a:rPr>
              <a:t>Proposing a dynamical explanation:  promote theta to a dynamical field - the axion, and when the angular variable can relax to 0: then in that configuration there is no electric dipole moment.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Another way of posing this problem is having this term that could appear in the QCD </a:t>
            </a:r>
            <a:r>
              <a:rPr lang="en-US" sz="1200" kern="1200" dirty="0" err="1">
                <a:solidFill>
                  <a:schemeClr val="tx1"/>
                </a:solidFill>
                <a:effectLst/>
                <a:latin typeface="+mn-lt"/>
                <a:ea typeface="+mn-ea"/>
                <a:cs typeface="+mn-cs"/>
              </a:rPr>
              <a:t>Lagrangian</a:t>
            </a:r>
            <a:r>
              <a:rPr lang="en-US" sz="1200" kern="1200" dirty="0">
                <a:solidFill>
                  <a:schemeClr val="tx1"/>
                </a:solidFill>
                <a:effectLst/>
                <a:latin typeface="+mn-lt"/>
                <a:ea typeface="+mn-ea"/>
                <a:cs typeface="+mn-cs"/>
              </a:rPr>
              <a:t>: that is proportional to theta, that would give a </a:t>
            </a:r>
            <a:r>
              <a:rPr lang="en-US" sz="1200" kern="1200" dirty="0" err="1">
                <a:solidFill>
                  <a:schemeClr val="tx1"/>
                </a:solidFill>
                <a:effectLst/>
                <a:latin typeface="+mn-lt"/>
                <a:ea typeface="+mn-ea"/>
                <a:cs typeface="+mn-cs"/>
              </a:rPr>
              <a:t>noin</a:t>
            </a:r>
            <a:r>
              <a:rPr lang="en-US" sz="1200" kern="1200" dirty="0">
                <a:solidFill>
                  <a:schemeClr val="tx1"/>
                </a:solidFill>
                <a:effectLst/>
                <a:latin typeface="+mn-lt"/>
                <a:ea typeface="+mn-ea"/>
                <a:cs typeface="+mn-cs"/>
              </a:rPr>
              <a:t>-zero neutron EDM.</a:t>
            </a:r>
          </a:p>
          <a:p>
            <a:r>
              <a:rPr lang="en-US" sz="1200" kern="1200" dirty="0">
                <a:solidFill>
                  <a:schemeClr val="tx1"/>
                </a:solidFill>
                <a:effectLst/>
                <a:latin typeface="+mn-lt"/>
                <a:ea typeface="+mn-ea"/>
                <a:cs typeface="+mn-cs"/>
              </a:rPr>
              <a:t>Now we have said that we promote theta to be a dynamical field.</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Experimental efforts to detect axions like ADMX, , but the mass range probed does not cover the entire range </a:t>
            </a:r>
            <a:r>
              <a:rPr lang="en-US" sz="1200" kern="1200" dirty="0" err="1">
                <a:solidFill>
                  <a:schemeClr val="tx1"/>
                </a:solidFill>
                <a:effectLst/>
                <a:latin typeface="+mn-lt"/>
                <a:ea typeface="+mn-ea"/>
                <a:cs typeface="+mn-cs"/>
              </a:rPr>
              <a:t>aallowed</a:t>
            </a:r>
            <a:r>
              <a:rPr lang="en-US" sz="1200" kern="1200" dirty="0">
                <a:solidFill>
                  <a:schemeClr val="tx1"/>
                </a:solidFill>
                <a:effectLst/>
                <a:latin typeface="+mn-lt"/>
                <a:ea typeface="+mn-ea"/>
                <a:cs typeface="+mn-cs"/>
              </a:rPr>
              <a:t> for the QCD axion (10^-11 to 10^-2) with ALPHA being next-generation experiment: ALPHA have found nothing</a:t>
            </a:r>
          </a:p>
        </p:txBody>
      </p:sp>
      <p:sp>
        <p:nvSpPr>
          <p:cNvPr id="4" name="Slide Number Placeholder 3"/>
          <p:cNvSpPr>
            <a:spLocks noGrp="1"/>
          </p:cNvSpPr>
          <p:nvPr>
            <p:ph type="sldNum" sz="quarter" idx="5"/>
          </p:nvPr>
        </p:nvSpPr>
        <p:spPr/>
        <p:txBody>
          <a:bodyPr/>
          <a:lstStyle/>
          <a:p>
            <a:fld id="{B80AB836-A930-4307-BE58-0610DBBB9D20}" type="slidenum">
              <a:rPr lang="en-GB" smtClean="0"/>
              <a:t>2</a:t>
            </a:fld>
            <a:endParaRPr lang="en-GB"/>
          </a:p>
        </p:txBody>
      </p:sp>
    </p:spTree>
    <p:extLst>
      <p:ext uri="{BB962C8B-B14F-4D97-AF65-F5344CB8AC3E}">
        <p14:creationId xmlns:p14="http://schemas.microsoft.com/office/powerpoint/2010/main" val="425207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1458D-A78F-6F3A-0FFE-5673CBC3DC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A1D44A-7059-8724-8C76-9BE036E320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78B6F6-4D3F-446C-2528-25F0E1688A88}"/>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When the PQ-symmetry is broken the axion chooses a random initial point theta (that is a point in the circular valley of the potential)</a:t>
            </a:r>
          </a:p>
          <a:p>
            <a:r>
              <a:rPr lang="en-US" sz="1200" b="1" kern="1200" dirty="0">
                <a:solidFill>
                  <a:schemeClr val="tx1"/>
                </a:solidFill>
                <a:effectLst/>
                <a:latin typeface="+mn-lt"/>
                <a:ea typeface="+mn-ea"/>
                <a:cs typeface="+mn-cs"/>
              </a:rPr>
              <a:t>The initial vacuum misalignment angle after symmetry breaking</a:t>
            </a:r>
          </a:p>
          <a:p>
            <a:r>
              <a:rPr lang="en-US" sz="1200" b="1" kern="1200" dirty="0">
                <a:solidFill>
                  <a:schemeClr val="tx1"/>
                </a:solidFill>
                <a:effectLst/>
                <a:latin typeface="+mn-lt"/>
                <a:ea typeface="+mn-ea"/>
                <a:cs typeface="+mn-cs"/>
              </a:rPr>
              <a:t>Many initial misalignment angles so you can average over all possible angles</a:t>
            </a:r>
            <a:endParaRPr lang="en-GB" dirty="0"/>
          </a:p>
        </p:txBody>
      </p:sp>
      <p:sp>
        <p:nvSpPr>
          <p:cNvPr id="4" name="Slide Number Placeholder 3">
            <a:extLst>
              <a:ext uri="{FF2B5EF4-FFF2-40B4-BE49-F238E27FC236}">
                <a16:creationId xmlns:a16="http://schemas.microsoft.com/office/drawing/2014/main" id="{B59875DC-9FF2-3929-C53B-179F6B3D983C}"/>
              </a:ext>
            </a:extLst>
          </p:cNvPr>
          <p:cNvSpPr>
            <a:spLocks noGrp="1"/>
          </p:cNvSpPr>
          <p:nvPr>
            <p:ph type="sldNum" sz="quarter" idx="5"/>
          </p:nvPr>
        </p:nvSpPr>
        <p:spPr/>
        <p:txBody>
          <a:bodyPr/>
          <a:lstStyle/>
          <a:p>
            <a:fld id="{B80AB836-A930-4307-BE58-0610DBBB9D20}" type="slidenum">
              <a:rPr lang="en-GB" smtClean="0"/>
              <a:t>3</a:t>
            </a:fld>
            <a:endParaRPr lang="en-GB"/>
          </a:p>
        </p:txBody>
      </p:sp>
    </p:spTree>
    <p:extLst>
      <p:ext uri="{BB962C8B-B14F-4D97-AF65-F5344CB8AC3E}">
        <p14:creationId xmlns:p14="http://schemas.microsoft.com/office/powerpoint/2010/main" val="3492883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48DE4-536D-E918-B0CE-D8206B0B5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3FD9B2-E67F-860D-3D84-F221E07DB4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ED1A51-BD82-CCD0-D937-6A20F0693317}"/>
              </a:ext>
            </a:extLst>
          </p:cNvPr>
          <p:cNvSpPr>
            <a:spLocks noGrp="1"/>
          </p:cNvSpPr>
          <p:nvPr>
            <p:ph type="body" idx="1"/>
          </p:nvPr>
        </p:nvSpPr>
        <p:spPr/>
        <p:txBody>
          <a:bodyPr/>
          <a:lstStyle/>
          <a:p>
            <a:r>
              <a:rPr lang="en-US" dirty="0"/>
              <a:t>When talking about particle dark matter, the mass of established DM candidates can expand a wide range of scales.</a:t>
            </a:r>
            <a:endParaRPr lang="en-GB" dirty="0"/>
          </a:p>
        </p:txBody>
      </p:sp>
      <p:sp>
        <p:nvSpPr>
          <p:cNvPr id="4" name="Slide Number Placeholder 3">
            <a:extLst>
              <a:ext uri="{FF2B5EF4-FFF2-40B4-BE49-F238E27FC236}">
                <a16:creationId xmlns:a16="http://schemas.microsoft.com/office/drawing/2014/main" id="{45CCB0DC-6A74-6556-BCFA-40575BFBF9A9}"/>
              </a:ext>
            </a:extLst>
          </p:cNvPr>
          <p:cNvSpPr>
            <a:spLocks noGrp="1"/>
          </p:cNvSpPr>
          <p:nvPr>
            <p:ph type="sldNum" sz="quarter" idx="5"/>
          </p:nvPr>
        </p:nvSpPr>
        <p:spPr/>
        <p:txBody>
          <a:bodyPr/>
          <a:lstStyle/>
          <a:p>
            <a:fld id="{B80AB836-A930-4307-BE58-0610DBBB9D20}" type="slidenum">
              <a:rPr lang="en-GB" smtClean="0"/>
              <a:t>4</a:t>
            </a:fld>
            <a:endParaRPr lang="en-GB"/>
          </a:p>
        </p:txBody>
      </p:sp>
    </p:spTree>
    <p:extLst>
      <p:ext uri="{BB962C8B-B14F-4D97-AF65-F5344CB8AC3E}">
        <p14:creationId xmlns:p14="http://schemas.microsoft.com/office/powerpoint/2010/main" val="2099323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Slide through a cosmological box of size 20 </a:t>
            </a:r>
            <a:r>
              <a:rPr lang="en-US" sz="1200" b="1" kern="1200" dirty="0" err="1">
                <a:solidFill>
                  <a:schemeClr val="tx1"/>
                </a:solidFill>
                <a:effectLst/>
                <a:latin typeface="+mn-lt"/>
                <a:ea typeface="+mn-ea"/>
                <a:cs typeface="+mn-cs"/>
              </a:rPr>
              <a:t>MPc</a:t>
            </a:r>
            <a:r>
              <a:rPr lang="en-US" sz="1200" b="1" kern="1200" dirty="0">
                <a:solidFill>
                  <a:schemeClr val="tx1"/>
                </a:solidFill>
                <a:effectLst/>
                <a:latin typeface="+mn-lt"/>
                <a:ea typeface="+mn-ea"/>
                <a:cs typeface="+mn-cs"/>
              </a:rPr>
              <a:t> at z=4.2 using the Sherwood Relics simulations.</a:t>
            </a:r>
            <a:endParaRPr lang="en-GB" dirty="0"/>
          </a:p>
        </p:txBody>
      </p:sp>
      <p:sp>
        <p:nvSpPr>
          <p:cNvPr id="4" name="Slide Number Placeholder 3"/>
          <p:cNvSpPr>
            <a:spLocks noGrp="1"/>
          </p:cNvSpPr>
          <p:nvPr>
            <p:ph type="sldNum" sz="quarter" idx="5"/>
          </p:nvPr>
        </p:nvSpPr>
        <p:spPr/>
        <p:txBody>
          <a:bodyPr/>
          <a:lstStyle/>
          <a:p>
            <a:fld id="{B80AB836-A930-4307-BE58-0610DBBB9D20}" type="slidenum">
              <a:rPr lang="en-GB" smtClean="0"/>
              <a:t>5</a:t>
            </a:fld>
            <a:endParaRPr lang="en-GB"/>
          </a:p>
        </p:txBody>
      </p:sp>
    </p:spTree>
    <p:extLst>
      <p:ext uri="{BB962C8B-B14F-4D97-AF65-F5344CB8AC3E}">
        <p14:creationId xmlns:p14="http://schemas.microsoft.com/office/powerpoint/2010/main" val="1611273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D323F-FFD6-772D-D493-B92807CA5A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96C0E7-9721-36E1-8682-5DFEFA839D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213E4F-E7FB-5AD0-E296-E388975547A3}"/>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Matter power spectrum at z=0, multiplied by k^3 to yield the variance per </a:t>
            </a:r>
            <a:r>
              <a:rPr lang="en-US" sz="1200" b="1" kern="1200" dirty="0" err="1">
                <a:solidFill>
                  <a:schemeClr val="tx1"/>
                </a:solidFill>
                <a:effectLst/>
                <a:latin typeface="+mn-lt"/>
                <a:ea typeface="+mn-ea"/>
                <a:cs typeface="+mn-cs"/>
              </a:rPr>
              <a:t>lnk</a:t>
            </a:r>
            <a:r>
              <a:rPr lang="en-US" sz="1200" b="1" kern="1200" dirty="0">
                <a:solidFill>
                  <a:schemeClr val="tx1"/>
                </a:solidFill>
                <a:effectLst/>
                <a:latin typeface="+mn-lt"/>
                <a:ea typeface="+mn-ea"/>
                <a:cs typeface="+mn-cs"/>
              </a:rPr>
              <a:t> bin.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 the post-inflationary case that we study, the </a:t>
            </a:r>
            <a:r>
              <a:rPr lang="en-US" sz="1200" b="1" kern="1200" dirty="0" err="1">
                <a:solidFill>
                  <a:schemeClr val="tx1"/>
                </a:solidFill>
                <a:effectLst/>
                <a:latin typeface="+mn-lt"/>
                <a:ea typeface="+mn-ea"/>
                <a:cs typeface="+mn-cs"/>
              </a:rPr>
              <a:t>misalingment</a:t>
            </a:r>
            <a:r>
              <a:rPr lang="en-US" sz="1200" b="1" kern="1200" dirty="0">
                <a:solidFill>
                  <a:schemeClr val="tx1"/>
                </a:solidFill>
                <a:effectLst/>
                <a:latin typeface="+mn-lt"/>
                <a:ea typeface="+mn-ea"/>
                <a:cs typeface="+mn-cs"/>
              </a:rPr>
              <a:t> angle has uncorrelated values in casually disconnected regions, leading to a white noise power </a:t>
            </a:r>
            <a:r>
              <a:rPr lang="en-US" sz="1200" b="1" kern="1200" dirty="0" err="1">
                <a:solidFill>
                  <a:schemeClr val="tx1"/>
                </a:solidFill>
                <a:effectLst/>
                <a:latin typeface="+mn-lt"/>
                <a:ea typeface="+mn-ea"/>
                <a:cs typeface="+mn-cs"/>
              </a:rPr>
              <a:t>pectrum</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ALP density scales with theta and </a:t>
            </a:r>
            <a:r>
              <a:rPr lang="en-US" sz="1200" b="1" kern="1200" dirty="0" err="1">
                <a:solidFill>
                  <a:schemeClr val="tx1"/>
                </a:solidFill>
                <a:effectLst/>
                <a:latin typeface="+mn-lt"/>
                <a:ea typeface="+mn-ea"/>
                <a:cs typeface="+mn-cs"/>
              </a:rPr>
              <a:t>therere</a:t>
            </a:r>
            <a:endParaRPr lang="en-US" sz="1200" kern="1200" dirty="0">
              <a:solidFill>
                <a:schemeClr val="tx1"/>
              </a:solidFill>
              <a:effectLst/>
              <a:latin typeface="+mn-lt"/>
              <a:ea typeface="+mn-ea"/>
              <a:cs typeface="+mn-cs"/>
            </a:endParaRPr>
          </a:p>
          <a:p>
            <a:endParaRPr lang="en-US" dirty="0"/>
          </a:p>
          <a:p>
            <a:endParaRPr lang="en-US" dirty="0"/>
          </a:p>
          <a:p>
            <a:r>
              <a:rPr lang="en-US" dirty="0"/>
              <a:t>T(k) fit to Boltzmann code</a:t>
            </a:r>
            <a:endParaRPr lang="en-GB" dirty="0"/>
          </a:p>
        </p:txBody>
      </p:sp>
      <p:sp>
        <p:nvSpPr>
          <p:cNvPr id="4" name="Slide Number Placeholder 3">
            <a:extLst>
              <a:ext uri="{FF2B5EF4-FFF2-40B4-BE49-F238E27FC236}">
                <a16:creationId xmlns:a16="http://schemas.microsoft.com/office/drawing/2014/main" id="{6C33FAEE-746E-BF3C-4D70-2C680EBC01C2}"/>
              </a:ext>
            </a:extLst>
          </p:cNvPr>
          <p:cNvSpPr>
            <a:spLocks noGrp="1"/>
          </p:cNvSpPr>
          <p:nvPr>
            <p:ph type="sldNum" sz="quarter" idx="5"/>
          </p:nvPr>
        </p:nvSpPr>
        <p:spPr/>
        <p:txBody>
          <a:bodyPr/>
          <a:lstStyle/>
          <a:p>
            <a:fld id="{B80AB836-A930-4307-BE58-0610DBBB9D20}" type="slidenum">
              <a:rPr lang="en-GB" smtClean="0"/>
              <a:t>7</a:t>
            </a:fld>
            <a:endParaRPr lang="en-GB"/>
          </a:p>
        </p:txBody>
      </p:sp>
    </p:spTree>
    <p:extLst>
      <p:ext uri="{BB962C8B-B14F-4D97-AF65-F5344CB8AC3E}">
        <p14:creationId xmlns:p14="http://schemas.microsoft.com/office/powerpoint/2010/main" val="2213141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same two dimensional slide is now shown for the projected gas density field </a:t>
            </a:r>
          </a:p>
          <a:p>
            <a:r>
              <a:rPr lang="en-US" sz="1200" kern="1200" dirty="0">
                <a:solidFill>
                  <a:schemeClr val="tx1"/>
                </a:solidFill>
                <a:effectLst/>
                <a:latin typeface="+mn-lt"/>
                <a:ea typeface="+mn-ea"/>
                <a:cs typeface="+mn-cs"/>
              </a:rPr>
              <a:t>We can use the Most of this gas is made up of neutral hydrogen, and that contained in voids and filaments so </a:t>
            </a:r>
            <a:r>
              <a:rPr lang="en-US" sz="1200" kern="1200" dirty="0" err="1">
                <a:solidFill>
                  <a:schemeClr val="tx1"/>
                </a:solidFill>
                <a:effectLst/>
                <a:latin typeface="+mn-lt"/>
                <a:ea typeface="+mn-ea"/>
                <a:cs typeface="+mn-cs"/>
              </a:rPr>
              <a:t>overdensities</a:t>
            </a:r>
            <a:r>
              <a:rPr lang="en-US" sz="1200" kern="1200" dirty="0">
                <a:solidFill>
                  <a:schemeClr val="tx1"/>
                </a:solidFill>
                <a:effectLst/>
                <a:latin typeface="+mn-lt"/>
                <a:ea typeface="+mn-ea"/>
                <a:cs typeface="+mn-cs"/>
              </a:rPr>
              <a:t> of order 1 gives rise to the Lyman-alpha forest, a series of lines observed in quasar spectra that appear when the light from distant quasar intersects this neutral hydrogen along the LOS. This is how the Lyman-alpha </a:t>
            </a:r>
            <a:r>
              <a:rPr lang="en-US" sz="1200" kern="1200" dirty="0" err="1">
                <a:solidFill>
                  <a:schemeClr val="tx1"/>
                </a:solidFill>
                <a:effectLst/>
                <a:latin typeface="+mn-lt"/>
                <a:ea typeface="+mn-ea"/>
                <a:cs typeface="+mn-cs"/>
              </a:rPr>
              <a:t>fores</a:t>
            </a:r>
            <a:r>
              <a:rPr lang="en-US" sz="1200" kern="1200" dirty="0">
                <a:solidFill>
                  <a:schemeClr val="tx1"/>
                </a:solidFill>
                <a:effectLst/>
                <a:latin typeface="+mn-lt"/>
                <a:ea typeface="+mn-ea"/>
                <a:cs typeface="+mn-cs"/>
              </a:rPr>
              <a:t> tan be used as a tracer of dark matter.</a:t>
            </a:r>
          </a:p>
          <a:p>
            <a:r>
              <a:rPr lang="en-US" sz="1200" kern="1200" dirty="0">
                <a:solidFill>
                  <a:schemeClr val="tx1"/>
                </a:solidFill>
                <a:effectLst/>
                <a:latin typeface="+mn-lt"/>
                <a:ea typeface="+mn-ea"/>
                <a:cs typeface="+mn-cs"/>
              </a:rPr>
              <a:t>What we observe if the flux from these quasars and we characterize it through the optical depth tau, which are related through a non-linear transformation.</a:t>
            </a:r>
          </a:p>
          <a:p>
            <a:r>
              <a:rPr lang="en-US" sz="1200" kern="1200" dirty="0">
                <a:solidFill>
                  <a:schemeClr val="tx1"/>
                </a:solidFill>
                <a:effectLst/>
                <a:latin typeface="+mn-lt"/>
                <a:ea typeface="+mn-ea"/>
                <a:cs typeface="+mn-cs"/>
              </a:rPr>
              <a:t>Tau therefore provides a nonlinear map of the gas </a:t>
            </a:r>
            <a:r>
              <a:rPr lang="en-US" sz="1200" kern="1200" dirty="0" err="1">
                <a:solidFill>
                  <a:schemeClr val="tx1"/>
                </a:solidFill>
                <a:effectLst/>
                <a:latin typeface="+mn-lt"/>
                <a:ea typeface="+mn-ea"/>
                <a:cs typeface="+mn-cs"/>
              </a:rPr>
              <a:t>overdensity</a:t>
            </a:r>
            <a:r>
              <a:rPr lang="en-US" sz="1200" kern="1200" dirty="0">
                <a:solidFill>
                  <a:schemeClr val="tx1"/>
                </a:solidFill>
                <a:effectLst/>
                <a:latin typeface="+mn-lt"/>
                <a:ea typeface="+mn-ea"/>
                <a:cs typeface="+mn-cs"/>
              </a:rPr>
              <a:t> but it also depends on the temperature of the gas (through </a:t>
            </a:r>
            <a:r>
              <a:rPr lang="en-US" sz="1200" kern="1200" dirty="0" err="1">
                <a:solidFill>
                  <a:schemeClr val="tx1"/>
                </a:solidFill>
                <a:effectLst/>
                <a:latin typeface="+mn-lt"/>
                <a:ea typeface="+mn-ea"/>
                <a:cs typeface="+mn-cs"/>
              </a:rPr>
              <a:t>thermla</a:t>
            </a:r>
            <a:r>
              <a:rPr lang="en-US" sz="1200" kern="1200" dirty="0">
                <a:solidFill>
                  <a:schemeClr val="tx1"/>
                </a:solidFill>
                <a:effectLst/>
                <a:latin typeface="+mn-lt"/>
                <a:ea typeface="+mn-ea"/>
                <a:cs typeface="+mn-cs"/>
              </a:rPr>
              <a:t> broadening) and on the velocity of the gas.</a:t>
            </a:r>
          </a:p>
          <a:p>
            <a:r>
              <a:rPr lang="en-US" sz="1200" kern="1200" dirty="0">
                <a:solidFill>
                  <a:schemeClr val="tx1"/>
                </a:solidFill>
                <a:effectLst/>
                <a:latin typeface="+mn-lt"/>
                <a:ea typeface="+mn-ea"/>
                <a:cs typeface="+mn-cs"/>
              </a:rPr>
              <a:t>The baryon distribution is slightly more diffused due to the smoothing effect of the gas pressure</a:t>
            </a:r>
          </a:p>
          <a:p>
            <a:endParaRPr lang="en-GB" dirty="0"/>
          </a:p>
        </p:txBody>
      </p:sp>
      <p:sp>
        <p:nvSpPr>
          <p:cNvPr id="4" name="Slide Number Placeholder 3"/>
          <p:cNvSpPr>
            <a:spLocks noGrp="1"/>
          </p:cNvSpPr>
          <p:nvPr>
            <p:ph type="sldNum" sz="quarter" idx="5"/>
          </p:nvPr>
        </p:nvSpPr>
        <p:spPr/>
        <p:txBody>
          <a:bodyPr/>
          <a:lstStyle/>
          <a:p>
            <a:fld id="{B80AB836-A930-4307-BE58-0610DBBB9D20}" type="slidenum">
              <a:rPr lang="en-GB" smtClean="0"/>
              <a:t>8</a:t>
            </a:fld>
            <a:endParaRPr lang="en-GB"/>
          </a:p>
        </p:txBody>
      </p:sp>
    </p:spTree>
    <p:extLst>
      <p:ext uri="{BB962C8B-B14F-4D97-AF65-F5344CB8AC3E}">
        <p14:creationId xmlns:p14="http://schemas.microsoft.com/office/powerpoint/2010/main" val="1764225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0AB836-A930-4307-BE58-0610DBBB9D20}" type="slidenum">
              <a:rPr lang="en-GB" smtClean="0"/>
              <a:t>9</a:t>
            </a:fld>
            <a:endParaRPr lang="en-GB"/>
          </a:p>
        </p:txBody>
      </p:sp>
    </p:spTree>
    <p:extLst>
      <p:ext uri="{BB962C8B-B14F-4D97-AF65-F5344CB8AC3E}">
        <p14:creationId xmlns:p14="http://schemas.microsoft.com/office/powerpoint/2010/main" val="3969873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0AB836-A930-4307-BE58-0610DBBB9D20}" type="slidenum">
              <a:rPr lang="en-GB" smtClean="0"/>
              <a:t>12</a:t>
            </a:fld>
            <a:endParaRPr lang="en-GB"/>
          </a:p>
        </p:txBody>
      </p:sp>
    </p:spTree>
    <p:extLst>
      <p:ext uri="{BB962C8B-B14F-4D97-AF65-F5344CB8AC3E}">
        <p14:creationId xmlns:p14="http://schemas.microsoft.com/office/powerpoint/2010/main" val="1706658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F16C4-E630-CDCB-187E-1EB449A63A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C5B29BE-6CE1-9C76-55C5-48243A79A2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288A582-A8F4-7174-3FB8-65CDDDE20E84}"/>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28D24F95-83C2-78CB-E6AE-256A58B081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A25D32-A830-4623-862B-5BD9BAE855B9}"/>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2424437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409CD-1435-7BB0-47A7-C52348FECD0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5DFCE9B-0116-8656-68D1-7AF5DC07D8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FB3DD-12C0-0BBC-22AB-DB3579AB2A1F}"/>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80BE09A4-18B4-D313-E5ED-B30B9ABEA9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A51FA5-78D5-0409-A23D-115CF35A251B}"/>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77533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1CEB1E-A3DB-868B-343E-A8EDA554D6D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39D604-274E-C45B-D23E-ABE69EA05E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121D4F-24D5-042A-13C6-0C184C460D6F}"/>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4DC125DD-7355-93A5-39FD-DF8D20AE8F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7E569-168D-F18D-C267-087D19C3FF1F}"/>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896896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BCF6F-A33F-5061-95A9-175C677CDD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E44DA3-7C98-2087-F1AF-BE9FF3B0C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B8C3B5-BC86-2D2A-3992-1776A8309B61}"/>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1E4C510F-E4E1-B7E8-C1EB-20EDF25482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5AEE88-2458-2B20-C8DA-1784783881EB}"/>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889504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A1042-DA91-BF3A-8552-6667F7AF1B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4FC1E14-30CE-96F4-7358-D0BDB070091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D767FD-9DDF-983C-3067-FA35A525BB3D}"/>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E1DC8B42-6223-05BF-6383-AC9723E839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719784-6DCF-2DD2-9CA6-3CF9E3C06292}"/>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2036816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DA6FE-9ADB-F1A7-1D3B-3CBEA3E4923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AF9C94-136D-DD23-0606-0CDFA70CF5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C89C43-5A7D-49F6-4ED9-895B3EB91B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F91235F-28FE-CFC4-4702-C4C17499CBEA}"/>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6" name="Footer Placeholder 5">
            <a:extLst>
              <a:ext uri="{FF2B5EF4-FFF2-40B4-BE49-F238E27FC236}">
                <a16:creationId xmlns:a16="http://schemas.microsoft.com/office/drawing/2014/main" id="{4164A2F8-337B-0AE8-004C-D1F84BA53B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480FDA-6AA7-B0C1-1696-3F507D146702}"/>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257372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4035A-3646-3AA6-3003-EE7016EFF3A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5336E1-3454-BACE-0FCA-542C81F8D2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05AF11-98DA-BECE-0006-C6E88DF41D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4C17176-E42B-E7F1-50AD-0CDB6633B8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294964-48B4-3B7D-E6E2-27720169BE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69181B0-FB48-622B-290D-79D0470BF115}"/>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8" name="Footer Placeholder 7">
            <a:extLst>
              <a:ext uri="{FF2B5EF4-FFF2-40B4-BE49-F238E27FC236}">
                <a16:creationId xmlns:a16="http://schemas.microsoft.com/office/drawing/2014/main" id="{5D88EA55-053C-F84A-C410-AB083ABEE2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F608233-92AD-F854-D9C2-C190F888EE55}"/>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6771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0124B-F9CB-791F-88B7-EF80EDF4ED4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93E884-4B22-98B8-1C14-41EA93521E52}"/>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4" name="Footer Placeholder 3">
            <a:extLst>
              <a:ext uri="{FF2B5EF4-FFF2-40B4-BE49-F238E27FC236}">
                <a16:creationId xmlns:a16="http://schemas.microsoft.com/office/drawing/2014/main" id="{03A3403A-6160-F700-8037-2B28F095F7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9DDB64F-9E74-E74E-0BF6-EB0B2D0965C3}"/>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904265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B12C98-9B5E-52FC-0AD2-07D09806CEF0}"/>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3" name="Footer Placeholder 2">
            <a:extLst>
              <a:ext uri="{FF2B5EF4-FFF2-40B4-BE49-F238E27FC236}">
                <a16:creationId xmlns:a16="http://schemas.microsoft.com/office/drawing/2014/main" id="{D5574C8F-54C9-BA04-4322-578573E13E4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F8F8AB7-5BF0-DE75-A1B8-52826C06ACAA}"/>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53000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F9E5A-18CF-4342-3421-A5A209C942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E1E3F1-ABE4-16AC-7D45-31B782A95F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F4069F0-15CA-D922-02E4-F13253B85B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D89510-211B-BF90-BFB9-BE4F19D6E596}"/>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6" name="Footer Placeholder 5">
            <a:extLst>
              <a:ext uri="{FF2B5EF4-FFF2-40B4-BE49-F238E27FC236}">
                <a16:creationId xmlns:a16="http://schemas.microsoft.com/office/drawing/2014/main" id="{5FDC4426-4EE1-AA03-D2B5-15DB91F489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DB8E8F-76B8-F58A-D8F5-58E16D5D18C2}"/>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785864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2F73D-72B8-4D1D-7067-87A11FCE0E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F71778-6421-A171-671F-CF60ADB29C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8A192AC-459B-204A-05BC-EBB7406F07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02A0B6-7B2F-C298-953E-2D62007BCED0}"/>
              </a:ext>
            </a:extLst>
          </p:cNvPr>
          <p:cNvSpPr>
            <a:spLocks noGrp="1"/>
          </p:cNvSpPr>
          <p:nvPr>
            <p:ph type="dt" sz="half" idx="10"/>
          </p:nvPr>
        </p:nvSpPr>
        <p:spPr/>
        <p:txBody>
          <a:bodyPr/>
          <a:lstStyle/>
          <a:p>
            <a:fld id="{8D865DF9-C1F5-4492-81C2-9551FD9D1E6A}" type="datetimeFigureOut">
              <a:rPr lang="en-GB" smtClean="0"/>
              <a:t>17/06/2026</a:t>
            </a:fld>
            <a:endParaRPr lang="en-GB"/>
          </a:p>
        </p:txBody>
      </p:sp>
      <p:sp>
        <p:nvSpPr>
          <p:cNvPr id="6" name="Footer Placeholder 5">
            <a:extLst>
              <a:ext uri="{FF2B5EF4-FFF2-40B4-BE49-F238E27FC236}">
                <a16:creationId xmlns:a16="http://schemas.microsoft.com/office/drawing/2014/main" id="{3CFB1C75-DA46-8833-D3C8-E5B145502CE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D8A7C2-8689-0516-08D3-C1CB3C6A70D2}"/>
              </a:ext>
            </a:extLst>
          </p:cNvPr>
          <p:cNvSpPr>
            <a:spLocks noGrp="1"/>
          </p:cNvSpPr>
          <p:nvPr>
            <p:ph type="sldNum" sz="quarter" idx="12"/>
          </p:nvPr>
        </p:nvSpPr>
        <p:spPr/>
        <p:txBody>
          <a:bodyPr/>
          <a:lstStyle/>
          <a:p>
            <a:fld id="{C09536A1-E496-4386-95E9-35C20A9F6A48}" type="slidenum">
              <a:rPr lang="en-GB" smtClean="0"/>
              <a:t>‹#›</a:t>
            </a:fld>
            <a:endParaRPr lang="en-GB"/>
          </a:p>
        </p:txBody>
      </p:sp>
    </p:spTree>
    <p:extLst>
      <p:ext uri="{BB962C8B-B14F-4D97-AF65-F5344CB8AC3E}">
        <p14:creationId xmlns:p14="http://schemas.microsoft.com/office/powerpoint/2010/main" val="10089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05F9FD-BB73-D081-3DEB-46664B3FBD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835D81-167C-4C3E-841A-2DF612464C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BF6C70-91CA-036E-1F09-1E7D5AD147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D865DF9-C1F5-4492-81C2-9551FD9D1E6A}" type="datetimeFigureOut">
              <a:rPr lang="en-GB" smtClean="0"/>
              <a:t>17/06/2026</a:t>
            </a:fld>
            <a:endParaRPr lang="en-GB"/>
          </a:p>
        </p:txBody>
      </p:sp>
      <p:sp>
        <p:nvSpPr>
          <p:cNvPr id="5" name="Footer Placeholder 4">
            <a:extLst>
              <a:ext uri="{FF2B5EF4-FFF2-40B4-BE49-F238E27FC236}">
                <a16:creationId xmlns:a16="http://schemas.microsoft.com/office/drawing/2014/main" id="{364115C5-61B4-E44D-CC06-04238E6C10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B7AFF96-13C6-CC6A-5DA3-C01804D6D7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09536A1-E496-4386-95E9-35C20A9F6A48}" type="slidenum">
              <a:rPr lang="en-GB" smtClean="0"/>
              <a:t>‹#›</a:t>
            </a:fld>
            <a:endParaRPr lang="en-GB"/>
          </a:p>
        </p:txBody>
      </p:sp>
    </p:spTree>
    <p:extLst>
      <p:ext uri="{BB962C8B-B14F-4D97-AF65-F5344CB8AC3E}">
        <p14:creationId xmlns:p14="http://schemas.microsoft.com/office/powerpoint/2010/main" val="1067624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arxiv.org/abs/2603.04401" TargetMode="External"/><Relationship Id="rId3" Type="http://schemas.openxmlformats.org/officeDocument/2006/relationships/image" Target="../media/image1.jpg"/><Relationship Id="rId7" Type="http://schemas.openxmlformats.org/officeDocument/2006/relationships/hyperlink" Target="https://arxiv.org/abs/2510.00107"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arxiv.org/abs/2504.06367" TargetMode="Externa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9.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jpg"/></Relationships>
</file>

<file path=ppt/slides/_rels/slide1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0.png"/><Relationship Id="rId7"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2.png"/><Relationship Id="rId10" Type="http://schemas.openxmlformats.org/officeDocument/2006/relationships/image" Target="../media/image58.png"/><Relationship Id="rId4" Type="http://schemas.openxmlformats.org/officeDocument/2006/relationships/image" Target="../media/image51.png"/><Relationship Id="rId9" Type="http://schemas.openxmlformats.org/officeDocument/2006/relationships/image" Target="../media/image57.png"/></Relationships>
</file>

<file path=ppt/slides/_rels/slide1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17.xml.rels><?xml version="1.0" encoding="UTF-8" standalone="yes"?>
<Relationships xmlns="http://schemas.openxmlformats.org/package/2006/relationships"><Relationship Id="rId3" Type="http://schemas.openxmlformats.org/officeDocument/2006/relationships/image" Target="../media/image68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40.png"/></Relationships>
</file>

<file path=ppt/slides/_rels/slide1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72.pn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6.jp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hyperlink" Target="https://wumbo.net/symbols/lambd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6.png"/><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10.png"/><Relationship Id="rId7" Type="http://schemas.openxmlformats.org/officeDocument/2006/relationships/hyperlink" Target="https://wumbo.net/symbols/lambd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710.png"/><Relationship Id="rId10" Type="http://schemas.openxmlformats.org/officeDocument/2006/relationships/image" Target="../media/image110.png"/><Relationship Id="rId4" Type="http://schemas.openxmlformats.org/officeDocument/2006/relationships/image" Target="../media/image12.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8.png"/><Relationship Id="rId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0.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FEDA7A3-0C50-F608-0ED4-1D89E7745262}"/>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41681F48-ED76-A6F0-D6D0-F10A71DE7868}"/>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B40EBA8-6D42-07B0-63E7-0BAF513A811C}"/>
              </a:ext>
            </a:extLst>
          </p:cNvPr>
          <p:cNvSpPr>
            <a:spLocks noGrp="1"/>
          </p:cNvSpPr>
          <p:nvPr>
            <p:ph type="ctrTitle"/>
          </p:nvPr>
        </p:nvSpPr>
        <p:spPr>
          <a:xfrm>
            <a:off x="1206416" y="998603"/>
            <a:ext cx="9539330" cy="1332119"/>
          </a:xfrm>
        </p:spPr>
        <p:txBody>
          <a:bodyPr>
            <a:noAutofit/>
          </a:bodyPr>
          <a:lstStyle/>
          <a:p>
            <a:r>
              <a:rPr lang="en-US" sz="3600" b="1" dirty="0">
                <a:solidFill>
                  <a:srgbClr val="001848"/>
                </a:solidFill>
                <a:latin typeface="Arial" panose="020B0604020202020204" pitchFamily="34" charset="0"/>
                <a:cs typeface="Arial" panose="020B0604020202020204" pitchFamily="34" charset="0"/>
              </a:rPr>
              <a:t>Constraining dark matter with high-redshift Lyman-</a:t>
            </a:r>
            <a:r>
              <a:rPr lang="el-GR" sz="3600" b="1" dirty="0">
                <a:solidFill>
                  <a:srgbClr val="001848"/>
                </a:solidFill>
                <a:latin typeface="Arial" panose="020B0604020202020204" pitchFamily="34" charset="0"/>
                <a:cs typeface="Arial" panose="020B0604020202020204" pitchFamily="34" charset="0"/>
              </a:rPr>
              <a:t>α</a:t>
            </a:r>
            <a:r>
              <a:rPr lang="en-US" sz="3600" b="1" dirty="0">
                <a:solidFill>
                  <a:srgbClr val="001848"/>
                </a:solidFill>
                <a:latin typeface="Arial" panose="020B0604020202020204" pitchFamily="34" charset="0"/>
                <a:cs typeface="Arial" panose="020B0604020202020204" pitchFamily="34" charset="0"/>
              </a:rPr>
              <a:t> forest data</a:t>
            </a:r>
            <a:endParaRPr lang="en-GB" sz="3600" b="1" dirty="0">
              <a:solidFill>
                <a:srgbClr val="001848"/>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55FE0FBE-E899-0CDE-4F6E-A90C897E0DB8}"/>
              </a:ext>
            </a:extLst>
          </p:cNvPr>
          <p:cNvSpPr>
            <a:spLocks noGrp="1"/>
          </p:cNvSpPr>
          <p:nvPr>
            <p:ph type="subTitle" idx="1"/>
          </p:nvPr>
        </p:nvSpPr>
        <p:spPr>
          <a:xfrm>
            <a:off x="2036106" y="2419481"/>
            <a:ext cx="8119788" cy="2683835"/>
          </a:xfrm>
        </p:spPr>
        <p:txBody>
          <a:bodyPr>
            <a:normAutofit fontScale="92500" lnSpcReduction="20000"/>
          </a:bodyPr>
          <a:lstStyle/>
          <a:p>
            <a:r>
              <a:rPr lang="en-US" sz="2800" dirty="0">
                <a:solidFill>
                  <a:srgbClr val="001848"/>
                </a:solidFill>
                <a:latin typeface="Arial" panose="020B0604020202020204" pitchFamily="34" charset="0"/>
                <a:cs typeface="Arial" panose="020B0604020202020204" pitchFamily="34" charset="0"/>
              </a:rPr>
              <a:t>Olga Garcia Gallego</a:t>
            </a:r>
          </a:p>
          <a:p>
            <a:r>
              <a:rPr lang="en-US" dirty="0">
                <a:solidFill>
                  <a:srgbClr val="67A6DF"/>
                </a:solidFill>
                <a:latin typeface="Arial" panose="020B0604020202020204" pitchFamily="34" charset="0"/>
                <a:cs typeface="Arial" panose="020B0604020202020204" pitchFamily="34" charset="0"/>
              </a:rPr>
              <a:t>og313@cam.ac.uk</a:t>
            </a:r>
            <a:endParaRPr lang="en-GB" dirty="0">
              <a:solidFill>
                <a:srgbClr val="67A6DF"/>
              </a:solidFill>
            </a:endParaRPr>
          </a:p>
          <a:p>
            <a:endParaRPr lang="en-US" sz="2300" dirty="0">
              <a:solidFill>
                <a:srgbClr val="001848"/>
              </a:solidFill>
              <a:latin typeface="Arial" panose="020B0604020202020204" pitchFamily="34" charset="0"/>
              <a:cs typeface="Arial" panose="020B0604020202020204" pitchFamily="34" charset="0"/>
            </a:endParaRPr>
          </a:p>
          <a:p>
            <a:r>
              <a:rPr lang="en-US" sz="2300" dirty="0">
                <a:solidFill>
                  <a:srgbClr val="001848"/>
                </a:solidFill>
                <a:latin typeface="Arial" panose="020B0604020202020204" pitchFamily="34" charset="0"/>
                <a:cs typeface="Arial" panose="020B0604020202020204" pitchFamily="34" charset="0"/>
              </a:rPr>
              <a:t>Institute of Astronomy, University of Cambridge</a:t>
            </a:r>
          </a:p>
          <a:p>
            <a:r>
              <a:rPr lang="en-US" sz="2300" dirty="0">
                <a:solidFill>
                  <a:srgbClr val="001848"/>
                </a:solidFill>
                <a:latin typeface="Arial" panose="020B0604020202020204" pitchFamily="34" charset="0"/>
                <a:cs typeface="Arial" panose="020B0604020202020204" pitchFamily="34" charset="0"/>
              </a:rPr>
              <a:t>Kavli Institute for Cosmology, Cambridge</a:t>
            </a:r>
          </a:p>
          <a:p>
            <a:endParaRPr lang="en-US" sz="2600" dirty="0">
              <a:solidFill>
                <a:srgbClr val="001848"/>
              </a:solidFill>
              <a:latin typeface="Arial" panose="020B0604020202020204" pitchFamily="34" charset="0"/>
              <a:cs typeface="Arial" panose="020B0604020202020204" pitchFamily="34" charset="0"/>
            </a:endParaRPr>
          </a:p>
          <a:p>
            <a:r>
              <a:rPr lang="en-US" sz="2100" dirty="0">
                <a:solidFill>
                  <a:srgbClr val="001848"/>
                </a:solidFill>
                <a:latin typeface="Arial" panose="020B0604020202020204" pitchFamily="34" charset="0"/>
                <a:cs typeface="Arial" panose="020B0604020202020204" pitchFamily="34" charset="0"/>
              </a:rPr>
              <a:t>With </a:t>
            </a:r>
            <a:r>
              <a:rPr lang="en-US" sz="2100" b="1" dirty="0">
                <a:solidFill>
                  <a:srgbClr val="001848"/>
                </a:solidFill>
                <a:latin typeface="Arial" panose="020B0604020202020204" pitchFamily="34" charset="0"/>
                <a:cs typeface="Arial" panose="020B0604020202020204" pitchFamily="34" charset="0"/>
              </a:rPr>
              <a:t>Vid </a:t>
            </a:r>
            <a:r>
              <a:rPr lang="en-US" sz="2100" b="1" dirty="0" err="1">
                <a:solidFill>
                  <a:srgbClr val="001848"/>
                </a:solidFill>
                <a:latin typeface="Arial" panose="020B0604020202020204" pitchFamily="34" charset="0"/>
                <a:cs typeface="Arial" panose="020B0604020202020204" pitchFamily="34" charset="0"/>
              </a:rPr>
              <a:t>Irsic</a:t>
            </a:r>
            <a:r>
              <a:rPr lang="en-US" sz="2100" dirty="0">
                <a:solidFill>
                  <a:srgbClr val="001848"/>
                </a:solidFill>
                <a:latin typeface="Arial" panose="020B0604020202020204" pitchFamily="34" charset="0"/>
                <a:cs typeface="Arial" panose="020B0604020202020204" pitchFamily="34" charset="0"/>
              </a:rPr>
              <a:t>, Matteo Viel, </a:t>
            </a:r>
            <a:r>
              <a:rPr lang="en-US" sz="2100" b="1" dirty="0">
                <a:solidFill>
                  <a:srgbClr val="001848"/>
                </a:solidFill>
                <a:latin typeface="Arial" panose="020B0604020202020204" pitchFamily="34" charset="0"/>
                <a:cs typeface="Arial" panose="020B0604020202020204" pitchFamily="34" charset="0"/>
              </a:rPr>
              <a:t>Martin </a:t>
            </a:r>
            <a:r>
              <a:rPr lang="en-US" sz="2100" b="1" dirty="0" err="1">
                <a:solidFill>
                  <a:srgbClr val="001848"/>
                </a:solidFill>
                <a:latin typeface="Arial" panose="020B0604020202020204" pitchFamily="34" charset="0"/>
                <a:cs typeface="Arial" panose="020B0604020202020204" pitchFamily="34" charset="0"/>
              </a:rPr>
              <a:t>Haehnelt</a:t>
            </a:r>
            <a:r>
              <a:rPr lang="en-US" sz="2100" dirty="0">
                <a:solidFill>
                  <a:srgbClr val="001848"/>
                </a:solidFill>
                <a:latin typeface="Arial" panose="020B0604020202020204" pitchFamily="34" charset="0"/>
                <a:cs typeface="Arial" panose="020B0604020202020204" pitchFamily="34" charset="0"/>
              </a:rPr>
              <a:t>, Matteo Viel &amp; James Bolton</a:t>
            </a:r>
            <a:endParaRPr lang="en-GB" sz="2100" dirty="0">
              <a:solidFill>
                <a:srgbClr val="001848"/>
              </a:solidFill>
              <a:latin typeface="Arial" panose="020B0604020202020204" pitchFamily="34" charset="0"/>
              <a:cs typeface="Arial" panose="020B0604020202020204" pitchFamily="34" charset="0"/>
            </a:endParaRPr>
          </a:p>
        </p:txBody>
      </p:sp>
      <p:pic>
        <p:nvPicPr>
          <p:cNvPr id="6" name="Picture 5" descr="A logo with a sun and text&#10;&#10;AI-generated content may be incorrect.">
            <a:extLst>
              <a:ext uri="{FF2B5EF4-FFF2-40B4-BE49-F238E27FC236}">
                <a16:creationId xmlns:a16="http://schemas.microsoft.com/office/drawing/2014/main" id="{F0A38257-E9E9-0157-338C-DBB7D4A0AD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1904" y="5005017"/>
            <a:ext cx="1095010" cy="1095010"/>
          </a:xfrm>
          <a:prstGeom prst="rect">
            <a:avLst/>
          </a:prstGeom>
        </p:spPr>
      </p:pic>
      <p:pic>
        <p:nvPicPr>
          <p:cNvPr id="8" name="Picture 7" descr="A logo for a college&#10;&#10;AI-generated content may be incorrect.">
            <a:extLst>
              <a:ext uri="{FF2B5EF4-FFF2-40B4-BE49-F238E27FC236}">
                <a16:creationId xmlns:a16="http://schemas.microsoft.com/office/drawing/2014/main" id="{892A5147-A798-F6AE-429F-82BAAB368D66}"/>
              </a:ext>
            </a:extLst>
          </p:cNvPr>
          <p:cNvPicPr>
            <a:picLocks noChangeAspect="1"/>
          </p:cNvPicPr>
          <p:nvPr/>
        </p:nvPicPr>
        <p:blipFill>
          <a:blip r:embed="rId4">
            <a:extLst>
              <a:ext uri="{28A0092B-C50C-407E-A947-70E740481C1C}">
                <a14:useLocalDpi xmlns:a14="http://schemas.microsoft.com/office/drawing/2010/main" val="0"/>
              </a:ext>
            </a:extLst>
          </a:blip>
          <a:srcRect b="-3443"/>
          <a:stretch/>
        </p:blipFill>
        <p:spPr>
          <a:xfrm>
            <a:off x="10953129" y="5062914"/>
            <a:ext cx="1095009" cy="1132712"/>
          </a:xfrm>
          <a:prstGeom prst="rect">
            <a:avLst/>
          </a:prstGeom>
        </p:spPr>
      </p:pic>
      <p:sp>
        <p:nvSpPr>
          <p:cNvPr id="16" name="TextBox 15">
            <a:extLst>
              <a:ext uri="{FF2B5EF4-FFF2-40B4-BE49-F238E27FC236}">
                <a16:creationId xmlns:a16="http://schemas.microsoft.com/office/drawing/2014/main" id="{BF02EE1B-4B33-7D01-917E-1FC4913F8E9C}"/>
              </a:ext>
            </a:extLst>
          </p:cNvPr>
          <p:cNvSpPr txBox="1"/>
          <p:nvPr/>
        </p:nvSpPr>
        <p:spPr>
          <a:xfrm>
            <a:off x="8388094" y="6488668"/>
            <a:ext cx="6096000" cy="369332"/>
          </a:xfrm>
          <a:prstGeom prst="rect">
            <a:avLst/>
          </a:prstGeom>
          <a:noFill/>
        </p:spPr>
        <p:txBody>
          <a:bodyPr wrap="square">
            <a:spAutoFit/>
          </a:bodyPr>
          <a:lstStyle/>
          <a:p>
            <a:r>
              <a:rPr lang="en-US" dirty="0">
                <a:solidFill>
                  <a:schemeClr val="bg1"/>
                </a:solidFill>
                <a:latin typeface="Arial" panose="020B0604020202020204" pitchFamily="34" charset="0"/>
                <a:cs typeface="Arial" panose="020B0604020202020204" pitchFamily="34" charset="0"/>
              </a:rPr>
              <a:t>PASCOS 2026 (Sheffield) – 26/06</a:t>
            </a:r>
            <a:endParaRPr lang="en-GB" dirty="0">
              <a:solidFill>
                <a:schemeClr val="bg1"/>
              </a:solidFill>
            </a:endParaRPr>
          </a:p>
        </p:txBody>
      </p:sp>
      <p:sp>
        <p:nvSpPr>
          <p:cNvPr id="4" name="Rectangle 3">
            <a:extLst>
              <a:ext uri="{FF2B5EF4-FFF2-40B4-BE49-F238E27FC236}">
                <a16:creationId xmlns:a16="http://schemas.microsoft.com/office/drawing/2014/main" id="{08AC3779-1715-E143-64A1-F1D8FDF6B352}"/>
              </a:ext>
            </a:extLst>
          </p:cNvPr>
          <p:cNvSpPr/>
          <p:nvPr/>
        </p:nvSpPr>
        <p:spPr>
          <a:xfrm>
            <a:off x="0" y="1"/>
            <a:ext cx="12192000" cy="911429"/>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DAED835-BB8B-F97B-C8F3-8743E9BB7914}"/>
              </a:ext>
            </a:extLst>
          </p:cNvPr>
          <p:cNvSpPr/>
          <p:nvPr/>
        </p:nvSpPr>
        <p:spPr>
          <a:xfrm>
            <a:off x="0" y="897126"/>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3ECEDBF-D5A6-0B83-0C71-2ECF782067B7}"/>
              </a:ext>
            </a:extLst>
          </p:cNvPr>
          <p:cNvSpPr/>
          <p:nvPr/>
        </p:nvSpPr>
        <p:spPr>
          <a:xfrm>
            <a:off x="0" y="6345084"/>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0" name="Picture 6" descr="Logo downloads and usage guidelines | University of Cambridge">
            <a:extLst>
              <a:ext uri="{FF2B5EF4-FFF2-40B4-BE49-F238E27FC236}">
                <a16:creationId xmlns:a16="http://schemas.microsoft.com/office/drawing/2014/main" id="{52F736DA-3C89-2CDF-0525-F30311502A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4173" y="5244438"/>
            <a:ext cx="3703654" cy="76966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CF1AF672-C4E1-81C1-A0CD-D437B15EA25E}"/>
              </a:ext>
            </a:extLst>
          </p:cNvPr>
          <p:cNvSpPr txBox="1"/>
          <p:nvPr/>
        </p:nvSpPr>
        <p:spPr>
          <a:xfrm>
            <a:off x="143862" y="5182672"/>
            <a:ext cx="6105236" cy="1354217"/>
          </a:xfrm>
          <a:prstGeom prst="rect">
            <a:avLst/>
          </a:prstGeom>
          <a:noFill/>
        </p:spPr>
        <p:txBody>
          <a:bodyPr wrap="square">
            <a:spAutoFit/>
          </a:bodyPr>
          <a:lstStyle/>
          <a:p>
            <a:r>
              <a:rPr lang="en-US" sz="1600" dirty="0">
                <a:solidFill>
                  <a:srgbClr val="001848"/>
                </a:solidFill>
                <a:latin typeface="Arial" panose="020B0604020202020204" pitchFamily="34" charset="0"/>
                <a:cs typeface="Arial" panose="020B0604020202020204" pitchFamily="34" charset="0"/>
              </a:rPr>
              <a:t>Based on the work:</a:t>
            </a:r>
          </a:p>
          <a:p>
            <a:r>
              <a:rPr lang="en-GB" sz="1600" dirty="0">
                <a:hlinkClick r:id="rId6"/>
              </a:rPr>
              <a:t>arXiv:2504.06367</a:t>
            </a:r>
            <a:endParaRPr lang="en-GB" sz="1600" dirty="0"/>
          </a:p>
          <a:p>
            <a:r>
              <a:rPr lang="en-GB" sz="1600" dirty="0">
                <a:hlinkClick r:id="rId7"/>
              </a:rPr>
              <a:t>arXiv:2510.00107</a:t>
            </a:r>
            <a:endParaRPr lang="en-GB" sz="1600" dirty="0"/>
          </a:p>
          <a:p>
            <a:r>
              <a:rPr lang="en-GB" sz="1600" dirty="0">
                <a:hlinkClick r:id="rId8"/>
              </a:rPr>
              <a:t>arXiv:2603.04401</a:t>
            </a:r>
            <a:endParaRPr lang="en-US" sz="1600" dirty="0">
              <a:solidFill>
                <a:srgbClr val="001848"/>
              </a:solidFill>
              <a:latin typeface="Arial" panose="020B0604020202020204" pitchFamily="34" charset="0"/>
              <a:cs typeface="Arial" panose="020B0604020202020204" pitchFamily="34" charset="0"/>
            </a:endParaRPr>
          </a:p>
          <a:p>
            <a:endParaRPr lang="en-GB" dirty="0"/>
          </a:p>
        </p:txBody>
      </p:sp>
      <p:sp>
        <p:nvSpPr>
          <p:cNvPr id="18" name="TextBox 17">
            <a:extLst>
              <a:ext uri="{FF2B5EF4-FFF2-40B4-BE49-F238E27FC236}">
                <a16:creationId xmlns:a16="http://schemas.microsoft.com/office/drawing/2014/main" id="{E7ABBBCA-4369-19C5-1A4B-DFD8BEE9334B}"/>
              </a:ext>
            </a:extLst>
          </p:cNvPr>
          <p:cNvSpPr txBox="1"/>
          <p:nvPr/>
        </p:nvSpPr>
        <p:spPr>
          <a:xfrm>
            <a:off x="-858098" y="6532142"/>
            <a:ext cx="4129027" cy="290336"/>
          </a:xfrm>
          <a:prstGeom prst="rect">
            <a:avLst/>
          </a:prstGeom>
          <a:noFill/>
        </p:spPr>
        <p:txBody>
          <a:bodyPr wrap="square">
            <a:spAutoFit/>
          </a:bodyPr>
          <a:lstStyle/>
          <a:p>
            <a:pPr algn="ctr">
              <a:lnSpc>
                <a:spcPct val="70000"/>
              </a:lnSpc>
              <a:spcBef>
                <a:spcPts val="1000"/>
              </a:spcBef>
            </a:pPr>
            <a:r>
              <a:rPr lang="en-US" dirty="0">
                <a:solidFill>
                  <a:srgbClr val="67A6DF"/>
                </a:solidFill>
                <a:latin typeface="Arial" panose="020B0604020202020204" pitchFamily="34" charset="0"/>
                <a:cs typeface="Arial" panose="020B0604020202020204" pitchFamily="34" charset="0"/>
              </a:rPr>
              <a:t>og313@cam.ac.uk</a:t>
            </a:r>
            <a:endParaRPr lang="en-GB" dirty="0">
              <a:solidFill>
                <a:srgbClr val="67A6D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9813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EE8E0E-44E0-0453-B74E-0A22F7AE560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0" name="TextBox 49">
                <a:extLst>
                  <a:ext uri="{FF2B5EF4-FFF2-40B4-BE49-F238E27FC236}">
                    <a16:creationId xmlns:a16="http://schemas.microsoft.com/office/drawing/2014/main" id="{C8FA7B56-A69E-7DDF-4DAD-6DEB5CB3CBC7}"/>
                  </a:ext>
                </a:extLst>
              </p:cNvPr>
              <p:cNvSpPr txBox="1"/>
              <p:nvPr/>
            </p:nvSpPr>
            <p:spPr>
              <a:xfrm>
                <a:off x="339250" y="1608647"/>
                <a:ext cx="11523948" cy="923330"/>
              </a:xfrm>
              <a:prstGeom prst="rect">
                <a:avLst/>
              </a:prstGeom>
              <a:noFill/>
            </p:spPr>
            <p:txBody>
              <a:bodyPr wrap="square">
                <a:spAutoFit/>
              </a:bodyPr>
              <a:lstStyle/>
              <a:p>
                <a:pPr marL="342900" indent="-342900">
                  <a:buFont typeface="Wingdings" panose="05000000000000000000" pitchFamily="2" charset="2"/>
                  <a:buChar char="Ø"/>
                </a:pPr>
                <a:r>
                  <a:rPr lang="en-US" dirty="0">
                    <a:latin typeface="Arial" panose="020B0604020202020204" pitchFamily="34" charset="0"/>
                    <a:cs typeface="Arial" panose="020B0604020202020204" pitchFamily="34" charset="0"/>
                  </a:rPr>
                  <a:t>Fourier transform along skewers to get synthetic </a:t>
                </a:r>
                <a:r>
                  <a:rPr lang="en-US" sz="1800" dirty="0">
                    <a:solidFill>
                      <a:schemeClr val="tx1"/>
                    </a:solidFill>
                    <a:latin typeface="Arial" panose="020B0604020202020204" pitchFamily="34" charset="0"/>
                    <a:cs typeface="Arial" panose="020B0604020202020204" pitchFamily="34" charset="0"/>
                  </a:rPr>
                  <a:t>Lyman-</a:t>
                </a:r>
                <a:r>
                  <a:rPr lang="el-GR" sz="1800" dirty="0">
                    <a:solidFill>
                      <a:schemeClr val="tx1"/>
                    </a:solidFill>
                    <a:latin typeface="Arial" panose="020B0604020202020204" pitchFamily="34" charset="0"/>
                    <a:cs typeface="Arial" panose="020B0604020202020204" pitchFamily="34" charset="0"/>
                  </a:rPr>
                  <a:t>α </a:t>
                </a:r>
                <a:r>
                  <a:rPr lang="en-US" sz="1800" dirty="0">
                    <a:solidFill>
                      <a:schemeClr val="tx1"/>
                    </a:solidFill>
                    <a:latin typeface="Arial" panose="020B0604020202020204" pitchFamily="34" charset="0"/>
                    <a:cs typeface="Arial" panose="020B0604020202020204" pitchFamily="34" charset="0"/>
                  </a:rPr>
                  <a:t>1D flux power spectrum: </a:t>
                </a:r>
                <a14:m>
                  <m:oMath xmlns:m="http://schemas.openxmlformats.org/officeDocument/2006/math">
                    <m: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&lt;</m:t>
                    </m:r>
                    <m:sSub>
                      <m:sSubPr>
                        <m:ctrlP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ctrlPr>
                      </m:sSubPr>
                      <m:e>
                        <m: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𝛿</m:t>
                        </m:r>
                      </m:e>
                      <m:sub>
                        <m:r>
                          <m:rPr>
                            <m:sty m:val="p"/>
                          </m:rP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F</m:t>
                        </m:r>
                      </m:sub>
                    </m:sSub>
                    <m:sSub>
                      <m:sSubPr>
                        <m:ctrlP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ctrlPr>
                      </m:sSubPr>
                      <m:e>
                        <m: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𝛿</m:t>
                        </m:r>
                      </m:e>
                      <m:sub>
                        <m:r>
                          <m:rPr>
                            <m:sty m:val="p"/>
                          </m:rP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F</m:t>
                        </m:r>
                      </m:sub>
                    </m:sSub>
                    <m:r>
                      <a:rPr lang="en-US" sz="1800" i="1">
                        <a:solidFill>
                          <a:schemeClr val="tx1"/>
                        </a:solidFill>
                        <a:latin typeface="Cambria Math" panose="02040503050406030204" pitchFamily="18" charset="0"/>
                        <a:ea typeface="Cambria Math" panose="02040503050406030204" pitchFamily="18" charset="0"/>
                        <a:cs typeface="Arial" panose="020B0604020202020204" pitchFamily="34" charset="0"/>
                      </a:rPr>
                      <m:t>∗&gt;</m:t>
                    </m:r>
                    <m:sSub>
                      <m:sSubPr>
                        <m:ctrlPr>
                          <a:rPr lang="en-US" sz="1800" i="1" smtClean="0">
                            <a:solidFill>
                              <a:schemeClr val="tx1"/>
                            </a:solidFill>
                            <a:latin typeface="Cambria Math" panose="02040503050406030204" pitchFamily="18" charset="0"/>
                          </a:rPr>
                        </m:ctrlPr>
                      </m:sSubPr>
                      <m:e>
                        <m:r>
                          <m:rPr>
                            <m:nor/>
                          </m:rPr>
                          <a:rPr lang="en-US" sz="1800" b="0" i="0" smtClean="0">
                            <a:solidFill>
                              <a:schemeClr val="tx1"/>
                            </a:solidFill>
                            <a:latin typeface="Cambria Math" panose="02040503050406030204" pitchFamily="18" charset="0"/>
                          </a:rPr>
                          <m:t>=</m:t>
                        </m:r>
                        <m:r>
                          <m:rPr>
                            <m:nor/>
                          </m:rPr>
                          <a:rPr lang="en-US" sz="1800" b="0" i="0" smtClean="0">
                            <a:solidFill>
                              <a:schemeClr val="tx1"/>
                            </a:solidFill>
                            <a:latin typeface="Cambria Math" panose="02040503050406030204" pitchFamily="18" charset="0"/>
                          </a:rPr>
                          <m:t>P</m:t>
                        </m:r>
                      </m:e>
                      <m:sub>
                        <m:r>
                          <m:rPr>
                            <m:sty m:val="p"/>
                          </m:rPr>
                          <a:rPr lang="en-US" sz="1800" b="0" i="0" smtClean="0">
                            <a:solidFill>
                              <a:schemeClr val="tx1"/>
                            </a:solidFill>
                            <a:latin typeface="Cambria Math" panose="02040503050406030204" pitchFamily="18" charset="0"/>
                          </a:rPr>
                          <m:t>F</m:t>
                        </m:r>
                        <m:r>
                          <a:rPr lang="en-US" sz="1800" i="1" dirty="0">
                            <a:solidFill>
                              <a:schemeClr val="tx1"/>
                            </a:solidFill>
                            <a:latin typeface="Cambria Math" panose="02040503050406030204" pitchFamily="18" charset="0"/>
                          </a:rPr>
                          <m:t> </m:t>
                        </m:r>
                      </m:sub>
                    </m:sSub>
                  </m:oMath>
                </a14:m>
                <a:endParaRPr lang="en-US" sz="1800" dirty="0">
                  <a:solidFill>
                    <a:schemeClr val="tx1"/>
                  </a:solidFill>
                  <a:latin typeface="Arial" panose="020B0604020202020204" pitchFamily="34" charset="0"/>
                </a:endParaRPr>
              </a:p>
              <a:p>
                <a:pPr marL="342900" indent="-342900">
                  <a:buFont typeface="Wingdings" panose="05000000000000000000" pitchFamily="2" charset="2"/>
                  <a:buChar char="Ø"/>
                </a:pPr>
                <a:r>
                  <a:rPr lang="en-US" sz="1800" dirty="0">
                    <a:solidFill>
                      <a:schemeClr val="tx1"/>
                    </a:solidFill>
                    <a:latin typeface="Arial" panose="020B0604020202020204" pitchFamily="34" charset="0"/>
                    <a:cs typeface="Arial" panose="020B0604020202020204" pitchFamily="34" charset="0"/>
                  </a:rPr>
                  <a:t>Compare agains</a:t>
                </a:r>
                <a:r>
                  <a:rPr lang="en-US" dirty="0">
                    <a:latin typeface="Arial" panose="020B0604020202020204" pitchFamily="34" charset="0"/>
                    <a:cs typeface="Arial" panose="020B0604020202020204" pitchFamily="34" charset="0"/>
                  </a:rPr>
                  <a:t>t data from HIRES (Keck) and UVES (VLT) spectrographs:</a:t>
                </a:r>
              </a:p>
              <a:p>
                <a:pPr marL="342900" indent="-342900">
                  <a:buFont typeface="Wingdings" panose="05000000000000000000" pitchFamily="2" charset="2"/>
                  <a:buChar char="Ø"/>
                </a:pPr>
                <a:endParaRPr lang="en-US" sz="1800" dirty="0">
                  <a:solidFill>
                    <a:schemeClr val="tx1"/>
                  </a:solidFill>
                  <a:latin typeface="Arial" panose="020B0604020202020204" pitchFamily="34" charset="0"/>
                  <a:cs typeface="Arial" panose="020B0604020202020204" pitchFamily="34" charset="0"/>
                </a:endParaRPr>
              </a:p>
            </p:txBody>
          </p:sp>
        </mc:Choice>
        <mc:Fallback>
          <p:sp>
            <p:nvSpPr>
              <p:cNvPr id="50" name="TextBox 49">
                <a:extLst>
                  <a:ext uri="{FF2B5EF4-FFF2-40B4-BE49-F238E27FC236}">
                    <a16:creationId xmlns:a16="http://schemas.microsoft.com/office/drawing/2014/main" id="{C8FA7B56-A69E-7DDF-4DAD-6DEB5CB3CBC7}"/>
                  </a:ext>
                </a:extLst>
              </p:cNvPr>
              <p:cNvSpPr txBox="1">
                <a:spLocks noRot="1" noChangeAspect="1" noMove="1" noResize="1" noEditPoints="1" noAdjustHandles="1" noChangeArrowheads="1" noChangeShapeType="1" noTextEdit="1"/>
              </p:cNvSpPr>
              <p:nvPr/>
            </p:nvSpPr>
            <p:spPr>
              <a:xfrm>
                <a:off x="339250" y="1608647"/>
                <a:ext cx="11523948" cy="923330"/>
              </a:xfrm>
              <a:prstGeom prst="rect">
                <a:avLst/>
              </a:prstGeom>
              <a:blipFill>
                <a:blip r:embed="rId2"/>
                <a:stretch>
                  <a:fillRect l="-370" t="-3974"/>
                </a:stretch>
              </a:blipFill>
            </p:spPr>
            <p:txBody>
              <a:bodyPr/>
              <a:lstStyle/>
              <a:p>
                <a:r>
                  <a:rPr lang="en-GB">
                    <a:noFill/>
                  </a:rPr>
                  <a:t> </a:t>
                </a:r>
              </a:p>
            </p:txBody>
          </p:sp>
        </mc:Fallback>
      </mc:AlternateContent>
      <p:sp>
        <p:nvSpPr>
          <p:cNvPr id="67" name="Rectangle 66">
            <a:extLst>
              <a:ext uri="{FF2B5EF4-FFF2-40B4-BE49-F238E27FC236}">
                <a16:creationId xmlns:a16="http://schemas.microsoft.com/office/drawing/2014/main" id="{436257E4-9FA4-1639-094F-E767EB4D4F84}"/>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58A3522-2E88-9771-7808-11C3999D3176}"/>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1A2FDBC2-8483-1ACE-A5B9-71D12AF70B99}"/>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9B3426-E26C-A573-87EE-19E948F2C15E}"/>
              </a:ext>
            </a:extLst>
          </p:cNvPr>
          <p:cNvSpPr>
            <a:spLocks noGrp="1"/>
          </p:cNvSpPr>
          <p:nvPr>
            <p:ph type="title"/>
          </p:nvPr>
        </p:nvSpPr>
        <p:spPr>
          <a:xfrm>
            <a:off x="339250" y="86627"/>
            <a:ext cx="10515600" cy="1145407"/>
          </a:xfrm>
        </p:spPr>
        <p:txBody>
          <a:bodyPr/>
          <a:lstStyle/>
          <a:p>
            <a:r>
              <a:rPr lang="en-US" dirty="0">
                <a:solidFill>
                  <a:schemeClr val="bg1"/>
                </a:solidFill>
              </a:rPr>
              <a:t>The 1D Lyman-α forest flux power spectrum</a:t>
            </a:r>
            <a:endParaRPr lang="en-GB" dirty="0">
              <a:solidFill>
                <a:schemeClr val="bg1"/>
              </a:solidFill>
            </a:endParaRPr>
          </a:p>
        </p:txBody>
      </p:sp>
      <p:sp>
        <p:nvSpPr>
          <p:cNvPr id="16" name="Text 19">
            <a:extLst>
              <a:ext uri="{FF2B5EF4-FFF2-40B4-BE49-F238E27FC236}">
                <a16:creationId xmlns:a16="http://schemas.microsoft.com/office/drawing/2014/main" id="{52B8D6EC-CEED-BE4A-C133-7741845C51CB}"/>
              </a:ext>
            </a:extLst>
          </p:cNvPr>
          <p:cNvSpPr/>
          <p:nvPr/>
        </p:nvSpPr>
        <p:spPr>
          <a:xfrm>
            <a:off x="5321441" y="2557520"/>
            <a:ext cx="2014118" cy="223697"/>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BF34947D-4AA3-2398-2B23-6AEE564104B5}"/>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117AFCCA-851A-7721-8FE1-750131BA454F}"/>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D5388736-1C02-A57A-D979-2621FD7EE5B3}"/>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893B806E-5CE8-AF54-D836-DE479FE7C82D}"/>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0F6F6B5A-E5E9-F822-181F-BBB5310F8921}"/>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5" name="Picture 4">
            <a:extLst>
              <a:ext uri="{FF2B5EF4-FFF2-40B4-BE49-F238E27FC236}">
                <a16:creationId xmlns:a16="http://schemas.microsoft.com/office/drawing/2014/main" id="{D9CBF75A-087D-D210-057D-F5361CE730C3}"/>
              </a:ext>
            </a:extLst>
          </p:cNvPr>
          <p:cNvPicPr>
            <a:picLocks noChangeAspect="1"/>
          </p:cNvPicPr>
          <p:nvPr/>
        </p:nvPicPr>
        <p:blipFill>
          <a:blip r:embed="rId3"/>
          <a:stretch>
            <a:fillRect/>
          </a:stretch>
        </p:blipFill>
        <p:spPr>
          <a:xfrm>
            <a:off x="3630473" y="2787954"/>
            <a:ext cx="4624164" cy="3553561"/>
          </a:xfrm>
          <a:prstGeom prst="rect">
            <a:avLst/>
          </a:prstGeom>
        </p:spPr>
      </p:pic>
      <p:pic>
        <p:nvPicPr>
          <p:cNvPr id="4" name="Picture 3">
            <a:extLst>
              <a:ext uri="{FF2B5EF4-FFF2-40B4-BE49-F238E27FC236}">
                <a16:creationId xmlns:a16="http://schemas.microsoft.com/office/drawing/2014/main" id="{C8002D3C-5662-5AA0-2848-D584BD35CF84}"/>
              </a:ext>
            </a:extLst>
          </p:cNvPr>
          <p:cNvPicPr>
            <a:picLocks noChangeAspect="1"/>
          </p:cNvPicPr>
          <p:nvPr/>
        </p:nvPicPr>
        <p:blipFill>
          <a:blip r:embed="rId4"/>
          <a:stretch>
            <a:fillRect/>
          </a:stretch>
        </p:blipFill>
        <p:spPr>
          <a:xfrm>
            <a:off x="3632496" y="2797223"/>
            <a:ext cx="4622378" cy="3552188"/>
          </a:xfrm>
          <a:prstGeom prst="rect">
            <a:avLst/>
          </a:prstGeom>
        </p:spPr>
      </p:pic>
      <p:pic>
        <p:nvPicPr>
          <p:cNvPr id="11" name="Picture 10">
            <a:extLst>
              <a:ext uri="{FF2B5EF4-FFF2-40B4-BE49-F238E27FC236}">
                <a16:creationId xmlns:a16="http://schemas.microsoft.com/office/drawing/2014/main" id="{80ED11D4-19D9-A29A-FE40-B4B697857F6F}"/>
              </a:ext>
            </a:extLst>
          </p:cNvPr>
          <p:cNvPicPr>
            <a:picLocks noChangeAspect="1"/>
          </p:cNvPicPr>
          <p:nvPr/>
        </p:nvPicPr>
        <p:blipFill>
          <a:blip r:embed="rId5"/>
          <a:stretch>
            <a:fillRect/>
          </a:stretch>
        </p:blipFill>
        <p:spPr>
          <a:xfrm>
            <a:off x="3630470" y="2787952"/>
            <a:ext cx="4624166" cy="3553563"/>
          </a:xfrm>
          <a:prstGeom prst="rect">
            <a:avLst/>
          </a:prstGeom>
        </p:spPr>
      </p:pic>
      <p:pic>
        <p:nvPicPr>
          <p:cNvPr id="15" name="Picture 14">
            <a:extLst>
              <a:ext uri="{FF2B5EF4-FFF2-40B4-BE49-F238E27FC236}">
                <a16:creationId xmlns:a16="http://schemas.microsoft.com/office/drawing/2014/main" id="{C2F59FD3-B277-36CA-7372-B095901BE5AC}"/>
              </a:ext>
            </a:extLst>
          </p:cNvPr>
          <p:cNvPicPr>
            <a:picLocks noChangeAspect="1"/>
          </p:cNvPicPr>
          <p:nvPr/>
        </p:nvPicPr>
        <p:blipFill>
          <a:blip r:embed="rId6"/>
          <a:stretch>
            <a:fillRect/>
          </a:stretch>
        </p:blipFill>
        <p:spPr>
          <a:xfrm>
            <a:off x="3632496" y="2794266"/>
            <a:ext cx="4622377" cy="3552188"/>
          </a:xfrm>
          <a:prstGeom prst="rect">
            <a:avLst/>
          </a:prstGeom>
        </p:spPr>
      </p:pic>
      <p:pic>
        <p:nvPicPr>
          <p:cNvPr id="33" name="Picture 32">
            <a:extLst>
              <a:ext uri="{FF2B5EF4-FFF2-40B4-BE49-F238E27FC236}">
                <a16:creationId xmlns:a16="http://schemas.microsoft.com/office/drawing/2014/main" id="{FC274857-480C-C315-DB88-D8098892882F}"/>
              </a:ext>
            </a:extLst>
          </p:cNvPr>
          <p:cNvPicPr>
            <a:picLocks noChangeAspect="1"/>
          </p:cNvPicPr>
          <p:nvPr/>
        </p:nvPicPr>
        <p:blipFill>
          <a:blip r:embed="rId7"/>
          <a:stretch>
            <a:fillRect/>
          </a:stretch>
        </p:blipFill>
        <p:spPr>
          <a:xfrm>
            <a:off x="5386172" y="2307006"/>
            <a:ext cx="463206" cy="515381"/>
          </a:xfrm>
          <a:prstGeom prst="rect">
            <a:avLst/>
          </a:prstGeom>
        </p:spPr>
      </p:pic>
      <p:pic>
        <p:nvPicPr>
          <p:cNvPr id="34" name="Picture 33">
            <a:extLst>
              <a:ext uri="{FF2B5EF4-FFF2-40B4-BE49-F238E27FC236}">
                <a16:creationId xmlns:a16="http://schemas.microsoft.com/office/drawing/2014/main" id="{8A82700B-61FC-B2CC-D859-AC5B0D18BA9E}"/>
              </a:ext>
            </a:extLst>
          </p:cNvPr>
          <p:cNvPicPr>
            <a:picLocks noChangeAspect="1"/>
          </p:cNvPicPr>
          <p:nvPr/>
        </p:nvPicPr>
        <p:blipFill>
          <a:blip r:embed="rId8"/>
          <a:stretch>
            <a:fillRect/>
          </a:stretch>
        </p:blipFill>
        <p:spPr>
          <a:xfrm>
            <a:off x="6059827" y="2302523"/>
            <a:ext cx="469079" cy="515381"/>
          </a:xfrm>
          <a:prstGeom prst="rect">
            <a:avLst/>
          </a:prstGeom>
        </p:spPr>
      </p:pic>
      <p:pic>
        <p:nvPicPr>
          <p:cNvPr id="39" name="Picture 38" descr="A blue and white machine&#10;&#10;AI-generated content may be incorrect.">
            <a:extLst>
              <a:ext uri="{FF2B5EF4-FFF2-40B4-BE49-F238E27FC236}">
                <a16:creationId xmlns:a16="http://schemas.microsoft.com/office/drawing/2014/main" id="{54E13824-09CF-E55E-AD33-38273B441A29}"/>
              </a:ext>
            </a:extLst>
          </p:cNvPr>
          <p:cNvPicPr>
            <a:picLocks noChangeAspect="1"/>
          </p:cNvPicPr>
          <p:nvPr/>
        </p:nvPicPr>
        <p:blipFill>
          <a:blip r:embed="rId9">
            <a:extLst>
              <a:ext uri="{28A0092B-C50C-407E-A947-70E740481C1C}">
                <a14:useLocalDpi xmlns:a14="http://schemas.microsoft.com/office/drawing/2010/main" val="0"/>
              </a:ext>
            </a:extLst>
          </a:blip>
          <a:srcRect l="11226" t="1659" r="10135" b="-881"/>
          <a:stretch>
            <a:fillRect/>
          </a:stretch>
        </p:blipFill>
        <p:spPr>
          <a:xfrm>
            <a:off x="6573784" y="2394235"/>
            <a:ext cx="527661" cy="423670"/>
          </a:xfrm>
          <a:prstGeom prst="rect">
            <a:avLst/>
          </a:prstGeom>
        </p:spPr>
      </p:pic>
      <p:sp>
        <p:nvSpPr>
          <p:cNvPr id="3" name="Rectangle 2">
            <a:extLst>
              <a:ext uri="{FF2B5EF4-FFF2-40B4-BE49-F238E27FC236}">
                <a16:creationId xmlns:a16="http://schemas.microsoft.com/office/drawing/2014/main" id="{AF8B821C-146B-82A8-7F03-9233F18FB4B7}"/>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C798E1F-F03B-F24E-69F7-5D6E0693FC5D}"/>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9" name="TextBox 8">
            <a:extLst>
              <a:ext uri="{FF2B5EF4-FFF2-40B4-BE49-F238E27FC236}">
                <a16:creationId xmlns:a16="http://schemas.microsoft.com/office/drawing/2014/main" id="{46F22BF7-E5DF-B077-B6FD-0E2F78D88A3E}"/>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61A5E331-5BED-F00D-2CFE-EA245413765F}"/>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12" name="TextBox 11">
            <a:extLst>
              <a:ext uri="{FF2B5EF4-FFF2-40B4-BE49-F238E27FC236}">
                <a16:creationId xmlns:a16="http://schemas.microsoft.com/office/drawing/2014/main" id="{78DC7004-5421-C099-2D5F-F9CF0DFA7C9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3" name="TextBox 12">
            <a:extLst>
              <a:ext uri="{FF2B5EF4-FFF2-40B4-BE49-F238E27FC236}">
                <a16:creationId xmlns:a16="http://schemas.microsoft.com/office/drawing/2014/main" id="{DF25E13C-544E-9C74-4425-1D4777A5BC96}"/>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4" name="Rectangle 13">
            <a:extLst>
              <a:ext uri="{FF2B5EF4-FFF2-40B4-BE49-F238E27FC236}">
                <a16:creationId xmlns:a16="http://schemas.microsoft.com/office/drawing/2014/main" id="{0869CE73-23EB-3C5B-8121-3DE83C7FD3A8}"/>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3303A8C6-0885-2364-DABC-F210A7575932}"/>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8" name="TextBox 17">
            <a:extLst>
              <a:ext uri="{FF2B5EF4-FFF2-40B4-BE49-F238E27FC236}">
                <a16:creationId xmlns:a16="http://schemas.microsoft.com/office/drawing/2014/main" id="{1BC528D0-609B-2A07-91E9-5F5F46C3DFA5}"/>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0BDFC9BB-CF31-40E1-83EB-1150A0E78A1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78D90D07-378C-8EFF-F0BF-6C7DD495198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E69D546A-1FA6-59C9-C86B-0B197623915F}"/>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Rectangle 21">
            <a:extLst>
              <a:ext uri="{FF2B5EF4-FFF2-40B4-BE49-F238E27FC236}">
                <a16:creationId xmlns:a16="http://schemas.microsoft.com/office/drawing/2014/main" id="{7BD1A754-5755-568E-97B5-99B9EC8DFD60}"/>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EFF2E0F7-0F41-D6A8-3414-7C8286D1EC03}"/>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A650D56-222A-B348-BCFD-4C5955EBEAE4}"/>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5" name="TextBox 24">
            <a:extLst>
              <a:ext uri="{FF2B5EF4-FFF2-40B4-BE49-F238E27FC236}">
                <a16:creationId xmlns:a16="http://schemas.microsoft.com/office/drawing/2014/main" id="{6CD9F621-E2A4-6E7B-9A38-E69903888E7D}"/>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9CDD7C4E-CB9F-4DAA-147E-9EC6800DE48E}"/>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6AC2104D-2067-F082-5C2C-8A55A87F77C3}"/>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8" name="TextBox 27">
            <a:extLst>
              <a:ext uri="{FF2B5EF4-FFF2-40B4-BE49-F238E27FC236}">
                <a16:creationId xmlns:a16="http://schemas.microsoft.com/office/drawing/2014/main" id="{68686BAF-9AAB-87F0-8D8D-F24B2D5B02AA}"/>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9" name="Rectangle 28">
            <a:extLst>
              <a:ext uri="{FF2B5EF4-FFF2-40B4-BE49-F238E27FC236}">
                <a16:creationId xmlns:a16="http://schemas.microsoft.com/office/drawing/2014/main" id="{41EA8542-A75A-93D3-56D4-17A08FB85B48}"/>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68032CE3-615D-8D2F-3949-EE0322CDE092}"/>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29293AC4-1452-D879-A0F1-95B095E41FAC}"/>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C8CD44CD-E950-7E06-52A1-3202AE7DE93F}"/>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4F619F6C-2A1F-2AFC-CECF-F65E78444CCF}"/>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36" name="TextBox 35">
            <a:extLst>
              <a:ext uri="{FF2B5EF4-FFF2-40B4-BE49-F238E27FC236}">
                <a16:creationId xmlns:a16="http://schemas.microsoft.com/office/drawing/2014/main" id="{E70238F0-3979-0B3C-5326-0E7314C04E19}"/>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D73D96CD-430F-14AB-E0A8-C47093E38372}"/>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2" name="TextBox 41">
            <a:extLst>
              <a:ext uri="{FF2B5EF4-FFF2-40B4-BE49-F238E27FC236}">
                <a16:creationId xmlns:a16="http://schemas.microsoft.com/office/drawing/2014/main" id="{65BF9ACA-D35B-07C8-A9DE-4BDA29D7BAC4}"/>
              </a:ext>
            </a:extLst>
          </p:cNvPr>
          <p:cNvSpPr txBox="1"/>
          <p:nvPr/>
        </p:nvSpPr>
        <p:spPr>
          <a:xfrm>
            <a:off x="4176786" y="1884642"/>
            <a:ext cx="6441140" cy="369332"/>
          </a:xfrm>
          <a:prstGeom prst="rect">
            <a:avLst/>
          </a:prstGeom>
          <a:noFill/>
        </p:spPr>
        <p:txBody>
          <a:bodyPr wrap="square">
            <a:spAutoFit/>
          </a:bodyPr>
          <a:lstStyle/>
          <a:p>
            <a:pPr algn="r"/>
            <a:r>
              <a:rPr lang="en-GB" sz="1800" i="1" dirty="0">
                <a:solidFill>
                  <a:schemeClr val="bg1">
                    <a:lumMod val="65000"/>
                  </a:schemeClr>
                </a:solidFill>
                <a:latin typeface="Arial" panose="020B0604020202020204" pitchFamily="34" charset="0"/>
                <a:cs typeface="Arial" panose="020B0604020202020204" pitchFamily="34" charset="0"/>
              </a:rPr>
              <a:t>Boera+2019</a:t>
            </a:r>
            <a:endParaRPr lang="en-GB" sz="1800" dirty="0">
              <a:solidFill>
                <a:schemeClr val="bg1">
                  <a:lumMod val="65000"/>
                </a:schemeClr>
              </a:solidFill>
            </a:endParaRPr>
          </a:p>
        </p:txBody>
      </p:sp>
      <p:sp>
        <p:nvSpPr>
          <p:cNvPr id="43" name="TextBox 42">
            <a:extLst>
              <a:ext uri="{FF2B5EF4-FFF2-40B4-BE49-F238E27FC236}">
                <a16:creationId xmlns:a16="http://schemas.microsoft.com/office/drawing/2014/main" id="{55D0B133-DAE2-3FFD-9518-3684C5484970}"/>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7</a:t>
            </a:r>
            <a:endParaRPr lang="en-GB" sz="1400" dirty="0"/>
          </a:p>
        </p:txBody>
      </p:sp>
      <p:pic>
        <p:nvPicPr>
          <p:cNvPr id="47" name="Picture 46">
            <a:extLst>
              <a:ext uri="{FF2B5EF4-FFF2-40B4-BE49-F238E27FC236}">
                <a16:creationId xmlns:a16="http://schemas.microsoft.com/office/drawing/2014/main" id="{C5B7CD2E-7695-7C7D-9A8C-9C63626EE6FC}"/>
              </a:ext>
            </a:extLst>
          </p:cNvPr>
          <p:cNvPicPr>
            <a:picLocks noChangeAspect="1"/>
          </p:cNvPicPr>
          <p:nvPr/>
        </p:nvPicPr>
        <p:blipFill>
          <a:blip r:embed="rId10"/>
          <a:stretch>
            <a:fillRect/>
          </a:stretch>
        </p:blipFill>
        <p:spPr>
          <a:xfrm>
            <a:off x="3650603" y="2790486"/>
            <a:ext cx="4583899" cy="3580366"/>
          </a:xfrm>
          <a:prstGeom prst="rect">
            <a:avLst/>
          </a:prstGeom>
        </p:spPr>
      </p:pic>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11D915B6-336A-B8FC-58B9-D0A91E5C5E25}"/>
                  </a:ext>
                </a:extLst>
              </p:cNvPr>
              <p:cNvSpPr txBox="1"/>
              <p:nvPr/>
            </p:nvSpPr>
            <p:spPr>
              <a:xfrm>
                <a:off x="339250" y="2182446"/>
                <a:ext cx="6441260" cy="369332"/>
              </a:xfrm>
              <a:prstGeom prst="rect">
                <a:avLst/>
              </a:prstGeom>
              <a:noFill/>
            </p:spPr>
            <p:txBody>
              <a:bodyPr wrap="square">
                <a:spAutoFit/>
              </a:bodyPr>
              <a:lstStyle/>
              <a:p>
                <a:pPr marL="342900" indent="-342900">
                  <a:buFont typeface="Wingdings" panose="05000000000000000000" pitchFamily="2" charset="2"/>
                  <a:buChar char="Ø"/>
                </a:pP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𝑘</m:t>
                        </m:r>
                      </m:e>
                      <m:sub>
                        <m:r>
                          <m:rPr>
                            <m:sty m:val="p"/>
                          </m:rPr>
                          <a:rPr lang="en-US" b="0" i="0" smtClean="0">
                            <a:latin typeface="Cambria Math" panose="02040503050406030204" pitchFamily="18" charset="0"/>
                          </a:rPr>
                          <m:t>max</m:t>
                        </m:r>
                      </m:sub>
                    </m:sSub>
                    <m:r>
                      <a:rPr lang="en-US" b="0" i="0" smtClean="0">
                        <a:latin typeface="Cambria Math" panose="02040503050406030204" pitchFamily="18" charset="0"/>
                      </a:rPr>
                      <m:t>=0.2 </m:t>
                    </m:r>
                    <m:r>
                      <m:rPr>
                        <m:sty m:val="p"/>
                      </m:rPr>
                      <a:rPr lang="en-US" b="0" i="0" smtClean="0">
                        <a:latin typeface="Cambria Math" panose="02040503050406030204" pitchFamily="18" charset="0"/>
                      </a:rPr>
                      <m:t>s</m:t>
                    </m:r>
                    <m:r>
                      <a:rPr lang="en-US" b="0" i="0" smtClean="0">
                        <a:latin typeface="Cambria Math" panose="02040503050406030204" pitchFamily="18" charset="0"/>
                      </a:rPr>
                      <m:t>/</m:t>
                    </m:r>
                    <m:r>
                      <m:rPr>
                        <m:sty m:val="p"/>
                      </m:rPr>
                      <a:rPr lang="en-US" b="0" i="0" smtClean="0">
                        <a:latin typeface="Cambria Math" panose="02040503050406030204" pitchFamily="18" charset="0"/>
                      </a:rPr>
                      <m:t>km</m:t>
                    </m:r>
                  </m:oMath>
                </a14:m>
                <a:r>
                  <a:rPr lang="en-GB" dirty="0"/>
                  <a:t> (or 20 </a:t>
                </a:r>
                <a14:m>
                  <m:oMath xmlns:m="http://schemas.openxmlformats.org/officeDocument/2006/math">
                    <m:r>
                      <a:rPr lang="en-US" i="1">
                        <a:latin typeface="Cambria Math" panose="02040503050406030204" pitchFamily="18" charset="0"/>
                      </a:rPr>
                      <m:t>h</m:t>
                    </m:r>
                    <m:r>
                      <a:rPr lang="en-US" b="0" i="1" smtClean="0">
                        <a:latin typeface="Cambria Math" panose="02040503050406030204" pitchFamily="18" charset="0"/>
                      </a:rPr>
                      <m:t>/</m:t>
                    </m:r>
                    <m:r>
                      <m:rPr>
                        <m:sty m:val="p"/>
                      </m:rPr>
                      <a:rPr lang="en-US">
                        <a:latin typeface="Cambria Math" panose="02040503050406030204" pitchFamily="18" charset="0"/>
                      </a:rPr>
                      <m:t>Mpc</m:t>
                    </m:r>
                    <m:r>
                      <a:rPr lang="en-US" b="0" i="1" smtClean="0">
                        <a:latin typeface="Cambria Math" panose="02040503050406030204" pitchFamily="18" charset="0"/>
                      </a:rPr>
                      <m:t>)</m:t>
                    </m:r>
                  </m:oMath>
                </a14:m>
                <a:endParaRPr lang="en-GB" dirty="0"/>
              </a:p>
            </p:txBody>
          </p:sp>
        </mc:Choice>
        <mc:Fallback xmlns="">
          <p:sp>
            <p:nvSpPr>
              <p:cNvPr id="52" name="TextBox 51">
                <a:extLst>
                  <a:ext uri="{FF2B5EF4-FFF2-40B4-BE49-F238E27FC236}">
                    <a16:creationId xmlns:a16="http://schemas.microsoft.com/office/drawing/2014/main" id="{11D915B6-336A-B8FC-58B9-D0A91E5C5E25}"/>
                  </a:ext>
                </a:extLst>
              </p:cNvPr>
              <p:cNvSpPr txBox="1">
                <a:spLocks noRot="1" noChangeAspect="1" noMove="1" noResize="1" noEditPoints="1" noAdjustHandles="1" noChangeArrowheads="1" noChangeShapeType="1" noTextEdit="1"/>
              </p:cNvSpPr>
              <p:nvPr/>
            </p:nvSpPr>
            <p:spPr>
              <a:xfrm>
                <a:off x="339250" y="2182446"/>
                <a:ext cx="6441260" cy="369332"/>
              </a:xfrm>
              <a:prstGeom prst="rect">
                <a:avLst/>
              </a:prstGeom>
              <a:blipFill>
                <a:blip r:embed="rId11"/>
                <a:stretch>
                  <a:fillRect l="-663" t="-6557" b="-26230"/>
                </a:stretch>
              </a:blipFill>
            </p:spPr>
            <p:txBody>
              <a:bodyPr/>
              <a:lstStyle/>
              <a:p>
                <a:r>
                  <a:rPr lang="en-GB">
                    <a:noFill/>
                  </a:rPr>
                  <a:t> </a:t>
                </a:r>
              </a:p>
            </p:txBody>
          </p:sp>
        </mc:Fallback>
      </mc:AlternateContent>
    </p:spTree>
    <p:extLst>
      <p:ext uri="{BB962C8B-B14F-4D97-AF65-F5344CB8AC3E}">
        <p14:creationId xmlns:p14="http://schemas.microsoft.com/office/powerpoint/2010/main" val="40058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5"/>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56629-47CD-AE47-5706-44FF1467FE80}"/>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C68090BD-A8F9-392F-6640-AC7818338EC2}"/>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A891CC5-D96D-10EA-1194-D144F33D07F8}"/>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11ACBD2D-F361-14F5-E338-5500B01D3EEA}"/>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23476DE-A75C-FE56-45D7-33E13449EE52}"/>
              </a:ext>
            </a:extLst>
          </p:cNvPr>
          <p:cNvSpPr>
            <a:spLocks noGrp="1"/>
          </p:cNvSpPr>
          <p:nvPr>
            <p:ph type="title"/>
          </p:nvPr>
        </p:nvSpPr>
        <p:spPr>
          <a:xfrm>
            <a:off x="339250" y="86627"/>
            <a:ext cx="10515600" cy="1145407"/>
          </a:xfrm>
        </p:spPr>
        <p:txBody>
          <a:bodyPr/>
          <a:lstStyle/>
          <a:p>
            <a:r>
              <a:rPr lang="en-US" dirty="0">
                <a:solidFill>
                  <a:schemeClr val="bg1"/>
                </a:solidFill>
              </a:rPr>
              <a:t>Results – CWDM constraints</a:t>
            </a:r>
            <a:endParaRPr lang="en-GB" dirty="0">
              <a:solidFill>
                <a:schemeClr val="bg1"/>
              </a:solidFill>
            </a:endParaRPr>
          </a:p>
        </p:txBody>
      </p:sp>
      <p:sp>
        <p:nvSpPr>
          <p:cNvPr id="61" name="TextBox 60">
            <a:extLst>
              <a:ext uri="{FF2B5EF4-FFF2-40B4-BE49-F238E27FC236}">
                <a16:creationId xmlns:a16="http://schemas.microsoft.com/office/drawing/2014/main" id="{278D6E5D-C279-2156-7719-5F8E55B7D515}"/>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52069C79-1E22-16DC-548F-7474C588C86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F1988684-6D00-D5B5-8A88-4D40A35E0DE0}"/>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4D0DECB4-F447-034C-AB17-966FDED70551}"/>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57243BB3-AD13-3C97-9317-19FB78940B93}"/>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 name="Rectangle 2">
            <a:extLst>
              <a:ext uri="{FF2B5EF4-FFF2-40B4-BE49-F238E27FC236}">
                <a16:creationId xmlns:a16="http://schemas.microsoft.com/office/drawing/2014/main" id="{F2CFA4C2-4DBF-0B86-45DC-B17BCA5F5CED}"/>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A13DDE-6E64-3381-C4E0-F96C9ED3CDB9}"/>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9" name="TextBox 8">
            <a:extLst>
              <a:ext uri="{FF2B5EF4-FFF2-40B4-BE49-F238E27FC236}">
                <a16:creationId xmlns:a16="http://schemas.microsoft.com/office/drawing/2014/main" id="{AD4F3DCF-4488-DFEF-95BE-7E5ED93E8DAB}"/>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1F99CB7F-0D82-2EC7-3F5A-D9203AB6321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12" name="TextBox 11">
            <a:extLst>
              <a:ext uri="{FF2B5EF4-FFF2-40B4-BE49-F238E27FC236}">
                <a16:creationId xmlns:a16="http://schemas.microsoft.com/office/drawing/2014/main" id="{A2C0DA55-CA5C-EEEE-529C-30DCC51196AF}"/>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3" name="TextBox 12">
            <a:extLst>
              <a:ext uri="{FF2B5EF4-FFF2-40B4-BE49-F238E27FC236}">
                <a16:creationId xmlns:a16="http://schemas.microsoft.com/office/drawing/2014/main" id="{6A5CF004-EF57-C02A-00BD-C4AAFBB1F731}"/>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4" name="Rectangle 13">
            <a:extLst>
              <a:ext uri="{FF2B5EF4-FFF2-40B4-BE49-F238E27FC236}">
                <a16:creationId xmlns:a16="http://schemas.microsoft.com/office/drawing/2014/main" id="{F101F809-5052-C01A-602A-5DB1C09AD44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18928FC2-D5D5-73B8-6E0F-98D76EBDE3AA}"/>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8" name="TextBox 17">
            <a:extLst>
              <a:ext uri="{FF2B5EF4-FFF2-40B4-BE49-F238E27FC236}">
                <a16:creationId xmlns:a16="http://schemas.microsoft.com/office/drawing/2014/main" id="{F810AA68-70DB-1B60-6ED6-2093ACD920E3}"/>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98A92C85-1244-11F7-A513-1F22D0CAB322}"/>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A234158E-CB61-AFE1-3FE4-372CF51EBA4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E2D9B5BB-4D08-8A53-427D-DD3433C2C700}"/>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Rectangle 21">
            <a:extLst>
              <a:ext uri="{FF2B5EF4-FFF2-40B4-BE49-F238E27FC236}">
                <a16:creationId xmlns:a16="http://schemas.microsoft.com/office/drawing/2014/main" id="{9ED3E90F-BB00-F61A-3FA8-B78FE16F98E5}"/>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2942A6A-5E8D-C40A-3B82-8EE820183C75}"/>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461DA423-1E26-5ECB-34BB-2F4CD8D0976E}"/>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5" name="TextBox 24">
            <a:extLst>
              <a:ext uri="{FF2B5EF4-FFF2-40B4-BE49-F238E27FC236}">
                <a16:creationId xmlns:a16="http://schemas.microsoft.com/office/drawing/2014/main" id="{07B3B488-4C18-10F7-58A7-4F25F69FBED8}"/>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40243FB9-318B-AE53-904E-35CA46F037C2}"/>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CE86F9C7-46EF-13EE-8638-B16676E98A52}"/>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8" name="TextBox 27">
            <a:extLst>
              <a:ext uri="{FF2B5EF4-FFF2-40B4-BE49-F238E27FC236}">
                <a16:creationId xmlns:a16="http://schemas.microsoft.com/office/drawing/2014/main" id="{EF15D94D-24CD-6D15-EAA7-F7CFCB5DD9FD}"/>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9" name="Rectangle 28">
            <a:extLst>
              <a:ext uri="{FF2B5EF4-FFF2-40B4-BE49-F238E27FC236}">
                <a16:creationId xmlns:a16="http://schemas.microsoft.com/office/drawing/2014/main" id="{D1318369-F788-A590-28CE-7E6AD528B34C}"/>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6FA9FA2C-A2F5-4B67-9128-FFA473664C2B}"/>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2755782-358A-E495-989A-07FCA58A65A7}"/>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BC63E2EC-E259-7B4B-EFED-6D1E7822AEB3}"/>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1B408F74-F5CC-FE86-DD6D-D63C32FB32E5}"/>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36" name="TextBox 35">
            <a:extLst>
              <a:ext uri="{FF2B5EF4-FFF2-40B4-BE49-F238E27FC236}">
                <a16:creationId xmlns:a16="http://schemas.microsoft.com/office/drawing/2014/main" id="{512E9512-5015-E7E9-F8E2-34A328CE01C1}"/>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ACC5DCAA-2B61-320B-C828-518041314AA3}"/>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89B434A3-EC1D-D691-F30C-9C29AE834AD9}"/>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8</a:t>
            </a:r>
            <a:endParaRPr lang="en-GB" sz="1400" dirty="0"/>
          </a:p>
        </p:txBody>
      </p:sp>
      <p:pic>
        <p:nvPicPr>
          <p:cNvPr id="15" name="Picture 14">
            <a:extLst>
              <a:ext uri="{FF2B5EF4-FFF2-40B4-BE49-F238E27FC236}">
                <a16:creationId xmlns:a16="http://schemas.microsoft.com/office/drawing/2014/main" id="{CFE375D8-B400-E108-9884-16CBB03CFB83}"/>
              </a:ext>
            </a:extLst>
          </p:cNvPr>
          <p:cNvPicPr>
            <a:picLocks noChangeAspect="1"/>
          </p:cNvPicPr>
          <p:nvPr/>
        </p:nvPicPr>
        <p:blipFill>
          <a:blip r:embed="rId2"/>
          <a:stretch>
            <a:fillRect/>
          </a:stretch>
        </p:blipFill>
        <p:spPr>
          <a:xfrm>
            <a:off x="2522088" y="1694055"/>
            <a:ext cx="6607342" cy="4719530"/>
          </a:xfrm>
          <a:prstGeom prst="rect">
            <a:avLst/>
          </a:prstGeom>
        </p:spPr>
      </p:pic>
    </p:spTree>
    <p:extLst>
      <p:ext uri="{BB962C8B-B14F-4D97-AF65-F5344CB8AC3E}">
        <p14:creationId xmlns:p14="http://schemas.microsoft.com/office/powerpoint/2010/main" val="3944022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C4C0A-18C8-5489-D521-C2FCFF10BB93}"/>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E6B0318F-4829-F697-B17D-5ABCC3670334}"/>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EB416BF-8994-EEF2-EA42-0B2A24AD9448}"/>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A052236-9917-A823-998F-85DF481324D9}"/>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24A5842-BAB7-8A95-8404-80909927183B}"/>
              </a:ext>
            </a:extLst>
          </p:cNvPr>
          <p:cNvSpPr>
            <a:spLocks noGrp="1"/>
          </p:cNvSpPr>
          <p:nvPr>
            <p:ph type="title"/>
          </p:nvPr>
        </p:nvSpPr>
        <p:spPr>
          <a:xfrm>
            <a:off x="339250" y="158977"/>
            <a:ext cx="10515600" cy="1145407"/>
          </a:xfrm>
        </p:spPr>
        <p:txBody>
          <a:bodyPr/>
          <a:lstStyle/>
          <a:p>
            <a:r>
              <a:rPr lang="en-US" dirty="0">
                <a:solidFill>
                  <a:schemeClr val="bg1"/>
                </a:solidFill>
              </a:rPr>
              <a:t>Results – CWDM constraints</a:t>
            </a:r>
            <a:endParaRPr lang="en-GB" dirty="0">
              <a:solidFill>
                <a:schemeClr val="bg1"/>
              </a:solidFill>
            </a:endParaRPr>
          </a:p>
        </p:txBody>
      </p:sp>
      <p:sp>
        <p:nvSpPr>
          <p:cNvPr id="61" name="TextBox 60">
            <a:extLst>
              <a:ext uri="{FF2B5EF4-FFF2-40B4-BE49-F238E27FC236}">
                <a16:creationId xmlns:a16="http://schemas.microsoft.com/office/drawing/2014/main" id="{229BD83D-9F7D-6594-70DF-60895C4DE63B}"/>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5D44EE64-957E-EEF8-22EE-F5C6AACB1199}"/>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1CEBA7D1-B8EF-09E9-2471-1E088C535468}"/>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34E52A9F-B544-11EA-409E-27C8F3E3C3F5}"/>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524A8F29-29E4-182E-2AB2-E809BAA549FE}"/>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5" name="Picture 4">
            <a:extLst>
              <a:ext uri="{FF2B5EF4-FFF2-40B4-BE49-F238E27FC236}">
                <a16:creationId xmlns:a16="http://schemas.microsoft.com/office/drawing/2014/main" id="{709E8043-AB71-B3BC-E9AE-F8136648747A}"/>
              </a:ext>
            </a:extLst>
          </p:cNvPr>
          <p:cNvPicPr>
            <a:picLocks noChangeAspect="1"/>
          </p:cNvPicPr>
          <p:nvPr/>
        </p:nvPicPr>
        <p:blipFill>
          <a:blip r:embed="rId3"/>
          <a:srcRect t="8841"/>
          <a:stretch>
            <a:fillRect/>
          </a:stretch>
        </p:blipFill>
        <p:spPr>
          <a:xfrm>
            <a:off x="4397287" y="2233752"/>
            <a:ext cx="3876036" cy="3533346"/>
          </a:xfrm>
          <a:prstGeom prst="rect">
            <a:avLst/>
          </a:prstGeom>
        </p:spPr>
      </p:pic>
      <p:pic>
        <p:nvPicPr>
          <p:cNvPr id="9" name="Picture 8">
            <a:extLst>
              <a:ext uri="{FF2B5EF4-FFF2-40B4-BE49-F238E27FC236}">
                <a16:creationId xmlns:a16="http://schemas.microsoft.com/office/drawing/2014/main" id="{ABA80F79-997C-C517-E28D-BE8F1CCDE918}"/>
              </a:ext>
            </a:extLst>
          </p:cNvPr>
          <p:cNvPicPr>
            <a:picLocks noChangeAspect="1"/>
          </p:cNvPicPr>
          <p:nvPr/>
        </p:nvPicPr>
        <p:blipFill>
          <a:blip r:embed="rId4"/>
          <a:stretch>
            <a:fillRect/>
          </a:stretch>
        </p:blipFill>
        <p:spPr>
          <a:xfrm>
            <a:off x="975165" y="2281814"/>
            <a:ext cx="3381283" cy="3406387"/>
          </a:xfrm>
          <a:prstGeom prst="rect">
            <a:avLst/>
          </a:prstGeom>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89920AC2-2C7D-9EEC-8679-62846C934BC4}"/>
                  </a:ext>
                </a:extLst>
              </p:cNvPr>
              <p:cNvSpPr txBox="1"/>
              <p:nvPr/>
            </p:nvSpPr>
            <p:spPr>
              <a:xfrm>
                <a:off x="8589355" y="3487801"/>
                <a:ext cx="3255512" cy="646331"/>
              </a:xfrm>
              <a:prstGeom prst="rect">
                <a:avLst/>
              </a:prstGeom>
              <a:solidFill>
                <a:schemeClr val="accent2">
                  <a:lumMod val="60000"/>
                  <a:lumOff val="40000"/>
                </a:schemeClr>
              </a:solidFill>
              <a:ln w="28575">
                <a:solidFill>
                  <a:srgbClr val="DE593E"/>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cs typeface="Arial" panose="020B0604020202020204" pitchFamily="34" charset="0"/>
                            </a:rPr>
                          </m:ctrlPr>
                        </m:sSubPr>
                        <m:e>
                          <m:r>
                            <m:rPr>
                              <m:sty m:val="p"/>
                            </m:rPr>
                            <a:rPr lang="en-US" b="0" i="0" smtClean="0">
                              <a:solidFill>
                                <a:schemeClr val="tx1"/>
                              </a:solidFill>
                              <a:latin typeface="Cambria Math" panose="02040503050406030204" pitchFamily="18" charset="0"/>
                              <a:cs typeface="Arial" panose="020B0604020202020204" pitchFamily="34" charset="0"/>
                            </a:rPr>
                            <m:t>m</m:t>
                          </m:r>
                        </m:e>
                        <m:sub>
                          <m:r>
                            <m:rPr>
                              <m:sty m:val="p"/>
                            </m:rPr>
                            <a:rPr lang="es-ES" b="0" i="0">
                              <a:solidFill>
                                <a:schemeClr val="tx1"/>
                              </a:solidFill>
                              <a:latin typeface="Cambria Math" panose="02040503050406030204" pitchFamily="18" charset="0"/>
                              <a:cs typeface="Arial" panose="020B0604020202020204" pitchFamily="34" charset="0"/>
                            </a:rPr>
                            <m:t>WDM</m:t>
                          </m:r>
                        </m:sub>
                      </m:sSub>
                      <m:r>
                        <a:rPr lang="en-US" b="0" i="0" smtClean="0">
                          <a:solidFill>
                            <a:schemeClr val="tx1"/>
                          </a:solidFill>
                          <a:latin typeface="Cambria Math" panose="02040503050406030204" pitchFamily="18" charset="0"/>
                          <a:cs typeface="Arial" panose="020B0604020202020204" pitchFamily="34" charset="0"/>
                        </a:rPr>
                        <m:t>=1 </m:t>
                      </m:r>
                      <m:r>
                        <m:rPr>
                          <m:sty m:val="p"/>
                        </m:rPr>
                        <a:rPr lang="en-US" b="0" i="0" smtClean="0">
                          <a:solidFill>
                            <a:schemeClr val="tx1"/>
                          </a:solidFill>
                          <a:latin typeface="Cambria Math" panose="02040503050406030204" pitchFamily="18" charset="0"/>
                          <a:cs typeface="Arial" panose="020B0604020202020204" pitchFamily="34" charset="0"/>
                        </a:rPr>
                        <m:t>keV</m:t>
                      </m:r>
                      <m:r>
                        <a:rPr lang="en-US" b="0" i="0" smtClean="0">
                          <a:solidFill>
                            <a:schemeClr val="tx1"/>
                          </a:solidFill>
                          <a:latin typeface="Cambria Math" panose="02040503050406030204" pitchFamily="18" charset="0"/>
                          <a:cs typeface="Arial" panose="020B0604020202020204" pitchFamily="34" charset="0"/>
                        </a:rPr>
                        <m:t>(</m:t>
                      </m:r>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f</m:t>
                          </m:r>
                        </m:e>
                        <m:sub>
                          <m:r>
                            <m:rPr>
                              <m:sty m:val="p"/>
                            </m:rPr>
                            <a:rPr lang="es-ES">
                              <a:latin typeface="Cambria Math" panose="02040503050406030204" pitchFamily="18" charset="0"/>
                              <a:cs typeface="Arial" panose="020B0604020202020204" pitchFamily="34" charset="0"/>
                            </a:rPr>
                            <m:t>WDM</m:t>
                          </m:r>
                        </m:sub>
                      </m:sSub>
                      <m:r>
                        <m:rPr>
                          <m:nor/>
                        </m:rPr>
                        <a:rPr lang="en-US" dirty="0">
                          <a:latin typeface="Arial" panose="020B0604020202020204" pitchFamily="34" charset="0"/>
                          <a:cs typeface="Arial" panose="020B0604020202020204" pitchFamily="34" charset="0"/>
                        </a:rPr>
                        <m:t> &lt; 20%</m:t>
                      </m:r>
                      <m:r>
                        <m:rPr>
                          <m:nor/>
                        </m:rPr>
                        <a:rPr lang="en-US" b="0" i="0" dirty="0" smtClean="0">
                          <a:latin typeface="Arial" panose="020B0604020202020204" pitchFamily="34" charset="0"/>
                          <a:cs typeface="Arial" panose="020B0604020202020204" pitchFamily="34" charset="0"/>
                        </a:rPr>
                        <m:t>)</m:t>
                      </m:r>
                    </m:oMath>
                  </m:oMathPara>
                </a14:m>
                <a:endParaRPr lang="en-US" b="0" i="0" dirty="0">
                  <a:solidFill>
                    <a:schemeClr val="tx1"/>
                  </a:solidFill>
                  <a:latin typeface="Cambria Math" panose="02040503050406030204" pitchFamily="18" charset="0"/>
                  <a:cs typeface="Arial" panose="020B0604020202020204" pitchFamily="34" charset="0"/>
                </a:endParaRPr>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s-ES">
                              <a:latin typeface="Cambria Math" panose="02040503050406030204" pitchFamily="18" charset="0"/>
                              <a:cs typeface="Arial" panose="020B0604020202020204" pitchFamily="34" charset="0"/>
                            </a:rPr>
                            <m:t>WDM</m:t>
                          </m:r>
                        </m:sub>
                      </m:sSub>
                      <m:r>
                        <a:rPr lang="en-US">
                          <a:latin typeface="Cambria Math" panose="02040503050406030204" pitchFamily="18" charset="0"/>
                          <a:cs typeface="Arial" panose="020B0604020202020204" pitchFamily="34" charset="0"/>
                        </a:rPr>
                        <m:t>=</m:t>
                      </m:r>
                      <m:r>
                        <a:rPr lang="en-US" b="0" i="0" smtClean="0">
                          <a:latin typeface="Cambria Math" panose="02040503050406030204" pitchFamily="18" charset="0"/>
                          <a:cs typeface="Arial" panose="020B0604020202020204" pitchFamily="34" charset="0"/>
                        </a:rPr>
                        <m:t>4</m:t>
                      </m:r>
                      <m:r>
                        <a:rPr lang="en-US" b="0" i="0" smtClean="0">
                          <a:latin typeface="Cambria Math" panose="02040503050406030204" pitchFamily="18" charset="0"/>
                          <a:cs typeface="Arial" panose="020B0604020202020204" pitchFamily="34" charset="0"/>
                        </a:rPr>
                        <m:t> </m:t>
                      </m:r>
                      <m:r>
                        <m:rPr>
                          <m:sty m:val="p"/>
                        </m:rPr>
                        <a:rPr lang="en-US" b="0" i="0" smtClean="0">
                          <a:latin typeface="Cambria Math" panose="02040503050406030204" pitchFamily="18" charset="0"/>
                          <a:cs typeface="Arial" panose="020B0604020202020204" pitchFamily="34" charset="0"/>
                        </a:rPr>
                        <m:t>keV</m:t>
                      </m:r>
                      <m:r>
                        <a:rPr lang="en-US">
                          <a:latin typeface="Cambria Math" panose="02040503050406030204" pitchFamily="18" charset="0"/>
                          <a:cs typeface="Arial" panose="020B0604020202020204" pitchFamily="34" charset="0"/>
                        </a:rPr>
                        <m:t> (</m:t>
                      </m:r>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f</m:t>
                          </m:r>
                        </m:e>
                        <m:sub>
                          <m:r>
                            <m:rPr>
                              <m:sty m:val="p"/>
                            </m:rPr>
                            <a:rPr lang="es-ES">
                              <a:latin typeface="Cambria Math" panose="02040503050406030204" pitchFamily="18" charset="0"/>
                              <a:cs typeface="Arial" panose="020B0604020202020204" pitchFamily="34" charset="0"/>
                            </a:rPr>
                            <m:t>WDM</m:t>
                          </m:r>
                        </m:sub>
                      </m:sSub>
                      <m:r>
                        <m:rPr>
                          <m:nor/>
                        </m:rPr>
                        <a:rPr lang="en-US" dirty="0">
                          <a:latin typeface="Arial" panose="020B0604020202020204" pitchFamily="34" charset="0"/>
                          <a:cs typeface="Arial" panose="020B0604020202020204" pitchFamily="34" charset="0"/>
                        </a:rPr>
                        <m:t> &lt; </m:t>
                      </m:r>
                      <m:r>
                        <m:rPr>
                          <m:nor/>
                        </m:rPr>
                        <a:rPr lang="en-US" b="0" i="0" dirty="0" smtClean="0">
                          <a:latin typeface="Arial" panose="020B0604020202020204" pitchFamily="34" charset="0"/>
                          <a:cs typeface="Arial" panose="020B0604020202020204" pitchFamily="34" charset="0"/>
                        </a:rPr>
                        <m:t>82</m:t>
                      </m:r>
                      <m:r>
                        <m:rPr>
                          <m:nor/>
                        </m:rPr>
                        <a:rPr lang="en-US" dirty="0">
                          <a:latin typeface="Arial" panose="020B0604020202020204" pitchFamily="34" charset="0"/>
                          <a:cs typeface="Arial" panose="020B0604020202020204" pitchFamily="34" charset="0"/>
                        </a:rPr>
                        <m:t>%)</m:t>
                      </m:r>
                    </m:oMath>
                  </m:oMathPara>
                </a14:m>
                <a:endParaRPr lang="en-US" dirty="0">
                  <a:latin typeface="Cambria Math" panose="02040503050406030204" pitchFamily="18" charset="0"/>
                  <a:cs typeface="Arial" panose="020B0604020202020204" pitchFamily="34" charset="0"/>
                </a:endParaRPr>
              </a:p>
            </p:txBody>
          </p:sp>
        </mc:Choice>
        <mc:Fallback>
          <p:sp>
            <p:nvSpPr>
              <p:cNvPr id="14" name="TextBox 13">
                <a:extLst>
                  <a:ext uri="{FF2B5EF4-FFF2-40B4-BE49-F238E27FC236}">
                    <a16:creationId xmlns:a16="http://schemas.microsoft.com/office/drawing/2014/main" id="{89920AC2-2C7D-9EEC-8679-62846C934BC4}"/>
                  </a:ext>
                </a:extLst>
              </p:cNvPr>
              <p:cNvSpPr txBox="1">
                <a:spLocks noRot="1" noChangeAspect="1" noMove="1" noResize="1" noEditPoints="1" noAdjustHandles="1" noChangeArrowheads="1" noChangeShapeType="1" noTextEdit="1"/>
              </p:cNvSpPr>
              <p:nvPr/>
            </p:nvSpPr>
            <p:spPr>
              <a:xfrm>
                <a:off x="8589355" y="3487801"/>
                <a:ext cx="3255512" cy="646331"/>
              </a:xfrm>
              <a:prstGeom prst="rect">
                <a:avLst/>
              </a:prstGeom>
              <a:blipFill>
                <a:blip r:embed="rId5"/>
                <a:stretch>
                  <a:fillRect b="-5405"/>
                </a:stretch>
              </a:blipFill>
              <a:ln w="28575">
                <a:solidFill>
                  <a:srgbClr val="DE593E"/>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523E553-35DE-786E-2C8C-F5DA17588E6B}"/>
                  </a:ext>
                </a:extLst>
              </p:cNvPr>
              <p:cNvSpPr txBox="1"/>
              <p:nvPr/>
            </p:nvSpPr>
            <p:spPr>
              <a:xfrm>
                <a:off x="1067489" y="5777740"/>
                <a:ext cx="3381283" cy="584775"/>
              </a:xfrm>
              <a:prstGeom prst="rect">
                <a:avLst/>
              </a:prstGeom>
              <a:ln>
                <a:noFill/>
              </a:ln>
            </p:spPr>
            <p:style>
              <a:lnRef idx="2">
                <a:schemeClr val="dk1"/>
              </a:lnRef>
              <a:fillRef idx="0">
                <a:schemeClr val="dk1"/>
              </a:fillRef>
              <a:effectRef idx="1">
                <a:schemeClr val="dk1"/>
              </a:effectRef>
              <a:fontRef idx="minor">
                <a:schemeClr val="tx1"/>
              </a:fontRef>
            </p:style>
            <p:txBody>
              <a:bodyPr wrap="square">
                <a:spAutoFit/>
              </a:bodyPr>
              <a:lstStyle/>
              <a:p>
                <a:pPr marL="285750" indent="-285750" algn="ctr">
                  <a:buFont typeface="Wingdings" panose="05000000000000000000" pitchFamily="2" charset="2"/>
                  <a:buChar char="Ø"/>
                </a:pPr>
                <a:r>
                  <a:rPr lang="en-US" sz="1600" dirty="0"/>
                  <a:t>Lighter thermal relics allowed for smaller</a:t>
                </a:r>
                <a:r>
                  <a:rPr lang="en-GB" sz="1600" dirty="0">
                    <a:cs typeface="Arial" panose="020B0604020202020204" pitchFamily="34" charset="0"/>
                  </a:rPr>
                  <a:t> </a:t>
                </a:r>
                <a14:m>
                  <m:oMath xmlns:m="http://schemas.openxmlformats.org/officeDocument/2006/math">
                    <m:sSub>
                      <m:sSubPr>
                        <m:ctrlPr>
                          <a:rPr lang="en-GB" sz="1600" i="1">
                            <a:latin typeface="Cambria Math" panose="02040503050406030204" pitchFamily="18" charset="0"/>
                            <a:cs typeface="Arial" panose="020B0604020202020204" pitchFamily="34" charset="0"/>
                          </a:rPr>
                        </m:ctrlPr>
                      </m:sSubPr>
                      <m:e>
                        <m:r>
                          <m:rPr>
                            <m:sty m:val="p"/>
                          </m:rPr>
                          <a:rPr lang="en-US" sz="1600">
                            <a:latin typeface="Cambria Math" panose="02040503050406030204" pitchFamily="18" charset="0"/>
                            <a:cs typeface="Arial" panose="020B0604020202020204" pitchFamily="34" charset="0"/>
                          </a:rPr>
                          <m:t>f</m:t>
                        </m:r>
                      </m:e>
                      <m:sub>
                        <m:r>
                          <m:rPr>
                            <m:sty m:val="p"/>
                          </m:rPr>
                          <a:rPr lang="es-ES" sz="1600">
                            <a:latin typeface="Cambria Math" panose="02040503050406030204" pitchFamily="18" charset="0"/>
                            <a:cs typeface="Arial" panose="020B0604020202020204" pitchFamily="34" charset="0"/>
                          </a:rPr>
                          <m:t>WDM</m:t>
                        </m:r>
                      </m:sub>
                    </m:sSub>
                  </m:oMath>
                </a14:m>
                <a:r>
                  <a:rPr lang="en-US" sz="1600" dirty="0"/>
                  <a:t>  </a:t>
                </a:r>
                <a:endParaRPr lang="en-GB" sz="1600" dirty="0"/>
              </a:p>
            </p:txBody>
          </p:sp>
        </mc:Choice>
        <mc:Fallback xmlns="">
          <p:sp>
            <p:nvSpPr>
              <p:cNvPr id="16" name="TextBox 15">
                <a:extLst>
                  <a:ext uri="{FF2B5EF4-FFF2-40B4-BE49-F238E27FC236}">
                    <a16:creationId xmlns:a16="http://schemas.microsoft.com/office/drawing/2014/main" id="{2523E553-35DE-786E-2C8C-F5DA17588E6B}"/>
                  </a:ext>
                </a:extLst>
              </p:cNvPr>
              <p:cNvSpPr txBox="1">
                <a:spLocks noRot="1" noChangeAspect="1" noMove="1" noResize="1" noEditPoints="1" noAdjustHandles="1" noChangeArrowheads="1" noChangeShapeType="1" noTextEdit="1"/>
              </p:cNvSpPr>
              <p:nvPr/>
            </p:nvSpPr>
            <p:spPr>
              <a:xfrm>
                <a:off x="1067489" y="5777740"/>
                <a:ext cx="3381283" cy="584775"/>
              </a:xfrm>
              <a:prstGeom prst="rect">
                <a:avLst/>
              </a:prstGeom>
              <a:blipFill>
                <a:blip r:embed="rId6"/>
                <a:stretch>
                  <a:fillRect t="-3125" r="-1441" b="-12500"/>
                </a:stretch>
              </a:blipFill>
              <a:ln>
                <a:noFill/>
              </a:ln>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F57EEA32-78F8-036D-0896-372FCA8A29F4}"/>
              </a:ext>
            </a:extLst>
          </p:cNvPr>
          <p:cNvCxnSpPr>
            <a:cxnSpLocks/>
          </p:cNvCxnSpPr>
          <p:nvPr/>
        </p:nvCxnSpPr>
        <p:spPr>
          <a:xfrm>
            <a:off x="1340756" y="5739346"/>
            <a:ext cx="284516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2" name="Multiplication Sign 21">
            <a:extLst>
              <a:ext uri="{FF2B5EF4-FFF2-40B4-BE49-F238E27FC236}">
                <a16:creationId xmlns:a16="http://schemas.microsoft.com/office/drawing/2014/main" id="{B85E91E8-ACFB-447E-B6F9-389C5C67B0BA}"/>
              </a:ext>
            </a:extLst>
          </p:cNvPr>
          <p:cNvSpPr/>
          <p:nvPr/>
        </p:nvSpPr>
        <p:spPr>
          <a:xfrm>
            <a:off x="1376596" y="5097496"/>
            <a:ext cx="254000" cy="281837"/>
          </a:xfrm>
          <a:prstGeom prst="mathMultiply">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DB49B0F1-DD8D-799E-1C29-F56E30275B99}"/>
              </a:ext>
            </a:extLst>
          </p:cNvPr>
          <p:cNvSpPr txBox="1"/>
          <p:nvPr/>
        </p:nvSpPr>
        <p:spPr>
          <a:xfrm>
            <a:off x="477607" y="5340843"/>
            <a:ext cx="1266855" cy="369332"/>
          </a:xfrm>
          <a:prstGeom prst="rect">
            <a:avLst/>
          </a:prstGeom>
          <a:noFill/>
        </p:spPr>
        <p:txBody>
          <a:bodyPr wrap="square">
            <a:spAutoFit/>
          </a:bodyPr>
          <a:lstStyle/>
          <a:p>
            <a:r>
              <a:rPr lang="en-US" b="1" dirty="0"/>
              <a:t>CDM</a:t>
            </a:r>
            <a:endParaRPr lang="en-GB" b="1" dirty="0"/>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E72AAD8-6D16-212A-DF99-4C4880E78849}"/>
                  </a:ext>
                </a:extLst>
              </p:cNvPr>
              <p:cNvSpPr txBox="1"/>
              <p:nvPr/>
            </p:nvSpPr>
            <p:spPr>
              <a:xfrm>
                <a:off x="4448772" y="5791874"/>
                <a:ext cx="3296920" cy="584775"/>
              </a:xfrm>
              <a:prstGeom prst="rect">
                <a:avLst/>
              </a:prstGeom>
              <a:noFill/>
            </p:spPr>
            <p:txBody>
              <a:bodyPr wrap="square">
                <a:spAutoFit/>
              </a:bodyPr>
              <a:lstStyle/>
              <a:p>
                <a:pPr marL="285750" indent="-285750" algn="ctr">
                  <a:buFont typeface="Wingdings" panose="05000000000000000000" pitchFamily="2" charset="2"/>
                  <a:buChar char="Ø"/>
                </a:pPr>
                <a14:m>
                  <m:oMath xmlns:m="http://schemas.openxmlformats.org/officeDocument/2006/math">
                    <m:sSub>
                      <m:sSubPr>
                        <m:ctrlPr>
                          <a:rPr lang="en-GB" sz="1600" i="1" smtClean="0">
                            <a:solidFill>
                              <a:schemeClr val="tx1"/>
                            </a:solidFill>
                            <a:latin typeface="Cambria Math" panose="02040503050406030204" pitchFamily="18" charset="0"/>
                            <a:cs typeface="Arial" panose="020B0604020202020204" pitchFamily="34" charset="0"/>
                          </a:rPr>
                        </m:ctrlPr>
                      </m:sSubPr>
                      <m:e>
                        <m:r>
                          <m:rPr>
                            <m:sty m:val="p"/>
                          </m:rPr>
                          <a:rPr lang="en-US" sz="1600" b="0" i="0" smtClean="0">
                            <a:solidFill>
                              <a:schemeClr val="tx1"/>
                            </a:solidFill>
                            <a:latin typeface="Cambria Math" panose="02040503050406030204" pitchFamily="18" charset="0"/>
                            <a:cs typeface="Arial" panose="020B0604020202020204" pitchFamily="34" charset="0"/>
                          </a:rPr>
                          <m:t>k</m:t>
                        </m:r>
                      </m:e>
                      <m:sub>
                        <m:r>
                          <m:rPr>
                            <m:sty m:val="p"/>
                          </m:rPr>
                          <a:rPr lang="en-US" sz="1600" b="0" i="0" smtClean="0">
                            <a:solidFill>
                              <a:schemeClr val="tx1"/>
                            </a:solidFill>
                            <a:latin typeface="Cambria Math" panose="02040503050406030204" pitchFamily="18" charset="0"/>
                            <a:cs typeface="Arial" panose="020B0604020202020204" pitchFamily="34" charset="0"/>
                          </a:rPr>
                          <m:t>max</m:t>
                        </m:r>
                      </m:sub>
                    </m:sSub>
                  </m:oMath>
                </a14:m>
                <a:r>
                  <a:rPr lang="en-GB" sz="1600" dirty="0"/>
                  <a:t> : comparing constraints across data sets </a:t>
                </a:r>
                <a:endParaRPr lang="en-GB" dirty="0"/>
              </a:p>
            </p:txBody>
          </p:sp>
        </mc:Choice>
        <mc:Fallback xmlns="">
          <p:sp>
            <p:nvSpPr>
              <p:cNvPr id="26" name="TextBox 25">
                <a:extLst>
                  <a:ext uri="{FF2B5EF4-FFF2-40B4-BE49-F238E27FC236}">
                    <a16:creationId xmlns:a16="http://schemas.microsoft.com/office/drawing/2014/main" id="{2E72AAD8-6D16-212A-DF99-4C4880E78849}"/>
                  </a:ext>
                </a:extLst>
              </p:cNvPr>
              <p:cNvSpPr txBox="1">
                <a:spLocks noRot="1" noChangeAspect="1" noMove="1" noResize="1" noEditPoints="1" noAdjustHandles="1" noChangeArrowheads="1" noChangeShapeType="1" noTextEdit="1"/>
              </p:cNvSpPr>
              <p:nvPr/>
            </p:nvSpPr>
            <p:spPr>
              <a:xfrm>
                <a:off x="4448772" y="5791874"/>
                <a:ext cx="3296920" cy="584775"/>
              </a:xfrm>
              <a:prstGeom prst="rect">
                <a:avLst/>
              </a:prstGeom>
              <a:blipFill>
                <a:blip r:embed="rId7"/>
                <a:stretch>
                  <a:fillRect t="-3125" b="-12500"/>
                </a:stretch>
              </a:blipFill>
            </p:spPr>
            <p:txBody>
              <a:bodyPr/>
              <a:lstStyle/>
              <a:p>
                <a:r>
                  <a:rPr lang="en-GB">
                    <a:noFill/>
                  </a:rPr>
                  <a:t> </a:t>
                </a:r>
              </a:p>
            </p:txBody>
          </p:sp>
        </mc:Fallback>
      </mc:AlternateContent>
      <p:sp>
        <p:nvSpPr>
          <p:cNvPr id="30" name="TextBox 29">
            <a:extLst>
              <a:ext uri="{FF2B5EF4-FFF2-40B4-BE49-F238E27FC236}">
                <a16:creationId xmlns:a16="http://schemas.microsoft.com/office/drawing/2014/main" id="{F2F4D97E-E5F2-6079-4E72-227BDF32E946}"/>
              </a:ext>
            </a:extLst>
          </p:cNvPr>
          <p:cNvSpPr txBox="1"/>
          <p:nvPr/>
        </p:nvSpPr>
        <p:spPr>
          <a:xfrm>
            <a:off x="9603368" y="3059668"/>
            <a:ext cx="1251482" cy="369332"/>
          </a:xfrm>
          <a:prstGeom prst="rect">
            <a:avLst/>
          </a:prstGeom>
          <a:noFill/>
        </p:spPr>
        <p:txBody>
          <a:bodyPr wrap="square">
            <a:spAutoFit/>
          </a:bodyPr>
          <a:lstStyle/>
          <a:p>
            <a:r>
              <a:rPr lang="en-GB" dirty="0"/>
              <a:t>95% C.L.</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AE43A14-87F9-0C88-BF3B-FDCDA514C44E}"/>
                  </a:ext>
                </a:extLst>
              </p:cNvPr>
              <p:cNvSpPr txBox="1"/>
              <p:nvPr/>
            </p:nvSpPr>
            <p:spPr>
              <a:xfrm>
                <a:off x="707667" y="1729599"/>
                <a:ext cx="9998095" cy="369332"/>
              </a:xfrm>
              <a:prstGeom prst="rect">
                <a:avLst/>
              </a:prstGeom>
              <a:noFill/>
            </p:spPr>
            <p:txBody>
              <a:bodyPr wrap="square">
                <a:spAutoFit/>
              </a:bodyPr>
              <a:lstStyle/>
              <a:p>
                <a:pPr marL="285750" indent="-285750">
                  <a:buFont typeface="Wingdings" panose="05000000000000000000" pitchFamily="2" charset="2"/>
                  <a:buChar char="Ø"/>
                </a:pPr>
                <a:r>
                  <a:rPr lang="en-US" dirty="0">
                    <a:solidFill>
                      <a:schemeClr val="tx1"/>
                    </a:solidFill>
                    <a:latin typeface="Arial" panose="020B0604020202020204" pitchFamily="34" charset="0"/>
                    <a:cs typeface="Arial" panose="020B0604020202020204" pitchFamily="34" charset="0"/>
                  </a:rPr>
                  <a:t>Thermal priors informed by independent </a:t>
                </a:r>
                <a14:m>
                  <m:oMath xmlns:m="http://schemas.openxmlformats.org/officeDocument/2006/math">
                    <m:sSub>
                      <m:sSubPr>
                        <m:ctrlPr>
                          <a:rPr lang="en-US" i="1">
                            <a:solidFill>
                              <a:schemeClr val="tx1"/>
                            </a:solidFill>
                            <a:latin typeface="Cambria Math" panose="02040503050406030204" pitchFamily="18" charset="0"/>
                            <a:cs typeface="Arial" panose="020B0604020202020204" pitchFamily="34" charset="0"/>
                          </a:rPr>
                        </m:ctrlPr>
                      </m:sSubPr>
                      <m:e>
                        <m:r>
                          <a:rPr lang="en-US" b="0" i="1" smtClean="0">
                            <a:solidFill>
                              <a:schemeClr val="tx1"/>
                            </a:solidFill>
                            <a:latin typeface="Cambria Math" panose="02040503050406030204" pitchFamily="18" charset="0"/>
                            <a:cs typeface="Arial" panose="020B0604020202020204" pitchFamily="34" charset="0"/>
                          </a:rPr>
                          <m:t>𝑇</m:t>
                        </m:r>
                      </m:e>
                      <m:sub>
                        <m:r>
                          <a:rPr lang="en-US" b="0" i="1" smtClean="0">
                            <a:solidFill>
                              <a:schemeClr val="tx1"/>
                            </a:solidFill>
                            <a:latin typeface="Cambria Math" panose="02040503050406030204" pitchFamily="18" charset="0"/>
                            <a:cs typeface="Arial" panose="020B0604020202020204" pitchFamily="34" charset="0"/>
                          </a:rPr>
                          <m:t>0</m:t>
                        </m:r>
                      </m:sub>
                    </m:sSub>
                    <m:r>
                      <a:rPr lang="en-US" b="0" i="1" smtClean="0">
                        <a:solidFill>
                          <a:schemeClr val="tx1"/>
                        </a:solidFill>
                        <a:latin typeface="Cambria Math" panose="02040503050406030204" pitchFamily="18" charset="0"/>
                        <a:cs typeface="Arial" panose="020B0604020202020204" pitchFamily="34" charset="0"/>
                      </a:rPr>
                      <m:t>(</m:t>
                    </m:r>
                    <m:r>
                      <a:rPr lang="en-US" b="0" i="1" smtClean="0">
                        <a:solidFill>
                          <a:schemeClr val="tx1"/>
                        </a:solidFill>
                        <a:latin typeface="Cambria Math" panose="02040503050406030204" pitchFamily="18" charset="0"/>
                        <a:cs typeface="Arial" panose="020B0604020202020204" pitchFamily="34" charset="0"/>
                      </a:rPr>
                      <m:t>𝑧</m:t>
                    </m:r>
                    <m:r>
                      <a:rPr lang="en-US" b="0" i="1" smtClean="0">
                        <a:solidFill>
                          <a:schemeClr val="tx1"/>
                        </a:solidFill>
                        <a:latin typeface="Cambria Math" panose="02040503050406030204" pitchFamily="18" charset="0"/>
                        <a:cs typeface="Arial" panose="020B0604020202020204" pitchFamily="34" charset="0"/>
                      </a:rPr>
                      <m:t>)</m:t>
                    </m:r>
                  </m:oMath>
                </a14:m>
                <a:endParaRPr lang="en-GB" dirty="0">
                  <a:solidFill>
                    <a:schemeClr val="tx1"/>
                  </a:solidFill>
                </a:endParaRPr>
              </a:p>
            </p:txBody>
          </p:sp>
        </mc:Choice>
        <mc:Fallback xmlns="">
          <p:sp>
            <p:nvSpPr>
              <p:cNvPr id="32" name="TextBox 31">
                <a:extLst>
                  <a:ext uri="{FF2B5EF4-FFF2-40B4-BE49-F238E27FC236}">
                    <a16:creationId xmlns:a16="http://schemas.microsoft.com/office/drawing/2014/main" id="{6AE43A14-87F9-0C88-BF3B-FDCDA514C44E}"/>
                  </a:ext>
                </a:extLst>
              </p:cNvPr>
              <p:cNvSpPr txBox="1">
                <a:spLocks noRot="1" noChangeAspect="1" noMove="1" noResize="1" noEditPoints="1" noAdjustHandles="1" noChangeArrowheads="1" noChangeShapeType="1" noTextEdit="1"/>
              </p:cNvSpPr>
              <p:nvPr/>
            </p:nvSpPr>
            <p:spPr>
              <a:xfrm>
                <a:off x="707667" y="1729599"/>
                <a:ext cx="9998095" cy="369332"/>
              </a:xfrm>
              <a:prstGeom prst="rect">
                <a:avLst/>
              </a:prstGeom>
              <a:blipFill>
                <a:blip r:embed="rId8"/>
                <a:stretch>
                  <a:fillRect l="-366" t="-11667" b="-25000"/>
                </a:stretch>
              </a:blipFill>
            </p:spPr>
            <p:txBody>
              <a:bodyPr/>
              <a:lstStyle/>
              <a:p>
                <a:r>
                  <a:rPr lang="en-GB">
                    <a:noFill/>
                  </a:rPr>
                  <a:t> </a:t>
                </a:r>
              </a:p>
            </p:txBody>
          </p:sp>
        </mc:Fallback>
      </mc:AlternateContent>
      <p:sp>
        <p:nvSpPr>
          <p:cNvPr id="36" name="Rectangle 35">
            <a:extLst>
              <a:ext uri="{FF2B5EF4-FFF2-40B4-BE49-F238E27FC236}">
                <a16:creationId xmlns:a16="http://schemas.microsoft.com/office/drawing/2014/main" id="{AF88C354-11E1-DE7C-D859-FD615580909E}"/>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F2AD8751-E241-0A35-0079-D828ED9D496C}"/>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3AD13759-ECB4-931B-5305-D293DDB22DA0}"/>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9" name="TextBox 38">
            <a:extLst>
              <a:ext uri="{FF2B5EF4-FFF2-40B4-BE49-F238E27FC236}">
                <a16:creationId xmlns:a16="http://schemas.microsoft.com/office/drawing/2014/main" id="{55248A04-850E-282A-8E3F-E64356E4EC9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0" name="TextBox 39">
            <a:extLst>
              <a:ext uri="{FF2B5EF4-FFF2-40B4-BE49-F238E27FC236}">
                <a16:creationId xmlns:a16="http://schemas.microsoft.com/office/drawing/2014/main" id="{03244B26-F6AA-37D1-0AC9-76FB440A0ED0}"/>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1" name="TextBox 40">
            <a:extLst>
              <a:ext uri="{FF2B5EF4-FFF2-40B4-BE49-F238E27FC236}">
                <a16:creationId xmlns:a16="http://schemas.microsoft.com/office/drawing/2014/main" id="{56B4AD46-3D54-CADB-07D7-5F81593292B8}"/>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2" name="Rectangle 41">
            <a:extLst>
              <a:ext uri="{FF2B5EF4-FFF2-40B4-BE49-F238E27FC236}">
                <a16:creationId xmlns:a16="http://schemas.microsoft.com/office/drawing/2014/main" id="{10BD83AB-DADB-D2EE-D132-3227E616FC32}"/>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4711CF50-1678-C72E-3A7A-C24E0701A624}"/>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44" name="TextBox 43">
            <a:extLst>
              <a:ext uri="{FF2B5EF4-FFF2-40B4-BE49-F238E27FC236}">
                <a16:creationId xmlns:a16="http://schemas.microsoft.com/office/drawing/2014/main" id="{264F1B3A-BF45-AE03-D2AA-CE9886D3E160}"/>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5" name="TextBox 44">
            <a:extLst>
              <a:ext uri="{FF2B5EF4-FFF2-40B4-BE49-F238E27FC236}">
                <a16:creationId xmlns:a16="http://schemas.microsoft.com/office/drawing/2014/main" id="{52879A97-3A94-D5CC-94EA-5481E4058EBC}"/>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6" name="TextBox 45">
            <a:extLst>
              <a:ext uri="{FF2B5EF4-FFF2-40B4-BE49-F238E27FC236}">
                <a16:creationId xmlns:a16="http://schemas.microsoft.com/office/drawing/2014/main" id="{A1ADE9EE-BE76-B94B-CE2D-EC85E052F82B}"/>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7" name="TextBox 46">
            <a:extLst>
              <a:ext uri="{FF2B5EF4-FFF2-40B4-BE49-F238E27FC236}">
                <a16:creationId xmlns:a16="http://schemas.microsoft.com/office/drawing/2014/main" id="{EED42759-E041-7DA4-06A8-8AC75F4FD378}"/>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9" name="Rectangle 48">
            <a:extLst>
              <a:ext uri="{FF2B5EF4-FFF2-40B4-BE49-F238E27FC236}">
                <a16:creationId xmlns:a16="http://schemas.microsoft.com/office/drawing/2014/main" id="{65AC5604-8D08-9C5C-B5AF-DF195B1B3660}"/>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CA091B7B-254B-85A4-E649-2F5402D0677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5F36A8DB-CE54-45AF-0A5C-7B2BB636FC15}"/>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53" name="TextBox 52">
            <a:extLst>
              <a:ext uri="{FF2B5EF4-FFF2-40B4-BE49-F238E27FC236}">
                <a16:creationId xmlns:a16="http://schemas.microsoft.com/office/drawing/2014/main" id="{E2BCD211-E6DA-5FB1-58FE-83D44A3B1F6D}"/>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54" name="TextBox 53">
            <a:extLst>
              <a:ext uri="{FF2B5EF4-FFF2-40B4-BE49-F238E27FC236}">
                <a16:creationId xmlns:a16="http://schemas.microsoft.com/office/drawing/2014/main" id="{B48F5E2D-8A81-239D-18D2-29C4C7117EC2}"/>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55" name="TextBox 54">
            <a:extLst>
              <a:ext uri="{FF2B5EF4-FFF2-40B4-BE49-F238E27FC236}">
                <a16:creationId xmlns:a16="http://schemas.microsoft.com/office/drawing/2014/main" id="{984CB998-0101-2FBC-CA4C-CD32367B639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6" name="TextBox 55">
            <a:extLst>
              <a:ext uri="{FF2B5EF4-FFF2-40B4-BE49-F238E27FC236}">
                <a16:creationId xmlns:a16="http://schemas.microsoft.com/office/drawing/2014/main" id="{8F96B1F2-5E78-74F0-F452-37E318AA5374}"/>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7" name="Rectangle 56">
            <a:extLst>
              <a:ext uri="{FF2B5EF4-FFF2-40B4-BE49-F238E27FC236}">
                <a16:creationId xmlns:a16="http://schemas.microsoft.com/office/drawing/2014/main" id="{073E3FEB-E63D-4B93-3539-8CB0762E3F3E}"/>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31A2F7AB-59E0-CFEC-2A8C-E3BC59ECC23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a:extLst>
              <a:ext uri="{FF2B5EF4-FFF2-40B4-BE49-F238E27FC236}">
                <a16:creationId xmlns:a16="http://schemas.microsoft.com/office/drawing/2014/main" id="{0688AF4D-C2D8-4424-079E-1FE0C6CFDBCC}"/>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60" name="TextBox 59">
            <a:extLst>
              <a:ext uri="{FF2B5EF4-FFF2-40B4-BE49-F238E27FC236}">
                <a16:creationId xmlns:a16="http://schemas.microsoft.com/office/drawing/2014/main" id="{16C1E5F7-EBDD-F953-4AA1-9D57203998CB}"/>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2" name="TextBox 61">
            <a:extLst>
              <a:ext uri="{FF2B5EF4-FFF2-40B4-BE49-F238E27FC236}">
                <a16:creationId xmlns:a16="http://schemas.microsoft.com/office/drawing/2014/main" id="{CA15B578-D88D-692C-64D4-EBB87FE7C43D}"/>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8" name="TextBox 67">
            <a:extLst>
              <a:ext uri="{FF2B5EF4-FFF2-40B4-BE49-F238E27FC236}">
                <a16:creationId xmlns:a16="http://schemas.microsoft.com/office/drawing/2014/main" id="{D940552D-AABC-25DF-40EB-978E64FE178F}"/>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69" name="TextBox 68">
            <a:extLst>
              <a:ext uri="{FF2B5EF4-FFF2-40B4-BE49-F238E27FC236}">
                <a16:creationId xmlns:a16="http://schemas.microsoft.com/office/drawing/2014/main" id="{E1593608-EBC8-140E-0CC2-EA34C73132EF}"/>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0" name="TextBox 69">
            <a:extLst>
              <a:ext uri="{FF2B5EF4-FFF2-40B4-BE49-F238E27FC236}">
                <a16:creationId xmlns:a16="http://schemas.microsoft.com/office/drawing/2014/main" id="{A757FF6B-E7FE-B79D-0CC6-D6300AFD8D8E}"/>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9</a:t>
            </a:r>
            <a:endParaRPr lang="en-GB" sz="1400" dirty="0"/>
          </a:p>
        </p:txBody>
      </p:sp>
      <p:sp>
        <p:nvSpPr>
          <p:cNvPr id="71" name="TextBox 70">
            <a:extLst>
              <a:ext uri="{FF2B5EF4-FFF2-40B4-BE49-F238E27FC236}">
                <a16:creationId xmlns:a16="http://schemas.microsoft.com/office/drawing/2014/main" id="{7F1773EC-D152-0263-BA36-C6040A15875C}"/>
              </a:ext>
            </a:extLst>
          </p:cNvPr>
          <p:cNvSpPr txBox="1"/>
          <p:nvPr/>
        </p:nvSpPr>
        <p:spPr>
          <a:xfrm>
            <a:off x="4987163" y="1657112"/>
            <a:ext cx="2915579" cy="615553"/>
          </a:xfrm>
          <a:prstGeom prst="rect">
            <a:avLst/>
          </a:prstGeom>
          <a:noFill/>
        </p:spPr>
        <p:txBody>
          <a:bodyPr wrap="square">
            <a:spAutoFit/>
          </a:bodyPr>
          <a:lstStyle/>
          <a:p>
            <a:pPr algn="r"/>
            <a:r>
              <a:rPr lang="en-GB" sz="1700" i="1" dirty="0">
                <a:solidFill>
                  <a:schemeClr val="bg1">
                    <a:lumMod val="65000"/>
                  </a:schemeClr>
                </a:solidFill>
                <a:latin typeface="Arial" panose="020B0604020202020204" pitchFamily="34" charset="0"/>
                <a:cs typeface="Arial" panose="020B0604020202020204" pitchFamily="34" charset="0"/>
              </a:rPr>
              <a:t>Gaikwad+2020</a:t>
            </a:r>
          </a:p>
          <a:p>
            <a:pPr algn="r"/>
            <a:r>
              <a:rPr lang="en-GB" sz="1700" i="1" dirty="0">
                <a:solidFill>
                  <a:schemeClr val="bg1">
                    <a:lumMod val="65000"/>
                  </a:schemeClr>
                </a:solidFill>
                <a:latin typeface="Arial" panose="020B0604020202020204" pitchFamily="34" charset="0"/>
                <a:cs typeface="Arial" panose="020B0604020202020204" pitchFamily="34" charset="0"/>
              </a:rPr>
              <a:t>Gaikwad+2022</a:t>
            </a:r>
            <a:endParaRPr lang="en-GB" sz="1700" dirty="0">
              <a:solidFill>
                <a:schemeClr val="bg1">
                  <a:lumMod val="65000"/>
                </a:schemeClr>
              </a:solidFill>
            </a:endParaRPr>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E585F76D-BAA2-E057-C863-66CDAE63F0B5}"/>
                  </a:ext>
                </a:extLst>
              </p:cNvPr>
              <p:cNvSpPr txBox="1"/>
              <p:nvPr/>
            </p:nvSpPr>
            <p:spPr>
              <a:xfrm>
                <a:off x="7634220" y="1477909"/>
                <a:ext cx="6441260" cy="658898"/>
              </a:xfrm>
              <a:prstGeom prst="rect">
                <a:avLst/>
              </a:prstGeom>
              <a:noFill/>
            </p:spPr>
            <p:txBody>
              <a:bodyPr wrap="square">
                <a:spAutoFit/>
              </a:bodyPr>
              <a:lstStyle/>
              <a:p>
                <a:endParaRPr lang="en-GB" sz="1800" dirty="0">
                  <a:solidFill>
                    <a:schemeClr val="tx1"/>
                  </a:solidFill>
                  <a:latin typeface="Cambria Math" panose="02040503050406030204" pitchFamily="18" charset="0"/>
                  <a:cs typeface="Arial" panose="020B0604020202020204" pitchFamily="34" charset="0"/>
                </a:endParaRPr>
              </a:p>
              <a:p>
                <a:r>
                  <a:rPr lang="en-GB" sz="1800" dirty="0">
                    <a:solidFill>
                      <a:schemeClr val="tx1"/>
                    </a:solidFill>
                    <a:latin typeface="Arial" panose="020B0604020202020204" pitchFamily="34" charset="0"/>
                    <a:cs typeface="Arial" panose="020B0604020202020204" pitchFamily="34" charset="0"/>
                  </a:rPr>
                  <a:t>              </a:t>
                </a:r>
                <a:r>
                  <a:rPr lang="en-GB" sz="1600" dirty="0">
                    <a:solidFill>
                      <a:schemeClr val="bg1">
                        <a:lumMod val="65000"/>
                      </a:schemeClr>
                    </a:solidFill>
                    <a:latin typeface="Arial" panose="020B0604020202020204" pitchFamily="34" charset="0"/>
                    <a:cs typeface="Arial" panose="020B0604020202020204" pitchFamily="34" charset="0"/>
                  </a:rPr>
                  <a:t>IGM thermal state:   </a:t>
                </a:r>
                <a14:m>
                  <m:oMath xmlns:m="http://schemas.openxmlformats.org/officeDocument/2006/math">
                    <m:sSub>
                      <m:sSubPr>
                        <m:ctrlPr>
                          <a:rPr lang="en-US" sz="1600" b="1" i="1">
                            <a:solidFill>
                              <a:schemeClr val="bg1">
                                <a:lumMod val="65000"/>
                              </a:schemeClr>
                            </a:solidFill>
                            <a:latin typeface="Cambria Math" panose="02040503050406030204" pitchFamily="18" charset="0"/>
                          </a:rPr>
                        </m:ctrlPr>
                      </m:sSubPr>
                      <m:e>
                        <m:r>
                          <m:rPr>
                            <m:nor/>
                          </m:rPr>
                          <a:rPr lang="en-US" sz="1600">
                            <a:solidFill>
                              <a:schemeClr val="bg1">
                                <a:lumMod val="65000"/>
                              </a:schemeClr>
                            </a:solidFill>
                            <a:latin typeface="Cambria Math" panose="02040503050406030204" pitchFamily="18" charset="0"/>
                          </a:rPr>
                          <m:t>T</m:t>
                        </m:r>
                      </m:e>
                      <m:sub>
                        <m:r>
                          <a:rPr lang="en-US" sz="1600" b="1">
                            <a:solidFill>
                              <a:schemeClr val="bg1">
                                <a:lumMod val="65000"/>
                              </a:schemeClr>
                            </a:solidFill>
                            <a:latin typeface="Cambria Math" panose="02040503050406030204" pitchFamily="18" charset="0"/>
                          </a:rPr>
                          <m:t>0</m:t>
                        </m:r>
                      </m:sub>
                    </m:sSub>
                    <m:r>
                      <a:rPr lang="en-US" sz="1600" b="1" i="1" smtClean="0">
                        <a:solidFill>
                          <a:schemeClr val="bg1">
                            <a:lumMod val="65000"/>
                          </a:schemeClr>
                        </a:solidFill>
                        <a:latin typeface="Cambria Math" panose="02040503050406030204" pitchFamily="18" charset="0"/>
                      </a:rPr>
                      <m:t>=</m:t>
                    </m:r>
                    <m:sSub>
                      <m:sSubPr>
                        <m:ctrlPr>
                          <a:rPr lang="en-GB" sz="1600" i="1" smtClean="0">
                            <a:solidFill>
                              <a:schemeClr val="bg1">
                                <a:lumMod val="65000"/>
                              </a:schemeClr>
                            </a:solidFill>
                            <a:latin typeface="Cambria Math" panose="02040503050406030204" pitchFamily="18" charset="0"/>
                            <a:cs typeface="Arial" panose="020B0604020202020204" pitchFamily="34" charset="0"/>
                          </a:rPr>
                        </m:ctrlPr>
                      </m:sSubPr>
                      <m:e>
                        <m:d>
                          <m:dPr>
                            <m:begChr m:val=""/>
                            <m:endChr m:val="|"/>
                            <m:ctrlPr>
                              <a:rPr lang="en-GB" sz="1600" i="1" dirty="0">
                                <a:solidFill>
                                  <a:schemeClr val="bg1">
                                    <a:lumMod val="65000"/>
                                  </a:schemeClr>
                                </a:solidFill>
                                <a:latin typeface="Cambria Math" panose="02040503050406030204" pitchFamily="18" charset="0"/>
                                <a:cs typeface="Arial" panose="020B0604020202020204" pitchFamily="34" charset="0"/>
                              </a:rPr>
                            </m:ctrlPr>
                          </m:dPr>
                          <m:e>
                            <m:r>
                              <a:rPr lang="en-US" sz="1600" i="1" dirty="0">
                                <a:solidFill>
                                  <a:schemeClr val="bg1">
                                    <a:lumMod val="65000"/>
                                  </a:schemeClr>
                                </a:solidFill>
                                <a:latin typeface="Cambria Math" panose="02040503050406030204" pitchFamily="18" charset="0"/>
                                <a:cs typeface="Arial" panose="020B0604020202020204" pitchFamily="34" charset="0"/>
                              </a:rPr>
                              <m:t>𝑇</m:t>
                            </m:r>
                          </m:e>
                        </m:d>
                      </m:e>
                      <m:sub>
                        <m:r>
                          <m:rPr>
                            <m:nor/>
                          </m:rPr>
                          <a:rPr lang="el-GR" sz="1600" dirty="0">
                            <a:solidFill>
                              <a:schemeClr val="bg1">
                                <a:lumMod val="65000"/>
                              </a:schemeClr>
                            </a:solidFill>
                          </a:rPr>
                          <m:t>ρ</m:t>
                        </m:r>
                        <m:r>
                          <m:rPr>
                            <m:nor/>
                          </m:rPr>
                          <a:rPr lang="en-US" sz="1600" dirty="0">
                            <a:solidFill>
                              <a:schemeClr val="bg1">
                                <a:lumMod val="65000"/>
                              </a:schemeClr>
                            </a:solidFill>
                          </a:rPr>
                          <m:t>/</m:t>
                        </m:r>
                        <m:acc>
                          <m:accPr>
                            <m:chr m:val="̅"/>
                            <m:ctrlPr>
                              <a:rPr lang="en-US" sz="1600" i="1">
                                <a:solidFill>
                                  <a:schemeClr val="bg1">
                                    <a:lumMod val="65000"/>
                                  </a:schemeClr>
                                </a:solidFill>
                                <a:latin typeface="Cambria Math" panose="02040503050406030204" pitchFamily="18" charset="0"/>
                              </a:rPr>
                            </m:ctrlPr>
                          </m:accPr>
                          <m:e>
                            <m:r>
                              <m:rPr>
                                <m:nor/>
                              </m:rPr>
                              <a:rPr lang="el-GR" sz="1600">
                                <a:solidFill>
                                  <a:schemeClr val="bg1">
                                    <a:lumMod val="65000"/>
                                  </a:schemeClr>
                                </a:solidFill>
                              </a:rPr>
                              <m:t>ρ</m:t>
                            </m:r>
                          </m:e>
                        </m:acc>
                        <m:r>
                          <m:rPr>
                            <m:nor/>
                          </m:rPr>
                          <a:rPr lang="en-US" sz="1600" dirty="0">
                            <a:solidFill>
                              <a:schemeClr val="bg1">
                                <a:lumMod val="65000"/>
                              </a:schemeClr>
                            </a:solidFill>
                          </a:rPr>
                          <m:t> =1</m:t>
                        </m:r>
                      </m:sub>
                    </m:sSub>
                  </m:oMath>
                </a14:m>
                <a:endParaRPr lang="en-GB" dirty="0"/>
              </a:p>
            </p:txBody>
          </p:sp>
        </mc:Choice>
        <mc:Fallback xmlns="">
          <p:sp>
            <p:nvSpPr>
              <p:cNvPr id="73" name="TextBox 72">
                <a:extLst>
                  <a:ext uri="{FF2B5EF4-FFF2-40B4-BE49-F238E27FC236}">
                    <a16:creationId xmlns:a16="http://schemas.microsoft.com/office/drawing/2014/main" id="{E585F76D-BAA2-E057-C863-66CDAE63F0B5}"/>
                  </a:ext>
                </a:extLst>
              </p:cNvPr>
              <p:cNvSpPr txBox="1">
                <a:spLocks noRot="1" noChangeAspect="1" noMove="1" noResize="1" noEditPoints="1" noAdjustHandles="1" noChangeArrowheads="1" noChangeShapeType="1" noTextEdit="1"/>
              </p:cNvSpPr>
              <p:nvPr/>
            </p:nvSpPr>
            <p:spPr>
              <a:xfrm>
                <a:off x="7634220" y="1477909"/>
                <a:ext cx="6441260" cy="658898"/>
              </a:xfrm>
              <a:prstGeom prst="rect">
                <a:avLst/>
              </a:prstGeom>
              <a:blipFill>
                <a:blip r:embed="rId9"/>
                <a:stretch>
                  <a:fillRect t="-12844" b="-8073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D927CF23-5DC1-B655-5D46-828A20FCDE5B}"/>
                  </a:ext>
                </a:extLst>
              </p:cNvPr>
              <p:cNvSpPr txBox="1"/>
              <p:nvPr/>
            </p:nvSpPr>
            <p:spPr>
              <a:xfrm>
                <a:off x="7998165" y="5731614"/>
                <a:ext cx="4667074" cy="523220"/>
              </a:xfrm>
              <a:prstGeom prst="rect">
                <a:avLst/>
              </a:prstGeom>
              <a:noFill/>
            </p:spPr>
            <p:txBody>
              <a:bodyPr wrap="square">
                <a:spAutoFit/>
              </a:bodyPr>
              <a:lstStyle/>
              <a:p>
                <a14:m>
                  <m:oMath xmlns:m="http://schemas.openxmlformats.org/officeDocument/2006/math">
                    <m:sSub>
                      <m:sSubPr>
                        <m:ctrlPr>
                          <a:rPr lang="en-GB" sz="1400" i="1" smtClean="0">
                            <a:latin typeface="Cambria Math" panose="02040503050406030204" pitchFamily="18" charset="0"/>
                            <a:cs typeface="Arial" panose="020B0604020202020204" pitchFamily="34" charset="0"/>
                          </a:rPr>
                        </m:ctrlPr>
                      </m:sSubPr>
                      <m:e>
                        <m:r>
                          <m:rPr>
                            <m:sty m:val="p"/>
                          </m:rPr>
                          <a:rPr lang="en-US" sz="1400">
                            <a:latin typeface="Cambria Math" panose="02040503050406030204" pitchFamily="18" charset="0"/>
                            <a:cs typeface="Arial" panose="020B0604020202020204" pitchFamily="34" charset="0"/>
                          </a:rPr>
                          <m:t>m</m:t>
                        </m:r>
                      </m:e>
                      <m:sub>
                        <m:r>
                          <m:rPr>
                            <m:sty m:val="p"/>
                          </m:rPr>
                          <a:rPr lang="es-ES" sz="1400">
                            <a:latin typeface="Cambria Math" panose="02040503050406030204" pitchFamily="18" charset="0"/>
                            <a:cs typeface="Arial" panose="020B0604020202020204" pitchFamily="34" charset="0"/>
                          </a:rPr>
                          <m:t>WDM</m:t>
                        </m:r>
                      </m:sub>
                    </m:sSub>
                    <m:r>
                      <a:rPr lang="en-US" sz="1400" b="0" i="0" smtClean="0">
                        <a:latin typeface="Cambria Math" panose="02040503050406030204" pitchFamily="18" charset="0"/>
                        <a:cs typeface="Arial" panose="020B0604020202020204" pitchFamily="34" charset="0"/>
                      </a:rPr>
                      <m:t>&lt;3.67 </m:t>
                    </m:r>
                    <m:r>
                      <m:rPr>
                        <m:sty m:val="p"/>
                      </m:rPr>
                      <a:rPr lang="en-US" sz="1400" b="0" i="0" smtClean="0">
                        <a:latin typeface="Cambria Math" panose="02040503050406030204" pitchFamily="18" charset="0"/>
                        <a:cs typeface="Arial" panose="020B0604020202020204" pitchFamily="34" charset="0"/>
                      </a:rPr>
                      <m:t>keV</m:t>
                    </m:r>
                    <m:r>
                      <a:rPr lang="en-US" sz="1400">
                        <a:latin typeface="Cambria Math" panose="02040503050406030204" pitchFamily="18" charset="0"/>
                        <a:cs typeface="Arial" panose="020B0604020202020204" pitchFamily="34" charset="0"/>
                      </a:rPr>
                      <m:t> </m:t>
                    </m:r>
                    <m:d>
                      <m:dPr>
                        <m:ctrlPr>
                          <a:rPr lang="en-US" sz="1400" i="1">
                            <a:latin typeface="Cambria Math" panose="02040503050406030204" pitchFamily="18" charset="0"/>
                            <a:cs typeface="Arial" panose="020B0604020202020204" pitchFamily="34" charset="0"/>
                          </a:rPr>
                        </m:ctrlPr>
                      </m:dPr>
                      <m:e>
                        <m:sSub>
                          <m:sSubPr>
                            <m:ctrlPr>
                              <a:rPr lang="en-GB" sz="1400" i="1">
                                <a:latin typeface="Cambria Math" panose="02040503050406030204" pitchFamily="18" charset="0"/>
                                <a:cs typeface="Arial" panose="020B0604020202020204" pitchFamily="34" charset="0"/>
                              </a:rPr>
                            </m:ctrlPr>
                          </m:sSubPr>
                          <m:e>
                            <m:r>
                              <m:rPr>
                                <m:sty m:val="p"/>
                              </m:rPr>
                              <a:rPr lang="en-US" sz="1400">
                                <a:latin typeface="Cambria Math" panose="02040503050406030204" pitchFamily="18" charset="0"/>
                                <a:cs typeface="Arial" panose="020B0604020202020204" pitchFamily="34" charset="0"/>
                              </a:rPr>
                              <m:t>f</m:t>
                            </m:r>
                          </m:e>
                          <m:sub>
                            <m:r>
                              <m:rPr>
                                <m:sty m:val="p"/>
                              </m:rPr>
                              <a:rPr lang="es-ES" sz="1400">
                                <a:latin typeface="Cambria Math" panose="02040503050406030204" pitchFamily="18" charset="0"/>
                                <a:cs typeface="Arial" panose="020B0604020202020204" pitchFamily="34" charset="0"/>
                              </a:rPr>
                              <m:t>WDM</m:t>
                            </m:r>
                          </m:sub>
                        </m:sSub>
                        <m:r>
                          <a:rPr lang="en-US" sz="1400" b="0" i="1" smtClean="0">
                            <a:latin typeface="Cambria Math" panose="02040503050406030204" pitchFamily="18" charset="0"/>
                            <a:cs typeface="Arial" panose="020B0604020202020204" pitchFamily="34" charset="0"/>
                          </a:rPr>
                          <m:t>=1</m:t>
                        </m:r>
                      </m:e>
                    </m:d>
                  </m:oMath>
                </a14:m>
                <a:r>
                  <a:rPr lang="en-US" sz="1400" b="0" dirty="0">
                    <a:cs typeface="Arial" panose="020B0604020202020204" pitchFamily="34" charset="0"/>
                  </a:rPr>
                  <a:t> HIRES/UVES</a:t>
                </a:r>
              </a:p>
              <a:p>
                <a:r>
                  <a:rPr lang="en-GB" sz="1400" dirty="0">
                    <a:cs typeface="Arial" panose="020B0604020202020204" pitchFamily="34" charset="0"/>
                  </a:rPr>
                  <a:t>c.f. </a:t>
                </a:r>
                <a14:m>
                  <m:oMath xmlns:m="http://schemas.openxmlformats.org/officeDocument/2006/math">
                    <m:sSub>
                      <m:sSubPr>
                        <m:ctrlPr>
                          <a:rPr lang="en-GB" sz="1400" i="1" smtClean="0">
                            <a:latin typeface="Cambria Math" panose="02040503050406030204" pitchFamily="18" charset="0"/>
                            <a:cs typeface="Arial" panose="020B0604020202020204" pitchFamily="34" charset="0"/>
                          </a:rPr>
                        </m:ctrlPr>
                      </m:sSubPr>
                      <m:e>
                        <m:r>
                          <m:rPr>
                            <m:sty m:val="p"/>
                          </m:rPr>
                          <a:rPr lang="en-US" sz="1400">
                            <a:latin typeface="Cambria Math" panose="02040503050406030204" pitchFamily="18" charset="0"/>
                            <a:cs typeface="Arial" panose="020B0604020202020204" pitchFamily="34" charset="0"/>
                          </a:rPr>
                          <m:t>m</m:t>
                        </m:r>
                      </m:e>
                      <m:sub>
                        <m:r>
                          <m:rPr>
                            <m:sty m:val="p"/>
                          </m:rPr>
                          <a:rPr lang="es-ES" sz="1400">
                            <a:latin typeface="Cambria Math" panose="02040503050406030204" pitchFamily="18" charset="0"/>
                            <a:cs typeface="Arial" panose="020B0604020202020204" pitchFamily="34" charset="0"/>
                          </a:rPr>
                          <m:t>WDM</m:t>
                        </m:r>
                      </m:sub>
                    </m:sSub>
                    <m:r>
                      <a:rPr lang="en-US" sz="1400" b="0" i="0" smtClean="0">
                        <a:latin typeface="Cambria Math" panose="02040503050406030204" pitchFamily="18" charset="0"/>
                        <a:cs typeface="Arial" panose="020B0604020202020204" pitchFamily="34" charset="0"/>
                      </a:rPr>
                      <m:t>&lt;2.1 </m:t>
                    </m:r>
                    <m:r>
                      <m:rPr>
                        <m:sty m:val="p"/>
                      </m:rPr>
                      <a:rPr lang="en-US" sz="1400" b="0" i="0" smtClean="0">
                        <a:latin typeface="Cambria Math" panose="02040503050406030204" pitchFamily="18" charset="0"/>
                        <a:cs typeface="Arial" panose="020B0604020202020204" pitchFamily="34" charset="0"/>
                      </a:rPr>
                      <m:t>keV</m:t>
                    </m:r>
                  </m:oMath>
                </a14:m>
                <a:r>
                  <a:rPr lang="en-GB" sz="1400" dirty="0"/>
                  <a:t> (Irsic+17, MIKE/HIRES)</a:t>
                </a:r>
              </a:p>
            </p:txBody>
          </p:sp>
        </mc:Choice>
        <mc:Fallback xmlns="">
          <p:sp>
            <p:nvSpPr>
              <p:cNvPr id="75" name="TextBox 74">
                <a:extLst>
                  <a:ext uri="{FF2B5EF4-FFF2-40B4-BE49-F238E27FC236}">
                    <a16:creationId xmlns:a16="http://schemas.microsoft.com/office/drawing/2014/main" id="{D927CF23-5DC1-B655-5D46-828A20FCDE5B}"/>
                  </a:ext>
                </a:extLst>
              </p:cNvPr>
              <p:cNvSpPr txBox="1">
                <a:spLocks noRot="1" noChangeAspect="1" noMove="1" noResize="1" noEditPoints="1" noAdjustHandles="1" noChangeArrowheads="1" noChangeShapeType="1" noTextEdit="1"/>
              </p:cNvSpPr>
              <p:nvPr/>
            </p:nvSpPr>
            <p:spPr>
              <a:xfrm>
                <a:off x="7998165" y="5731614"/>
                <a:ext cx="4667074" cy="523220"/>
              </a:xfrm>
              <a:prstGeom prst="rect">
                <a:avLst/>
              </a:prstGeom>
              <a:blipFill>
                <a:blip r:embed="rId10"/>
                <a:stretch>
                  <a:fillRect l="-392" t="-2326" b="-11628"/>
                </a:stretch>
              </a:blipFill>
            </p:spPr>
            <p:txBody>
              <a:bodyPr/>
              <a:lstStyle/>
              <a:p>
                <a:r>
                  <a:rPr lang="en-GB">
                    <a:noFill/>
                  </a:rPr>
                  <a:t> </a:t>
                </a:r>
              </a:p>
            </p:txBody>
          </p:sp>
        </mc:Fallback>
      </mc:AlternateContent>
      <p:sp>
        <p:nvSpPr>
          <p:cNvPr id="76" name="Arrow: Right 75">
            <a:extLst>
              <a:ext uri="{FF2B5EF4-FFF2-40B4-BE49-F238E27FC236}">
                <a16:creationId xmlns:a16="http://schemas.microsoft.com/office/drawing/2014/main" id="{CB1FA14B-05BA-F19E-7979-473EC80ACB20}"/>
              </a:ext>
            </a:extLst>
          </p:cNvPr>
          <p:cNvSpPr/>
          <p:nvPr/>
        </p:nvSpPr>
        <p:spPr>
          <a:xfrm>
            <a:off x="7634220" y="5850596"/>
            <a:ext cx="202943" cy="1491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915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6" grpId="0"/>
      <p:bldP spid="30" grpId="0"/>
      <p:bldP spid="75" grpId="0"/>
      <p:bldP spid="7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F546A-692D-5ACF-9B5D-9B256F5C8D36}"/>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8C420890-4A6B-6DD0-4143-629EA15F798C}"/>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940E517-9044-2865-EC76-40C71705B770}"/>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C959026-3602-1108-917F-29694A21EB51}"/>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77594C0-EA1F-A8EB-0FBB-A9CD09AF9DEF}"/>
              </a:ext>
            </a:extLst>
          </p:cNvPr>
          <p:cNvSpPr>
            <a:spLocks noGrp="1"/>
          </p:cNvSpPr>
          <p:nvPr>
            <p:ph type="title"/>
          </p:nvPr>
        </p:nvSpPr>
        <p:spPr>
          <a:xfrm>
            <a:off x="339250" y="86627"/>
            <a:ext cx="10515600" cy="1145407"/>
          </a:xfrm>
        </p:spPr>
        <p:txBody>
          <a:bodyPr/>
          <a:lstStyle/>
          <a:p>
            <a:r>
              <a:rPr lang="en-US" dirty="0">
                <a:solidFill>
                  <a:schemeClr val="bg1"/>
                </a:solidFill>
              </a:rPr>
              <a:t>Results – </a:t>
            </a:r>
            <a:r>
              <a:rPr lang="en-US" dirty="0" err="1">
                <a:solidFill>
                  <a:schemeClr val="bg1"/>
                </a:solidFill>
              </a:rPr>
              <a:t>Isocurvature</a:t>
            </a:r>
            <a:r>
              <a:rPr lang="en-US" dirty="0">
                <a:solidFill>
                  <a:schemeClr val="bg1"/>
                </a:solidFill>
              </a:rPr>
              <a:t> constraints </a:t>
            </a:r>
            <a:endParaRPr lang="en-GB" dirty="0">
              <a:solidFill>
                <a:schemeClr val="bg1"/>
              </a:solidFill>
            </a:endParaRPr>
          </a:p>
        </p:txBody>
      </p:sp>
      <p:sp>
        <p:nvSpPr>
          <p:cNvPr id="61" name="TextBox 60">
            <a:extLst>
              <a:ext uri="{FF2B5EF4-FFF2-40B4-BE49-F238E27FC236}">
                <a16:creationId xmlns:a16="http://schemas.microsoft.com/office/drawing/2014/main" id="{947546AD-A5C1-3C63-C660-87CE9C5254B3}"/>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B736E908-24CB-6430-983D-88637E62819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429CE18E-B6F8-907F-46F5-B594CEBC5A49}"/>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D8710911-A8DE-A590-B897-BAE367FEF8A4}"/>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8E1020E9-0331-55DB-698F-EDAE1DB6ECF8}"/>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 name="Rectangle 2">
            <a:extLst>
              <a:ext uri="{FF2B5EF4-FFF2-40B4-BE49-F238E27FC236}">
                <a16:creationId xmlns:a16="http://schemas.microsoft.com/office/drawing/2014/main" id="{68DF51BA-4829-F5E7-4BDC-091ADC365E18}"/>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752BF5FE-4507-5CE9-2B74-AA3A4D9815A1}"/>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9" name="TextBox 8">
            <a:extLst>
              <a:ext uri="{FF2B5EF4-FFF2-40B4-BE49-F238E27FC236}">
                <a16:creationId xmlns:a16="http://schemas.microsoft.com/office/drawing/2014/main" id="{431DDF3C-E98A-2D69-5DD1-10C63B3DC365}"/>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3004A4A0-D7D2-7B20-BDC0-7D4C3E0897A2}"/>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12" name="TextBox 11">
            <a:extLst>
              <a:ext uri="{FF2B5EF4-FFF2-40B4-BE49-F238E27FC236}">
                <a16:creationId xmlns:a16="http://schemas.microsoft.com/office/drawing/2014/main" id="{72186E56-FFB7-0320-0226-47655317389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3" name="TextBox 12">
            <a:extLst>
              <a:ext uri="{FF2B5EF4-FFF2-40B4-BE49-F238E27FC236}">
                <a16:creationId xmlns:a16="http://schemas.microsoft.com/office/drawing/2014/main" id="{DE69D641-9664-0F61-7CF6-39E36A30A12D}"/>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4" name="Rectangle 13">
            <a:extLst>
              <a:ext uri="{FF2B5EF4-FFF2-40B4-BE49-F238E27FC236}">
                <a16:creationId xmlns:a16="http://schemas.microsoft.com/office/drawing/2014/main" id="{C69EA381-42FE-FAFF-3754-A56301F6A87E}"/>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A9EF24DA-F637-DABD-287D-86E0EE77D44F}"/>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8" name="TextBox 17">
            <a:extLst>
              <a:ext uri="{FF2B5EF4-FFF2-40B4-BE49-F238E27FC236}">
                <a16:creationId xmlns:a16="http://schemas.microsoft.com/office/drawing/2014/main" id="{4283CAC6-3CD1-0921-A36E-F3B0428E045C}"/>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332EEAAB-8E4A-659B-53F9-8454098FCD58}"/>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CD06893D-110B-A91E-1071-89E4266F1E0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F770D981-8D99-AC0D-A23D-6085482294A4}"/>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Rectangle 21">
            <a:extLst>
              <a:ext uri="{FF2B5EF4-FFF2-40B4-BE49-F238E27FC236}">
                <a16:creationId xmlns:a16="http://schemas.microsoft.com/office/drawing/2014/main" id="{EAD1013B-65F5-D830-7F38-AB41509FCA51}"/>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62CE8F-6F7A-EF9A-C004-26EC1EA09C3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EB6CF01B-0C56-3F7C-C1B5-9E1A95F5DE8D}"/>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5" name="TextBox 24">
            <a:extLst>
              <a:ext uri="{FF2B5EF4-FFF2-40B4-BE49-F238E27FC236}">
                <a16:creationId xmlns:a16="http://schemas.microsoft.com/office/drawing/2014/main" id="{022F80E7-CCE7-E21E-FBF6-160D6CAE126D}"/>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0B1A76A5-7DA1-35F6-06F0-8A233871044B}"/>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3EC0C576-B983-1FF7-07BC-979CF00CA1E4}"/>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8" name="TextBox 27">
            <a:extLst>
              <a:ext uri="{FF2B5EF4-FFF2-40B4-BE49-F238E27FC236}">
                <a16:creationId xmlns:a16="http://schemas.microsoft.com/office/drawing/2014/main" id="{DC06081D-53D7-715C-6476-F3A724E58438}"/>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9" name="Rectangle 28">
            <a:extLst>
              <a:ext uri="{FF2B5EF4-FFF2-40B4-BE49-F238E27FC236}">
                <a16:creationId xmlns:a16="http://schemas.microsoft.com/office/drawing/2014/main" id="{C6D5F9A4-663B-5DA2-4B5A-FA871858173C}"/>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F5DCD98-19F5-9E3E-A375-1E3FE528327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DEC13381-4A7F-BA55-F6B3-A54B5A34E633}"/>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26E557BB-F209-B8F6-7628-CFEE0DC61679}"/>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C6C37644-71E1-8A42-4A20-40BCBA32C5B7}"/>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36" name="TextBox 35">
            <a:extLst>
              <a:ext uri="{FF2B5EF4-FFF2-40B4-BE49-F238E27FC236}">
                <a16:creationId xmlns:a16="http://schemas.microsoft.com/office/drawing/2014/main" id="{8926D50A-0500-3F27-6358-7BDD53E87D3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1AF1C18A-8B3E-FFD0-C58C-D3EB7BC86BE9}"/>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B00C432F-9E80-84FB-15F9-8DC0ACE65931}"/>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10</a:t>
            </a:r>
            <a:endParaRPr lang="en-GB" sz="1400" dirty="0"/>
          </a:p>
        </p:txBody>
      </p:sp>
      <p:pic>
        <p:nvPicPr>
          <p:cNvPr id="41" name="Picture 40">
            <a:extLst>
              <a:ext uri="{FF2B5EF4-FFF2-40B4-BE49-F238E27FC236}">
                <a16:creationId xmlns:a16="http://schemas.microsoft.com/office/drawing/2014/main" id="{3A4C32E2-CB68-92FC-DC03-BDBDD754AFAA}"/>
              </a:ext>
            </a:extLst>
          </p:cNvPr>
          <p:cNvPicPr>
            <a:picLocks noChangeAspect="1"/>
          </p:cNvPicPr>
          <p:nvPr/>
        </p:nvPicPr>
        <p:blipFill>
          <a:blip r:embed="rId2"/>
          <a:stretch>
            <a:fillRect/>
          </a:stretch>
        </p:blipFill>
        <p:spPr>
          <a:xfrm>
            <a:off x="2585530" y="1695965"/>
            <a:ext cx="6607342" cy="4719530"/>
          </a:xfrm>
          <a:prstGeom prst="rect">
            <a:avLst/>
          </a:prstGeom>
        </p:spPr>
      </p:pic>
    </p:spTree>
    <p:extLst>
      <p:ext uri="{BB962C8B-B14F-4D97-AF65-F5344CB8AC3E}">
        <p14:creationId xmlns:p14="http://schemas.microsoft.com/office/powerpoint/2010/main" val="4016026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10579-1EF8-3ACD-C1FA-2DAD1B743CD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667652F6-C116-6F3B-D86F-081E32A5D712}"/>
              </a:ext>
            </a:extLst>
          </p:cNvPr>
          <p:cNvPicPr>
            <a:picLocks noChangeAspect="1"/>
          </p:cNvPicPr>
          <p:nvPr/>
        </p:nvPicPr>
        <p:blipFill>
          <a:blip r:embed="rId2"/>
          <a:stretch>
            <a:fillRect/>
          </a:stretch>
        </p:blipFill>
        <p:spPr>
          <a:xfrm>
            <a:off x="1571298" y="2875593"/>
            <a:ext cx="4449175" cy="3334818"/>
          </a:xfrm>
          <a:prstGeom prst="rect">
            <a:avLst/>
          </a:prstGeom>
        </p:spPr>
      </p:pic>
      <p:sp>
        <p:nvSpPr>
          <p:cNvPr id="67" name="Rectangle 66">
            <a:extLst>
              <a:ext uri="{FF2B5EF4-FFF2-40B4-BE49-F238E27FC236}">
                <a16:creationId xmlns:a16="http://schemas.microsoft.com/office/drawing/2014/main" id="{069D5F40-BB6A-A8D7-4FBF-33C6D71C9035}"/>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CC92B35D-7E42-D520-6D21-4B2B9C2B4786}"/>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D172A8D-8FEC-E10C-57B7-1A125EF68B39}"/>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FC178ED-1D2A-144A-A457-1416497A0633}"/>
              </a:ext>
            </a:extLst>
          </p:cNvPr>
          <p:cNvSpPr>
            <a:spLocks noGrp="1"/>
          </p:cNvSpPr>
          <p:nvPr>
            <p:ph type="title"/>
          </p:nvPr>
        </p:nvSpPr>
        <p:spPr>
          <a:xfrm>
            <a:off x="339250" y="86627"/>
            <a:ext cx="10515600" cy="1145407"/>
          </a:xfrm>
        </p:spPr>
        <p:txBody>
          <a:bodyPr/>
          <a:lstStyle/>
          <a:p>
            <a:r>
              <a:rPr lang="en-US" dirty="0">
                <a:solidFill>
                  <a:schemeClr val="bg1"/>
                </a:solidFill>
              </a:rPr>
              <a:t>Results – </a:t>
            </a:r>
            <a:r>
              <a:rPr lang="en-US" dirty="0" err="1">
                <a:solidFill>
                  <a:schemeClr val="bg1"/>
                </a:solidFill>
              </a:rPr>
              <a:t>Isocurvature</a:t>
            </a:r>
            <a:r>
              <a:rPr lang="en-US" dirty="0">
                <a:solidFill>
                  <a:schemeClr val="bg1"/>
                </a:solidFill>
              </a:rPr>
              <a:t> constraints</a:t>
            </a:r>
            <a:endParaRPr lang="en-GB" dirty="0">
              <a:solidFill>
                <a:schemeClr val="bg1"/>
              </a:solidFill>
            </a:endParaRPr>
          </a:p>
        </p:txBody>
      </p:sp>
      <p:sp>
        <p:nvSpPr>
          <p:cNvPr id="61" name="TextBox 60">
            <a:extLst>
              <a:ext uri="{FF2B5EF4-FFF2-40B4-BE49-F238E27FC236}">
                <a16:creationId xmlns:a16="http://schemas.microsoft.com/office/drawing/2014/main" id="{45CFFE8D-3695-5B17-6FE1-4954051E24FC}"/>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9D050AD6-61F4-20B4-91A2-5C44C21806D4}"/>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2156D178-702B-6674-0895-3B724C9279A0}"/>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6A07F16B-7DC3-151F-EBFD-18AC6F26A12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5783939C-EC0E-1359-9B6F-F6CB74A034CA}"/>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Multiplication Sign 21">
            <a:extLst>
              <a:ext uri="{FF2B5EF4-FFF2-40B4-BE49-F238E27FC236}">
                <a16:creationId xmlns:a16="http://schemas.microsoft.com/office/drawing/2014/main" id="{688D0A19-BE2F-830A-F6F0-ABFE8A5865E6}"/>
              </a:ext>
            </a:extLst>
          </p:cNvPr>
          <p:cNvSpPr/>
          <p:nvPr/>
        </p:nvSpPr>
        <p:spPr>
          <a:xfrm>
            <a:off x="1745130" y="5520178"/>
            <a:ext cx="254000" cy="281837"/>
          </a:xfrm>
          <a:prstGeom prst="mathMultiply">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C59A429F-8255-875F-A8E9-0759C949B4AE}"/>
              </a:ext>
            </a:extLst>
          </p:cNvPr>
          <p:cNvSpPr txBox="1"/>
          <p:nvPr/>
        </p:nvSpPr>
        <p:spPr>
          <a:xfrm>
            <a:off x="1025216" y="5823331"/>
            <a:ext cx="1266855" cy="369332"/>
          </a:xfrm>
          <a:prstGeom prst="rect">
            <a:avLst/>
          </a:prstGeom>
          <a:noFill/>
        </p:spPr>
        <p:txBody>
          <a:bodyPr wrap="square">
            <a:spAutoFit/>
          </a:bodyPr>
          <a:lstStyle/>
          <a:p>
            <a:r>
              <a:rPr lang="en-US" b="1" dirty="0"/>
              <a:t>CDM</a:t>
            </a:r>
            <a:endParaRPr lang="en-GB" b="1"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0E8D9BF-C000-E718-5E61-8201AC4BEF1F}"/>
                  </a:ext>
                </a:extLst>
              </p:cNvPr>
              <p:cNvSpPr txBox="1"/>
              <p:nvPr/>
            </p:nvSpPr>
            <p:spPr>
              <a:xfrm>
                <a:off x="389005" y="1665770"/>
                <a:ext cx="8222335" cy="646331"/>
              </a:xfrm>
              <a:prstGeom prst="rect">
                <a:avLst/>
              </a:prstGeom>
              <a:noFill/>
            </p:spPr>
            <p:txBody>
              <a:bodyPr wrap="square">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Informative thermal priors from </a:t>
                </a:r>
                <a14:m>
                  <m:oMath xmlns:m="http://schemas.openxmlformats.org/officeDocument/2006/math">
                    <m:sSub>
                      <m:sSubPr>
                        <m:ctrlPr>
                          <a:rPr lang="en-US"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τ</m:t>
                        </m:r>
                      </m:e>
                      <m:sub>
                        <m:r>
                          <m:rPr>
                            <m:sty m:val="p"/>
                          </m:rPr>
                          <a:rPr lang="es-ES">
                            <a:latin typeface="Cambria Math" panose="02040503050406030204" pitchFamily="18" charset="0"/>
                            <a:cs typeface="Arial" panose="020B0604020202020204" pitchFamily="34" charset="0"/>
                          </a:rPr>
                          <m:t>CMB</m:t>
                        </m:r>
                      </m:sub>
                    </m:sSub>
                    <m:r>
                      <a:rPr lang="es-ES" i="1">
                        <a:latin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on a combination of ionization and thermal histories.</a:t>
                </a:r>
                <a:endParaRPr lang="en-US" i="1" dirty="0">
                  <a:solidFill>
                    <a:schemeClr val="tx1"/>
                  </a:solidFill>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30E8D9BF-C000-E718-5E61-8201AC4BEF1F}"/>
                  </a:ext>
                </a:extLst>
              </p:cNvPr>
              <p:cNvSpPr txBox="1">
                <a:spLocks noRot="1" noChangeAspect="1" noMove="1" noResize="1" noEditPoints="1" noAdjustHandles="1" noChangeArrowheads="1" noChangeShapeType="1" noTextEdit="1"/>
              </p:cNvSpPr>
              <p:nvPr/>
            </p:nvSpPr>
            <p:spPr>
              <a:xfrm>
                <a:off x="389005" y="1665770"/>
                <a:ext cx="8222335" cy="646331"/>
              </a:xfrm>
              <a:prstGeom prst="rect">
                <a:avLst/>
              </a:prstGeom>
              <a:blipFill>
                <a:blip r:embed="rId3"/>
                <a:stretch>
                  <a:fillRect l="-519" t="-4717" b="-14151"/>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3B2C296A-2352-B5F3-D237-958F1E7561B7}"/>
              </a:ext>
            </a:extLst>
          </p:cNvPr>
          <p:cNvSpPr txBox="1"/>
          <p:nvPr/>
        </p:nvSpPr>
        <p:spPr>
          <a:xfrm>
            <a:off x="6436726" y="3112401"/>
            <a:ext cx="4760833" cy="369332"/>
          </a:xfrm>
          <a:prstGeom prst="rect">
            <a:avLst/>
          </a:prstGeom>
          <a:noFill/>
        </p:spPr>
        <p:txBody>
          <a:bodyPr wrap="square">
            <a:spAutoFit/>
          </a:bodyPr>
          <a:lstStyle/>
          <a:p>
            <a:pPr marL="285750" indent="-285750">
              <a:buFont typeface="Wingdings" panose="05000000000000000000" pitchFamily="2" charset="2"/>
              <a:buChar char="Ø"/>
            </a:pPr>
            <a:r>
              <a:rPr lang="en-US" sz="1800" b="0" dirty="0">
                <a:solidFill>
                  <a:schemeClr val="tx1"/>
                </a:solidFill>
                <a:ea typeface="Cambria Math" panose="02040503050406030204" pitchFamily="18" charset="0"/>
                <a:cs typeface="Arial" panose="020B0604020202020204" pitchFamily="34" charset="0"/>
              </a:rPr>
              <a:t>Default analysis excludes CDM at 3.6</a:t>
            </a:r>
            <a:r>
              <a:rPr lang="el-GR" dirty="0"/>
              <a:t>σ</a:t>
            </a:r>
            <a:endParaRPr lang="en-US" sz="1800" b="0" dirty="0">
              <a:solidFill>
                <a:schemeClr val="tx1"/>
              </a:solidFill>
              <a:ea typeface="Cambria Math" panose="02040503050406030204" pitchFamily="18" charset="0"/>
              <a:cs typeface="Arial" panose="020B0604020202020204" pitchFamily="34"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18D11F8-F778-82AD-1454-3352146F5B25}"/>
                  </a:ext>
                </a:extLst>
              </p:cNvPr>
              <p:cNvSpPr txBox="1"/>
              <p:nvPr/>
            </p:nvSpPr>
            <p:spPr>
              <a:xfrm>
                <a:off x="6492468" y="2266352"/>
                <a:ext cx="5121344" cy="653512"/>
              </a:xfrm>
              <a:prstGeom prst="rect">
                <a:avLst/>
              </a:prstGeom>
              <a:solidFill>
                <a:schemeClr val="tx2">
                  <a:lumMod val="25000"/>
                  <a:lumOff val="75000"/>
                </a:schemeClr>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m:rPr>
                            <m:sty m:val="p"/>
                          </m:rPr>
                          <a:rPr lang="en-US" i="1">
                            <a:latin typeface="Cambria Math" panose="02040503050406030204" pitchFamily="18" charset="0"/>
                          </a:rPr>
                          <m:t>f</m:t>
                        </m:r>
                      </m:e>
                      <m:sub>
                        <m:r>
                          <m:rPr>
                            <m:sty m:val="p"/>
                          </m:rPr>
                          <a:rPr lang="en-US" i="1">
                            <a:latin typeface="Cambria Math" panose="02040503050406030204" pitchFamily="18" charset="0"/>
                          </a:rPr>
                          <m:t>iso</m:t>
                        </m:r>
                      </m:sub>
                    </m:sSub>
                    <m:r>
                      <a:rPr lang="en-US" i="1">
                        <a:latin typeface="Cambria Math" panose="02040503050406030204" pitchFamily="18" charset="0"/>
                      </a:rPr>
                      <m:t> </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0.0064</m:t>
                        </m:r>
                      </m:e>
                      <m:sub>
                        <m:r>
                          <a:rPr lang="en-US" b="0" i="1" smtClean="0">
                            <a:latin typeface="Cambria Math" panose="02040503050406030204" pitchFamily="18" charset="0"/>
                          </a:rPr>
                          <m:t>−0.0014</m:t>
                        </m:r>
                      </m:sub>
                      <m:sup>
                        <m:r>
                          <a:rPr lang="en-US" b="0" i="1" smtClean="0">
                            <a:latin typeface="Cambria Math" panose="02040503050406030204" pitchFamily="18" charset="0"/>
                          </a:rPr>
                          <m:t>+0.0012</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p>
              <a:p>
                <a:r>
                  <a:rPr lang="en-GB" dirty="0">
                    <a:solidFill>
                      <a:schemeClr val="tx1"/>
                    </a:solidFill>
                  </a:rPr>
                  <a:t>Noise:                               </a:t>
                </a:r>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US" i="1">
                            <a:solidFill>
                              <a:schemeClr val="tx1"/>
                            </a:solidFill>
                            <a:latin typeface="Cambria Math" panose="02040503050406030204" pitchFamily="18" charset="0"/>
                          </a:rPr>
                          <m:t>f</m:t>
                        </m:r>
                      </m:e>
                      <m:sub>
                        <m:r>
                          <m:rPr>
                            <m:sty m:val="p"/>
                          </m:rPr>
                          <a:rPr lang="en-US" i="1">
                            <a:solidFill>
                              <a:schemeClr val="tx1"/>
                            </a:solidFill>
                            <a:latin typeface="Cambria Math" panose="02040503050406030204" pitchFamily="18" charset="0"/>
                          </a:rPr>
                          <m:t>iso</m:t>
                        </m:r>
                      </m:sub>
                    </m:sSub>
                    <m:r>
                      <a:rPr lang="en-US" i="1">
                        <a:solidFill>
                          <a:schemeClr val="tx1"/>
                        </a:solidFill>
                        <a:latin typeface="Cambria Math" panose="02040503050406030204" pitchFamily="18" charset="0"/>
                      </a:rPr>
                      <m:t> &lt; 0.0084 </m:t>
                    </m:r>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95% </m:t>
                        </m:r>
                        <m:r>
                          <m:rPr>
                            <m:sty m:val="p"/>
                          </m:rPr>
                          <a:rPr lang="en-US" i="1">
                            <a:solidFill>
                              <a:schemeClr val="tx1"/>
                            </a:solidFill>
                            <a:latin typeface="Cambria Math" panose="02040503050406030204" pitchFamily="18" charset="0"/>
                          </a:rPr>
                          <m:t>C</m:t>
                        </m:r>
                        <m:r>
                          <a:rPr lang="en-US" i="1">
                            <a:solidFill>
                              <a:schemeClr val="tx1"/>
                            </a:solidFill>
                            <a:latin typeface="Cambria Math" panose="02040503050406030204" pitchFamily="18" charset="0"/>
                          </a:rPr>
                          <m:t>.</m:t>
                        </m:r>
                        <m:r>
                          <m:rPr>
                            <m:sty m:val="p"/>
                          </m:rPr>
                          <a:rPr lang="en-US" i="1">
                            <a:solidFill>
                              <a:schemeClr val="tx1"/>
                            </a:solidFill>
                            <a:latin typeface="Cambria Math" panose="02040503050406030204" pitchFamily="18" charset="0"/>
                          </a:rPr>
                          <m:t>L</m:t>
                        </m:r>
                      </m:e>
                    </m:d>
                  </m:oMath>
                </a14:m>
                <a:endParaRPr lang="en-US" dirty="0">
                  <a:latin typeface="Cambria Math" panose="02040503050406030204" pitchFamily="18" charset="0"/>
                  <a:cs typeface="Arial" panose="020B0604020202020204" pitchFamily="34" charset="0"/>
                </a:endParaRPr>
              </a:p>
            </p:txBody>
          </p:sp>
        </mc:Choice>
        <mc:Fallback xmlns="">
          <p:sp>
            <p:nvSpPr>
              <p:cNvPr id="18" name="TextBox 17">
                <a:extLst>
                  <a:ext uri="{FF2B5EF4-FFF2-40B4-BE49-F238E27FC236}">
                    <a16:creationId xmlns:a16="http://schemas.microsoft.com/office/drawing/2014/main" id="{B18D11F8-F778-82AD-1454-3352146F5B25}"/>
                  </a:ext>
                </a:extLst>
              </p:cNvPr>
              <p:cNvSpPr txBox="1">
                <a:spLocks noRot="1" noChangeAspect="1" noMove="1" noResize="1" noEditPoints="1" noAdjustHandles="1" noChangeArrowheads="1" noChangeShapeType="1" noTextEdit="1"/>
              </p:cNvSpPr>
              <p:nvPr/>
            </p:nvSpPr>
            <p:spPr>
              <a:xfrm>
                <a:off x="6492468" y="2266352"/>
                <a:ext cx="5121344" cy="653512"/>
              </a:xfrm>
              <a:prstGeom prst="rect">
                <a:avLst/>
              </a:prstGeom>
              <a:blipFill>
                <a:blip r:embed="rId4"/>
                <a:stretch>
                  <a:fillRect l="-710" t="-4464" b="-11607"/>
                </a:stretch>
              </a:blipFill>
              <a:ln w="28575">
                <a:solidFill>
                  <a:srgbClr val="001848"/>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0B8E5EF-E1D5-1781-37DB-9129077380F9}"/>
                  </a:ext>
                </a:extLst>
              </p:cNvPr>
              <p:cNvSpPr txBox="1"/>
              <p:nvPr/>
            </p:nvSpPr>
            <p:spPr>
              <a:xfrm>
                <a:off x="6436726" y="3527969"/>
                <a:ext cx="6519672" cy="369332"/>
              </a:xfrm>
              <a:prstGeom prst="rect">
                <a:avLst/>
              </a:prstGeom>
              <a:noFill/>
            </p:spPr>
            <p:txBody>
              <a:bodyPr wrap="square">
                <a:spAutoFit/>
              </a:bodyPr>
              <a:lstStyle/>
              <a:p>
                <a:pPr marL="285750" indent="-285750">
                  <a:buFont typeface="Wingdings" panose="05000000000000000000" pitchFamily="2" charset="2"/>
                  <a:buChar char="Ø"/>
                </a:pPr>
                <a:r>
                  <a:rPr lang="en-US" sz="1800" b="0" dirty="0">
                    <a:solidFill>
                      <a:schemeClr val="tx1"/>
                    </a:solidFill>
                    <a:ea typeface="Cambria Math" panose="02040503050406030204" pitchFamily="18" charset="0"/>
                    <a:cs typeface="Arial" panose="020B0604020202020204" pitchFamily="34" charset="0"/>
                  </a:rPr>
                  <a:t>Map constraints to </a:t>
                </a:r>
                <a14:m>
                  <m:oMath xmlns:m="http://schemas.openxmlformats.org/officeDocument/2006/math">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𝑚</m:t>
                        </m:r>
                      </m:e>
                      <m:sub>
                        <m:r>
                          <a:rPr lang="en-US" i="1">
                            <a:latin typeface="Cambria Math" panose="02040503050406030204" pitchFamily="18" charset="0"/>
                            <a:cs typeface="Arial" panose="020B0604020202020204" pitchFamily="34" charset="0"/>
                          </a:rPr>
                          <m:t>𝑎</m:t>
                        </m:r>
                      </m:sub>
                    </m:sSub>
                    <m:r>
                      <a:rPr lang="en-US" b="0" i="1" smtClean="0">
                        <a:latin typeface="Cambria Math" panose="02040503050406030204" pitchFamily="18" charset="0"/>
                        <a:cs typeface="Arial" panose="020B0604020202020204" pitchFamily="34" charset="0"/>
                      </a:rPr>
                      <m:t>: </m:t>
                    </m:r>
                    <m:sSub>
                      <m:sSubPr>
                        <m:ctrlPr>
                          <a:rPr lang="en-US" i="1">
                            <a:latin typeface="Cambria Math" panose="02040503050406030204" pitchFamily="18" charset="0"/>
                            <a:ea typeface="Cambria Math" panose="02040503050406030204" pitchFamily="18" charset="0"/>
                            <a:cs typeface="Arial" panose="020B0604020202020204" pitchFamily="34" charset="0"/>
                          </a:rPr>
                        </m:ctrlPr>
                      </m:sSubPr>
                      <m:e>
                        <m:r>
                          <a:rPr lang="en-US" i="1">
                            <a:latin typeface="Cambria Math" panose="02040503050406030204" pitchFamily="18" charset="0"/>
                            <a:ea typeface="Cambria Math" panose="02040503050406030204" pitchFamily="18" charset="0"/>
                            <a:cs typeface="Arial" panose="020B0604020202020204" pitchFamily="34" charset="0"/>
                          </a:rPr>
                          <m:t>𝑓</m:t>
                        </m:r>
                      </m:e>
                      <m:sub>
                        <m:r>
                          <a:rPr lang="en-US" i="1">
                            <a:latin typeface="Cambria Math" panose="02040503050406030204" pitchFamily="18" charset="0"/>
                            <a:ea typeface="Cambria Math" panose="02040503050406030204" pitchFamily="18" charset="0"/>
                            <a:cs typeface="Arial" panose="020B0604020202020204" pitchFamily="34" charset="0"/>
                          </a:rPr>
                          <m:t>𝑖𝑠𝑜</m:t>
                        </m:r>
                      </m:sub>
                    </m:sSub>
                    <m:r>
                      <a:rPr lang="en-US" i="1">
                        <a:latin typeface="Cambria Math" panose="02040503050406030204" pitchFamily="18" charset="0"/>
                        <a:ea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𝑚</m:t>
                        </m:r>
                      </m:e>
                      <m:sub>
                        <m:r>
                          <a:rPr lang="en-US" i="1">
                            <a:latin typeface="Cambria Math" panose="02040503050406030204" pitchFamily="18" charset="0"/>
                            <a:cs typeface="Arial" panose="020B0604020202020204" pitchFamily="34" charset="0"/>
                          </a:rPr>
                          <m:t>𝑎</m:t>
                        </m:r>
                      </m:sub>
                    </m:sSub>
                    <m:r>
                      <a:rPr lang="en-US" i="1">
                        <a:latin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𝑓</m:t>
                        </m:r>
                      </m:e>
                      <m:sub>
                        <m:r>
                          <a:rPr lang="en-US" i="1">
                            <a:latin typeface="Cambria Math" panose="02040503050406030204" pitchFamily="18" charset="0"/>
                            <a:cs typeface="Arial" panose="020B0604020202020204" pitchFamily="34" charset="0"/>
                          </a:rPr>
                          <m:t>𝑎</m:t>
                        </m:r>
                      </m:sub>
                    </m:sSub>
                    <m:r>
                      <a:rPr lang="en-US" i="1">
                        <a:latin typeface="Cambria Math" panose="02040503050406030204" pitchFamily="18" charset="0"/>
                        <a:cs typeface="Arial" panose="020B0604020202020204" pitchFamily="34" charset="0"/>
                      </a:rPr>
                      <m:t>)</m:t>
                    </m:r>
                  </m:oMath>
                </a14:m>
                <a:endParaRPr lang="en-US" sz="1800" b="0" dirty="0">
                  <a:solidFill>
                    <a:schemeClr val="tx1"/>
                  </a:solidFill>
                  <a:ea typeface="Cambria Math" panose="02040503050406030204" pitchFamily="18"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30B8E5EF-E1D5-1781-37DB-9129077380F9}"/>
                  </a:ext>
                </a:extLst>
              </p:cNvPr>
              <p:cNvSpPr txBox="1">
                <a:spLocks noRot="1" noChangeAspect="1" noMove="1" noResize="1" noEditPoints="1" noAdjustHandles="1" noChangeArrowheads="1" noChangeShapeType="1" noTextEdit="1"/>
              </p:cNvSpPr>
              <p:nvPr/>
            </p:nvSpPr>
            <p:spPr>
              <a:xfrm>
                <a:off x="6436726" y="3527969"/>
                <a:ext cx="6519672" cy="369332"/>
              </a:xfrm>
              <a:prstGeom prst="rect">
                <a:avLst/>
              </a:prstGeom>
              <a:blipFill>
                <a:blip r:embed="rId5"/>
                <a:stretch>
                  <a:fillRect l="-655" t="-8333" b="-28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74E0CC8-A91B-BBDC-2682-1B5008E21FBA}"/>
                  </a:ext>
                </a:extLst>
              </p:cNvPr>
              <p:cNvSpPr txBox="1"/>
              <p:nvPr/>
            </p:nvSpPr>
            <p:spPr>
              <a:xfrm>
                <a:off x="6566555" y="4383219"/>
                <a:ext cx="5125336" cy="653512"/>
              </a:xfrm>
              <a:prstGeom prst="rect">
                <a:avLst/>
              </a:prstGeom>
              <a:solidFill>
                <a:srgbClr val="EDEBA3"/>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𝑚</m:t>
                        </m:r>
                      </m:e>
                      <m:sub>
                        <m:r>
                          <a:rPr lang="en-US" b="0" i="1" smtClean="0">
                            <a:latin typeface="Cambria Math" panose="02040503050406030204" pitchFamily="18" charset="0"/>
                          </a:rPr>
                          <m:t>𝑎</m:t>
                        </m:r>
                      </m:sub>
                    </m:sSub>
                    <m:r>
                      <a:rPr lang="en-US" i="1">
                        <a:latin typeface="Cambria Math" panose="02040503050406030204" pitchFamily="18" charset="0"/>
                      </a:rPr>
                      <m:t> </m:t>
                    </m:r>
                    <m:r>
                      <a:rPr lang="en-US" b="0" i="1" smtClean="0">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m:t>
                        </m:r>
                        <m:r>
                          <a:rPr lang="en-US" b="0" i="1" smtClean="0">
                            <a:latin typeface="Cambria Math" panose="02040503050406030204" pitchFamily="18" charset="0"/>
                          </a:rPr>
                          <m:t>8</m:t>
                        </m:r>
                      </m:sup>
                    </m:sSup>
                    <m:r>
                      <m:rPr>
                        <m:nor/>
                      </m:rPr>
                      <a:rPr lang="en-GB" dirty="0">
                        <a:latin typeface="Cambria Math" panose="02040503050406030204" pitchFamily="18" charset="0"/>
                      </a:rPr>
                      <m:t>eV</m:t>
                    </m:r>
                  </m:oMath>
                </a14:m>
                <a:r>
                  <a:rPr lang="en-US" b="0" dirty="0"/>
                  <a:t>]</a:t>
                </a:r>
                <a14:m>
                  <m:oMath xmlns:m="http://schemas.openxmlformats.org/officeDocument/2006/math">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2.45</m:t>
                        </m:r>
                      </m:e>
                      <m:sub>
                        <m:r>
                          <a:rPr lang="en-US" b="0" i="1" smtClean="0">
                            <a:latin typeface="Cambria Math" panose="02040503050406030204" pitchFamily="18" charset="0"/>
                          </a:rPr>
                          <m:t>−0.51</m:t>
                        </m:r>
                      </m:sub>
                      <m:sup>
                        <m:r>
                          <a:rPr lang="en-US" b="0" i="1" smtClean="0">
                            <a:latin typeface="Cambria Math" panose="02040503050406030204" pitchFamily="18" charset="0"/>
                          </a:rPr>
                          <m:t>+1.04</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14:m>
                  <m:oMath xmlns:m="http://schemas.openxmlformats.org/officeDocument/2006/math">
                    <m:r>
                      <a:rPr lang="en-GB" i="1" smtClean="0">
                        <a:solidFill>
                          <a:schemeClr val="tx1"/>
                        </a:solidFill>
                        <a:latin typeface="Cambria Math" panose="02040503050406030204" pitchFamily="18" charset="0"/>
                      </a:rPr>
                      <m:t> </m:t>
                    </m:r>
                  </m:oMath>
                </a14:m>
                <a:endParaRPr lang="en-GB" dirty="0">
                  <a:solidFill>
                    <a:schemeClr val="tx1"/>
                  </a:solidFill>
                </a:endParaRPr>
              </a:p>
              <a:p>
                <a:r>
                  <a:rPr lang="en-GB" dirty="0">
                    <a:solidFill>
                      <a:schemeClr val="tx1"/>
                    </a:solidFill>
                  </a:rPr>
                  <a:t>Noise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r>
                      <a:rPr lang="en-US" i="1">
                        <a:latin typeface="Cambria Math" panose="02040503050406030204" pitchFamily="18" charset="0"/>
                        <a:cs typeface="Arial" panose="020B0604020202020204" pitchFamily="34" charset="0"/>
                      </a:rPr>
                      <m:t>&gt;</m:t>
                    </m:r>
                    <m:r>
                      <a:rPr lang="en-US" b="0" i="1" smtClean="0">
                        <a:latin typeface="Cambria Math" panose="02040503050406030204" pitchFamily="18" charset="0"/>
                        <a:cs typeface="Arial" panose="020B0604020202020204" pitchFamily="34" charset="0"/>
                      </a:rPr>
                      <m:t>1.73</m:t>
                    </m:r>
                    <m:r>
                      <a:rPr lang="en-US" i="1">
                        <a:latin typeface="Cambria Math" panose="02040503050406030204" pitchFamily="18" charset="0"/>
                        <a:cs typeface="Arial" panose="020B0604020202020204" pitchFamily="34" charset="0"/>
                      </a:rPr>
                      <m:t>𝑥</m:t>
                    </m:r>
                    <m:sSup>
                      <m:sSupPr>
                        <m:ctrlPr>
                          <a:rPr lang="en-US" i="1">
                            <a:latin typeface="Cambria Math" panose="02040503050406030204" pitchFamily="18" charset="0"/>
                            <a:cs typeface="Arial" panose="020B0604020202020204" pitchFamily="34" charset="0"/>
                          </a:rPr>
                        </m:ctrlPr>
                      </m:sSupPr>
                      <m:e>
                        <m:r>
                          <a:rPr lang="en-US" i="1">
                            <a:latin typeface="Cambria Math" panose="02040503050406030204" pitchFamily="18" charset="0"/>
                            <a:cs typeface="Arial" panose="020B0604020202020204" pitchFamily="34" charset="0"/>
                          </a:rPr>
                          <m:t>10</m:t>
                        </m:r>
                      </m:e>
                      <m:sup>
                        <m:r>
                          <a:rPr lang="en-US" i="1">
                            <a:latin typeface="Cambria Math" panose="02040503050406030204" pitchFamily="18" charset="0"/>
                            <a:cs typeface="Arial" panose="020B0604020202020204" pitchFamily="34" charset="0"/>
                          </a:rPr>
                          <m:t>−1</m:t>
                        </m:r>
                        <m:r>
                          <a:rPr lang="en-US" b="0" i="1" smtClean="0">
                            <a:latin typeface="Cambria Math" panose="02040503050406030204" pitchFamily="18" charset="0"/>
                            <a:cs typeface="Arial" panose="020B0604020202020204" pitchFamily="34" charset="0"/>
                          </a:rPr>
                          <m:t>8</m:t>
                        </m:r>
                      </m:sup>
                    </m:sSup>
                    <m:r>
                      <m:rPr>
                        <m:sty m:val="p"/>
                      </m:rPr>
                      <a:rPr lang="en-US">
                        <a:latin typeface="Cambria Math" panose="02040503050406030204" pitchFamily="18" charset="0"/>
                        <a:cs typeface="Arial" panose="020B0604020202020204" pitchFamily="34" charset="0"/>
                      </a:rPr>
                      <m:t>eV</m:t>
                    </m:r>
                    <m:r>
                      <a:rPr lang="en-US" i="1">
                        <a:latin typeface="Cambria Math" panose="02040503050406030204" pitchFamily="18" charset="0"/>
                        <a:cs typeface="Arial" panose="020B0604020202020204" pitchFamily="34" charset="0"/>
                      </a:rPr>
                      <m:t> </m:t>
                    </m:r>
                  </m:oMath>
                </a14:m>
                <a:r>
                  <a:rPr lang="en-US" dirty="0">
                    <a:latin typeface="Cambria Math" panose="02040503050406030204" pitchFamily="18" charset="0"/>
                    <a:cs typeface="Arial" panose="020B0604020202020204" pitchFamily="34" charset="0"/>
                  </a:rPr>
                  <a:t>(95% C.L)</a:t>
                </a:r>
              </a:p>
            </p:txBody>
          </p:sp>
        </mc:Choice>
        <mc:Fallback xmlns="">
          <p:sp>
            <p:nvSpPr>
              <p:cNvPr id="27" name="TextBox 26">
                <a:extLst>
                  <a:ext uri="{FF2B5EF4-FFF2-40B4-BE49-F238E27FC236}">
                    <a16:creationId xmlns:a16="http://schemas.microsoft.com/office/drawing/2014/main" id="{774E0CC8-A91B-BBDC-2682-1B5008E21FBA}"/>
                  </a:ext>
                </a:extLst>
              </p:cNvPr>
              <p:cNvSpPr txBox="1">
                <a:spLocks noRot="1" noChangeAspect="1" noMove="1" noResize="1" noEditPoints="1" noAdjustHandles="1" noChangeArrowheads="1" noChangeShapeType="1" noTextEdit="1"/>
              </p:cNvSpPr>
              <p:nvPr/>
            </p:nvSpPr>
            <p:spPr>
              <a:xfrm>
                <a:off x="6566555" y="4383219"/>
                <a:ext cx="5125336" cy="653512"/>
              </a:xfrm>
              <a:prstGeom prst="rect">
                <a:avLst/>
              </a:prstGeom>
              <a:blipFill>
                <a:blip r:embed="rId6"/>
                <a:stretch>
                  <a:fillRect l="-709" t="-2679" b="-12500"/>
                </a:stretch>
              </a:blipFill>
              <a:ln w="28575">
                <a:solidFill>
                  <a:srgbClr val="001848"/>
                </a:solidFill>
              </a:ln>
            </p:spPr>
            <p:txBody>
              <a:bodyPr/>
              <a:lstStyle/>
              <a:p>
                <a:r>
                  <a:rPr lang="en-GB">
                    <a:noFill/>
                  </a:rPr>
                  <a:t> </a:t>
                </a:r>
              </a:p>
            </p:txBody>
          </p:sp>
        </mc:Fallback>
      </mc:AlternateContent>
      <p:sp>
        <p:nvSpPr>
          <p:cNvPr id="33" name="Rectangle 32">
            <a:extLst>
              <a:ext uri="{FF2B5EF4-FFF2-40B4-BE49-F238E27FC236}">
                <a16:creationId xmlns:a16="http://schemas.microsoft.com/office/drawing/2014/main" id="{52E188ED-1A9C-8DD7-FADE-3DB5C317ECC5}"/>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DBB999DE-AA85-7BCE-7D1E-0A9FE7B551E4}"/>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35" name="TextBox 34">
            <a:extLst>
              <a:ext uri="{FF2B5EF4-FFF2-40B4-BE49-F238E27FC236}">
                <a16:creationId xmlns:a16="http://schemas.microsoft.com/office/drawing/2014/main" id="{D18D4C91-D642-4D91-2429-893EDA5B4B5B}"/>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559954CD-2DBD-F304-7D84-3186FFD0E704}"/>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37" name="TextBox 36">
            <a:extLst>
              <a:ext uri="{FF2B5EF4-FFF2-40B4-BE49-F238E27FC236}">
                <a16:creationId xmlns:a16="http://schemas.microsoft.com/office/drawing/2014/main" id="{DF1E72F5-2415-86A2-7899-601621D58397}"/>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57448611-B59E-3A2E-6BC8-9B52D305E44E}"/>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9" name="Rectangle 38">
            <a:extLst>
              <a:ext uri="{FF2B5EF4-FFF2-40B4-BE49-F238E27FC236}">
                <a16:creationId xmlns:a16="http://schemas.microsoft.com/office/drawing/2014/main" id="{27E86ADC-5B79-4A1A-C8FC-4587F594BDDF}"/>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2DAAF9F5-3FBB-E86E-0561-3F579FE00D99}"/>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41" name="TextBox 40">
            <a:extLst>
              <a:ext uri="{FF2B5EF4-FFF2-40B4-BE49-F238E27FC236}">
                <a16:creationId xmlns:a16="http://schemas.microsoft.com/office/drawing/2014/main" id="{85A1F7B1-FCF2-AA2F-CD56-F713108B1E99}"/>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2" name="TextBox 41">
            <a:extLst>
              <a:ext uri="{FF2B5EF4-FFF2-40B4-BE49-F238E27FC236}">
                <a16:creationId xmlns:a16="http://schemas.microsoft.com/office/drawing/2014/main" id="{43C8992C-E067-5B1A-073C-A1C25C1E168A}"/>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3" name="TextBox 42">
            <a:extLst>
              <a:ext uri="{FF2B5EF4-FFF2-40B4-BE49-F238E27FC236}">
                <a16:creationId xmlns:a16="http://schemas.microsoft.com/office/drawing/2014/main" id="{656E60D5-2D55-49F9-5403-0314B9A30B0D}"/>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5C7FF0B9-8053-585F-273A-F761E30A1B20}"/>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5" name="Rectangle 44">
            <a:extLst>
              <a:ext uri="{FF2B5EF4-FFF2-40B4-BE49-F238E27FC236}">
                <a16:creationId xmlns:a16="http://schemas.microsoft.com/office/drawing/2014/main" id="{2E2FA2F8-AA5B-1EF6-D359-BDAA62378C6D}"/>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C35D25DB-0796-6E94-1A64-8DF13A2040BB}"/>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47" name="TextBox 46">
            <a:extLst>
              <a:ext uri="{FF2B5EF4-FFF2-40B4-BE49-F238E27FC236}">
                <a16:creationId xmlns:a16="http://schemas.microsoft.com/office/drawing/2014/main" id="{8D026A29-9A4C-5183-3EDE-9397ECE889D3}"/>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8" name="TextBox 47">
            <a:extLst>
              <a:ext uri="{FF2B5EF4-FFF2-40B4-BE49-F238E27FC236}">
                <a16:creationId xmlns:a16="http://schemas.microsoft.com/office/drawing/2014/main" id="{A3BC46A7-0AE9-69BF-8165-40AB3EAEFF4C}"/>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9" name="TextBox 48">
            <a:extLst>
              <a:ext uri="{FF2B5EF4-FFF2-40B4-BE49-F238E27FC236}">
                <a16:creationId xmlns:a16="http://schemas.microsoft.com/office/drawing/2014/main" id="{965563CC-C638-8BDF-3DA8-4E02697B3C6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0" name="TextBox 49">
            <a:extLst>
              <a:ext uri="{FF2B5EF4-FFF2-40B4-BE49-F238E27FC236}">
                <a16:creationId xmlns:a16="http://schemas.microsoft.com/office/drawing/2014/main" id="{F453FE01-0ADA-B9ED-B79F-2D98CB3BB6E2}"/>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2" name="Rectangle 51">
            <a:extLst>
              <a:ext uri="{FF2B5EF4-FFF2-40B4-BE49-F238E27FC236}">
                <a16:creationId xmlns:a16="http://schemas.microsoft.com/office/drawing/2014/main" id="{88BEE4C6-AB9E-5C6D-DC80-8D088468B21D}"/>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DC927B5B-2A99-AD90-E950-10AC6E076EB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F28FC13E-F5C7-FD48-BFB8-FEC02A7329B6}"/>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55" name="TextBox 54">
            <a:extLst>
              <a:ext uri="{FF2B5EF4-FFF2-40B4-BE49-F238E27FC236}">
                <a16:creationId xmlns:a16="http://schemas.microsoft.com/office/drawing/2014/main" id="{182C646A-2938-7197-8DCC-06AFAD1FB447}"/>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56" name="TextBox 55">
            <a:extLst>
              <a:ext uri="{FF2B5EF4-FFF2-40B4-BE49-F238E27FC236}">
                <a16:creationId xmlns:a16="http://schemas.microsoft.com/office/drawing/2014/main" id="{D7433823-780D-17DD-D9E8-446D60D5A21D}"/>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57" name="TextBox 56">
            <a:extLst>
              <a:ext uri="{FF2B5EF4-FFF2-40B4-BE49-F238E27FC236}">
                <a16:creationId xmlns:a16="http://schemas.microsoft.com/office/drawing/2014/main" id="{7D10A6F0-918D-352C-40FB-1A06DC1D7EF4}"/>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8" name="TextBox 57">
            <a:extLst>
              <a:ext uri="{FF2B5EF4-FFF2-40B4-BE49-F238E27FC236}">
                <a16:creationId xmlns:a16="http://schemas.microsoft.com/office/drawing/2014/main" id="{5EFCE170-6C16-76DE-25B8-820973320CA3}"/>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9" name="Rectangle 58">
            <a:extLst>
              <a:ext uri="{FF2B5EF4-FFF2-40B4-BE49-F238E27FC236}">
                <a16:creationId xmlns:a16="http://schemas.microsoft.com/office/drawing/2014/main" id="{C5DF4E85-AFB0-B73F-7C27-A70465C7B360}"/>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9AF076ED-67B9-F48E-5D92-F4305CD16F9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a:extLst>
              <a:ext uri="{FF2B5EF4-FFF2-40B4-BE49-F238E27FC236}">
                <a16:creationId xmlns:a16="http://schemas.microsoft.com/office/drawing/2014/main" id="{F7622051-D1A5-4DF6-F74E-ECB6BB67D6AE}"/>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68" name="TextBox 67">
            <a:extLst>
              <a:ext uri="{FF2B5EF4-FFF2-40B4-BE49-F238E27FC236}">
                <a16:creationId xmlns:a16="http://schemas.microsoft.com/office/drawing/2014/main" id="{44BD5F03-AB04-AD46-B89C-669FC1B0F5C2}"/>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9" name="TextBox 68">
            <a:extLst>
              <a:ext uri="{FF2B5EF4-FFF2-40B4-BE49-F238E27FC236}">
                <a16:creationId xmlns:a16="http://schemas.microsoft.com/office/drawing/2014/main" id="{1FB97F65-1299-EC62-5B38-703F9EFE6603}"/>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70" name="TextBox 69">
            <a:extLst>
              <a:ext uri="{FF2B5EF4-FFF2-40B4-BE49-F238E27FC236}">
                <a16:creationId xmlns:a16="http://schemas.microsoft.com/office/drawing/2014/main" id="{1E4472FA-94E5-2130-D611-1F46694BD93E}"/>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71" name="TextBox 70">
            <a:extLst>
              <a:ext uri="{FF2B5EF4-FFF2-40B4-BE49-F238E27FC236}">
                <a16:creationId xmlns:a16="http://schemas.microsoft.com/office/drawing/2014/main" id="{CFFA2B4B-050B-0419-DD5D-D1620D239D36}"/>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2" name="TextBox 71">
            <a:extLst>
              <a:ext uri="{FF2B5EF4-FFF2-40B4-BE49-F238E27FC236}">
                <a16:creationId xmlns:a16="http://schemas.microsoft.com/office/drawing/2014/main" id="{1BC9BCB5-33B9-CEE4-F8A6-D9E5F95B09D3}"/>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11</a:t>
            </a:r>
            <a:endParaRPr lang="en-GB" sz="1400" dirty="0"/>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E379A0F2-E6D3-8D4D-A7E6-46083A4D8C0A}"/>
                  </a:ext>
                </a:extLst>
              </p:cNvPr>
              <p:cNvSpPr txBox="1"/>
              <p:nvPr/>
            </p:nvSpPr>
            <p:spPr>
              <a:xfrm>
                <a:off x="775792" y="2216226"/>
                <a:ext cx="6522180" cy="7035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s-ES" sz="1600" i="1" smtClean="0">
                              <a:solidFill>
                                <a:schemeClr val="bg1">
                                  <a:lumMod val="65000"/>
                                </a:schemeClr>
                              </a:solidFill>
                              <a:latin typeface="Cambria Math" panose="02040503050406030204" pitchFamily="18" charset="0"/>
                              <a:cs typeface="Arial" panose="020B0604020202020204" pitchFamily="34" charset="0"/>
                            </a:rPr>
                          </m:ctrlPr>
                        </m:sSupPr>
                        <m:e>
                          <m:sSub>
                            <m:sSubPr>
                              <m:ctrlPr>
                                <a:rPr lang="en-GB"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s-ES" sz="1600" i="1">
                                  <a:solidFill>
                                    <a:schemeClr val="bg1">
                                      <a:lumMod val="65000"/>
                                    </a:schemeClr>
                                  </a:solidFill>
                                  <a:latin typeface="Cambria Math" panose="02040503050406030204" pitchFamily="18" charset="0"/>
                                  <a:cs typeface="Arial" panose="020B0604020202020204" pitchFamily="34" charset="0"/>
                                </a:rPr>
                                <m:t>f</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iso</m:t>
                              </m:r>
                            </m:sub>
                          </m:sSub>
                        </m:e>
                        <m:sup>
                          <m:r>
                            <a:rPr lang="en-US" sz="1600" i="1">
                              <a:solidFill>
                                <a:schemeClr val="bg1">
                                  <a:lumMod val="65000"/>
                                </a:schemeClr>
                              </a:solidFill>
                              <a:latin typeface="Cambria Math" panose="02040503050406030204" pitchFamily="18" charset="0"/>
                              <a:cs typeface="Arial" panose="020B0604020202020204" pitchFamily="34" charset="0"/>
                            </a:rPr>
                            <m:t>2</m:t>
                          </m:r>
                        </m:sup>
                      </m:sSup>
                      <m:r>
                        <a:rPr lang="en-US" sz="1600" i="1">
                          <a:solidFill>
                            <a:schemeClr val="bg1">
                              <a:lumMod val="65000"/>
                            </a:schemeClr>
                          </a:solidFill>
                          <a:latin typeface="Cambria Math" panose="02040503050406030204" pitchFamily="18" charset="0"/>
                          <a:cs typeface="Arial" panose="020B0604020202020204" pitchFamily="34" charset="0"/>
                        </a:rPr>
                        <m:t>= </m:t>
                      </m:r>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d>
                            <m:dPr>
                              <m:begChr m:val=""/>
                              <m:endChr m:val="|"/>
                              <m:ctrlPr>
                                <a:rPr lang="en-US" sz="1600" i="1">
                                  <a:solidFill>
                                    <a:schemeClr val="bg1">
                                      <a:lumMod val="65000"/>
                                    </a:schemeClr>
                                  </a:solidFill>
                                  <a:latin typeface="Cambria Math" panose="02040503050406030204" pitchFamily="18" charset="0"/>
                                  <a:cs typeface="Arial" panose="020B0604020202020204" pitchFamily="34" charset="0"/>
                                </a:rPr>
                              </m:ctrlPr>
                            </m:dPr>
                            <m:e>
                              <m:f>
                                <m:fPr>
                                  <m:ctrlPr>
                                    <a:rPr lang="en-US" sz="1600" i="1">
                                      <a:solidFill>
                                        <a:schemeClr val="bg1">
                                          <a:lumMod val="65000"/>
                                        </a:schemeClr>
                                      </a:solidFill>
                                      <a:latin typeface="Cambria Math" panose="02040503050406030204" pitchFamily="18" charset="0"/>
                                      <a:cs typeface="Arial" panose="020B0604020202020204" pitchFamily="34" charset="0"/>
                                    </a:rPr>
                                  </m:ctrlPr>
                                </m:fPr>
                                <m:num>
                                  <m:sSub>
                                    <m:sSubPr>
                                      <m:ctrlPr>
                                        <a:rPr lang="el-GR"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sz="1600" i="1">
                                          <a:solidFill>
                                            <a:schemeClr val="bg1">
                                              <a:lumMod val="65000"/>
                                            </a:schemeClr>
                                          </a:solidFill>
                                          <a:latin typeface="Cambria Math" panose="02040503050406030204" pitchFamily="18" charset="0"/>
                                          <a:cs typeface="Arial" panose="020B0604020202020204" pitchFamily="34" charset="0"/>
                                        </a:rPr>
                                        <m:t>A</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iso</m:t>
                                      </m:r>
                                    </m:sub>
                                  </m:sSub>
                                </m:num>
                                <m:den>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sz="1600" i="1">
                                          <a:solidFill>
                                            <a:schemeClr val="bg1">
                                              <a:lumMod val="65000"/>
                                            </a:schemeClr>
                                          </a:solidFill>
                                          <a:latin typeface="Cambria Math" panose="02040503050406030204" pitchFamily="18" charset="0"/>
                                          <a:cs typeface="Arial" panose="020B0604020202020204" pitchFamily="34" charset="0"/>
                                        </a:rPr>
                                        <m:t>A</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s</m:t>
                                      </m:r>
                                    </m:sub>
                                  </m:sSub>
                                </m:den>
                              </m:f>
                            </m:e>
                          </m:d>
                        </m:e>
                        <m:sub>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r>
                                <a:rPr lang="en-US" sz="1600" i="1">
                                  <a:solidFill>
                                    <a:schemeClr val="bg1">
                                      <a:lumMod val="65000"/>
                                    </a:schemeClr>
                                  </a:solidFill>
                                  <a:latin typeface="Cambria Math" panose="02040503050406030204" pitchFamily="18" charset="0"/>
                                  <a:cs typeface="Arial" panose="020B0604020202020204" pitchFamily="34" charset="0"/>
                                </a:rPr>
                                <m:t>𝑘</m:t>
                              </m:r>
                            </m:e>
                            <m:sub>
                              <m:r>
                                <a:rPr lang="en-US" sz="1600" i="1">
                                  <a:solidFill>
                                    <a:schemeClr val="bg1">
                                      <a:lumMod val="65000"/>
                                    </a:schemeClr>
                                  </a:solidFill>
                                  <a:latin typeface="Cambria Math" panose="02040503050406030204" pitchFamily="18" charset="0"/>
                                  <a:cs typeface="Arial" panose="020B0604020202020204" pitchFamily="34" charset="0"/>
                                </a:rPr>
                                <m:t>∗</m:t>
                              </m:r>
                            </m:sub>
                          </m:sSub>
                          <m:r>
                            <a:rPr lang="en-US" sz="1600" i="1">
                              <a:solidFill>
                                <a:schemeClr val="bg1">
                                  <a:lumMod val="65000"/>
                                </a:schemeClr>
                              </a:solidFill>
                              <a:latin typeface="Cambria Math" panose="02040503050406030204" pitchFamily="18" charset="0"/>
                              <a:cs typeface="Arial" panose="020B0604020202020204" pitchFamily="34" charset="0"/>
                            </a:rPr>
                            <m:t>=0.05 </m:t>
                          </m:r>
                          <m:sSup>
                            <m:sSupPr>
                              <m:ctrlPr>
                                <a:rPr lang="en-US" sz="1600" i="1">
                                  <a:solidFill>
                                    <a:schemeClr val="bg1">
                                      <a:lumMod val="65000"/>
                                    </a:schemeClr>
                                  </a:solidFill>
                                  <a:latin typeface="Cambria Math" panose="02040503050406030204" pitchFamily="18" charset="0"/>
                                  <a:cs typeface="Arial" panose="020B0604020202020204" pitchFamily="34" charset="0"/>
                                </a:rPr>
                              </m:ctrlPr>
                            </m:sSupPr>
                            <m:e>
                              <m:r>
                                <m:rPr>
                                  <m:sty m:val="p"/>
                                </m:rPr>
                                <a:rPr lang="en-US" sz="1600" i="1">
                                  <a:solidFill>
                                    <a:schemeClr val="bg1">
                                      <a:lumMod val="65000"/>
                                    </a:schemeClr>
                                  </a:solidFill>
                                  <a:latin typeface="Cambria Math" panose="02040503050406030204" pitchFamily="18" charset="0"/>
                                  <a:cs typeface="Arial" panose="020B0604020202020204" pitchFamily="34" charset="0"/>
                                </a:rPr>
                                <m:t>Mpc</m:t>
                              </m:r>
                            </m:e>
                            <m:sup>
                              <m:r>
                                <a:rPr lang="en-US" sz="1600" i="1">
                                  <a:solidFill>
                                    <a:schemeClr val="bg1">
                                      <a:lumMod val="65000"/>
                                    </a:schemeClr>
                                  </a:solidFill>
                                  <a:latin typeface="Cambria Math" panose="02040503050406030204" pitchFamily="18" charset="0"/>
                                  <a:cs typeface="Arial" panose="020B0604020202020204" pitchFamily="34" charset="0"/>
                                </a:rPr>
                                <m:t>−1</m:t>
                              </m:r>
                            </m:sup>
                          </m:sSup>
                        </m:sub>
                      </m:sSub>
                    </m:oMath>
                  </m:oMathPara>
                </a14:m>
                <a:endParaRPr lang="en-GB" i="1" dirty="0">
                  <a:latin typeface="Cambria Math" panose="02040503050406030204" pitchFamily="18" charset="0"/>
                  <a:cs typeface="Arial" panose="020B0604020202020204" pitchFamily="34" charset="0"/>
                </a:endParaRPr>
              </a:p>
            </p:txBody>
          </p:sp>
        </mc:Choice>
        <mc:Fallback xmlns="">
          <p:sp>
            <p:nvSpPr>
              <p:cNvPr id="73" name="TextBox 72">
                <a:extLst>
                  <a:ext uri="{FF2B5EF4-FFF2-40B4-BE49-F238E27FC236}">
                    <a16:creationId xmlns:a16="http://schemas.microsoft.com/office/drawing/2014/main" id="{E379A0F2-E6D3-8D4D-A7E6-46083A4D8C0A}"/>
                  </a:ext>
                </a:extLst>
              </p:cNvPr>
              <p:cNvSpPr txBox="1">
                <a:spLocks noRot="1" noChangeAspect="1" noMove="1" noResize="1" noEditPoints="1" noAdjustHandles="1" noChangeArrowheads="1" noChangeShapeType="1" noTextEdit="1"/>
              </p:cNvSpPr>
              <p:nvPr/>
            </p:nvSpPr>
            <p:spPr>
              <a:xfrm>
                <a:off x="775792" y="2216226"/>
                <a:ext cx="6522180" cy="703526"/>
              </a:xfrm>
              <a:prstGeom prst="rect">
                <a:avLst/>
              </a:prstGeom>
              <a:blipFill>
                <a:blip r:embed="rId7"/>
                <a:stretch>
                  <a:fillRect/>
                </a:stretch>
              </a:blipFill>
            </p:spPr>
            <p:txBody>
              <a:bodyPr/>
              <a:lstStyle/>
              <a:p>
                <a:r>
                  <a:rPr lang="en-GB">
                    <a:noFill/>
                  </a:rPr>
                  <a:t> </a:t>
                </a:r>
              </a:p>
            </p:txBody>
          </p:sp>
        </mc:Fallback>
      </mc:AlternateContent>
      <p:sp>
        <p:nvSpPr>
          <p:cNvPr id="80" name="TextBox 79">
            <a:extLst>
              <a:ext uri="{FF2B5EF4-FFF2-40B4-BE49-F238E27FC236}">
                <a16:creationId xmlns:a16="http://schemas.microsoft.com/office/drawing/2014/main" id="{6211F184-EC68-181E-3D96-4B4EBDC5D138}"/>
              </a:ext>
            </a:extLst>
          </p:cNvPr>
          <p:cNvSpPr txBox="1"/>
          <p:nvPr/>
        </p:nvSpPr>
        <p:spPr>
          <a:xfrm>
            <a:off x="8817142" y="4019637"/>
            <a:ext cx="6522180" cy="338554"/>
          </a:xfrm>
          <a:prstGeom prst="rect">
            <a:avLst/>
          </a:prstGeom>
          <a:noFill/>
        </p:spPr>
        <p:txBody>
          <a:bodyPr wrap="square">
            <a:spAutoFit/>
          </a:bodyPr>
          <a:lstStyle/>
          <a:p>
            <a:r>
              <a:rPr lang="en-US" sz="1600" dirty="0">
                <a:solidFill>
                  <a:schemeClr val="bg1">
                    <a:lumMod val="65000"/>
                  </a:schemeClr>
                </a:solidFill>
                <a:cs typeface="Arial" panose="020B0604020202020204" pitchFamily="34" charset="0"/>
              </a:rPr>
              <a:t>Temperature-independent mass</a:t>
            </a:r>
            <a:endParaRPr lang="en-GB" i="1" dirty="0">
              <a:latin typeface="Cambria Math" panose="02040503050406030204" pitchFamily="18" charset="0"/>
              <a:cs typeface="Arial" panose="020B0604020202020204" pitchFamily="34" charset="0"/>
            </a:endParaRPr>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82AF7ADD-E5A8-7166-207C-8818F301E637}"/>
                  </a:ext>
                </a:extLst>
              </p:cNvPr>
              <p:cNvSpPr txBox="1"/>
              <p:nvPr/>
            </p:nvSpPr>
            <p:spPr>
              <a:xfrm>
                <a:off x="6566555" y="5111533"/>
                <a:ext cx="4946676" cy="657424"/>
              </a:xfrm>
              <a:prstGeom prst="rect">
                <a:avLst/>
              </a:prstGeom>
              <a:solidFill>
                <a:schemeClr val="accent5">
                  <a:lumMod val="20000"/>
                  <a:lumOff val="80000"/>
                </a:schemeClr>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𝑓</m:t>
                        </m:r>
                      </m:e>
                      <m:sub>
                        <m:r>
                          <a:rPr lang="en-US" b="0" i="1" smtClean="0">
                            <a:latin typeface="Cambria Math" panose="02040503050406030204" pitchFamily="18" charset="0"/>
                          </a:rPr>
                          <m:t>𝑎</m:t>
                        </m:r>
                      </m:sub>
                    </m:sSub>
                    <m:r>
                      <a:rPr lang="en-US" i="1">
                        <a:latin typeface="Cambria Math" panose="02040503050406030204" pitchFamily="18" charset="0"/>
                      </a:rPr>
                      <m:t> </m:t>
                    </m:r>
                    <m:r>
                      <a:rPr lang="en-US" b="0" i="1" smtClean="0">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10</m:t>
                        </m:r>
                      </m:e>
                      <m:sup>
                        <m:r>
                          <a:rPr lang="en-US" b="0" i="1" smtClean="0">
                            <a:latin typeface="Cambria Math" panose="02040503050406030204" pitchFamily="18" charset="0"/>
                          </a:rPr>
                          <m:t>15</m:t>
                        </m:r>
                      </m:sup>
                    </m:sSup>
                    <m:r>
                      <a:rPr lang="en-US" b="0" i="1" smtClean="0">
                        <a:latin typeface="Cambria Math" panose="02040503050406030204" pitchFamily="18" charset="0"/>
                      </a:rPr>
                      <m:t>𝐺</m:t>
                    </m:r>
                    <m:r>
                      <m:rPr>
                        <m:nor/>
                      </m:rPr>
                      <a:rPr lang="en-GB" dirty="0">
                        <a:latin typeface="Cambria Math" panose="02040503050406030204" pitchFamily="18" charset="0"/>
                      </a:rPr>
                      <m:t>eV</m:t>
                    </m:r>
                  </m:oMath>
                </a14:m>
                <a:r>
                  <a:rPr lang="en-US" b="0" dirty="0"/>
                  <a:t>]</a:t>
                </a:r>
                <a14:m>
                  <m:oMath xmlns:m="http://schemas.openxmlformats.org/officeDocument/2006/math">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2.55</m:t>
                        </m:r>
                      </m:e>
                      <m:sub>
                        <m:r>
                          <a:rPr lang="en-US" b="0" i="1" smtClean="0">
                            <a:latin typeface="Cambria Math" panose="02040503050406030204" pitchFamily="18" charset="0"/>
                          </a:rPr>
                          <m:t>−0.22</m:t>
                        </m:r>
                      </m:sub>
                      <m:sup>
                        <m:r>
                          <a:rPr lang="en-US" b="0" i="1" smtClean="0">
                            <a:latin typeface="Cambria Math" panose="02040503050406030204" pitchFamily="18" charset="0"/>
                          </a:rPr>
                          <m:t>+0.15</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14:m>
                  <m:oMath xmlns:m="http://schemas.openxmlformats.org/officeDocument/2006/math">
                    <m:r>
                      <a:rPr lang="en-GB" i="1" smtClean="0">
                        <a:solidFill>
                          <a:schemeClr val="tx1"/>
                        </a:solidFill>
                        <a:latin typeface="Cambria Math" panose="02040503050406030204" pitchFamily="18" charset="0"/>
                      </a:rPr>
                      <m:t> </m:t>
                    </m:r>
                  </m:oMath>
                </a14:m>
                <a:endParaRPr lang="en-GB" dirty="0">
                  <a:solidFill>
                    <a:schemeClr val="tx1"/>
                  </a:solidFill>
                </a:endParaRPr>
              </a:p>
              <a:p>
                <a:r>
                  <a:rPr lang="en-GB" dirty="0">
                    <a:solidFill>
                      <a:schemeClr val="tx1"/>
                    </a:solidFill>
                  </a:rPr>
                  <a:t>Noise </a:t>
                </a:r>
                <a14:m>
                  <m:oMath xmlns:m="http://schemas.openxmlformats.org/officeDocument/2006/math">
                    <m:r>
                      <a:rPr lang="en-US" b="0" i="0" smtClean="0">
                        <a:latin typeface="Cambria Math" panose="02040503050406030204" pitchFamily="18" charset="0"/>
                      </a:rPr>
                      <m:t>                    </m:t>
                    </m:r>
                    <m:r>
                      <a:rPr lang="en-US" b="0" i="1" smtClean="0">
                        <a:latin typeface="Cambria Math" panose="02040503050406030204" pitchFamily="18" charset="0"/>
                      </a:rPr>
                      <m:t> </m:t>
                    </m:r>
                    <m:sSub>
                      <m:sSubPr>
                        <m:ctrlPr>
                          <a:rPr lang="en-GB"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𝑓</m:t>
                        </m:r>
                      </m:e>
                      <m:sub>
                        <m:r>
                          <a:rPr lang="en-US" i="1">
                            <a:latin typeface="Cambria Math" panose="02040503050406030204" pitchFamily="18" charset="0"/>
                          </a:rPr>
                          <m:t>𝑎</m:t>
                        </m:r>
                      </m:sub>
                    </m:sSub>
                    <m:r>
                      <a:rPr lang="en-US" i="1">
                        <a:latin typeface="Cambria Math" panose="02040503050406030204" pitchFamily="18" charset="0"/>
                      </a:rPr>
                      <m:t> </m:t>
                    </m:r>
                    <m:r>
                      <a:rPr lang="en-US" b="0" i="1" smtClean="0">
                        <a:latin typeface="Cambria Math" panose="02040503050406030204" pitchFamily="18" charset="0"/>
                        <a:cs typeface="Arial" panose="020B0604020202020204" pitchFamily="34" charset="0"/>
                      </a:rPr>
                      <m:t>&lt;2.79</m:t>
                    </m:r>
                    <m:r>
                      <a:rPr lang="en-US" i="1">
                        <a:latin typeface="Cambria Math" panose="02040503050406030204" pitchFamily="18" charset="0"/>
                        <a:cs typeface="Arial" panose="020B0604020202020204" pitchFamily="34" charset="0"/>
                      </a:rPr>
                      <m:t>𝑥</m:t>
                    </m:r>
                    <m:sSup>
                      <m:sSupPr>
                        <m:ctrlPr>
                          <a:rPr lang="en-US" i="1">
                            <a:latin typeface="Cambria Math" panose="02040503050406030204" pitchFamily="18" charset="0"/>
                            <a:cs typeface="Arial" panose="020B0604020202020204" pitchFamily="34" charset="0"/>
                          </a:rPr>
                        </m:ctrlPr>
                      </m:sSupPr>
                      <m:e>
                        <m:r>
                          <a:rPr lang="en-US" i="1">
                            <a:latin typeface="Cambria Math" panose="02040503050406030204" pitchFamily="18" charset="0"/>
                            <a:cs typeface="Arial" panose="020B0604020202020204" pitchFamily="34" charset="0"/>
                          </a:rPr>
                          <m:t>10</m:t>
                        </m:r>
                      </m:e>
                      <m:sup>
                        <m:r>
                          <a:rPr lang="en-US" b="0" i="1" smtClean="0">
                            <a:latin typeface="Cambria Math" panose="02040503050406030204" pitchFamily="18" charset="0"/>
                            <a:cs typeface="Arial" panose="020B0604020202020204" pitchFamily="34" charset="0"/>
                          </a:rPr>
                          <m:t>15</m:t>
                        </m:r>
                      </m:sup>
                    </m:sSup>
                    <m:r>
                      <m:rPr>
                        <m:sty m:val="p"/>
                      </m:rPr>
                      <a:rPr lang="en-US" b="0" i="0" smtClean="0">
                        <a:latin typeface="Cambria Math" panose="02040503050406030204" pitchFamily="18" charset="0"/>
                        <a:cs typeface="Arial" panose="020B0604020202020204" pitchFamily="34" charset="0"/>
                      </a:rPr>
                      <m:t>G</m:t>
                    </m:r>
                    <m:r>
                      <m:rPr>
                        <m:sty m:val="p"/>
                      </m:rPr>
                      <a:rPr lang="en-US">
                        <a:latin typeface="Cambria Math" panose="02040503050406030204" pitchFamily="18" charset="0"/>
                        <a:cs typeface="Arial" panose="020B0604020202020204" pitchFamily="34" charset="0"/>
                      </a:rPr>
                      <m:t>eV</m:t>
                    </m:r>
                    <m:r>
                      <a:rPr lang="en-US" i="1">
                        <a:latin typeface="Cambria Math" panose="02040503050406030204" pitchFamily="18" charset="0"/>
                        <a:cs typeface="Arial" panose="020B0604020202020204" pitchFamily="34" charset="0"/>
                      </a:rPr>
                      <m:t> </m:t>
                    </m:r>
                  </m:oMath>
                </a14:m>
                <a:r>
                  <a:rPr lang="en-US" dirty="0">
                    <a:latin typeface="Cambria Math" panose="02040503050406030204" pitchFamily="18" charset="0"/>
                    <a:cs typeface="Arial" panose="020B0604020202020204" pitchFamily="34" charset="0"/>
                  </a:rPr>
                  <a:t>(95% C.L)</a:t>
                </a:r>
              </a:p>
            </p:txBody>
          </p:sp>
        </mc:Choice>
        <mc:Fallback xmlns="">
          <p:sp>
            <p:nvSpPr>
              <p:cNvPr id="81" name="TextBox 80">
                <a:extLst>
                  <a:ext uri="{FF2B5EF4-FFF2-40B4-BE49-F238E27FC236}">
                    <a16:creationId xmlns:a16="http://schemas.microsoft.com/office/drawing/2014/main" id="{82AF7ADD-E5A8-7166-207C-8818F301E637}"/>
                  </a:ext>
                </a:extLst>
              </p:cNvPr>
              <p:cNvSpPr txBox="1">
                <a:spLocks noRot="1" noChangeAspect="1" noMove="1" noResize="1" noEditPoints="1" noAdjustHandles="1" noChangeArrowheads="1" noChangeShapeType="1" noTextEdit="1"/>
              </p:cNvSpPr>
              <p:nvPr/>
            </p:nvSpPr>
            <p:spPr>
              <a:xfrm>
                <a:off x="6566555" y="5111533"/>
                <a:ext cx="4946676" cy="657424"/>
              </a:xfrm>
              <a:prstGeom prst="rect">
                <a:avLst/>
              </a:prstGeom>
              <a:blipFill>
                <a:blip r:embed="rId8"/>
                <a:stretch>
                  <a:fillRect l="-734" t="-3571" b="-12500"/>
                </a:stretch>
              </a:blipFill>
              <a:ln w="28575">
                <a:solidFill>
                  <a:srgbClr val="001848"/>
                </a:solidFill>
              </a:ln>
            </p:spPr>
            <p:txBody>
              <a:bodyPr/>
              <a:lstStyle/>
              <a:p>
                <a:r>
                  <a:rPr lang="en-GB">
                    <a:noFill/>
                  </a:rPr>
                  <a:t> </a:t>
                </a:r>
              </a:p>
            </p:txBody>
          </p:sp>
        </mc:Fallback>
      </mc:AlternateContent>
    </p:spTree>
    <p:extLst>
      <p:ext uri="{BB962C8B-B14F-4D97-AF65-F5344CB8AC3E}">
        <p14:creationId xmlns:p14="http://schemas.microsoft.com/office/powerpoint/2010/main" val="325372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P spid="27" grpId="0" animBg="1"/>
      <p:bldP spid="80" grpId="0"/>
      <p:bldP spid="8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5BD21-6367-9CD1-E939-21E1C8619C42}"/>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B22E93E2-0B34-BA0F-B818-4D71FA639FF6}"/>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C67CA15-6E35-1057-B7C1-766477F814F5}"/>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4C0A7E2-0E29-6250-71A8-9268AD10C612}"/>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196693C-6BE3-352F-54CC-065AA1590B22}"/>
              </a:ext>
            </a:extLst>
          </p:cNvPr>
          <p:cNvSpPr>
            <a:spLocks noGrp="1"/>
          </p:cNvSpPr>
          <p:nvPr>
            <p:ph type="title"/>
          </p:nvPr>
        </p:nvSpPr>
        <p:spPr>
          <a:xfrm>
            <a:off x="339250" y="86627"/>
            <a:ext cx="10515600" cy="1145407"/>
          </a:xfrm>
        </p:spPr>
        <p:txBody>
          <a:bodyPr>
            <a:normAutofit/>
          </a:bodyPr>
          <a:lstStyle/>
          <a:p>
            <a:r>
              <a:rPr lang="en-US" dirty="0">
                <a:solidFill>
                  <a:schemeClr val="bg1"/>
                </a:solidFill>
              </a:rPr>
              <a:t>Summary</a:t>
            </a:r>
            <a:endParaRPr lang="en-GB" dirty="0">
              <a:solidFill>
                <a:schemeClr val="bg1"/>
              </a:solidFill>
            </a:endParaRPr>
          </a:p>
        </p:txBody>
      </p:sp>
      <p:sp>
        <p:nvSpPr>
          <p:cNvPr id="16" name="Text 19">
            <a:extLst>
              <a:ext uri="{FF2B5EF4-FFF2-40B4-BE49-F238E27FC236}">
                <a16:creationId xmlns:a16="http://schemas.microsoft.com/office/drawing/2014/main" id="{A7AF71CC-9CA3-2184-0D29-8F9B031AFA98}"/>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AFD8871F-3413-9C76-5065-1F05E875C595}"/>
              </a:ext>
            </a:extLst>
          </p:cNvPr>
          <p:cNvSpPr txBox="1"/>
          <p:nvPr/>
        </p:nvSpPr>
        <p:spPr>
          <a:xfrm>
            <a:off x="707668" y="6488668"/>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63" name="TextBox 62">
            <a:extLst>
              <a:ext uri="{FF2B5EF4-FFF2-40B4-BE49-F238E27FC236}">
                <a16:creationId xmlns:a16="http://schemas.microsoft.com/office/drawing/2014/main" id="{D2FF38D9-014C-65F3-D6A0-9D2AC7955B4D}"/>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D4AE68EF-8C6A-0099-CAF1-6374C38368C3}"/>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89E1A854-6E55-725A-D4E8-E4FEF0FAC5E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368DF60C-DEC2-ECE3-FC0D-32F51ABEB6DB}"/>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D1D31B0-8D5C-F659-02F7-7439DB4A5919}"/>
                  </a:ext>
                </a:extLst>
              </p:cNvPr>
              <p:cNvSpPr txBox="1"/>
              <p:nvPr/>
            </p:nvSpPr>
            <p:spPr>
              <a:xfrm>
                <a:off x="608516" y="1488061"/>
                <a:ext cx="10974968" cy="4524315"/>
              </a:xfrm>
              <a:prstGeom prst="rect">
                <a:avLst/>
              </a:prstGeom>
              <a:noFill/>
            </p:spPr>
            <p:txBody>
              <a:bodyPr wrap="square">
                <a:spAutoFit/>
              </a:bodyPr>
              <a:lstStyle/>
              <a:p>
                <a:pPr marL="285750" indent="-285750">
                  <a:buFont typeface="Wingdings" panose="05000000000000000000" pitchFamily="2" charset="2"/>
                  <a:buChar char="Ø"/>
                </a:pPr>
                <a:r>
                  <a:rPr lang="en-US" b="1" dirty="0">
                    <a:latin typeface="Arial" panose="020B0604020202020204" pitchFamily="34" charset="0"/>
                    <a:cs typeface="Arial" panose="020B0604020202020204" pitchFamily="34" charset="0"/>
                  </a:rPr>
                  <a:t>IDEA: </a:t>
                </a:r>
              </a:p>
              <a:p>
                <a:r>
                  <a:rPr lang="en-US" b="1" dirty="0">
                    <a:solidFill>
                      <a:schemeClr val="tx2">
                        <a:lumMod val="50000"/>
                        <a:lumOff val="50000"/>
                      </a:schemeClr>
                    </a:solidFill>
                    <a:latin typeface="Arial" panose="020B0604020202020204" pitchFamily="34" charset="0"/>
                    <a:cs typeface="Arial" panose="020B0604020202020204" pitchFamily="34" charset="0"/>
                  </a:rPr>
                  <a:t>Post-inflationary ALPs </a:t>
                </a:r>
                <a:r>
                  <a:rPr lang="en-US" dirty="0">
                    <a:solidFill>
                      <a:schemeClr val="tx1"/>
                    </a:solidFill>
                    <a:latin typeface="Arial" panose="020B0604020202020204" pitchFamily="34" charset="0"/>
                    <a:cs typeface="Arial" panose="020B0604020202020204" pitchFamily="34" charset="0"/>
                  </a:rPr>
                  <a:t>(</a:t>
                </a:r>
                <a:r>
                  <a:rPr lang="en-US" b="1" dirty="0">
                    <a:solidFill>
                      <a:schemeClr val="accent2"/>
                    </a:solidFill>
                    <a:latin typeface="Arial" panose="020B0604020202020204" pitchFamily="34" charset="0"/>
                    <a:cs typeface="Arial" panose="020B0604020202020204" pitchFamily="34" charset="0"/>
                  </a:rPr>
                  <a:t>CWDM</a:t>
                </a:r>
                <a:r>
                  <a:rPr lang="en-US" dirty="0">
                    <a:solidFill>
                      <a:schemeClr val="tx1"/>
                    </a:solidFill>
                    <a:latin typeface="Arial" panose="020B0604020202020204" pitchFamily="34" charset="0"/>
                    <a:cs typeface="Arial" panose="020B0604020202020204" pitchFamily="34" charset="0"/>
                  </a:rPr>
                  <a:t>)</a:t>
                </a:r>
                <a:r>
                  <a:rPr lang="en-US" b="1" dirty="0">
                    <a:solidFill>
                      <a:schemeClr val="tx2">
                        <a:lumMod val="25000"/>
                        <a:lumOff val="75000"/>
                      </a:schemeClr>
                    </a:solidFill>
                    <a:latin typeface="Arial" panose="020B0604020202020204" pitchFamily="34" charset="0"/>
                    <a:cs typeface="Arial" panose="020B0604020202020204" pitchFamily="34" charset="0"/>
                  </a:rPr>
                  <a:t> </a:t>
                </a:r>
                <a:r>
                  <a:rPr lang="en-US" b="1" dirty="0">
                    <a:solidFill>
                      <a:schemeClr val="tx2">
                        <a:lumMod val="50000"/>
                        <a:lumOff val="50000"/>
                      </a:schemeClr>
                    </a:solidFill>
                    <a:latin typeface="Arial" panose="020B0604020202020204" pitchFamily="34" charset="0"/>
                    <a:cs typeface="Arial" panose="020B0604020202020204" pitchFamily="34" charset="0"/>
                  </a:rPr>
                  <a:t>enhance</a:t>
                </a:r>
                <a:r>
                  <a:rPr lang="en-US" b="1" dirty="0">
                    <a:solidFill>
                      <a:schemeClr val="tx2">
                        <a:lumMod val="25000"/>
                        <a:lumOff val="75000"/>
                      </a:schemeClr>
                    </a:solidFill>
                    <a:latin typeface="Arial" panose="020B0604020202020204" pitchFamily="34" charset="0"/>
                    <a:cs typeface="Arial" panose="020B0604020202020204" pitchFamily="34" charset="0"/>
                  </a:rPr>
                  <a:t> </a:t>
                </a:r>
                <a:r>
                  <a:rPr lang="en-US" dirty="0">
                    <a:solidFill>
                      <a:schemeClr val="tx1"/>
                    </a:solidFill>
                    <a:latin typeface="Arial" panose="020B0604020202020204" pitchFamily="34" charset="0"/>
                    <a:cs typeface="Arial" panose="020B0604020202020204" pitchFamily="34" charset="0"/>
                  </a:rPr>
                  <a:t>(</a:t>
                </a:r>
                <a:r>
                  <a:rPr lang="en-US" b="1" dirty="0">
                    <a:solidFill>
                      <a:schemeClr val="accent2"/>
                    </a:solidFill>
                    <a:latin typeface="Arial" panose="020B0604020202020204" pitchFamily="34" charset="0"/>
                    <a:cs typeface="Arial" panose="020B0604020202020204" pitchFamily="34" charset="0"/>
                  </a:rPr>
                  <a:t>suppress</a:t>
                </a:r>
                <a:r>
                  <a:rPr lang="en-US" dirty="0">
                    <a:solidFill>
                      <a:schemeClr val="tx1"/>
                    </a:solidFill>
                    <a:latin typeface="Arial" panose="020B0604020202020204" pitchFamily="34" charset="0"/>
                    <a:cs typeface="Arial" panose="020B0604020202020204" pitchFamily="34" charset="0"/>
                  </a:rPr>
                  <a:t>) structure on </a:t>
                </a:r>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oMath>
                </a14:m>
                <a:r>
                  <a:rPr lang="en-US" dirty="0">
                    <a:solidFill>
                      <a:schemeClr val="tx1"/>
                    </a:solidFill>
                    <a:latin typeface="Arial" panose="020B0604020202020204" pitchFamily="34" charset="0"/>
                    <a:cs typeface="Arial" panose="020B0604020202020204" pitchFamily="34" charset="0"/>
                  </a:rPr>
                  <a:t> Mpc scales </a:t>
                </a:r>
                <a14:m>
                  <m:oMath xmlns:m="http://schemas.openxmlformats.org/officeDocument/2006/math">
                    <m:r>
                      <a:rPr lang="en-US" i="1">
                        <a:solidFill>
                          <a:schemeClr val="tx1"/>
                        </a:solidFill>
                        <a:latin typeface="Cambria Math" panose="02040503050406030204" pitchFamily="18" charset="0"/>
                        <a:cs typeface="Arial" panose="020B0604020202020204" pitchFamily="34" charset="0"/>
                      </a:rPr>
                      <m:t>⟹ </m:t>
                    </m:r>
                  </m:oMath>
                </a14:m>
                <a:r>
                  <a:rPr lang="en-US" dirty="0">
                    <a:solidFill>
                      <a:schemeClr val="tx1"/>
                    </a:solidFill>
                    <a:latin typeface="Arial" panose="020B0604020202020204" pitchFamily="34" charset="0"/>
                    <a:cs typeface="Arial" panose="020B0604020202020204" pitchFamily="34" charset="0"/>
                  </a:rPr>
                  <a:t> Use baryons (H I) as a tracer </a:t>
                </a:r>
                <a14:m>
                  <m:oMath xmlns:m="http://schemas.openxmlformats.org/officeDocument/2006/math">
                    <m:r>
                      <a:rPr lang="en-US" i="1" smtClean="0">
                        <a:solidFill>
                          <a:schemeClr val="tx1"/>
                        </a:solidFill>
                        <a:latin typeface="Cambria Math" panose="02040503050406030204" pitchFamily="18" charset="0"/>
                        <a:cs typeface="Arial" panose="020B0604020202020204" pitchFamily="34" charset="0"/>
                      </a:rPr>
                      <m:t>⟹</m:t>
                    </m:r>
                  </m:oMath>
                </a14:m>
                <a:r>
                  <a:rPr lang="en-US" dirty="0">
                    <a:solidFill>
                      <a:schemeClr val="tx1"/>
                    </a:solidFill>
                    <a:latin typeface="Arial" panose="020B0604020202020204" pitchFamily="34" charset="0"/>
                    <a:cs typeface="Arial" panose="020B0604020202020204" pitchFamily="34" charset="0"/>
                  </a:rPr>
                  <a:t> </a:t>
                </a:r>
                <a:r>
                  <a:rPr lang="en-US" b="1" dirty="0">
                    <a:solidFill>
                      <a:schemeClr val="tx1"/>
                    </a:solidFill>
                    <a:latin typeface="Arial" panose="020B0604020202020204" pitchFamily="34" charset="0"/>
                    <a:cs typeface="Arial" panose="020B0604020202020204" pitchFamily="34" charset="0"/>
                  </a:rPr>
                  <a:t>Lyman-</a:t>
                </a:r>
                <a:r>
                  <a:rPr lang="el-GR" b="1" dirty="0">
                    <a:solidFill>
                      <a:schemeClr val="tx1"/>
                    </a:solidFill>
                    <a:latin typeface="Arial" panose="020B0604020202020204" pitchFamily="34" charset="0"/>
                    <a:cs typeface="Arial" panose="020B0604020202020204" pitchFamily="34" charset="0"/>
                  </a:rPr>
                  <a:t>α</a:t>
                </a:r>
                <a:r>
                  <a:rPr lang="en-US" b="1" dirty="0">
                    <a:solidFill>
                      <a:schemeClr val="tx1"/>
                    </a:solidFill>
                    <a:latin typeface="Arial" panose="020B0604020202020204" pitchFamily="34" charset="0"/>
                    <a:cs typeface="Arial" panose="020B0604020202020204" pitchFamily="34" charset="0"/>
                  </a:rPr>
                  <a:t> forest</a:t>
                </a:r>
              </a:p>
              <a:p>
                <a:pPr marL="342900" indent="-342900">
                  <a:buFont typeface="Wingdings" panose="05000000000000000000" pitchFamily="2" charset="2"/>
                  <a:buChar char="Ø"/>
                </a:pPr>
                <a:endParaRPr lang="en-US" dirty="0">
                  <a:solidFill>
                    <a:schemeClr val="tx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b="1" dirty="0">
                    <a:solidFill>
                      <a:schemeClr val="tx1"/>
                    </a:solidFill>
                    <a:latin typeface="Arial" panose="020B0604020202020204" pitchFamily="34" charset="0"/>
                    <a:cs typeface="Arial" panose="020B0604020202020204" pitchFamily="34" charset="0"/>
                  </a:rPr>
                  <a:t>WORK:</a:t>
                </a:r>
              </a:p>
              <a:p>
                <a:r>
                  <a:rPr lang="en-US" dirty="0">
                    <a:solidFill>
                      <a:schemeClr val="tx1"/>
                    </a:solidFill>
                    <a:latin typeface="Arial" panose="020B0604020202020204" pitchFamily="34" charset="0"/>
                    <a:cs typeface="Arial" panose="020B0604020202020204" pitchFamily="34" charset="0"/>
                  </a:rPr>
                  <a:t>Simulated </a:t>
                </a:r>
                <a14:m>
                  <m:oMath xmlns:m="http://schemas.openxmlformats.org/officeDocument/2006/math">
                    <m:sSup>
                      <m:sSupPr>
                        <m:ctrlPr>
                          <a:rPr lang="en-US" i="1" smtClean="0">
                            <a:solidFill>
                              <a:schemeClr val="tx1"/>
                            </a:solidFill>
                            <a:latin typeface="Cambria Math" panose="02040503050406030204" pitchFamily="18" charset="0"/>
                            <a:cs typeface="Arial" panose="020B0604020202020204" pitchFamily="34" charset="0"/>
                          </a:rPr>
                        </m:ctrlPr>
                      </m:sSupPr>
                      <m:e>
                        <m:r>
                          <a:rPr lang="en-US" b="0" i="1" smtClean="0">
                            <a:solidFill>
                              <a:schemeClr val="tx1"/>
                            </a:solidFill>
                            <a:latin typeface="Cambria Math" panose="02040503050406030204" pitchFamily="18" charset="0"/>
                            <a:cs typeface="Arial" panose="020B0604020202020204" pitchFamily="34" charset="0"/>
                          </a:rPr>
                          <m:t>𝑃</m:t>
                        </m:r>
                      </m:e>
                      <m:sup>
                        <m:r>
                          <a:rPr lang="en-US" b="0" i="1" smtClean="0">
                            <a:solidFill>
                              <a:schemeClr val="tx1"/>
                            </a:solidFill>
                            <a:latin typeface="Cambria Math" panose="02040503050406030204" pitchFamily="18" charset="0"/>
                            <a:cs typeface="Arial" panose="020B0604020202020204" pitchFamily="34" charset="0"/>
                          </a:rPr>
                          <m:t>1</m:t>
                        </m:r>
                        <m:r>
                          <a:rPr lang="en-US" b="0" i="1" smtClean="0">
                            <a:solidFill>
                              <a:schemeClr val="tx1"/>
                            </a:solidFill>
                            <a:latin typeface="Cambria Math" panose="02040503050406030204" pitchFamily="18" charset="0"/>
                            <a:cs typeface="Arial" panose="020B0604020202020204" pitchFamily="34" charset="0"/>
                          </a:rPr>
                          <m:t>𝐷</m:t>
                        </m:r>
                      </m:sup>
                    </m:sSup>
                    <m:d>
                      <m:dPr>
                        <m:ctrlPr>
                          <a:rPr lang="en-US" i="1" smtClean="0">
                            <a:solidFill>
                              <a:schemeClr val="tx1"/>
                            </a:solidFill>
                            <a:latin typeface="Cambria Math" panose="02040503050406030204" pitchFamily="18" charset="0"/>
                            <a:cs typeface="Arial" panose="020B0604020202020204" pitchFamily="34" charset="0"/>
                          </a:rPr>
                        </m:ctrlPr>
                      </m:dPr>
                      <m:e>
                        <m:r>
                          <a:rPr lang="en-US" b="0" i="1" smtClean="0">
                            <a:solidFill>
                              <a:schemeClr val="tx1"/>
                            </a:solidFill>
                            <a:latin typeface="Cambria Math" panose="02040503050406030204" pitchFamily="18" charset="0"/>
                            <a:cs typeface="Arial" panose="020B0604020202020204" pitchFamily="34" charset="0"/>
                          </a:rPr>
                          <m:t>𝑘</m:t>
                        </m:r>
                      </m:e>
                    </m:d>
                    <m:r>
                      <a:rPr lang="en-US" b="0" i="1" smtClean="0">
                        <a:solidFill>
                          <a:schemeClr val="tx1"/>
                        </a:solidFill>
                        <a:latin typeface="Cambria Math" panose="02040503050406030204" pitchFamily="18" charset="0"/>
                        <a:cs typeface="Arial" panose="020B0604020202020204" pitchFamily="34" charset="0"/>
                      </a:rPr>
                      <m:t> </m:t>
                    </m:r>
                  </m:oMath>
                </a14:m>
                <a:r>
                  <a:rPr lang="en-US" dirty="0">
                    <a:solidFill>
                      <a:schemeClr val="tx1"/>
                    </a:solidFill>
                    <a:latin typeface="Arial" panose="020B0604020202020204" pitchFamily="34" charset="0"/>
                    <a:cs typeface="Arial" panose="020B0604020202020204" pitchFamily="34" charset="0"/>
                  </a:rPr>
                  <a:t>from Sherwood-Relics hydrodynamical simulations</a:t>
                </a:r>
              </a:p>
              <a:p>
                <a:r>
                  <a:rPr lang="en-US" dirty="0">
                    <a:solidFill>
                      <a:schemeClr val="tx1"/>
                    </a:solidFill>
                    <a:latin typeface="Arial" panose="020B0604020202020204" pitchFamily="34" charset="0"/>
                    <a:cs typeface="Arial" panose="020B0604020202020204" pitchFamily="34" charset="0"/>
                  </a:rPr>
                  <a:t>Used </a:t>
                </a:r>
                <a14:m>
                  <m:oMath xmlns:m="http://schemas.openxmlformats.org/officeDocument/2006/math">
                    <m:sSup>
                      <m:sSupPr>
                        <m:ctrlPr>
                          <a:rPr lang="en-US" i="1">
                            <a:solidFill>
                              <a:schemeClr val="tx1"/>
                            </a:solidFill>
                            <a:latin typeface="Cambria Math" panose="02040503050406030204" pitchFamily="18" charset="0"/>
                            <a:cs typeface="Arial" panose="020B0604020202020204" pitchFamily="34" charset="0"/>
                          </a:rPr>
                        </m:ctrlPr>
                      </m:sSupPr>
                      <m:e>
                        <m:r>
                          <a:rPr lang="en-US" i="1">
                            <a:solidFill>
                              <a:schemeClr val="tx1"/>
                            </a:solidFill>
                            <a:latin typeface="Cambria Math" panose="02040503050406030204" pitchFamily="18" charset="0"/>
                            <a:cs typeface="Arial" panose="020B0604020202020204" pitchFamily="34" charset="0"/>
                          </a:rPr>
                          <m:t>𝑃</m:t>
                        </m:r>
                      </m:e>
                      <m:sup>
                        <m:r>
                          <a:rPr lang="en-US" i="1">
                            <a:solidFill>
                              <a:schemeClr val="tx1"/>
                            </a:solidFill>
                            <a:latin typeface="Cambria Math" panose="02040503050406030204" pitchFamily="18" charset="0"/>
                            <a:cs typeface="Arial" panose="020B0604020202020204" pitchFamily="34" charset="0"/>
                          </a:rPr>
                          <m:t>1</m:t>
                        </m:r>
                        <m:r>
                          <a:rPr lang="en-US" i="1">
                            <a:solidFill>
                              <a:schemeClr val="tx1"/>
                            </a:solidFill>
                            <a:latin typeface="Cambria Math" panose="02040503050406030204" pitchFamily="18" charset="0"/>
                            <a:cs typeface="Arial" panose="020B0604020202020204" pitchFamily="34" charset="0"/>
                          </a:rPr>
                          <m:t>𝐷</m:t>
                        </m:r>
                      </m:sup>
                    </m:sSup>
                    <m:d>
                      <m:dPr>
                        <m:ctrlPr>
                          <a:rPr lang="en-US" i="1">
                            <a:solidFill>
                              <a:schemeClr val="tx1"/>
                            </a:solidFill>
                            <a:latin typeface="Cambria Math" panose="02040503050406030204" pitchFamily="18" charset="0"/>
                            <a:cs typeface="Arial" panose="020B0604020202020204" pitchFamily="34" charset="0"/>
                          </a:rPr>
                        </m:ctrlPr>
                      </m:dPr>
                      <m:e>
                        <m:r>
                          <a:rPr lang="en-US" i="1">
                            <a:solidFill>
                              <a:schemeClr val="tx1"/>
                            </a:solidFill>
                            <a:latin typeface="Cambria Math" panose="02040503050406030204" pitchFamily="18" charset="0"/>
                            <a:cs typeface="Arial" panose="020B0604020202020204" pitchFamily="34" charset="0"/>
                          </a:rPr>
                          <m:t>𝑘</m:t>
                        </m:r>
                      </m:e>
                    </m:d>
                    <m:r>
                      <a:rPr lang="en-US" i="1">
                        <a:solidFill>
                          <a:schemeClr val="tx1"/>
                        </a:solidFill>
                        <a:latin typeface="Cambria Math" panose="02040503050406030204" pitchFamily="18" charset="0"/>
                        <a:cs typeface="Arial" panose="020B0604020202020204" pitchFamily="34" charset="0"/>
                      </a:rPr>
                      <m:t> </m:t>
                    </m:r>
                  </m:oMath>
                </a14:m>
                <a:r>
                  <a:rPr lang="en-US" dirty="0">
                    <a:solidFill>
                      <a:schemeClr val="tx1"/>
                    </a:solidFill>
                    <a:latin typeface="Arial" panose="020B0604020202020204" pitchFamily="34" charset="0"/>
                    <a:cs typeface="Arial" panose="020B0604020202020204" pitchFamily="34" charset="0"/>
                  </a:rPr>
                  <a:t>from QSO spectra by HIRES &amp; UVES down to </a:t>
                </a:r>
                <a14:m>
                  <m:oMath xmlns:m="http://schemas.openxmlformats.org/officeDocument/2006/math">
                    <m:sSub>
                      <m:sSubPr>
                        <m:ctrlPr>
                          <a:rPr lang="en-GB" b="1" i="1" smtClean="0">
                            <a:solidFill>
                              <a:schemeClr val="tx1"/>
                            </a:solidFill>
                            <a:latin typeface="Cambria Math" panose="02040503050406030204" pitchFamily="18" charset="0"/>
                            <a:cs typeface="Arial" panose="020B0604020202020204" pitchFamily="34" charset="0"/>
                          </a:rPr>
                        </m:ctrlPr>
                      </m:sSubPr>
                      <m:e>
                        <m:r>
                          <a:rPr lang="en-US" b="1" i="1" smtClean="0">
                            <a:solidFill>
                              <a:schemeClr val="tx1"/>
                            </a:solidFill>
                            <a:latin typeface="Cambria Math" panose="02040503050406030204" pitchFamily="18" charset="0"/>
                            <a:cs typeface="Arial" panose="020B0604020202020204" pitchFamily="34" charset="0"/>
                          </a:rPr>
                          <m:t>𝒌</m:t>
                        </m:r>
                      </m:e>
                      <m:sub>
                        <m:r>
                          <a:rPr lang="en-US" b="1" i="0" smtClean="0">
                            <a:solidFill>
                              <a:schemeClr val="tx1"/>
                            </a:solidFill>
                            <a:latin typeface="Cambria Math" panose="02040503050406030204" pitchFamily="18" charset="0"/>
                            <a:cs typeface="Arial" panose="020B0604020202020204" pitchFamily="34" charset="0"/>
                          </a:rPr>
                          <m:t>𝐦𝐚𝐱</m:t>
                        </m:r>
                      </m:sub>
                    </m:sSub>
                    <m:r>
                      <a:rPr lang="en-US" b="1" i="1" smtClean="0">
                        <a:solidFill>
                          <a:schemeClr val="tx1"/>
                        </a:solidFill>
                        <a:latin typeface="Cambria Math" panose="02040503050406030204" pitchFamily="18" charset="0"/>
                        <a:cs typeface="Arial" panose="020B0604020202020204" pitchFamily="34" charset="0"/>
                      </a:rPr>
                      <m:t> </m:t>
                    </m:r>
                    <m:r>
                      <a:rPr lang="en-US" b="1" i="1" dirty="0" smtClean="0">
                        <a:solidFill>
                          <a:schemeClr val="tx1"/>
                        </a:solidFill>
                        <a:latin typeface="Cambria Math" panose="02040503050406030204" pitchFamily="18" charset="0"/>
                        <a:ea typeface="Cambria Math" panose="02040503050406030204" pitchFamily="18" charset="0"/>
                        <a:cs typeface="Arial" panose="020B0604020202020204" pitchFamily="34" charset="0"/>
                      </a:rPr>
                      <m:t>~ </m:t>
                    </m:r>
                    <m:r>
                      <a:rPr lang="en-US" b="1" i="1" dirty="0"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𝟎</m:t>
                    </m:r>
                    <m:r>
                      <a:rPr lang="en-US" b="1" i="1" dirty="0"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US" b="1" i="1" dirty="0"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𝟐</m:t>
                    </m:r>
                  </m:oMath>
                </a14:m>
                <a:r>
                  <a:rPr lang="en-US" b="1" i="1" dirty="0">
                    <a:solidFill>
                      <a:schemeClr val="tx1"/>
                    </a:solidFill>
                    <a:latin typeface="Arial" panose="020B0604020202020204" pitchFamily="34" charset="0"/>
                    <a:cs typeface="Arial" panose="020B0604020202020204" pitchFamily="34" charset="0"/>
                  </a:rPr>
                  <a:t> </a:t>
                </a:r>
                <a:r>
                  <a:rPr lang="en-US" b="1" dirty="0">
                    <a:solidFill>
                      <a:schemeClr val="tx1"/>
                    </a:solidFill>
                    <a:latin typeface="Arial" panose="020B0604020202020204" pitchFamily="34" charset="0"/>
                    <a:cs typeface="Arial" panose="020B0604020202020204" pitchFamily="34" charset="0"/>
                  </a:rPr>
                  <a:t>s/km</a:t>
                </a:r>
              </a:p>
              <a:p>
                <a:pPr marL="342900" indent="-342900">
                  <a:buFont typeface="Wingdings" panose="05000000000000000000" pitchFamily="2" charset="2"/>
                  <a:buChar char="Ø"/>
                </a:pPr>
                <a:endParaRPr lang="en-US" dirty="0">
                  <a:solidFill>
                    <a:schemeClr val="tx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b="1" dirty="0">
                    <a:solidFill>
                      <a:schemeClr val="tx1"/>
                    </a:solidFill>
                    <a:latin typeface="Arial" panose="020B0604020202020204" pitchFamily="34" charset="0"/>
                    <a:cs typeface="Arial" panose="020B0604020202020204" pitchFamily="34" charset="0"/>
                  </a:rPr>
                  <a:t>RESULTS</a:t>
                </a:r>
                <a:r>
                  <a:rPr lang="en-US" dirty="0">
                    <a:solidFill>
                      <a:schemeClr val="tx1"/>
                    </a:solidFill>
                    <a:latin typeface="Arial" panose="020B0604020202020204" pitchFamily="34" charset="0"/>
                    <a:cs typeface="Arial" panose="020B0604020202020204" pitchFamily="34" charset="0"/>
                  </a:rPr>
                  <a:t>:</a:t>
                </a:r>
              </a:p>
              <a:p>
                <a14:m>
                  <m:oMath xmlns:m="http://schemas.openxmlformats.org/officeDocument/2006/math">
                    <m:sSub>
                      <m:sSubPr>
                        <m:ctrlPr>
                          <a:rPr lang="en-GB" i="1" smtClean="0">
                            <a:solidFill>
                              <a:schemeClr val="tx2">
                                <a:lumMod val="50000"/>
                                <a:lumOff val="50000"/>
                              </a:schemeClr>
                            </a:solidFill>
                            <a:latin typeface="Cambria Math" panose="02040503050406030204" pitchFamily="18" charset="0"/>
                          </a:rPr>
                        </m:ctrlPr>
                      </m:sSubPr>
                      <m:e>
                        <m:r>
                          <m:rPr>
                            <m:sty m:val="p"/>
                          </m:rPr>
                          <a:rPr lang="en-US" i="1">
                            <a:solidFill>
                              <a:schemeClr val="tx2">
                                <a:lumMod val="50000"/>
                                <a:lumOff val="50000"/>
                              </a:schemeClr>
                            </a:solidFill>
                            <a:latin typeface="Cambria Math" panose="02040503050406030204" pitchFamily="18" charset="0"/>
                          </a:rPr>
                          <m:t>f</m:t>
                        </m:r>
                      </m:e>
                      <m:sub>
                        <m:r>
                          <m:rPr>
                            <m:sty m:val="p"/>
                          </m:rPr>
                          <a:rPr lang="en-US" i="1">
                            <a:solidFill>
                              <a:schemeClr val="tx2">
                                <a:lumMod val="50000"/>
                                <a:lumOff val="50000"/>
                              </a:schemeClr>
                            </a:solidFill>
                            <a:latin typeface="Cambria Math" panose="02040503050406030204" pitchFamily="18" charset="0"/>
                          </a:rPr>
                          <m:t>iso</m:t>
                        </m:r>
                      </m:sub>
                    </m:sSub>
                    <m:r>
                      <a:rPr lang="en-US" b="0" i="1" smtClean="0">
                        <a:solidFill>
                          <a:schemeClr val="tx2">
                            <a:lumMod val="50000"/>
                            <a:lumOff val="50000"/>
                          </a:schemeClr>
                        </a:solidFill>
                        <a:latin typeface="Cambria Math" panose="02040503050406030204" pitchFamily="18" charset="0"/>
                      </a:rPr>
                      <m:t>=0.006</m:t>
                    </m:r>
                    <m:r>
                      <a:rPr lang="en-US" b="0" i="1" smtClean="0">
                        <a:solidFill>
                          <a:schemeClr val="tx2">
                            <a:lumMod val="50000"/>
                            <a:lumOff val="50000"/>
                          </a:schemeClr>
                        </a:solidFill>
                        <a:latin typeface="Cambria Math" panose="02040503050406030204" pitchFamily="18" charset="0"/>
                        <a:ea typeface="Cambria Math" panose="02040503050406030204" pitchFamily="18" charset="0"/>
                      </a:rPr>
                      <m:t>±0.001 (68% </m:t>
                    </m:r>
                    <m:r>
                      <a:rPr lang="en-US" b="0" i="1" smtClean="0">
                        <a:solidFill>
                          <a:schemeClr val="tx2">
                            <a:lumMod val="50000"/>
                            <a:lumOff val="50000"/>
                          </a:schemeClr>
                        </a:solidFill>
                        <a:latin typeface="Cambria Math" panose="02040503050406030204" pitchFamily="18" charset="0"/>
                        <a:ea typeface="Cambria Math" panose="02040503050406030204" pitchFamily="18" charset="0"/>
                      </a:rPr>
                      <m:t>𝐶</m:t>
                    </m:r>
                    <m:r>
                      <a:rPr lang="en-US" b="0" i="1" smtClean="0">
                        <a:solidFill>
                          <a:schemeClr val="tx2">
                            <a:lumMod val="50000"/>
                            <a:lumOff val="50000"/>
                          </a:schemeClr>
                        </a:solidFill>
                        <a:latin typeface="Cambria Math" panose="02040503050406030204" pitchFamily="18" charset="0"/>
                        <a:ea typeface="Cambria Math" panose="02040503050406030204" pitchFamily="18" charset="0"/>
                      </a:rPr>
                      <m:t>.</m:t>
                    </m:r>
                    <m:r>
                      <a:rPr lang="en-US" b="0" i="1" smtClean="0">
                        <a:solidFill>
                          <a:schemeClr val="tx2">
                            <a:lumMod val="50000"/>
                            <a:lumOff val="50000"/>
                          </a:schemeClr>
                        </a:solidFill>
                        <a:latin typeface="Cambria Math" panose="02040503050406030204" pitchFamily="18" charset="0"/>
                        <a:ea typeface="Cambria Math" panose="02040503050406030204" pitchFamily="18" charset="0"/>
                      </a:rPr>
                      <m:t>𝐿</m:t>
                    </m:r>
                    <m:r>
                      <a:rPr lang="en-US" b="0" i="1" smtClean="0">
                        <a:solidFill>
                          <a:schemeClr val="tx2">
                            <a:lumMod val="50000"/>
                            <a:lumOff val="50000"/>
                          </a:schemeClr>
                        </a:solidFill>
                        <a:latin typeface="Cambria Math" panose="02040503050406030204" pitchFamily="18" charset="0"/>
                        <a:ea typeface="Cambria Math" panose="02040503050406030204" pitchFamily="18" charset="0"/>
                      </a:rPr>
                      <m:t>.)</m:t>
                    </m:r>
                  </m:oMath>
                </a14:m>
                <a:r>
                  <a:rPr lang="en-US" dirty="0">
                    <a:solidFill>
                      <a:schemeClr val="tx2">
                        <a:lumMod val="50000"/>
                        <a:lumOff val="50000"/>
                      </a:schemeClr>
                    </a:solidFill>
                    <a:latin typeface="Arial" panose="020B0604020202020204" pitchFamily="34" charset="0"/>
                    <a:cs typeface="Arial" panose="020B0604020202020204" pitchFamily="34" charset="0"/>
                  </a:rPr>
                  <a:t> / </a:t>
                </a:r>
                <a14:m>
                  <m:oMath xmlns:m="http://schemas.openxmlformats.org/officeDocument/2006/math">
                    <m:sSub>
                      <m:sSubPr>
                        <m:ctrlPr>
                          <a:rPr lang="en-GB" i="1" smtClean="0">
                            <a:solidFill>
                              <a:schemeClr val="tx2">
                                <a:lumMod val="50000"/>
                                <a:lumOff val="50000"/>
                              </a:schemeClr>
                            </a:solidFill>
                            <a:latin typeface="Cambria Math" panose="02040503050406030204" pitchFamily="18" charset="0"/>
                          </a:rPr>
                        </m:ctrlPr>
                      </m:sSubPr>
                      <m:e>
                        <m:r>
                          <m:rPr>
                            <m:sty m:val="p"/>
                          </m:rPr>
                          <a:rPr lang="en-US" i="1">
                            <a:solidFill>
                              <a:schemeClr val="tx2">
                                <a:lumMod val="50000"/>
                                <a:lumOff val="50000"/>
                              </a:schemeClr>
                            </a:solidFill>
                            <a:latin typeface="Cambria Math" panose="02040503050406030204" pitchFamily="18" charset="0"/>
                          </a:rPr>
                          <m:t>f</m:t>
                        </m:r>
                      </m:e>
                      <m:sub>
                        <m:r>
                          <m:rPr>
                            <m:sty m:val="p"/>
                          </m:rPr>
                          <a:rPr lang="en-US" i="1">
                            <a:solidFill>
                              <a:schemeClr val="tx2">
                                <a:lumMod val="50000"/>
                                <a:lumOff val="50000"/>
                              </a:schemeClr>
                            </a:solidFill>
                            <a:latin typeface="Cambria Math" panose="02040503050406030204" pitchFamily="18" charset="0"/>
                          </a:rPr>
                          <m:t>iso</m:t>
                        </m:r>
                      </m:sub>
                    </m:sSub>
                    <m:r>
                      <a:rPr lang="en-US" i="1">
                        <a:solidFill>
                          <a:schemeClr val="tx2">
                            <a:lumMod val="50000"/>
                            <a:lumOff val="50000"/>
                          </a:schemeClr>
                        </a:solidFill>
                        <a:latin typeface="Cambria Math" panose="02040503050406030204" pitchFamily="18" charset="0"/>
                      </a:rPr>
                      <m:t> &lt; 0.0084 (95% </m:t>
                    </m:r>
                    <m:r>
                      <m:rPr>
                        <m:sty m:val="p"/>
                      </m:rPr>
                      <a:rPr lang="en-US" i="1">
                        <a:solidFill>
                          <a:schemeClr val="tx2">
                            <a:lumMod val="50000"/>
                            <a:lumOff val="50000"/>
                          </a:schemeClr>
                        </a:solidFill>
                        <a:latin typeface="Cambria Math" panose="02040503050406030204" pitchFamily="18" charset="0"/>
                      </a:rPr>
                      <m:t>C</m:t>
                    </m:r>
                    <m:r>
                      <a:rPr lang="en-US" i="1">
                        <a:solidFill>
                          <a:schemeClr val="tx2">
                            <a:lumMod val="50000"/>
                            <a:lumOff val="50000"/>
                          </a:schemeClr>
                        </a:solidFill>
                        <a:latin typeface="Cambria Math" panose="02040503050406030204" pitchFamily="18" charset="0"/>
                      </a:rPr>
                      <m:t>.</m:t>
                    </m:r>
                    <m:r>
                      <m:rPr>
                        <m:sty m:val="p"/>
                      </m:rPr>
                      <a:rPr lang="en-US" i="1">
                        <a:solidFill>
                          <a:schemeClr val="tx2">
                            <a:lumMod val="50000"/>
                            <a:lumOff val="50000"/>
                          </a:schemeClr>
                        </a:solidFill>
                        <a:latin typeface="Cambria Math" panose="02040503050406030204" pitchFamily="18" charset="0"/>
                      </a:rPr>
                      <m:t>L</m:t>
                    </m:r>
                    <m:r>
                      <a:rPr lang="en-US" i="1">
                        <a:solidFill>
                          <a:schemeClr val="tx2">
                            <a:lumMod val="50000"/>
                            <a:lumOff val="50000"/>
                          </a:schemeClr>
                        </a:solidFill>
                        <a:latin typeface="Cambria Math" panose="02040503050406030204" pitchFamily="18" charset="0"/>
                      </a:rPr>
                      <m:t>)</m:t>
                    </m:r>
                  </m:oMath>
                </a14:m>
                <a:r>
                  <a:rPr lang="en-US" dirty="0">
                    <a:solidFill>
                      <a:schemeClr val="tx2">
                        <a:lumMod val="50000"/>
                        <a:lumOff val="50000"/>
                      </a:schemeClr>
                    </a:solidFill>
                    <a:latin typeface="Arial" panose="020B0604020202020204" pitchFamily="34" charset="0"/>
                    <a:cs typeface="Arial" panose="020B0604020202020204" pitchFamily="34" charset="0"/>
                  </a:rPr>
                  <a:t> (conservative noise modelling)</a:t>
                </a:r>
              </a:p>
              <a:p>
                <a14:m>
                  <m:oMath xmlns:m="http://schemas.openxmlformats.org/officeDocument/2006/math">
                    <m:sSub>
                      <m:sSubPr>
                        <m:ctrlPr>
                          <a:rPr lang="en-GB" i="1" smtClean="0">
                            <a:solidFill>
                              <a:schemeClr val="accent2"/>
                            </a:solidFill>
                            <a:latin typeface="Cambria Math" panose="02040503050406030204" pitchFamily="18" charset="0"/>
                          </a:rPr>
                        </m:ctrlPr>
                      </m:sSubPr>
                      <m:e>
                        <m:r>
                          <m:rPr>
                            <m:sty m:val="p"/>
                          </m:rPr>
                          <a:rPr lang="en-US" i="1">
                            <a:solidFill>
                              <a:schemeClr val="accent2"/>
                            </a:solidFill>
                            <a:latin typeface="Cambria Math" panose="02040503050406030204" pitchFamily="18" charset="0"/>
                          </a:rPr>
                          <m:t>m</m:t>
                        </m:r>
                      </m:e>
                      <m:sub>
                        <m:r>
                          <m:rPr>
                            <m:sty m:val="p"/>
                          </m:rPr>
                          <a:rPr lang="es-ES" i="1">
                            <a:solidFill>
                              <a:schemeClr val="accent2"/>
                            </a:solidFill>
                            <a:latin typeface="Cambria Math" panose="02040503050406030204" pitchFamily="18" charset="0"/>
                          </a:rPr>
                          <m:t>WDM</m:t>
                        </m:r>
                      </m:sub>
                    </m:sSub>
                    <m:r>
                      <a:rPr lang="en-US" i="1">
                        <a:solidFill>
                          <a:schemeClr val="accent2"/>
                        </a:solidFill>
                        <a:latin typeface="Cambria Math" panose="02040503050406030204" pitchFamily="18" charset="0"/>
                      </a:rPr>
                      <m:t>=1,2,3,4</m:t>
                    </m:r>
                    <m:r>
                      <a:rPr lang="en-US" i="1" dirty="0">
                        <a:solidFill>
                          <a:schemeClr val="accent2"/>
                        </a:solidFill>
                        <a:latin typeface="Cambria Math" panose="02040503050406030204" pitchFamily="18" charset="0"/>
                      </a:rPr>
                      <m:t>⟺</m:t>
                    </m:r>
                    <m:sSub>
                      <m:sSubPr>
                        <m:ctrlPr>
                          <a:rPr lang="en-GB" i="1">
                            <a:solidFill>
                              <a:schemeClr val="accent2"/>
                            </a:solidFill>
                            <a:latin typeface="Cambria Math" panose="02040503050406030204" pitchFamily="18" charset="0"/>
                          </a:rPr>
                        </m:ctrlPr>
                      </m:sSubPr>
                      <m:e>
                        <m:r>
                          <m:rPr>
                            <m:sty m:val="p"/>
                          </m:rPr>
                          <a:rPr lang="en-US" i="1">
                            <a:solidFill>
                              <a:schemeClr val="accent2"/>
                            </a:solidFill>
                            <a:latin typeface="Cambria Math" panose="02040503050406030204" pitchFamily="18" charset="0"/>
                          </a:rPr>
                          <m:t>f</m:t>
                        </m:r>
                      </m:e>
                      <m:sub>
                        <m:r>
                          <m:rPr>
                            <m:sty m:val="p"/>
                          </m:rPr>
                          <a:rPr lang="es-ES" i="1">
                            <a:solidFill>
                              <a:schemeClr val="accent2"/>
                            </a:solidFill>
                            <a:latin typeface="Cambria Math" panose="02040503050406030204" pitchFamily="18" charset="0"/>
                          </a:rPr>
                          <m:t>WDM</m:t>
                        </m:r>
                      </m:sub>
                    </m:sSub>
                    <m:r>
                      <m:rPr>
                        <m:nor/>
                      </m:rPr>
                      <a:rPr lang="en-US" i="1" dirty="0">
                        <a:solidFill>
                          <a:schemeClr val="accent2"/>
                        </a:solidFill>
                        <a:latin typeface="Cambria Math" panose="02040503050406030204" pitchFamily="18" charset="0"/>
                      </a:rPr>
                      <m:t> &lt; </m:t>
                    </m:r>
                    <m:r>
                      <m:rPr>
                        <m:nor/>
                      </m:rPr>
                      <a:rPr lang="en-US" dirty="0">
                        <a:solidFill>
                          <a:schemeClr val="accent2"/>
                        </a:solidFill>
                        <a:latin typeface="Cambria Math" panose="02040503050406030204" pitchFamily="18" charset="0"/>
                      </a:rPr>
                      <m:t>20%</m:t>
                    </m:r>
                  </m:oMath>
                </a14:m>
                <a:r>
                  <a:rPr lang="en-US" i="1" dirty="0">
                    <a:solidFill>
                      <a:schemeClr val="accent2"/>
                    </a:solidFill>
                    <a:latin typeface="Cambria Math" panose="02040503050406030204" pitchFamily="18" charset="0"/>
                  </a:rPr>
                  <a:t> </a:t>
                </a:r>
                <a:r>
                  <a:rPr lang="en-US" dirty="0">
                    <a:solidFill>
                      <a:schemeClr val="accent2"/>
                    </a:solidFill>
                    <a:latin typeface="Arial" panose="020B0604020202020204" pitchFamily="34" charset="0"/>
                    <a:ea typeface="Cambria Math" panose="02040503050406030204" pitchFamily="18" charset="0"/>
                    <a:cs typeface="Arial" panose="020B0604020202020204" pitchFamily="34" charset="0"/>
                  </a:rPr>
                  <a:t>(95% C.L)</a:t>
                </a:r>
              </a:p>
              <a:p>
                <a:endParaRPr lang="en-US" dirty="0">
                  <a:latin typeface="Arial" panose="020B0604020202020204" pitchFamily="34" charset="0"/>
                  <a:ea typeface="Cambria Math" panose="02040503050406030204" pitchFamily="18" charset="0"/>
                  <a:cs typeface="Arial" panose="020B0604020202020204" pitchFamily="34" charset="0"/>
                </a:endParaRPr>
              </a:p>
              <a:p>
                <a:pPr marL="342900" indent="-342900">
                  <a:buFont typeface="Wingdings" panose="05000000000000000000" pitchFamily="2" charset="2"/>
                  <a:buChar char="Ø"/>
                </a:pPr>
                <a:r>
                  <a:rPr lang="en-US" b="1" dirty="0">
                    <a:latin typeface="Arial" panose="020B0604020202020204" pitchFamily="34" charset="0"/>
                    <a:cs typeface="Arial" panose="020B0604020202020204" pitchFamily="34" charset="0"/>
                  </a:rPr>
                  <a:t>FUTURE</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ea typeface="Cambria Math" panose="02040503050406030204" pitchFamily="18" charset="0"/>
                    <a:cs typeface="Arial" panose="020B0604020202020204" pitchFamily="34" charset="0"/>
                  </a:rPr>
                  <a:t>Scrutinize noise at small scales</a:t>
                </a:r>
              </a:p>
              <a:p>
                <a:r>
                  <a:rPr lang="en-US" dirty="0">
                    <a:latin typeface="Arial" panose="020B0604020202020204" pitchFamily="34" charset="0"/>
                    <a:ea typeface="Cambria Math" panose="02040503050406030204" pitchFamily="18" charset="0"/>
                    <a:cs typeface="Arial" panose="020B0604020202020204" pitchFamily="34" charset="0"/>
                  </a:rPr>
                  <a:t>Detectable with improved </a:t>
                </a:r>
                <a:r>
                  <a:rPr lang="en-US" dirty="0">
                    <a:latin typeface="Arial" panose="020B0604020202020204" pitchFamily="34" charset="0"/>
                    <a:cs typeface="Arial" panose="020B0604020202020204" pitchFamily="34" charset="0"/>
                  </a:rPr>
                  <a:t>Lyman-</a:t>
                </a:r>
                <a:r>
                  <a:rPr lang="el-GR" dirty="0">
                    <a:latin typeface="Arial" panose="020B0604020202020204" pitchFamily="34" charset="0"/>
                    <a:cs typeface="Arial" panose="020B0604020202020204" pitchFamily="34" charset="0"/>
                  </a:rPr>
                  <a:t>α</a:t>
                </a:r>
                <a:r>
                  <a:rPr lang="en-US" dirty="0">
                    <a:latin typeface="Arial" panose="020B0604020202020204" pitchFamily="34" charset="0"/>
                    <a:cs typeface="Arial" panose="020B0604020202020204" pitchFamily="34" charset="0"/>
                  </a:rPr>
                  <a:t>  data, </a:t>
                </a:r>
                <a:r>
                  <a:rPr lang="en-US" dirty="0">
                    <a:latin typeface="Arial" panose="020B0604020202020204" pitchFamily="34" charset="0"/>
                    <a:ea typeface="Cambria Math" panose="02040503050406030204" pitchFamily="18" charset="0"/>
                    <a:cs typeface="Arial" panose="020B0604020202020204" pitchFamily="34" charset="0"/>
                  </a:rPr>
                  <a:t>JWST observations?</a:t>
                </a:r>
              </a:p>
              <a:p>
                <a:r>
                  <a:rPr lang="en-US" dirty="0">
                    <a:latin typeface="Arial" panose="020B0604020202020204" pitchFamily="34" charset="0"/>
                    <a:ea typeface="Cambria Math" panose="02040503050406030204" pitchFamily="18" charset="0"/>
                    <a:cs typeface="Arial" panose="020B0604020202020204" pitchFamily="34" charset="0"/>
                  </a:rPr>
                  <a:t>Multi-probe analysis with larger scales probes</a:t>
                </a:r>
              </a:p>
            </p:txBody>
          </p:sp>
        </mc:Choice>
        <mc:Fallback xmlns="">
          <p:sp>
            <p:nvSpPr>
              <p:cNvPr id="5" name="TextBox 4">
                <a:extLst>
                  <a:ext uri="{FF2B5EF4-FFF2-40B4-BE49-F238E27FC236}">
                    <a16:creationId xmlns:a16="http://schemas.microsoft.com/office/drawing/2014/main" id="{AD1D31B0-8D5C-F659-02F7-7439DB4A5919}"/>
                  </a:ext>
                </a:extLst>
              </p:cNvPr>
              <p:cNvSpPr txBox="1">
                <a:spLocks noRot="1" noChangeAspect="1" noMove="1" noResize="1" noEditPoints="1" noAdjustHandles="1" noChangeArrowheads="1" noChangeShapeType="1" noTextEdit="1"/>
              </p:cNvSpPr>
              <p:nvPr/>
            </p:nvSpPr>
            <p:spPr>
              <a:xfrm>
                <a:off x="608516" y="1488061"/>
                <a:ext cx="10974968" cy="4524315"/>
              </a:xfrm>
              <a:prstGeom prst="rect">
                <a:avLst/>
              </a:prstGeom>
              <a:blipFill>
                <a:blip r:embed="rId2"/>
                <a:stretch>
                  <a:fillRect l="-500" t="-674" b="-1213"/>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8B6624E6-E61A-E2FC-471D-D23261CA67FD}"/>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7EDA8497-25CF-1AFE-F95E-7222544BA6CB}"/>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9" name="TextBox 8">
            <a:extLst>
              <a:ext uri="{FF2B5EF4-FFF2-40B4-BE49-F238E27FC236}">
                <a16:creationId xmlns:a16="http://schemas.microsoft.com/office/drawing/2014/main" id="{E7D2ABBE-75CA-3129-160C-5A072397177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A87F2D3C-A65F-0AD1-9E35-E6A598EB799A}"/>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11" name="TextBox 10">
            <a:extLst>
              <a:ext uri="{FF2B5EF4-FFF2-40B4-BE49-F238E27FC236}">
                <a16:creationId xmlns:a16="http://schemas.microsoft.com/office/drawing/2014/main" id="{79BCE613-4794-2F4F-2689-822D577801EF}"/>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2" name="TextBox 11">
            <a:extLst>
              <a:ext uri="{FF2B5EF4-FFF2-40B4-BE49-F238E27FC236}">
                <a16:creationId xmlns:a16="http://schemas.microsoft.com/office/drawing/2014/main" id="{7E1985C3-00E4-71A6-97C2-68C3A3B41BD8}"/>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3" name="Rectangle 12">
            <a:extLst>
              <a:ext uri="{FF2B5EF4-FFF2-40B4-BE49-F238E27FC236}">
                <a16:creationId xmlns:a16="http://schemas.microsoft.com/office/drawing/2014/main" id="{0FAE8D33-99DA-03DB-8237-A21DC58D4E7B}"/>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DCBE4C1-FE6E-FEF2-6125-623913B5A63C}"/>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15" name="TextBox 14">
            <a:extLst>
              <a:ext uri="{FF2B5EF4-FFF2-40B4-BE49-F238E27FC236}">
                <a16:creationId xmlns:a16="http://schemas.microsoft.com/office/drawing/2014/main" id="{1C0766C1-DD2E-F468-6347-1EFE02F2E175}"/>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7" name="TextBox 16">
            <a:extLst>
              <a:ext uri="{FF2B5EF4-FFF2-40B4-BE49-F238E27FC236}">
                <a16:creationId xmlns:a16="http://schemas.microsoft.com/office/drawing/2014/main" id="{9AB83D0B-4859-5432-5179-BC40D7F48E7A}"/>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18" name="TextBox 17">
            <a:extLst>
              <a:ext uri="{FF2B5EF4-FFF2-40B4-BE49-F238E27FC236}">
                <a16:creationId xmlns:a16="http://schemas.microsoft.com/office/drawing/2014/main" id="{F8030453-E98C-4118-0C89-C1D5BC42C039}"/>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CE196A19-B42F-C287-D4BC-48020145D14F}"/>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0" name="Rectangle 19">
            <a:extLst>
              <a:ext uri="{FF2B5EF4-FFF2-40B4-BE49-F238E27FC236}">
                <a16:creationId xmlns:a16="http://schemas.microsoft.com/office/drawing/2014/main" id="{16053203-EBB0-7D70-0D39-763B64AF3B38}"/>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701A38A5-2D60-4B9F-96CA-5D164A8DB97E}"/>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2" name="TextBox 21">
            <a:extLst>
              <a:ext uri="{FF2B5EF4-FFF2-40B4-BE49-F238E27FC236}">
                <a16:creationId xmlns:a16="http://schemas.microsoft.com/office/drawing/2014/main" id="{9324CA13-B03B-B410-E01B-7CC4325F5A72}"/>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3" name="TextBox 22">
            <a:extLst>
              <a:ext uri="{FF2B5EF4-FFF2-40B4-BE49-F238E27FC236}">
                <a16:creationId xmlns:a16="http://schemas.microsoft.com/office/drawing/2014/main" id="{FCF19D13-644E-32B8-C054-6F874EC6B24A}"/>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4" name="TextBox 23">
            <a:extLst>
              <a:ext uri="{FF2B5EF4-FFF2-40B4-BE49-F238E27FC236}">
                <a16:creationId xmlns:a16="http://schemas.microsoft.com/office/drawing/2014/main" id="{D0B64B28-5B68-0A44-4DA6-30CA12EF4124}"/>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97C4A572-B489-27A3-EB61-7BFAE42014BF}"/>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6" name="Rectangle 25">
            <a:extLst>
              <a:ext uri="{FF2B5EF4-FFF2-40B4-BE49-F238E27FC236}">
                <a16:creationId xmlns:a16="http://schemas.microsoft.com/office/drawing/2014/main" id="{357E1F81-7EB6-2E24-AF2A-A31D45400681}"/>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7A078A3-EFB0-3D2D-0B33-3D17AAEB72D2}"/>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49AA212F-BD6B-EB11-8191-9C9B094AA22C}"/>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9" name="TextBox 28">
            <a:extLst>
              <a:ext uri="{FF2B5EF4-FFF2-40B4-BE49-F238E27FC236}">
                <a16:creationId xmlns:a16="http://schemas.microsoft.com/office/drawing/2014/main" id="{3314BA67-22F1-0A8D-DEBF-14192A6AD5B2}"/>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0" name="TextBox 29">
            <a:extLst>
              <a:ext uri="{FF2B5EF4-FFF2-40B4-BE49-F238E27FC236}">
                <a16:creationId xmlns:a16="http://schemas.microsoft.com/office/drawing/2014/main" id="{B26A4D07-F2EF-5076-4A93-6F0380A88077}"/>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1" name="TextBox 30">
            <a:extLst>
              <a:ext uri="{FF2B5EF4-FFF2-40B4-BE49-F238E27FC236}">
                <a16:creationId xmlns:a16="http://schemas.microsoft.com/office/drawing/2014/main" id="{F190DC70-6F65-686E-F3F2-8345A245A98B}"/>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367F0210-AB42-ADA5-E5B3-5736F636112D}"/>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3" name="Rectangle 32">
            <a:extLst>
              <a:ext uri="{FF2B5EF4-FFF2-40B4-BE49-F238E27FC236}">
                <a16:creationId xmlns:a16="http://schemas.microsoft.com/office/drawing/2014/main" id="{E03215A8-38E8-F0B1-CAA5-FAE886128B3A}"/>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1FC89ACF-E6A7-14FE-FF35-C4EA34F935E1}"/>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D14710DC-6D31-C15E-8E54-BFB3BE74E9B3}"/>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362CEDD5-4F72-880C-3945-878CE3E4D76B}"/>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9D5563BF-E5A0-4FFC-5D5E-E820D9B14564}"/>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5B1D7F74-F9AD-3B4C-AA9C-9EFB1F4CEEC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9" name="TextBox 38">
            <a:extLst>
              <a:ext uri="{FF2B5EF4-FFF2-40B4-BE49-F238E27FC236}">
                <a16:creationId xmlns:a16="http://schemas.microsoft.com/office/drawing/2014/main" id="{C5BC947B-1148-C402-85F7-662089D62CDC}"/>
              </a:ext>
            </a:extLst>
          </p:cNvPr>
          <p:cNvSpPr txBox="1"/>
          <p:nvPr/>
        </p:nvSpPr>
        <p:spPr>
          <a:xfrm>
            <a:off x="9984493" y="6470647"/>
            <a:ext cx="2426133" cy="369332"/>
          </a:xfrm>
          <a:prstGeom prst="rect">
            <a:avLst/>
          </a:prstGeom>
          <a:noFill/>
        </p:spPr>
        <p:txBody>
          <a:bodyPr wrap="square">
            <a:spAutoFit/>
          </a:bodyPr>
          <a:lstStyle/>
          <a:p>
            <a:r>
              <a:rPr lang="en-US" dirty="0">
                <a:solidFill>
                  <a:schemeClr val="bg1"/>
                </a:solidFill>
              </a:rPr>
              <a:t>Summary</a:t>
            </a:r>
            <a:endParaRPr lang="en-GB" dirty="0">
              <a:solidFill>
                <a:schemeClr val="bg1"/>
              </a:solidFill>
            </a:endParaRPr>
          </a:p>
        </p:txBody>
      </p:sp>
      <p:sp>
        <p:nvSpPr>
          <p:cNvPr id="40" name="TextBox 39">
            <a:extLst>
              <a:ext uri="{FF2B5EF4-FFF2-40B4-BE49-F238E27FC236}">
                <a16:creationId xmlns:a16="http://schemas.microsoft.com/office/drawing/2014/main" id="{FE2B329D-50F2-2158-718D-F4D006E3909F}"/>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12</a:t>
            </a:r>
            <a:endParaRPr lang="en-GB" sz="1400" dirty="0"/>
          </a:p>
        </p:txBody>
      </p:sp>
    </p:spTree>
    <p:extLst>
      <p:ext uri="{BB962C8B-B14F-4D97-AF65-F5344CB8AC3E}">
        <p14:creationId xmlns:p14="http://schemas.microsoft.com/office/powerpoint/2010/main" val="2692466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7C458-50F3-2DD9-E535-CAEB6ED5856F}"/>
            </a:ext>
          </a:extLst>
        </p:cNvPr>
        <p:cNvGrpSpPr/>
        <p:nvPr/>
      </p:nvGrpSpPr>
      <p:grpSpPr>
        <a:xfrm>
          <a:off x="0" y="0"/>
          <a:ext cx="0" cy="0"/>
          <a:chOff x="0" y="0"/>
          <a:chExt cx="0" cy="0"/>
        </a:xfrm>
      </p:grpSpPr>
      <p:pic>
        <p:nvPicPr>
          <p:cNvPr id="59" name="Picture 58">
            <a:extLst>
              <a:ext uri="{FF2B5EF4-FFF2-40B4-BE49-F238E27FC236}">
                <a16:creationId xmlns:a16="http://schemas.microsoft.com/office/drawing/2014/main" id="{E2C5DD30-8FB0-CAEF-7FE6-2972338FFCF8}"/>
              </a:ext>
            </a:extLst>
          </p:cNvPr>
          <p:cNvPicPr>
            <a:picLocks noChangeAspect="1"/>
          </p:cNvPicPr>
          <p:nvPr/>
        </p:nvPicPr>
        <p:blipFill>
          <a:blip r:embed="rId2"/>
          <a:stretch>
            <a:fillRect/>
          </a:stretch>
        </p:blipFill>
        <p:spPr>
          <a:xfrm>
            <a:off x="5597050" y="1947636"/>
            <a:ext cx="4307347" cy="4307347"/>
          </a:xfrm>
          <a:prstGeom prst="rect">
            <a:avLst/>
          </a:prstGeom>
        </p:spPr>
      </p:pic>
      <p:sp>
        <p:nvSpPr>
          <p:cNvPr id="67" name="Rectangle 66">
            <a:extLst>
              <a:ext uri="{FF2B5EF4-FFF2-40B4-BE49-F238E27FC236}">
                <a16:creationId xmlns:a16="http://schemas.microsoft.com/office/drawing/2014/main" id="{65DEC1FF-3183-5F71-F560-5ECD75601293}"/>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92692B8-5314-864C-7B41-CA0459C6D880}"/>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A9C613ED-256A-C972-7566-157688981394}"/>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0B4DD49-ECE4-01B7-7786-2DADF8AA43BA}"/>
              </a:ext>
            </a:extLst>
          </p:cNvPr>
          <p:cNvSpPr>
            <a:spLocks noGrp="1"/>
          </p:cNvSpPr>
          <p:nvPr>
            <p:ph type="title"/>
          </p:nvPr>
        </p:nvSpPr>
        <p:spPr>
          <a:xfrm>
            <a:off x="339250" y="86627"/>
            <a:ext cx="10515600" cy="1145407"/>
          </a:xfrm>
        </p:spPr>
        <p:txBody>
          <a:bodyPr/>
          <a:lstStyle/>
          <a:p>
            <a:r>
              <a:rPr lang="en-US" dirty="0">
                <a:solidFill>
                  <a:schemeClr val="bg1"/>
                </a:solidFill>
              </a:rPr>
              <a:t>The 1D Lyman-α forest flux power spectrum</a:t>
            </a:r>
            <a:endParaRPr lang="en-GB" dirty="0">
              <a:solidFill>
                <a:schemeClr val="bg1"/>
              </a:solidFill>
            </a:endParaRPr>
          </a:p>
        </p:txBody>
      </p:sp>
      <p:sp>
        <p:nvSpPr>
          <p:cNvPr id="61" name="TextBox 60">
            <a:extLst>
              <a:ext uri="{FF2B5EF4-FFF2-40B4-BE49-F238E27FC236}">
                <a16:creationId xmlns:a16="http://schemas.microsoft.com/office/drawing/2014/main" id="{C532093B-A908-99C5-3602-B29C7BE47DBA}"/>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3BA06A0F-C998-E83C-1750-112B4095D574}"/>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41D27016-A1BF-1271-8271-3F8085D0594B}"/>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0E8F06A1-0781-1995-E5A6-D022F118878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F2FF0ED8-A74D-AF52-ED3B-E61B388BEA1F}"/>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3" name="Picture 2">
            <a:extLst>
              <a:ext uri="{FF2B5EF4-FFF2-40B4-BE49-F238E27FC236}">
                <a16:creationId xmlns:a16="http://schemas.microsoft.com/office/drawing/2014/main" id="{83D8A5D0-828A-DFA0-9AA4-B7C16567DD94}"/>
              </a:ext>
            </a:extLst>
          </p:cNvPr>
          <p:cNvPicPr>
            <a:picLocks noChangeAspect="1"/>
          </p:cNvPicPr>
          <p:nvPr/>
        </p:nvPicPr>
        <p:blipFill>
          <a:blip r:embed="rId3"/>
          <a:srcRect r="48776"/>
          <a:stretch>
            <a:fillRect/>
          </a:stretch>
        </p:blipFill>
        <p:spPr>
          <a:xfrm>
            <a:off x="1422322" y="2290344"/>
            <a:ext cx="4127994" cy="3781010"/>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ABA9EA0-A277-C2D6-FCAC-614025E6B5AB}"/>
                  </a:ext>
                </a:extLst>
              </p:cNvPr>
              <p:cNvSpPr txBox="1"/>
              <p:nvPr/>
            </p:nvSpPr>
            <p:spPr>
              <a:xfrm>
                <a:off x="346602" y="1720375"/>
                <a:ext cx="12686145" cy="646331"/>
              </a:xfrm>
              <a:prstGeom prst="rect">
                <a:avLst/>
              </a:prstGeom>
              <a:noFill/>
            </p:spPr>
            <p:txBody>
              <a:bodyPr wrap="square">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Models defined over a 14D grid: (</a:t>
                </a:r>
                <a14:m>
                  <m:oMath xmlns:m="http://schemas.openxmlformats.org/officeDocument/2006/math">
                    <m:sSub>
                      <m:sSubPr>
                        <m:ctrlPr>
                          <a:rPr lang="en-GB" i="1">
                            <a:latin typeface="Cambria Math" panose="02040503050406030204" pitchFamily="18" charset="0"/>
                          </a:rPr>
                        </m:ctrlPr>
                      </m:sSubPr>
                      <m:e>
                        <m:r>
                          <a:rPr lang="en-US">
                            <a:latin typeface="Cambria Math" panose="02040503050406030204" pitchFamily="18" charset="0"/>
                          </a:rPr>
                          <m:t>𝐓</m:t>
                        </m:r>
                      </m:e>
                      <m:sub>
                        <m:r>
                          <a:rPr lang="es-ES">
                            <a:latin typeface="Cambria Math" panose="02040503050406030204" pitchFamily="18" charset="0"/>
                          </a:rPr>
                          <m:t>𝟎</m:t>
                        </m:r>
                      </m:sub>
                    </m:sSub>
                  </m:oMath>
                </a14:m>
                <a:r>
                  <a:rPr lang="en-GB" dirty="0">
                    <a:latin typeface="Arial" panose="020B0604020202020204" pitchFamily="34" charset="0"/>
                    <a:cs typeface="Arial" panose="020B0604020202020204" pitchFamily="34" charset="0"/>
                  </a:rPr>
                  <a:t>(z), </a:t>
                </a:r>
                <a14:m>
                  <m:oMath xmlns:m="http://schemas.openxmlformats.org/officeDocument/2006/math">
                    <m:sSub>
                      <m:sSubPr>
                        <m:ctrlPr>
                          <a:rPr lang="en-GB" i="1">
                            <a:latin typeface="Cambria Math" panose="02040503050406030204" pitchFamily="18" charset="0"/>
                          </a:rPr>
                        </m:ctrlPr>
                      </m:sSubPr>
                      <m:e>
                        <m:r>
                          <a:rPr lang="es-ES">
                            <a:latin typeface="Cambria Math" panose="02040503050406030204" pitchFamily="18" charset="0"/>
                          </a:rPr>
                          <m:t>𝐮</m:t>
                        </m:r>
                      </m:e>
                      <m:sub>
                        <m:r>
                          <a:rPr lang="es-ES">
                            <a:latin typeface="Cambria Math" panose="02040503050406030204" pitchFamily="18" charset="0"/>
                          </a:rPr>
                          <m:t>𝟎</m:t>
                        </m:r>
                      </m:sub>
                    </m:sSub>
                  </m:oMath>
                </a14:m>
                <a:r>
                  <a:rPr lang="en-GB" dirty="0">
                    <a:latin typeface="Arial" panose="020B0604020202020204" pitchFamily="34" charset="0"/>
                    <a:cs typeface="Arial" panose="020B0604020202020204" pitchFamily="34" charset="0"/>
                  </a:rPr>
                  <a:t>(z), </a:t>
                </a:r>
                <a14:m>
                  <m:oMath xmlns:m="http://schemas.openxmlformats.org/officeDocument/2006/math">
                    <m:r>
                      <a:rPr lang="en-GB">
                        <a:latin typeface="Cambria Math" panose="02040503050406030204" pitchFamily="18" charset="0"/>
                      </a:rPr>
                      <m:t>𝛄</m:t>
                    </m:r>
                  </m:oMath>
                </a14:m>
                <a:r>
                  <a:rPr lang="en-GB" dirty="0">
                    <a:latin typeface="Arial" panose="020B0604020202020204" pitchFamily="34" charset="0"/>
                    <a:cs typeface="Arial" panose="020B0604020202020204" pitchFamily="34" charset="0"/>
                  </a:rPr>
                  <a:t>(z), </a:t>
                </a:r>
                <a14:m>
                  <m:oMath xmlns:m="http://schemas.openxmlformats.org/officeDocument/2006/math">
                    <m:sSub>
                      <m:sSubPr>
                        <m:ctrlPr>
                          <a:rPr lang="en-GB" i="1">
                            <a:latin typeface="Cambria Math" panose="02040503050406030204" pitchFamily="18" charset="0"/>
                          </a:rPr>
                        </m:ctrlPr>
                      </m:sSubPr>
                      <m:e>
                        <m:r>
                          <a:rPr lang="el-GR">
                            <a:latin typeface="Cambria Math" panose="02040503050406030204" pitchFamily="18" charset="0"/>
                          </a:rPr>
                          <m:t>𝛕</m:t>
                        </m:r>
                      </m:e>
                      <m:sub>
                        <m:r>
                          <a:rPr lang="en-US">
                            <a:latin typeface="Cambria Math" panose="02040503050406030204" pitchFamily="18" charset="0"/>
                          </a:rPr>
                          <m:t>𝐞𝐟𝐟</m:t>
                        </m:r>
                      </m:sub>
                    </m:sSub>
                    <m:r>
                      <a:rPr lang="en-US">
                        <a:latin typeface="Cambria Math" panose="02040503050406030204" pitchFamily="18" charset="0"/>
                      </a:rPr>
                      <m:t>(</m:t>
                    </m:r>
                    <m:r>
                      <a:rPr lang="en-US">
                        <a:latin typeface="Cambria Math" panose="02040503050406030204" pitchFamily="18" charset="0"/>
                      </a:rPr>
                      <m:t>𝐳</m:t>
                    </m:r>
                    <m:r>
                      <a:rPr lang="en-US">
                        <a:latin typeface="Cambria Math" panose="02040503050406030204" pitchFamily="18" charset="0"/>
                      </a:rPr>
                      <m:t>)</m:t>
                    </m:r>
                  </m:oMath>
                </a14:m>
                <a:r>
                  <a:rPr lang="en-GB" dirty="0">
                    <a:latin typeface="Arial" panose="020B0604020202020204" pitchFamily="34" charset="0"/>
                    <a:cs typeface="Arial" panose="020B0604020202020204" pitchFamily="34" charset="0"/>
                  </a:rPr>
                  <a:t>) x 3 z-bins </a:t>
                </a:r>
              </a:p>
              <a:p>
                <a:r>
                  <a:rPr lang="en-GB" dirty="0">
                    <a:latin typeface="Arial" panose="020B0604020202020204" pitchFamily="34" charset="0"/>
                    <a:cs typeface="Arial" panose="020B0604020202020204" pitchFamily="34" charset="0"/>
                  </a:rPr>
                  <a:t>				+ cosmological parameters </a:t>
                </a:r>
                <a14:m>
                  <m:oMath xmlns:m="http://schemas.openxmlformats.org/officeDocument/2006/math">
                    <m:sSub>
                      <m:sSubPr>
                        <m:ctrlPr>
                          <a:rPr lang="en-GB" i="1">
                            <a:latin typeface="Cambria Math" panose="02040503050406030204" pitchFamily="18" charset="0"/>
                          </a:rPr>
                        </m:ctrlPr>
                      </m:sSubPr>
                      <m:e>
                        <m:r>
                          <a:rPr lang="en-US">
                            <a:latin typeface="Cambria Math" panose="02040503050406030204" pitchFamily="18" charset="0"/>
                          </a:rPr>
                          <m:t>(</m:t>
                        </m:r>
                        <m:r>
                          <m:rPr>
                            <m:sty m:val="p"/>
                          </m:rPr>
                          <a:rPr lang="en-US">
                            <a:latin typeface="Cambria Math" panose="02040503050406030204" pitchFamily="18" charset="0"/>
                          </a:rPr>
                          <m:t>e</m:t>
                        </m:r>
                        <m:r>
                          <a:rPr lang="en-US">
                            <a:latin typeface="Cambria Math" panose="02040503050406030204" pitchFamily="18" charset="0"/>
                          </a:rPr>
                          <m:t>.</m:t>
                        </m:r>
                        <m:r>
                          <m:rPr>
                            <m:sty m:val="p"/>
                          </m:rPr>
                          <a:rPr lang="en-US">
                            <a:latin typeface="Cambria Math" panose="02040503050406030204" pitchFamily="18" charset="0"/>
                          </a:rPr>
                          <m:t>g</m:t>
                        </m:r>
                        <m:r>
                          <a:rPr lang="en-US">
                            <a:latin typeface="Cambria Math" panose="02040503050406030204" pitchFamily="18" charset="0"/>
                          </a:rPr>
                          <m:t>. </m:t>
                        </m:r>
                        <m:r>
                          <a:rPr lang="es-ES">
                            <a:latin typeface="Cambria Math" panose="02040503050406030204" pitchFamily="18" charset="0"/>
                          </a:rPr>
                          <m:t>𝐦</m:t>
                        </m:r>
                      </m:e>
                      <m:sub>
                        <m:r>
                          <a:rPr lang="es-ES">
                            <a:latin typeface="Cambria Math" panose="02040503050406030204" pitchFamily="18" charset="0"/>
                          </a:rPr>
                          <m:t>𝐖𝐃𝐌</m:t>
                        </m:r>
                      </m:sub>
                    </m:sSub>
                    <m:r>
                      <a:rPr lang="en-US">
                        <a:latin typeface="Cambria Math" panose="02040503050406030204" pitchFamily="18" charset="0"/>
                      </a:rPr>
                      <m:t>)</m:t>
                    </m:r>
                  </m:oMath>
                </a14:m>
                <a:endParaRPr lang="en-GB" dirty="0">
                  <a:latin typeface="Arial" panose="020B060402020202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ABA9EA0-A277-C2D6-FCAC-614025E6B5AB}"/>
                  </a:ext>
                </a:extLst>
              </p:cNvPr>
              <p:cNvSpPr txBox="1">
                <a:spLocks noRot="1" noChangeAspect="1" noMove="1" noResize="1" noEditPoints="1" noAdjustHandles="1" noChangeArrowheads="1" noChangeShapeType="1" noTextEdit="1"/>
              </p:cNvSpPr>
              <p:nvPr/>
            </p:nvSpPr>
            <p:spPr>
              <a:xfrm>
                <a:off x="346602" y="1720375"/>
                <a:ext cx="12686145" cy="646331"/>
              </a:xfrm>
              <a:prstGeom prst="rect">
                <a:avLst/>
              </a:prstGeom>
              <a:blipFill>
                <a:blip r:embed="rId4"/>
                <a:stretch>
                  <a:fillRect l="-336" t="-4717" b="-14151"/>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2C8EF004-5930-B9E3-EFC9-98C87F9F1D9A}"/>
              </a:ext>
            </a:extLst>
          </p:cNvPr>
          <p:cNvSpPr txBox="1"/>
          <p:nvPr/>
        </p:nvSpPr>
        <p:spPr>
          <a:xfrm>
            <a:off x="9040885" y="2153326"/>
            <a:ext cx="1272987" cy="369332"/>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z=4.2</a:t>
            </a:r>
            <a:endParaRPr lang="en-GB" dirty="0"/>
          </a:p>
        </p:txBody>
      </p:sp>
      <p:sp>
        <p:nvSpPr>
          <p:cNvPr id="14" name="Rectangle 13">
            <a:extLst>
              <a:ext uri="{FF2B5EF4-FFF2-40B4-BE49-F238E27FC236}">
                <a16:creationId xmlns:a16="http://schemas.microsoft.com/office/drawing/2014/main" id="{F81B4347-BBA0-A9B6-DECD-699154886F71}"/>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1A07E7DE-B9D0-0CC7-960D-B9877B1C245E}"/>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18" name="TextBox 17">
            <a:extLst>
              <a:ext uri="{FF2B5EF4-FFF2-40B4-BE49-F238E27FC236}">
                <a16:creationId xmlns:a16="http://schemas.microsoft.com/office/drawing/2014/main" id="{1F7E7960-95DB-A917-AF2C-DE523737EA85}"/>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0444D710-07F8-F6D8-233E-611D0AE3DA7F}"/>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20" name="TextBox 19">
            <a:extLst>
              <a:ext uri="{FF2B5EF4-FFF2-40B4-BE49-F238E27FC236}">
                <a16:creationId xmlns:a16="http://schemas.microsoft.com/office/drawing/2014/main" id="{750B75F8-2EA7-BBA4-B1CA-6CB9026E571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4C7075E9-45B8-B9E3-15E2-511BC77753D8}"/>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Rectangle 21">
            <a:extLst>
              <a:ext uri="{FF2B5EF4-FFF2-40B4-BE49-F238E27FC236}">
                <a16:creationId xmlns:a16="http://schemas.microsoft.com/office/drawing/2014/main" id="{347619EB-E1C8-C0F3-E2AA-5404CB9059D4}"/>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C6FF556-B6B3-7936-1169-30DE5DC27BBD}"/>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4" name="TextBox 23">
            <a:extLst>
              <a:ext uri="{FF2B5EF4-FFF2-40B4-BE49-F238E27FC236}">
                <a16:creationId xmlns:a16="http://schemas.microsoft.com/office/drawing/2014/main" id="{023D82D9-37C9-E778-7AF6-2C62E678F248}"/>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8147B4A7-299C-47FA-B83B-72EF33C75566}"/>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1EFBAF82-C33D-C30C-71BE-5B2B401A3007}"/>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472BC812-3BD6-C527-A106-5343ACC2C230}"/>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8" name="Rectangle 27">
            <a:extLst>
              <a:ext uri="{FF2B5EF4-FFF2-40B4-BE49-F238E27FC236}">
                <a16:creationId xmlns:a16="http://schemas.microsoft.com/office/drawing/2014/main" id="{49D65ED1-CEA5-69A6-2069-624D2145AABB}"/>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028E8CF-1176-CB00-871B-EABF16D08FC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64F729D8-DD01-F834-546F-64DEE285A857}"/>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31" name="TextBox 30">
            <a:extLst>
              <a:ext uri="{FF2B5EF4-FFF2-40B4-BE49-F238E27FC236}">
                <a16:creationId xmlns:a16="http://schemas.microsoft.com/office/drawing/2014/main" id="{E46A604C-0AC1-EBBB-0BAB-41718EF7494C}"/>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296DC409-34C4-4565-90E4-D823293072E4}"/>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32453C72-E70B-BCDB-37BB-3DD37C9AE708}"/>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93FAA2BB-BF7A-A9C3-4BCF-9E5611D5B3A3}"/>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7" name="Rectangle 36">
            <a:extLst>
              <a:ext uri="{FF2B5EF4-FFF2-40B4-BE49-F238E27FC236}">
                <a16:creationId xmlns:a16="http://schemas.microsoft.com/office/drawing/2014/main" id="{D3ACB5A8-BB6C-D544-C025-D6C8A3C48812}"/>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0E9A3C7D-735E-20BC-F238-67104108B2E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B79FDF24-D8E7-B137-AD59-FF3EA0357B73}"/>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728F3E89-4F08-7C83-3F06-F5E0E83D9AB3}"/>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EE8DB275-72C9-5050-DFC6-4902CB1A2021}"/>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5" name="TextBox 44">
            <a:extLst>
              <a:ext uri="{FF2B5EF4-FFF2-40B4-BE49-F238E27FC236}">
                <a16:creationId xmlns:a16="http://schemas.microsoft.com/office/drawing/2014/main" id="{7567B92E-FB8E-835D-2F52-EA6DC28B40C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6" name="TextBox 45">
            <a:extLst>
              <a:ext uri="{FF2B5EF4-FFF2-40B4-BE49-F238E27FC236}">
                <a16:creationId xmlns:a16="http://schemas.microsoft.com/office/drawing/2014/main" id="{38857AF2-CE03-FA4D-EB93-248369EDACBE}"/>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D2E4EDF8-0469-EFB8-F590-677E585E9779}"/>
                  </a:ext>
                </a:extLst>
              </p:cNvPr>
              <p:cNvSpPr txBox="1"/>
              <p:nvPr/>
            </p:nvSpPr>
            <p:spPr>
              <a:xfrm>
                <a:off x="219854" y="3166284"/>
                <a:ext cx="1791490" cy="369332"/>
              </a:xfrm>
              <a:prstGeom prst="rect">
                <a:avLst/>
              </a:prstGeom>
              <a:noFill/>
            </p:spPr>
            <p:txBody>
              <a:bodyPr wrap="square">
                <a:spAutoFit/>
              </a:bodyPr>
              <a:lstStyle/>
              <a:p>
                <a14:m>
                  <m:oMath xmlns:m="http://schemas.openxmlformats.org/officeDocument/2006/math">
                    <m:sSub>
                      <m:sSubPr>
                        <m:ctrlPr>
                          <a:rPr lang="en-US" i="1" smtClean="0">
                            <a:solidFill>
                              <a:schemeClr val="bg1">
                                <a:lumMod val="65000"/>
                              </a:schemeClr>
                            </a:solidFill>
                            <a:latin typeface="Cambria Math" panose="02040503050406030204" pitchFamily="18" charset="0"/>
                          </a:rPr>
                        </m:ctrlPr>
                      </m:sSubPr>
                      <m:e>
                        <m:r>
                          <a:rPr lang="el-GR" i="1">
                            <a:solidFill>
                              <a:schemeClr val="bg1">
                                <a:lumMod val="65000"/>
                              </a:schemeClr>
                            </a:solidFill>
                            <a:latin typeface="Cambria Math" panose="02040503050406030204" pitchFamily="18" charset="0"/>
                          </a:rPr>
                          <m:t>𝜆</m:t>
                        </m:r>
                      </m:e>
                      <m:sub>
                        <m:r>
                          <m:rPr>
                            <m:sty m:val="p"/>
                          </m:rPr>
                          <a:rPr lang="en-US" i="1">
                            <a:solidFill>
                              <a:schemeClr val="bg1">
                                <a:lumMod val="65000"/>
                              </a:schemeClr>
                            </a:solidFill>
                            <a:latin typeface="Cambria Math" panose="02040503050406030204" pitchFamily="18" charset="0"/>
                          </a:rPr>
                          <m:t>fs</m:t>
                        </m:r>
                      </m:sub>
                    </m:sSub>
                    <m:r>
                      <a:rPr lang="en-US" i="1">
                        <a:solidFill>
                          <a:schemeClr val="bg1">
                            <a:lumMod val="65000"/>
                          </a:schemeClr>
                        </a:solidFill>
                        <a:latin typeface="Cambria Math" panose="02040503050406030204" pitchFamily="18" charset="0"/>
                        <a:ea typeface="Cambria Math" panose="02040503050406030204" pitchFamily="18" charset="0"/>
                      </a:rPr>
                      <m:t>∝</m:t>
                    </m:r>
                    <m:sSup>
                      <m:sSupPr>
                        <m:ctrlPr>
                          <a:rPr lang="en-US" i="1">
                            <a:solidFill>
                              <a:schemeClr val="bg1">
                                <a:lumMod val="65000"/>
                              </a:schemeClr>
                            </a:solidFill>
                            <a:latin typeface="Cambria Math" panose="02040503050406030204" pitchFamily="18" charset="0"/>
                          </a:rPr>
                        </m:ctrlPr>
                      </m:sSupPr>
                      <m:e>
                        <m:sSub>
                          <m:sSubPr>
                            <m:ctrlPr>
                              <a:rPr lang="en-US" i="1">
                                <a:solidFill>
                                  <a:schemeClr val="bg1">
                                    <a:lumMod val="65000"/>
                                  </a:schemeClr>
                                </a:solidFill>
                                <a:latin typeface="Cambria Math" panose="02040503050406030204" pitchFamily="18" charset="0"/>
                              </a:rPr>
                            </m:ctrlPr>
                          </m:sSubPr>
                          <m:e>
                            <m:r>
                              <m:rPr>
                                <m:sty m:val="p"/>
                              </m:rPr>
                              <a:rPr lang="en-US" i="1">
                                <a:solidFill>
                                  <a:schemeClr val="bg1">
                                    <a:lumMod val="65000"/>
                                  </a:schemeClr>
                                </a:solidFill>
                                <a:latin typeface="Cambria Math" panose="02040503050406030204" pitchFamily="18" charset="0"/>
                              </a:rPr>
                              <m:t>m</m:t>
                            </m:r>
                          </m:e>
                          <m:sub>
                            <m:r>
                              <m:rPr>
                                <m:sty m:val="p"/>
                              </m:rPr>
                              <a:rPr lang="en-US" i="1">
                                <a:solidFill>
                                  <a:schemeClr val="bg1">
                                    <a:lumMod val="65000"/>
                                  </a:schemeClr>
                                </a:solidFill>
                                <a:latin typeface="Cambria Math" panose="02040503050406030204" pitchFamily="18" charset="0"/>
                              </a:rPr>
                              <m:t>WDM</m:t>
                            </m:r>
                          </m:sub>
                        </m:sSub>
                      </m:e>
                      <m:sup>
                        <m:r>
                          <a:rPr lang="en-US" i="1">
                            <a:solidFill>
                              <a:schemeClr val="bg1">
                                <a:lumMod val="65000"/>
                              </a:schemeClr>
                            </a:solidFill>
                            <a:latin typeface="Cambria Math" panose="02040503050406030204" pitchFamily="18" charset="0"/>
                          </a:rPr>
                          <m:t>−1</m:t>
                        </m:r>
                      </m:sup>
                    </m:sSup>
                  </m:oMath>
                </a14:m>
                <a:r>
                  <a:rPr lang="en-US" dirty="0">
                    <a:solidFill>
                      <a:schemeClr val="bg1"/>
                    </a:solidFill>
                    <a:latin typeface="Calibri" pitchFamily="34" charset="0"/>
                    <a:ea typeface="Calibri" pitchFamily="34" charset="-122"/>
                    <a:cs typeface="Calibri" pitchFamily="34" charset="-120"/>
                  </a:rPr>
                  <a:t> </a:t>
                </a:r>
                <a:endParaRPr lang="en-GB" dirty="0"/>
              </a:p>
            </p:txBody>
          </p:sp>
        </mc:Choice>
        <mc:Fallback xmlns="">
          <p:sp>
            <p:nvSpPr>
              <p:cNvPr id="68" name="TextBox 67">
                <a:extLst>
                  <a:ext uri="{FF2B5EF4-FFF2-40B4-BE49-F238E27FC236}">
                    <a16:creationId xmlns:a16="http://schemas.microsoft.com/office/drawing/2014/main" id="{D2E4EDF8-0469-EFB8-F590-677E585E9779}"/>
                  </a:ext>
                </a:extLst>
              </p:cNvPr>
              <p:cNvSpPr txBox="1">
                <a:spLocks noRot="1" noChangeAspect="1" noMove="1" noResize="1" noEditPoints="1" noAdjustHandles="1" noChangeArrowheads="1" noChangeShapeType="1" noTextEdit="1"/>
              </p:cNvSpPr>
              <p:nvPr/>
            </p:nvSpPr>
            <p:spPr>
              <a:xfrm>
                <a:off x="219854" y="3166284"/>
                <a:ext cx="1791490"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B7E5F68F-2477-FF0F-B28F-67DBC7F03BCA}"/>
                  </a:ext>
                </a:extLst>
              </p:cNvPr>
              <p:cNvSpPr txBox="1"/>
              <p:nvPr/>
            </p:nvSpPr>
            <p:spPr>
              <a:xfrm>
                <a:off x="7593760" y="2955609"/>
                <a:ext cx="6522180" cy="7798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s-ES" i="1" smtClean="0">
                              <a:solidFill>
                                <a:schemeClr val="bg1">
                                  <a:lumMod val="65000"/>
                                </a:schemeClr>
                              </a:solidFill>
                              <a:latin typeface="Cambria Math" panose="02040503050406030204" pitchFamily="18" charset="0"/>
                              <a:cs typeface="Arial" panose="020B0604020202020204" pitchFamily="34" charset="0"/>
                            </a:rPr>
                          </m:ctrlPr>
                        </m:sSupPr>
                        <m:e>
                          <m:sSub>
                            <m:sSubPr>
                              <m:ctrlPr>
                                <a:rPr lang="en-GB" i="1">
                                  <a:solidFill>
                                    <a:schemeClr val="bg1">
                                      <a:lumMod val="65000"/>
                                    </a:schemeClr>
                                  </a:solidFill>
                                  <a:latin typeface="Cambria Math" panose="02040503050406030204" pitchFamily="18" charset="0"/>
                                  <a:cs typeface="Arial" panose="020B0604020202020204" pitchFamily="34" charset="0"/>
                                </a:rPr>
                              </m:ctrlPr>
                            </m:sSubPr>
                            <m:e>
                              <m:r>
                                <m:rPr>
                                  <m:sty m:val="p"/>
                                </m:rPr>
                                <a:rPr lang="es-ES" i="1">
                                  <a:solidFill>
                                    <a:schemeClr val="bg1">
                                      <a:lumMod val="65000"/>
                                    </a:schemeClr>
                                  </a:solidFill>
                                  <a:latin typeface="Cambria Math" panose="02040503050406030204" pitchFamily="18" charset="0"/>
                                  <a:cs typeface="Arial" panose="020B0604020202020204" pitchFamily="34" charset="0"/>
                                </a:rPr>
                                <m:t>f</m:t>
                              </m:r>
                            </m:e>
                            <m:sub>
                              <m:r>
                                <m:rPr>
                                  <m:sty m:val="p"/>
                                </m:rPr>
                                <a:rPr lang="en-US" i="1">
                                  <a:solidFill>
                                    <a:schemeClr val="bg1">
                                      <a:lumMod val="65000"/>
                                    </a:schemeClr>
                                  </a:solidFill>
                                  <a:latin typeface="Cambria Math" panose="02040503050406030204" pitchFamily="18" charset="0"/>
                                  <a:cs typeface="Arial" panose="020B0604020202020204" pitchFamily="34" charset="0"/>
                                </a:rPr>
                                <m:t>iso</m:t>
                              </m:r>
                            </m:sub>
                          </m:sSub>
                        </m:e>
                        <m:sup>
                          <m:r>
                            <a:rPr lang="en-US" i="1">
                              <a:solidFill>
                                <a:schemeClr val="bg1">
                                  <a:lumMod val="65000"/>
                                </a:schemeClr>
                              </a:solidFill>
                              <a:latin typeface="Cambria Math" panose="02040503050406030204" pitchFamily="18" charset="0"/>
                              <a:cs typeface="Arial" panose="020B0604020202020204" pitchFamily="34" charset="0"/>
                            </a:rPr>
                            <m:t>2</m:t>
                          </m:r>
                        </m:sup>
                      </m:sSup>
                      <m:r>
                        <a:rPr lang="en-US" i="1">
                          <a:solidFill>
                            <a:schemeClr val="bg1">
                              <a:lumMod val="65000"/>
                            </a:schemeClr>
                          </a:solidFill>
                          <a:latin typeface="Cambria Math" panose="02040503050406030204" pitchFamily="18" charset="0"/>
                          <a:cs typeface="Arial" panose="020B0604020202020204" pitchFamily="34" charset="0"/>
                        </a:rPr>
                        <m:t>= </m:t>
                      </m:r>
                      <m:sSub>
                        <m:sSubPr>
                          <m:ctrlPr>
                            <a:rPr lang="en-US" i="1">
                              <a:solidFill>
                                <a:schemeClr val="bg1">
                                  <a:lumMod val="65000"/>
                                </a:schemeClr>
                              </a:solidFill>
                              <a:latin typeface="Cambria Math" panose="02040503050406030204" pitchFamily="18" charset="0"/>
                              <a:cs typeface="Arial" panose="020B0604020202020204" pitchFamily="34" charset="0"/>
                            </a:rPr>
                          </m:ctrlPr>
                        </m:sSubPr>
                        <m:e>
                          <m:d>
                            <m:dPr>
                              <m:begChr m:val=""/>
                              <m:endChr m:val="|"/>
                              <m:ctrlPr>
                                <a:rPr lang="en-US" i="1">
                                  <a:solidFill>
                                    <a:schemeClr val="bg1">
                                      <a:lumMod val="65000"/>
                                    </a:schemeClr>
                                  </a:solidFill>
                                  <a:latin typeface="Cambria Math" panose="02040503050406030204" pitchFamily="18" charset="0"/>
                                  <a:cs typeface="Arial" panose="020B0604020202020204" pitchFamily="34" charset="0"/>
                                </a:rPr>
                              </m:ctrlPr>
                            </m:dPr>
                            <m:e>
                              <m:f>
                                <m:fPr>
                                  <m:ctrlPr>
                                    <a:rPr lang="en-US" i="1">
                                      <a:solidFill>
                                        <a:schemeClr val="bg1">
                                          <a:lumMod val="65000"/>
                                        </a:schemeClr>
                                      </a:solidFill>
                                      <a:latin typeface="Cambria Math" panose="02040503050406030204" pitchFamily="18" charset="0"/>
                                      <a:cs typeface="Arial" panose="020B0604020202020204" pitchFamily="34" charset="0"/>
                                    </a:rPr>
                                  </m:ctrlPr>
                                </m:fPr>
                                <m:num>
                                  <m:sSub>
                                    <m:sSubPr>
                                      <m:ctrlPr>
                                        <a:rPr lang="el-GR"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i="1">
                                          <a:solidFill>
                                            <a:schemeClr val="bg1">
                                              <a:lumMod val="65000"/>
                                            </a:schemeClr>
                                          </a:solidFill>
                                          <a:latin typeface="Cambria Math" panose="02040503050406030204" pitchFamily="18" charset="0"/>
                                          <a:cs typeface="Arial" panose="020B0604020202020204" pitchFamily="34" charset="0"/>
                                        </a:rPr>
                                        <m:t>A</m:t>
                                      </m:r>
                                    </m:e>
                                    <m:sub>
                                      <m:r>
                                        <m:rPr>
                                          <m:sty m:val="p"/>
                                        </m:rPr>
                                        <a:rPr lang="en-US" i="1">
                                          <a:solidFill>
                                            <a:schemeClr val="bg1">
                                              <a:lumMod val="65000"/>
                                            </a:schemeClr>
                                          </a:solidFill>
                                          <a:latin typeface="Cambria Math" panose="02040503050406030204" pitchFamily="18" charset="0"/>
                                          <a:cs typeface="Arial" panose="020B0604020202020204" pitchFamily="34" charset="0"/>
                                        </a:rPr>
                                        <m:t>iso</m:t>
                                      </m:r>
                                    </m:sub>
                                  </m:sSub>
                                </m:num>
                                <m:den>
                                  <m:sSub>
                                    <m:sSubPr>
                                      <m:ctrlPr>
                                        <a:rPr lang="en-US"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i="1">
                                          <a:solidFill>
                                            <a:schemeClr val="bg1">
                                              <a:lumMod val="65000"/>
                                            </a:schemeClr>
                                          </a:solidFill>
                                          <a:latin typeface="Cambria Math" panose="02040503050406030204" pitchFamily="18" charset="0"/>
                                          <a:cs typeface="Arial" panose="020B0604020202020204" pitchFamily="34" charset="0"/>
                                        </a:rPr>
                                        <m:t>A</m:t>
                                      </m:r>
                                    </m:e>
                                    <m:sub>
                                      <m:r>
                                        <m:rPr>
                                          <m:sty m:val="p"/>
                                        </m:rPr>
                                        <a:rPr lang="en-US" i="1">
                                          <a:solidFill>
                                            <a:schemeClr val="bg1">
                                              <a:lumMod val="65000"/>
                                            </a:schemeClr>
                                          </a:solidFill>
                                          <a:latin typeface="Cambria Math" panose="02040503050406030204" pitchFamily="18" charset="0"/>
                                          <a:cs typeface="Arial" panose="020B0604020202020204" pitchFamily="34" charset="0"/>
                                        </a:rPr>
                                        <m:t>s</m:t>
                                      </m:r>
                                    </m:sub>
                                  </m:sSub>
                                </m:den>
                              </m:f>
                            </m:e>
                          </m:d>
                        </m:e>
                        <m:sub>
                          <m:sSub>
                            <m:sSubPr>
                              <m:ctrlPr>
                                <a:rPr lang="en-US" i="1">
                                  <a:solidFill>
                                    <a:schemeClr val="bg1">
                                      <a:lumMod val="65000"/>
                                    </a:schemeClr>
                                  </a:solidFill>
                                  <a:latin typeface="Cambria Math" panose="02040503050406030204" pitchFamily="18" charset="0"/>
                                  <a:cs typeface="Arial" panose="020B0604020202020204" pitchFamily="34" charset="0"/>
                                </a:rPr>
                              </m:ctrlPr>
                            </m:sSubPr>
                            <m:e>
                              <m:r>
                                <a:rPr lang="en-US" i="1">
                                  <a:solidFill>
                                    <a:schemeClr val="bg1">
                                      <a:lumMod val="65000"/>
                                    </a:schemeClr>
                                  </a:solidFill>
                                  <a:latin typeface="Cambria Math" panose="02040503050406030204" pitchFamily="18" charset="0"/>
                                  <a:cs typeface="Arial" panose="020B0604020202020204" pitchFamily="34" charset="0"/>
                                </a:rPr>
                                <m:t>𝑘</m:t>
                              </m:r>
                            </m:e>
                            <m:sub>
                              <m:r>
                                <a:rPr lang="en-US" i="1">
                                  <a:solidFill>
                                    <a:schemeClr val="bg1">
                                      <a:lumMod val="65000"/>
                                    </a:schemeClr>
                                  </a:solidFill>
                                  <a:latin typeface="Cambria Math" panose="02040503050406030204" pitchFamily="18" charset="0"/>
                                  <a:cs typeface="Arial" panose="020B0604020202020204" pitchFamily="34" charset="0"/>
                                </a:rPr>
                                <m:t>∗</m:t>
                              </m:r>
                            </m:sub>
                          </m:sSub>
                          <m:r>
                            <a:rPr lang="en-US" i="1">
                              <a:solidFill>
                                <a:schemeClr val="bg1">
                                  <a:lumMod val="65000"/>
                                </a:schemeClr>
                              </a:solidFill>
                              <a:latin typeface="Cambria Math" panose="02040503050406030204" pitchFamily="18" charset="0"/>
                              <a:cs typeface="Arial" panose="020B0604020202020204" pitchFamily="34" charset="0"/>
                            </a:rPr>
                            <m:t>=0.05 </m:t>
                          </m:r>
                          <m:sSup>
                            <m:sSupPr>
                              <m:ctrlPr>
                                <a:rPr lang="en-US" i="1">
                                  <a:solidFill>
                                    <a:schemeClr val="bg1">
                                      <a:lumMod val="65000"/>
                                    </a:schemeClr>
                                  </a:solidFill>
                                  <a:latin typeface="Cambria Math" panose="02040503050406030204" pitchFamily="18" charset="0"/>
                                  <a:cs typeface="Arial" panose="020B0604020202020204" pitchFamily="34" charset="0"/>
                                </a:rPr>
                              </m:ctrlPr>
                            </m:sSupPr>
                            <m:e>
                              <m:r>
                                <m:rPr>
                                  <m:sty m:val="p"/>
                                </m:rPr>
                                <a:rPr lang="en-US" i="1">
                                  <a:solidFill>
                                    <a:schemeClr val="bg1">
                                      <a:lumMod val="65000"/>
                                    </a:schemeClr>
                                  </a:solidFill>
                                  <a:latin typeface="Cambria Math" panose="02040503050406030204" pitchFamily="18" charset="0"/>
                                  <a:cs typeface="Arial" panose="020B0604020202020204" pitchFamily="34" charset="0"/>
                                </a:rPr>
                                <m:t>Mpc</m:t>
                              </m:r>
                            </m:e>
                            <m:sup>
                              <m:r>
                                <a:rPr lang="en-US" i="1">
                                  <a:solidFill>
                                    <a:schemeClr val="bg1">
                                      <a:lumMod val="65000"/>
                                    </a:schemeClr>
                                  </a:solidFill>
                                  <a:latin typeface="Cambria Math" panose="02040503050406030204" pitchFamily="18" charset="0"/>
                                  <a:cs typeface="Arial" panose="020B0604020202020204" pitchFamily="34" charset="0"/>
                                </a:rPr>
                                <m:t>−1</m:t>
                              </m:r>
                            </m:sup>
                          </m:sSup>
                        </m:sub>
                      </m:sSub>
                    </m:oMath>
                  </m:oMathPara>
                </a14:m>
                <a:endParaRPr lang="en-GB" i="1" dirty="0">
                  <a:latin typeface="Cambria Math" panose="02040503050406030204" pitchFamily="18" charset="0"/>
                  <a:cs typeface="Arial" panose="020B0604020202020204" pitchFamily="34" charset="0"/>
                </a:endParaRPr>
              </a:p>
            </p:txBody>
          </p:sp>
        </mc:Choice>
        <mc:Fallback xmlns="">
          <p:sp>
            <p:nvSpPr>
              <p:cNvPr id="70" name="TextBox 69">
                <a:extLst>
                  <a:ext uri="{FF2B5EF4-FFF2-40B4-BE49-F238E27FC236}">
                    <a16:creationId xmlns:a16="http://schemas.microsoft.com/office/drawing/2014/main" id="{B7E5F68F-2477-FF0F-B28F-67DBC7F03BCA}"/>
                  </a:ext>
                </a:extLst>
              </p:cNvPr>
              <p:cNvSpPr txBox="1">
                <a:spLocks noRot="1" noChangeAspect="1" noMove="1" noResize="1" noEditPoints="1" noAdjustHandles="1" noChangeArrowheads="1" noChangeShapeType="1" noTextEdit="1"/>
              </p:cNvSpPr>
              <p:nvPr/>
            </p:nvSpPr>
            <p:spPr>
              <a:xfrm>
                <a:off x="7593760" y="2955609"/>
                <a:ext cx="6522180" cy="779893"/>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00026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8"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CB17B-6544-A32E-4850-A2B8A0CB8B8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1B7C8878-245E-C269-0F23-25274E92106E}"/>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4457564-48F9-EA87-D1D1-DB55BE7C6105}"/>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4A8E6AD-BD89-374C-EA80-3AF9B22F31B0}"/>
              </a:ext>
            </a:extLst>
          </p:cNvPr>
          <p:cNvSpPr>
            <a:spLocks noGrp="1"/>
          </p:cNvSpPr>
          <p:nvPr>
            <p:ph type="title"/>
          </p:nvPr>
        </p:nvSpPr>
        <p:spPr>
          <a:xfrm>
            <a:off x="339250" y="86627"/>
            <a:ext cx="10515600" cy="1145407"/>
          </a:xfrm>
        </p:spPr>
        <p:txBody>
          <a:bodyPr>
            <a:normAutofit/>
          </a:bodyPr>
          <a:lstStyle/>
          <a:p>
            <a:r>
              <a:rPr lang="en-US" dirty="0">
                <a:solidFill>
                  <a:schemeClr val="bg1"/>
                </a:solidFill>
              </a:rPr>
              <a:t>Equations</a:t>
            </a:r>
            <a:endParaRPr lang="en-GB" dirty="0">
              <a:solidFill>
                <a:schemeClr val="bg1"/>
              </a:solidFill>
            </a:endParaRPr>
          </a:p>
        </p:txBody>
      </p:sp>
      <p:sp>
        <p:nvSpPr>
          <p:cNvPr id="16" name="Text 19">
            <a:extLst>
              <a:ext uri="{FF2B5EF4-FFF2-40B4-BE49-F238E27FC236}">
                <a16:creationId xmlns:a16="http://schemas.microsoft.com/office/drawing/2014/main" id="{00111880-C676-797E-5CD7-3D640F51E229}"/>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6" name="TextBox 65">
            <a:extLst>
              <a:ext uri="{FF2B5EF4-FFF2-40B4-BE49-F238E27FC236}">
                <a16:creationId xmlns:a16="http://schemas.microsoft.com/office/drawing/2014/main" id="{E80FC5E4-584C-E1DC-0470-020F3D9D12D2}"/>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0C20455-61B6-9B6F-D731-2DCE4DA0962A}"/>
                  </a:ext>
                </a:extLst>
              </p:cNvPr>
              <p:cNvSpPr txBox="1"/>
              <p:nvPr/>
            </p:nvSpPr>
            <p:spPr>
              <a:xfrm>
                <a:off x="608516" y="1488061"/>
                <a:ext cx="10974968" cy="5248424"/>
              </a:xfrm>
              <a:prstGeom prst="rect">
                <a:avLst/>
              </a:prstGeom>
              <a:noFill/>
            </p:spPr>
            <p:txBody>
              <a:bodyPr wrap="square">
                <a:spAutoFit/>
              </a:bodyPr>
              <a:lstStyle/>
              <a:p>
                <a:r>
                  <a:rPr lang="en-US" dirty="0"/>
                  <a:t>A</a:t>
                </a:r>
                <a:r>
                  <a:rPr lang="en-US" dirty="0">
                    <a:solidFill>
                      <a:schemeClr val="tx1"/>
                    </a:solidFill>
                    <a:latin typeface="Calibri" pitchFamily="34" charset="0"/>
                    <a:ea typeface="Calibri" pitchFamily="34" charset="-122"/>
                    <a:cs typeface="Calibri" pitchFamily="34" charset="-120"/>
                  </a:rPr>
                  <a:t>xion field:  </a:t>
                </a:r>
                <a14:m>
                  <m:oMath xmlns:m="http://schemas.openxmlformats.org/officeDocument/2006/math">
                    <m:r>
                      <a:rPr lang="en-US">
                        <a:solidFill>
                          <a:schemeClr val="tx1"/>
                        </a:solidFill>
                        <a:latin typeface="Cambria Math" panose="02040503050406030204" pitchFamily="18" charset="0"/>
                      </a:rPr>
                      <m:t>𝜽</m:t>
                    </m:r>
                    <m:r>
                      <a:rPr lang="en-US">
                        <a:solidFill>
                          <a:schemeClr val="tx1"/>
                        </a:solidFill>
                        <a:latin typeface="Cambria Math" panose="02040503050406030204" pitchFamily="18" charset="0"/>
                      </a:rPr>
                      <m:t>= </m:t>
                    </m:r>
                    <m:r>
                      <a:rPr lang="en-US" i="1">
                        <a:solidFill>
                          <a:schemeClr val="tx1"/>
                        </a:solidFill>
                        <a:latin typeface="Cambria Math" panose="02040503050406030204" pitchFamily="18" charset="0"/>
                        <a:ea typeface="Cambria Math" panose="02040503050406030204" pitchFamily="18" charset="0"/>
                      </a:rPr>
                      <m:t>𝜑</m:t>
                    </m:r>
                    <m:r>
                      <a:rPr lang="en-US" i="1">
                        <a:solidFill>
                          <a:schemeClr val="tx1"/>
                        </a:solidFill>
                        <a:latin typeface="Cambria Math" panose="02040503050406030204" pitchFamily="18" charset="0"/>
                        <a:ea typeface="Cambria Math" panose="02040503050406030204" pitchFamily="18" charset="0"/>
                      </a:rPr>
                      <m:t>/</m:t>
                    </m:r>
                    <m:sSub>
                      <m:sSubPr>
                        <m:ctrlPr>
                          <a:rPr lang="en-US" i="1">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𝑓</m:t>
                        </m:r>
                      </m:e>
                      <m:sub>
                        <m:r>
                          <a:rPr lang="en-US" i="1">
                            <a:solidFill>
                              <a:schemeClr val="tx1"/>
                            </a:solidFill>
                            <a:latin typeface="Cambria Math" panose="02040503050406030204" pitchFamily="18" charset="0"/>
                            <a:ea typeface="Cambria Math" panose="02040503050406030204" pitchFamily="18" charset="0"/>
                          </a:rPr>
                          <m:t>𝑎</m:t>
                        </m:r>
                      </m:sub>
                    </m:sSub>
                  </m:oMath>
                </a14:m>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Early axion mass evolution </a:t>
                </a:r>
                <a:r>
                  <a:rPr lang="en-US" dirty="0">
                    <a:latin typeface="Arial" panose="020B0604020202020204" pitchFamily="34" charset="0"/>
                    <a:ea typeface="Cambria Math" panose="02040503050406030204" pitchFamily="18" charset="0"/>
                    <a:cs typeface="Arial" panose="020B0604020202020204" pitchFamily="34" charset="0"/>
                  </a:rPr>
                  <a:t>⟶</a:t>
                </a:r>
                <a:r>
                  <a:rPr lang="en-US" dirty="0">
                    <a:latin typeface="Arial" panose="020B0604020202020204" pitchFamily="34" charset="0"/>
                    <a:cs typeface="Arial" panose="020B0604020202020204" pitchFamily="34" charset="0"/>
                  </a:rPr>
                  <a:t>temperature dependence </a:t>
                </a:r>
                <a:r>
                  <a:rPr lang="en-US" dirty="0">
                    <a:solidFill>
                      <a:schemeClr val="tx1"/>
                    </a:solidFill>
                    <a:latin typeface="Cambria Math" panose="02040503050406030204" pitchFamily="18" charset="0"/>
                    <a:ea typeface="Cambria Math" panose="02040503050406030204" pitchFamily="18" charset="0"/>
                    <a:cs typeface="Arial" panose="020B0604020202020204" pitchFamily="34" charset="0"/>
                  </a:rPr>
                  <a:t>⟹ </a:t>
                </a:r>
                <a14:m>
                  <m:oMath xmlns:m="http://schemas.openxmlformats.org/officeDocument/2006/math">
                    <m:sSub>
                      <m:sSubPr>
                        <m:ctrlPr>
                          <a:rPr lang="en-GB" i="1">
                            <a:solidFill>
                              <a:schemeClr val="tx1"/>
                            </a:solidFill>
                            <a:latin typeface="Cambria Math" panose="02040503050406030204" pitchFamily="18" charset="0"/>
                            <a:cs typeface="Arial" panose="020B0604020202020204" pitchFamily="34" charset="0"/>
                          </a:rPr>
                        </m:ctrlPr>
                      </m:sSubPr>
                      <m:e>
                        <m:r>
                          <a:rPr lang="en-US" i="1">
                            <a:solidFill>
                              <a:schemeClr val="tx1"/>
                            </a:solidFill>
                            <a:latin typeface="Cambria Math" panose="02040503050406030204" pitchFamily="18" charset="0"/>
                            <a:cs typeface="Arial" panose="020B0604020202020204" pitchFamily="34" charset="0"/>
                          </a:rPr>
                          <m:t>𝑚</m:t>
                        </m:r>
                      </m:e>
                      <m:sub>
                        <m:r>
                          <a:rPr lang="en-US" i="1">
                            <a:solidFill>
                              <a:schemeClr val="tx1"/>
                            </a:solidFill>
                            <a:latin typeface="Cambria Math" panose="02040503050406030204" pitchFamily="18" charset="0"/>
                            <a:cs typeface="Arial" panose="020B0604020202020204" pitchFamily="34" charset="0"/>
                          </a:rPr>
                          <m:t>𝑎</m:t>
                        </m:r>
                      </m:sub>
                    </m:sSub>
                    <m:r>
                      <a:rPr lang="en-US" i="1">
                        <a:solidFill>
                          <a:schemeClr val="tx1"/>
                        </a:solidFill>
                        <a:latin typeface="Cambria Math" panose="02040503050406030204" pitchFamily="18" charset="0"/>
                        <a:ea typeface="Cambria Math" panose="02040503050406030204" pitchFamily="18" charset="0"/>
                        <a:cs typeface="Arial" panose="020B0604020202020204" pitchFamily="34" charset="0"/>
                      </a:rPr>
                      <m:t>∝ </m:t>
                    </m:r>
                    <m:sSup>
                      <m:sSupPr>
                        <m:ctrlPr>
                          <a:rPr lang="en-US" i="1">
                            <a:solidFill>
                              <a:schemeClr val="tx1"/>
                            </a:solidFill>
                            <a:latin typeface="Cambria Math" panose="02040503050406030204" pitchFamily="18" charset="0"/>
                            <a:ea typeface="Cambria Math" panose="02040503050406030204" pitchFamily="18" charset="0"/>
                            <a:cs typeface="Arial" panose="020B0604020202020204" pitchFamily="34" charset="0"/>
                          </a:rPr>
                        </m:ctrlPr>
                      </m:sSupPr>
                      <m:e>
                        <m:r>
                          <a:rPr lang="en-US" i="1">
                            <a:solidFill>
                              <a:schemeClr val="tx1"/>
                            </a:solidFill>
                            <a:latin typeface="Cambria Math" panose="02040503050406030204" pitchFamily="18" charset="0"/>
                            <a:ea typeface="Cambria Math" panose="02040503050406030204" pitchFamily="18" charset="0"/>
                            <a:cs typeface="Arial" panose="020B0604020202020204" pitchFamily="34" charset="0"/>
                          </a:rPr>
                          <m:t>𝑇</m:t>
                        </m:r>
                      </m:e>
                      <m:sup>
                        <m:r>
                          <a:rPr lang="en-US" i="1">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US"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𝑛</m:t>
                        </m:r>
                      </m:sup>
                    </m:sSup>
                  </m:oMath>
                </a14:m>
                <a:endParaRPr lang="en-US" i="1" dirty="0">
                  <a:latin typeface="Arial" panose="020B0604020202020204" pitchFamily="34" charset="0"/>
                  <a:cs typeface="Arial" panose="020B0604020202020204" pitchFamily="34" charset="0"/>
                </a:endParaRPr>
              </a:p>
              <a:p>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d>
                      <m:dPr>
                        <m:ctrlPr>
                          <a:rPr lang="en-US" i="1">
                            <a:latin typeface="Cambria Math" panose="02040503050406030204" pitchFamily="18" charset="0"/>
                            <a:cs typeface="Arial" panose="020B0604020202020204" pitchFamily="34" charset="0"/>
                          </a:rPr>
                        </m:ctrlPr>
                      </m:dPr>
                      <m:e>
                        <m:r>
                          <a:rPr lang="en-US" i="1">
                            <a:latin typeface="Cambria Math" panose="02040503050406030204" pitchFamily="18" charset="0"/>
                            <a:cs typeface="Arial" panose="020B0604020202020204" pitchFamily="34" charset="0"/>
                          </a:rPr>
                          <m:t>𝑇</m:t>
                        </m:r>
                      </m:e>
                    </m:d>
                  </m:oMath>
                </a14:m>
                <a:r>
                  <a:rPr lang="en-US" dirty="0">
                    <a:cs typeface="Arial" panose="020B0604020202020204" pitchFamily="34" charset="0"/>
                  </a:rPr>
                  <a:t>=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oMath>
                </a14:m>
                <a:r>
                  <a:rPr lang="en-US" dirty="0">
                    <a:cs typeface="Arial" panose="020B0604020202020204" pitchFamily="34" charset="0"/>
                  </a:rPr>
                  <a:t> </a:t>
                </a:r>
                <a14:m>
                  <m:oMath xmlns:m="http://schemas.openxmlformats.org/officeDocument/2006/math">
                    <m:sSup>
                      <m:sSupPr>
                        <m:ctrlPr>
                          <a:rPr lang="en-US" i="1">
                            <a:latin typeface="Cambria Math" panose="02040503050406030204" pitchFamily="18" charset="0"/>
                            <a:cs typeface="Arial" panose="020B0604020202020204" pitchFamily="34" charset="0"/>
                          </a:rPr>
                        </m:ctrlPr>
                      </m:sSupPr>
                      <m:e>
                        <m:d>
                          <m:dPr>
                            <m:ctrlPr>
                              <a:rPr lang="en-US" i="1">
                                <a:latin typeface="Cambria Math" panose="02040503050406030204" pitchFamily="18" charset="0"/>
                                <a:cs typeface="Arial" panose="020B0604020202020204" pitchFamily="34" charset="0"/>
                              </a:rPr>
                            </m:ctrlPr>
                          </m:dPr>
                          <m:e>
                            <m:f>
                              <m:fPr>
                                <m:ctrlPr>
                                  <a:rPr lang="en-US" i="1">
                                    <a:latin typeface="Cambria Math" panose="02040503050406030204" pitchFamily="18" charset="0"/>
                                    <a:cs typeface="Arial" panose="020B0604020202020204" pitchFamily="34" charset="0"/>
                                  </a:rPr>
                                </m:ctrlPr>
                              </m:fPr>
                              <m:num>
                                <m:r>
                                  <m:rPr>
                                    <m:nor/>
                                  </m:rPr>
                                  <a:rPr lang="el-GR"/>
                                  <m:t>Λ</m:t>
                                </m:r>
                              </m:num>
                              <m:den>
                                <m:r>
                                  <a:rPr lang="en-US" i="1">
                                    <a:latin typeface="Cambria Math" panose="02040503050406030204" pitchFamily="18" charset="0"/>
                                    <a:cs typeface="Arial" panose="020B0604020202020204" pitchFamily="34" charset="0"/>
                                  </a:rPr>
                                  <m:t>𝑇</m:t>
                                </m:r>
                              </m:den>
                            </m:f>
                          </m:e>
                        </m:d>
                      </m:e>
                      <m:sup>
                        <m:r>
                          <a:rPr lang="en-US" i="1">
                            <a:latin typeface="Cambria Math" panose="02040503050406030204" pitchFamily="18" charset="0"/>
                            <a:cs typeface="Arial" panose="020B0604020202020204" pitchFamily="34" charset="0"/>
                          </a:rPr>
                          <m:t>𝑛</m:t>
                        </m:r>
                      </m:sup>
                    </m:sSup>
                  </m:oMath>
                </a14:m>
                <a:r>
                  <a:rPr lang="en-US" dirty="0">
                    <a:latin typeface="Arial" panose="020B0604020202020204" pitchFamily="34" charset="0"/>
                    <a:cs typeface="Arial" panose="020B0604020202020204" pitchFamily="34" charset="0"/>
                  </a:rPr>
                  <a:t>T &gt; </a:t>
                </a:r>
                <a14:m>
                  <m:oMath xmlns:m="http://schemas.openxmlformats.org/officeDocument/2006/math">
                    <m:r>
                      <m:rPr>
                        <m:nor/>
                      </m:rPr>
                      <a:rPr lang="el-GR"/>
                      <m:t>Λ</m:t>
                    </m:r>
                  </m:oMath>
                </a14:m>
                <a:endParaRPr lang="en-US" dirty="0">
                  <a:latin typeface="Arial" panose="020B0604020202020204" pitchFamily="34" charset="0"/>
                </a:endParaRPr>
              </a:p>
              <a:p>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d>
                      <m:dPr>
                        <m:ctrlPr>
                          <a:rPr lang="en-US" i="1">
                            <a:latin typeface="Cambria Math" panose="02040503050406030204" pitchFamily="18" charset="0"/>
                            <a:cs typeface="Arial" panose="020B0604020202020204" pitchFamily="34" charset="0"/>
                          </a:rPr>
                        </m:ctrlPr>
                      </m:dPr>
                      <m:e>
                        <m:r>
                          <a:rPr lang="en-US" i="1">
                            <a:latin typeface="Cambria Math" panose="02040503050406030204" pitchFamily="18" charset="0"/>
                            <a:cs typeface="Arial" panose="020B0604020202020204" pitchFamily="34" charset="0"/>
                          </a:rPr>
                          <m:t>𝑇</m:t>
                        </m:r>
                      </m:e>
                    </m:d>
                  </m:oMath>
                </a14:m>
                <a:r>
                  <a:rPr lang="en-US" dirty="0">
                    <a:cs typeface="Arial" panose="020B0604020202020204" pitchFamily="34" charset="0"/>
                  </a:rPr>
                  <a:t>=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oMath>
                </a14:m>
                <a:r>
                  <a:rPr lang="en-US" dirty="0">
                    <a:cs typeface="Arial" panose="020B0604020202020204" pitchFamily="34" charset="0"/>
                  </a:rPr>
                  <a:t> </a:t>
                </a:r>
                <a:r>
                  <a:rPr lang="en-US" dirty="0">
                    <a:latin typeface="Arial" panose="020B0604020202020204" pitchFamily="34" charset="0"/>
                    <a:cs typeface="Arial" panose="020B0604020202020204" pitchFamily="34" charset="0"/>
                  </a:rPr>
                  <a:t>T &lt; </a:t>
                </a:r>
                <a14:m>
                  <m:oMath xmlns:m="http://schemas.openxmlformats.org/officeDocument/2006/math">
                    <m:r>
                      <m:rPr>
                        <m:nor/>
                      </m:rPr>
                      <a:rPr lang="el-GR"/>
                      <m:t>Λ</m:t>
                    </m:r>
                    <m:r>
                      <m:rPr>
                        <m:nor/>
                      </m:rPr>
                      <a:rPr lang="en-US"/>
                      <m:t>,</m:t>
                    </m:r>
                  </m:oMath>
                </a14:m>
                <a:r>
                  <a:rPr lang="en-US" dirty="0">
                    <a:latin typeface="Arial" panose="020B0604020202020204" pitchFamily="34" charset="0"/>
                  </a:rPr>
                  <a:t> where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oMath>
                </a14:m>
                <a:r>
                  <a:rPr lang="en-US" dirty="0">
                    <a:cs typeface="Arial" panose="020B0604020202020204" pitchFamily="34" charset="0"/>
                  </a:rPr>
                  <a:t> =</a:t>
                </a:r>
                <a14:m>
                  <m:oMath xmlns:m="http://schemas.openxmlformats.org/officeDocument/2006/math">
                    <m:sSup>
                      <m:sSupPr>
                        <m:ctrlPr>
                          <a:rPr lang="en-US" i="1" dirty="0">
                            <a:latin typeface="Cambria Math" panose="02040503050406030204" pitchFamily="18" charset="0"/>
                            <a:cs typeface="Arial" panose="020B0604020202020204" pitchFamily="34" charset="0"/>
                          </a:rPr>
                        </m:ctrlPr>
                      </m:sSupPr>
                      <m:e>
                        <m:r>
                          <m:rPr>
                            <m:nor/>
                          </m:rPr>
                          <a:rPr lang="el-GR"/>
                          <m:t>Λ</m:t>
                        </m:r>
                      </m:e>
                      <m:sup>
                        <m:r>
                          <a:rPr lang="en-US" i="1" dirty="0">
                            <a:latin typeface="Cambria Math" panose="02040503050406030204" pitchFamily="18" charset="0"/>
                            <a:cs typeface="Arial" panose="020B0604020202020204" pitchFamily="34" charset="0"/>
                          </a:rPr>
                          <m:t>2</m:t>
                        </m:r>
                      </m:sup>
                    </m:sSup>
                    <m:r>
                      <a:rPr lang="en-US" i="1" dirty="0">
                        <a:latin typeface="Cambria Math" panose="02040503050406030204" pitchFamily="18" charset="0"/>
                        <a:cs typeface="Arial" panose="020B0604020202020204" pitchFamily="34" charset="0"/>
                      </a:rPr>
                      <m:t>/</m:t>
                    </m:r>
                    <m:sSub>
                      <m:sSubPr>
                        <m:ctrlPr>
                          <a:rPr lang="en-US" i="1" dirty="0">
                            <a:latin typeface="Cambria Math" panose="02040503050406030204" pitchFamily="18" charset="0"/>
                            <a:cs typeface="Arial" panose="020B0604020202020204" pitchFamily="34" charset="0"/>
                          </a:rPr>
                        </m:ctrlPr>
                      </m:sSubPr>
                      <m:e>
                        <m:r>
                          <a:rPr lang="en-US" i="1" dirty="0">
                            <a:latin typeface="Cambria Math" panose="02040503050406030204" pitchFamily="18" charset="0"/>
                            <a:cs typeface="Arial" panose="020B0604020202020204" pitchFamily="34" charset="0"/>
                          </a:rPr>
                          <m:t>𝑓</m:t>
                        </m:r>
                      </m:e>
                      <m:sub>
                        <m:r>
                          <a:rPr lang="en-US" i="1" dirty="0">
                            <a:latin typeface="Cambria Math" panose="02040503050406030204" pitchFamily="18" charset="0"/>
                            <a:cs typeface="Arial" panose="020B0604020202020204" pitchFamily="34" charset="0"/>
                          </a:rPr>
                          <m:t>𝑎</m:t>
                        </m:r>
                      </m:sub>
                    </m:sSub>
                  </m:oMath>
                </a14:m>
                <a:endParaRPr lang="en-US" dirty="0">
                  <a:latin typeface="Arial" panose="020B0604020202020204" pitchFamily="34" charset="0"/>
                </a:endParaRPr>
              </a:p>
              <a:p>
                <a:r>
                  <a:rPr lang="en-US" i="1" dirty="0">
                    <a:latin typeface="Cambria Math" panose="02040503050406030204" pitchFamily="18" charset="0"/>
                    <a:cs typeface="Arial" panose="020B0604020202020204" pitchFamily="34" charset="0"/>
                  </a:rPr>
                  <a:t>H(T) </a:t>
                </a:r>
                <a:r>
                  <a:rPr lang="en-US" sz="2400" i="1" dirty="0">
                    <a:latin typeface="Cambria Math" panose="02040503050406030204" pitchFamily="18" charset="0"/>
                    <a:cs typeface="Arial" panose="020B0604020202020204" pitchFamily="34" charset="0"/>
                  </a:rPr>
                  <a:t>~ </a:t>
                </a:r>
                <a14:m>
                  <m:oMath xmlns:m="http://schemas.openxmlformats.org/officeDocument/2006/math">
                    <m:f>
                      <m:fPr>
                        <m:ctrlPr>
                          <a:rPr lang="en-US" sz="2400" i="1" smtClean="0">
                            <a:latin typeface="Cambria Math" panose="02040503050406030204" pitchFamily="18" charset="0"/>
                            <a:cs typeface="Arial" panose="020B0604020202020204" pitchFamily="34" charset="0"/>
                          </a:rPr>
                        </m:ctrlPr>
                      </m:fPr>
                      <m:num>
                        <m:sSup>
                          <m:sSupPr>
                            <m:ctrlPr>
                              <a:rPr lang="en-US" sz="2400" i="1" smtClean="0">
                                <a:latin typeface="Cambria Math" panose="02040503050406030204" pitchFamily="18" charset="0"/>
                                <a:cs typeface="Arial" panose="020B0604020202020204" pitchFamily="34" charset="0"/>
                              </a:rPr>
                            </m:ctrlPr>
                          </m:sSupPr>
                          <m:e>
                            <m:r>
                              <a:rPr lang="en-US" sz="2400" b="0" i="1" smtClean="0">
                                <a:latin typeface="Cambria Math" panose="02040503050406030204" pitchFamily="18" charset="0"/>
                                <a:cs typeface="Arial" panose="020B0604020202020204" pitchFamily="34" charset="0"/>
                              </a:rPr>
                              <m:t>𝑇</m:t>
                            </m:r>
                          </m:e>
                          <m:sup>
                            <m:r>
                              <a:rPr lang="en-US" sz="2400" b="0" i="1" smtClean="0">
                                <a:latin typeface="Cambria Math" panose="02040503050406030204" pitchFamily="18" charset="0"/>
                                <a:cs typeface="Arial" panose="020B0604020202020204" pitchFamily="34" charset="0"/>
                              </a:rPr>
                              <m:t>2</m:t>
                            </m:r>
                          </m:sup>
                        </m:sSup>
                      </m:num>
                      <m:den>
                        <m:sSub>
                          <m:sSubPr>
                            <m:ctrlPr>
                              <a:rPr lang="en-US" sz="2400" i="1" smtClean="0">
                                <a:latin typeface="Cambria Math" panose="02040503050406030204" pitchFamily="18" charset="0"/>
                                <a:cs typeface="Arial" panose="020B0604020202020204" pitchFamily="34" charset="0"/>
                              </a:rPr>
                            </m:ctrlPr>
                          </m:sSubPr>
                          <m:e>
                            <m:r>
                              <a:rPr lang="en-US" sz="2400" b="0" i="1" smtClean="0">
                                <a:latin typeface="Cambria Math" panose="02040503050406030204" pitchFamily="18" charset="0"/>
                                <a:cs typeface="Arial" panose="020B0604020202020204" pitchFamily="34" charset="0"/>
                              </a:rPr>
                              <m:t>𝑀</m:t>
                            </m:r>
                          </m:e>
                          <m:sub>
                            <m:r>
                              <a:rPr lang="en-US" sz="2400" b="0" i="1" smtClean="0">
                                <a:latin typeface="Cambria Math" panose="02040503050406030204" pitchFamily="18" charset="0"/>
                                <a:cs typeface="Arial" panose="020B0604020202020204" pitchFamily="34" charset="0"/>
                              </a:rPr>
                              <m:t>𝑃</m:t>
                            </m:r>
                          </m:sub>
                        </m:sSub>
                      </m:den>
                    </m:f>
                  </m:oMath>
                </a14:m>
                <a:r>
                  <a:rPr lang="en-US" sz="1600"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14:m>
                  <m:oMath xmlns:m="http://schemas.openxmlformats.org/officeDocument/2006/math">
                    <m:sSub>
                      <m:sSubPr>
                        <m:ctrlPr>
                          <a:rPr lang="en-US" i="1" smtClean="0">
                            <a:latin typeface="Cambria Math" panose="02040503050406030204" pitchFamily="18" charset="0"/>
                            <a:ea typeface="Cambria Math" panose="02040503050406030204" pitchFamily="18" charset="0"/>
                            <a:cs typeface="Arial" panose="020B0604020202020204" pitchFamily="34" charset="0"/>
                          </a:rPr>
                        </m:ctrlPr>
                      </m:sSubPr>
                      <m:e>
                        <m:r>
                          <a:rPr lang="en-US" i="1">
                            <a:latin typeface="Cambria Math" panose="02040503050406030204" pitchFamily="18" charset="0"/>
                            <a:ea typeface="Cambria Math" panose="02040503050406030204" pitchFamily="18" charset="0"/>
                            <a:cs typeface="Arial" panose="020B0604020202020204" pitchFamily="34" charset="0"/>
                          </a:rPr>
                          <m:t>𝜌</m:t>
                        </m:r>
                      </m:e>
                      <m:sub>
                        <m:r>
                          <a:rPr lang="en-US" b="0" i="1" smtClean="0">
                            <a:latin typeface="Cambria Math" panose="02040503050406030204" pitchFamily="18" charset="0"/>
                            <a:ea typeface="Cambria Math" panose="02040503050406030204" pitchFamily="18" charset="0"/>
                            <a:cs typeface="Arial" panose="020B0604020202020204" pitchFamily="34" charset="0"/>
                          </a:rPr>
                          <m:t>𝑎</m:t>
                        </m:r>
                      </m:sub>
                    </m:sSub>
                  </m:oMath>
                </a14:m>
                <a:r>
                  <a:rPr lang="en-US" dirty="0">
                    <a:latin typeface="Arial" panose="020B0604020202020204" pitchFamily="34" charset="0"/>
                    <a:cs typeface="Arial" panose="020B0604020202020204" pitchFamily="34" charset="0"/>
                  </a:rPr>
                  <a:t> </a:t>
                </a:r>
                <a:r>
                  <a:rPr lang="en-US" i="1" dirty="0">
                    <a:latin typeface="Cambria Math" panose="02040503050406030204" pitchFamily="18" charset="0"/>
                    <a:cs typeface="Arial" panose="020B0604020202020204" pitchFamily="34" charset="0"/>
                  </a:rPr>
                  <a:t>~ </a:t>
                </a:r>
                <a14:m>
                  <m:oMath xmlns:m="http://schemas.openxmlformats.org/officeDocument/2006/math">
                    <m:sSubSup>
                      <m:sSubSupPr>
                        <m:ctrlPr>
                          <a:rPr lang="en-US" i="1" smtClean="0">
                            <a:solidFill>
                              <a:schemeClr val="tx1"/>
                            </a:solidFill>
                            <a:latin typeface="Cambria Math" panose="02040503050406030204" pitchFamily="18" charset="0"/>
                            <a:cs typeface="Arial" panose="020B0604020202020204" pitchFamily="34" charset="0"/>
                          </a:rPr>
                        </m:ctrlPr>
                      </m:sSubSupPr>
                      <m:e>
                        <m:r>
                          <a:rPr lang="en-US" b="0" i="1" smtClean="0">
                            <a:solidFill>
                              <a:schemeClr val="tx1"/>
                            </a:solidFill>
                            <a:latin typeface="Cambria Math" panose="02040503050406030204" pitchFamily="18" charset="0"/>
                            <a:cs typeface="Arial" panose="020B0604020202020204" pitchFamily="34" charset="0"/>
                          </a:rPr>
                          <m:t>𝑓</m:t>
                        </m:r>
                      </m:e>
                      <m:sub>
                        <m:r>
                          <a:rPr lang="en-US" b="0" i="1" smtClean="0">
                            <a:solidFill>
                              <a:schemeClr val="tx1"/>
                            </a:solidFill>
                            <a:latin typeface="Cambria Math" panose="02040503050406030204" pitchFamily="18" charset="0"/>
                            <a:cs typeface="Arial" panose="020B0604020202020204" pitchFamily="34" charset="0"/>
                          </a:rPr>
                          <m:t>𝑎</m:t>
                        </m:r>
                      </m:sub>
                      <m:sup>
                        <m:r>
                          <a:rPr lang="en-US" b="0" i="1" smtClean="0">
                            <a:solidFill>
                              <a:schemeClr val="tx1"/>
                            </a:solidFill>
                            <a:latin typeface="Cambria Math" panose="02040503050406030204" pitchFamily="18" charset="0"/>
                            <a:cs typeface="Arial" panose="020B0604020202020204" pitchFamily="34" charset="0"/>
                          </a:rPr>
                          <m:t>2</m:t>
                        </m:r>
                      </m:sup>
                    </m:sSubSup>
                  </m:oMath>
                </a14:m>
                <a:r>
                  <a:rPr lang="en-US" dirty="0">
                    <a:solidFill>
                      <a:schemeClr val="tx1"/>
                    </a:solidFill>
                    <a:latin typeface="Calibri" pitchFamily="34" charset="0"/>
                    <a:ea typeface="Calibri" pitchFamily="34" charset="-122"/>
                    <a:cs typeface="Calibri" pitchFamily="34" charset="-120"/>
                  </a:rPr>
                  <a:t> ⟨</a:t>
                </a:r>
                <a14:m>
                  <m:oMath xmlns:m="http://schemas.openxmlformats.org/officeDocument/2006/math">
                    <m:sSub>
                      <m:sSubPr>
                        <m:ctrlPr>
                          <a:rPr lang="en-US" i="1">
                            <a:solidFill>
                              <a:schemeClr val="tx1"/>
                            </a:solidFill>
                            <a:latin typeface="Cambria Math" panose="02040503050406030204" pitchFamily="18" charset="0"/>
                            <a:ea typeface="Calibri" pitchFamily="34" charset="-122"/>
                            <a:cs typeface="Calibri" pitchFamily="34" charset="-120"/>
                          </a:rPr>
                        </m:ctrlPr>
                      </m:sSubPr>
                      <m:e>
                        <m:r>
                          <m:rPr>
                            <m:nor/>
                          </m:rPr>
                          <a:rPr lang="en-US" dirty="0">
                            <a:solidFill>
                              <a:schemeClr val="tx1"/>
                            </a:solidFill>
                            <a:latin typeface="Calibri" pitchFamily="34" charset="0"/>
                            <a:ea typeface="Calibri" pitchFamily="34" charset="-122"/>
                            <a:cs typeface="Calibri" pitchFamily="34" charset="-120"/>
                          </a:rPr>
                          <m:t>θ</m:t>
                        </m:r>
                      </m:e>
                      <m:sub>
                        <m:r>
                          <a:rPr lang="en-US" i="1">
                            <a:solidFill>
                              <a:schemeClr val="tx1"/>
                            </a:solidFill>
                            <a:latin typeface="Cambria Math" panose="02040503050406030204" pitchFamily="18" charset="0"/>
                            <a:ea typeface="Calibri" pitchFamily="34" charset="-122"/>
                            <a:cs typeface="Calibri" pitchFamily="34" charset="-120"/>
                          </a:rPr>
                          <m:t>𝑖𝑛𝑖</m:t>
                        </m:r>
                      </m:sub>
                    </m:sSub>
                  </m:oMath>
                </a14:m>
                <a:r>
                  <a:rPr lang="en-US" dirty="0">
                    <a:solidFill>
                      <a:schemeClr val="tx1"/>
                    </a:solidFill>
                    <a:latin typeface="Calibri" pitchFamily="34" charset="0"/>
                    <a:ea typeface="Calibri" pitchFamily="34" charset="-122"/>
                    <a:cs typeface="Calibri" pitchFamily="34" charset="-120"/>
                  </a:rPr>
                  <a:t>²⟩ </a:t>
                </a:r>
                <a14:m>
                  <m:oMath xmlns:m="http://schemas.openxmlformats.org/officeDocument/2006/math">
                    <m:sSub>
                      <m:sSubPr>
                        <m:ctrlPr>
                          <a:rPr lang="en-US" i="1" smtClean="0">
                            <a:solidFill>
                              <a:schemeClr val="tx1"/>
                            </a:solidFill>
                            <a:latin typeface="Cambria Math" panose="02040503050406030204" pitchFamily="18" charset="0"/>
                            <a:ea typeface="Calibri" pitchFamily="34" charset="-122"/>
                            <a:cs typeface="Calibri" pitchFamily="34" charset="-120"/>
                          </a:rPr>
                        </m:ctrlPr>
                      </m:sSubPr>
                      <m:e>
                        <m:r>
                          <a:rPr lang="en-US" b="0" i="1" smtClean="0">
                            <a:solidFill>
                              <a:schemeClr val="tx1"/>
                            </a:solidFill>
                            <a:latin typeface="Cambria Math" panose="02040503050406030204" pitchFamily="18" charset="0"/>
                            <a:ea typeface="Calibri" pitchFamily="34" charset="-122"/>
                            <a:cs typeface="Calibri" pitchFamily="34" charset="-120"/>
                          </a:rPr>
                          <m:t>𝑚</m:t>
                        </m:r>
                      </m:e>
                      <m:sub>
                        <m:r>
                          <a:rPr lang="en-US" b="0" i="1" smtClean="0">
                            <a:solidFill>
                              <a:schemeClr val="tx1"/>
                            </a:solidFill>
                            <a:latin typeface="Cambria Math" panose="02040503050406030204" pitchFamily="18" charset="0"/>
                            <a:ea typeface="Calibri" pitchFamily="34" charset="-122"/>
                            <a:cs typeface="Calibri" pitchFamily="34" charset="-120"/>
                          </a:rPr>
                          <m:t>𝑎</m:t>
                        </m:r>
                      </m:sub>
                    </m:sSub>
                    <m:d>
                      <m:dPr>
                        <m:ctrlPr>
                          <a:rPr lang="en-US" b="0" i="1" smtClean="0">
                            <a:solidFill>
                              <a:schemeClr val="tx1"/>
                            </a:solidFill>
                            <a:latin typeface="Cambria Math" panose="02040503050406030204" pitchFamily="18" charset="0"/>
                            <a:ea typeface="Calibri" pitchFamily="34" charset="-122"/>
                            <a:cs typeface="Calibri" pitchFamily="34" charset="-120"/>
                          </a:rPr>
                        </m:ctrlPr>
                      </m:dPr>
                      <m:e>
                        <m:r>
                          <a:rPr lang="en-US" b="0" i="1" smtClean="0">
                            <a:solidFill>
                              <a:schemeClr val="tx1"/>
                            </a:solidFill>
                            <a:latin typeface="Cambria Math" panose="02040503050406030204" pitchFamily="18" charset="0"/>
                            <a:ea typeface="Calibri" pitchFamily="34" charset="-122"/>
                            <a:cs typeface="Calibri" pitchFamily="34" charset="-120"/>
                          </a:rPr>
                          <m:t>𝑇</m:t>
                        </m:r>
                      </m:e>
                    </m:d>
                    <m:sSub>
                      <m:sSubPr>
                        <m:ctrlPr>
                          <a:rPr lang="en-US" b="0" i="1" smtClean="0">
                            <a:solidFill>
                              <a:schemeClr val="tx1"/>
                            </a:solidFill>
                            <a:latin typeface="Cambria Math" panose="02040503050406030204" pitchFamily="18" charset="0"/>
                            <a:ea typeface="Calibri" pitchFamily="34" charset="-122"/>
                            <a:cs typeface="Calibri" pitchFamily="34" charset="-120"/>
                          </a:rPr>
                        </m:ctrlPr>
                      </m:sSubPr>
                      <m:e>
                        <m:r>
                          <a:rPr lang="en-US" b="0" i="1" smtClean="0">
                            <a:solidFill>
                              <a:schemeClr val="tx1"/>
                            </a:solidFill>
                            <a:latin typeface="Cambria Math" panose="02040503050406030204" pitchFamily="18" charset="0"/>
                            <a:ea typeface="Calibri" pitchFamily="34" charset="-122"/>
                            <a:cs typeface="Calibri" pitchFamily="34" charset="-120"/>
                          </a:rPr>
                          <m:t>𝑚</m:t>
                        </m:r>
                      </m:e>
                      <m:sub>
                        <m:r>
                          <a:rPr lang="en-US" b="0" i="1" smtClean="0">
                            <a:solidFill>
                              <a:schemeClr val="tx1"/>
                            </a:solidFill>
                            <a:latin typeface="Cambria Math" panose="02040503050406030204" pitchFamily="18" charset="0"/>
                            <a:ea typeface="Calibri" pitchFamily="34" charset="-122"/>
                            <a:cs typeface="Calibri" pitchFamily="34" charset="-120"/>
                          </a:rPr>
                          <m:t>𝑎</m:t>
                        </m:r>
                      </m:sub>
                    </m:sSub>
                    <m:d>
                      <m:dPr>
                        <m:ctrlPr>
                          <a:rPr lang="en-US" b="0" i="1" smtClean="0">
                            <a:solidFill>
                              <a:schemeClr val="tx1"/>
                            </a:solidFill>
                            <a:latin typeface="Cambria Math" panose="02040503050406030204" pitchFamily="18" charset="0"/>
                            <a:ea typeface="Calibri" pitchFamily="34" charset="-122"/>
                            <a:cs typeface="Calibri" pitchFamily="34" charset="-120"/>
                          </a:rPr>
                        </m:ctrlPr>
                      </m:dPr>
                      <m:e>
                        <m:sSub>
                          <m:sSubPr>
                            <m:ctrlPr>
                              <a:rPr lang="en-US" i="1">
                                <a:latin typeface="Cambria Math" panose="02040503050406030204" pitchFamily="18" charset="0"/>
                                <a:ea typeface="Calibri" pitchFamily="34" charset="-122"/>
                                <a:cs typeface="Calibri" pitchFamily="34" charset="-120"/>
                              </a:rPr>
                            </m:ctrlPr>
                          </m:sSubPr>
                          <m:e>
                            <m:r>
                              <m:rPr>
                                <m:nor/>
                              </m:rPr>
                              <a:rPr lang="en-US" b="0" i="0" smtClean="0">
                                <a:latin typeface="Cambria Math" panose="02040503050406030204" pitchFamily="18" charset="0"/>
                                <a:ea typeface="Calibri" pitchFamily="34" charset="-122"/>
                                <a:cs typeface="Calibri" pitchFamily="34" charset="-120"/>
                              </a:rPr>
                              <m:t>T</m:t>
                            </m:r>
                          </m:e>
                          <m:sub>
                            <m:r>
                              <a:rPr lang="en-US" b="0" i="1" dirty="0" smtClean="0">
                                <a:latin typeface="Cambria Math" panose="02040503050406030204" pitchFamily="18" charset="0"/>
                                <a:ea typeface="Calibri" pitchFamily="34" charset="-122"/>
                                <a:cs typeface="Calibri" pitchFamily="34" charset="-120"/>
                              </a:rPr>
                              <m:t>𝑜𝑠𝑐</m:t>
                            </m:r>
                          </m:sub>
                        </m:sSub>
                      </m:e>
                    </m:d>
                  </m:oMath>
                </a14:m>
                <a:r>
                  <a:rPr lang="en-US" dirty="0">
                    <a:cs typeface="Arial" panose="020B0604020202020204" pitchFamily="34" charset="0"/>
                  </a:rPr>
                  <a:t> </a:t>
                </a:r>
                <a14:m>
                  <m:oMath xmlns:m="http://schemas.openxmlformats.org/officeDocument/2006/math">
                    <m:sSubSup>
                      <m:sSubSupPr>
                        <m:ctrlPr>
                          <a:rPr lang="en-US" i="1">
                            <a:latin typeface="Cambria Math" panose="02040503050406030204" pitchFamily="18" charset="0"/>
                            <a:cs typeface="Arial" panose="020B0604020202020204" pitchFamily="34" charset="0"/>
                          </a:rPr>
                        </m:ctrlPr>
                      </m:sSubSupPr>
                      <m:e>
                        <m:r>
                          <a:rPr lang="en-US" b="0" i="1" smtClean="0">
                            <a:latin typeface="Cambria Math" panose="02040503050406030204" pitchFamily="18" charset="0"/>
                            <a:cs typeface="Arial" panose="020B0604020202020204" pitchFamily="34" charset="0"/>
                          </a:rPr>
                          <m:t>𝑇</m:t>
                        </m:r>
                      </m:e>
                      <m:sub>
                        <m:r>
                          <a:rPr lang="en-US" b="0" i="1" smtClean="0">
                            <a:latin typeface="Cambria Math" panose="02040503050406030204" pitchFamily="18" charset="0"/>
                            <a:cs typeface="Arial" panose="020B0604020202020204" pitchFamily="34" charset="0"/>
                          </a:rPr>
                          <m:t>𝑜𝑠𝑐</m:t>
                        </m:r>
                      </m:sub>
                      <m:sup>
                        <m:r>
                          <a:rPr lang="en-US" b="0" i="1" smtClean="0">
                            <a:latin typeface="Cambria Math" panose="02040503050406030204" pitchFamily="18" charset="0"/>
                            <a:cs typeface="Arial" panose="020B0604020202020204" pitchFamily="34" charset="0"/>
                          </a:rPr>
                          <m:t>−3</m:t>
                        </m:r>
                      </m:sup>
                    </m:sSubSup>
                  </m:oMath>
                </a14:m>
                <a:r>
                  <a:rPr lang="en-US" dirty="0">
                    <a:latin typeface="Calibri" pitchFamily="34" charset="0"/>
                    <a:ea typeface="Calibri" pitchFamily="34" charset="-122"/>
                    <a:cs typeface="Calibri" pitchFamily="34" charset="-120"/>
                  </a:rPr>
                  <a:t> </a:t>
                </a:r>
              </a:p>
              <a:p>
                <a:r>
                  <a:rPr lang="en-US" dirty="0">
                    <a:latin typeface="Calibri" pitchFamily="34" charset="0"/>
                    <a:ea typeface="Calibri" pitchFamily="34" charset="-122"/>
                    <a:cs typeface="Calibri" pitchFamily="34" charset="-120"/>
                  </a:rPr>
                  <a:t>Fixing DM abundance + oscillation condition:</a:t>
                </a:r>
                <a:endParaRPr lang="en-US" dirty="0">
                  <a:latin typeface="Cambria Math" panose="02040503050406030204" pitchFamily="18" charset="0"/>
                  <a:ea typeface="Cambria Math" panose="02040503050406030204" pitchFamily="18" charset="0"/>
                  <a:cs typeface="Arial" panose="020B0604020202020204" pitchFamily="34" charset="0"/>
                </a:endParaRPr>
              </a:p>
              <a:p>
                <a:r>
                  <a:rPr lang="en-US" dirty="0">
                    <a:latin typeface="Cambria Math" panose="02040503050406030204" pitchFamily="18" charset="0"/>
                    <a:ea typeface="Cambria Math" panose="02040503050406030204" pitchFamily="18" charset="0"/>
                    <a:cs typeface="Arial" panose="020B0604020202020204" pitchFamily="34" charset="0"/>
                  </a:rPr>
                  <a:t>⟹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T</m:t>
                        </m:r>
                      </m:e>
                      <m:sub>
                        <m:r>
                          <m:rPr>
                            <m:sty m:val="p"/>
                          </m:rPr>
                          <a:rPr lang="en-US">
                            <a:latin typeface="Cambria Math" panose="02040503050406030204" pitchFamily="18" charset="0"/>
                            <a:cs typeface="Arial" panose="020B0604020202020204" pitchFamily="34" charset="0"/>
                          </a:rPr>
                          <m:t>osc</m:t>
                        </m:r>
                      </m:sub>
                    </m:sSub>
                    <m:r>
                      <a:rPr lang="en-US" i="1">
                        <a:latin typeface="Cambria Math" panose="02040503050406030204" pitchFamily="18" charset="0"/>
                        <a:cs typeface="Arial" panose="020B0604020202020204" pitchFamily="34" charset="0"/>
                      </a:rPr>
                      <m:t>~ </m:t>
                    </m:r>
                    <m:sSubSup>
                      <m:sSubSupPr>
                        <m:ctrlPr>
                          <a:rPr lang="en-US" i="1">
                            <a:latin typeface="Cambria Math" panose="02040503050406030204" pitchFamily="18" charset="0"/>
                            <a:cs typeface="Arial" panose="020B0604020202020204" pitchFamily="34" charset="0"/>
                          </a:rPr>
                        </m:ctrlPr>
                      </m:sSubSupPr>
                      <m:e>
                        <m:r>
                          <a:rPr lang="en-US" i="1">
                            <a:latin typeface="Cambria Math" panose="02040503050406030204" pitchFamily="18" charset="0"/>
                            <a:cs typeface="Arial" panose="020B0604020202020204" pitchFamily="34" charset="0"/>
                          </a:rPr>
                          <m:t>𝑓</m:t>
                        </m:r>
                      </m:e>
                      <m:sub>
                        <m:r>
                          <a:rPr lang="en-US" i="1">
                            <a:latin typeface="Cambria Math" panose="02040503050406030204" pitchFamily="18" charset="0"/>
                            <a:cs typeface="Arial" panose="020B0604020202020204" pitchFamily="34" charset="0"/>
                          </a:rPr>
                          <m:t>𝑎</m:t>
                        </m:r>
                      </m:sub>
                      <m:sup>
                        <m:r>
                          <a:rPr lang="en-US" i="1">
                            <a:latin typeface="Cambria Math" panose="02040503050406030204" pitchFamily="18" charset="0"/>
                            <a:cs typeface="Arial" panose="020B0604020202020204" pitchFamily="34" charset="0"/>
                          </a:rPr>
                          <m:t>2</m:t>
                        </m:r>
                      </m:sup>
                    </m:sSubSup>
                  </m:oMath>
                </a14:m>
                <a:r>
                  <a:rPr lang="en-US" dirty="0">
                    <a:latin typeface="Calibri" pitchFamily="34" charset="0"/>
                    <a:ea typeface="Calibri" pitchFamily="34" charset="-122"/>
                    <a:cs typeface="Calibri" pitchFamily="34" charset="-120"/>
                  </a:rPr>
                  <a:t> ⟨</a:t>
                </a:r>
                <a14:m>
                  <m:oMath xmlns:m="http://schemas.openxmlformats.org/officeDocument/2006/math">
                    <m:sSub>
                      <m:sSubPr>
                        <m:ctrlPr>
                          <a:rPr lang="en-US" i="1">
                            <a:latin typeface="Cambria Math" panose="02040503050406030204" pitchFamily="18" charset="0"/>
                            <a:ea typeface="Calibri" pitchFamily="34" charset="-122"/>
                            <a:cs typeface="Calibri" pitchFamily="34" charset="-120"/>
                          </a:rPr>
                        </m:ctrlPr>
                      </m:sSubPr>
                      <m:e>
                        <m:r>
                          <m:rPr>
                            <m:nor/>
                          </m:rPr>
                          <a:rPr lang="en-US" dirty="0">
                            <a:latin typeface="Calibri" pitchFamily="34" charset="0"/>
                            <a:ea typeface="Calibri" pitchFamily="34" charset="-122"/>
                            <a:cs typeface="Calibri" pitchFamily="34" charset="-120"/>
                          </a:rPr>
                          <m:t>θ</m:t>
                        </m:r>
                      </m:e>
                      <m:sub>
                        <m:r>
                          <a:rPr lang="en-US" i="1">
                            <a:latin typeface="Cambria Math" panose="02040503050406030204" pitchFamily="18" charset="0"/>
                            <a:ea typeface="Calibri" pitchFamily="34" charset="-122"/>
                            <a:cs typeface="Calibri" pitchFamily="34" charset="-120"/>
                          </a:rPr>
                          <m:t>𝑖𝑛𝑖</m:t>
                        </m:r>
                      </m:sub>
                    </m:sSub>
                  </m:oMath>
                </a14:m>
                <a:r>
                  <a:rPr lang="en-US" dirty="0">
                    <a:latin typeface="Calibri" pitchFamily="34" charset="0"/>
                    <a:ea typeface="Calibri" pitchFamily="34" charset="-122"/>
                    <a:cs typeface="Calibri" pitchFamily="34" charset="-120"/>
                  </a:rPr>
                  <a:t>²⟩ </a:t>
                </a:r>
                <a14:m>
                  <m:oMath xmlns:m="http://schemas.openxmlformats.org/officeDocument/2006/math">
                    <m:sSub>
                      <m:sSubPr>
                        <m:ctrlPr>
                          <a:rPr lang="en-US" i="1">
                            <a:latin typeface="Cambria Math" panose="02040503050406030204" pitchFamily="18" charset="0"/>
                            <a:ea typeface="Calibri" pitchFamily="34" charset="-122"/>
                            <a:cs typeface="Calibri" pitchFamily="34" charset="-120"/>
                          </a:rPr>
                        </m:ctrlPr>
                      </m:sSubPr>
                      <m:e>
                        <m:r>
                          <a:rPr lang="en-US" i="1">
                            <a:latin typeface="Cambria Math" panose="02040503050406030204" pitchFamily="18" charset="0"/>
                            <a:ea typeface="Calibri" pitchFamily="34" charset="-122"/>
                            <a:cs typeface="Calibri" pitchFamily="34" charset="-120"/>
                          </a:rPr>
                          <m:t>𝑚</m:t>
                        </m:r>
                      </m:e>
                      <m:sub>
                        <m:r>
                          <a:rPr lang="en-US" i="1">
                            <a:latin typeface="Cambria Math" panose="02040503050406030204" pitchFamily="18" charset="0"/>
                            <a:ea typeface="Calibri" pitchFamily="34" charset="-122"/>
                            <a:cs typeface="Calibri" pitchFamily="34" charset="-120"/>
                          </a:rPr>
                          <m:t>𝑎</m:t>
                        </m:r>
                      </m:sub>
                    </m:sSub>
                  </m:oMath>
                </a14:m>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k</m:t>
                        </m:r>
                      </m:e>
                      <m:sub>
                        <m:r>
                          <m:rPr>
                            <m:sty m:val="p"/>
                          </m:rPr>
                          <a:rPr lang="en-US">
                            <a:latin typeface="Cambria Math" panose="02040503050406030204" pitchFamily="18" charset="0"/>
                            <a:cs typeface="Arial" panose="020B0604020202020204" pitchFamily="34" charset="0"/>
                          </a:rPr>
                          <m:t>osc</m:t>
                        </m:r>
                      </m:sub>
                    </m:sSub>
                    <m:r>
                      <a:rPr lang="en-US" i="1">
                        <a:latin typeface="Cambria Math" panose="02040503050406030204" pitchFamily="18" charset="0"/>
                        <a:cs typeface="Arial" panose="020B0604020202020204" pitchFamily="34" charset="0"/>
                      </a:rPr>
                      <m:t>=</m:t>
                    </m:r>
                    <m:r>
                      <a:rPr lang="en-US" i="1">
                        <a:latin typeface="Cambria Math" panose="02040503050406030204" pitchFamily="18" charset="0"/>
                        <a:cs typeface="Arial" panose="020B0604020202020204" pitchFamily="34" charset="0"/>
                      </a:rPr>
                      <m:t>𝑎</m:t>
                    </m:r>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d>
                          <m:dPr>
                            <m:begChr m:val=""/>
                            <m:endChr m:val="|"/>
                            <m:ctrlPr>
                              <a:rPr lang="en-US" i="1">
                                <a:latin typeface="Cambria Math" panose="02040503050406030204" pitchFamily="18" charset="0"/>
                                <a:cs typeface="Arial" panose="020B0604020202020204" pitchFamily="34" charset="0"/>
                              </a:rPr>
                            </m:ctrlPr>
                          </m:dPr>
                          <m:e>
                            <m:r>
                              <a:rPr lang="en-US" i="1">
                                <a:latin typeface="Cambria Math" panose="02040503050406030204" pitchFamily="18" charset="0"/>
                                <a:cs typeface="Arial" panose="020B0604020202020204" pitchFamily="34" charset="0"/>
                              </a:rPr>
                              <m:t>𝐻</m:t>
                            </m:r>
                          </m:e>
                        </m:d>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𝑇</m:t>
                            </m:r>
                          </m:e>
                          <m:sub>
                            <m:r>
                              <a:rPr lang="en-US" i="1">
                                <a:latin typeface="Cambria Math" panose="02040503050406030204" pitchFamily="18" charset="0"/>
                                <a:cs typeface="Arial" panose="020B0604020202020204" pitchFamily="34" charset="0"/>
                              </a:rPr>
                              <m:t>𝑜𝑠𝑐</m:t>
                            </m:r>
                          </m:sub>
                        </m:sSub>
                      </m:sub>
                    </m:sSub>
                  </m:oMath>
                </a14:m>
                <a:r>
                  <a:rPr lang="en-GB" dirty="0"/>
                  <a:t> =</a:t>
                </a:r>
                <a:r>
                  <a:rPr lang="en-US" dirty="0">
                    <a:cs typeface="Arial" panose="020B0604020202020204" pitchFamily="34" charset="0"/>
                  </a:rPr>
                  <a:t> </a:t>
                </a:r>
                <a14:m>
                  <m:oMath xmlns:m="http://schemas.openxmlformats.org/officeDocument/2006/math">
                    <m:f>
                      <m:fPr>
                        <m:ctrlPr>
                          <a:rPr lang="en-US" i="1">
                            <a:latin typeface="Cambria Math" panose="02040503050406030204" pitchFamily="18" charset="0"/>
                            <a:cs typeface="Arial" panose="020B0604020202020204" pitchFamily="34" charset="0"/>
                          </a:rPr>
                        </m:ctrlPr>
                      </m:fPr>
                      <m:num>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𝑇</m:t>
                            </m:r>
                          </m:e>
                          <m:sub>
                            <m:r>
                              <a:rPr lang="en-US" i="1">
                                <a:latin typeface="Cambria Math" panose="02040503050406030204" pitchFamily="18" charset="0"/>
                                <a:cs typeface="Arial" panose="020B0604020202020204" pitchFamily="34" charset="0"/>
                              </a:rPr>
                              <m:t>𝐶𝑀𝐵</m:t>
                            </m:r>
                            <m:r>
                              <a:rPr lang="en-US" i="1">
                                <a:latin typeface="Cambria Math" panose="02040503050406030204" pitchFamily="18" charset="0"/>
                                <a:cs typeface="Arial" panose="020B0604020202020204" pitchFamily="34" charset="0"/>
                              </a:rPr>
                              <m:t>,0</m:t>
                            </m:r>
                          </m:sub>
                        </m:sSub>
                      </m:num>
                      <m:den>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𝑇</m:t>
                            </m:r>
                          </m:e>
                          <m:sub>
                            <m:r>
                              <m:rPr>
                                <m:sty m:val="p"/>
                              </m:rPr>
                              <a:rPr lang="en-US" i="1">
                                <a:latin typeface="Cambria Math" panose="02040503050406030204" pitchFamily="18" charset="0"/>
                                <a:cs typeface="Arial" panose="020B0604020202020204" pitchFamily="34" charset="0"/>
                              </a:rPr>
                              <m:t>osc</m:t>
                            </m:r>
                          </m:sub>
                        </m:sSub>
                      </m:den>
                    </m:f>
                  </m:oMath>
                </a14:m>
                <a:r>
                  <a:rPr lang="en-US" dirty="0">
                    <a:cs typeface="Arial" panose="020B0604020202020204" pitchFamily="34" charset="0"/>
                  </a:rPr>
                  <a:t> </a:t>
                </a:r>
                <a14:m>
                  <m:oMath xmlns:m="http://schemas.openxmlformats.org/officeDocument/2006/math">
                    <m:f>
                      <m:fPr>
                        <m:ctrlPr>
                          <a:rPr lang="en-US" i="1">
                            <a:latin typeface="Cambria Math" panose="02040503050406030204" pitchFamily="18" charset="0"/>
                            <a:cs typeface="Arial" panose="020B0604020202020204" pitchFamily="34" charset="0"/>
                          </a:rPr>
                        </m:ctrlPr>
                      </m:fPr>
                      <m:num>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𝑚</m:t>
                            </m:r>
                          </m:e>
                          <m:sub>
                            <m:r>
                              <a:rPr lang="en-US" i="1">
                                <a:latin typeface="Cambria Math" panose="02040503050406030204" pitchFamily="18" charset="0"/>
                                <a:cs typeface="Arial" panose="020B0604020202020204" pitchFamily="34" charset="0"/>
                              </a:rPr>
                              <m:t>𝑎</m:t>
                            </m:r>
                          </m:sub>
                        </m:sSub>
                        <m:r>
                          <a:rPr lang="en-US" i="1">
                            <a:latin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𝑇</m:t>
                            </m:r>
                          </m:e>
                          <m:sub>
                            <m:r>
                              <m:rPr>
                                <m:sty m:val="p"/>
                              </m:rPr>
                              <a:rPr lang="en-US" i="1">
                                <a:latin typeface="Cambria Math" panose="02040503050406030204" pitchFamily="18" charset="0"/>
                                <a:cs typeface="Arial" panose="020B0604020202020204" pitchFamily="34" charset="0"/>
                              </a:rPr>
                              <m:t>osc</m:t>
                            </m:r>
                          </m:sub>
                        </m:sSub>
                        <m:r>
                          <a:rPr lang="en-US" i="1">
                            <a:latin typeface="Cambria Math" panose="02040503050406030204" pitchFamily="18" charset="0"/>
                            <a:cs typeface="Arial" panose="020B0604020202020204" pitchFamily="34" charset="0"/>
                          </a:rPr>
                          <m:t>)</m:t>
                        </m:r>
                      </m:num>
                      <m:den>
                        <m:r>
                          <a:rPr lang="en-US" i="1">
                            <a:latin typeface="Cambria Math" panose="02040503050406030204" pitchFamily="18" charset="0"/>
                            <a:cs typeface="Arial" panose="020B0604020202020204" pitchFamily="34" charset="0"/>
                          </a:rPr>
                          <m:t>3</m:t>
                        </m:r>
                      </m:den>
                    </m:f>
                  </m:oMath>
                </a14:m>
                <a:r>
                  <a:rPr lang="en-US" dirty="0">
                    <a:latin typeface="Arial" panose="020B0604020202020204" pitchFamily="34" charset="0"/>
                    <a:cs typeface="Arial" panose="020B0604020202020204" pitchFamily="34" charset="0"/>
                  </a:rPr>
                  <a:t> ~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T</m:t>
                        </m:r>
                      </m:e>
                      <m:sub>
                        <m:r>
                          <m:rPr>
                            <m:sty m:val="p"/>
                          </m:rPr>
                          <a:rPr lang="en-US">
                            <a:latin typeface="Cambria Math" panose="02040503050406030204" pitchFamily="18" charset="0"/>
                            <a:cs typeface="Arial" panose="020B0604020202020204" pitchFamily="34" charset="0"/>
                          </a:rPr>
                          <m:t>osc</m:t>
                        </m:r>
                      </m:sub>
                    </m:sSub>
                  </m:oMath>
                </a14:m>
                <a:endParaRPr lang="en-US" dirty="0">
                  <a:latin typeface="Arial" panose="020B060402020202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A</m:t>
                          </m:r>
                        </m:e>
                        <m:sub>
                          <m:r>
                            <m:rPr>
                              <m:sty m:val="p"/>
                            </m:rPr>
                            <a:rPr lang="en-US" i="1">
                              <a:latin typeface="Cambria Math" panose="02040503050406030204" pitchFamily="18" charset="0"/>
                              <a:cs typeface="Arial" panose="020B0604020202020204" pitchFamily="34" charset="0"/>
                            </a:rPr>
                            <m:t>iso</m:t>
                          </m:r>
                        </m:sub>
                      </m:sSub>
                      <m:r>
                        <a:rPr lang="en-US" i="1">
                          <a:latin typeface="Cambria Math" panose="02040503050406030204" pitchFamily="18" charset="0"/>
                          <a:cs typeface="Arial" panose="020B0604020202020204" pitchFamily="34" charset="0"/>
                        </a:rPr>
                        <m:t> =</m:t>
                      </m:r>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A</m:t>
                          </m:r>
                        </m:e>
                        <m:sub>
                          <m:r>
                            <m:rPr>
                              <m:sty m:val="p"/>
                            </m:rPr>
                            <a:rPr lang="en-US">
                              <a:latin typeface="Cambria Math" panose="02040503050406030204" pitchFamily="18" charset="0"/>
                              <a:cs typeface="Arial" panose="020B0604020202020204" pitchFamily="34" charset="0"/>
                            </a:rPr>
                            <m:t>osc</m:t>
                          </m:r>
                        </m:sub>
                      </m:sSub>
                      <m:sSup>
                        <m:sSupPr>
                          <m:ctrlPr>
                            <a:rPr lang="en-US" i="1">
                              <a:latin typeface="Cambria Math" panose="02040503050406030204" pitchFamily="18" charset="0"/>
                              <a:cs typeface="Arial" panose="020B0604020202020204" pitchFamily="34" charset="0"/>
                            </a:rPr>
                          </m:ctrlPr>
                        </m:sSupPr>
                        <m:e>
                          <m:d>
                            <m:dPr>
                              <m:ctrlPr>
                                <a:rPr lang="en-US" i="1">
                                  <a:latin typeface="Cambria Math" panose="02040503050406030204" pitchFamily="18" charset="0"/>
                                  <a:cs typeface="Arial" panose="020B0604020202020204" pitchFamily="34" charset="0"/>
                                </a:rPr>
                              </m:ctrlPr>
                            </m:dPr>
                            <m:e>
                              <m:f>
                                <m:fPr>
                                  <m:ctrlPr>
                                    <a:rPr lang="en-US" i="1">
                                      <a:latin typeface="Cambria Math" panose="02040503050406030204" pitchFamily="18" charset="0"/>
                                      <a:cs typeface="Arial" panose="020B0604020202020204" pitchFamily="34" charset="0"/>
                                    </a:rPr>
                                  </m:ctrlPr>
                                </m:fPr>
                                <m:num>
                                  <m:sSub>
                                    <m:sSubPr>
                                      <m:ctrlPr>
                                        <a:rPr lang="en-US"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k</m:t>
                                      </m:r>
                                    </m:e>
                                    <m:sub>
                                      <m:r>
                                        <a:rPr lang="en-US" i="1">
                                          <a:latin typeface="Cambria Math" panose="02040503050406030204" pitchFamily="18" charset="0"/>
                                          <a:cs typeface="Arial" panose="020B0604020202020204" pitchFamily="34" charset="0"/>
                                        </a:rPr>
                                        <m:t>∗</m:t>
                                      </m:r>
                                    </m:sub>
                                  </m:sSub>
                                </m:num>
                                <m:den>
                                  <m:sSub>
                                    <m:sSubPr>
                                      <m:ctrlPr>
                                        <a:rPr lang="en-US"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k</m:t>
                                      </m:r>
                                    </m:e>
                                    <m:sub>
                                      <m:r>
                                        <m:rPr>
                                          <m:sty m:val="p"/>
                                        </m:rPr>
                                        <a:rPr lang="en-US" i="1">
                                          <a:latin typeface="Cambria Math" panose="02040503050406030204" pitchFamily="18" charset="0"/>
                                          <a:cs typeface="Arial" panose="020B0604020202020204" pitchFamily="34" charset="0"/>
                                        </a:rPr>
                                        <m:t>osc</m:t>
                                      </m:r>
                                    </m:sub>
                                  </m:sSub>
                                </m:den>
                              </m:f>
                            </m:e>
                          </m:d>
                        </m:e>
                        <m:sup>
                          <m:r>
                            <a:rPr lang="en-US" i="1">
                              <a:latin typeface="Cambria Math" panose="02040503050406030204" pitchFamily="18" charset="0"/>
                              <a:cs typeface="Arial" panose="020B0604020202020204" pitchFamily="34" charset="0"/>
                            </a:rPr>
                            <m:t>3</m:t>
                          </m:r>
                        </m:sup>
                      </m:sSup>
                    </m:oMath>
                  </m:oMathPara>
                </a14:m>
                <a:endParaRPr lang="en-US" dirty="0">
                  <a:latin typeface="Arial" panose="020B060402020202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p>
                        <m:sSupPr>
                          <m:ctrlPr>
                            <a:rPr lang="es-ES" i="1">
                              <a:latin typeface="Cambria Math" panose="02040503050406030204" pitchFamily="18" charset="0"/>
                              <a:cs typeface="Arial" panose="020B0604020202020204" pitchFamily="34" charset="0"/>
                            </a:rPr>
                          </m:ctrlPr>
                        </m:sSupPr>
                        <m:e>
                          <m:sSub>
                            <m:sSubPr>
                              <m:ctrlPr>
                                <a:rPr lang="en-GB" i="1">
                                  <a:latin typeface="Cambria Math" panose="02040503050406030204" pitchFamily="18" charset="0"/>
                                  <a:cs typeface="Arial" panose="020B0604020202020204" pitchFamily="34" charset="0"/>
                                </a:rPr>
                              </m:ctrlPr>
                            </m:sSubPr>
                            <m:e>
                              <m:r>
                                <m:rPr>
                                  <m:sty m:val="p"/>
                                </m:rPr>
                                <a:rPr lang="es-ES">
                                  <a:latin typeface="Cambria Math" panose="02040503050406030204" pitchFamily="18" charset="0"/>
                                  <a:cs typeface="Arial" panose="020B0604020202020204" pitchFamily="34" charset="0"/>
                                </a:rPr>
                                <m:t>f</m:t>
                              </m:r>
                            </m:e>
                            <m:sub>
                              <m:r>
                                <m:rPr>
                                  <m:sty m:val="p"/>
                                </m:rPr>
                                <a:rPr lang="en-US" i="1">
                                  <a:latin typeface="Cambria Math" panose="02040503050406030204" pitchFamily="18" charset="0"/>
                                  <a:cs typeface="Arial" panose="020B0604020202020204" pitchFamily="34" charset="0"/>
                                </a:rPr>
                                <m:t>iso</m:t>
                              </m:r>
                            </m:sub>
                          </m:sSub>
                        </m:e>
                        <m:sup>
                          <m:r>
                            <a:rPr lang="en-US" i="1">
                              <a:latin typeface="Cambria Math" panose="02040503050406030204" pitchFamily="18" charset="0"/>
                              <a:cs typeface="Arial" panose="020B0604020202020204" pitchFamily="34" charset="0"/>
                            </a:rPr>
                            <m:t>2</m:t>
                          </m:r>
                        </m:sup>
                      </m:sSup>
                      <m:r>
                        <a:rPr lang="en-US">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d>
                            <m:dPr>
                              <m:begChr m:val=""/>
                              <m:endChr m:val="|"/>
                              <m:ctrlPr>
                                <a:rPr lang="en-US" i="1">
                                  <a:latin typeface="Cambria Math" panose="02040503050406030204" pitchFamily="18" charset="0"/>
                                  <a:cs typeface="Arial" panose="020B0604020202020204" pitchFamily="34" charset="0"/>
                                </a:rPr>
                              </m:ctrlPr>
                            </m:dPr>
                            <m:e>
                              <m:f>
                                <m:fPr>
                                  <m:ctrlPr>
                                    <a:rPr lang="en-US" i="1">
                                      <a:latin typeface="Cambria Math" panose="02040503050406030204" pitchFamily="18" charset="0"/>
                                      <a:cs typeface="Arial" panose="020B0604020202020204" pitchFamily="34" charset="0"/>
                                    </a:rPr>
                                  </m:ctrlPr>
                                </m:fPr>
                                <m:num>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A</m:t>
                                      </m:r>
                                    </m:e>
                                    <m:sub>
                                      <m:r>
                                        <m:rPr>
                                          <m:sty m:val="p"/>
                                        </m:rPr>
                                        <a:rPr lang="en-US">
                                          <a:latin typeface="Cambria Math" panose="02040503050406030204" pitchFamily="18" charset="0"/>
                                          <a:cs typeface="Arial" panose="020B0604020202020204" pitchFamily="34" charset="0"/>
                                        </a:rPr>
                                        <m:t>iso</m:t>
                                      </m:r>
                                    </m:sub>
                                  </m:sSub>
                                </m:num>
                                <m:den>
                                  <m:sSub>
                                    <m:sSubPr>
                                      <m:ctrlPr>
                                        <a:rPr lang="en-US"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A</m:t>
                                      </m:r>
                                    </m:e>
                                    <m:sub>
                                      <m:r>
                                        <m:rPr>
                                          <m:sty m:val="p"/>
                                        </m:rPr>
                                        <a:rPr lang="en-US" i="1">
                                          <a:latin typeface="Cambria Math" panose="02040503050406030204" pitchFamily="18" charset="0"/>
                                          <a:cs typeface="Arial" panose="020B0604020202020204" pitchFamily="34" charset="0"/>
                                        </a:rPr>
                                        <m:t>s</m:t>
                                      </m:r>
                                    </m:sub>
                                  </m:sSub>
                                </m:den>
                              </m:f>
                            </m:e>
                          </m:d>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𝑘</m:t>
                              </m:r>
                            </m:e>
                            <m:sub>
                              <m:r>
                                <a:rPr lang="en-US" i="1">
                                  <a:latin typeface="Cambria Math" panose="02040503050406030204" pitchFamily="18" charset="0"/>
                                  <a:cs typeface="Arial" panose="020B0604020202020204" pitchFamily="34" charset="0"/>
                                </a:rPr>
                                <m:t>∗</m:t>
                              </m:r>
                            </m:sub>
                          </m:sSub>
                          <m:r>
                            <a:rPr lang="en-US" i="1">
                              <a:latin typeface="Cambria Math" panose="02040503050406030204" pitchFamily="18" charset="0"/>
                              <a:cs typeface="Arial" panose="020B0604020202020204" pitchFamily="34" charset="0"/>
                            </a:rPr>
                            <m:t>=0.05 </m:t>
                          </m:r>
                          <m:sSup>
                            <m:sSupPr>
                              <m:ctrlPr>
                                <a:rPr lang="en-US" i="1">
                                  <a:latin typeface="Cambria Math" panose="02040503050406030204" pitchFamily="18" charset="0"/>
                                  <a:cs typeface="Arial" panose="020B0604020202020204" pitchFamily="34" charset="0"/>
                                </a:rPr>
                              </m:ctrlPr>
                            </m:sSupPr>
                            <m:e>
                              <m:r>
                                <m:rPr>
                                  <m:sty m:val="p"/>
                                </m:rPr>
                                <a:rPr lang="en-US">
                                  <a:latin typeface="Cambria Math" panose="02040503050406030204" pitchFamily="18" charset="0"/>
                                  <a:cs typeface="Arial" panose="020B0604020202020204" pitchFamily="34" charset="0"/>
                                </a:rPr>
                                <m:t>Mpc</m:t>
                              </m:r>
                            </m:e>
                            <m:sup>
                              <m:r>
                                <a:rPr lang="en-US">
                                  <a:latin typeface="Cambria Math" panose="02040503050406030204" pitchFamily="18" charset="0"/>
                                  <a:cs typeface="Arial" panose="020B0604020202020204" pitchFamily="34" charset="0"/>
                                </a:rPr>
                                <m:t>−1</m:t>
                              </m:r>
                            </m:sup>
                          </m:sSup>
                        </m:sub>
                      </m:sSub>
                    </m:oMath>
                  </m:oMathPara>
                </a14:m>
                <a:endParaRPr lang="en-US" dirty="0">
                  <a:latin typeface="Arial" panose="020B0604020202020204" pitchFamily="34" charset="0"/>
                </a:endParaRPr>
              </a:p>
              <a:p>
                <a:endParaRPr lang="en-US" dirty="0">
                  <a:latin typeface="Arial" panose="020B060402020202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80C20455-61B6-9B6F-D731-2DCE4DA0962A}"/>
                  </a:ext>
                </a:extLst>
              </p:cNvPr>
              <p:cNvSpPr txBox="1">
                <a:spLocks noRot="1" noChangeAspect="1" noMove="1" noResize="1" noEditPoints="1" noAdjustHandles="1" noChangeArrowheads="1" noChangeShapeType="1" noTextEdit="1"/>
              </p:cNvSpPr>
              <p:nvPr/>
            </p:nvSpPr>
            <p:spPr>
              <a:xfrm>
                <a:off x="608516" y="1488061"/>
                <a:ext cx="10974968" cy="5248424"/>
              </a:xfrm>
              <a:prstGeom prst="rect">
                <a:avLst/>
              </a:prstGeom>
              <a:blipFill>
                <a:blip r:embed="rId3"/>
                <a:stretch>
                  <a:fillRect l="-500" t="-5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9803597-B1C7-31E7-72BE-30C669A08816}"/>
                  </a:ext>
                </a:extLst>
              </p:cNvPr>
              <p:cNvSpPr txBox="1"/>
              <p:nvPr/>
            </p:nvSpPr>
            <p:spPr>
              <a:xfrm>
                <a:off x="6732688" y="817470"/>
                <a:ext cx="64385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ctrlPr>
                        </m:sSubPr>
                        <m:e>
                          <m:r>
                            <a:rPr lang="en-US" sz="1800"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𝑓</m:t>
                          </m:r>
                        </m:e>
                        <m:sub>
                          <m:r>
                            <a:rPr lang="en-US" sz="1800"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𝑖𝑠𝑜</m:t>
                          </m:r>
                        </m:sub>
                      </m:sSub>
                      <m:r>
                        <a:rPr lang="en-US" sz="1800"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m:t>
                      </m:r>
                      <m:sSub>
                        <m:sSubPr>
                          <m:ctrlPr>
                            <a:rPr lang="en-US" i="1">
                              <a:solidFill>
                                <a:schemeClr val="bg1"/>
                              </a:solidFill>
                              <a:latin typeface="Cambria Math" panose="02040503050406030204" pitchFamily="18" charset="0"/>
                              <a:ea typeface="Cambria Math" panose="02040503050406030204" pitchFamily="18" charset="0"/>
                              <a:cs typeface="Arial" panose="020B0604020202020204" pitchFamily="34" charset="0"/>
                            </a:rPr>
                          </m:ctrlPr>
                        </m:sSubPr>
                        <m:e>
                          <m:r>
                            <a:rPr lang="en-US"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𝑘</m:t>
                          </m:r>
                        </m:e>
                        <m:sub>
                          <m:r>
                            <a:rPr lang="en-US"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𝑜𝑠𝑐</m:t>
                          </m:r>
                        </m:sub>
                      </m:sSub>
                      <m:r>
                        <a:rPr lang="en-US"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m:t>
                      </m:r>
                      <m:r>
                        <a:rPr lang="en-US"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m:t>
                      </m:r>
                      <m:sSub>
                        <m:sSubPr>
                          <m:ctrlPr>
                            <a:rPr lang="en-US" i="1">
                              <a:solidFill>
                                <a:schemeClr val="bg1"/>
                              </a:solidFill>
                              <a:latin typeface="Cambria Math" panose="02040503050406030204" pitchFamily="18" charset="0"/>
                              <a:cs typeface="Arial" panose="020B0604020202020204" pitchFamily="34" charset="0"/>
                            </a:rPr>
                          </m:ctrlPr>
                        </m:sSubPr>
                        <m:e>
                          <m:r>
                            <a:rPr lang="en-US" b="0" i="1" smtClean="0">
                              <a:solidFill>
                                <a:schemeClr val="bg1"/>
                              </a:solidFill>
                              <a:latin typeface="Cambria Math" panose="02040503050406030204" pitchFamily="18" charset="0"/>
                              <a:cs typeface="Arial" panose="020B0604020202020204" pitchFamily="34" charset="0"/>
                            </a:rPr>
                            <m:t>𝑓</m:t>
                          </m:r>
                        </m:e>
                        <m:sub>
                          <m:r>
                            <a:rPr lang="en-US" i="1">
                              <a:solidFill>
                                <a:schemeClr val="bg1"/>
                              </a:solidFill>
                              <a:latin typeface="Cambria Math" panose="02040503050406030204" pitchFamily="18" charset="0"/>
                              <a:cs typeface="Arial" panose="020B0604020202020204" pitchFamily="34" charset="0"/>
                            </a:rPr>
                            <m:t>𝑎</m:t>
                          </m:r>
                        </m:sub>
                      </m:sSub>
                      <m:r>
                        <a:rPr lang="en-US" b="0" i="1" smtClean="0">
                          <a:solidFill>
                            <a:schemeClr val="bg1"/>
                          </a:solidFill>
                          <a:latin typeface="Cambria Math" panose="02040503050406030204" pitchFamily="18" charset="0"/>
                          <a:cs typeface="Arial" panose="020B0604020202020204" pitchFamily="34" charset="0"/>
                        </a:rPr>
                        <m:t>,</m:t>
                      </m:r>
                      <m:sSub>
                        <m:sSubPr>
                          <m:ctrlPr>
                            <a:rPr lang="en-US" i="1">
                              <a:solidFill>
                                <a:schemeClr val="bg1"/>
                              </a:solidFill>
                              <a:latin typeface="Cambria Math" panose="02040503050406030204" pitchFamily="18" charset="0"/>
                              <a:cs typeface="Arial" panose="020B0604020202020204" pitchFamily="34" charset="0"/>
                            </a:rPr>
                          </m:ctrlPr>
                        </m:sSubPr>
                        <m:e>
                          <m:r>
                            <a:rPr lang="en-US" b="0" i="1" smtClean="0">
                              <a:solidFill>
                                <a:schemeClr val="bg1"/>
                              </a:solidFill>
                              <a:latin typeface="Cambria Math" panose="02040503050406030204" pitchFamily="18" charset="0"/>
                              <a:cs typeface="Arial" panose="020B0604020202020204" pitchFamily="34" charset="0"/>
                            </a:rPr>
                            <m:t>𝑇</m:t>
                          </m:r>
                        </m:e>
                        <m:sub>
                          <m:r>
                            <a:rPr lang="en-US" b="0" i="1" smtClean="0">
                              <a:solidFill>
                                <a:schemeClr val="bg1"/>
                              </a:solidFill>
                              <a:latin typeface="Cambria Math" panose="02040503050406030204" pitchFamily="18" charset="0"/>
                              <a:cs typeface="Arial" panose="020B0604020202020204" pitchFamily="34" charset="0"/>
                            </a:rPr>
                            <m:t>𝑜𝑠𝑐</m:t>
                          </m:r>
                        </m:sub>
                      </m:sSub>
                      <m:r>
                        <a:rPr lang="en-US" b="0" i="1" smtClean="0">
                          <a:solidFill>
                            <a:schemeClr val="bg1"/>
                          </a:solidFill>
                          <a:latin typeface="Cambria Math" panose="02040503050406030204" pitchFamily="18" charset="0"/>
                          <a:cs typeface="Arial" panose="020B0604020202020204" pitchFamily="34" charset="0"/>
                        </a:rPr>
                        <m:t>)</m:t>
                      </m:r>
                      <m:r>
                        <a:rPr lang="en-US" i="1">
                          <a:solidFill>
                            <a:schemeClr val="bg1"/>
                          </a:solidFill>
                          <a:latin typeface="Cambria Math" panose="02040503050406030204" pitchFamily="18" charset="0"/>
                          <a:ea typeface="Cambria Math" panose="02040503050406030204" pitchFamily="18" charset="0"/>
                          <a:cs typeface="Arial" panose="020B0604020202020204" pitchFamily="34" charset="0"/>
                        </a:rPr>
                        <m:t>⟵</m:t>
                      </m:r>
                      <m:r>
                        <a:rPr lang="en-US" sz="1800" b="0" i="1" smtClean="0">
                          <a:solidFill>
                            <a:schemeClr val="bg1"/>
                          </a:solidFill>
                          <a:latin typeface="Cambria Math" panose="02040503050406030204" pitchFamily="18" charset="0"/>
                          <a:ea typeface="Cambria Math" panose="02040503050406030204" pitchFamily="18" charset="0"/>
                          <a:cs typeface="Arial" panose="020B0604020202020204" pitchFamily="34" charset="0"/>
                        </a:rPr>
                        <m:t>(</m:t>
                      </m:r>
                      <m:sSub>
                        <m:sSubPr>
                          <m:ctrlPr>
                            <a:rPr lang="en-US" sz="1800" i="1">
                              <a:solidFill>
                                <a:schemeClr val="bg1"/>
                              </a:solidFill>
                              <a:latin typeface="Cambria Math" panose="02040503050406030204" pitchFamily="18" charset="0"/>
                              <a:cs typeface="Arial" panose="020B0604020202020204" pitchFamily="34" charset="0"/>
                            </a:rPr>
                          </m:ctrlPr>
                        </m:sSubPr>
                        <m:e>
                          <m:r>
                            <a:rPr lang="en-US" sz="1800" i="1">
                              <a:solidFill>
                                <a:schemeClr val="bg1"/>
                              </a:solidFill>
                              <a:latin typeface="Cambria Math" panose="02040503050406030204" pitchFamily="18" charset="0"/>
                              <a:cs typeface="Arial" panose="020B0604020202020204" pitchFamily="34" charset="0"/>
                            </a:rPr>
                            <m:t>𝑚</m:t>
                          </m:r>
                        </m:e>
                        <m:sub>
                          <m:r>
                            <a:rPr lang="en-US" sz="1800" i="1">
                              <a:solidFill>
                                <a:schemeClr val="bg1"/>
                              </a:solidFill>
                              <a:latin typeface="Cambria Math" panose="02040503050406030204" pitchFamily="18" charset="0"/>
                              <a:cs typeface="Arial" panose="020B0604020202020204" pitchFamily="34" charset="0"/>
                            </a:rPr>
                            <m:t>𝑎</m:t>
                          </m:r>
                        </m:sub>
                      </m:sSub>
                      <m:r>
                        <a:rPr lang="en-US" sz="1800" i="1">
                          <a:solidFill>
                            <a:schemeClr val="bg1"/>
                          </a:solidFill>
                          <a:latin typeface="Cambria Math" panose="02040503050406030204" pitchFamily="18" charset="0"/>
                          <a:cs typeface="Arial" panose="020B0604020202020204" pitchFamily="34" charset="0"/>
                        </a:rPr>
                        <m:t>, </m:t>
                      </m:r>
                      <m:r>
                        <a:rPr lang="en-US" sz="1800" i="1">
                          <a:solidFill>
                            <a:schemeClr val="bg1"/>
                          </a:solidFill>
                          <a:latin typeface="Cambria Math" panose="02040503050406030204" pitchFamily="18" charset="0"/>
                          <a:cs typeface="Arial" panose="020B0604020202020204" pitchFamily="34" charset="0"/>
                        </a:rPr>
                        <m:t>𝑛</m:t>
                      </m:r>
                      <m:r>
                        <a:rPr lang="en-US" sz="1800" i="1">
                          <a:solidFill>
                            <a:schemeClr val="bg1"/>
                          </a:solidFill>
                          <a:latin typeface="Cambria Math" panose="02040503050406030204" pitchFamily="18" charset="0"/>
                          <a:cs typeface="Arial" panose="020B0604020202020204" pitchFamily="34" charset="0"/>
                        </a:rPr>
                        <m:t>)</m:t>
                      </m:r>
                    </m:oMath>
                  </m:oMathPara>
                </a14:m>
                <a:endParaRPr lang="en-GB" sz="1800" dirty="0"/>
              </a:p>
            </p:txBody>
          </p:sp>
        </mc:Choice>
        <mc:Fallback xmlns="">
          <p:sp>
            <p:nvSpPr>
              <p:cNvPr id="4" name="TextBox 3">
                <a:extLst>
                  <a:ext uri="{FF2B5EF4-FFF2-40B4-BE49-F238E27FC236}">
                    <a16:creationId xmlns:a16="http://schemas.microsoft.com/office/drawing/2014/main" id="{09803597-B1C7-31E7-72BE-30C669A08816}"/>
                  </a:ext>
                </a:extLst>
              </p:cNvPr>
              <p:cNvSpPr txBox="1">
                <a:spLocks noRot="1" noChangeAspect="1" noMove="1" noResize="1" noEditPoints="1" noAdjustHandles="1" noChangeArrowheads="1" noChangeShapeType="1" noTextEdit="1"/>
              </p:cNvSpPr>
              <p:nvPr/>
            </p:nvSpPr>
            <p:spPr>
              <a:xfrm>
                <a:off x="6732688" y="817470"/>
                <a:ext cx="6438550" cy="369332"/>
              </a:xfrm>
              <a:prstGeom prst="rect">
                <a:avLst/>
              </a:prstGeom>
              <a:blipFill>
                <a:blip r:embed="rId4"/>
                <a:stretch>
                  <a:fillRect b="-13115"/>
                </a:stretch>
              </a:blipFill>
            </p:spPr>
            <p:txBody>
              <a:bodyPr/>
              <a:lstStyle/>
              <a:p>
                <a:r>
                  <a:rPr lang="en-GB">
                    <a:noFill/>
                  </a:rPr>
                  <a:t> </a:t>
                </a:r>
              </a:p>
            </p:txBody>
          </p:sp>
        </mc:Fallback>
      </mc:AlternateContent>
      <p:sp>
        <p:nvSpPr>
          <p:cNvPr id="41" name="Rectangle 40">
            <a:extLst>
              <a:ext uri="{FF2B5EF4-FFF2-40B4-BE49-F238E27FC236}">
                <a16:creationId xmlns:a16="http://schemas.microsoft.com/office/drawing/2014/main" id="{E93382CA-D5CD-63D4-287F-D8BA34280040}"/>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92DEF627-1F4E-A642-91A9-3B50BAB4B643}"/>
              </a:ext>
            </a:extLst>
          </p:cNvPr>
          <p:cNvSpPr txBox="1"/>
          <p:nvPr/>
        </p:nvSpPr>
        <p:spPr>
          <a:xfrm>
            <a:off x="707668" y="6488668"/>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43" name="TextBox 42">
            <a:extLst>
              <a:ext uri="{FF2B5EF4-FFF2-40B4-BE49-F238E27FC236}">
                <a16:creationId xmlns:a16="http://schemas.microsoft.com/office/drawing/2014/main" id="{99859520-FC66-3B4C-CDCA-0725B7EC668E}"/>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5D64A3FD-86D8-52CA-B4FC-C98BA9C63D73}"/>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5" name="TextBox 44">
            <a:extLst>
              <a:ext uri="{FF2B5EF4-FFF2-40B4-BE49-F238E27FC236}">
                <a16:creationId xmlns:a16="http://schemas.microsoft.com/office/drawing/2014/main" id="{A5A975EF-B133-B56B-2F2E-2C63C0C12443}"/>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6" name="Rectangle 45">
            <a:extLst>
              <a:ext uri="{FF2B5EF4-FFF2-40B4-BE49-F238E27FC236}">
                <a16:creationId xmlns:a16="http://schemas.microsoft.com/office/drawing/2014/main" id="{8D37174C-EAC3-2477-8BA6-25E2D384DAAE}"/>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B0591EF7-2919-29A3-B002-1BAFCAC36450}"/>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48" name="TextBox 47">
            <a:extLst>
              <a:ext uri="{FF2B5EF4-FFF2-40B4-BE49-F238E27FC236}">
                <a16:creationId xmlns:a16="http://schemas.microsoft.com/office/drawing/2014/main" id="{865FF4D2-6CCE-B6F9-12AC-56A13FC19321}"/>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9" name="TextBox 48">
            <a:extLst>
              <a:ext uri="{FF2B5EF4-FFF2-40B4-BE49-F238E27FC236}">
                <a16:creationId xmlns:a16="http://schemas.microsoft.com/office/drawing/2014/main" id="{5A673616-E5EC-7291-EC93-CF745BF38065}"/>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50" name="TextBox 49">
            <a:extLst>
              <a:ext uri="{FF2B5EF4-FFF2-40B4-BE49-F238E27FC236}">
                <a16:creationId xmlns:a16="http://schemas.microsoft.com/office/drawing/2014/main" id="{EF925481-57C2-EFB1-F12A-738E995F8ACC}"/>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1" name="Rectangle 50">
            <a:extLst>
              <a:ext uri="{FF2B5EF4-FFF2-40B4-BE49-F238E27FC236}">
                <a16:creationId xmlns:a16="http://schemas.microsoft.com/office/drawing/2014/main" id="{24AEFCE4-2AD8-42FC-13AF-D96A620D7637}"/>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BAA66B11-FB02-6757-E083-EFF5BB1E298F}"/>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53" name="TextBox 52">
            <a:extLst>
              <a:ext uri="{FF2B5EF4-FFF2-40B4-BE49-F238E27FC236}">
                <a16:creationId xmlns:a16="http://schemas.microsoft.com/office/drawing/2014/main" id="{BE204125-C860-E88B-A41A-2D9AADC302A4}"/>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54" name="TextBox 53">
            <a:extLst>
              <a:ext uri="{FF2B5EF4-FFF2-40B4-BE49-F238E27FC236}">
                <a16:creationId xmlns:a16="http://schemas.microsoft.com/office/drawing/2014/main" id="{0D2745CF-94C0-00FB-6BE1-8E9CC0843201}"/>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55" name="TextBox 54">
            <a:extLst>
              <a:ext uri="{FF2B5EF4-FFF2-40B4-BE49-F238E27FC236}">
                <a16:creationId xmlns:a16="http://schemas.microsoft.com/office/drawing/2014/main" id="{6FED4CE9-38A8-9577-1143-AFA881FF5CF4}"/>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6" name="TextBox 55">
            <a:extLst>
              <a:ext uri="{FF2B5EF4-FFF2-40B4-BE49-F238E27FC236}">
                <a16:creationId xmlns:a16="http://schemas.microsoft.com/office/drawing/2014/main" id="{8028F2B8-CDC3-B482-14C1-4DC73F4DE116}"/>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7" name="Rectangle 56">
            <a:extLst>
              <a:ext uri="{FF2B5EF4-FFF2-40B4-BE49-F238E27FC236}">
                <a16:creationId xmlns:a16="http://schemas.microsoft.com/office/drawing/2014/main" id="{7129A544-AC4B-68A5-9F07-CED5DBC5C7A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a:extLst>
              <a:ext uri="{FF2B5EF4-FFF2-40B4-BE49-F238E27FC236}">
                <a16:creationId xmlns:a16="http://schemas.microsoft.com/office/drawing/2014/main" id="{6121C7B2-D625-6C9B-67B7-2E751A11A373}"/>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59" name="TextBox 58">
            <a:extLst>
              <a:ext uri="{FF2B5EF4-FFF2-40B4-BE49-F238E27FC236}">
                <a16:creationId xmlns:a16="http://schemas.microsoft.com/office/drawing/2014/main" id="{0ED389AB-BB95-F1E3-49C5-1EBCE2D61D67}"/>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0" name="TextBox 59">
            <a:extLst>
              <a:ext uri="{FF2B5EF4-FFF2-40B4-BE49-F238E27FC236}">
                <a16:creationId xmlns:a16="http://schemas.microsoft.com/office/drawing/2014/main" id="{A5A764FF-6197-5B19-CEDC-EA0CD60228BF}"/>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2" name="TextBox 61">
            <a:extLst>
              <a:ext uri="{FF2B5EF4-FFF2-40B4-BE49-F238E27FC236}">
                <a16:creationId xmlns:a16="http://schemas.microsoft.com/office/drawing/2014/main" id="{A23FF071-2AC2-43CB-22BC-9A4C99F8CB31}"/>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8" name="TextBox 67">
            <a:extLst>
              <a:ext uri="{FF2B5EF4-FFF2-40B4-BE49-F238E27FC236}">
                <a16:creationId xmlns:a16="http://schemas.microsoft.com/office/drawing/2014/main" id="{57C63FA8-3EFF-B758-091C-23C9243465BF}"/>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69" name="Rectangle 68">
            <a:extLst>
              <a:ext uri="{FF2B5EF4-FFF2-40B4-BE49-F238E27FC236}">
                <a16:creationId xmlns:a16="http://schemas.microsoft.com/office/drawing/2014/main" id="{758F4C4E-7DED-116F-210F-4DCA313BDE1D}"/>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7BFAA8CE-2697-AC5E-0ECC-848E46919C09}"/>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CFA5B3FB-EC3F-5BC2-198A-11A3DC7A5E0E}"/>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72" name="TextBox 71">
            <a:extLst>
              <a:ext uri="{FF2B5EF4-FFF2-40B4-BE49-F238E27FC236}">
                <a16:creationId xmlns:a16="http://schemas.microsoft.com/office/drawing/2014/main" id="{27FA4EF9-2B1B-8592-0FC6-228FD0AC8B7D}"/>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73" name="TextBox 72">
            <a:extLst>
              <a:ext uri="{FF2B5EF4-FFF2-40B4-BE49-F238E27FC236}">
                <a16:creationId xmlns:a16="http://schemas.microsoft.com/office/drawing/2014/main" id="{BE0CA02E-FA00-5956-07BB-64B8EAC05520}"/>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74" name="TextBox 73">
            <a:extLst>
              <a:ext uri="{FF2B5EF4-FFF2-40B4-BE49-F238E27FC236}">
                <a16:creationId xmlns:a16="http://schemas.microsoft.com/office/drawing/2014/main" id="{841DAF83-7B9C-A8F4-5197-9C647AD15AD8}"/>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75" name="TextBox 74">
            <a:extLst>
              <a:ext uri="{FF2B5EF4-FFF2-40B4-BE49-F238E27FC236}">
                <a16:creationId xmlns:a16="http://schemas.microsoft.com/office/drawing/2014/main" id="{361BB51C-10BD-F471-04DE-C105253006CC}"/>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6" name="Rectangle 75">
            <a:extLst>
              <a:ext uri="{FF2B5EF4-FFF2-40B4-BE49-F238E27FC236}">
                <a16:creationId xmlns:a16="http://schemas.microsoft.com/office/drawing/2014/main" id="{3A2F5882-2463-E078-492E-845E80FD2BB4}"/>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B5556E20-7D8E-750D-E224-CD2DA12BED01}"/>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a:extLst>
              <a:ext uri="{FF2B5EF4-FFF2-40B4-BE49-F238E27FC236}">
                <a16:creationId xmlns:a16="http://schemas.microsoft.com/office/drawing/2014/main" id="{7909914F-4083-E1D3-F06D-E3FCF53C0C59}"/>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79" name="TextBox 78">
            <a:extLst>
              <a:ext uri="{FF2B5EF4-FFF2-40B4-BE49-F238E27FC236}">
                <a16:creationId xmlns:a16="http://schemas.microsoft.com/office/drawing/2014/main" id="{16421D65-73A6-B9B6-A602-9933B234033F}"/>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80" name="TextBox 79">
            <a:extLst>
              <a:ext uri="{FF2B5EF4-FFF2-40B4-BE49-F238E27FC236}">
                <a16:creationId xmlns:a16="http://schemas.microsoft.com/office/drawing/2014/main" id="{957F1FE3-45D2-0D03-4006-7CD6DAD5F0A8}"/>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81" name="TextBox 80">
            <a:extLst>
              <a:ext uri="{FF2B5EF4-FFF2-40B4-BE49-F238E27FC236}">
                <a16:creationId xmlns:a16="http://schemas.microsoft.com/office/drawing/2014/main" id="{AA53DBE2-E552-8E05-73EE-295887B9B040}"/>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82" name="TextBox 81">
            <a:extLst>
              <a:ext uri="{FF2B5EF4-FFF2-40B4-BE49-F238E27FC236}">
                <a16:creationId xmlns:a16="http://schemas.microsoft.com/office/drawing/2014/main" id="{FAF32593-3985-6170-E1AD-13BA6E230CE9}"/>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86" name="Picture 85">
            <a:extLst>
              <a:ext uri="{FF2B5EF4-FFF2-40B4-BE49-F238E27FC236}">
                <a16:creationId xmlns:a16="http://schemas.microsoft.com/office/drawing/2014/main" id="{82365ACB-A045-0411-6DD8-A3E9ADB8DA5C}"/>
              </a:ext>
            </a:extLst>
          </p:cNvPr>
          <p:cNvPicPr>
            <a:picLocks noChangeAspect="1"/>
          </p:cNvPicPr>
          <p:nvPr/>
        </p:nvPicPr>
        <p:blipFill>
          <a:blip r:embed="rId5"/>
          <a:stretch>
            <a:fillRect/>
          </a:stretch>
        </p:blipFill>
        <p:spPr>
          <a:xfrm>
            <a:off x="6096000" y="2248448"/>
            <a:ext cx="5378041" cy="4049537"/>
          </a:xfrm>
          <a:prstGeom prst="rect">
            <a:avLst/>
          </a:prstGeom>
        </p:spPr>
      </p:pic>
    </p:spTree>
    <p:extLst>
      <p:ext uri="{BB962C8B-B14F-4D97-AF65-F5344CB8AC3E}">
        <p14:creationId xmlns:p14="http://schemas.microsoft.com/office/powerpoint/2010/main" val="1775135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19814-406F-E79B-2E8C-A1C8A9551B4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39812171-6CAB-D4F7-CD35-1EB9DB1CE187}"/>
              </a:ext>
            </a:extLst>
          </p:cNvPr>
          <p:cNvPicPr>
            <a:picLocks noChangeAspect="1"/>
          </p:cNvPicPr>
          <p:nvPr/>
        </p:nvPicPr>
        <p:blipFill>
          <a:blip r:embed="rId2"/>
          <a:stretch>
            <a:fillRect/>
          </a:stretch>
        </p:blipFill>
        <p:spPr>
          <a:xfrm>
            <a:off x="1571298" y="2875593"/>
            <a:ext cx="4449175" cy="3334818"/>
          </a:xfrm>
          <a:prstGeom prst="rect">
            <a:avLst/>
          </a:prstGeom>
        </p:spPr>
      </p:pic>
      <p:sp>
        <p:nvSpPr>
          <p:cNvPr id="67" name="Rectangle 66">
            <a:extLst>
              <a:ext uri="{FF2B5EF4-FFF2-40B4-BE49-F238E27FC236}">
                <a16:creationId xmlns:a16="http://schemas.microsoft.com/office/drawing/2014/main" id="{4ED6BAFF-5EE9-4C4E-2E13-1FEDDEF9CEA0}"/>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11BE285-C7B5-ED9B-7B80-11DB1E4FDB14}"/>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41AB2044-88A9-1329-9630-BD18F2A1F3AF}"/>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BCFD40D-7D9F-3957-B699-F5B30D391DAE}"/>
              </a:ext>
            </a:extLst>
          </p:cNvPr>
          <p:cNvSpPr>
            <a:spLocks noGrp="1"/>
          </p:cNvSpPr>
          <p:nvPr>
            <p:ph type="title"/>
          </p:nvPr>
        </p:nvSpPr>
        <p:spPr>
          <a:xfrm>
            <a:off x="339250" y="86627"/>
            <a:ext cx="10515600" cy="1145407"/>
          </a:xfrm>
        </p:spPr>
        <p:txBody>
          <a:bodyPr/>
          <a:lstStyle/>
          <a:p>
            <a:r>
              <a:rPr lang="en-US" dirty="0">
                <a:solidFill>
                  <a:schemeClr val="bg1"/>
                </a:solidFill>
              </a:rPr>
              <a:t>Results – </a:t>
            </a:r>
            <a:r>
              <a:rPr lang="en-US" dirty="0" err="1">
                <a:solidFill>
                  <a:schemeClr val="bg1"/>
                </a:solidFill>
              </a:rPr>
              <a:t>Isocurvature</a:t>
            </a:r>
            <a:r>
              <a:rPr lang="en-US" dirty="0">
                <a:solidFill>
                  <a:schemeClr val="bg1"/>
                </a:solidFill>
              </a:rPr>
              <a:t> constraints</a:t>
            </a:r>
            <a:endParaRPr lang="en-GB" dirty="0">
              <a:solidFill>
                <a:schemeClr val="bg1"/>
              </a:solidFill>
            </a:endParaRPr>
          </a:p>
        </p:txBody>
      </p:sp>
      <p:sp>
        <p:nvSpPr>
          <p:cNvPr id="61" name="TextBox 60">
            <a:extLst>
              <a:ext uri="{FF2B5EF4-FFF2-40B4-BE49-F238E27FC236}">
                <a16:creationId xmlns:a16="http://schemas.microsoft.com/office/drawing/2014/main" id="{14569FAD-20A6-81CF-A614-A9E31D93F436}"/>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EDED33A4-6B65-0E31-05EF-C2B0BA352D92}"/>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CDF6D70C-3E8A-5BD5-4323-6104E45CEA4B}"/>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B4639633-AEDF-7AC0-AA33-4F42E244F77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74F7741D-D811-94AB-26B6-0CA6B17DF0F5}"/>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Multiplication Sign 21">
            <a:extLst>
              <a:ext uri="{FF2B5EF4-FFF2-40B4-BE49-F238E27FC236}">
                <a16:creationId xmlns:a16="http://schemas.microsoft.com/office/drawing/2014/main" id="{C832EFCE-85BC-81D6-220E-2B86D4895696}"/>
              </a:ext>
            </a:extLst>
          </p:cNvPr>
          <p:cNvSpPr/>
          <p:nvPr/>
        </p:nvSpPr>
        <p:spPr>
          <a:xfrm>
            <a:off x="1745130" y="5520178"/>
            <a:ext cx="254000" cy="281837"/>
          </a:xfrm>
          <a:prstGeom prst="mathMultiply">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0CD3A445-2965-6829-AFC6-6620E1881FF7}"/>
              </a:ext>
            </a:extLst>
          </p:cNvPr>
          <p:cNvSpPr txBox="1"/>
          <p:nvPr/>
        </p:nvSpPr>
        <p:spPr>
          <a:xfrm>
            <a:off x="1025216" y="5823331"/>
            <a:ext cx="1266855" cy="369332"/>
          </a:xfrm>
          <a:prstGeom prst="rect">
            <a:avLst/>
          </a:prstGeom>
          <a:noFill/>
        </p:spPr>
        <p:txBody>
          <a:bodyPr wrap="square">
            <a:spAutoFit/>
          </a:bodyPr>
          <a:lstStyle/>
          <a:p>
            <a:r>
              <a:rPr lang="en-US" b="1" dirty="0"/>
              <a:t>CDM</a:t>
            </a:r>
            <a:endParaRPr lang="en-GB" b="1"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5A2E9CE-5F4A-0E4D-8CB5-BE6C76B4D4B0}"/>
                  </a:ext>
                </a:extLst>
              </p:cNvPr>
              <p:cNvSpPr txBox="1"/>
              <p:nvPr/>
            </p:nvSpPr>
            <p:spPr>
              <a:xfrm>
                <a:off x="389005" y="1665770"/>
                <a:ext cx="8222335" cy="646331"/>
              </a:xfrm>
              <a:prstGeom prst="rect">
                <a:avLst/>
              </a:prstGeom>
              <a:noFill/>
            </p:spPr>
            <p:txBody>
              <a:bodyPr wrap="square">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Informative thermal priors from </a:t>
                </a:r>
                <a14:m>
                  <m:oMath xmlns:m="http://schemas.openxmlformats.org/officeDocument/2006/math">
                    <m:sSub>
                      <m:sSubPr>
                        <m:ctrlPr>
                          <a:rPr lang="en-US"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τ</m:t>
                        </m:r>
                      </m:e>
                      <m:sub>
                        <m:r>
                          <m:rPr>
                            <m:sty m:val="p"/>
                          </m:rPr>
                          <a:rPr lang="es-ES">
                            <a:latin typeface="Cambria Math" panose="02040503050406030204" pitchFamily="18" charset="0"/>
                            <a:cs typeface="Arial" panose="020B0604020202020204" pitchFamily="34" charset="0"/>
                          </a:rPr>
                          <m:t>CMB</m:t>
                        </m:r>
                      </m:sub>
                    </m:sSub>
                    <m:r>
                      <a:rPr lang="es-ES" i="1">
                        <a:latin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on a combination of ionization and thermal histories.</a:t>
                </a:r>
                <a:endParaRPr lang="en-US" i="1" dirty="0">
                  <a:solidFill>
                    <a:schemeClr val="tx1"/>
                  </a:solidFill>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E5A2E9CE-5F4A-0E4D-8CB5-BE6C76B4D4B0}"/>
                  </a:ext>
                </a:extLst>
              </p:cNvPr>
              <p:cNvSpPr txBox="1">
                <a:spLocks noRot="1" noChangeAspect="1" noMove="1" noResize="1" noEditPoints="1" noAdjustHandles="1" noChangeArrowheads="1" noChangeShapeType="1" noTextEdit="1"/>
              </p:cNvSpPr>
              <p:nvPr/>
            </p:nvSpPr>
            <p:spPr>
              <a:xfrm>
                <a:off x="389005" y="1665770"/>
                <a:ext cx="8222335" cy="646331"/>
              </a:xfrm>
              <a:prstGeom prst="rect">
                <a:avLst/>
              </a:prstGeom>
              <a:blipFill>
                <a:blip r:embed="rId3"/>
                <a:stretch>
                  <a:fillRect l="-519" t="-4717" b="-14151"/>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ED89A8CE-044A-60E7-4F59-308428A6949D}"/>
              </a:ext>
            </a:extLst>
          </p:cNvPr>
          <p:cNvSpPr txBox="1"/>
          <p:nvPr/>
        </p:nvSpPr>
        <p:spPr>
          <a:xfrm>
            <a:off x="6436726" y="3112401"/>
            <a:ext cx="4760833" cy="369332"/>
          </a:xfrm>
          <a:prstGeom prst="rect">
            <a:avLst/>
          </a:prstGeom>
          <a:noFill/>
        </p:spPr>
        <p:txBody>
          <a:bodyPr wrap="square">
            <a:spAutoFit/>
          </a:bodyPr>
          <a:lstStyle/>
          <a:p>
            <a:pPr marL="285750" indent="-285750">
              <a:buFont typeface="Wingdings" panose="05000000000000000000" pitchFamily="2" charset="2"/>
              <a:buChar char="Ø"/>
            </a:pPr>
            <a:r>
              <a:rPr lang="en-US" sz="1800" b="0" dirty="0">
                <a:solidFill>
                  <a:schemeClr val="tx1"/>
                </a:solidFill>
                <a:ea typeface="Cambria Math" panose="02040503050406030204" pitchFamily="18" charset="0"/>
                <a:cs typeface="Arial" panose="020B0604020202020204" pitchFamily="34" charset="0"/>
              </a:rPr>
              <a:t>Default analysis excludes CDM at 3.6</a:t>
            </a:r>
            <a:r>
              <a:rPr lang="el-GR" dirty="0"/>
              <a:t>σ</a:t>
            </a:r>
            <a:endParaRPr lang="en-US" sz="1800" b="0" dirty="0">
              <a:solidFill>
                <a:schemeClr val="tx1"/>
              </a:solidFill>
              <a:ea typeface="Cambria Math" panose="02040503050406030204" pitchFamily="18" charset="0"/>
              <a:cs typeface="Arial" panose="020B0604020202020204" pitchFamily="34"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C067580-3C72-193E-8C43-0A99D0ADE7B5}"/>
                  </a:ext>
                </a:extLst>
              </p:cNvPr>
              <p:cNvSpPr txBox="1"/>
              <p:nvPr/>
            </p:nvSpPr>
            <p:spPr>
              <a:xfrm>
                <a:off x="6492468" y="2266352"/>
                <a:ext cx="5121344" cy="653512"/>
              </a:xfrm>
              <a:prstGeom prst="rect">
                <a:avLst/>
              </a:prstGeom>
              <a:solidFill>
                <a:schemeClr val="tx2">
                  <a:lumMod val="25000"/>
                  <a:lumOff val="75000"/>
                </a:schemeClr>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m:rPr>
                            <m:sty m:val="p"/>
                          </m:rPr>
                          <a:rPr lang="en-US" i="1">
                            <a:latin typeface="Cambria Math" panose="02040503050406030204" pitchFamily="18" charset="0"/>
                          </a:rPr>
                          <m:t>f</m:t>
                        </m:r>
                      </m:e>
                      <m:sub>
                        <m:r>
                          <m:rPr>
                            <m:sty m:val="p"/>
                          </m:rPr>
                          <a:rPr lang="en-US" i="1">
                            <a:latin typeface="Cambria Math" panose="02040503050406030204" pitchFamily="18" charset="0"/>
                          </a:rPr>
                          <m:t>iso</m:t>
                        </m:r>
                      </m:sub>
                    </m:sSub>
                    <m:r>
                      <a:rPr lang="en-US" i="1">
                        <a:latin typeface="Cambria Math" panose="02040503050406030204" pitchFamily="18" charset="0"/>
                      </a:rPr>
                      <m:t> </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0.0064</m:t>
                        </m:r>
                      </m:e>
                      <m:sub>
                        <m:r>
                          <a:rPr lang="en-US" b="0" i="1" smtClean="0">
                            <a:latin typeface="Cambria Math" panose="02040503050406030204" pitchFamily="18" charset="0"/>
                          </a:rPr>
                          <m:t>−0.0014</m:t>
                        </m:r>
                      </m:sub>
                      <m:sup>
                        <m:r>
                          <a:rPr lang="en-US" b="0" i="1" smtClean="0">
                            <a:latin typeface="Cambria Math" panose="02040503050406030204" pitchFamily="18" charset="0"/>
                          </a:rPr>
                          <m:t>+0.0012</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p>
              <a:p>
                <a:r>
                  <a:rPr lang="en-GB" dirty="0">
                    <a:solidFill>
                      <a:schemeClr val="tx1"/>
                    </a:solidFill>
                  </a:rPr>
                  <a:t>Noise:                               </a:t>
                </a:r>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US" i="1">
                            <a:solidFill>
                              <a:schemeClr val="tx1"/>
                            </a:solidFill>
                            <a:latin typeface="Cambria Math" panose="02040503050406030204" pitchFamily="18" charset="0"/>
                          </a:rPr>
                          <m:t>f</m:t>
                        </m:r>
                      </m:e>
                      <m:sub>
                        <m:r>
                          <m:rPr>
                            <m:sty m:val="p"/>
                          </m:rPr>
                          <a:rPr lang="en-US" i="1">
                            <a:solidFill>
                              <a:schemeClr val="tx1"/>
                            </a:solidFill>
                            <a:latin typeface="Cambria Math" panose="02040503050406030204" pitchFamily="18" charset="0"/>
                          </a:rPr>
                          <m:t>iso</m:t>
                        </m:r>
                      </m:sub>
                    </m:sSub>
                    <m:r>
                      <a:rPr lang="en-US" i="1">
                        <a:solidFill>
                          <a:schemeClr val="tx1"/>
                        </a:solidFill>
                        <a:latin typeface="Cambria Math" panose="02040503050406030204" pitchFamily="18" charset="0"/>
                      </a:rPr>
                      <m:t> &lt; 0.0084 </m:t>
                    </m:r>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95% </m:t>
                        </m:r>
                        <m:r>
                          <m:rPr>
                            <m:sty m:val="p"/>
                          </m:rPr>
                          <a:rPr lang="en-US" i="1">
                            <a:solidFill>
                              <a:schemeClr val="tx1"/>
                            </a:solidFill>
                            <a:latin typeface="Cambria Math" panose="02040503050406030204" pitchFamily="18" charset="0"/>
                          </a:rPr>
                          <m:t>C</m:t>
                        </m:r>
                        <m:r>
                          <a:rPr lang="en-US" i="1">
                            <a:solidFill>
                              <a:schemeClr val="tx1"/>
                            </a:solidFill>
                            <a:latin typeface="Cambria Math" panose="02040503050406030204" pitchFamily="18" charset="0"/>
                          </a:rPr>
                          <m:t>.</m:t>
                        </m:r>
                        <m:r>
                          <m:rPr>
                            <m:sty m:val="p"/>
                          </m:rPr>
                          <a:rPr lang="en-US" i="1">
                            <a:solidFill>
                              <a:schemeClr val="tx1"/>
                            </a:solidFill>
                            <a:latin typeface="Cambria Math" panose="02040503050406030204" pitchFamily="18" charset="0"/>
                          </a:rPr>
                          <m:t>L</m:t>
                        </m:r>
                      </m:e>
                    </m:d>
                  </m:oMath>
                </a14:m>
                <a:endParaRPr lang="en-US" dirty="0">
                  <a:latin typeface="Cambria Math" panose="02040503050406030204" pitchFamily="18" charset="0"/>
                  <a:cs typeface="Arial" panose="020B0604020202020204" pitchFamily="34" charset="0"/>
                </a:endParaRPr>
              </a:p>
            </p:txBody>
          </p:sp>
        </mc:Choice>
        <mc:Fallback xmlns="">
          <p:sp>
            <p:nvSpPr>
              <p:cNvPr id="18" name="TextBox 17">
                <a:extLst>
                  <a:ext uri="{FF2B5EF4-FFF2-40B4-BE49-F238E27FC236}">
                    <a16:creationId xmlns:a16="http://schemas.microsoft.com/office/drawing/2014/main" id="{4C067580-3C72-193E-8C43-0A99D0ADE7B5}"/>
                  </a:ext>
                </a:extLst>
              </p:cNvPr>
              <p:cNvSpPr txBox="1">
                <a:spLocks noRot="1" noChangeAspect="1" noMove="1" noResize="1" noEditPoints="1" noAdjustHandles="1" noChangeArrowheads="1" noChangeShapeType="1" noTextEdit="1"/>
              </p:cNvSpPr>
              <p:nvPr/>
            </p:nvSpPr>
            <p:spPr>
              <a:xfrm>
                <a:off x="6492468" y="2266352"/>
                <a:ext cx="5121344" cy="653512"/>
              </a:xfrm>
              <a:prstGeom prst="rect">
                <a:avLst/>
              </a:prstGeom>
              <a:blipFill>
                <a:blip r:embed="rId4"/>
                <a:stretch>
                  <a:fillRect l="-710" t="-4464" b="-11607"/>
                </a:stretch>
              </a:blipFill>
              <a:ln w="28575">
                <a:solidFill>
                  <a:srgbClr val="001848"/>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373532C-099A-E83B-C1D1-C705E0F1CEF5}"/>
                  </a:ext>
                </a:extLst>
              </p:cNvPr>
              <p:cNvSpPr txBox="1"/>
              <p:nvPr/>
            </p:nvSpPr>
            <p:spPr>
              <a:xfrm>
                <a:off x="6436726" y="3527969"/>
                <a:ext cx="6519672" cy="369332"/>
              </a:xfrm>
              <a:prstGeom prst="rect">
                <a:avLst/>
              </a:prstGeom>
              <a:noFill/>
            </p:spPr>
            <p:txBody>
              <a:bodyPr wrap="square">
                <a:spAutoFit/>
              </a:bodyPr>
              <a:lstStyle/>
              <a:p>
                <a:pPr marL="285750" indent="-285750">
                  <a:buFont typeface="Wingdings" panose="05000000000000000000" pitchFamily="2" charset="2"/>
                  <a:buChar char="Ø"/>
                </a:pPr>
                <a:r>
                  <a:rPr lang="en-US" sz="1800" b="0" dirty="0">
                    <a:solidFill>
                      <a:schemeClr val="tx1"/>
                    </a:solidFill>
                    <a:ea typeface="Cambria Math" panose="02040503050406030204" pitchFamily="18" charset="0"/>
                    <a:cs typeface="Arial" panose="020B0604020202020204" pitchFamily="34" charset="0"/>
                  </a:rPr>
                  <a:t>Map constraints to </a:t>
                </a:r>
                <a14:m>
                  <m:oMath xmlns:m="http://schemas.openxmlformats.org/officeDocument/2006/math">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𝑚</m:t>
                        </m:r>
                      </m:e>
                      <m:sub>
                        <m:r>
                          <a:rPr lang="en-US" i="1">
                            <a:latin typeface="Cambria Math" panose="02040503050406030204" pitchFamily="18" charset="0"/>
                            <a:cs typeface="Arial" panose="020B0604020202020204" pitchFamily="34" charset="0"/>
                          </a:rPr>
                          <m:t>𝑎</m:t>
                        </m:r>
                      </m:sub>
                    </m:sSub>
                    <m:r>
                      <a:rPr lang="en-US" b="0" i="1" smtClean="0">
                        <a:latin typeface="Cambria Math" panose="02040503050406030204" pitchFamily="18" charset="0"/>
                        <a:cs typeface="Arial" panose="020B0604020202020204" pitchFamily="34" charset="0"/>
                      </a:rPr>
                      <m:t>: </m:t>
                    </m:r>
                    <m:sSub>
                      <m:sSubPr>
                        <m:ctrlPr>
                          <a:rPr lang="en-US" i="1">
                            <a:latin typeface="Cambria Math" panose="02040503050406030204" pitchFamily="18" charset="0"/>
                            <a:ea typeface="Cambria Math" panose="02040503050406030204" pitchFamily="18" charset="0"/>
                            <a:cs typeface="Arial" panose="020B0604020202020204" pitchFamily="34" charset="0"/>
                          </a:rPr>
                        </m:ctrlPr>
                      </m:sSubPr>
                      <m:e>
                        <m:r>
                          <a:rPr lang="en-US" i="1">
                            <a:latin typeface="Cambria Math" panose="02040503050406030204" pitchFamily="18" charset="0"/>
                            <a:ea typeface="Cambria Math" panose="02040503050406030204" pitchFamily="18" charset="0"/>
                            <a:cs typeface="Arial" panose="020B0604020202020204" pitchFamily="34" charset="0"/>
                          </a:rPr>
                          <m:t>𝑓</m:t>
                        </m:r>
                      </m:e>
                      <m:sub>
                        <m:r>
                          <a:rPr lang="en-US" i="1">
                            <a:latin typeface="Cambria Math" panose="02040503050406030204" pitchFamily="18" charset="0"/>
                            <a:ea typeface="Cambria Math" panose="02040503050406030204" pitchFamily="18" charset="0"/>
                            <a:cs typeface="Arial" panose="020B0604020202020204" pitchFamily="34" charset="0"/>
                          </a:rPr>
                          <m:t>𝑖𝑠𝑜</m:t>
                        </m:r>
                      </m:sub>
                    </m:sSub>
                    <m:r>
                      <a:rPr lang="en-US" i="1">
                        <a:latin typeface="Cambria Math" panose="02040503050406030204" pitchFamily="18" charset="0"/>
                        <a:ea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𝑚</m:t>
                        </m:r>
                      </m:e>
                      <m:sub>
                        <m:r>
                          <a:rPr lang="en-US" i="1">
                            <a:latin typeface="Cambria Math" panose="02040503050406030204" pitchFamily="18" charset="0"/>
                            <a:cs typeface="Arial" panose="020B0604020202020204" pitchFamily="34" charset="0"/>
                          </a:rPr>
                          <m:t>𝑎</m:t>
                        </m:r>
                      </m:sub>
                    </m:sSub>
                    <m:r>
                      <a:rPr lang="en-US" i="1">
                        <a:latin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𝑓</m:t>
                        </m:r>
                      </m:e>
                      <m:sub>
                        <m:r>
                          <a:rPr lang="en-US" i="1">
                            <a:latin typeface="Cambria Math" panose="02040503050406030204" pitchFamily="18" charset="0"/>
                            <a:cs typeface="Arial" panose="020B0604020202020204" pitchFamily="34" charset="0"/>
                          </a:rPr>
                          <m:t>𝑎</m:t>
                        </m:r>
                      </m:sub>
                    </m:sSub>
                    <m:r>
                      <a:rPr lang="en-US" i="1">
                        <a:latin typeface="Cambria Math" panose="02040503050406030204" pitchFamily="18" charset="0"/>
                        <a:cs typeface="Arial" panose="020B0604020202020204" pitchFamily="34" charset="0"/>
                      </a:rPr>
                      <m:t>)</m:t>
                    </m:r>
                  </m:oMath>
                </a14:m>
                <a:endParaRPr lang="en-US" sz="1800" b="0" dirty="0">
                  <a:solidFill>
                    <a:schemeClr val="tx1"/>
                  </a:solidFill>
                  <a:ea typeface="Cambria Math" panose="02040503050406030204" pitchFamily="18"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1373532C-099A-E83B-C1D1-C705E0F1CEF5}"/>
                  </a:ext>
                </a:extLst>
              </p:cNvPr>
              <p:cNvSpPr txBox="1">
                <a:spLocks noRot="1" noChangeAspect="1" noMove="1" noResize="1" noEditPoints="1" noAdjustHandles="1" noChangeArrowheads="1" noChangeShapeType="1" noTextEdit="1"/>
              </p:cNvSpPr>
              <p:nvPr/>
            </p:nvSpPr>
            <p:spPr>
              <a:xfrm>
                <a:off x="6436726" y="3527969"/>
                <a:ext cx="6519672" cy="369332"/>
              </a:xfrm>
              <a:prstGeom prst="rect">
                <a:avLst/>
              </a:prstGeom>
              <a:blipFill>
                <a:blip r:embed="rId5"/>
                <a:stretch>
                  <a:fillRect l="-655" t="-8333" b="-28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F2F9107-35D9-FFCD-B7A8-DBBCEDCFB149}"/>
                  </a:ext>
                </a:extLst>
              </p:cNvPr>
              <p:cNvSpPr txBox="1"/>
              <p:nvPr/>
            </p:nvSpPr>
            <p:spPr>
              <a:xfrm>
                <a:off x="6566555" y="4383219"/>
                <a:ext cx="5125336" cy="653512"/>
              </a:xfrm>
              <a:prstGeom prst="rect">
                <a:avLst/>
              </a:prstGeom>
              <a:solidFill>
                <a:srgbClr val="EDEBA3"/>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𝑚</m:t>
                        </m:r>
                      </m:e>
                      <m:sub>
                        <m:r>
                          <a:rPr lang="en-US" b="0" i="1" smtClean="0">
                            <a:latin typeface="Cambria Math" panose="02040503050406030204" pitchFamily="18" charset="0"/>
                          </a:rPr>
                          <m:t>𝑎</m:t>
                        </m:r>
                      </m:sub>
                    </m:sSub>
                    <m:r>
                      <a:rPr lang="en-US" i="1">
                        <a:latin typeface="Cambria Math" panose="02040503050406030204" pitchFamily="18" charset="0"/>
                      </a:rPr>
                      <m:t> </m:t>
                    </m:r>
                    <m:r>
                      <a:rPr lang="en-US" b="0" i="1" smtClean="0">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−15</m:t>
                        </m:r>
                      </m:sup>
                    </m:sSup>
                    <m:r>
                      <m:rPr>
                        <m:nor/>
                      </m:rPr>
                      <a:rPr lang="en-GB" dirty="0">
                        <a:latin typeface="Cambria Math" panose="02040503050406030204" pitchFamily="18" charset="0"/>
                      </a:rPr>
                      <m:t>eV</m:t>
                    </m:r>
                  </m:oMath>
                </a14:m>
                <a:r>
                  <a:rPr lang="en-US" b="0" dirty="0"/>
                  <a:t>]</a:t>
                </a:r>
                <a14:m>
                  <m:oMath xmlns:m="http://schemas.openxmlformats.org/officeDocument/2006/math">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1.27</m:t>
                        </m:r>
                      </m:e>
                      <m:sub>
                        <m:r>
                          <a:rPr lang="en-US" b="0" i="1" smtClean="0">
                            <a:latin typeface="Cambria Math" panose="02040503050406030204" pitchFamily="18" charset="0"/>
                          </a:rPr>
                          <m:t>−0.32</m:t>
                        </m:r>
                      </m:sub>
                      <m:sup>
                        <m:r>
                          <a:rPr lang="en-US" b="0" i="1" smtClean="0">
                            <a:latin typeface="Cambria Math" panose="02040503050406030204" pitchFamily="18" charset="0"/>
                          </a:rPr>
                          <m:t>+0.73</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14:m>
                  <m:oMath xmlns:m="http://schemas.openxmlformats.org/officeDocument/2006/math">
                    <m:r>
                      <a:rPr lang="en-GB" i="1" smtClean="0">
                        <a:solidFill>
                          <a:schemeClr val="tx1"/>
                        </a:solidFill>
                        <a:latin typeface="Cambria Math" panose="02040503050406030204" pitchFamily="18" charset="0"/>
                      </a:rPr>
                      <m:t> </m:t>
                    </m:r>
                  </m:oMath>
                </a14:m>
                <a:endParaRPr lang="en-GB" dirty="0">
                  <a:solidFill>
                    <a:schemeClr val="tx1"/>
                  </a:solidFill>
                </a:endParaRPr>
              </a:p>
              <a:p>
                <a:r>
                  <a:rPr lang="en-GB" dirty="0">
                    <a:solidFill>
                      <a:schemeClr val="tx1"/>
                    </a:solidFill>
                  </a:rPr>
                  <a:t>Noise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m</m:t>
                        </m:r>
                      </m:e>
                      <m:sub>
                        <m:r>
                          <m:rPr>
                            <m:sty m:val="p"/>
                          </m:rPr>
                          <a:rPr lang="en-US">
                            <a:latin typeface="Cambria Math" panose="02040503050406030204" pitchFamily="18" charset="0"/>
                            <a:cs typeface="Arial" panose="020B0604020202020204" pitchFamily="34" charset="0"/>
                          </a:rPr>
                          <m:t>a</m:t>
                        </m:r>
                      </m:sub>
                    </m:sSub>
                    <m:r>
                      <a:rPr lang="en-US" i="1">
                        <a:latin typeface="Cambria Math" panose="02040503050406030204" pitchFamily="18" charset="0"/>
                        <a:cs typeface="Arial" panose="020B0604020202020204" pitchFamily="34" charset="0"/>
                      </a:rPr>
                      <m:t>&gt;8.31</m:t>
                    </m:r>
                    <m:r>
                      <a:rPr lang="en-US" i="1">
                        <a:latin typeface="Cambria Math" panose="02040503050406030204" pitchFamily="18" charset="0"/>
                        <a:cs typeface="Arial" panose="020B0604020202020204" pitchFamily="34" charset="0"/>
                      </a:rPr>
                      <m:t>𝑥</m:t>
                    </m:r>
                    <m:sSup>
                      <m:sSupPr>
                        <m:ctrlPr>
                          <a:rPr lang="en-US" i="1">
                            <a:latin typeface="Cambria Math" panose="02040503050406030204" pitchFamily="18" charset="0"/>
                            <a:cs typeface="Arial" panose="020B0604020202020204" pitchFamily="34" charset="0"/>
                          </a:rPr>
                        </m:ctrlPr>
                      </m:sSupPr>
                      <m:e>
                        <m:r>
                          <a:rPr lang="en-US" i="1">
                            <a:latin typeface="Cambria Math" panose="02040503050406030204" pitchFamily="18" charset="0"/>
                            <a:cs typeface="Arial" panose="020B0604020202020204" pitchFamily="34" charset="0"/>
                          </a:rPr>
                          <m:t>10</m:t>
                        </m:r>
                      </m:e>
                      <m:sup>
                        <m:r>
                          <a:rPr lang="en-US" i="1">
                            <a:latin typeface="Cambria Math" panose="02040503050406030204" pitchFamily="18" charset="0"/>
                            <a:cs typeface="Arial" panose="020B0604020202020204" pitchFamily="34" charset="0"/>
                          </a:rPr>
                          <m:t>−16</m:t>
                        </m:r>
                      </m:sup>
                    </m:sSup>
                    <m:r>
                      <m:rPr>
                        <m:sty m:val="p"/>
                      </m:rPr>
                      <a:rPr lang="en-US">
                        <a:latin typeface="Cambria Math" panose="02040503050406030204" pitchFamily="18" charset="0"/>
                        <a:cs typeface="Arial" panose="020B0604020202020204" pitchFamily="34" charset="0"/>
                      </a:rPr>
                      <m:t>eV</m:t>
                    </m:r>
                    <m:r>
                      <a:rPr lang="en-US" i="1">
                        <a:latin typeface="Cambria Math" panose="02040503050406030204" pitchFamily="18" charset="0"/>
                        <a:cs typeface="Arial" panose="020B0604020202020204" pitchFamily="34" charset="0"/>
                      </a:rPr>
                      <m:t> </m:t>
                    </m:r>
                  </m:oMath>
                </a14:m>
                <a:r>
                  <a:rPr lang="en-US" dirty="0">
                    <a:latin typeface="Cambria Math" panose="02040503050406030204" pitchFamily="18" charset="0"/>
                    <a:cs typeface="Arial" panose="020B0604020202020204" pitchFamily="34" charset="0"/>
                  </a:rPr>
                  <a:t>(95% C.L)</a:t>
                </a:r>
              </a:p>
            </p:txBody>
          </p:sp>
        </mc:Choice>
        <mc:Fallback xmlns="">
          <p:sp>
            <p:nvSpPr>
              <p:cNvPr id="27" name="TextBox 26">
                <a:extLst>
                  <a:ext uri="{FF2B5EF4-FFF2-40B4-BE49-F238E27FC236}">
                    <a16:creationId xmlns:a16="http://schemas.microsoft.com/office/drawing/2014/main" id="{FF2F9107-35D9-FFCD-B7A8-DBBCEDCFB149}"/>
                  </a:ext>
                </a:extLst>
              </p:cNvPr>
              <p:cNvSpPr txBox="1">
                <a:spLocks noRot="1" noChangeAspect="1" noMove="1" noResize="1" noEditPoints="1" noAdjustHandles="1" noChangeArrowheads="1" noChangeShapeType="1" noTextEdit="1"/>
              </p:cNvSpPr>
              <p:nvPr/>
            </p:nvSpPr>
            <p:spPr>
              <a:xfrm>
                <a:off x="6566555" y="4383219"/>
                <a:ext cx="5125336" cy="653512"/>
              </a:xfrm>
              <a:prstGeom prst="rect">
                <a:avLst/>
              </a:prstGeom>
              <a:blipFill>
                <a:blip r:embed="rId6"/>
                <a:stretch>
                  <a:fillRect l="-709" t="-3571" b="-11607"/>
                </a:stretch>
              </a:blipFill>
              <a:ln w="28575">
                <a:solidFill>
                  <a:srgbClr val="001848"/>
                </a:solidFill>
              </a:ln>
            </p:spPr>
            <p:txBody>
              <a:bodyPr/>
              <a:lstStyle/>
              <a:p>
                <a:r>
                  <a:rPr lang="en-GB">
                    <a:noFill/>
                  </a:rPr>
                  <a:t> </a:t>
                </a:r>
              </a:p>
            </p:txBody>
          </p:sp>
        </mc:Fallback>
      </mc:AlternateContent>
      <p:sp>
        <p:nvSpPr>
          <p:cNvPr id="33" name="Rectangle 32">
            <a:extLst>
              <a:ext uri="{FF2B5EF4-FFF2-40B4-BE49-F238E27FC236}">
                <a16:creationId xmlns:a16="http://schemas.microsoft.com/office/drawing/2014/main" id="{96000D91-333F-6E1D-2358-8E0CD2E051C8}"/>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217F5784-3AA9-598F-0433-2F6BDCC715AB}"/>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35" name="TextBox 34">
            <a:extLst>
              <a:ext uri="{FF2B5EF4-FFF2-40B4-BE49-F238E27FC236}">
                <a16:creationId xmlns:a16="http://schemas.microsoft.com/office/drawing/2014/main" id="{CFF095DD-CD09-B775-DEE1-093A44A15880}"/>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C6AC67A1-3145-6641-9CED-30DDC82CEC95}"/>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37" name="TextBox 36">
            <a:extLst>
              <a:ext uri="{FF2B5EF4-FFF2-40B4-BE49-F238E27FC236}">
                <a16:creationId xmlns:a16="http://schemas.microsoft.com/office/drawing/2014/main" id="{B4A85A3E-0FDE-5F42-6FFF-D61DFA7F262B}"/>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6D9666B5-8552-C06D-AB92-8AC9FF40F68B}"/>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9" name="Rectangle 38">
            <a:extLst>
              <a:ext uri="{FF2B5EF4-FFF2-40B4-BE49-F238E27FC236}">
                <a16:creationId xmlns:a16="http://schemas.microsoft.com/office/drawing/2014/main" id="{BE3DB8A4-579D-34A2-51AD-1A5C8116D3B3}"/>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9B974023-3D43-605E-F8D4-940A1C7B0CDD}"/>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41" name="TextBox 40">
            <a:extLst>
              <a:ext uri="{FF2B5EF4-FFF2-40B4-BE49-F238E27FC236}">
                <a16:creationId xmlns:a16="http://schemas.microsoft.com/office/drawing/2014/main" id="{5D0C341F-778D-34BC-463B-3F3F79F44E0D}"/>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2" name="TextBox 41">
            <a:extLst>
              <a:ext uri="{FF2B5EF4-FFF2-40B4-BE49-F238E27FC236}">
                <a16:creationId xmlns:a16="http://schemas.microsoft.com/office/drawing/2014/main" id="{FA83EB84-2A63-C24B-D4B1-6BC97BEB835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3" name="TextBox 42">
            <a:extLst>
              <a:ext uri="{FF2B5EF4-FFF2-40B4-BE49-F238E27FC236}">
                <a16:creationId xmlns:a16="http://schemas.microsoft.com/office/drawing/2014/main" id="{3C17B004-9AC2-CB07-56A5-677DA651F7C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5CF9F387-76E7-7A99-EC09-A9985EA5539B}"/>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5" name="Rectangle 44">
            <a:extLst>
              <a:ext uri="{FF2B5EF4-FFF2-40B4-BE49-F238E27FC236}">
                <a16:creationId xmlns:a16="http://schemas.microsoft.com/office/drawing/2014/main" id="{21AD4254-08F6-3ADD-5085-FD23622B6C8B}"/>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2C1D719A-0B79-872A-8D7A-E71D22A0F566}"/>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47" name="TextBox 46">
            <a:extLst>
              <a:ext uri="{FF2B5EF4-FFF2-40B4-BE49-F238E27FC236}">
                <a16:creationId xmlns:a16="http://schemas.microsoft.com/office/drawing/2014/main" id="{6DFF8845-DB9A-83D0-29CA-BE3648F63ED1}"/>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8" name="TextBox 47">
            <a:extLst>
              <a:ext uri="{FF2B5EF4-FFF2-40B4-BE49-F238E27FC236}">
                <a16:creationId xmlns:a16="http://schemas.microsoft.com/office/drawing/2014/main" id="{C055D13D-E6CB-F86E-81A8-49AE89C085F6}"/>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9" name="TextBox 48">
            <a:extLst>
              <a:ext uri="{FF2B5EF4-FFF2-40B4-BE49-F238E27FC236}">
                <a16:creationId xmlns:a16="http://schemas.microsoft.com/office/drawing/2014/main" id="{79BB8FD7-502E-77BD-897E-5C167247C91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0" name="TextBox 49">
            <a:extLst>
              <a:ext uri="{FF2B5EF4-FFF2-40B4-BE49-F238E27FC236}">
                <a16:creationId xmlns:a16="http://schemas.microsoft.com/office/drawing/2014/main" id="{F2D3AD0B-681A-7174-1603-C99BC0418E52}"/>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2" name="Rectangle 51">
            <a:extLst>
              <a:ext uri="{FF2B5EF4-FFF2-40B4-BE49-F238E27FC236}">
                <a16:creationId xmlns:a16="http://schemas.microsoft.com/office/drawing/2014/main" id="{B791B917-19F3-5728-D248-91D96A5E4EC2}"/>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1DA85DFA-3BD9-9572-15F8-63E8DFF5761B}"/>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41201E5D-7A29-706F-5668-D6D4DA65A356}"/>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55" name="TextBox 54">
            <a:extLst>
              <a:ext uri="{FF2B5EF4-FFF2-40B4-BE49-F238E27FC236}">
                <a16:creationId xmlns:a16="http://schemas.microsoft.com/office/drawing/2014/main" id="{FACC5254-A458-C5B2-6052-011DD3ED3174}"/>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56" name="TextBox 55">
            <a:extLst>
              <a:ext uri="{FF2B5EF4-FFF2-40B4-BE49-F238E27FC236}">
                <a16:creationId xmlns:a16="http://schemas.microsoft.com/office/drawing/2014/main" id="{980A0F59-6C73-E400-24D8-F3CB1E866AD3}"/>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57" name="TextBox 56">
            <a:extLst>
              <a:ext uri="{FF2B5EF4-FFF2-40B4-BE49-F238E27FC236}">
                <a16:creationId xmlns:a16="http://schemas.microsoft.com/office/drawing/2014/main" id="{E8271BB5-15C4-664B-BEAE-9FA95B8A565D}"/>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8" name="TextBox 57">
            <a:extLst>
              <a:ext uri="{FF2B5EF4-FFF2-40B4-BE49-F238E27FC236}">
                <a16:creationId xmlns:a16="http://schemas.microsoft.com/office/drawing/2014/main" id="{A6612D9B-24B2-97A2-BFDE-463A5F6DF641}"/>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9" name="Rectangle 58">
            <a:extLst>
              <a:ext uri="{FF2B5EF4-FFF2-40B4-BE49-F238E27FC236}">
                <a16:creationId xmlns:a16="http://schemas.microsoft.com/office/drawing/2014/main" id="{A3232F36-DC97-7398-D189-C5A9296BED46}"/>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18C7C177-CAC2-2FC3-292A-6CA769D15BD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a:extLst>
              <a:ext uri="{FF2B5EF4-FFF2-40B4-BE49-F238E27FC236}">
                <a16:creationId xmlns:a16="http://schemas.microsoft.com/office/drawing/2014/main" id="{02FE69AE-79E2-4464-F830-EF9B085C8952}"/>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68" name="TextBox 67">
            <a:extLst>
              <a:ext uri="{FF2B5EF4-FFF2-40B4-BE49-F238E27FC236}">
                <a16:creationId xmlns:a16="http://schemas.microsoft.com/office/drawing/2014/main" id="{29392BB4-EB7A-27FB-6418-F29622BEB2C3}"/>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9" name="TextBox 68">
            <a:extLst>
              <a:ext uri="{FF2B5EF4-FFF2-40B4-BE49-F238E27FC236}">
                <a16:creationId xmlns:a16="http://schemas.microsoft.com/office/drawing/2014/main" id="{1D34C6AC-34A0-3D97-7FA7-FFBC1D6DEC72}"/>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70" name="TextBox 69">
            <a:extLst>
              <a:ext uri="{FF2B5EF4-FFF2-40B4-BE49-F238E27FC236}">
                <a16:creationId xmlns:a16="http://schemas.microsoft.com/office/drawing/2014/main" id="{B8667403-B239-3345-7F10-78D4C9B52456}"/>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71" name="TextBox 70">
            <a:extLst>
              <a:ext uri="{FF2B5EF4-FFF2-40B4-BE49-F238E27FC236}">
                <a16:creationId xmlns:a16="http://schemas.microsoft.com/office/drawing/2014/main" id="{78E7B9F6-7D3D-8ACE-D1AC-CE73E0141BA7}"/>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111CC584-37EB-36C8-71FD-502E87D2A2C4}"/>
                  </a:ext>
                </a:extLst>
              </p:cNvPr>
              <p:cNvSpPr txBox="1"/>
              <p:nvPr/>
            </p:nvSpPr>
            <p:spPr>
              <a:xfrm>
                <a:off x="775792" y="2216226"/>
                <a:ext cx="6522180" cy="7035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s-ES" sz="1600" i="1" smtClean="0">
                              <a:solidFill>
                                <a:schemeClr val="bg1">
                                  <a:lumMod val="65000"/>
                                </a:schemeClr>
                              </a:solidFill>
                              <a:latin typeface="Cambria Math" panose="02040503050406030204" pitchFamily="18" charset="0"/>
                              <a:cs typeface="Arial" panose="020B0604020202020204" pitchFamily="34" charset="0"/>
                            </a:rPr>
                          </m:ctrlPr>
                        </m:sSupPr>
                        <m:e>
                          <m:sSub>
                            <m:sSubPr>
                              <m:ctrlPr>
                                <a:rPr lang="en-GB"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s-ES" sz="1600" i="1">
                                  <a:solidFill>
                                    <a:schemeClr val="bg1">
                                      <a:lumMod val="65000"/>
                                    </a:schemeClr>
                                  </a:solidFill>
                                  <a:latin typeface="Cambria Math" panose="02040503050406030204" pitchFamily="18" charset="0"/>
                                  <a:cs typeface="Arial" panose="020B0604020202020204" pitchFamily="34" charset="0"/>
                                </a:rPr>
                                <m:t>f</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iso</m:t>
                              </m:r>
                            </m:sub>
                          </m:sSub>
                        </m:e>
                        <m:sup>
                          <m:r>
                            <a:rPr lang="en-US" sz="1600" i="1">
                              <a:solidFill>
                                <a:schemeClr val="bg1">
                                  <a:lumMod val="65000"/>
                                </a:schemeClr>
                              </a:solidFill>
                              <a:latin typeface="Cambria Math" panose="02040503050406030204" pitchFamily="18" charset="0"/>
                              <a:cs typeface="Arial" panose="020B0604020202020204" pitchFamily="34" charset="0"/>
                            </a:rPr>
                            <m:t>2</m:t>
                          </m:r>
                        </m:sup>
                      </m:sSup>
                      <m:r>
                        <a:rPr lang="en-US" sz="1600" i="1">
                          <a:solidFill>
                            <a:schemeClr val="bg1">
                              <a:lumMod val="65000"/>
                            </a:schemeClr>
                          </a:solidFill>
                          <a:latin typeface="Cambria Math" panose="02040503050406030204" pitchFamily="18" charset="0"/>
                          <a:cs typeface="Arial" panose="020B0604020202020204" pitchFamily="34" charset="0"/>
                        </a:rPr>
                        <m:t>= </m:t>
                      </m:r>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d>
                            <m:dPr>
                              <m:begChr m:val=""/>
                              <m:endChr m:val="|"/>
                              <m:ctrlPr>
                                <a:rPr lang="en-US" sz="1600" i="1">
                                  <a:solidFill>
                                    <a:schemeClr val="bg1">
                                      <a:lumMod val="65000"/>
                                    </a:schemeClr>
                                  </a:solidFill>
                                  <a:latin typeface="Cambria Math" panose="02040503050406030204" pitchFamily="18" charset="0"/>
                                  <a:cs typeface="Arial" panose="020B0604020202020204" pitchFamily="34" charset="0"/>
                                </a:rPr>
                              </m:ctrlPr>
                            </m:dPr>
                            <m:e>
                              <m:f>
                                <m:fPr>
                                  <m:ctrlPr>
                                    <a:rPr lang="en-US" sz="1600" i="1">
                                      <a:solidFill>
                                        <a:schemeClr val="bg1">
                                          <a:lumMod val="65000"/>
                                        </a:schemeClr>
                                      </a:solidFill>
                                      <a:latin typeface="Cambria Math" panose="02040503050406030204" pitchFamily="18" charset="0"/>
                                      <a:cs typeface="Arial" panose="020B0604020202020204" pitchFamily="34" charset="0"/>
                                    </a:rPr>
                                  </m:ctrlPr>
                                </m:fPr>
                                <m:num>
                                  <m:sSub>
                                    <m:sSubPr>
                                      <m:ctrlPr>
                                        <a:rPr lang="el-GR"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sz="1600" i="1">
                                          <a:solidFill>
                                            <a:schemeClr val="bg1">
                                              <a:lumMod val="65000"/>
                                            </a:schemeClr>
                                          </a:solidFill>
                                          <a:latin typeface="Cambria Math" panose="02040503050406030204" pitchFamily="18" charset="0"/>
                                          <a:cs typeface="Arial" panose="020B0604020202020204" pitchFamily="34" charset="0"/>
                                        </a:rPr>
                                        <m:t>A</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iso</m:t>
                                      </m:r>
                                    </m:sub>
                                  </m:sSub>
                                </m:num>
                                <m:den>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r>
                                        <m:rPr>
                                          <m:sty m:val="p"/>
                                        </m:rPr>
                                        <a:rPr lang="en-US" sz="1600" i="1">
                                          <a:solidFill>
                                            <a:schemeClr val="bg1">
                                              <a:lumMod val="65000"/>
                                            </a:schemeClr>
                                          </a:solidFill>
                                          <a:latin typeface="Cambria Math" panose="02040503050406030204" pitchFamily="18" charset="0"/>
                                          <a:cs typeface="Arial" panose="020B0604020202020204" pitchFamily="34" charset="0"/>
                                        </a:rPr>
                                        <m:t>A</m:t>
                                      </m:r>
                                    </m:e>
                                    <m:sub>
                                      <m:r>
                                        <m:rPr>
                                          <m:sty m:val="p"/>
                                        </m:rPr>
                                        <a:rPr lang="en-US" sz="1600" i="1">
                                          <a:solidFill>
                                            <a:schemeClr val="bg1">
                                              <a:lumMod val="65000"/>
                                            </a:schemeClr>
                                          </a:solidFill>
                                          <a:latin typeface="Cambria Math" panose="02040503050406030204" pitchFamily="18" charset="0"/>
                                          <a:cs typeface="Arial" panose="020B0604020202020204" pitchFamily="34" charset="0"/>
                                        </a:rPr>
                                        <m:t>s</m:t>
                                      </m:r>
                                    </m:sub>
                                  </m:sSub>
                                </m:den>
                              </m:f>
                            </m:e>
                          </m:d>
                        </m:e>
                        <m:sub>
                          <m:sSub>
                            <m:sSubPr>
                              <m:ctrlPr>
                                <a:rPr lang="en-US" sz="1600" i="1">
                                  <a:solidFill>
                                    <a:schemeClr val="bg1">
                                      <a:lumMod val="65000"/>
                                    </a:schemeClr>
                                  </a:solidFill>
                                  <a:latin typeface="Cambria Math" panose="02040503050406030204" pitchFamily="18" charset="0"/>
                                  <a:cs typeface="Arial" panose="020B0604020202020204" pitchFamily="34" charset="0"/>
                                </a:rPr>
                              </m:ctrlPr>
                            </m:sSubPr>
                            <m:e>
                              <m:r>
                                <a:rPr lang="en-US" sz="1600" i="1">
                                  <a:solidFill>
                                    <a:schemeClr val="bg1">
                                      <a:lumMod val="65000"/>
                                    </a:schemeClr>
                                  </a:solidFill>
                                  <a:latin typeface="Cambria Math" panose="02040503050406030204" pitchFamily="18" charset="0"/>
                                  <a:cs typeface="Arial" panose="020B0604020202020204" pitchFamily="34" charset="0"/>
                                </a:rPr>
                                <m:t>𝑘</m:t>
                              </m:r>
                            </m:e>
                            <m:sub>
                              <m:r>
                                <a:rPr lang="en-US" sz="1600" i="1">
                                  <a:solidFill>
                                    <a:schemeClr val="bg1">
                                      <a:lumMod val="65000"/>
                                    </a:schemeClr>
                                  </a:solidFill>
                                  <a:latin typeface="Cambria Math" panose="02040503050406030204" pitchFamily="18" charset="0"/>
                                  <a:cs typeface="Arial" panose="020B0604020202020204" pitchFamily="34" charset="0"/>
                                </a:rPr>
                                <m:t>∗</m:t>
                              </m:r>
                            </m:sub>
                          </m:sSub>
                          <m:r>
                            <a:rPr lang="en-US" sz="1600" i="1">
                              <a:solidFill>
                                <a:schemeClr val="bg1">
                                  <a:lumMod val="65000"/>
                                </a:schemeClr>
                              </a:solidFill>
                              <a:latin typeface="Cambria Math" panose="02040503050406030204" pitchFamily="18" charset="0"/>
                              <a:cs typeface="Arial" panose="020B0604020202020204" pitchFamily="34" charset="0"/>
                            </a:rPr>
                            <m:t>=0.05 </m:t>
                          </m:r>
                          <m:sSup>
                            <m:sSupPr>
                              <m:ctrlPr>
                                <a:rPr lang="en-US" sz="1600" i="1">
                                  <a:solidFill>
                                    <a:schemeClr val="bg1">
                                      <a:lumMod val="65000"/>
                                    </a:schemeClr>
                                  </a:solidFill>
                                  <a:latin typeface="Cambria Math" panose="02040503050406030204" pitchFamily="18" charset="0"/>
                                  <a:cs typeface="Arial" panose="020B0604020202020204" pitchFamily="34" charset="0"/>
                                </a:rPr>
                              </m:ctrlPr>
                            </m:sSupPr>
                            <m:e>
                              <m:r>
                                <m:rPr>
                                  <m:sty m:val="p"/>
                                </m:rPr>
                                <a:rPr lang="en-US" sz="1600" i="1">
                                  <a:solidFill>
                                    <a:schemeClr val="bg1">
                                      <a:lumMod val="65000"/>
                                    </a:schemeClr>
                                  </a:solidFill>
                                  <a:latin typeface="Cambria Math" panose="02040503050406030204" pitchFamily="18" charset="0"/>
                                  <a:cs typeface="Arial" panose="020B0604020202020204" pitchFamily="34" charset="0"/>
                                </a:rPr>
                                <m:t>Mpc</m:t>
                              </m:r>
                            </m:e>
                            <m:sup>
                              <m:r>
                                <a:rPr lang="en-US" sz="1600" i="1">
                                  <a:solidFill>
                                    <a:schemeClr val="bg1">
                                      <a:lumMod val="65000"/>
                                    </a:schemeClr>
                                  </a:solidFill>
                                  <a:latin typeface="Cambria Math" panose="02040503050406030204" pitchFamily="18" charset="0"/>
                                  <a:cs typeface="Arial" panose="020B0604020202020204" pitchFamily="34" charset="0"/>
                                </a:rPr>
                                <m:t>−1</m:t>
                              </m:r>
                            </m:sup>
                          </m:sSup>
                        </m:sub>
                      </m:sSub>
                    </m:oMath>
                  </m:oMathPara>
                </a14:m>
                <a:endParaRPr lang="en-GB" i="1" dirty="0">
                  <a:latin typeface="Cambria Math" panose="02040503050406030204" pitchFamily="18" charset="0"/>
                  <a:cs typeface="Arial" panose="020B0604020202020204" pitchFamily="34" charset="0"/>
                </a:endParaRPr>
              </a:p>
            </p:txBody>
          </p:sp>
        </mc:Choice>
        <mc:Fallback xmlns="">
          <p:sp>
            <p:nvSpPr>
              <p:cNvPr id="73" name="TextBox 72">
                <a:extLst>
                  <a:ext uri="{FF2B5EF4-FFF2-40B4-BE49-F238E27FC236}">
                    <a16:creationId xmlns:a16="http://schemas.microsoft.com/office/drawing/2014/main" id="{111CC584-37EB-36C8-71FD-502E87D2A2C4}"/>
                  </a:ext>
                </a:extLst>
              </p:cNvPr>
              <p:cNvSpPr txBox="1">
                <a:spLocks noRot="1" noChangeAspect="1" noMove="1" noResize="1" noEditPoints="1" noAdjustHandles="1" noChangeArrowheads="1" noChangeShapeType="1" noTextEdit="1"/>
              </p:cNvSpPr>
              <p:nvPr/>
            </p:nvSpPr>
            <p:spPr>
              <a:xfrm>
                <a:off x="775792" y="2216226"/>
                <a:ext cx="6522180" cy="703526"/>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1D06EED0-6B7A-B6BE-48D5-E03BC689CEA2}"/>
                  </a:ext>
                </a:extLst>
              </p:cNvPr>
              <p:cNvSpPr txBox="1"/>
              <p:nvPr/>
            </p:nvSpPr>
            <p:spPr>
              <a:xfrm>
                <a:off x="8463811" y="4019637"/>
                <a:ext cx="6522180" cy="338554"/>
              </a:xfrm>
              <a:prstGeom prst="rect">
                <a:avLst/>
              </a:prstGeom>
              <a:noFill/>
            </p:spPr>
            <p:txBody>
              <a:bodyPr wrap="square">
                <a:spAutoFit/>
              </a:bodyPr>
              <a:lstStyle/>
              <a:p>
                <a:r>
                  <a:rPr lang="en-GB" sz="1600" dirty="0">
                    <a:solidFill>
                      <a:schemeClr val="bg1">
                        <a:lumMod val="65000"/>
                      </a:schemeClr>
                    </a:solidFill>
                    <a:cs typeface="Arial" panose="020B0604020202020204" pitchFamily="34" charset="0"/>
                  </a:rPr>
                  <a:t>Ealy axion mass evolution: </a:t>
                </a:r>
                <a14:m>
                  <m:oMath xmlns:m="http://schemas.openxmlformats.org/officeDocument/2006/math">
                    <m:sSub>
                      <m:sSubPr>
                        <m:ctrlPr>
                          <a:rPr lang="en-GB" sz="1600" i="1" smtClean="0">
                            <a:solidFill>
                              <a:schemeClr val="bg1">
                                <a:lumMod val="65000"/>
                              </a:schemeClr>
                            </a:solidFill>
                            <a:latin typeface="Cambria Math" panose="02040503050406030204" pitchFamily="18" charset="0"/>
                            <a:cs typeface="Arial" panose="020B0604020202020204" pitchFamily="34" charset="0"/>
                          </a:rPr>
                        </m:ctrlPr>
                      </m:sSubPr>
                      <m:e>
                        <m:r>
                          <a:rPr lang="en-US" sz="1600" i="1">
                            <a:solidFill>
                              <a:schemeClr val="bg1">
                                <a:lumMod val="65000"/>
                              </a:schemeClr>
                            </a:solidFill>
                            <a:latin typeface="Cambria Math" panose="02040503050406030204" pitchFamily="18" charset="0"/>
                            <a:cs typeface="Arial" panose="020B0604020202020204" pitchFamily="34" charset="0"/>
                          </a:rPr>
                          <m:t>𝑚</m:t>
                        </m:r>
                      </m:e>
                      <m:sub>
                        <m:r>
                          <a:rPr lang="en-US" sz="1600" i="1">
                            <a:solidFill>
                              <a:schemeClr val="bg1">
                                <a:lumMod val="65000"/>
                              </a:schemeClr>
                            </a:solidFill>
                            <a:latin typeface="Cambria Math" panose="02040503050406030204" pitchFamily="18" charset="0"/>
                            <a:cs typeface="Arial" panose="020B0604020202020204" pitchFamily="34" charset="0"/>
                          </a:rPr>
                          <m:t>𝑎</m:t>
                        </m:r>
                      </m:sub>
                    </m:sSub>
                    <m:r>
                      <a:rPr lang="en-US" sz="1600" i="1">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m:t>
                    </m:r>
                    <m:r>
                      <a:rPr lang="en-US" sz="1600" b="0" i="1"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 </m:t>
                    </m:r>
                    <m:sSup>
                      <m:sSupPr>
                        <m:ctrlPr>
                          <a:rPr lang="en-US" sz="1600" b="0" i="1"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ctrlPr>
                      </m:sSupPr>
                      <m:e>
                        <m:r>
                          <a:rPr lang="en-US" sz="1600" b="0" i="1"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𝑇</m:t>
                        </m:r>
                      </m:e>
                      <m:sup>
                        <m:r>
                          <a:rPr lang="en-US" sz="1600" b="0" i="1"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−4</m:t>
                        </m:r>
                      </m:sup>
                    </m:sSup>
                  </m:oMath>
                </a14:m>
                <a:endParaRPr lang="en-GB" i="1" dirty="0">
                  <a:latin typeface="Cambria Math" panose="02040503050406030204" pitchFamily="18" charset="0"/>
                  <a:cs typeface="Arial" panose="020B0604020202020204" pitchFamily="34" charset="0"/>
                </a:endParaRPr>
              </a:p>
            </p:txBody>
          </p:sp>
        </mc:Choice>
        <mc:Fallback xmlns="">
          <p:sp>
            <p:nvSpPr>
              <p:cNvPr id="80" name="TextBox 79">
                <a:extLst>
                  <a:ext uri="{FF2B5EF4-FFF2-40B4-BE49-F238E27FC236}">
                    <a16:creationId xmlns:a16="http://schemas.microsoft.com/office/drawing/2014/main" id="{1D06EED0-6B7A-B6BE-48D5-E03BC689CEA2}"/>
                  </a:ext>
                </a:extLst>
              </p:cNvPr>
              <p:cNvSpPr txBox="1">
                <a:spLocks noRot="1" noChangeAspect="1" noMove="1" noResize="1" noEditPoints="1" noAdjustHandles="1" noChangeArrowheads="1" noChangeShapeType="1" noTextEdit="1"/>
              </p:cNvSpPr>
              <p:nvPr/>
            </p:nvSpPr>
            <p:spPr>
              <a:xfrm>
                <a:off x="8463811" y="4019637"/>
                <a:ext cx="6522180" cy="338554"/>
              </a:xfrm>
              <a:prstGeom prst="rect">
                <a:avLst/>
              </a:prstGeom>
              <a:blipFill>
                <a:blip r:embed="rId8"/>
                <a:stretch>
                  <a:fillRect l="-467" t="-5357" b="-214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953D31B2-7D76-9BEA-530E-52363D224840}"/>
                  </a:ext>
                </a:extLst>
              </p:cNvPr>
              <p:cNvSpPr txBox="1"/>
              <p:nvPr/>
            </p:nvSpPr>
            <p:spPr>
              <a:xfrm>
                <a:off x="6566555" y="5111533"/>
                <a:ext cx="4946676" cy="681084"/>
              </a:xfrm>
              <a:prstGeom prst="rect">
                <a:avLst/>
              </a:prstGeom>
              <a:solidFill>
                <a:schemeClr val="accent5">
                  <a:lumMod val="20000"/>
                  <a:lumOff val="80000"/>
                </a:schemeClr>
              </a:solidFill>
              <a:ln w="28575">
                <a:solidFill>
                  <a:srgbClr val="001848"/>
                </a:solidFill>
              </a:ln>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m:rPr>
                            <m:sty m:val="p"/>
                          </m:rPr>
                          <a:rPr lang="en-GB" i="0" smtClean="0">
                            <a:solidFill>
                              <a:schemeClr val="tx1"/>
                            </a:solidFill>
                            <a:latin typeface="Cambria Math" panose="02040503050406030204" pitchFamily="18" charset="0"/>
                            <a:ea typeface="Cambria Math" panose="02040503050406030204" pitchFamily="18" charset="0"/>
                          </a:rPr>
                          <m:t>τ</m:t>
                        </m:r>
                      </m:e>
                      <m:sub>
                        <m:r>
                          <m:rPr>
                            <m:sty m:val="p"/>
                          </m:rPr>
                          <a:rPr lang="en-US" b="0" i="0" smtClean="0">
                            <a:solidFill>
                              <a:schemeClr val="tx1"/>
                            </a:solidFill>
                            <a:latin typeface="Cambria Math" panose="02040503050406030204" pitchFamily="18" charset="0"/>
                          </a:rPr>
                          <m:t>CMB</m:t>
                        </m:r>
                      </m:sub>
                    </m:sSub>
                  </m:oMath>
                </a14:m>
                <a:r>
                  <a:rPr lang="en-GB" dirty="0"/>
                  <a:t> prior: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𝑓</m:t>
                        </m:r>
                      </m:e>
                      <m:sub>
                        <m:r>
                          <a:rPr lang="en-US" b="0" i="1" smtClean="0">
                            <a:latin typeface="Cambria Math" panose="02040503050406030204" pitchFamily="18" charset="0"/>
                          </a:rPr>
                          <m:t>𝑎</m:t>
                        </m:r>
                      </m:sub>
                    </m:sSub>
                    <m:r>
                      <a:rPr lang="en-US" i="1">
                        <a:latin typeface="Cambria Math" panose="02040503050406030204" pitchFamily="18" charset="0"/>
                      </a:rPr>
                      <m:t> </m:t>
                    </m:r>
                    <m:r>
                      <a:rPr lang="en-US" b="0" i="1" smtClean="0">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10</m:t>
                        </m:r>
                      </m:e>
                      <m:sup>
                        <m:r>
                          <a:rPr lang="en-US" b="0" i="1" smtClean="0">
                            <a:latin typeface="Cambria Math" panose="02040503050406030204" pitchFamily="18" charset="0"/>
                          </a:rPr>
                          <m:t>14</m:t>
                        </m:r>
                      </m:sup>
                    </m:sSup>
                    <m:r>
                      <a:rPr lang="en-US" b="0" i="1" smtClean="0">
                        <a:latin typeface="Cambria Math" panose="02040503050406030204" pitchFamily="18" charset="0"/>
                      </a:rPr>
                      <m:t>𝐺</m:t>
                    </m:r>
                    <m:r>
                      <m:rPr>
                        <m:nor/>
                      </m:rPr>
                      <a:rPr lang="en-GB" dirty="0">
                        <a:latin typeface="Cambria Math" panose="02040503050406030204" pitchFamily="18" charset="0"/>
                      </a:rPr>
                      <m:t>eV</m:t>
                    </m:r>
                  </m:oMath>
                </a14:m>
                <a:r>
                  <a:rPr lang="en-US" b="0" dirty="0"/>
                  <a:t>]</a:t>
                </a:r>
                <a14:m>
                  <m:oMath xmlns:m="http://schemas.openxmlformats.org/officeDocument/2006/math">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1.12</m:t>
                        </m:r>
                      </m:e>
                      <m:sub>
                        <m:r>
                          <a:rPr lang="en-US" b="0" i="1" smtClean="0">
                            <a:latin typeface="Cambria Math" panose="02040503050406030204" pitchFamily="18" charset="0"/>
                          </a:rPr>
                          <m:t>−0.15</m:t>
                        </m:r>
                      </m:sub>
                      <m:sup>
                        <m:r>
                          <a:rPr lang="en-US" b="0" i="1" smtClean="0">
                            <a:latin typeface="Cambria Math" panose="02040503050406030204" pitchFamily="18" charset="0"/>
                          </a:rPr>
                          <m:t>+0.10</m:t>
                        </m:r>
                      </m:sup>
                    </m:sSubSup>
                  </m:oMath>
                </a14:m>
                <a:r>
                  <a:rPr lang="en-GB" i="1" dirty="0">
                    <a:solidFill>
                      <a:schemeClr val="tx1"/>
                    </a:solidFill>
                    <a:latin typeface="Cambria Math" panose="02040503050406030204" pitchFamily="18" charset="0"/>
                  </a:rPr>
                  <a:t> (</a:t>
                </a:r>
                <a:r>
                  <a:rPr lang="en-GB" dirty="0">
                    <a:solidFill>
                      <a:schemeClr val="tx1"/>
                    </a:solidFill>
                    <a:latin typeface="Cambria Math" panose="02040503050406030204" pitchFamily="18" charset="0"/>
                  </a:rPr>
                  <a:t>68% C.L.)</a:t>
                </a:r>
                <a14:m>
                  <m:oMath xmlns:m="http://schemas.openxmlformats.org/officeDocument/2006/math">
                    <m:r>
                      <a:rPr lang="en-GB" i="1" smtClean="0">
                        <a:solidFill>
                          <a:schemeClr val="tx1"/>
                        </a:solidFill>
                        <a:latin typeface="Cambria Math" panose="02040503050406030204" pitchFamily="18" charset="0"/>
                      </a:rPr>
                      <m:t> </m:t>
                    </m:r>
                  </m:oMath>
                </a14:m>
                <a:endParaRPr lang="en-GB" dirty="0">
                  <a:solidFill>
                    <a:schemeClr val="tx1"/>
                  </a:solidFill>
                </a:endParaRPr>
              </a:p>
              <a:p>
                <a:r>
                  <a:rPr lang="en-GB" dirty="0">
                    <a:solidFill>
                      <a:schemeClr val="tx1"/>
                    </a:solidFill>
                  </a:rPr>
                  <a:t>Noise                      </a:t>
                </a: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b="0" i="0" smtClean="0">
                            <a:latin typeface="Cambria Math" panose="02040503050406030204" pitchFamily="18" charset="0"/>
                            <a:cs typeface="Arial" panose="020B0604020202020204" pitchFamily="34" charset="0"/>
                          </a:rPr>
                          <m:t>f</m:t>
                        </m:r>
                      </m:e>
                      <m:sub>
                        <m:r>
                          <m:rPr>
                            <m:sty m:val="p"/>
                          </m:rPr>
                          <a:rPr lang="en-US">
                            <a:latin typeface="Cambria Math" panose="02040503050406030204" pitchFamily="18" charset="0"/>
                            <a:cs typeface="Arial" panose="020B0604020202020204" pitchFamily="34" charset="0"/>
                          </a:rPr>
                          <m:t>a</m:t>
                        </m:r>
                      </m:sub>
                    </m:sSub>
                    <m:r>
                      <a:rPr lang="en-US" b="0" i="1" smtClean="0">
                        <a:latin typeface="Cambria Math" panose="02040503050406030204" pitchFamily="18" charset="0"/>
                        <a:cs typeface="Arial" panose="020B0604020202020204" pitchFamily="34" charset="0"/>
                      </a:rPr>
                      <m:t>&lt;1.28</m:t>
                    </m:r>
                    <m:r>
                      <a:rPr lang="en-US" i="1">
                        <a:latin typeface="Cambria Math" panose="02040503050406030204" pitchFamily="18" charset="0"/>
                        <a:cs typeface="Arial" panose="020B0604020202020204" pitchFamily="34" charset="0"/>
                      </a:rPr>
                      <m:t>𝑥</m:t>
                    </m:r>
                    <m:sSup>
                      <m:sSupPr>
                        <m:ctrlPr>
                          <a:rPr lang="en-US" i="1">
                            <a:latin typeface="Cambria Math" panose="02040503050406030204" pitchFamily="18" charset="0"/>
                            <a:cs typeface="Arial" panose="020B0604020202020204" pitchFamily="34" charset="0"/>
                          </a:rPr>
                        </m:ctrlPr>
                      </m:sSupPr>
                      <m:e>
                        <m:r>
                          <a:rPr lang="en-US" i="1">
                            <a:latin typeface="Cambria Math" panose="02040503050406030204" pitchFamily="18" charset="0"/>
                            <a:cs typeface="Arial" panose="020B0604020202020204" pitchFamily="34" charset="0"/>
                          </a:rPr>
                          <m:t>10</m:t>
                        </m:r>
                      </m:e>
                      <m:sup>
                        <m:r>
                          <a:rPr lang="en-US" b="0" i="1" smtClean="0">
                            <a:latin typeface="Cambria Math" panose="02040503050406030204" pitchFamily="18" charset="0"/>
                            <a:cs typeface="Arial" panose="020B0604020202020204" pitchFamily="34" charset="0"/>
                          </a:rPr>
                          <m:t>14</m:t>
                        </m:r>
                      </m:sup>
                    </m:sSup>
                    <m:r>
                      <m:rPr>
                        <m:sty m:val="p"/>
                      </m:rPr>
                      <a:rPr lang="en-US" b="0" i="0" smtClean="0">
                        <a:latin typeface="Cambria Math" panose="02040503050406030204" pitchFamily="18" charset="0"/>
                        <a:cs typeface="Arial" panose="020B0604020202020204" pitchFamily="34" charset="0"/>
                      </a:rPr>
                      <m:t>G</m:t>
                    </m:r>
                    <m:r>
                      <m:rPr>
                        <m:sty m:val="p"/>
                      </m:rPr>
                      <a:rPr lang="en-US">
                        <a:latin typeface="Cambria Math" panose="02040503050406030204" pitchFamily="18" charset="0"/>
                        <a:cs typeface="Arial" panose="020B0604020202020204" pitchFamily="34" charset="0"/>
                      </a:rPr>
                      <m:t>eV</m:t>
                    </m:r>
                    <m:r>
                      <a:rPr lang="en-US" i="1">
                        <a:latin typeface="Cambria Math" panose="02040503050406030204" pitchFamily="18" charset="0"/>
                        <a:cs typeface="Arial" panose="020B0604020202020204" pitchFamily="34" charset="0"/>
                      </a:rPr>
                      <m:t> </m:t>
                    </m:r>
                  </m:oMath>
                </a14:m>
                <a:r>
                  <a:rPr lang="en-US" dirty="0">
                    <a:latin typeface="Cambria Math" panose="02040503050406030204" pitchFamily="18" charset="0"/>
                    <a:cs typeface="Arial" panose="020B0604020202020204" pitchFamily="34" charset="0"/>
                  </a:rPr>
                  <a:t>(95% C.L)</a:t>
                </a:r>
              </a:p>
            </p:txBody>
          </p:sp>
        </mc:Choice>
        <mc:Fallback xmlns="">
          <p:sp>
            <p:nvSpPr>
              <p:cNvPr id="81" name="TextBox 80">
                <a:extLst>
                  <a:ext uri="{FF2B5EF4-FFF2-40B4-BE49-F238E27FC236}">
                    <a16:creationId xmlns:a16="http://schemas.microsoft.com/office/drawing/2014/main" id="{953D31B2-7D76-9BEA-530E-52363D224840}"/>
                  </a:ext>
                </a:extLst>
              </p:cNvPr>
              <p:cNvSpPr txBox="1">
                <a:spLocks noRot="1" noChangeAspect="1" noMove="1" noResize="1" noEditPoints="1" noAdjustHandles="1" noChangeArrowheads="1" noChangeShapeType="1" noTextEdit="1"/>
              </p:cNvSpPr>
              <p:nvPr/>
            </p:nvSpPr>
            <p:spPr>
              <a:xfrm>
                <a:off x="6566555" y="5111533"/>
                <a:ext cx="4946676" cy="681084"/>
              </a:xfrm>
              <a:prstGeom prst="rect">
                <a:avLst/>
              </a:prstGeom>
              <a:blipFill>
                <a:blip r:embed="rId9"/>
                <a:stretch>
                  <a:fillRect l="-734" t="-3448" b="-8621"/>
                </a:stretch>
              </a:blipFill>
              <a:ln w="28575">
                <a:solidFill>
                  <a:srgbClr val="001848"/>
                </a:solidFill>
              </a:ln>
            </p:spPr>
            <p:txBody>
              <a:bodyPr/>
              <a:lstStyle/>
              <a:p>
                <a:r>
                  <a:rPr lang="en-GB">
                    <a:noFill/>
                  </a:rPr>
                  <a:t> </a:t>
                </a:r>
              </a:p>
            </p:txBody>
          </p:sp>
        </mc:Fallback>
      </mc:AlternateContent>
    </p:spTree>
    <p:extLst>
      <p:ext uri="{BB962C8B-B14F-4D97-AF65-F5344CB8AC3E}">
        <p14:creationId xmlns:p14="http://schemas.microsoft.com/office/powerpoint/2010/main" val="315694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P spid="27" grpId="0" animBg="1"/>
      <p:bldP spid="80" grpId="0"/>
      <p:bldP spid="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5B42E-DB8E-EF00-7A2C-6C08962C1529}"/>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0F8E7671-BC02-CD39-C25A-2BF161D1EE77}"/>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107F1708-C88D-9477-D51A-2B72613A6C7F}"/>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859259-58FA-7582-754A-7CD247FE14DA}"/>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35F4B55-A650-2728-56AF-91ECD1212691}"/>
              </a:ext>
            </a:extLst>
          </p:cNvPr>
          <p:cNvSpPr>
            <a:spLocks noGrp="1"/>
          </p:cNvSpPr>
          <p:nvPr>
            <p:ph type="title"/>
          </p:nvPr>
        </p:nvSpPr>
        <p:spPr>
          <a:xfrm>
            <a:off x="339250" y="86627"/>
            <a:ext cx="10515600" cy="1145407"/>
          </a:xfrm>
        </p:spPr>
        <p:txBody>
          <a:bodyPr/>
          <a:lstStyle/>
          <a:p>
            <a:r>
              <a:rPr lang="en-US" dirty="0">
                <a:solidFill>
                  <a:schemeClr val="bg1"/>
                </a:solidFill>
              </a:rPr>
              <a:t>Results – </a:t>
            </a:r>
            <a:r>
              <a:rPr lang="en-US" dirty="0" err="1">
                <a:solidFill>
                  <a:schemeClr val="bg1"/>
                </a:solidFill>
              </a:rPr>
              <a:t>Isocurvature</a:t>
            </a:r>
            <a:r>
              <a:rPr lang="en-US" dirty="0">
                <a:solidFill>
                  <a:schemeClr val="bg1"/>
                </a:solidFill>
              </a:rPr>
              <a:t> constraints</a:t>
            </a:r>
            <a:endParaRPr lang="en-GB" dirty="0">
              <a:solidFill>
                <a:schemeClr val="bg1"/>
              </a:solidFill>
            </a:endParaRPr>
          </a:p>
        </p:txBody>
      </p:sp>
      <p:sp>
        <p:nvSpPr>
          <p:cNvPr id="61" name="TextBox 60">
            <a:extLst>
              <a:ext uri="{FF2B5EF4-FFF2-40B4-BE49-F238E27FC236}">
                <a16:creationId xmlns:a16="http://schemas.microsoft.com/office/drawing/2014/main" id="{F03074B7-6640-59C5-7799-3E30955A61CB}"/>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73E1D5F3-68E9-3F84-AD71-F4F82D10CFB9}"/>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20FE2BEB-0F88-4830-589C-CEDAE1748F86}"/>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8305BC65-9933-DAA4-CB4A-C9B6A22CCE9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D1AB8C5F-D455-F58F-5DAC-7CC7D576CE8B}"/>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2707352-1D0E-1566-259F-9F91C10B0B7D}"/>
                  </a:ext>
                </a:extLst>
              </p:cNvPr>
              <p:cNvSpPr txBox="1"/>
              <p:nvPr/>
            </p:nvSpPr>
            <p:spPr>
              <a:xfrm>
                <a:off x="472083" y="1587045"/>
                <a:ext cx="9733897" cy="369332"/>
              </a:xfrm>
              <a:prstGeom prst="rect">
                <a:avLst/>
              </a:prstGeom>
              <a:noFill/>
            </p:spPr>
            <p:txBody>
              <a:bodyPr wrap="square">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Priors on thermal history: </a:t>
                </a:r>
                <a14:m>
                  <m:oMath xmlns:m="http://schemas.openxmlformats.org/officeDocument/2006/math">
                    <m:r>
                      <a:rPr lang="en-US">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a:latin typeface="Cambria Math" panose="02040503050406030204" pitchFamily="18" charset="0"/>
                            <a:cs typeface="Arial" panose="020B0604020202020204" pitchFamily="34" charset="0"/>
                          </a:rPr>
                          <m:t>𝑢</m:t>
                        </m:r>
                      </m:e>
                      <m:sub>
                        <m:r>
                          <a:rPr lang="en-US">
                            <a:latin typeface="Cambria Math" panose="02040503050406030204" pitchFamily="18" charset="0"/>
                            <a:cs typeface="Arial" panose="020B0604020202020204" pitchFamily="34" charset="0"/>
                          </a:rPr>
                          <m:t>0</m:t>
                        </m:r>
                      </m:sub>
                    </m:sSub>
                    <m:r>
                      <a:rPr lang="en-US">
                        <a:latin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a:latin typeface="Cambria Math" panose="02040503050406030204" pitchFamily="18" charset="0"/>
                            <a:cs typeface="Arial" panose="020B0604020202020204" pitchFamily="34" charset="0"/>
                          </a:rPr>
                          <m:t>𝑇</m:t>
                        </m:r>
                      </m:e>
                      <m:sub>
                        <m:r>
                          <a:rPr lang="en-US">
                            <a:latin typeface="Cambria Math" panose="02040503050406030204" pitchFamily="18" charset="0"/>
                            <a:cs typeface="Arial" panose="020B0604020202020204" pitchFamily="34" charset="0"/>
                          </a:rPr>
                          <m:t>0</m:t>
                        </m:r>
                      </m:sub>
                    </m:sSub>
                    <m:r>
                      <a:rPr lang="en-US">
                        <a:latin typeface="Cambria Math" panose="02040503050406030204" pitchFamily="18" charset="0"/>
                        <a:cs typeface="Arial" panose="020B0604020202020204" pitchFamily="34" charset="0"/>
                      </a:rPr>
                      <m:t> </m:t>
                    </m:r>
                  </m:oMath>
                </a14:m>
                <a:r>
                  <a:rPr lang="en-US" dirty="0">
                    <a:solidFill>
                      <a:schemeClr val="tx1"/>
                    </a:solidFill>
                    <a:latin typeface="Arial" panose="020B0604020202020204" pitchFamily="34" charset="0"/>
                    <a:cs typeface="Arial" panose="020B0604020202020204" pitchFamily="34" charset="0"/>
                  </a:rPr>
                  <a:t> informed by </a:t>
                </a:r>
                <a14:m>
                  <m:oMath xmlns:m="http://schemas.openxmlformats.org/officeDocument/2006/math">
                    <m:sSub>
                      <m:sSubPr>
                        <m:ctrlPr>
                          <a:rPr lang="en-US" i="1">
                            <a:solidFill>
                              <a:schemeClr val="tx1"/>
                            </a:solidFill>
                            <a:latin typeface="Cambria Math" panose="02040503050406030204" pitchFamily="18" charset="0"/>
                            <a:cs typeface="Arial" panose="020B0604020202020204" pitchFamily="34" charset="0"/>
                          </a:rPr>
                        </m:ctrlPr>
                      </m:sSubPr>
                      <m:e>
                        <m:r>
                          <m:rPr>
                            <m:sty m:val="p"/>
                          </m:rPr>
                          <a:rPr lang="en-US" b="0" i="0">
                            <a:solidFill>
                              <a:schemeClr val="tx1"/>
                            </a:solidFill>
                            <a:latin typeface="Cambria Math" panose="02040503050406030204" pitchFamily="18" charset="0"/>
                            <a:cs typeface="Arial" panose="020B0604020202020204" pitchFamily="34" charset="0"/>
                          </a:rPr>
                          <m:t>τ</m:t>
                        </m:r>
                      </m:e>
                      <m:sub>
                        <m:r>
                          <m:rPr>
                            <m:sty m:val="p"/>
                          </m:rPr>
                          <a:rPr lang="es-ES" b="0" i="0">
                            <a:solidFill>
                              <a:schemeClr val="tx1"/>
                            </a:solidFill>
                            <a:latin typeface="Cambria Math" panose="02040503050406030204" pitchFamily="18" charset="0"/>
                            <a:cs typeface="Arial" panose="020B0604020202020204" pitchFamily="34" charset="0"/>
                          </a:rPr>
                          <m:t>CMB</m:t>
                        </m:r>
                      </m:sub>
                    </m:sSub>
                  </m:oMath>
                </a14:m>
                <a:r>
                  <a:rPr lang="en-US" dirty="0">
                    <a:solidFill>
                      <a:schemeClr val="tx1"/>
                    </a:solidFill>
                    <a:latin typeface="Arial" panose="020B0604020202020204" pitchFamily="34" charset="0"/>
                    <a:cs typeface="Arial" panose="020B0604020202020204" pitchFamily="34" charset="0"/>
                  </a:rPr>
                  <a:t> from Planck </a:t>
                </a:r>
                <a:endParaRPr lang="en-US" i="1" dirty="0">
                  <a:solidFill>
                    <a:schemeClr val="tx1"/>
                  </a:solidFill>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02707352-1D0E-1566-259F-9F91C10B0B7D}"/>
                  </a:ext>
                </a:extLst>
              </p:cNvPr>
              <p:cNvSpPr txBox="1">
                <a:spLocks noRot="1" noChangeAspect="1" noMove="1" noResize="1" noEditPoints="1" noAdjustHandles="1" noChangeArrowheads="1" noChangeShapeType="1" noTextEdit="1"/>
              </p:cNvSpPr>
              <p:nvPr/>
            </p:nvSpPr>
            <p:spPr>
              <a:xfrm>
                <a:off x="472083" y="1587045"/>
                <a:ext cx="9733897" cy="369332"/>
              </a:xfrm>
              <a:prstGeom prst="rect">
                <a:avLst/>
              </a:prstGeom>
              <a:blipFill>
                <a:blip r:embed="rId2"/>
                <a:stretch>
                  <a:fillRect l="-376" t="-8197" b="-24590"/>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0DB73BD6-B5C1-95D1-C1F1-D610DDC3AABC}"/>
              </a:ext>
            </a:extLst>
          </p:cNvPr>
          <p:cNvPicPr>
            <a:picLocks noChangeAspect="1"/>
          </p:cNvPicPr>
          <p:nvPr/>
        </p:nvPicPr>
        <p:blipFill>
          <a:blip r:embed="rId3"/>
          <a:stretch>
            <a:fillRect/>
          </a:stretch>
        </p:blipFill>
        <p:spPr>
          <a:xfrm>
            <a:off x="2647167" y="2107036"/>
            <a:ext cx="6646289" cy="4115776"/>
          </a:xfrm>
          <a:prstGeom prst="rect">
            <a:avLst/>
          </a:prstGeom>
        </p:spPr>
      </p:pic>
      <p:sp>
        <p:nvSpPr>
          <p:cNvPr id="9" name="Rectangle 8">
            <a:extLst>
              <a:ext uri="{FF2B5EF4-FFF2-40B4-BE49-F238E27FC236}">
                <a16:creationId xmlns:a16="http://schemas.microsoft.com/office/drawing/2014/main" id="{7CF83CC4-3DF9-8A11-6BC9-1AADD1C784FB}"/>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1094C714-AD0F-849B-2492-3A2819BB76CD}"/>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11" name="TextBox 10">
            <a:extLst>
              <a:ext uri="{FF2B5EF4-FFF2-40B4-BE49-F238E27FC236}">
                <a16:creationId xmlns:a16="http://schemas.microsoft.com/office/drawing/2014/main" id="{33BFD431-4913-6F49-3D79-1BC8AF9096ED}"/>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3" name="TextBox 12">
            <a:extLst>
              <a:ext uri="{FF2B5EF4-FFF2-40B4-BE49-F238E27FC236}">
                <a16:creationId xmlns:a16="http://schemas.microsoft.com/office/drawing/2014/main" id="{D2986503-0A3A-EB73-AEAC-E4D23F086419}"/>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14" name="TextBox 13">
            <a:extLst>
              <a:ext uri="{FF2B5EF4-FFF2-40B4-BE49-F238E27FC236}">
                <a16:creationId xmlns:a16="http://schemas.microsoft.com/office/drawing/2014/main" id="{56E42A7E-95EE-C3D1-1D9C-E702C071197B}"/>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5" name="TextBox 14">
            <a:extLst>
              <a:ext uri="{FF2B5EF4-FFF2-40B4-BE49-F238E27FC236}">
                <a16:creationId xmlns:a16="http://schemas.microsoft.com/office/drawing/2014/main" id="{D067E86E-7107-7F28-D04B-6F833FFF99F3}"/>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6" name="Rectangle 15">
            <a:extLst>
              <a:ext uri="{FF2B5EF4-FFF2-40B4-BE49-F238E27FC236}">
                <a16:creationId xmlns:a16="http://schemas.microsoft.com/office/drawing/2014/main" id="{84464C91-5266-CE38-8E98-608C040A13A3}"/>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4FE26A3A-6491-2757-F0DE-4F71CFF329BB}"/>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526658DD-1414-9710-4D14-8560961E0AF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432C15AA-63F1-9F0A-B813-8CF6282C2F5B}"/>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23" name="TextBox 22">
            <a:extLst>
              <a:ext uri="{FF2B5EF4-FFF2-40B4-BE49-F238E27FC236}">
                <a16:creationId xmlns:a16="http://schemas.microsoft.com/office/drawing/2014/main" id="{E95020F6-E515-8852-88A3-BE272CE71525}"/>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3E5B3627-AAC6-76CE-880A-E2404BE033C4}"/>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6" name="Rectangle 25">
            <a:extLst>
              <a:ext uri="{FF2B5EF4-FFF2-40B4-BE49-F238E27FC236}">
                <a16:creationId xmlns:a16="http://schemas.microsoft.com/office/drawing/2014/main" id="{AA909C41-64DD-2E82-6DC8-D3CE82A78F7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594D70A0-17E4-893D-3391-63C24CD950B2}"/>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8" name="TextBox 27">
            <a:extLst>
              <a:ext uri="{FF2B5EF4-FFF2-40B4-BE49-F238E27FC236}">
                <a16:creationId xmlns:a16="http://schemas.microsoft.com/office/drawing/2014/main" id="{0849BAED-32F3-15CA-F581-26E70218A26B}"/>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9" name="TextBox 28">
            <a:extLst>
              <a:ext uri="{FF2B5EF4-FFF2-40B4-BE49-F238E27FC236}">
                <a16:creationId xmlns:a16="http://schemas.microsoft.com/office/drawing/2014/main" id="{A24237E7-29B5-4868-D586-EBE1702486E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0" name="TextBox 29">
            <a:extLst>
              <a:ext uri="{FF2B5EF4-FFF2-40B4-BE49-F238E27FC236}">
                <a16:creationId xmlns:a16="http://schemas.microsoft.com/office/drawing/2014/main" id="{7AAAF605-F6D7-AD9C-BCD3-E93539A31D9A}"/>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1" name="TextBox 30">
            <a:extLst>
              <a:ext uri="{FF2B5EF4-FFF2-40B4-BE49-F238E27FC236}">
                <a16:creationId xmlns:a16="http://schemas.microsoft.com/office/drawing/2014/main" id="{51892D8A-9456-895B-BFC5-7DC58DE0C5D5}"/>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2" name="Rectangle 31">
            <a:extLst>
              <a:ext uri="{FF2B5EF4-FFF2-40B4-BE49-F238E27FC236}">
                <a16:creationId xmlns:a16="http://schemas.microsoft.com/office/drawing/2014/main" id="{4DDF3454-3FB2-9FBF-D44F-1CF06E0EF656}"/>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0A06C740-8EE5-A02C-1C32-ED15D97BD85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CA46B1C4-53B6-144E-A99A-4CBB008AC565}"/>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35" name="TextBox 34">
            <a:extLst>
              <a:ext uri="{FF2B5EF4-FFF2-40B4-BE49-F238E27FC236}">
                <a16:creationId xmlns:a16="http://schemas.microsoft.com/office/drawing/2014/main" id="{5114861A-405A-AE17-2F89-27B586CEB9EF}"/>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B357C63D-4603-33D0-E948-E3996AF4920F}"/>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9BC08F3B-5A7C-D339-48E0-C692DFFECE00}"/>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AB71438A-45DE-D393-CA77-6F1FAA7A250C}"/>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9" name="Rectangle 38">
            <a:extLst>
              <a:ext uri="{FF2B5EF4-FFF2-40B4-BE49-F238E27FC236}">
                <a16:creationId xmlns:a16="http://schemas.microsoft.com/office/drawing/2014/main" id="{6DA9E41B-CEE3-AC5E-2BB7-04A09C6E6EF0}"/>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92348EA2-CA55-CB7B-9BB5-0A30588D1018}"/>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B6770A65-181B-008E-16C6-3A3E50039781}"/>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42" name="TextBox 41">
            <a:extLst>
              <a:ext uri="{FF2B5EF4-FFF2-40B4-BE49-F238E27FC236}">
                <a16:creationId xmlns:a16="http://schemas.microsoft.com/office/drawing/2014/main" id="{D7D2EBFE-B323-4CAD-6422-6E058404E3BC}"/>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DB8F5357-008F-4ACE-0685-A9E0BE6C72A0}"/>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CB77111E-F93C-A2D1-A907-10AA89CB9CBB}"/>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45" name="TextBox 44">
            <a:extLst>
              <a:ext uri="{FF2B5EF4-FFF2-40B4-BE49-F238E27FC236}">
                <a16:creationId xmlns:a16="http://schemas.microsoft.com/office/drawing/2014/main" id="{05312EF2-4B2E-0DE8-4A09-447908406F92}"/>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Tree>
    <p:extLst>
      <p:ext uri="{BB962C8B-B14F-4D97-AF65-F5344CB8AC3E}">
        <p14:creationId xmlns:p14="http://schemas.microsoft.com/office/powerpoint/2010/main" val="2195778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a:extLst>
              <a:ext uri="{FF2B5EF4-FFF2-40B4-BE49-F238E27FC236}">
                <a16:creationId xmlns:a16="http://schemas.microsoft.com/office/drawing/2014/main" id="{68D591BF-FEB9-8A06-7406-6D03B6F7A4C2}"/>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Picture 47">
            <a:extLst>
              <a:ext uri="{FF2B5EF4-FFF2-40B4-BE49-F238E27FC236}">
                <a16:creationId xmlns:a16="http://schemas.microsoft.com/office/drawing/2014/main" id="{3F28B00D-1143-7769-E487-86DE707FC9B2}"/>
              </a:ext>
            </a:extLst>
          </p:cNvPr>
          <p:cNvPicPr>
            <a:picLocks noChangeAspect="1"/>
          </p:cNvPicPr>
          <p:nvPr/>
        </p:nvPicPr>
        <p:blipFill>
          <a:blip r:embed="rId3"/>
          <a:stretch>
            <a:fillRect/>
          </a:stretch>
        </p:blipFill>
        <p:spPr>
          <a:xfrm>
            <a:off x="2398243" y="4490394"/>
            <a:ext cx="7555014" cy="1200329"/>
          </a:xfrm>
          <a:prstGeom prst="rect">
            <a:avLst/>
          </a:prstGeom>
        </p:spPr>
      </p:pic>
      <p:sp>
        <p:nvSpPr>
          <p:cNvPr id="67" name="Rectangle 66">
            <a:extLst>
              <a:ext uri="{FF2B5EF4-FFF2-40B4-BE49-F238E27FC236}">
                <a16:creationId xmlns:a16="http://schemas.microsoft.com/office/drawing/2014/main" id="{4B153345-FC01-EEEE-6E35-01A83DD9B73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0CEC93C-4C5C-541A-EA19-0C3B6B53E008}"/>
              </a:ext>
            </a:extLst>
          </p:cNvPr>
          <p:cNvSpPr/>
          <p:nvPr/>
        </p:nvSpPr>
        <p:spPr>
          <a:xfrm>
            <a:off x="0" y="1"/>
            <a:ext cx="12192000" cy="1232034"/>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DCC55E4-BE6C-0D1F-A88E-1E9D8044B869}"/>
              </a:ext>
            </a:extLst>
          </p:cNvPr>
          <p:cNvSpPr/>
          <p:nvPr/>
        </p:nvSpPr>
        <p:spPr>
          <a:xfrm>
            <a:off x="0" y="1167277"/>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6570CE6-6514-E213-FC03-509334354CBD}"/>
              </a:ext>
            </a:extLst>
          </p:cNvPr>
          <p:cNvSpPr>
            <a:spLocks noGrp="1"/>
          </p:cNvSpPr>
          <p:nvPr>
            <p:ph type="title"/>
          </p:nvPr>
        </p:nvSpPr>
        <p:spPr>
          <a:xfrm>
            <a:off x="327026" y="104425"/>
            <a:ext cx="10515600" cy="1145407"/>
          </a:xfrm>
        </p:spPr>
        <p:txBody>
          <a:bodyPr/>
          <a:lstStyle/>
          <a:p>
            <a:r>
              <a:rPr lang="el-GR" dirty="0">
                <a:solidFill>
                  <a:schemeClr val="bg1"/>
                </a:solidFill>
                <a:latin typeface="Arial" panose="020B0604020202020204" pitchFamily="34" charset="0"/>
                <a:cs typeface="Arial" panose="020B0604020202020204" pitchFamily="34" charset="0"/>
              </a:rPr>
              <a:t>Λ</a:t>
            </a:r>
            <a:r>
              <a:rPr lang="en-US" dirty="0">
                <a:solidFill>
                  <a:schemeClr val="bg1"/>
                </a:solidFill>
                <a:latin typeface="Arial" panose="020B0604020202020204" pitchFamily="34" charset="0"/>
                <a:cs typeface="Arial" panose="020B0604020202020204" pitchFamily="34" charset="0"/>
              </a:rPr>
              <a:t>CDM and Dark Matter</a:t>
            </a:r>
            <a:endParaRPr lang="en-GB" dirty="0">
              <a:solidFill>
                <a:schemeClr val="bg1"/>
              </a:solidFill>
            </a:endParaRPr>
          </a:p>
        </p:txBody>
      </p:sp>
      <p:sp>
        <p:nvSpPr>
          <p:cNvPr id="16" name="Text 19">
            <a:extLst>
              <a:ext uri="{FF2B5EF4-FFF2-40B4-BE49-F238E27FC236}">
                <a16:creationId xmlns:a16="http://schemas.microsoft.com/office/drawing/2014/main" id="{A510E6CB-DE35-2B77-397A-49DADB21F256}"/>
              </a:ext>
            </a:extLst>
          </p:cNvPr>
          <p:cNvSpPr/>
          <p:nvPr/>
        </p:nvSpPr>
        <p:spPr>
          <a:xfrm>
            <a:off x="7902742" y="3201037"/>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565025E3-64D6-484A-1090-8379E0027334}"/>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Introduction</a:t>
            </a:r>
            <a:endParaRPr lang="en-GB" dirty="0">
              <a:solidFill>
                <a:schemeClr val="bg1"/>
              </a:solidFill>
            </a:endParaRPr>
          </a:p>
        </p:txBody>
      </p:sp>
      <p:sp>
        <p:nvSpPr>
          <p:cNvPr id="63" name="TextBox 62">
            <a:extLst>
              <a:ext uri="{FF2B5EF4-FFF2-40B4-BE49-F238E27FC236}">
                <a16:creationId xmlns:a16="http://schemas.microsoft.com/office/drawing/2014/main" id="{FA7D27D3-10A9-755E-C358-353167B98E72}"/>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5EDFBF25-CD6E-3890-4A5C-BB7F04577628}"/>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B663B185-0B86-CDE0-3B06-45A717C772A0}"/>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E7BEF326-005A-A706-4B46-7ACE46FC136E}"/>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8" name="TextBox 77">
            <a:extLst>
              <a:ext uri="{FF2B5EF4-FFF2-40B4-BE49-F238E27FC236}">
                <a16:creationId xmlns:a16="http://schemas.microsoft.com/office/drawing/2014/main" id="{E45EA5EA-A0B1-5B9B-B681-6B146F8434FA}"/>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2802E16-077B-A7C6-A153-7182159195EF}"/>
                  </a:ext>
                </a:extLst>
              </p:cNvPr>
              <p:cNvSpPr txBox="1"/>
              <p:nvPr/>
            </p:nvSpPr>
            <p:spPr>
              <a:xfrm>
                <a:off x="584686" y="1711832"/>
                <a:ext cx="10746508" cy="646331"/>
              </a:xfrm>
              <a:prstGeom prst="rect">
                <a:avLst/>
              </a:prstGeom>
              <a:noFill/>
            </p:spPr>
            <p:txBody>
              <a:bodyPr wrap="square">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Tests of </a:t>
                </a:r>
                <a:r>
                  <a:rPr lang="el-GR" dirty="0">
                    <a:latin typeface="Arial" panose="020B0604020202020204" pitchFamily="34" charset="0"/>
                    <a:cs typeface="Arial" panose="020B0604020202020204" pitchFamily="34" charset="0"/>
                  </a:rPr>
                  <a:t>Λ</a:t>
                </a:r>
                <a:r>
                  <a:rPr lang="en-US" dirty="0">
                    <a:latin typeface="Arial" panose="020B0604020202020204" pitchFamily="34" charset="0"/>
                    <a:cs typeface="Arial" panose="020B0604020202020204" pitchFamily="34" charset="0"/>
                  </a:rPr>
                  <a:t>CDM model successful on large scales: CMB (WMAP + Planck + ACT). Galaxy clustering (e.g. SDSS, DESI, DES). Difficult on </a:t>
                </a:r>
                <a14:m>
                  <m:oMath xmlns:m="http://schemas.openxmlformats.org/officeDocument/2006/math">
                    <m:r>
                      <a:rPr lang="en-US" b="1" smtClean="0">
                        <a:solidFill>
                          <a:schemeClr val="tx1"/>
                        </a:solidFill>
                        <a:latin typeface="Cambria Math" panose="02040503050406030204" pitchFamily="18" charset="0"/>
                      </a:rPr>
                      <m:t>≤ </m:t>
                    </m:r>
                  </m:oMath>
                </a14:m>
                <a:r>
                  <a:rPr lang="en-US" dirty="0">
                    <a:solidFill>
                      <a:schemeClr val="tx1"/>
                    </a:solidFill>
                    <a:latin typeface="Arial" panose="020B0604020202020204" pitchFamily="34" charset="0"/>
                    <a:cs typeface="Arial" panose="020B0604020202020204" pitchFamily="34" charset="0"/>
                  </a:rPr>
                  <a:t>1Mpc</a:t>
                </a:r>
                <a:r>
                  <a:rPr lang="en-US" dirty="0">
                    <a:latin typeface="Arial" panose="020B0604020202020204" pitchFamily="34" charset="0"/>
                    <a:cs typeface="Arial" panose="020B0604020202020204" pitchFamily="34" charset="0"/>
                  </a:rPr>
                  <a:t>: baryonic physics, </a:t>
                </a:r>
                <a:r>
                  <a:rPr lang="en-US" b="1" dirty="0">
                    <a:latin typeface="Arial" panose="020B0604020202020204" pitchFamily="34" charset="0"/>
                    <a:cs typeface="Arial" panose="020B0604020202020204" pitchFamily="34" charset="0"/>
                  </a:rPr>
                  <a:t>nature of dark matter.</a:t>
                </a:r>
              </a:p>
            </p:txBody>
          </p:sp>
        </mc:Choice>
        <mc:Fallback xmlns="">
          <p:sp>
            <p:nvSpPr>
              <p:cNvPr id="20" name="TextBox 19">
                <a:extLst>
                  <a:ext uri="{FF2B5EF4-FFF2-40B4-BE49-F238E27FC236}">
                    <a16:creationId xmlns:a16="http://schemas.microsoft.com/office/drawing/2014/main" id="{72802E16-077B-A7C6-A153-7182159195EF}"/>
                  </a:ext>
                </a:extLst>
              </p:cNvPr>
              <p:cNvSpPr txBox="1">
                <a:spLocks noRot="1" noChangeAspect="1" noMove="1" noResize="1" noEditPoints="1" noAdjustHandles="1" noChangeArrowheads="1" noChangeShapeType="1" noTextEdit="1"/>
              </p:cNvSpPr>
              <p:nvPr/>
            </p:nvSpPr>
            <p:spPr>
              <a:xfrm>
                <a:off x="584686" y="1711832"/>
                <a:ext cx="10746508" cy="646331"/>
              </a:xfrm>
              <a:prstGeom prst="rect">
                <a:avLst/>
              </a:prstGeom>
              <a:blipFill>
                <a:blip r:embed="rId4"/>
                <a:stretch>
                  <a:fillRect l="-397" t="-5660" b="-14151"/>
                </a:stretch>
              </a:blipFill>
            </p:spPr>
            <p:txBody>
              <a:bodyPr/>
              <a:lstStyle/>
              <a:p>
                <a:r>
                  <a:rPr lang="en-GB">
                    <a:noFill/>
                  </a:rPr>
                  <a:t> </a:t>
                </a:r>
              </a:p>
            </p:txBody>
          </p:sp>
        </mc:Fallback>
      </mc:AlternateContent>
      <p:cxnSp>
        <p:nvCxnSpPr>
          <p:cNvPr id="25" name="Straight Connector 24">
            <a:extLst>
              <a:ext uri="{FF2B5EF4-FFF2-40B4-BE49-F238E27FC236}">
                <a16:creationId xmlns:a16="http://schemas.microsoft.com/office/drawing/2014/main" id="{7B030BCE-1CD4-ED05-6AD3-EDADD1C2C1A6}"/>
              </a:ext>
            </a:extLst>
          </p:cNvPr>
          <p:cNvCxnSpPr>
            <a:cxnSpLocks/>
          </p:cNvCxnSpPr>
          <p:nvPr/>
        </p:nvCxnSpPr>
        <p:spPr>
          <a:xfrm>
            <a:off x="2124787" y="3508564"/>
            <a:ext cx="0" cy="14910"/>
          </a:xfrm>
          <a:prstGeom prst="line">
            <a:avLst/>
          </a:prstGeom>
        </p:spPr>
        <p:style>
          <a:lnRef idx="2">
            <a:schemeClr val="accent1"/>
          </a:lnRef>
          <a:fillRef idx="0">
            <a:schemeClr val="accent1"/>
          </a:fillRef>
          <a:effectRef idx="1">
            <a:schemeClr val="accent1"/>
          </a:effectRef>
          <a:fontRef idx="minor">
            <a:schemeClr val="tx1"/>
          </a:fontRef>
        </p:style>
      </p:cxnSp>
      <p:sp>
        <p:nvSpPr>
          <p:cNvPr id="35" name="Rectangle: Rounded Corners 34">
            <a:extLst>
              <a:ext uri="{FF2B5EF4-FFF2-40B4-BE49-F238E27FC236}">
                <a16:creationId xmlns:a16="http://schemas.microsoft.com/office/drawing/2014/main" id="{9F5FF15C-C6A3-5C90-AB1E-4DC379E8DE41}"/>
              </a:ext>
            </a:extLst>
          </p:cNvPr>
          <p:cNvSpPr/>
          <p:nvPr/>
        </p:nvSpPr>
        <p:spPr>
          <a:xfrm>
            <a:off x="2868424" y="4506100"/>
            <a:ext cx="2302968" cy="470723"/>
          </a:xfrm>
          <a:prstGeom prst="round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ALPs</a:t>
            </a:r>
            <a:endParaRPr lang="en-GB" dirty="0">
              <a:solidFill>
                <a:srgbClr val="001848"/>
              </a:solidFill>
            </a:endParaRPr>
          </a:p>
        </p:txBody>
      </p:sp>
      <p:sp>
        <p:nvSpPr>
          <p:cNvPr id="36" name="Rectangle: Rounded Corners 35">
            <a:extLst>
              <a:ext uri="{FF2B5EF4-FFF2-40B4-BE49-F238E27FC236}">
                <a16:creationId xmlns:a16="http://schemas.microsoft.com/office/drawing/2014/main" id="{19A6FA54-2F8B-466F-4C1F-E8451A73A024}"/>
              </a:ext>
            </a:extLst>
          </p:cNvPr>
          <p:cNvSpPr/>
          <p:nvPr/>
        </p:nvSpPr>
        <p:spPr>
          <a:xfrm>
            <a:off x="5186704" y="4017580"/>
            <a:ext cx="1542473" cy="488520"/>
          </a:xfrm>
          <a:prstGeom prst="round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QCD axion</a:t>
            </a:r>
            <a:endParaRPr lang="en-GB" dirty="0">
              <a:solidFill>
                <a:srgbClr val="001848"/>
              </a:solidFill>
            </a:endParaRPr>
          </a:p>
        </p:txBody>
      </p:sp>
      <p:sp>
        <p:nvSpPr>
          <p:cNvPr id="37" name="Rectangle: Rounded Corners 36">
            <a:extLst>
              <a:ext uri="{FF2B5EF4-FFF2-40B4-BE49-F238E27FC236}">
                <a16:creationId xmlns:a16="http://schemas.microsoft.com/office/drawing/2014/main" id="{3356270F-AA45-ED05-0854-AE7CF7433614}"/>
              </a:ext>
            </a:extLst>
          </p:cNvPr>
          <p:cNvSpPr/>
          <p:nvPr/>
        </p:nvSpPr>
        <p:spPr>
          <a:xfrm>
            <a:off x="7498645" y="4019934"/>
            <a:ext cx="1135308" cy="470460"/>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(sterile) </a:t>
            </a:r>
            <a:r>
              <a:rPr lang="el-GR" dirty="0">
                <a:solidFill>
                  <a:srgbClr val="001848"/>
                </a:solidFill>
              </a:rPr>
              <a:t>ν</a:t>
            </a:r>
            <a:endParaRPr lang="en-GB" dirty="0">
              <a:solidFill>
                <a:srgbClr val="001848"/>
              </a:solidFill>
            </a:endParaRPr>
          </a:p>
        </p:txBody>
      </p:sp>
      <p:sp>
        <p:nvSpPr>
          <p:cNvPr id="38" name="Rectangle: Rounded Corners 37">
            <a:extLst>
              <a:ext uri="{FF2B5EF4-FFF2-40B4-BE49-F238E27FC236}">
                <a16:creationId xmlns:a16="http://schemas.microsoft.com/office/drawing/2014/main" id="{F889DE12-C1AD-F762-A971-0969DAEA52C0}"/>
              </a:ext>
            </a:extLst>
          </p:cNvPr>
          <p:cNvSpPr/>
          <p:nvPr/>
        </p:nvSpPr>
        <p:spPr>
          <a:xfrm>
            <a:off x="8633953" y="4463828"/>
            <a:ext cx="608701" cy="488520"/>
          </a:xfrm>
          <a:prstGeom prst="roundRect">
            <a:avLst/>
          </a:prstGeom>
          <a:solidFill>
            <a:srgbClr val="EDEBA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TextBox 39">
            <a:extLst>
              <a:ext uri="{FF2B5EF4-FFF2-40B4-BE49-F238E27FC236}">
                <a16:creationId xmlns:a16="http://schemas.microsoft.com/office/drawing/2014/main" id="{CD66BD73-2E59-DBFD-253B-9C22F515D946}"/>
              </a:ext>
            </a:extLst>
          </p:cNvPr>
          <p:cNvSpPr txBox="1"/>
          <p:nvPr/>
        </p:nvSpPr>
        <p:spPr>
          <a:xfrm>
            <a:off x="3382261" y="3586820"/>
            <a:ext cx="3434792" cy="338554"/>
          </a:xfrm>
          <a:prstGeom prst="rect">
            <a:avLst/>
          </a:prstGeom>
          <a:noFill/>
        </p:spPr>
        <p:txBody>
          <a:bodyPr wrap="square">
            <a:spAutoFit/>
          </a:bodyPr>
          <a:lstStyle/>
          <a:p>
            <a:r>
              <a:rPr lang="en-US" sz="1600" b="1" dirty="0">
                <a:solidFill>
                  <a:schemeClr val="bg2">
                    <a:lumMod val="75000"/>
                  </a:schemeClr>
                </a:solidFill>
                <a:latin typeface="Arial" panose="020B0604020202020204" pitchFamily="34" charset="0"/>
                <a:cs typeface="Arial" panose="020B0604020202020204" pitchFamily="34" charset="0"/>
              </a:rPr>
              <a:t>Bosonic fields</a:t>
            </a:r>
            <a:r>
              <a:rPr lang="en-US" sz="1600" b="1" dirty="0">
                <a:solidFill>
                  <a:schemeClr val="bg2">
                    <a:lumMod val="75000"/>
                  </a:schemeClr>
                </a:solidFill>
              </a:rPr>
              <a:t>, </a:t>
            </a:r>
            <a:r>
              <a:rPr lang="en-US" sz="1600" b="1" dirty="0">
                <a:solidFill>
                  <a:schemeClr val="bg2">
                    <a:lumMod val="75000"/>
                  </a:schemeClr>
                </a:solidFill>
                <a:latin typeface="Arial" panose="020B0604020202020204" pitchFamily="34" charset="0"/>
                <a:cs typeface="Arial" panose="020B0604020202020204" pitchFamily="34" charset="0"/>
              </a:rPr>
              <a:t>non-thermal</a:t>
            </a:r>
            <a:endParaRPr lang="en-GB" sz="1600" b="1" dirty="0">
              <a:solidFill>
                <a:schemeClr val="bg2">
                  <a:lumMod val="75000"/>
                </a:schemeClr>
              </a:solidFill>
              <a:latin typeface="Arial" panose="020B0604020202020204" pitchFamily="34" charset="0"/>
              <a:cs typeface="Arial" panose="020B0604020202020204" pitchFamily="34" charset="0"/>
            </a:endParaRPr>
          </a:p>
        </p:txBody>
      </p:sp>
      <p:sp>
        <p:nvSpPr>
          <p:cNvPr id="41" name="Right Brace 40">
            <a:extLst>
              <a:ext uri="{FF2B5EF4-FFF2-40B4-BE49-F238E27FC236}">
                <a16:creationId xmlns:a16="http://schemas.microsoft.com/office/drawing/2014/main" id="{ACB75635-507E-6430-A60C-AD38EA4742C3}"/>
              </a:ext>
            </a:extLst>
          </p:cNvPr>
          <p:cNvSpPr/>
          <p:nvPr/>
        </p:nvSpPr>
        <p:spPr>
          <a:xfrm rot="16200000">
            <a:off x="4998587" y="1305714"/>
            <a:ext cx="219172" cy="4479496"/>
          </a:xfrm>
          <a:prstGeom prst="rightBrace">
            <a:avLst/>
          </a:prstGeom>
          <a:ln>
            <a:solidFill>
              <a:srgbClr val="001848"/>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2" name="TextBox 41">
            <a:extLst>
              <a:ext uri="{FF2B5EF4-FFF2-40B4-BE49-F238E27FC236}">
                <a16:creationId xmlns:a16="http://schemas.microsoft.com/office/drawing/2014/main" id="{81E29F6C-8FD1-DB03-BB60-D696416BFA5C}"/>
              </a:ext>
            </a:extLst>
          </p:cNvPr>
          <p:cNvSpPr txBox="1"/>
          <p:nvPr/>
        </p:nvSpPr>
        <p:spPr>
          <a:xfrm>
            <a:off x="7620573" y="3099635"/>
            <a:ext cx="767565" cy="369332"/>
          </a:xfrm>
          <a:prstGeom prst="rect">
            <a:avLst/>
          </a:prstGeom>
          <a:noFill/>
        </p:spPr>
        <p:txBody>
          <a:bodyPr wrap="square">
            <a:spAutoFit/>
          </a:bodyPr>
          <a:lstStyle/>
          <a:p>
            <a:pPr algn="ctr"/>
            <a:r>
              <a:rPr lang="en-US" b="1" dirty="0">
                <a:solidFill>
                  <a:srgbClr val="FF6600"/>
                </a:solidFill>
                <a:latin typeface="Arial" panose="020B0604020202020204" pitchFamily="34" charset="0"/>
                <a:cs typeface="Arial" panose="020B0604020202020204" pitchFamily="34" charset="0"/>
              </a:rPr>
              <a:t>WDM</a:t>
            </a:r>
            <a:endParaRPr lang="en-GB" b="1" dirty="0">
              <a:solidFill>
                <a:srgbClr val="FF6600"/>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66497011-C1E9-B2EF-55D8-B50727BA4A7F}"/>
              </a:ext>
            </a:extLst>
          </p:cNvPr>
          <p:cNvSpPr txBox="1"/>
          <p:nvPr/>
        </p:nvSpPr>
        <p:spPr>
          <a:xfrm>
            <a:off x="8568826" y="4114179"/>
            <a:ext cx="1118347" cy="369332"/>
          </a:xfrm>
          <a:prstGeom prst="rect">
            <a:avLst/>
          </a:prstGeom>
          <a:noFill/>
        </p:spPr>
        <p:txBody>
          <a:bodyPr wrap="square">
            <a:spAutoFit/>
          </a:bodyPr>
          <a:lstStyle/>
          <a:p>
            <a:r>
              <a:rPr lang="en-US" b="1" dirty="0">
                <a:solidFill>
                  <a:srgbClr val="FFC000"/>
                </a:solidFill>
                <a:latin typeface="Arial" panose="020B0604020202020204" pitchFamily="34" charset="0"/>
                <a:cs typeface="Arial" panose="020B0604020202020204" pitchFamily="34" charset="0"/>
              </a:rPr>
              <a:t>WIMPs</a:t>
            </a:r>
            <a:endParaRPr lang="en-GB" dirty="0">
              <a:solidFill>
                <a:srgbClr val="FFC000"/>
              </a:solidFill>
            </a:endParaRPr>
          </a:p>
        </p:txBody>
      </p:sp>
      <p:sp>
        <p:nvSpPr>
          <p:cNvPr id="46" name="Rectangle: Rounded Corners 45">
            <a:extLst>
              <a:ext uri="{FF2B5EF4-FFF2-40B4-BE49-F238E27FC236}">
                <a16:creationId xmlns:a16="http://schemas.microsoft.com/office/drawing/2014/main" id="{67D35AB0-A13B-E429-EA27-2DAA6330CEBE}"/>
              </a:ext>
            </a:extLst>
          </p:cNvPr>
          <p:cNvSpPr/>
          <p:nvPr/>
        </p:nvSpPr>
        <p:spPr>
          <a:xfrm>
            <a:off x="6721549" y="4463828"/>
            <a:ext cx="725876" cy="488520"/>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1848"/>
              </a:solidFill>
            </a:endParaRPr>
          </a:p>
        </p:txBody>
      </p:sp>
      <p:sp>
        <p:nvSpPr>
          <p:cNvPr id="52" name="TextBox 51">
            <a:extLst>
              <a:ext uri="{FF2B5EF4-FFF2-40B4-BE49-F238E27FC236}">
                <a16:creationId xmlns:a16="http://schemas.microsoft.com/office/drawing/2014/main" id="{8A79F6DA-0839-4ABC-3C94-713A1A1281B4}"/>
              </a:ext>
            </a:extLst>
          </p:cNvPr>
          <p:cNvSpPr txBox="1"/>
          <p:nvPr/>
        </p:nvSpPr>
        <p:spPr>
          <a:xfrm>
            <a:off x="4421164" y="3117947"/>
            <a:ext cx="2011220" cy="369332"/>
          </a:xfrm>
          <a:prstGeom prst="rect">
            <a:avLst/>
          </a:prstGeom>
          <a:noFill/>
        </p:spPr>
        <p:txBody>
          <a:bodyPr wrap="square">
            <a:spAutoFit/>
          </a:bodyPr>
          <a:lstStyle/>
          <a:p>
            <a:r>
              <a:rPr lang="en-US" b="1" dirty="0">
                <a:solidFill>
                  <a:srgbClr val="001848"/>
                </a:solidFill>
                <a:latin typeface="Arial" panose="020B0604020202020204" pitchFamily="34" charset="0"/>
                <a:cs typeface="Arial" panose="020B0604020202020204" pitchFamily="34" charset="0"/>
              </a:rPr>
              <a:t>Ultralight DM</a:t>
            </a:r>
            <a:endParaRPr lang="en-GB" dirty="0"/>
          </a:p>
        </p:txBody>
      </p:sp>
      <p:sp>
        <p:nvSpPr>
          <p:cNvPr id="55" name="TextBox 54">
            <a:extLst>
              <a:ext uri="{FF2B5EF4-FFF2-40B4-BE49-F238E27FC236}">
                <a16:creationId xmlns:a16="http://schemas.microsoft.com/office/drawing/2014/main" id="{FE8CE9F2-2198-5F3A-AE54-25B7669BE095}"/>
              </a:ext>
            </a:extLst>
          </p:cNvPr>
          <p:cNvSpPr txBox="1"/>
          <p:nvPr/>
        </p:nvSpPr>
        <p:spPr>
          <a:xfrm>
            <a:off x="6469549" y="4428388"/>
            <a:ext cx="1212273" cy="584775"/>
          </a:xfrm>
          <a:prstGeom prst="rect">
            <a:avLst/>
          </a:prstGeom>
          <a:noFill/>
        </p:spPr>
        <p:txBody>
          <a:bodyPr wrap="square">
            <a:spAutoFit/>
          </a:bodyPr>
          <a:lstStyle/>
          <a:p>
            <a:pPr algn="ctr"/>
            <a:r>
              <a:rPr lang="en-US" sz="1600" dirty="0">
                <a:solidFill>
                  <a:srgbClr val="001848"/>
                </a:solidFill>
              </a:rPr>
              <a:t>Dark photon</a:t>
            </a:r>
            <a:endParaRPr lang="en-GB" sz="1600" dirty="0">
              <a:solidFill>
                <a:srgbClr val="001848"/>
              </a:solidFill>
            </a:endParaRPr>
          </a:p>
        </p:txBody>
      </p:sp>
      <p:sp>
        <p:nvSpPr>
          <p:cNvPr id="56" name="Right Brace 55">
            <a:extLst>
              <a:ext uri="{FF2B5EF4-FFF2-40B4-BE49-F238E27FC236}">
                <a16:creationId xmlns:a16="http://schemas.microsoft.com/office/drawing/2014/main" id="{3750AED3-3EF6-322C-A6A8-BAA0A1C0EA2D}"/>
              </a:ext>
            </a:extLst>
          </p:cNvPr>
          <p:cNvSpPr/>
          <p:nvPr/>
        </p:nvSpPr>
        <p:spPr>
          <a:xfrm rot="16200000">
            <a:off x="7940491" y="2938516"/>
            <a:ext cx="212824" cy="1198956"/>
          </a:xfrm>
          <a:prstGeom prst="rightBrace">
            <a:avLst/>
          </a:prstGeom>
          <a:ln>
            <a:solidFill>
              <a:srgbClr val="001848"/>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8" name="TextBox 57">
            <a:extLst>
              <a:ext uri="{FF2B5EF4-FFF2-40B4-BE49-F238E27FC236}">
                <a16:creationId xmlns:a16="http://schemas.microsoft.com/office/drawing/2014/main" id="{4C6FE250-D963-ECED-20FF-51E5783C1A4F}"/>
              </a:ext>
            </a:extLst>
          </p:cNvPr>
          <p:cNvSpPr txBox="1"/>
          <p:nvPr/>
        </p:nvSpPr>
        <p:spPr>
          <a:xfrm>
            <a:off x="7471380" y="3637798"/>
            <a:ext cx="3434792" cy="338554"/>
          </a:xfrm>
          <a:prstGeom prst="rect">
            <a:avLst/>
          </a:prstGeom>
          <a:noFill/>
        </p:spPr>
        <p:txBody>
          <a:bodyPr wrap="square">
            <a:spAutoFit/>
          </a:bodyPr>
          <a:lstStyle/>
          <a:p>
            <a:r>
              <a:rPr lang="en-US" sz="1600" b="1" dirty="0">
                <a:solidFill>
                  <a:schemeClr val="bg2">
                    <a:lumMod val="75000"/>
                  </a:schemeClr>
                </a:solidFill>
                <a:latin typeface="Arial" panose="020B0604020202020204" pitchFamily="34" charset="0"/>
                <a:cs typeface="Arial" panose="020B0604020202020204" pitchFamily="34" charset="0"/>
              </a:rPr>
              <a:t>Thermal &amp; non-thermal</a:t>
            </a:r>
            <a:endParaRPr lang="en-GB" sz="1600" b="1" dirty="0">
              <a:solidFill>
                <a:schemeClr val="bg2">
                  <a:lumMod val="75000"/>
                </a:schemeClr>
              </a:solidFill>
              <a:latin typeface="Arial" panose="020B0604020202020204" pitchFamily="34" charset="0"/>
              <a:cs typeface="Arial" panose="020B0604020202020204" pitchFamily="34" charset="0"/>
            </a:endParaRPr>
          </a:p>
        </p:txBody>
      </p:sp>
      <p:cxnSp>
        <p:nvCxnSpPr>
          <p:cNvPr id="69" name="Straight Arrow Connector 68">
            <a:extLst>
              <a:ext uri="{FF2B5EF4-FFF2-40B4-BE49-F238E27FC236}">
                <a16:creationId xmlns:a16="http://schemas.microsoft.com/office/drawing/2014/main" id="{6F3859B2-731C-5D69-E15E-B990C1110ABD}"/>
              </a:ext>
            </a:extLst>
          </p:cNvPr>
          <p:cNvCxnSpPr>
            <a:cxnSpLocks/>
          </p:cNvCxnSpPr>
          <p:nvPr/>
        </p:nvCxnSpPr>
        <p:spPr>
          <a:xfrm>
            <a:off x="7455379" y="5150377"/>
            <a:ext cx="0" cy="4450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2" name="TextBox 71">
            <a:extLst>
              <a:ext uri="{FF2B5EF4-FFF2-40B4-BE49-F238E27FC236}">
                <a16:creationId xmlns:a16="http://schemas.microsoft.com/office/drawing/2014/main" id="{E5CF1FB2-2491-BE77-BBF1-83C330D624EC}"/>
              </a:ext>
            </a:extLst>
          </p:cNvPr>
          <p:cNvSpPr txBox="1"/>
          <p:nvPr/>
        </p:nvSpPr>
        <p:spPr>
          <a:xfrm>
            <a:off x="6318283" y="5601837"/>
            <a:ext cx="2227846" cy="369332"/>
          </a:xfrm>
          <a:prstGeom prst="rect">
            <a:avLst/>
          </a:prstGeom>
          <a:noFill/>
        </p:spPr>
        <p:txBody>
          <a:bodyPr wrap="square">
            <a:spAutoFit/>
          </a:bodyPr>
          <a:lstStyle/>
          <a:p>
            <a:pPr algn="ctr"/>
            <a:r>
              <a:rPr lang="en-US" b="1" dirty="0">
                <a:solidFill>
                  <a:srgbClr val="FF5050"/>
                </a:solidFill>
                <a:latin typeface="Arial" panose="020B0604020202020204" pitchFamily="34" charset="0"/>
                <a:cs typeface="Arial" panose="020B0604020202020204" pitchFamily="34" charset="0"/>
              </a:rPr>
              <a:t>HDM</a:t>
            </a:r>
          </a:p>
        </p:txBody>
      </p:sp>
      <p:sp>
        <p:nvSpPr>
          <p:cNvPr id="84" name="TextBox 83">
            <a:extLst>
              <a:ext uri="{FF2B5EF4-FFF2-40B4-BE49-F238E27FC236}">
                <a16:creationId xmlns:a16="http://schemas.microsoft.com/office/drawing/2014/main" id="{7875F0BB-94ED-2EA7-6305-4E6166F580B2}"/>
              </a:ext>
            </a:extLst>
          </p:cNvPr>
          <p:cNvSpPr txBox="1"/>
          <p:nvPr/>
        </p:nvSpPr>
        <p:spPr>
          <a:xfrm>
            <a:off x="543739" y="2282047"/>
            <a:ext cx="6208058" cy="646331"/>
          </a:xfrm>
          <a:prstGeom prst="rect">
            <a:avLst/>
          </a:prstGeom>
          <a:noFill/>
        </p:spPr>
        <p:txBody>
          <a:bodyPr wrap="square">
            <a:spAutoFit/>
          </a:bodyPr>
          <a:lstStyle/>
          <a:p>
            <a:pPr marL="285750" indent="-285750">
              <a:buFont typeface="Wingdings" panose="05000000000000000000" pitchFamily="2" charset="2"/>
              <a:buChar char="Ø"/>
            </a:pPr>
            <a:endParaRPr lang="en-US" b="1"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b="1" dirty="0">
                <a:latin typeface="Arial" panose="020B0604020202020204" pitchFamily="34" charset="0"/>
                <a:cs typeface="Arial" panose="020B0604020202020204" pitchFamily="34" charset="0"/>
              </a:rPr>
              <a:t>Dark matter mass scale:</a:t>
            </a:r>
          </a:p>
        </p:txBody>
      </p:sp>
      <p:sp>
        <p:nvSpPr>
          <p:cNvPr id="4" name="TextBox 3">
            <a:extLst>
              <a:ext uri="{FF2B5EF4-FFF2-40B4-BE49-F238E27FC236}">
                <a16:creationId xmlns:a16="http://schemas.microsoft.com/office/drawing/2014/main" id="{F667074B-F521-ED8C-6E12-FDA2E523EE12}"/>
              </a:ext>
            </a:extLst>
          </p:cNvPr>
          <p:cNvSpPr txBox="1"/>
          <p:nvPr/>
        </p:nvSpPr>
        <p:spPr>
          <a:xfrm>
            <a:off x="107983" y="5786063"/>
            <a:ext cx="6210300" cy="523220"/>
          </a:xfrm>
          <a:prstGeom prst="rect">
            <a:avLst/>
          </a:prstGeom>
          <a:noFill/>
        </p:spPr>
        <p:txBody>
          <a:bodyPr wrap="square">
            <a:spAutoFit/>
          </a:bodyPr>
          <a:lstStyle/>
          <a:p>
            <a:r>
              <a:rPr lang="en-GB" sz="1400" dirty="0"/>
              <a:t>Recall talk by</a:t>
            </a:r>
          </a:p>
          <a:p>
            <a:r>
              <a:rPr lang="en-GB" sz="1400" u="sng" dirty="0"/>
              <a:t>Andreas Ringwald</a:t>
            </a:r>
          </a:p>
        </p:txBody>
      </p:sp>
    </p:spTree>
    <p:extLst>
      <p:ext uri="{BB962C8B-B14F-4D97-AF65-F5344CB8AC3E}">
        <p14:creationId xmlns:p14="http://schemas.microsoft.com/office/powerpoint/2010/main" val="363409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animBg="1"/>
      <p:bldP spid="45" grpId="0"/>
      <p:bldP spid="46" grpId="0" animBg="1"/>
      <p:bldP spid="55"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719BB-6BDF-BA48-B4F7-22A572391D4C}"/>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9D4BD5EB-B81B-DC34-2528-84ACEB387D68}"/>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CB47A93-05D6-5B18-191E-B9A5E880C6EE}"/>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17673424-F32C-44EC-92AB-DCD1C03E4D75}"/>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AA23D7A-DC85-88CB-03A0-86B4E6A57D1D}"/>
                  </a:ext>
                </a:extLst>
              </p:cNvPr>
              <p:cNvSpPr>
                <a:spLocks noGrp="1"/>
              </p:cNvSpPr>
              <p:nvPr>
                <p:ph type="title"/>
              </p:nvPr>
            </p:nvSpPr>
            <p:spPr>
              <a:xfrm>
                <a:off x="339250" y="86627"/>
                <a:ext cx="11441418" cy="1145407"/>
              </a:xfrm>
            </p:spPr>
            <p:txBody>
              <a:bodyPr>
                <a:normAutofit/>
              </a:bodyPr>
              <a:lstStyle/>
              <a:p>
                <a:r>
                  <a:rPr lang="en-US" dirty="0">
                    <a:solidFill>
                      <a:schemeClr val="bg1"/>
                    </a:solidFill>
                  </a:rPr>
                  <a:t>Priors on </a:t>
                </a:r>
                <a14:m>
                  <m:oMath xmlns:m="http://schemas.openxmlformats.org/officeDocument/2006/math">
                    <m:sSub>
                      <m:sSubPr>
                        <m:ctrlPr>
                          <a:rPr lang="en-US" i="1" smtClean="0">
                            <a:solidFill>
                              <a:schemeClr val="bg1"/>
                            </a:solidFill>
                            <a:latin typeface="Cambria Math" panose="02040503050406030204" pitchFamily="18" charset="0"/>
                            <a:cs typeface="Arial" panose="020B0604020202020204" pitchFamily="34" charset="0"/>
                          </a:rPr>
                        </m:ctrlPr>
                      </m:sSubPr>
                      <m:e>
                        <m:r>
                          <a:rPr lang="en-US">
                            <a:solidFill>
                              <a:schemeClr val="bg1"/>
                            </a:solidFill>
                            <a:latin typeface="Cambria Math" panose="02040503050406030204" pitchFamily="18" charset="0"/>
                            <a:cs typeface="Arial" panose="020B0604020202020204" pitchFamily="34" charset="0"/>
                          </a:rPr>
                          <m:t>𝑢</m:t>
                        </m:r>
                      </m:e>
                      <m:sub>
                        <m:r>
                          <a:rPr lang="en-US">
                            <a:solidFill>
                              <a:schemeClr val="bg1"/>
                            </a:solidFill>
                            <a:latin typeface="Cambria Math" panose="02040503050406030204" pitchFamily="18" charset="0"/>
                            <a:cs typeface="Arial" panose="020B0604020202020204" pitchFamily="34" charset="0"/>
                          </a:rPr>
                          <m:t>0</m:t>
                        </m:r>
                      </m:sub>
                    </m:sSub>
                    <m:r>
                      <a:rPr lang="en-US">
                        <a:solidFill>
                          <a:schemeClr val="bg1"/>
                        </a:solidFill>
                        <a:latin typeface="Cambria Math" panose="02040503050406030204" pitchFamily="18" charset="0"/>
                        <a:cs typeface="Arial" panose="020B0604020202020204" pitchFamily="34" charset="0"/>
                      </a:rPr>
                      <m:t>−</m:t>
                    </m:r>
                    <m:sSub>
                      <m:sSubPr>
                        <m:ctrlPr>
                          <a:rPr lang="en-US" i="1">
                            <a:solidFill>
                              <a:schemeClr val="bg1"/>
                            </a:solidFill>
                            <a:latin typeface="Cambria Math" panose="02040503050406030204" pitchFamily="18" charset="0"/>
                            <a:cs typeface="Arial" panose="020B0604020202020204" pitchFamily="34" charset="0"/>
                          </a:rPr>
                        </m:ctrlPr>
                      </m:sSubPr>
                      <m:e>
                        <m:r>
                          <a:rPr lang="en-US">
                            <a:solidFill>
                              <a:schemeClr val="bg1"/>
                            </a:solidFill>
                            <a:latin typeface="Cambria Math" panose="02040503050406030204" pitchFamily="18" charset="0"/>
                            <a:cs typeface="Arial" panose="020B0604020202020204" pitchFamily="34" charset="0"/>
                          </a:rPr>
                          <m:t>𝑇</m:t>
                        </m:r>
                      </m:e>
                      <m:sub>
                        <m:r>
                          <a:rPr lang="en-US">
                            <a:solidFill>
                              <a:schemeClr val="bg1"/>
                            </a:solidFill>
                            <a:latin typeface="Cambria Math" panose="02040503050406030204" pitchFamily="18" charset="0"/>
                            <a:cs typeface="Arial" panose="020B0604020202020204" pitchFamily="34" charset="0"/>
                          </a:rPr>
                          <m:t>0</m:t>
                        </m:r>
                      </m:sub>
                    </m:sSub>
                    <m:r>
                      <a:rPr lang="en-US">
                        <a:solidFill>
                          <a:schemeClr val="bg1"/>
                        </a:solidFill>
                        <a:latin typeface="Cambria Math" panose="02040503050406030204" pitchFamily="18" charset="0"/>
                        <a:cs typeface="Arial" panose="020B0604020202020204" pitchFamily="34" charset="0"/>
                      </a:rPr>
                      <m:t> </m:t>
                    </m:r>
                  </m:oMath>
                </a14:m>
                <a:r>
                  <a:rPr lang="en-US" dirty="0">
                    <a:solidFill>
                      <a:schemeClr val="bg1"/>
                    </a:solidFill>
                    <a:latin typeface="Arial" panose="020B0604020202020204" pitchFamily="34" charset="0"/>
                    <a:cs typeface="Arial" panose="020B0604020202020204" pitchFamily="34" charset="0"/>
                  </a:rPr>
                  <a:t> informed by </a:t>
                </a:r>
                <a14:m>
                  <m:oMath xmlns:m="http://schemas.openxmlformats.org/officeDocument/2006/math">
                    <m:sSub>
                      <m:sSubPr>
                        <m:ctrlPr>
                          <a:rPr lang="en-US" i="1">
                            <a:solidFill>
                              <a:schemeClr val="bg1"/>
                            </a:solidFill>
                            <a:latin typeface="Cambria Math" panose="02040503050406030204" pitchFamily="18" charset="0"/>
                            <a:cs typeface="Arial" panose="020B0604020202020204" pitchFamily="34" charset="0"/>
                          </a:rPr>
                        </m:ctrlPr>
                      </m:sSubPr>
                      <m:e>
                        <m:r>
                          <m:rPr>
                            <m:sty m:val="p"/>
                          </m:rPr>
                          <a:rPr lang="en-US">
                            <a:solidFill>
                              <a:schemeClr val="bg1"/>
                            </a:solidFill>
                            <a:latin typeface="Cambria Math" panose="02040503050406030204" pitchFamily="18" charset="0"/>
                            <a:cs typeface="Arial" panose="020B0604020202020204" pitchFamily="34" charset="0"/>
                          </a:rPr>
                          <m:t>τ</m:t>
                        </m:r>
                      </m:e>
                      <m:sub>
                        <m:r>
                          <m:rPr>
                            <m:sty m:val="p"/>
                          </m:rPr>
                          <a:rPr lang="es-ES">
                            <a:solidFill>
                              <a:schemeClr val="bg1"/>
                            </a:solidFill>
                            <a:latin typeface="Cambria Math" panose="02040503050406030204" pitchFamily="18" charset="0"/>
                            <a:cs typeface="Arial" panose="020B0604020202020204" pitchFamily="34" charset="0"/>
                          </a:rPr>
                          <m:t>CMB</m:t>
                        </m:r>
                      </m:sub>
                    </m:sSub>
                  </m:oMath>
                </a14:m>
                <a:endParaRPr lang="en-GB" dirty="0">
                  <a:solidFill>
                    <a:schemeClr val="bg1"/>
                  </a:solidFill>
                </a:endParaRPr>
              </a:p>
            </p:txBody>
          </p:sp>
        </mc:Choice>
        <mc:Fallback xmlns="">
          <p:sp>
            <p:nvSpPr>
              <p:cNvPr id="2" name="Title 1">
                <a:extLst>
                  <a:ext uri="{FF2B5EF4-FFF2-40B4-BE49-F238E27FC236}">
                    <a16:creationId xmlns:a16="http://schemas.microsoft.com/office/drawing/2014/main" id="{3AA23D7A-DC85-88CB-03A0-86B4E6A57D1D}"/>
                  </a:ext>
                </a:extLst>
              </p:cNvPr>
              <p:cNvSpPr>
                <a:spLocks noGrp="1" noRot="1" noChangeAspect="1" noMove="1" noResize="1" noEditPoints="1" noAdjustHandles="1" noChangeArrowheads="1" noChangeShapeType="1" noTextEdit="1"/>
              </p:cNvSpPr>
              <p:nvPr>
                <p:ph type="title"/>
              </p:nvPr>
            </p:nvSpPr>
            <p:spPr>
              <a:xfrm>
                <a:off x="339250" y="86627"/>
                <a:ext cx="11441418" cy="1145407"/>
              </a:xfrm>
              <a:blipFill>
                <a:blip r:embed="rId2"/>
                <a:stretch>
                  <a:fillRect l="-2184" b="-6915"/>
                </a:stretch>
              </a:blipFill>
            </p:spPr>
            <p:txBody>
              <a:bodyPr/>
              <a:lstStyle/>
              <a:p>
                <a:r>
                  <a:rPr lang="en-GB">
                    <a:noFill/>
                  </a:rPr>
                  <a:t> </a:t>
                </a:r>
              </a:p>
            </p:txBody>
          </p:sp>
        </mc:Fallback>
      </mc:AlternateContent>
      <p:sp>
        <p:nvSpPr>
          <p:cNvPr id="61" name="TextBox 60">
            <a:extLst>
              <a:ext uri="{FF2B5EF4-FFF2-40B4-BE49-F238E27FC236}">
                <a16:creationId xmlns:a16="http://schemas.microsoft.com/office/drawing/2014/main" id="{89EC99BA-3018-6C02-C6BC-501E6FA0CDF0}"/>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E8D10B75-1911-252C-C937-91E62EA41C58}"/>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57154F71-40E2-9B8E-BD94-19E95D30108A}"/>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426E2056-7141-A9A5-50E7-C79AF34F842A}"/>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C901BC8F-175E-B2AC-90F1-38772AFD7975}"/>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4" name="Rectangle 13">
            <a:extLst>
              <a:ext uri="{FF2B5EF4-FFF2-40B4-BE49-F238E27FC236}">
                <a16:creationId xmlns:a16="http://schemas.microsoft.com/office/drawing/2014/main" id="{1FA83130-8974-44DC-913C-501FCF557085}"/>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674D05C1-E26A-474F-D56E-F51036B5C91A}"/>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18" name="TextBox 17">
            <a:extLst>
              <a:ext uri="{FF2B5EF4-FFF2-40B4-BE49-F238E27FC236}">
                <a16:creationId xmlns:a16="http://schemas.microsoft.com/office/drawing/2014/main" id="{446FA11B-7212-0532-03C9-3AB2688BC514}"/>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3543A0FD-1D11-2D81-73BE-CE2D96120728}"/>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20" name="TextBox 19">
            <a:extLst>
              <a:ext uri="{FF2B5EF4-FFF2-40B4-BE49-F238E27FC236}">
                <a16:creationId xmlns:a16="http://schemas.microsoft.com/office/drawing/2014/main" id="{793BDA91-1E1A-5145-6BAB-2F64B44450EC}"/>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8BA1D5B0-FE14-9D54-9CA3-55870648AF4F}"/>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Rectangle 21">
            <a:extLst>
              <a:ext uri="{FF2B5EF4-FFF2-40B4-BE49-F238E27FC236}">
                <a16:creationId xmlns:a16="http://schemas.microsoft.com/office/drawing/2014/main" id="{00AF1501-01FC-F97F-2D7B-CB026835DAED}"/>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1643A84E-757D-7198-6CA7-811A72ABF790}"/>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4" name="TextBox 23">
            <a:extLst>
              <a:ext uri="{FF2B5EF4-FFF2-40B4-BE49-F238E27FC236}">
                <a16:creationId xmlns:a16="http://schemas.microsoft.com/office/drawing/2014/main" id="{AD3AB396-69A3-CCFF-416A-3C312396DE53}"/>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D69085EE-F081-A98B-9264-807BEC9ED81D}"/>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A1F12F5E-5322-E280-6C7F-FE169995B57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16FEC0B6-44B8-794F-FA2A-A06D27E77D98}"/>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8" name="Rectangle 27">
            <a:extLst>
              <a:ext uri="{FF2B5EF4-FFF2-40B4-BE49-F238E27FC236}">
                <a16:creationId xmlns:a16="http://schemas.microsoft.com/office/drawing/2014/main" id="{CE1F7763-F22C-0532-63E0-7F8FBB529022}"/>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56FD6B88-EF3A-E645-503B-6AA502B8D82C}"/>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9EDEC346-21EA-4DAA-CD69-9C0EA97A388F}"/>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31" name="TextBox 30">
            <a:extLst>
              <a:ext uri="{FF2B5EF4-FFF2-40B4-BE49-F238E27FC236}">
                <a16:creationId xmlns:a16="http://schemas.microsoft.com/office/drawing/2014/main" id="{6958A41A-8EAB-D365-F7BB-88E4C1D209D7}"/>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43A824C8-FD78-F3AB-7412-54DDA20B6264}"/>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A0184A82-C867-A532-4005-62B650A1BAF0}"/>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9E79ED51-076D-C369-F6EC-B54DF2D5B5CC}"/>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7" name="Rectangle 36">
            <a:extLst>
              <a:ext uri="{FF2B5EF4-FFF2-40B4-BE49-F238E27FC236}">
                <a16:creationId xmlns:a16="http://schemas.microsoft.com/office/drawing/2014/main" id="{5118865F-F6D3-D076-815E-BED6F6EEA6B5}"/>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AB9A0CEE-BE2E-F0ED-7C09-9E3DE058B55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3F4C2167-92AE-05AB-B8C4-90EC53184514}"/>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E0CD04E8-735B-A43C-4AB3-4FA68A0616BD}"/>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69F96447-8921-FF87-14C3-CAABDB619448}"/>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5" name="TextBox 44">
            <a:extLst>
              <a:ext uri="{FF2B5EF4-FFF2-40B4-BE49-F238E27FC236}">
                <a16:creationId xmlns:a16="http://schemas.microsoft.com/office/drawing/2014/main" id="{7AD08D66-65F3-2891-9D6C-810D6B28B10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6" name="TextBox 45">
            <a:extLst>
              <a:ext uri="{FF2B5EF4-FFF2-40B4-BE49-F238E27FC236}">
                <a16:creationId xmlns:a16="http://schemas.microsoft.com/office/drawing/2014/main" id="{7974D581-E3CC-5402-8A45-0956E95303A6}"/>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4" name="Picture 3">
            <a:extLst>
              <a:ext uri="{FF2B5EF4-FFF2-40B4-BE49-F238E27FC236}">
                <a16:creationId xmlns:a16="http://schemas.microsoft.com/office/drawing/2014/main" id="{E181603B-B85F-6031-6AC0-6E679437CC53}"/>
              </a:ext>
            </a:extLst>
          </p:cNvPr>
          <p:cNvPicPr>
            <a:picLocks noChangeAspect="1"/>
          </p:cNvPicPr>
          <p:nvPr/>
        </p:nvPicPr>
        <p:blipFill>
          <a:blip r:embed="rId3"/>
          <a:stretch>
            <a:fillRect/>
          </a:stretch>
        </p:blipFill>
        <p:spPr>
          <a:xfrm>
            <a:off x="1540195" y="2149523"/>
            <a:ext cx="8571128" cy="3863274"/>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A53FB7F-D608-A3E6-4502-7FDE0C6A6870}"/>
                  </a:ext>
                </a:extLst>
              </p:cNvPr>
              <p:cNvSpPr txBox="1"/>
              <p:nvPr/>
            </p:nvSpPr>
            <p:spPr>
              <a:xfrm>
                <a:off x="7265987" y="4317593"/>
                <a:ext cx="121468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l-GR" b="1" i="1" smtClean="0">
                              <a:solidFill>
                                <a:srgbClr val="FFFF99"/>
                              </a:solidFill>
                              <a:latin typeface="Cambria Math" panose="02040503050406030204" pitchFamily="18" charset="0"/>
                              <a:cs typeface="Arial" panose="020B0604020202020204" pitchFamily="34" charset="0"/>
                            </a:rPr>
                          </m:ctrlPr>
                        </m:sSubPr>
                        <m:e>
                          <m:r>
                            <a:rPr lang="en-US" b="1" i="0">
                              <a:solidFill>
                                <a:srgbClr val="FFFF99"/>
                              </a:solidFill>
                              <a:latin typeface="Cambria Math" panose="02040503050406030204" pitchFamily="18" charset="0"/>
                              <a:cs typeface="Arial" panose="020B0604020202020204" pitchFamily="34" charset="0"/>
                            </a:rPr>
                            <m:t>𝐳</m:t>
                          </m:r>
                        </m:e>
                        <m:sub>
                          <m:r>
                            <m:rPr>
                              <m:sty m:val="p"/>
                            </m:rPr>
                            <a:rPr lang="en-US" b="1" i="1" smtClean="0">
                              <a:solidFill>
                                <a:srgbClr val="FFFF99"/>
                              </a:solidFill>
                              <a:latin typeface="Cambria Math" panose="02040503050406030204" pitchFamily="18" charset="0"/>
                              <a:cs typeface="Arial" panose="020B0604020202020204" pitchFamily="34" charset="0"/>
                            </a:rPr>
                            <m:t>start</m:t>
                          </m:r>
                        </m:sub>
                      </m:sSub>
                    </m:oMath>
                  </m:oMathPara>
                </a14:m>
                <a:endParaRPr lang="en-GB" dirty="0"/>
              </a:p>
            </p:txBody>
          </p:sp>
        </mc:Choice>
        <mc:Fallback xmlns="">
          <p:sp>
            <p:nvSpPr>
              <p:cNvPr id="5" name="TextBox 4">
                <a:extLst>
                  <a:ext uri="{FF2B5EF4-FFF2-40B4-BE49-F238E27FC236}">
                    <a16:creationId xmlns:a16="http://schemas.microsoft.com/office/drawing/2014/main" id="{5A53FB7F-D608-A3E6-4502-7FDE0C6A6870}"/>
                  </a:ext>
                </a:extLst>
              </p:cNvPr>
              <p:cNvSpPr txBox="1">
                <a:spLocks noRot="1" noChangeAspect="1" noMove="1" noResize="1" noEditPoints="1" noAdjustHandles="1" noChangeArrowheads="1" noChangeShapeType="1" noTextEdit="1"/>
              </p:cNvSpPr>
              <p:nvPr/>
            </p:nvSpPr>
            <p:spPr>
              <a:xfrm>
                <a:off x="7265987" y="4317593"/>
                <a:ext cx="1214680" cy="369332"/>
              </a:xfrm>
              <a:prstGeom prst="rect">
                <a:avLst/>
              </a:prstGeom>
              <a:blipFill>
                <a:blip r:embed="rId4"/>
                <a:stretch>
                  <a:fillRect/>
                </a:stretch>
              </a:blipFill>
            </p:spPr>
            <p:txBody>
              <a:bodyPr/>
              <a:lstStyle/>
              <a:p>
                <a:r>
                  <a:rPr lang="en-GB">
                    <a:noFill/>
                  </a:rPr>
                  <a:t> </a:t>
                </a:r>
              </a:p>
            </p:txBody>
          </p:sp>
        </mc:Fallback>
      </mc:AlternateContent>
      <p:cxnSp>
        <p:nvCxnSpPr>
          <p:cNvPr id="6" name="Straight Arrow Connector 5">
            <a:extLst>
              <a:ext uri="{FF2B5EF4-FFF2-40B4-BE49-F238E27FC236}">
                <a16:creationId xmlns:a16="http://schemas.microsoft.com/office/drawing/2014/main" id="{87626654-BF06-17B2-48BB-F6099D47E429}"/>
              </a:ext>
            </a:extLst>
          </p:cNvPr>
          <p:cNvCxnSpPr>
            <a:cxnSpLocks/>
          </p:cNvCxnSpPr>
          <p:nvPr/>
        </p:nvCxnSpPr>
        <p:spPr>
          <a:xfrm flipH="1" flipV="1">
            <a:off x="7265987" y="4440296"/>
            <a:ext cx="542441" cy="476891"/>
          </a:xfrm>
          <a:prstGeom prst="straightConnector1">
            <a:avLst/>
          </a:prstGeom>
          <a:ln>
            <a:solidFill>
              <a:srgbClr val="FFFF99"/>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3E63E1C-5E40-5117-4D1E-C3418316D331}"/>
                  </a:ext>
                </a:extLst>
              </p:cNvPr>
              <p:cNvSpPr txBox="1"/>
              <p:nvPr/>
            </p:nvSpPr>
            <p:spPr>
              <a:xfrm>
                <a:off x="4138047" y="4607192"/>
                <a:ext cx="679988" cy="371958"/>
              </a:xfrm>
              <a:prstGeom prst="rect">
                <a:avLst/>
              </a:prstGeom>
              <a:noFill/>
            </p:spPr>
            <p:txBody>
              <a:bodyPr wrap="square">
                <a:spAutoFit/>
              </a:bodyPr>
              <a:lstStyle/>
              <a:p>
                <a14:m>
                  <m:oMath xmlns:m="http://schemas.openxmlformats.org/officeDocument/2006/math">
                    <m:r>
                      <a:rPr lang="el-GR" sz="1800" smtClean="0">
                        <a:solidFill>
                          <a:srgbClr val="FFFF99"/>
                        </a:solidFill>
                        <a:latin typeface="Cambria Math" panose="02040503050406030204" pitchFamily="18" charset="0"/>
                      </a:rPr>
                      <m:t>𝚫</m:t>
                    </m:r>
                    <m:r>
                      <a:rPr lang="en-US" sz="1800">
                        <a:solidFill>
                          <a:srgbClr val="FFFF99"/>
                        </a:solidFill>
                        <a:latin typeface="Cambria Math" panose="02040503050406030204" pitchFamily="18" charset="0"/>
                      </a:rPr>
                      <m:t>𝐳</m:t>
                    </m:r>
                  </m:oMath>
                </a14:m>
                <a:r>
                  <a:rPr lang="en-GB" sz="1800" dirty="0">
                    <a:solidFill>
                      <a:srgbClr val="FFFF99"/>
                    </a:solidFill>
                  </a:rPr>
                  <a:t> </a:t>
                </a:r>
                <a:endParaRPr lang="en-GB" dirty="0">
                  <a:solidFill>
                    <a:srgbClr val="FFFF99"/>
                  </a:solidFill>
                </a:endParaRPr>
              </a:p>
            </p:txBody>
          </p:sp>
        </mc:Choice>
        <mc:Fallback xmlns="">
          <p:sp>
            <p:nvSpPr>
              <p:cNvPr id="9" name="TextBox 8">
                <a:extLst>
                  <a:ext uri="{FF2B5EF4-FFF2-40B4-BE49-F238E27FC236}">
                    <a16:creationId xmlns:a16="http://schemas.microsoft.com/office/drawing/2014/main" id="{53E63E1C-5E40-5117-4D1E-C3418316D331}"/>
                  </a:ext>
                </a:extLst>
              </p:cNvPr>
              <p:cNvSpPr txBox="1">
                <a:spLocks noRot="1" noChangeAspect="1" noMove="1" noResize="1" noEditPoints="1" noAdjustHandles="1" noChangeArrowheads="1" noChangeShapeType="1" noTextEdit="1"/>
              </p:cNvSpPr>
              <p:nvPr/>
            </p:nvSpPr>
            <p:spPr>
              <a:xfrm>
                <a:off x="4138047" y="4607192"/>
                <a:ext cx="679988" cy="371958"/>
              </a:xfrm>
              <a:prstGeom prst="rect">
                <a:avLst/>
              </a:prstGeom>
              <a:blipFill>
                <a:blip r:embed="rId5"/>
                <a:stretch>
                  <a:fillRect/>
                </a:stretch>
              </a:blipFill>
            </p:spPr>
            <p:txBody>
              <a:bodyPr/>
              <a:lstStyle/>
              <a:p>
                <a:r>
                  <a:rPr lang="en-GB">
                    <a:noFill/>
                  </a:rPr>
                  <a:t> </a:t>
                </a:r>
              </a:p>
            </p:txBody>
          </p:sp>
        </mc:Fallback>
      </mc:AlternateContent>
      <p:cxnSp>
        <p:nvCxnSpPr>
          <p:cNvPr id="12" name="Straight Arrow Connector 11">
            <a:extLst>
              <a:ext uri="{FF2B5EF4-FFF2-40B4-BE49-F238E27FC236}">
                <a16:creationId xmlns:a16="http://schemas.microsoft.com/office/drawing/2014/main" id="{D4648F40-05AC-B387-9E9F-1B677A01C16D}"/>
              </a:ext>
            </a:extLst>
          </p:cNvPr>
          <p:cNvCxnSpPr>
            <a:cxnSpLocks/>
          </p:cNvCxnSpPr>
          <p:nvPr/>
        </p:nvCxnSpPr>
        <p:spPr>
          <a:xfrm flipH="1" flipV="1">
            <a:off x="3595606" y="4502259"/>
            <a:ext cx="542441" cy="476891"/>
          </a:xfrm>
          <a:prstGeom prst="straightConnector1">
            <a:avLst/>
          </a:prstGeom>
          <a:ln>
            <a:solidFill>
              <a:srgbClr val="FFFF99"/>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0ED6E98-6E43-598C-7026-CA59A793E800}"/>
                  </a:ext>
                </a:extLst>
              </p:cNvPr>
              <p:cNvSpPr txBox="1"/>
              <p:nvPr/>
            </p:nvSpPr>
            <p:spPr>
              <a:xfrm>
                <a:off x="8132142" y="1491868"/>
                <a:ext cx="6825632" cy="435504"/>
              </a:xfrm>
              <a:prstGeom prst="rect">
                <a:avLst/>
              </a:prstGeom>
              <a:noFill/>
            </p:spPr>
            <p:txBody>
              <a:bodyPr wrap="square">
                <a:spAutoFit/>
              </a:bodyPr>
              <a:lstStyle/>
              <a:p>
                <a:r>
                  <a:rPr lang="en-GB" sz="1600" dirty="0">
                    <a:solidFill>
                      <a:schemeClr val="bg1">
                        <a:lumMod val="65000"/>
                      </a:schemeClr>
                    </a:solidFill>
                    <a:latin typeface="Arial" panose="020B0604020202020204" pitchFamily="34" charset="0"/>
                    <a:cs typeface="Arial" panose="020B0604020202020204" pitchFamily="34" charset="0"/>
                  </a:rPr>
                  <a:t>Thermal history: </a:t>
                </a:r>
                <a14:m>
                  <m:oMath xmlns:m="http://schemas.openxmlformats.org/officeDocument/2006/math">
                    <m:sSub>
                      <m:sSubPr>
                        <m:ctrlPr>
                          <a:rPr lang="en-GB" sz="1600" i="1">
                            <a:solidFill>
                              <a:schemeClr val="bg1">
                                <a:lumMod val="65000"/>
                              </a:schemeClr>
                            </a:solidFill>
                            <a:latin typeface="Cambria Math" panose="02040503050406030204" pitchFamily="18" charset="0"/>
                          </a:rPr>
                        </m:ctrlPr>
                      </m:sSubPr>
                      <m:e>
                        <m:r>
                          <a:rPr lang="en-GB" sz="1600" i="1">
                            <a:solidFill>
                              <a:schemeClr val="bg1">
                                <a:lumMod val="65000"/>
                              </a:schemeClr>
                            </a:solidFill>
                            <a:latin typeface="Cambria Math" panose="02040503050406030204" pitchFamily="18" charset="0"/>
                          </a:rPr>
                          <m:t>𝑢</m:t>
                        </m:r>
                      </m:e>
                      <m:sub>
                        <m:r>
                          <a:rPr lang="en-GB" sz="1600" i="1">
                            <a:solidFill>
                              <a:schemeClr val="bg1">
                                <a:lumMod val="65000"/>
                              </a:schemeClr>
                            </a:solidFill>
                            <a:latin typeface="Cambria Math" panose="02040503050406030204" pitchFamily="18" charset="0"/>
                          </a:rPr>
                          <m:t>0</m:t>
                        </m:r>
                      </m:sub>
                    </m:sSub>
                    <m:r>
                      <a:rPr lang="en-US" sz="1600" i="1">
                        <a:solidFill>
                          <a:schemeClr val="bg1">
                            <a:lumMod val="65000"/>
                          </a:schemeClr>
                        </a:solidFill>
                        <a:latin typeface="Cambria Math" panose="02040503050406030204" pitchFamily="18" charset="0"/>
                      </a:rPr>
                      <m:t>(</m:t>
                    </m:r>
                    <m:sSub>
                      <m:sSubPr>
                        <m:ctrlPr>
                          <a:rPr lang="en-GB" sz="1600" i="1">
                            <a:solidFill>
                              <a:schemeClr val="bg1">
                                <a:lumMod val="65000"/>
                              </a:schemeClr>
                            </a:solidFill>
                            <a:latin typeface="Cambria Math" panose="02040503050406030204" pitchFamily="18" charset="0"/>
                          </a:rPr>
                        </m:ctrlPr>
                      </m:sSubPr>
                      <m:e>
                        <m:r>
                          <a:rPr lang="en-GB" sz="1600" i="1">
                            <a:solidFill>
                              <a:schemeClr val="bg1">
                                <a:lumMod val="65000"/>
                              </a:schemeClr>
                            </a:solidFill>
                            <a:latin typeface="Cambria Math" panose="02040503050406030204" pitchFamily="18" charset="0"/>
                          </a:rPr>
                          <m:t>𝑧</m:t>
                        </m:r>
                      </m:e>
                      <m:sub>
                        <m:r>
                          <a:rPr lang="en-GB" sz="1600" i="1">
                            <a:solidFill>
                              <a:schemeClr val="bg1">
                                <a:lumMod val="65000"/>
                              </a:schemeClr>
                            </a:solidFill>
                            <a:latin typeface="Cambria Math" panose="02040503050406030204" pitchFamily="18" charset="0"/>
                          </a:rPr>
                          <m:t>0</m:t>
                        </m:r>
                      </m:sub>
                    </m:sSub>
                    <m:r>
                      <a:rPr lang="en-US" sz="1600" i="1">
                        <a:solidFill>
                          <a:schemeClr val="bg1">
                            <a:lumMod val="65000"/>
                          </a:schemeClr>
                        </a:solidFill>
                        <a:latin typeface="Cambria Math" panose="02040503050406030204" pitchFamily="18" charset="0"/>
                      </a:rPr>
                      <m:t>)</m:t>
                    </m:r>
                    <m:r>
                      <a:rPr lang="en-GB" sz="1600" i="1">
                        <a:solidFill>
                          <a:schemeClr val="bg1">
                            <a:lumMod val="65000"/>
                          </a:schemeClr>
                        </a:solidFill>
                        <a:latin typeface="Cambria Math" panose="02040503050406030204" pitchFamily="18" charset="0"/>
                      </a:rPr>
                      <m:t>=</m:t>
                    </m:r>
                    <m:nary>
                      <m:naryPr>
                        <m:ctrlPr>
                          <a:rPr lang="en-GB" sz="1600" i="1">
                            <a:solidFill>
                              <a:schemeClr val="bg1">
                                <a:lumMod val="65000"/>
                              </a:schemeClr>
                            </a:solidFill>
                            <a:latin typeface="Cambria Math" panose="02040503050406030204" pitchFamily="18" charset="0"/>
                          </a:rPr>
                        </m:ctrlPr>
                      </m:naryPr>
                      <m:sub>
                        <m:sSub>
                          <m:sSubPr>
                            <m:ctrlPr>
                              <a:rPr lang="en-GB" sz="1600" i="1">
                                <a:solidFill>
                                  <a:schemeClr val="bg1">
                                    <a:lumMod val="65000"/>
                                  </a:schemeClr>
                                </a:solidFill>
                                <a:latin typeface="Cambria Math" panose="02040503050406030204" pitchFamily="18" charset="0"/>
                              </a:rPr>
                            </m:ctrlPr>
                          </m:sSubPr>
                          <m:e>
                            <m:r>
                              <a:rPr lang="en-GB" sz="1600" i="1">
                                <a:solidFill>
                                  <a:schemeClr val="bg1">
                                    <a:lumMod val="65000"/>
                                  </a:schemeClr>
                                </a:solidFill>
                                <a:latin typeface="Cambria Math" panose="02040503050406030204" pitchFamily="18" charset="0"/>
                              </a:rPr>
                              <m:t>𝑧</m:t>
                            </m:r>
                          </m:e>
                          <m:sub>
                            <m:r>
                              <a:rPr lang="en-GB" sz="1600" i="1">
                                <a:solidFill>
                                  <a:schemeClr val="bg1">
                                    <a:lumMod val="65000"/>
                                  </a:schemeClr>
                                </a:solidFill>
                                <a:latin typeface="Cambria Math" panose="02040503050406030204" pitchFamily="18" charset="0"/>
                              </a:rPr>
                              <m:t>0</m:t>
                            </m:r>
                          </m:sub>
                        </m:sSub>
                      </m:sub>
                      <m:sup>
                        <m:sSub>
                          <m:sSubPr>
                            <m:ctrlPr>
                              <a:rPr lang="en-GB" sz="1600" i="1">
                                <a:solidFill>
                                  <a:schemeClr val="bg1">
                                    <a:lumMod val="65000"/>
                                  </a:schemeClr>
                                </a:solidFill>
                                <a:latin typeface="Cambria Math" panose="02040503050406030204" pitchFamily="18" charset="0"/>
                              </a:rPr>
                            </m:ctrlPr>
                          </m:sSubPr>
                          <m:e>
                            <m:r>
                              <a:rPr lang="en-GB" sz="1600" i="1">
                                <a:solidFill>
                                  <a:schemeClr val="bg1">
                                    <a:lumMod val="65000"/>
                                  </a:schemeClr>
                                </a:solidFill>
                                <a:latin typeface="Cambria Math" panose="02040503050406030204" pitchFamily="18" charset="0"/>
                              </a:rPr>
                              <m:t>𝑧</m:t>
                            </m:r>
                          </m:e>
                          <m:sub>
                            <m:r>
                              <m:rPr>
                                <m:sty m:val="p"/>
                              </m:rPr>
                              <a:rPr lang="en-US" sz="1600" i="1">
                                <a:solidFill>
                                  <a:schemeClr val="bg1">
                                    <a:lumMod val="65000"/>
                                  </a:schemeClr>
                                </a:solidFill>
                                <a:latin typeface="Cambria Math" panose="02040503050406030204" pitchFamily="18" charset="0"/>
                              </a:rPr>
                              <m:t>re</m:t>
                            </m:r>
                          </m:sub>
                        </m:sSub>
                      </m:sup>
                      <m:e>
                        <m:r>
                          <a:rPr lang="en-US" sz="1600" i="1">
                            <a:solidFill>
                              <a:schemeClr val="bg1">
                                <a:lumMod val="65000"/>
                              </a:schemeClr>
                            </a:solidFill>
                            <a:latin typeface="Cambria Math" panose="02040503050406030204" pitchFamily="18" charset="0"/>
                          </a:rPr>
                          <m:t>h𝑒𝑎𝑡𝑖𝑛𝑔</m:t>
                        </m:r>
                      </m:e>
                    </m:nary>
                  </m:oMath>
                </a14:m>
                <a:endParaRPr lang="en-GB" sz="1600" dirty="0">
                  <a:solidFill>
                    <a:schemeClr val="bg1">
                      <a:lumMod val="65000"/>
                    </a:schemeClr>
                  </a:solidFill>
                </a:endParaRPr>
              </a:p>
            </p:txBody>
          </p:sp>
        </mc:Choice>
        <mc:Fallback xmlns="">
          <p:sp>
            <p:nvSpPr>
              <p:cNvPr id="15" name="TextBox 14">
                <a:extLst>
                  <a:ext uri="{FF2B5EF4-FFF2-40B4-BE49-F238E27FC236}">
                    <a16:creationId xmlns:a16="http://schemas.microsoft.com/office/drawing/2014/main" id="{C0ED6E98-6E43-598C-7026-CA59A793E800}"/>
                  </a:ext>
                </a:extLst>
              </p:cNvPr>
              <p:cNvSpPr txBox="1">
                <a:spLocks noRot="1" noChangeAspect="1" noMove="1" noResize="1" noEditPoints="1" noAdjustHandles="1" noChangeArrowheads="1" noChangeShapeType="1" noTextEdit="1"/>
              </p:cNvSpPr>
              <p:nvPr/>
            </p:nvSpPr>
            <p:spPr>
              <a:xfrm>
                <a:off x="8132142" y="1491868"/>
                <a:ext cx="6825632" cy="435504"/>
              </a:xfrm>
              <a:prstGeom prst="rect">
                <a:avLst/>
              </a:prstGeom>
              <a:blipFill>
                <a:blip r:embed="rId6"/>
                <a:stretch>
                  <a:fillRect l="-446" t="-102817" b="-1535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266211F-920E-33EB-4E03-0D50803119C2}"/>
                  </a:ext>
                </a:extLst>
              </p:cNvPr>
              <p:cNvSpPr txBox="1"/>
              <p:nvPr/>
            </p:nvSpPr>
            <p:spPr>
              <a:xfrm>
                <a:off x="8480667" y="1854894"/>
                <a:ext cx="7290924" cy="381899"/>
              </a:xfrm>
              <a:prstGeom prst="rect">
                <a:avLst/>
              </a:prstGeom>
              <a:noFill/>
            </p:spPr>
            <p:txBody>
              <a:bodyPr wrap="square">
                <a:spAutoFit/>
              </a:bodyPr>
              <a:lstStyle/>
              <a:p>
                <a:r>
                  <a:rPr lang="en-GB" sz="1600" dirty="0">
                    <a:solidFill>
                      <a:schemeClr val="bg1">
                        <a:lumMod val="65000"/>
                      </a:schemeClr>
                    </a:solidFill>
                    <a:latin typeface="Arial" panose="020B0604020202020204" pitchFamily="34" charset="0"/>
                    <a:cs typeface="Arial" panose="020B0604020202020204" pitchFamily="34" charset="0"/>
                  </a:rPr>
                  <a:t>IGM thermal state:   </a:t>
                </a:r>
                <a14:m>
                  <m:oMath xmlns:m="http://schemas.openxmlformats.org/officeDocument/2006/math">
                    <m:sSub>
                      <m:sSubPr>
                        <m:ctrlPr>
                          <a:rPr lang="en-US" sz="1600" b="1" i="1">
                            <a:solidFill>
                              <a:schemeClr val="bg1">
                                <a:lumMod val="65000"/>
                              </a:schemeClr>
                            </a:solidFill>
                            <a:latin typeface="Cambria Math" panose="02040503050406030204" pitchFamily="18" charset="0"/>
                          </a:rPr>
                        </m:ctrlPr>
                      </m:sSubPr>
                      <m:e>
                        <m:r>
                          <m:rPr>
                            <m:nor/>
                          </m:rPr>
                          <a:rPr lang="en-US" sz="1600">
                            <a:solidFill>
                              <a:schemeClr val="bg1">
                                <a:lumMod val="65000"/>
                              </a:schemeClr>
                            </a:solidFill>
                            <a:latin typeface="Cambria Math" panose="02040503050406030204" pitchFamily="18" charset="0"/>
                          </a:rPr>
                          <m:t>T</m:t>
                        </m:r>
                      </m:e>
                      <m:sub>
                        <m:r>
                          <a:rPr lang="en-US" sz="1600" b="1">
                            <a:solidFill>
                              <a:schemeClr val="bg1">
                                <a:lumMod val="65000"/>
                              </a:schemeClr>
                            </a:solidFill>
                            <a:latin typeface="Cambria Math" panose="02040503050406030204" pitchFamily="18" charset="0"/>
                          </a:rPr>
                          <m:t>0</m:t>
                        </m:r>
                      </m:sub>
                    </m:sSub>
                    <m:r>
                      <a:rPr lang="en-US" sz="1600" b="1" i="1" smtClean="0">
                        <a:solidFill>
                          <a:schemeClr val="bg1">
                            <a:lumMod val="65000"/>
                          </a:schemeClr>
                        </a:solidFill>
                        <a:latin typeface="Cambria Math" panose="02040503050406030204" pitchFamily="18" charset="0"/>
                      </a:rPr>
                      <m:t>=</m:t>
                    </m:r>
                    <m:sSub>
                      <m:sSubPr>
                        <m:ctrlPr>
                          <a:rPr lang="en-GB" sz="1600" i="1" smtClean="0">
                            <a:solidFill>
                              <a:schemeClr val="bg1">
                                <a:lumMod val="65000"/>
                              </a:schemeClr>
                            </a:solidFill>
                            <a:latin typeface="Cambria Math" panose="02040503050406030204" pitchFamily="18" charset="0"/>
                            <a:cs typeface="Arial" panose="020B0604020202020204" pitchFamily="34" charset="0"/>
                          </a:rPr>
                        </m:ctrlPr>
                      </m:sSubPr>
                      <m:e>
                        <m:d>
                          <m:dPr>
                            <m:begChr m:val=""/>
                            <m:endChr m:val="|"/>
                            <m:ctrlPr>
                              <a:rPr lang="en-GB" sz="1600" i="1" dirty="0">
                                <a:solidFill>
                                  <a:schemeClr val="bg1">
                                    <a:lumMod val="65000"/>
                                  </a:schemeClr>
                                </a:solidFill>
                                <a:latin typeface="Cambria Math" panose="02040503050406030204" pitchFamily="18" charset="0"/>
                                <a:cs typeface="Arial" panose="020B0604020202020204" pitchFamily="34" charset="0"/>
                              </a:rPr>
                            </m:ctrlPr>
                          </m:dPr>
                          <m:e>
                            <m:r>
                              <a:rPr lang="en-US" sz="1600" i="1" dirty="0">
                                <a:solidFill>
                                  <a:schemeClr val="bg1">
                                    <a:lumMod val="65000"/>
                                  </a:schemeClr>
                                </a:solidFill>
                                <a:latin typeface="Cambria Math" panose="02040503050406030204" pitchFamily="18" charset="0"/>
                                <a:cs typeface="Arial" panose="020B0604020202020204" pitchFamily="34" charset="0"/>
                              </a:rPr>
                              <m:t>𝑇</m:t>
                            </m:r>
                          </m:e>
                        </m:d>
                      </m:e>
                      <m:sub>
                        <m:r>
                          <m:rPr>
                            <m:nor/>
                          </m:rPr>
                          <a:rPr lang="el-GR" sz="1600" dirty="0">
                            <a:solidFill>
                              <a:schemeClr val="bg1">
                                <a:lumMod val="65000"/>
                              </a:schemeClr>
                            </a:solidFill>
                          </a:rPr>
                          <m:t>ρ</m:t>
                        </m:r>
                        <m:r>
                          <m:rPr>
                            <m:nor/>
                          </m:rPr>
                          <a:rPr lang="en-US" sz="1600" dirty="0">
                            <a:solidFill>
                              <a:schemeClr val="bg1">
                                <a:lumMod val="65000"/>
                              </a:schemeClr>
                            </a:solidFill>
                          </a:rPr>
                          <m:t>/</m:t>
                        </m:r>
                        <m:acc>
                          <m:accPr>
                            <m:chr m:val="̅"/>
                            <m:ctrlPr>
                              <a:rPr lang="en-US" sz="1600" i="1">
                                <a:solidFill>
                                  <a:schemeClr val="bg1">
                                    <a:lumMod val="65000"/>
                                  </a:schemeClr>
                                </a:solidFill>
                                <a:latin typeface="Cambria Math" panose="02040503050406030204" pitchFamily="18" charset="0"/>
                              </a:rPr>
                            </m:ctrlPr>
                          </m:accPr>
                          <m:e>
                            <m:r>
                              <m:rPr>
                                <m:nor/>
                              </m:rPr>
                              <a:rPr lang="el-GR" sz="1600">
                                <a:solidFill>
                                  <a:schemeClr val="bg1">
                                    <a:lumMod val="65000"/>
                                  </a:schemeClr>
                                </a:solidFill>
                              </a:rPr>
                              <m:t>ρ</m:t>
                            </m:r>
                          </m:e>
                        </m:acc>
                        <m:r>
                          <m:rPr>
                            <m:nor/>
                          </m:rPr>
                          <a:rPr lang="en-US" sz="1600" dirty="0">
                            <a:solidFill>
                              <a:schemeClr val="bg1">
                                <a:lumMod val="65000"/>
                              </a:schemeClr>
                            </a:solidFill>
                          </a:rPr>
                          <m:t> =1</m:t>
                        </m:r>
                      </m:sub>
                    </m:sSub>
                  </m:oMath>
                </a14:m>
                <a:endParaRPr lang="en-GB" dirty="0"/>
              </a:p>
            </p:txBody>
          </p:sp>
        </mc:Choice>
        <mc:Fallback xmlns="">
          <p:sp>
            <p:nvSpPr>
              <p:cNvPr id="16" name="TextBox 15">
                <a:extLst>
                  <a:ext uri="{FF2B5EF4-FFF2-40B4-BE49-F238E27FC236}">
                    <a16:creationId xmlns:a16="http://schemas.microsoft.com/office/drawing/2014/main" id="{E266211F-920E-33EB-4E03-0D50803119C2}"/>
                  </a:ext>
                </a:extLst>
              </p:cNvPr>
              <p:cNvSpPr txBox="1">
                <a:spLocks noRot="1" noChangeAspect="1" noMove="1" noResize="1" noEditPoints="1" noAdjustHandles="1" noChangeArrowheads="1" noChangeShapeType="1" noTextEdit="1"/>
              </p:cNvSpPr>
              <p:nvPr/>
            </p:nvSpPr>
            <p:spPr>
              <a:xfrm>
                <a:off x="8480667" y="1854894"/>
                <a:ext cx="7290924" cy="381899"/>
              </a:xfrm>
              <a:prstGeom prst="rect">
                <a:avLst/>
              </a:prstGeom>
              <a:blipFill>
                <a:blip r:embed="rId7"/>
                <a:stretch>
                  <a:fillRect l="-418" t="-95238" b="-139683"/>
                </a:stretch>
              </a:blipFill>
            </p:spPr>
            <p:txBody>
              <a:bodyPr/>
              <a:lstStyle/>
              <a:p>
                <a:r>
                  <a:rPr lang="en-GB">
                    <a:noFill/>
                  </a:rPr>
                  <a:t> </a:t>
                </a:r>
              </a:p>
            </p:txBody>
          </p:sp>
        </mc:Fallback>
      </mc:AlternateContent>
    </p:spTree>
    <p:extLst>
      <p:ext uri="{BB962C8B-B14F-4D97-AF65-F5344CB8AC3E}">
        <p14:creationId xmlns:p14="http://schemas.microsoft.com/office/powerpoint/2010/main" val="3361863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967F4-1CC2-252F-AC33-DC97FF66F4A1}"/>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064C9CE-E64E-C942-98C3-7DDB61613843}"/>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4219E29-89B5-6D4B-2E8C-011CD49DF2B9}"/>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8D9482E-7BAD-ABC2-6122-09F31B058021}"/>
              </a:ext>
            </a:extLst>
          </p:cNvPr>
          <p:cNvSpPr>
            <a:spLocks noGrp="1"/>
          </p:cNvSpPr>
          <p:nvPr>
            <p:ph type="title"/>
          </p:nvPr>
        </p:nvSpPr>
        <p:spPr>
          <a:xfrm>
            <a:off x="339250" y="86627"/>
            <a:ext cx="10515600" cy="1145407"/>
          </a:xfrm>
        </p:spPr>
        <p:txBody>
          <a:bodyPr>
            <a:normAutofit/>
          </a:bodyPr>
          <a:lstStyle/>
          <a:p>
            <a:r>
              <a:rPr lang="en-US" dirty="0">
                <a:solidFill>
                  <a:schemeClr val="bg1"/>
                </a:solidFill>
              </a:rPr>
              <a:t>Neural network emulator</a:t>
            </a:r>
            <a:endParaRPr lang="en-GB" dirty="0">
              <a:solidFill>
                <a:schemeClr val="bg1"/>
              </a:solidFill>
            </a:endParaRPr>
          </a:p>
        </p:txBody>
      </p:sp>
      <p:sp>
        <p:nvSpPr>
          <p:cNvPr id="16" name="Text 19">
            <a:extLst>
              <a:ext uri="{FF2B5EF4-FFF2-40B4-BE49-F238E27FC236}">
                <a16:creationId xmlns:a16="http://schemas.microsoft.com/office/drawing/2014/main" id="{0DB96A09-09A9-D0B4-386C-5641093FE777}"/>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6" name="TextBox 65">
            <a:extLst>
              <a:ext uri="{FF2B5EF4-FFF2-40B4-BE49-F238E27FC236}">
                <a16:creationId xmlns:a16="http://schemas.microsoft.com/office/drawing/2014/main" id="{6629ABE0-931B-13E1-2DF3-24C8E7CE6727}"/>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1" name="Rectangle 40">
            <a:extLst>
              <a:ext uri="{FF2B5EF4-FFF2-40B4-BE49-F238E27FC236}">
                <a16:creationId xmlns:a16="http://schemas.microsoft.com/office/drawing/2014/main" id="{8DEC90F0-B3C0-DD3F-A95F-C7D42A2E9EBE}"/>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32CD2E30-59C9-DB4D-728E-DBA8EDBF3900}"/>
              </a:ext>
            </a:extLst>
          </p:cNvPr>
          <p:cNvSpPr txBox="1"/>
          <p:nvPr/>
        </p:nvSpPr>
        <p:spPr>
          <a:xfrm>
            <a:off x="707668" y="6488668"/>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43" name="TextBox 42">
            <a:extLst>
              <a:ext uri="{FF2B5EF4-FFF2-40B4-BE49-F238E27FC236}">
                <a16:creationId xmlns:a16="http://schemas.microsoft.com/office/drawing/2014/main" id="{D97BAB89-50E3-3FF9-B41A-823738C6D5B8}"/>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4" name="TextBox 43">
            <a:extLst>
              <a:ext uri="{FF2B5EF4-FFF2-40B4-BE49-F238E27FC236}">
                <a16:creationId xmlns:a16="http://schemas.microsoft.com/office/drawing/2014/main" id="{D865935B-13E5-C296-381C-F97130EA6BDC}"/>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45" name="TextBox 44">
            <a:extLst>
              <a:ext uri="{FF2B5EF4-FFF2-40B4-BE49-F238E27FC236}">
                <a16:creationId xmlns:a16="http://schemas.microsoft.com/office/drawing/2014/main" id="{75266239-2605-620C-075A-F4BA87B1391E}"/>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6" name="Rectangle 45">
            <a:extLst>
              <a:ext uri="{FF2B5EF4-FFF2-40B4-BE49-F238E27FC236}">
                <a16:creationId xmlns:a16="http://schemas.microsoft.com/office/drawing/2014/main" id="{368568CE-8D54-A2BD-98AE-832937C8C6E5}"/>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62963EE2-C48B-D5FF-ED8C-94FD18A9DEEC}"/>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48" name="TextBox 47">
            <a:extLst>
              <a:ext uri="{FF2B5EF4-FFF2-40B4-BE49-F238E27FC236}">
                <a16:creationId xmlns:a16="http://schemas.microsoft.com/office/drawing/2014/main" id="{8CC2176C-5F5D-8D69-D217-9EDCD40665A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9" name="TextBox 48">
            <a:extLst>
              <a:ext uri="{FF2B5EF4-FFF2-40B4-BE49-F238E27FC236}">
                <a16:creationId xmlns:a16="http://schemas.microsoft.com/office/drawing/2014/main" id="{DC47BF76-E9C5-1117-C06D-5EA5ED1FBDCE}"/>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50" name="TextBox 49">
            <a:extLst>
              <a:ext uri="{FF2B5EF4-FFF2-40B4-BE49-F238E27FC236}">
                <a16:creationId xmlns:a16="http://schemas.microsoft.com/office/drawing/2014/main" id="{D8ADF835-8424-726D-0CA4-0A5AB0DD6A5B}"/>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1" name="Rectangle 50">
            <a:extLst>
              <a:ext uri="{FF2B5EF4-FFF2-40B4-BE49-F238E27FC236}">
                <a16:creationId xmlns:a16="http://schemas.microsoft.com/office/drawing/2014/main" id="{E2B5A88A-0FF1-C0C9-9B6E-5499309432D4}"/>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7BFE147C-B888-99B0-5F25-701EA7677DB0}"/>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53" name="TextBox 52">
            <a:extLst>
              <a:ext uri="{FF2B5EF4-FFF2-40B4-BE49-F238E27FC236}">
                <a16:creationId xmlns:a16="http://schemas.microsoft.com/office/drawing/2014/main" id="{0871322F-E570-F465-AC9E-A3B982D91D7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54" name="TextBox 53">
            <a:extLst>
              <a:ext uri="{FF2B5EF4-FFF2-40B4-BE49-F238E27FC236}">
                <a16:creationId xmlns:a16="http://schemas.microsoft.com/office/drawing/2014/main" id="{79099E3B-CAED-81A0-031B-EEEB46D6FBCE}"/>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55" name="TextBox 54">
            <a:extLst>
              <a:ext uri="{FF2B5EF4-FFF2-40B4-BE49-F238E27FC236}">
                <a16:creationId xmlns:a16="http://schemas.microsoft.com/office/drawing/2014/main" id="{0F21171F-14DE-B1DC-AAAC-DA2262039A9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56" name="TextBox 55">
            <a:extLst>
              <a:ext uri="{FF2B5EF4-FFF2-40B4-BE49-F238E27FC236}">
                <a16:creationId xmlns:a16="http://schemas.microsoft.com/office/drawing/2014/main" id="{1F8C9E97-9F92-F759-AA4A-328B8A2E02D6}"/>
              </a:ext>
            </a:extLst>
          </p:cNvPr>
          <p:cNvSpPr txBox="1"/>
          <p:nvPr/>
        </p:nvSpPr>
        <p:spPr>
          <a:xfrm>
            <a:off x="6850148" y="6427603"/>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57" name="Rectangle 56">
            <a:extLst>
              <a:ext uri="{FF2B5EF4-FFF2-40B4-BE49-F238E27FC236}">
                <a16:creationId xmlns:a16="http://schemas.microsoft.com/office/drawing/2014/main" id="{7F5093F7-6CAD-3AA6-8D46-717953AD5F15}"/>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a:extLst>
              <a:ext uri="{FF2B5EF4-FFF2-40B4-BE49-F238E27FC236}">
                <a16:creationId xmlns:a16="http://schemas.microsoft.com/office/drawing/2014/main" id="{F765ED02-9754-E7BD-9F04-FB2E55C9D29C}"/>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59" name="TextBox 58">
            <a:extLst>
              <a:ext uri="{FF2B5EF4-FFF2-40B4-BE49-F238E27FC236}">
                <a16:creationId xmlns:a16="http://schemas.microsoft.com/office/drawing/2014/main" id="{BAAA3AEB-FACD-60E6-6CB4-3CF55B7F6BC5}"/>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0" name="TextBox 59">
            <a:extLst>
              <a:ext uri="{FF2B5EF4-FFF2-40B4-BE49-F238E27FC236}">
                <a16:creationId xmlns:a16="http://schemas.microsoft.com/office/drawing/2014/main" id="{F2383B74-726A-735C-B994-FFE3013BDDC7}"/>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2" name="TextBox 61">
            <a:extLst>
              <a:ext uri="{FF2B5EF4-FFF2-40B4-BE49-F238E27FC236}">
                <a16:creationId xmlns:a16="http://schemas.microsoft.com/office/drawing/2014/main" id="{E0E78B56-02BE-2C3D-E05A-895180D0334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8" name="TextBox 67">
            <a:extLst>
              <a:ext uri="{FF2B5EF4-FFF2-40B4-BE49-F238E27FC236}">
                <a16:creationId xmlns:a16="http://schemas.microsoft.com/office/drawing/2014/main" id="{B6F8B4B4-9041-0350-BBB0-EF349D903174}"/>
              </a:ext>
            </a:extLst>
          </p:cNvPr>
          <p:cNvSpPr txBox="1"/>
          <p:nvPr/>
        </p:nvSpPr>
        <p:spPr>
          <a:xfrm>
            <a:off x="10214423" y="6436746"/>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69" name="Rectangle 68">
            <a:extLst>
              <a:ext uri="{FF2B5EF4-FFF2-40B4-BE49-F238E27FC236}">
                <a16:creationId xmlns:a16="http://schemas.microsoft.com/office/drawing/2014/main" id="{48C52D30-D8AE-5849-7AAD-98985416E09B}"/>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F54E6D20-F29E-B0D7-2D7C-966A87D0F572}"/>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C0D51B4B-0AD1-385F-3FE3-D89C3CFC1FA1}"/>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72" name="TextBox 71">
            <a:extLst>
              <a:ext uri="{FF2B5EF4-FFF2-40B4-BE49-F238E27FC236}">
                <a16:creationId xmlns:a16="http://schemas.microsoft.com/office/drawing/2014/main" id="{D21FA350-57EF-12F0-0874-8D1F89448F8A}"/>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73" name="TextBox 72">
            <a:extLst>
              <a:ext uri="{FF2B5EF4-FFF2-40B4-BE49-F238E27FC236}">
                <a16:creationId xmlns:a16="http://schemas.microsoft.com/office/drawing/2014/main" id="{41B6558D-1FA9-4695-F81C-03AEB4EA146C}"/>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74" name="TextBox 73">
            <a:extLst>
              <a:ext uri="{FF2B5EF4-FFF2-40B4-BE49-F238E27FC236}">
                <a16:creationId xmlns:a16="http://schemas.microsoft.com/office/drawing/2014/main" id="{DDAC24CE-EA11-809F-24F0-F257B8C4C95E}"/>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75" name="TextBox 74">
            <a:extLst>
              <a:ext uri="{FF2B5EF4-FFF2-40B4-BE49-F238E27FC236}">
                <a16:creationId xmlns:a16="http://schemas.microsoft.com/office/drawing/2014/main" id="{8669EB8C-79F6-9538-A3C9-327E14DF36E6}"/>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6" name="Rectangle 75">
            <a:extLst>
              <a:ext uri="{FF2B5EF4-FFF2-40B4-BE49-F238E27FC236}">
                <a16:creationId xmlns:a16="http://schemas.microsoft.com/office/drawing/2014/main" id="{CB09B27A-3DED-805E-D449-12FA151782ED}"/>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A45C7A61-71D9-F893-D4E9-916B2E7EF82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a:extLst>
              <a:ext uri="{FF2B5EF4-FFF2-40B4-BE49-F238E27FC236}">
                <a16:creationId xmlns:a16="http://schemas.microsoft.com/office/drawing/2014/main" id="{20A85375-07CB-56CD-818C-57A737D866F7}"/>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79" name="TextBox 78">
            <a:extLst>
              <a:ext uri="{FF2B5EF4-FFF2-40B4-BE49-F238E27FC236}">
                <a16:creationId xmlns:a16="http://schemas.microsoft.com/office/drawing/2014/main" id="{C2E383D5-95B4-5025-96B5-E84E061DBBEA}"/>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80" name="TextBox 79">
            <a:extLst>
              <a:ext uri="{FF2B5EF4-FFF2-40B4-BE49-F238E27FC236}">
                <a16:creationId xmlns:a16="http://schemas.microsoft.com/office/drawing/2014/main" id="{CED88954-1D70-77B9-54A5-9B42B3D8BE9C}"/>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81" name="TextBox 80">
            <a:extLst>
              <a:ext uri="{FF2B5EF4-FFF2-40B4-BE49-F238E27FC236}">
                <a16:creationId xmlns:a16="http://schemas.microsoft.com/office/drawing/2014/main" id="{C668AB5F-413B-291A-160C-32B275AF4A5F}"/>
              </a:ext>
            </a:extLst>
          </p:cNvPr>
          <p:cNvSpPr txBox="1"/>
          <p:nvPr/>
        </p:nvSpPr>
        <p:spPr>
          <a:xfrm>
            <a:off x="7837163" y="6452631"/>
            <a:ext cx="1060730" cy="369332"/>
          </a:xfrm>
          <a:prstGeom prst="rect">
            <a:avLst/>
          </a:prstGeom>
          <a:noFill/>
        </p:spPr>
        <p:txBody>
          <a:bodyPr wrap="square">
            <a:spAutoFit/>
          </a:bodyPr>
          <a:lstStyle/>
          <a:p>
            <a:r>
              <a:rPr lang="en-US" dirty="0">
                <a:solidFill>
                  <a:schemeClr val="bg1"/>
                </a:solidFill>
              </a:rPr>
              <a:t>Results</a:t>
            </a:r>
            <a:endParaRPr lang="en-GB" dirty="0">
              <a:solidFill>
                <a:schemeClr val="bg1"/>
              </a:solidFill>
            </a:endParaRPr>
          </a:p>
        </p:txBody>
      </p:sp>
      <p:sp>
        <p:nvSpPr>
          <p:cNvPr id="82" name="TextBox 81">
            <a:extLst>
              <a:ext uri="{FF2B5EF4-FFF2-40B4-BE49-F238E27FC236}">
                <a16:creationId xmlns:a16="http://schemas.microsoft.com/office/drawing/2014/main" id="{9923938F-33FE-F029-D206-45350495F9AD}"/>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6" name="Picture 5">
            <a:extLst>
              <a:ext uri="{FF2B5EF4-FFF2-40B4-BE49-F238E27FC236}">
                <a16:creationId xmlns:a16="http://schemas.microsoft.com/office/drawing/2014/main" id="{7482BE71-BB40-B2F7-3E95-1D3C0E0AA379}"/>
              </a:ext>
            </a:extLst>
          </p:cNvPr>
          <p:cNvPicPr>
            <a:picLocks noChangeAspect="1"/>
          </p:cNvPicPr>
          <p:nvPr/>
        </p:nvPicPr>
        <p:blipFill>
          <a:blip r:embed="rId3"/>
          <a:srcRect t="1353"/>
          <a:stretch>
            <a:fillRect/>
          </a:stretch>
        </p:blipFill>
        <p:spPr>
          <a:xfrm>
            <a:off x="7284593" y="2281814"/>
            <a:ext cx="3816558" cy="3418454"/>
          </a:xfrm>
          <a:prstGeom prst="rect">
            <a:avLst/>
          </a:prstGeom>
        </p:spPr>
      </p:pic>
      <p:pic>
        <p:nvPicPr>
          <p:cNvPr id="10" name="Picture 9" descr="A diagram of a network&#10;&#10;AI-generated content may be incorrect.">
            <a:extLst>
              <a:ext uri="{FF2B5EF4-FFF2-40B4-BE49-F238E27FC236}">
                <a16:creationId xmlns:a16="http://schemas.microsoft.com/office/drawing/2014/main" id="{C7D2463D-221E-A854-357C-447D585F5D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384" y="2217864"/>
            <a:ext cx="6059764" cy="3465341"/>
          </a:xfrm>
          <a:prstGeom prst="rect">
            <a:avLst/>
          </a:prstGeom>
        </p:spPr>
      </p:pic>
      <p:sp>
        <p:nvSpPr>
          <p:cNvPr id="11" name="TextBox 10">
            <a:extLst>
              <a:ext uri="{FF2B5EF4-FFF2-40B4-BE49-F238E27FC236}">
                <a16:creationId xmlns:a16="http://schemas.microsoft.com/office/drawing/2014/main" id="{D944B99B-6413-E5E3-967A-5F5D8CAD6BA8}"/>
              </a:ext>
            </a:extLst>
          </p:cNvPr>
          <p:cNvSpPr txBox="1"/>
          <p:nvPr/>
        </p:nvSpPr>
        <p:spPr>
          <a:xfrm>
            <a:off x="8076934" y="2025298"/>
            <a:ext cx="2947622" cy="369332"/>
          </a:xfrm>
          <a:prstGeom prst="rect">
            <a:avLst/>
          </a:prstGeom>
          <a:noFill/>
        </p:spPr>
        <p:txBody>
          <a:bodyPr wrap="square">
            <a:spAutoFit/>
          </a:bodyPr>
          <a:lstStyle/>
          <a:p>
            <a:r>
              <a:rPr lang="en-US" sz="1600" dirty="0"/>
              <a:t>Performance</a:t>
            </a:r>
            <a:r>
              <a:rPr lang="en-US" dirty="0"/>
              <a:t> </a:t>
            </a:r>
            <a:r>
              <a:rPr lang="en-US" sz="1600" dirty="0"/>
              <a:t>on test set (z=4.2)</a:t>
            </a:r>
            <a:endParaRPr lang="en-GB" dirty="0"/>
          </a:p>
        </p:txBody>
      </p:sp>
      <p:sp>
        <p:nvSpPr>
          <p:cNvPr id="12" name="Rectangle 11">
            <a:extLst>
              <a:ext uri="{FF2B5EF4-FFF2-40B4-BE49-F238E27FC236}">
                <a16:creationId xmlns:a16="http://schemas.microsoft.com/office/drawing/2014/main" id="{7ACB5AB0-DF6D-E143-679F-63AF1156209B}"/>
              </a:ext>
            </a:extLst>
          </p:cNvPr>
          <p:cNvSpPr/>
          <p:nvPr/>
        </p:nvSpPr>
        <p:spPr>
          <a:xfrm>
            <a:off x="5567320" y="2087745"/>
            <a:ext cx="1432291" cy="5141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D0C8A85-4C68-6D70-76D2-1110951C7F53}"/>
              </a:ext>
            </a:extLst>
          </p:cNvPr>
          <p:cNvSpPr txBox="1"/>
          <p:nvPr/>
        </p:nvSpPr>
        <p:spPr>
          <a:xfrm>
            <a:off x="8251892" y="5802895"/>
            <a:ext cx="6590962" cy="307777"/>
          </a:xfrm>
          <a:prstGeom prst="rect">
            <a:avLst/>
          </a:prstGeom>
          <a:noFill/>
        </p:spPr>
        <p:txBody>
          <a:bodyPr wrap="square">
            <a:spAutoFit/>
          </a:bodyPr>
          <a:lstStyle/>
          <a:p>
            <a:pPr marL="285750" indent="-285750">
              <a:buFont typeface="Wingdings" panose="05000000000000000000" pitchFamily="2" charset="2"/>
              <a:buChar char="Ø"/>
            </a:pPr>
            <a:r>
              <a:rPr lang="en-US" sz="1400" dirty="0">
                <a:latin typeface="Arial" panose="020B0604020202020204" pitchFamily="34" charset="0"/>
                <a:cs typeface="Arial" panose="020B0604020202020204" pitchFamily="34" charset="0"/>
              </a:rPr>
              <a:t>10 emulators per redshift bin</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946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AE3BA-6583-212A-6790-DA59CD108F8B}"/>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448AF0D3-1D55-28B9-90AE-1D2BF6E706CE}"/>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048B3E9D-6C27-2619-A7BB-F2E2526D80AD}"/>
              </a:ext>
            </a:extLst>
          </p:cNvPr>
          <p:cNvSpPr/>
          <p:nvPr/>
        </p:nvSpPr>
        <p:spPr>
          <a:xfrm>
            <a:off x="0" y="1"/>
            <a:ext cx="12192000" cy="1232034"/>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6D68AAC-99EE-B314-1B7A-4F66EBE71717}"/>
              </a:ext>
            </a:extLst>
          </p:cNvPr>
          <p:cNvSpPr/>
          <p:nvPr/>
        </p:nvSpPr>
        <p:spPr>
          <a:xfrm>
            <a:off x="0" y="1167277"/>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DB4332F-DB8A-BAF8-CD08-C2BCE1CBF954}"/>
              </a:ext>
            </a:extLst>
          </p:cNvPr>
          <p:cNvSpPr>
            <a:spLocks noGrp="1"/>
          </p:cNvSpPr>
          <p:nvPr>
            <p:ph type="title"/>
          </p:nvPr>
        </p:nvSpPr>
        <p:spPr>
          <a:xfrm>
            <a:off x="228414" y="50020"/>
            <a:ext cx="10515600" cy="1145407"/>
          </a:xfrm>
        </p:spPr>
        <p:txBody>
          <a:bodyPr/>
          <a:lstStyle/>
          <a:p>
            <a:r>
              <a:rPr lang="en-US" dirty="0">
                <a:solidFill>
                  <a:schemeClr val="bg1"/>
                </a:solidFill>
              </a:rPr>
              <a:t>Dark Matter models</a:t>
            </a:r>
            <a:endParaRPr lang="en-GB" dirty="0">
              <a:solidFill>
                <a:schemeClr val="bg1"/>
              </a:solidFill>
            </a:endParaRPr>
          </a:p>
        </p:txBody>
      </p:sp>
      <p:sp>
        <p:nvSpPr>
          <p:cNvPr id="16" name="Text 19">
            <a:extLst>
              <a:ext uri="{FF2B5EF4-FFF2-40B4-BE49-F238E27FC236}">
                <a16:creationId xmlns:a16="http://schemas.microsoft.com/office/drawing/2014/main" id="{FABF041E-9B4A-71EA-1C63-D13CA62134B0}"/>
              </a:ext>
            </a:extLst>
          </p:cNvPr>
          <p:cNvSpPr/>
          <p:nvPr/>
        </p:nvSpPr>
        <p:spPr>
          <a:xfrm>
            <a:off x="7019720" y="2956798"/>
            <a:ext cx="2834640" cy="295724"/>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2E1172A0-BB75-2492-2584-51B2131AC378}"/>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63" name="TextBox 62">
            <a:extLst>
              <a:ext uri="{FF2B5EF4-FFF2-40B4-BE49-F238E27FC236}">
                <a16:creationId xmlns:a16="http://schemas.microsoft.com/office/drawing/2014/main" id="{87BB8A8B-23D2-7A1F-FDC8-C88797164A83}"/>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734D82C2-A249-E26C-6A3D-BBD5DD7FCE17}"/>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AA8C8F19-ECD4-53D8-9A16-DBCD4952E489}"/>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D24623FF-D3E6-C551-AD8D-63109D5D7707}"/>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8" name="TextBox 77">
            <a:extLst>
              <a:ext uri="{FF2B5EF4-FFF2-40B4-BE49-F238E27FC236}">
                <a16:creationId xmlns:a16="http://schemas.microsoft.com/office/drawing/2014/main" id="{4FE45305-7AB2-FB1B-8248-DC9F1E518D01}"/>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cxnSp>
        <p:nvCxnSpPr>
          <p:cNvPr id="25" name="Straight Connector 24">
            <a:extLst>
              <a:ext uri="{FF2B5EF4-FFF2-40B4-BE49-F238E27FC236}">
                <a16:creationId xmlns:a16="http://schemas.microsoft.com/office/drawing/2014/main" id="{8E366A54-7410-F64C-A158-BA97AB90DBA0}"/>
              </a:ext>
            </a:extLst>
          </p:cNvPr>
          <p:cNvCxnSpPr>
            <a:cxnSpLocks/>
          </p:cNvCxnSpPr>
          <p:nvPr/>
        </p:nvCxnSpPr>
        <p:spPr>
          <a:xfrm flipV="1">
            <a:off x="2028556" y="2974605"/>
            <a:ext cx="0" cy="1703"/>
          </a:xfrm>
          <a:prstGeom prst="line">
            <a:avLst/>
          </a:prstGeom>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FCB69E2E-91CE-449B-99A2-4297B03E638A}"/>
              </a:ext>
            </a:extLst>
          </p:cNvPr>
          <p:cNvSpPr txBox="1"/>
          <p:nvPr/>
        </p:nvSpPr>
        <p:spPr>
          <a:xfrm>
            <a:off x="7926978" y="1566377"/>
            <a:ext cx="1640272" cy="369332"/>
          </a:xfrm>
          <a:prstGeom prst="rect">
            <a:avLst/>
          </a:prstGeom>
          <a:noFill/>
        </p:spPr>
        <p:txBody>
          <a:bodyPr wrap="square">
            <a:spAutoFit/>
          </a:bodyPr>
          <a:lstStyle/>
          <a:p>
            <a:pPr algn="ctr"/>
            <a:r>
              <a:rPr lang="en-US" b="1" dirty="0">
                <a:solidFill>
                  <a:srgbClr val="FF6600"/>
                </a:solidFill>
                <a:latin typeface="Arial" panose="020B0604020202020204" pitchFamily="34" charset="0"/>
                <a:cs typeface="Arial" panose="020B0604020202020204" pitchFamily="34" charset="0"/>
              </a:rPr>
              <a:t>WDM (light)</a:t>
            </a:r>
            <a:endParaRPr lang="en-GB" b="1" dirty="0">
              <a:solidFill>
                <a:srgbClr val="FF6600"/>
              </a:solidFill>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A240A882-A339-CC31-5145-498E131E6263}"/>
              </a:ext>
            </a:extLst>
          </p:cNvPr>
          <p:cNvSpPr txBox="1"/>
          <p:nvPr/>
        </p:nvSpPr>
        <p:spPr>
          <a:xfrm>
            <a:off x="2780503" y="1635627"/>
            <a:ext cx="2011220" cy="369332"/>
          </a:xfrm>
          <a:prstGeom prst="rect">
            <a:avLst/>
          </a:prstGeom>
          <a:noFill/>
        </p:spPr>
        <p:txBody>
          <a:bodyPr wrap="square">
            <a:spAutoFit/>
          </a:bodyPr>
          <a:lstStyle/>
          <a:p>
            <a:r>
              <a:rPr lang="en-US" b="1" dirty="0">
                <a:solidFill>
                  <a:srgbClr val="001848"/>
                </a:solidFill>
                <a:latin typeface="Arial" panose="020B0604020202020204" pitchFamily="34" charset="0"/>
                <a:cs typeface="Arial" panose="020B0604020202020204" pitchFamily="34" charset="0"/>
              </a:rPr>
              <a:t>Ultralight DM</a:t>
            </a:r>
            <a:endParaRPr lang="en-GB" dirty="0"/>
          </a:p>
        </p:txBody>
      </p:sp>
      <p:sp>
        <p:nvSpPr>
          <p:cNvPr id="13" name="Text 10">
            <a:extLst>
              <a:ext uri="{FF2B5EF4-FFF2-40B4-BE49-F238E27FC236}">
                <a16:creationId xmlns:a16="http://schemas.microsoft.com/office/drawing/2014/main" id="{F0C5539E-DDBC-C669-B1F9-57622F0431E7}"/>
              </a:ext>
            </a:extLst>
          </p:cNvPr>
          <p:cNvSpPr/>
          <p:nvPr/>
        </p:nvSpPr>
        <p:spPr>
          <a:xfrm>
            <a:off x="2052478" y="3027292"/>
            <a:ext cx="4111301" cy="1325084"/>
          </a:xfrm>
          <a:prstGeom prst="rect">
            <a:avLst/>
          </a:prstGeom>
          <a:noFill/>
          <a:ln/>
        </p:spPr>
        <p:txBody>
          <a:bodyPr wrap="square" rtlCol="0" anchor="ctr"/>
          <a:lstStyle/>
          <a:p>
            <a:endParaRPr lang="en-US" sz="1400" dirty="0">
              <a:solidFill>
                <a:schemeClr val="bg1"/>
              </a:solidFill>
              <a:latin typeface="Calibri" pitchFamily="34" charset="0"/>
              <a:ea typeface="Calibri" pitchFamily="34" charset="-122"/>
              <a:cs typeface="Calibri" pitchFamily="34" charset="-120"/>
            </a:endParaRPr>
          </a:p>
        </p:txBody>
      </p:sp>
      <p:sp>
        <p:nvSpPr>
          <p:cNvPr id="19" name="Text 6">
            <a:extLst>
              <a:ext uri="{FF2B5EF4-FFF2-40B4-BE49-F238E27FC236}">
                <a16:creationId xmlns:a16="http://schemas.microsoft.com/office/drawing/2014/main" id="{C1FC0442-62D3-9C08-3A51-AF69073FADC9}"/>
              </a:ext>
            </a:extLst>
          </p:cNvPr>
          <p:cNvSpPr/>
          <p:nvPr/>
        </p:nvSpPr>
        <p:spPr>
          <a:xfrm>
            <a:off x="1979326" y="1968974"/>
            <a:ext cx="4187436" cy="695025"/>
          </a:xfrm>
          <a:prstGeom prst="rect">
            <a:avLst/>
          </a:prstGeom>
          <a:noFill/>
          <a:ln/>
        </p:spPr>
        <p:txBody>
          <a:bodyPr wrap="square" lIns="0" tIns="0" rIns="0" bIns="0" rtlCol="0" anchor="ctr"/>
          <a:lstStyle/>
          <a:p>
            <a:pPr marL="0" indent="0" algn="ctr">
              <a:buNone/>
            </a:pPr>
            <a:endParaRPr lang="en-US" sz="2000" dirty="0"/>
          </a:p>
        </p:txBody>
      </p:sp>
      <mc:AlternateContent xmlns:mc="http://schemas.openxmlformats.org/markup-compatibility/2006" xmlns:a14="http://schemas.microsoft.com/office/drawing/2010/main">
        <mc:Choice Requires="a14">
          <p:sp>
            <p:nvSpPr>
              <p:cNvPr id="22" name="Text 10">
                <a:extLst>
                  <a:ext uri="{FF2B5EF4-FFF2-40B4-BE49-F238E27FC236}">
                    <a16:creationId xmlns:a16="http://schemas.microsoft.com/office/drawing/2014/main" id="{23C9E2CF-8525-1CBF-2941-7552F9CEADCF}"/>
                  </a:ext>
                </a:extLst>
              </p:cNvPr>
              <p:cNvSpPr/>
              <p:nvPr/>
            </p:nvSpPr>
            <p:spPr>
              <a:xfrm>
                <a:off x="7736413" y="3038109"/>
                <a:ext cx="3997098" cy="904464"/>
              </a:xfrm>
              <a:prstGeom prst="rect">
                <a:avLst/>
              </a:prstGeom>
              <a:noFill/>
              <a:ln/>
            </p:spPr>
            <p:txBody>
              <a:bodyPr wrap="square" rtlCol="0" anchor="ctr"/>
              <a:lstStyle/>
              <a:p>
                <a:r>
                  <a:rPr lang="en-US" sz="1600" dirty="0">
                    <a:solidFill>
                      <a:schemeClr val="bg1"/>
                    </a:solidFill>
                    <a:latin typeface="Calibri" pitchFamily="34" charset="0"/>
                    <a:ea typeface="Calibri" pitchFamily="34" charset="-122"/>
                    <a:cs typeface="Calibri" pitchFamily="34" charset="-120"/>
                  </a:rPr>
                  <a:t>θini varies from patch to patch. Effective initial angle is then : ⟨</a:t>
                </a:r>
                <a14:m>
                  <m:oMath xmlns:m="http://schemas.openxmlformats.org/officeDocument/2006/math">
                    <m:sSub>
                      <m:sSubPr>
                        <m:ctrlPr>
                          <a:rPr lang="en-US" sz="1600" i="1" smtClean="0">
                            <a:solidFill>
                              <a:schemeClr val="bg1"/>
                            </a:solidFill>
                            <a:latin typeface="Cambria Math" panose="02040503050406030204" pitchFamily="18" charset="0"/>
                            <a:ea typeface="Calibri" pitchFamily="34" charset="-122"/>
                            <a:cs typeface="Calibri" pitchFamily="34" charset="-120"/>
                          </a:rPr>
                        </m:ctrlPr>
                      </m:sSubPr>
                      <m:e>
                        <m:r>
                          <m:rPr>
                            <m:nor/>
                          </m:rPr>
                          <a:rPr lang="en-US" sz="1600" dirty="0">
                            <a:solidFill>
                              <a:schemeClr val="bg1"/>
                            </a:solidFill>
                            <a:latin typeface="Calibri" pitchFamily="34" charset="0"/>
                            <a:ea typeface="Calibri" pitchFamily="34" charset="-122"/>
                            <a:cs typeface="Calibri" pitchFamily="34" charset="-120"/>
                          </a:rPr>
                          <m:t>θ</m:t>
                        </m:r>
                      </m:e>
                      <m:sub>
                        <m:r>
                          <a:rPr lang="en-US" sz="1600" b="0" i="1" smtClean="0">
                            <a:solidFill>
                              <a:schemeClr val="bg1"/>
                            </a:solidFill>
                            <a:latin typeface="Cambria Math" panose="02040503050406030204" pitchFamily="18" charset="0"/>
                            <a:ea typeface="Calibri" pitchFamily="34" charset="-122"/>
                            <a:cs typeface="Calibri" pitchFamily="34" charset="-120"/>
                          </a:rPr>
                          <m:t>𝑖𝑛𝑖</m:t>
                        </m:r>
                      </m:sub>
                    </m:sSub>
                  </m:oMath>
                </a14:m>
                <a:r>
                  <a:rPr lang="en-US" sz="1600" dirty="0">
                    <a:solidFill>
                      <a:schemeClr val="bg1"/>
                    </a:solidFill>
                    <a:latin typeface="Calibri" pitchFamily="34" charset="0"/>
                    <a:ea typeface="Calibri" pitchFamily="34" charset="-122"/>
                    <a:cs typeface="Calibri" pitchFamily="34" charset="-120"/>
                  </a:rPr>
                  <a:t>²⟩ = π²/3</a:t>
                </a:r>
              </a:p>
            </p:txBody>
          </p:sp>
        </mc:Choice>
        <mc:Fallback xmlns="">
          <p:sp>
            <p:nvSpPr>
              <p:cNvPr id="22" name="Text 10">
                <a:extLst>
                  <a:ext uri="{FF2B5EF4-FFF2-40B4-BE49-F238E27FC236}">
                    <a16:creationId xmlns:a16="http://schemas.microsoft.com/office/drawing/2014/main" id="{23C9E2CF-8525-1CBF-2941-7552F9CEADCF}"/>
                  </a:ext>
                </a:extLst>
              </p:cNvPr>
              <p:cNvSpPr>
                <a:spLocks noRot="1" noChangeAspect="1" noMove="1" noResize="1" noEditPoints="1" noAdjustHandles="1" noChangeArrowheads="1" noChangeShapeType="1" noTextEdit="1"/>
              </p:cNvSpPr>
              <p:nvPr/>
            </p:nvSpPr>
            <p:spPr>
              <a:xfrm>
                <a:off x="7736413" y="3038109"/>
                <a:ext cx="3997098" cy="904464"/>
              </a:xfrm>
              <a:prstGeom prst="rect">
                <a:avLst/>
              </a:prstGeom>
              <a:blipFill>
                <a:blip r:embed="rId3"/>
                <a:stretch>
                  <a:fillRect l="-762"/>
                </a:stretch>
              </a:blipFill>
              <a:ln/>
            </p:spPr>
            <p:txBody>
              <a:bodyPr/>
              <a:lstStyle/>
              <a:p>
                <a:r>
                  <a:rPr lang="en-GB">
                    <a:noFill/>
                  </a:rPr>
                  <a:t> </a:t>
                </a:r>
              </a:p>
            </p:txBody>
          </p:sp>
        </mc:Fallback>
      </mc:AlternateContent>
      <p:sp>
        <p:nvSpPr>
          <p:cNvPr id="28" name="Shape 34">
            <a:extLst>
              <a:ext uri="{FF2B5EF4-FFF2-40B4-BE49-F238E27FC236}">
                <a16:creationId xmlns:a16="http://schemas.microsoft.com/office/drawing/2014/main" id="{AE64E9E8-F124-5668-4CD9-0A988AEA63AF}"/>
              </a:ext>
            </a:extLst>
          </p:cNvPr>
          <p:cNvSpPr/>
          <p:nvPr/>
        </p:nvSpPr>
        <p:spPr>
          <a:xfrm>
            <a:off x="1265334" y="2045212"/>
            <a:ext cx="4739455" cy="3549241"/>
          </a:xfrm>
          <a:prstGeom prst="rect">
            <a:avLst/>
          </a:prstGeom>
          <a:solidFill>
            <a:srgbClr val="162850"/>
          </a:solidFill>
          <a:ln w="12700">
            <a:noFill/>
            <a:prstDash val="solid"/>
          </a:ln>
        </p:spPr>
        <p:txBody>
          <a:bodyPr/>
          <a:lstStyle/>
          <a:p>
            <a:endParaRPr lang="en-GB" dirty="0"/>
          </a:p>
        </p:txBody>
      </p:sp>
      <p:sp>
        <p:nvSpPr>
          <p:cNvPr id="27" name="Rectangle 26">
            <a:extLst>
              <a:ext uri="{FF2B5EF4-FFF2-40B4-BE49-F238E27FC236}">
                <a16:creationId xmlns:a16="http://schemas.microsoft.com/office/drawing/2014/main" id="{E7325326-B944-C618-9A51-AB8DB5A96EDE}"/>
              </a:ext>
            </a:extLst>
          </p:cNvPr>
          <p:cNvSpPr/>
          <p:nvPr/>
        </p:nvSpPr>
        <p:spPr>
          <a:xfrm>
            <a:off x="1265334" y="2045211"/>
            <a:ext cx="4739452" cy="504315"/>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Axion-like particles</a:t>
            </a:r>
            <a:endParaRPr lang="en-GB" dirty="0">
              <a:solidFill>
                <a:srgbClr val="001848"/>
              </a:solidFill>
            </a:endParaRPr>
          </a:p>
        </p:txBody>
      </p:sp>
      <mc:AlternateContent xmlns:mc="http://schemas.openxmlformats.org/markup-compatibility/2006">
        <mc:Choice xmlns:a14="http://schemas.microsoft.com/office/drawing/2010/main" Requires="a14">
          <p:sp>
            <p:nvSpPr>
              <p:cNvPr id="57" name="Shape 11">
                <a:extLst>
                  <a:ext uri="{FF2B5EF4-FFF2-40B4-BE49-F238E27FC236}">
                    <a16:creationId xmlns:a16="http://schemas.microsoft.com/office/drawing/2014/main" id="{4B373D00-00CE-8D28-B522-B0FD8FBF0066}"/>
                  </a:ext>
                </a:extLst>
              </p:cNvPr>
              <p:cNvSpPr/>
              <p:nvPr/>
            </p:nvSpPr>
            <p:spPr>
              <a:xfrm>
                <a:off x="1420145" y="2725720"/>
                <a:ext cx="4450973" cy="478560"/>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Strong CP problem; a</a:t>
                </a:r>
                <a:r>
                  <a:rPr lang="en-US" dirty="0">
                    <a:solidFill>
                      <a:schemeClr val="bg1"/>
                    </a:solidFill>
                    <a:latin typeface="Calibri" pitchFamily="34" charset="0"/>
                    <a:ea typeface="Calibri" pitchFamily="34" charset="-122"/>
                    <a:cs typeface="Calibri" pitchFamily="34" charset="-120"/>
                  </a:rPr>
                  <a:t>xion field:  </a:t>
                </a:r>
                <a14:m>
                  <m:oMath xmlns:m="http://schemas.openxmlformats.org/officeDocument/2006/math">
                    <m:r>
                      <a:rPr lang="en-US">
                        <a:solidFill>
                          <a:schemeClr val="bg1"/>
                        </a:solidFill>
                        <a:latin typeface="Cambria Math" panose="02040503050406030204" pitchFamily="18" charset="0"/>
                      </a:rPr>
                      <m:t>𝜽</m:t>
                    </m:r>
                    <m:r>
                      <a:rPr lang="en-US">
                        <a:solidFill>
                          <a:schemeClr val="bg1"/>
                        </a:solidFill>
                        <a:latin typeface="Cambria Math" panose="02040503050406030204" pitchFamily="18" charset="0"/>
                      </a:rPr>
                      <m:t>= </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sSub>
                      <m:sSubPr>
                        <m:ctrlPr>
                          <a:rPr lang="en-US" i="1">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𝑓</m:t>
                        </m:r>
                      </m:e>
                      <m:sub>
                        <m:r>
                          <a:rPr lang="en-US" i="1">
                            <a:solidFill>
                              <a:schemeClr val="bg1"/>
                            </a:solidFill>
                            <a:latin typeface="Cambria Math" panose="02040503050406030204" pitchFamily="18" charset="0"/>
                            <a:ea typeface="Cambria Math" panose="02040503050406030204" pitchFamily="18" charset="0"/>
                          </a:rPr>
                          <m:t>𝑎</m:t>
                        </m:r>
                      </m:sub>
                    </m:sSub>
                  </m:oMath>
                </a14:m>
                <a:endParaRPr lang="en-GB" dirty="0">
                  <a:solidFill>
                    <a:schemeClr val="bg1"/>
                  </a:solidFill>
                </a:endParaRPr>
              </a:p>
            </p:txBody>
          </p:sp>
        </mc:Choice>
        <mc:Fallback>
          <p:sp>
            <p:nvSpPr>
              <p:cNvPr id="57" name="Shape 11">
                <a:extLst>
                  <a:ext uri="{FF2B5EF4-FFF2-40B4-BE49-F238E27FC236}">
                    <a16:creationId xmlns:a16="http://schemas.microsoft.com/office/drawing/2014/main" id="{4B373D00-00CE-8D28-B522-B0FD8FBF0066}"/>
                  </a:ext>
                </a:extLst>
              </p:cNvPr>
              <p:cNvSpPr>
                <a:spLocks noRot="1" noChangeAspect="1" noMove="1" noResize="1" noEditPoints="1" noAdjustHandles="1" noChangeArrowheads="1" noChangeShapeType="1" noTextEdit="1"/>
              </p:cNvSpPr>
              <p:nvPr/>
            </p:nvSpPr>
            <p:spPr>
              <a:xfrm>
                <a:off x="1420145" y="2725720"/>
                <a:ext cx="4450973" cy="478560"/>
              </a:xfrm>
              <a:prstGeom prst="rect">
                <a:avLst/>
              </a:prstGeom>
              <a:blipFill>
                <a:blip r:embed="rId4"/>
                <a:stretch>
                  <a:fillRect l="-1231" t="-6250"/>
                </a:stretch>
              </a:blipFill>
              <a:ln w="6350">
                <a:solidFill>
                  <a:srgbClr val="00B4D8">
                    <a:alpha val="40000"/>
                  </a:srgb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Shape 11">
                <a:extLst>
                  <a:ext uri="{FF2B5EF4-FFF2-40B4-BE49-F238E27FC236}">
                    <a16:creationId xmlns:a16="http://schemas.microsoft.com/office/drawing/2014/main" id="{60C26B87-7610-1633-A93A-AB24D43B29D7}"/>
                  </a:ext>
                </a:extLst>
              </p:cNvPr>
              <p:cNvSpPr/>
              <p:nvPr/>
            </p:nvSpPr>
            <p:spPr>
              <a:xfrm>
                <a:off x="1420145" y="3309477"/>
                <a:ext cx="4450973" cy="415066"/>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PQ-like symmetry breaking scale </a:t>
                </a:r>
                <a14:m>
                  <m:oMath xmlns:m="http://schemas.openxmlformats.org/officeDocument/2006/math">
                    <m:sSub>
                      <m:sSubPr>
                        <m:ctrlPr>
                          <a:rPr lang="en-US" b="1" i="1" smtClean="0">
                            <a:solidFill>
                              <a:schemeClr val="bg1"/>
                            </a:solidFill>
                            <a:latin typeface="Cambria Math" panose="02040503050406030204" pitchFamily="18" charset="0"/>
                            <a:ea typeface="Calibri" pitchFamily="34" charset="-122"/>
                            <a:cs typeface="Calibri" pitchFamily="34" charset="-120"/>
                          </a:rPr>
                        </m:ctrlPr>
                      </m:sSubPr>
                      <m:e>
                        <m:r>
                          <a:rPr lang="en-US" b="1" i="1">
                            <a:solidFill>
                              <a:schemeClr val="bg1"/>
                            </a:solidFill>
                            <a:latin typeface="Cambria Math" panose="02040503050406030204" pitchFamily="18" charset="0"/>
                            <a:ea typeface="Calibri" pitchFamily="34" charset="-122"/>
                            <a:cs typeface="Calibri" pitchFamily="34" charset="-120"/>
                          </a:rPr>
                          <m:t>𝑓</m:t>
                        </m:r>
                      </m:e>
                      <m:sub>
                        <m:r>
                          <a:rPr lang="en-US" b="1" i="1">
                            <a:solidFill>
                              <a:schemeClr val="bg1"/>
                            </a:solidFill>
                            <a:latin typeface="Cambria Math" panose="02040503050406030204" pitchFamily="18" charset="0"/>
                            <a:ea typeface="Calibri" pitchFamily="34" charset="-122"/>
                            <a:cs typeface="Calibri" pitchFamily="34" charset="-120"/>
                          </a:rPr>
                          <m:t>𝑎</m:t>
                        </m:r>
                      </m:sub>
                    </m:sSub>
                  </m:oMath>
                </a14:m>
                <a:endParaRPr lang="en-GB" b="1" i="1" dirty="0">
                  <a:solidFill>
                    <a:srgbClr val="F4C430"/>
                  </a:solidFill>
                  <a:latin typeface="Cambria Math" panose="02040503050406030204" pitchFamily="18" charset="0"/>
                  <a:ea typeface="Calibri" pitchFamily="34" charset="-122"/>
                  <a:cs typeface="Calibri" pitchFamily="34" charset="-120"/>
                </a:endParaRPr>
              </a:p>
            </p:txBody>
          </p:sp>
        </mc:Choice>
        <mc:Fallback xmlns="">
          <p:sp>
            <p:nvSpPr>
              <p:cNvPr id="59" name="Shape 11">
                <a:extLst>
                  <a:ext uri="{FF2B5EF4-FFF2-40B4-BE49-F238E27FC236}">
                    <a16:creationId xmlns:a16="http://schemas.microsoft.com/office/drawing/2014/main" id="{60C26B87-7610-1633-A93A-AB24D43B29D7}"/>
                  </a:ext>
                </a:extLst>
              </p:cNvPr>
              <p:cNvSpPr>
                <a:spLocks noRot="1" noChangeAspect="1" noMove="1" noResize="1" noEditPoints="1" noAdjustHandles="1" noChangeArrowheads="1" noChangeShapeType="1" noTextEdit="1"/>
              </p:cNvSpPr>
              <p:nvPr/>
            </p:nvSpPr>
            <p:spPr>
              <a:xfrm>
                <a:off x="1420145" y="3309477"/>
                <a:ext cx="4450973" cy="415066"/>
              </a:xfrm>
              <a:prstGeom prst="rect">
                <a:avLst/>
              </a:prstGeom>
              <a:blipFill>
                <a:blip r:embed="rId5"/>
                <a:stretch>
                  <a:fillRect l="-1231" t="-7246" b="-11594"/>
                </a:stretch>
              </a:blipFill>
              <a:ln w="6350">
                <a:solidFill>
                  <a:srgbClr val="00B4D8">
                    <a:alpha val="40000"/>
                  </a:srgbClr>
                </a:solidFill>
                <a:prstDash val="solid"/>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0" name="Shape 11">
                <a:extLst>
                  <a:ext uri="{FF2B5EF4-FFF2-40B4-BE49-F238E27FC236}">
                    <a16:creationId xmlns:a16="http://schemas.microsoft.com/office/drawing/2014/main" id="{603CE7FD-BD6A-C4FB-F40D-B54B40A2D19C}"/>
                  </a:ext>
                </a:extLst>
              </p:cNvPr>
              <p:cNvSpPr/>
              <p:nvPr/>
            </p:nvSpPr>
            <p:spPr>
              <a:xfrm>
                <a:off x="1399003" y="3819832"/>
                <a:ext cx="4450973" cy="941186"/>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ALPs vacuum realignment mechanism:</a:t>
                </a:r>
              </a:p>
              <a:p>
                <a:r>
                  <a:rPr lang="en-US" dirty="0">
                    <a:solidFill>
                      <a:schemeClr val="bg1"/>
                    </a:solidFill>
                  </a:rPr>
                  <a:t>Post-inflationary:  </a:t>
                </a:r>
                <a:r>
                  <a:rPr lang="en-US" dirty="0">
                    <a:solidFill>
                      <a:schemeClr val="bg1"/>
                    </a:solidFill>
                    <a:latin typeface="Calibri" pitchFamily="34" charset="0"/>
                    <a:ea typeface="Calibri" pitchFamily="34" charset="-122"/>
                    <a:cs typeface="Calibri" pitchFamily="34" charset="-120"/>
                  </a:rPr>
                  <a:t>⟨</a:t>
                </a:r>
                <a14:m>
                  <m:oMath xmlns:m="http://schemas.openxmlformats.org/officeDocument/2006/math">
                    <m:sSub>
                      <m:sSubPr>
                        <m:ctrlPr>
                          <a:rPr lang="en-US" i="1">
                            <a:solidFill>
                              <a:schemeClr val="bg1"/>
                            </a:solidFill>
                            <a:latin typeface="Cambria Math" panose="02040503050406030204" pitchFamily="18" charset="0"/>
                            <a:ea typeface="Calibri" pitchFamily="34" charset="-122"/>
                            <a:cs typeface="Calibri" pitchFamily="34" charset="-120"/>
                          </a:rPr>
                        </m:ctrlPr>
                      </m:sSubPr>
                      <m:e>
                        <m:r>
                          <m:rPr>
                            <m:nor/>
                          </m:rPr>
                          <a:rPr lang="en-US" dirty="0">
                            <a:solidFill>
                              <a:schemeClr val="bg1"/>
                            </a:solidFill>
                            <a:latin typeface="Calibri" pitchFamily="34" charset="0"/>
                            <a:ea typeface="Calibri" pitchFamily="34" charset="-122"/>
                            <a:cs typeface="Calibri" pitchFamily="34" charset="-120"/>
                          </a:rPr>
                          <m:t>θ</m:t>
                        </m:r>
                      </m:e>
                      <m:sub>
                        <m:r>
                          <a:rPr lang="en-US" i="1">
                            <a:solidFill>
                              <a:schemeClr val="bg1"/>
                            </a:solidFill>
                            <a:latin typeface="Cambria Math" panose="02040503050406030204" pitchFamily="18" charset="0"/>
                            <a:ea typeface="Calibri" pitchFamily="34" charset="-122"/>
                            <a:cs typeface="Calibri" pitchFamily="34" charset="-120"/>
                          </a:rPr>
                          <m:t>𝑖𝑛𝑖</m:t>
                        </m:r>
                      </m:sub>
                    </m:sSub>
                  </m:oMath>
                </a14:m>
                <a:r>
                  <a:rPr lang="en-US" dirty="0">
                    <a:solidFill>
                      <a:schemeClr val="bg1"/>
                    </a:solidFill>
                    <a:latin typeface="Calibri" pitchFamily="34" charset="0"/>
                    <a:ea typeface="Calibri" pitchFamily="34" charset="-122"/>
                    <a:cs typeface="Calibri" pitchFamily="34" charset="-120"/>
                  </a:rPr>
                  <a:t>²⟩ = π²/3</a:t>
                </a:r>
              </a:p>
              <a:p>
                <a14:m>
                  <m:oMath xmlns:m="http://schemas.openxmlformats.org/officeDocument/2006/math">
                    <m:sSub>
                      <m:sSubPr>
                        <m:ctrlPr>
                          <a:rPr lang="en-US" i="1">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𝑓</m:t>
                        </m:r>
                      </m:e>
                      <m:sub>
                        <m:r>
                          <a:rPr lang="en-US" i="1">
                            <a:solidFill>
                              <a:schemeClr val="bg1"/>
                            </a:solidFill>
                            <a:latin typeface="Cambria Math" panose="02040503050406030204" pitchFamily="18" charset="0"/>
                            <a:ea typeface="Cambria Math" panose="02040503050406030204" pitchFamily="18" charset="0"/>
                          </a:rPr>
                          <m:t>𝑎</m:t>
                        </m:r>
                      </m:sub>
                    </m:sSub>
                    <m:r>
                      <a:rPr lang="en-US" i="1">
                        <a:solidFill>
                          <a:schemeClr val="bg1"/>
                        </a:solidFill>
                        <a:latin typeface="Cambria Math" panose="02040503050406030204" pitchFamily="18" charset="0"/>
                        <a:ea typeface="Cambria Math" panose="02040503050406030204" pitchFamily="18" charset="0"/>
                      </a:rPr>
                      <m:t> </m:t>
                    </m:r>
                  </m:oMath>
                </a14:m>
                <a:r>
                  <a:rPr lang="en-US" dirty="0">
                    <a:solidFill>
                      <a:srgbClr val="E8EEF7"/>
                    </a:solidFill>
                    <a:latin typeface="Calibri" pitchFamily="34" charset="0"/>
                    <a:ea typeface="Calibri" pitchFamily="34" charset="-122"/>
                    <a:cs typeface="Calibri" pitchFamily="34" charset="-120"/>
                  </a:rPr>
                  <a:t>is fixed to require </a:t>
                </a:r>
                <a14:m>
                  <m:oMath xmlns:m="http://schemas.openxmlformats.org/officeDocument/2006/math">
                    <m:sSub>
                      <m:sSubPr>
                        <m:ctrlPr>
                          <a:rPr lang="en-US" b="1" i="1">
                            <a:solidFill>
                              <a:srgbClr val="F4C430"/>
                            </a:solidFill>
                            <a:latin typeface="Cambria Math" panose="02040503050406030204" pitchFamily="18" charset="0"/>
                            <a:ea typeface="Calibri" pitchFamily="34" charset="-122"/>
                            <a:cs typeface="Calibri" pitchFamily="34" charset="-120"/>
                          </a:rPr>
                        </m:ctrlPr>
                      </m:sSubPr>
                      <m:e>
                        <m:r>
                          <m:rPr>
                            <m:nor/>
                          </m:rPr>
                          <a:rPr lang="en-US" b="1" i="1" dirty="0">
                            <a:solidFill>
                              <a:srgbClr val="F4C430"/>
                            </a:solidFill>
                            <a:latin typeface="Calibri" pitchFamily="34" charset="0"/>
                            <a:ea typeface="Calibri" pitchFamily="34" charset="-122"/>
                            <a:cs typeface="Calibri" pitchFamily="34" charset="-120"/>
                          </a:rPr>
                          <m:t>Ω</m:t>
                        </m:r>
                      </m:e>
                      <m:sub>
                        <m:r>
                          <a:rPr lang="en-US" b="1" i="1">
                            <a:solidFill>
                              <a:srgbClr val="F4C430"/>
                            </a:solidFill>
                            <a:latin typeface="Cambria Math" panose="02040503050406030204" pitchFamily="18" charset="0"/>
                            <a:ea typeface="Calibri" pitchFamily="34" charset="-122"/>
                            <a:cs typeface="Calibri" pitchFamily="34" charset="-120"/>
                          </a:rPr>
                          <m:t>𝒂</m:t>
                        </m:r>
                      </m:sub>
                    </m:sSub>
                    <m:r>
                      <a:rPr lang="en-US" b="1" i="1">
                        <a:solidFill>
                          <a:srgbClr val="F4C430"/>
                        </a:solidFill>
                        <a:latin typeface="Cambria Math" panose="02040503050406030204" pitchFamily="18" charset="0"/>
                        <a:ea typeface="Calibri" pitchFamily="34" charset="-122"/>
                        <a:cs typeface="Calibri" pitchFamily="34" charset="-120"/>
                      </a:rPr>
                      <m:t>= </m:t>
                    </m:r>
                    <m:sSub>
                      <m:sSubPr>
                        <m:ctrlPr>
                          <a:rPr lang="en-US" b="1" i="1">
                            <a:solidFill>
                              <a:srgbClr val="F4C430"/>
                            </a:solidFill>
                            <a:latin typeface="Cambria Math" panose="02040503050406030204" pitchFamily="18" charset="0"/>
                            <a:ea typeface="Calibri" pitchFamily="34" charset="-122"/>
                            <a:cs typeface="Calibri" pitchFamily="34" charset="-120"/>
                          </a:rPr>
                        </m:ctrlPr>
                      </m:sSubPr>
                      <m:e>
                        <m:r>
                          <m:rPr>
                            <m:nor/>
                          </m:rPr>
                          <a:rPr lang="en-US" b="1" i="1" dirty="0">
                            <a:solidFill>
                              <a:srgbClr val="F4C430"/>
                            </a:solidFill>
                            <a:latin typeface="Calibri" pitchFamily="34" charset="0"/>
                            <a:ea typeface="Calibri" pitchFamily="34" charset="-122"/>
                            <a:cs typeface="Calibri" pitchFamily="34" charset="-120"/>
                          </a:rPr>
                          <m:t>Ω</m:t>
                        </m:r>
                      </m:e>
                      <m:sub>
                        <m:r>
                          <a:rPr lang="en-US" b="1" i="1" dirty="0">
                            <a:solidFill>
                              <a:srgbClr val="F4C430"/>
                            </a:solidFill>
                            <a:latin typeface="Cambria Math" panose="02040503050406030204" pitchFamily="18" charset="0"/>
                            <a:ea typeface="Calibri" pitchFamily="34" charset="-122"/>
                            <a:cs typeface="Calibri" pitchFamily="34" charset="-120"/>
                          </a:rPr>
                          <m:t>𝑪𝑫𝑴</m:t>
                        </m:r>
                      </m:sub>
                    </m:sSub>
                  </m:oMath>
                </a14:m>
                <a:endParaRPr lang="en-GB" b="1" i="1" dirty="0">
                  <a:solidFill>
                    <a:srgbClr val="F4C430"/>
                  </a:solidFill>
                  <a:latin typeface="Cambria Math" panose="02040503050406030204" pitchFamily="18" charset="0"/>
                  <a:ea typeface="Calibri" pitchFamily="34" charset="-122"/>
                  <a:cs typeface="Calibri" pitchFamily="34" charset="-120"/>
                </a:endParaRPr>
              </a:p>
            </p:txBody>
          </p:sp>
        </mc:Choice>
        <mc:Fallback>
          <p:sp>
            <p:nvSpPr>
              <p:cNvPr id="60" name="Shape 11">
                <a:extLst>
                  <a:ext uri="{FF2B5EF4-FFF2-40B4-BE49-F238E27FC236}">
                    <a16:creationId xmlns:a16="http://schemas.microsoft.com/office/drawing/2014/main" id="{603CE7FD-BD6A-C4FB-F40D-B54B40A2D19C}"/>
                  </a:ext>
                </a:extLst>
              </p:cNvPr>
              <p:cNvSpPr>
                <a:spLocks noRot="1" noChangeAspect="1" noMove="1" noResize="1" noEditPoints="1" noAdjustHandles="1" noChangeArrowheads="1" noChangeShapeType="1" noTextEdit="1"/>
              </p:cNvSpPr>
              <p:nvPr/>
            </p:nvSpPr>
            <p:spPr>
              <a:xfrm>
                <a:off x="1399003" y="3819832"/>
                <a:ext cx="4450973" cy="941186"/>
              </a:xfrm>
              <a:prstGeom prst="rect">
                <a:avLst/>
              </a:prstGeom>
              <a:blipFill>
                <a:blip r:embed="rId6"/>
                <a:stretch>
                  <a:fillRect l="-1093" t="-3226" b="-7097"/>
                </a:stretch>
              </a:blipFill>
              <a:ln w="6350">
                <a:solidFill>
                  <a:srgbClr val="00B4D8">
                    <a:alpha val="40000"/>
                  </a:srgbClr>
                </a:solidFill>
                <a:prstDash val="solid"/>
              </a:ln>
            </p:spPr>
            <p:txBody>
              <a:bodyPr/>
              <a:lstStyle/>
              <a:p>
                <a:r>
                  <a:rPr lang="en-GB">
                    <a:noFill/>
                  </a:rPr>
                  <a:t> </a:t>
                </a:r>
              </a:p>
            </p:txBody>
          </p:sp>
        </mc:Fallback>
      </mc:AlternateContent>
      <p:sp>
        <p:nvSpPr>
          <p:cNvPr id="70" name="Shape 11">
            <a:extLst>
              <a:ext uri="{FF2B5EF4-FFF2-40B4-BE49-F238E27FC236}">
                <a16:creationId xmlns:a16="http://schemas.microsoft.com/office/drawing/2014/main" id="{FD82591D-7686-294F-5D22-B9A56ED5CB81}"/>
              </a:ext>
            </a:extLst>
          </p:cNvPr>
          <p:cNvSpPr/>
          <p:nvPr/>
        </p:nvSpPr>
        <p:spPr>
          <a:xfrm>
            <a:off x="1409574" y="4904975"/>
            <a:ext cx="4440402" cy="543735"/>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ISOCURVATURE PERTURBATIONS</a:t>
            </a:r>
            <a:endParaRPr lang="en-GB" dirty="0">
              <a:solidFill>
                <a:schemeClr val="bg1"/>
              </a:solidFill>
            </a:endParaRPr>
          </a:p>
        </p:txBody>
      </p:sp>
      <p:cxnSp>
        <p:nvCxnSpPr>
          <p:cNvPr id="71" name="Straight Connector 70">
            <a:extLst>
              <a:ext uri="{FF2B5EF4-FFF2-40B4-BE49-F238E27FC236}">
                <a16:creationId xmlns:a16="http://schemas.microsoft.com/office/drawing/2014/main" id="{6908A109-E12C-D09E-3377-36B1E13F028C}"/>
              </a:ext>
            </a:extLst>
          </p:cNvPr>
          <p:cNvCxnSpPr>
            <a:cxnSpLocks/>
          </p:cNvCxnSpPr>
          <p:nvPr/>
        </p:nvCxnSpPr>
        <p:spPr>
          <a:xfrm flipV="1">
            <a:off x="7014903" y="2974605"/>
            <a:ext cx="0" cy="64"/>
          </a:xfrm>
          <a:prstGeom prst="line">
            <a:avLst/>
          </a:prstGeom>
        </p:spPr>
        <p:style>
          <a:lnRef idx="2">
            <a:schemeClr val="accent1"/>
          </a:lnRef>
          <a:fillRef idx="0">
            <a:schemeClr val="accent1"/>
          </a:fillRef>
          <a:effectRef idx="1">
            <a:schemeClr val="accent1"/>
          </a:effectRef>
          <a:fontRef idx="minor">
            <a:schemeClr val="tx1"/>
          </a:fontRef>
        </p:style>
      </p:cxnSp>
      <p:sp>
        <p:nvSpPr>
          <p:cNvPr id="72" name="Text 10">
            <a:extLst>
              <a:ext uri="{FF2B5EF4-FFF2-40B4-BE49-F238E27FC236}">
                <a16:creationId xmlns:a16="http://schemas.microsoft.com/office/drawing/2014/main" id="{81E9F747-37A3-AAC3-DD03-FFEE65FD45BC}"/>
              </a:ext>
            </a:extLst>
          </p:cNvPr>
          <p:cNvSpPr/>
          <p:nvPr/>
        </p:nvSpPr>
        <p:spPr>
          <a:xfrm>
            <a:off x="7038825" y="3027292"/>
            <a:ext cx="4111301" cy="1098877"/>
          </a:xfrm>
          <a:prstGeom prst="rect">
            <a:avLst/>
          </a:prstGeom>
          <a:noFill/>
          <a:ln/>
        </p:spPr>
        <p:txBody>
          <a:bodyPr wrap="square" rtlCol="0" anchor="ctr"/>
          <a:lstStyle/>
          <a:p>
            <a:endParaRPr lang="en-US" sz="1400" dirty="0">
              <a:solidFill>
                <a:schemeClr val="bg1"/>
              </a:solidFill>
              <a:latin typeface="Calibri" pitchFamily="34" charset="0"/>
              <a:ea typeface="Calibri" pitchFamily="34" charset="-122"/>
              <a:cs typeface="Calibri" pitchFamily="34" charset="-120"/>
            </a:endParaRPr>
          </a:p>
        </p:txBody>
      </p:sp>
      <p:sp>
        <p:nvSpPr>
          <p:cNvPr id="73" name="Text 6">
            <a:extLst>
              <a:ext uri="{FF2B5EF4-FFF2-40B4-BE49-F238E27FC236}">
                <a16:creationId xmlns:a16="http://schemas.microsoft.com/office/drawing/2014/main" id="{8925605D-EF66-2B38-23A1-2EE38307C5F9}"/>
              </a:ext>
            </a:extLst>
          </p:cNvPr>
          <p:cNvSpPr/>
          <p:nvPr/>
        </p:nvSpPr>
        <p:spPr>
          <a:xfrm>
            <a:off x="6965673" y="1968975"/>
            <a:ext cx="4187436" cy="576376"/>
          </a:xfrm>
          <a:prstGeom prst="rect">
            <a:avLst/>
          </a:prstGeom>
          <a:noFill/>
          <a:ln/>
        </p:spPr>
        <p:txBody>
          <a:bodyPr wrap="square" lIns="0" tIns="0" rIns="0" bIns="0" rtlCol="0" anchor="ctr"/>
          <a:lstStyle/>
          <a:p>
            <a:pPr marL="0" indent="0" algn="ctr">
              <a:buNone/>
            </a:pPr>
            <a:endParaRPr lang="en-US" sz="2000" dirty="0"/>
          </a:p>
        </p:txBody>
      </p:sp>
      <p:sp>
        <p:nvSpPr>
          <p:cNvPr id="74" name="Shape 34">
            <a:extLst>
              <a:ext uri="{FF2B5EF4-FFF2-40B4-BE49-F238E27FC236}">
                <a16:creationId xmlns:a16="http://schemas.microsoft.com/office/drawing/2014/main" id="{E0B66191-AAAD-E481-3E03-C1DA259EFD50}"/>
              </a:ext>
            </a:extLst>
          </p:cNvPr>
          <p:cNvSpPr/>
          <p:nvPr/>
        </p:nvSpPr>
        <p:spPr>
          <a:xfrm>
            <a:off x="6251679" y="2035296"/>
            <a:ext cx="4759811" cy="3559157"/>
          </a:xfrm>
          <a:prstGeom prst="rect">
            <a:avLst/>
          </a:prstGeom>
          <a:solidFill>
            <a:srgbClr val="162850"/>
          </a:solidFill>
          <a:ln w="12700">
            <a:noFill/>
            <a:prstDash val="solid"/>
          </a:ln>
        </p:spPr>
        <p:txBody>
          <a:bodyPr/>
          <a:lstStyle/>
          <a:p>
            <a:endParaRPr lang="en-GB" dirty="0"/>
          </a:p>
        </p:txBody>
      </p:sp>
      <p:sp>
        <p:nvSpPr>
          <p:cNvPr id="75" name="Rectangle 74">
            <a:extLst>
              <a:ext uri="{FF2B5EF4-FFF2-40B4-BE49-F238E27FC236}">
                <a16:creationId xmlns:a16="http://schemas.microsoft.com/office/drawing/2014/main" id="{B66DBE05-93AF-4A8B-0CBB-8D7863DEF067}"/>
              </a:ext>
            </a:extLst>
          </p:cNvPr>
          <p:cNvSpPr/>
          <p:nvPr/>
        </p:nvSpPr>
        <p:spPr>
          <a:xfrm>
            <a:off x="6251679" y="2035295"/>
            <a:ext cx="4759811" cy="506794"/>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(sterile) </a:t>
            </a:r>
            <a:r>
              <a:rPr lang="el-GR" dirty="0">
                <a:solidFill>
                  <a:srgbClr val="001848"/>
                </a:solidFill>
              </a:rPr>
              <a:t>ν</a:t>
            </a:r>
            <a:r>
              <a:rPr lang="en-US" dirty="0">
                <a:solidFill>
                  <a:srgbClr val="001848"/>
                </a:solidFill>
              </a:rPr>
              <a:t> -like</a:t>
            </a:r>
            <a:endParaRPr lang="en-GB" dirty="0">
              <a:solidFill>
                <a:srgbClr val="001848"/>
              </a:solidFill>
            </a:endParaRPr>
          </a:p>
        </p:txBody>
      </p:sp>
      <p:sp>
        <p:nvSpPr>
          <p:cNvPr id="77" name="Shape 11">
            <a:extLst>
              <a:ext uri="{FF2B5EF4-FFF2-40B4-BE49-F238E27FC236}">
                <a16:creationId xmlns:a16="http://schemas.microsoft.com/office/drawing/2014/main" id="{26C8784C-6F29-9F0E-AE95-2E92F1E1A072}"/>
              </a:ext>
            </a:extLst>
          </p:cNvPr>
          <p:cNvSpPr/>
          <p:nvPr/>
        </p:nvSpPr>
        <p:spPr>
          <a:xfrm>
            <a:off x="6360914" y="2711990"/>
            <a:ext cx="4450973" cy="441859"/>
          </a:xfrm>
          <a:prstGeom prst="rect">
            <a:avLst/>
          </a:prstGeom>
          <a:solidFill>
            <a:srgbClr val="162850">
              <a:alpha val="50000"/>
            </a:srgbClr>
          </a:solidFill>
          <a:ln w="6350">
            <a:solidFill>
              <a:schemeClr val="accent2">
                <a:alpha val="40000"/>
              </a:schemeClr>
            </a:solidFill>
            <a:prstDash val="solid"/>
          </a:ln>
        </p:spPr>
        <p:txBody>
          <a:bodyPr/>
          <a:lstStyle/>
          <a:p>
            <a:r>
              <a:rPr lang="en-US" dirty="0">
                <a:solidFill>
                  <a:schemeClr val="bg1"/>
                </a:solidFill>
              </a:rPr>
              <a:t>Non-zero velocity dispersion at decoupling.</a:t>
            </a:r>
            <a:endParaRPr lang="en-GB" dirty="0">
              <a:solidFill>
                <a:schemeClr val="bg1"/>
              </a:solidFill>
            </a:endParaRPr>
          </a:p>
        </p:txBody>
      </p:sp>
      <mc:AlternateContent xmlns:mc="http://schemas.openxmlformats.org/markup-compatibility/2006" xmlns:a14="http://schemas.microsoft.com/office/drawing/2010/main">
        <mc:Choice Requires="a14">
          <p:sp>
            <p:nvSpPr>
              <p:cNvPr id="79" name="Shape 11">
                <a:extLst>
                  <a:ext uri="{FF2B5EF4-FFF2-40B4-BE49-F238E27FC236}">
                    <a16:creationId xmlns:a16="http://schemas.microsoft.com/office/drawing/2014/main" id="{DD02D26B-370F-703B-14D2-CE9D3795D3F5}"/>
                  </a:ext>
                </a:extLst>
              </p:cNvPr>
              <p:cNvSpPr/>
              <p:nvPr/>
            </p:nvSpPr>
            <p:spPr>
              <a:xfrm>
                <a:off x="6360914" y="3285483"/>
                <a:ext cx="4450973" cy="612583"/>
              </a:xfrm>
              <a:prstGeom prst="rect">
                <a:avLst/>
              </a:prstGeom>
              <a:solidFill>
                <a:srgbClr val="162850">
                  <a:alpha val="50000"/>
                </a:srgbClr>
              </a:solidFill>
              <a:ln w="6350">
                <a:solidFill>
                  <a:schemeClr val="accent2">
                    <a:alpha val="40000"/>
                  </a:schemeClr>
                </a:solidFill>
                <a:prstDash val="solid"/>
              </a:ln>
            </p:spPr>
            <p:txBody>
              <a:bodyPr/>
              <a:lstStyle/>
              <a:p>
                <a14:m>
                  <m:oMath xmlns:m="http://schemas.openxmlformats.org/officeDocument/2006/math">
                    <m:r>
                      <a:rPr lang="el-GR">
                        <a:solidFill>
                          <a:schemeClr val="bg1"/>
                        </a:solidFill>
                        <a:latin typeface="Cambria Math" panose="02040503050406030204" pitchFamily="18" charset="0"/>
                      </a:rPr>
                      <m:t>𝜆</m:t>
                    </m:r>
                    <m:r>
                      <a:rPr lang="en-US" smtClean="0">
                        <a:solidFill>
                          <a:schemeClr val="bg1"/>
                        </a:solidFill>
                        <a:latin typeface="Cambria Math" panose="02040503050406030204" pitchFamily="18" charset="0"/>
                      </a:rPr>
                      <m:t>&lt;</m:t>
                    </m:r>
                    <m:sSub>
                      <m:sSubPr>
                        <m:ctrlPr>
                          <a:rPr lang="en-US" i="1">
                            <a:solidFill>
                              <a:schemeClr val="bg1"/>
                            </a:solidFill>
                            <a:latin typeface="Cambria Math" panose="02040503050406030204" pitchFamily="18" charset="0"/>
                          </a:rPr>
                        </m:ctrlPr>
                      </m:sSubPr>
                      <m:e>
                        <m:r>
                          <a:rPr lang="el-GR">
                            <a:solidFill>
                              <a:schemeClr val="bg1"/>
                            </a:solidFill>
                            <a:latin typeface="Cambria Math" panose="02040503050406030204" pitchFamily="18" charset="0"/>
                          </a:rPr>
                          <m:t>𝜆</m:t>
                        </m:r>
                      </m:e>
                      <m:sub>
                        <m:r>
                          <m:rPr>
                            <m:sty m:val="p"/>
                          </m:rPr>
                          <a:rPr lang="en-US">
                            <a:solidFill>
                              <a:schemeClr val="bg1"/>
                            </a:solidFill>
                            <a:latin typeface="Cambria Math" panose="02040503050406030204" pitchFamily="18" charset="0"/>
                          </a:rPr>
                          <m:t>fs</m:t>
                        </m:r>
                      </m:sub>
                    </m:sSub>
                    <m:r>
                      <a:rPr lang="en-US" smtClean="0">
                        <a:solidFill>
                          <a:schemeClr val="bg1"/>
                        </a:solidFill>
                        <a:latin typeface="Cambria Math" panose="02040503050406030204" pitchFamily="18" charset="0"/>
                      </a:rPr>
                      <m:t>:</m:t>
                    </m:r>
                  </m:oMath>
                </a14:m>
                <a:r>
                  <a:rPr lang="en-US" dirty="0">
                    <a:solidFill>
                      <a:schemeClr val="bg1"/>
                    </a:solidFill>
                  </a:rPr>
                  <a:t>  WDM free-streaming damping</a:t>
                </a:r>
                <a14:m>
                  <m:oMath xmlns:m="http://schemas.openxmlformats.org/officeDocument/2006/math">
                    <m:r>
                      <a:rPr lang="en-GB" dirty="0">
                        <a:solidFill>
                          <a:schemeClr val="bg1"/>
                        </a:solidFill>
                        <a:latin typeface="Cambria Math" panose="02040503050406030204" pitchFamily="18" charset="0"/>
                      </a:rPr>
                      <m:t>≈</m:t>
                    </m:r>
                  </m:oMath>
                </a14:m>
                <a:r>
                  <a:rPr lang="en-GB" dirty="0">
                    <a:solidFill>
                      <a:schemeClr val="bg1"/>
                    </a:solidFill>
                  </a:rPr>
                  <a:t> 1-40 </a:t>
                </a:r>
                <a14:m>
                  <m:oMath xmlns:m="http://schemas.openxmlformats.org/officeDocument/2006/math">
                    <m:sSup>
                      <m:sSupPr>
                        <m:ctrlPr>
                          <a:rPr lang="en-US" i="1">
                            <a:solidFill>
                              <a:schemeClr val="bg1"/>
                            </a:solidFill>
                            <a:latin typeface="Cambria Math" panose="02040503050406030204" pitchFamily="18" charset="0"/>
                          </a:rPr>
                        </m:ctrlPr>
                      </m:sSupPr>
                      <m:e>
                        <m:r>
                          <m:rPr>
                            <m:sty m:val="p"/>
                          </m:rPr>
                          <a:rPr lang="en-US">
                            <a:solidFill>
                              <a:schemeClr val="bg1"/>
                            </a:solidFill>
                            <a:latin typeface="Cambria Math" panose="02040503050406030204" pitchFamily="18" charset="0"/>
                          </a:rPr>
                          <m:t>h</m:t>
                        </m:r>
                      </m:e>
                      <m:sup>
                        <m:r>
                          <a:rPr lang="en-US">
                            <a:solidFill>
                              <a:schemeClr val="bg1"/>
                            </a:solidFill>
                            <a:latin typeface="Cambria Math" panose="02040503050406030204" pitchFamily="18" charset="0"/>
                          </a:rPr>
                          <m:t>−1 </m:t>
                        </m:r>
                      </m:sup>
                    </m:sSup>
                    <m:r>
                      <m:rPr>
                        <m:sty m:val="p"/>
                      </m:rPr>
                      <a:rPr lang="en-US">
                        <a:solidFill>
                          <a:schemeClr val="bg1"/>
                        </a:solidFill>
                        <a:latin typeface="Cambria Math" panose="02040503050406030204" pitchFamily="18" charset="0"/>
                      </a:rPr>
                      <m:t>Mpc</m:t>
                    </m:r>
                  </m:oMath>
                </a14:m>
                <a:endParaRPr lang="el-GR" dirty="0">
                  <a:solidFill>
                    <a:schemeClr val="bg1"/>
                  </a:solidFill>
                  <a:hlinkClick r:id="rId7">
                    <a:extLst>
                      <a:ext uri="{A12FA001-AC4F-418D-AE19-62706E023703}">
                        <ahyp:hlinkClr xmlns:ahyp="http://schemas.microsoft.com/office/drawing/2018/hyperlinkcolor" val="tx"/>
                      </a:ext>
                    </a:extLst>
                  </a:hlinkClick>
                </a:endParaRPr>
              </a:p>
            </p:txBody>
          </p:sp>
        </mc:Choice>
        <mc:Fallback xmlns="">
          <p:sp>
            <p:nvSpPr>
              <p:cNvPr id="79" name="Shape 11">
                <a:extLst>
                  <a:ext uri="{FF2B5EF4-FFF2-40B4-BE49-F238E27FC236}">
                    <a16:creationId xmlns:a16="http://schemas.microsoft.com/office/drawing/2014/main" id="{DD02D26B-370F-703B-14D2-CE9D3795D3F5}"/>
                  </a:ext>
                </a:extLst>
              </p:cNvPr>
              <p:cNvSpPr>
                <a:spLocks noRot="1" noChangeAspect="1" noMove="1" noResize="1" noEditPoints="1" noAdjustHandles="1" noChangeArrowheads="1" noChangeShapeType="1" noTextEdit="1"/>
              </p:cNvSpPr>
              <p:nvPr/>
            </p:nvSpPr>
            <p:spPr>
              <a:xfrm>
                <a:off x="6360914" y="3285483"/>
                <a:ext cx="4450973" cy="612583"/>
              </a:xfrm>
              <a:prstGeom prst="rect">
                <a:avLst/>
              </a:prstGeom>
              <a:blipFill>
                <a:blip r:embed="rId8"/>
                <a:stretch>
                  <a:fillRect l="-1093" t="-4950" b="-21782"/>
                </a:stretch>
              </a:blipFill>
              <a:ln w="6350">
                <a:solidFill>
                  <a:schemeClr val="accent2">
                    <a:alpha val="40000"/>
                  </a:schemeClr>
                </a:solidFill>
                <a:prstDash val="solid"/>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0" name="Shape 11">
                <a:extLst>
                  <a:ext uri="{FF2B5EF4-FFF2-40B4-BE49-F238E27FC236}">
                    <a16:creationId xmlns:a16="http://schemas.microsoft.com/office/drawing/2014/main" id="{4697A298-0954-7134-94D3-F42821D46BEA}"/>
                  </a:ext>
                </a:extLst>
              </p:cNvPr>
              <p:cNvSpPr/>
              <p:nvPr/>
            </p:nvSpPr>
            <p:spPr>
              <a:xfrm>
                <a:off x="6360977" y="4039544"/>
                <a:ext cx="4450910" cy="637328"/>
              </a:xfrm>
              <a:prstGeom prst="rect">
                <a:avLst/>
              </a:prstGeom>
              <a:solidFill>
                <a:srgbClr val="162850">
                  <a:alpha val="50000"/>
                </a:srgbClr>
              </a:solidFill>
              <a:ln w="6350">
                <a:solidFill>
                  <a:schemeClr val="accent2">
                    <a:alpha val="40000"/>
                  </a:schemeClr>
                </a:solidFill>
                <a:prstDash val="solid"/>
              </a:ln>
            </p:spPr>
            <p:txBody>
              <a:bodyPr/>
              <a:lstStyle/>
              <a:p>
                <a:r>
                  <a:rPr lang="en-US" dirty="0">
                    <a:solidFill>
                      <a:srgbClr val="FF6600"/>
                    </a:solidFill>
                  </a:rPr>
                  <a: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l-GR" i="1">
                            <a:solidFill>
                              <a:schemeClr val="bg1"/>
                            </a:solidFill>
                            <a:latin typeface="Cambria Math" panose="02040503050406030204" pitchFamily="18" charset="0"/>
                          </a:rPr>
                          <m:t>𝜆</m:t>
                        </m:r>
                      </m:e>
                      <m:sub>
                        <m:r>
                          <m:rPr>
                            <m:sty m:val="p"/>
                          </m:rPr>
                          <a:rPr lang="en-US" i="1">
                            <a:solidFill>
                              <a:schemeClr val="bg1"/>
                            </a:solidFill>
                            <a:latin typeface="Cambria Math" panose="02040503050406030204" pitchFamily="18" charset="0"/>
                          </a:rPr>
                          <m:t>fs</m:t>
                        </m:r>
                      </m:sub>
                    </m:sSub>
                    <m:r>
                      <a:rPr lang="en-US" i="1">
                        <a:solidFill>
                          <a:schemeClr val="bg1"/>
                        </a:solidFill>
                        <a:latin typeface="Cambria Math" panose="02040503050406030204" pitchFamily="18" charset="0"/>
                        <a:ea typeface="Cambria Math" panose="02040503050406030204" pitchFamily="18" charset="0"/>
                      </a:rPr>
                      <m:t>∝</m:t>
                    </m:r>
                    <m:sSup>
                      <m:sSupPr>
                        <m:ctrlPr>
                          <a:rPr lang="en-US" i="1">
                            <a:solidFill>
                              <a:schemeClr val="bg1"/>
                            </a:solidFill>
                            <a:latin typeface="Cambria Math" panose="02040503050406030204" pitchFamily="18" charset="0"/>
                          </a:rPr>
                        </m:ctrlPr>
                      </m:sSupPr>
                      <m:e>
                        <m:sSub>
                          <m:sSubPr>
                            <m:ctrlPr>
                              <a:rPr lang="en-US" i="1">
                                <a:solidFill>
                                  <a:schemeClr val="bg1"/>
                                </a:solidFill>
                                <a:latin typeface="Cambria Math" panose="02040503050406030204" pitchFamily="18" charset="0"/>
                              </a:rPr>
                            </m:ctrlPr>
                          </m:sSubPr>
                          <m:e>
                            <m:r>
                              <m:rPr>
                                <m:sty m:val="p"/>
                              </m:rPr>
                              <a:rPr lang="en-US" i="1">
                                <a:solidFill>
                                  <a:schemeClr val="bg1"/>
                                </a:solidFill>
                                <a:latin typeface="Cambria Math" panose="02040503050406030204" pitchFamily="18" charset="0"/>
                              </a:rPr>
                              <m:t>m</m:t>
                            </m:r>
                          </m:e>
                          <m:sub>
                            <m:r>
                              <m:rPr>
                                <m:sty m:val="p"/>
                              </m:rPr>
                              <a:rPr lang="en-US" i="1">
                                <a:solidFill>
                                  <a:schemeClr val="bg1"/>
                                </a:solidFill>
                                <a:latin typeface="Cambria Math" panose="02040503050406030204" pitchFamily="18" charset="0"/>
                              </a:rPr>
                              <m:t>WDM</m:t>
                            </m:r>
                          </m:sub>
                        </m:sSub>
                      </m:e>
                      <m:sup>
                        <m:r>
                          <a:rPr lang="en-US" i="1">
                            <a:solidFill>
                              <a:schemeClr val="bg1"/>
                            </a:solidFill>
                            <a:latin typeface="Cambria Math" panose="02040503050406030204" pitchFamily="18" charset="0"/>
                          </a:rPr>
                          <m:t>−1</m:t>
                        </m:r>
                      </m:sup>
                    </m:sSup>
                  </m:oMath>
                </a14:m>
                <a:r>
                  <a:rPr lang="en-US" dirty="0">
                    <a:solidFill>
                      <a:schemeClr val="bg1"/>
                    </a:solidFill>
                    <a:latin typeface="Calibri" pitchFamily="34" charset="0"/>
                    <a:ea typeface="Calibri" pitchFamily="34" charset="-122"/>
                    <a:cs typeface="Calibri" pitchFamily="34" charset="-120"/>
                  </a:rPr>
                  <a:t> (thermal relics). </a:t>
                </a:r>
                <a14:m>
                  <m:oMath xmlns:m="http://schemas.openxmlformats.org/officeDocument/2006/math">
                    <m:sSub>
                      <m:sSubPr>
                        <m:ctrlPr>
                          <a:rPr lang="en-US" i="1">
                            <a:solidFill>
                              <a:schemeClr val="bg1"/>
                            </a:solidFill>
                            <a:latin typeface="Cambria Math" panose="02040503050406030204" pitchFamily="18" charset="0"/>
                          </a:rPr>
                        </m:ctrlPr>
                      </m:sSubPr>
                      <m:e>
                        <m:r>
                          <m:rPr>
                            <m:sty m:val="p"/>
                          </m:rPr>
                          <a:rPr lang="en-US" i="1">
                            <a:solidFill>
                              <a:schemeClr val="bg1"/>
                            </a:solidFill>
                            <a:latin typeface="Cambria Math" panose="02040503050406030204" pitchFamily="18" charset="0"/>
                          </a:rPr>
                          <m:t>m</m:t>
                        </m:r>
                      </m:e>
                      <m:sub>
                        <m:r>
                          <m:rPr>
                            <m:sty m:val="p"/>
                          </m:rPr>
                          <a:rPr lang="en-US" i="1">
                            <a:solidFill>
                              <a:schemeClr val="bg1"/>
                            </a:solidFill>
                            <a:latin typeface="Cambria Math" panose="02040503050406030204" pitchFamily="18" charset="0"/>
                          </a:rPr>
                          <m:t>WDM</m:t>
                        </m:r>
                      </m:sub>
                    </m:sSub>
                    <m:r>
                      <a:rPr lang="en-US" b="0" i="1" smtClean="0">
                        <a:solidFill>
                          <a:schemeClr val="bg1"/>
                        </a:solidFill>
                        <a:latin typeface="Cambria Math" panose="02040503050406030204" pitchFamily="18" charset="0"/>
                      </a:rPr>
                      <m:t>&gt;5.7</m:t>
                    </m:r>
                  </m:oMath>
                </a14:m>
                <a:r>
                  <a:rPr lang="en-US" dirty="0">
                    <a:solidFill>
                      <a:schemeClr val="bg1"/>
                    </a:solidFill>
                    <a:latin typeface="Calibri" pitchFamily="34" charset="0"/>
                    <a:ea typeface="Calibri" pitchFamily="34" charset="-122"/>
                    <a:cs typeface="Calibri" pitchFamily="34" charset="-120"/>
                  </a:rPr>
                  <a:t> keV (Irsic+24) </a:t>
                </a:r>
              </a:p>
            </p:txBody>
          </p:sp>
        </mc:Choice>
        <mc:Fallback>
          <p:sp>
            <p:nvSpPr>
              <p:cNvPr id="80" name="Shape 11">
                <a:extLst>
                  <a:ext uri="{FF2B5EF4-FFF2-40B4-BE49-F238E27FC236}">
                    <a16:creationId xmlns:a16="http://schemas.microsoft.com/office/drawing/2014/main" id="{4697A298-0954-7134-94D3-F42821D46BEA}"/>
                  </a:ext>
                </a:extLst>
              </p:cNvPr>
              <p:cNvSpPr>
                <a:spLocks noRot="1" noChangeAspect="1" noMove="1" noResize="1" noEditPoints="1" noAdjustHandles="1" noChangeArrowheads="1" noChangeShapeType="1" noTextEdit="1"/>
              </p:cNvSpPr>
              <p:nvPr/>
            </p:nvSpPr>
            <p:spPr>
              <a:xfrm>
                <a:off x="6360977" y="4039544"/>
                <a:ext cx="4450910" cy="637328"/>
              </a:xfrm>
              <a:prstGeom prst="rect">
                <a:avLst/>
              </a:prstGeom>
              <a:blipFill>
                <a:blip r:embed="rId9"/>
                <a:stretch>
                  <a:fillRect t="-5714" b="-15238"/>
                </a:stretch>
              </a:blipFill>
              <a:ln w="6350">
                <a:solidFill>
                  <a:schemeClr val="accent2">
                    <a:alpha val="40000"/>
                  </a:scheme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Shape 11">
                <a:extLst>
                  <a:ext uri="{FF2B5EF4-FFF2-40B4-BE49-F238E27FC236}">
                    <a16:creationId xmlns:a16="http://schemas.microsoft.com/office/drawing/2014/main" id="{A432279D-F0BE-3B25-4633-58198737985E}"/>
                  </a:ext>
                </a:extLst>
              </p:cNvPr>
              <p:cNvSpPr/>
              <p:nvPr/>
            </p:nvSpPr>
            <p:spPr>
              <a:xfrm>
                <a:off x="6360914" y="4817273"/>
                <a:ext cx="4501687" cy="672877"/>
              </a:xfrm>
              <a:prstGeom prst="rect">
                <a:avLst/>
              </a:prstGeom>
              <a:solidFill>
                <a:srgbClr val="162850">
                  <a:alpha val="50000"/>
                </a:srgbClr>
              </a:solidFill>
              <a:ln w="6350">
                <a:solidFill>
                  <a:schemeClr val="accent2">
                    <a:alpha val="40000"/>
                  </a:schemeClr>
                </a:solidFill>
                <a:prstDash val="solid"/>
              </a:ln>
            </p:spPr>
            <p:txBody>
              <a:bodyPr/>
              <a:lstStyle/>
              <a:p>
                <a:r>
                  <a:rPr lang="en-US" dirty="0" err="1">
                    <a:solidFill>
                      <a:schemeClr val="bg1"/>
                    </a:solidFill>
                    <a:latin typeface="Calibri" pitchFamily="34" charset="0"/>
                    <a:ea typeface="Calibri" pitchFamily="34" charset="-122"/>
                    <a:cs typeface="Calibri" pitchFamily="34" charset="-120"/>
                  </a:rPr>
                  <a:t>Cold+Warm</a:t>
                </a:r>
                <a:r>
                  <a:rPr lang="en-US" dirty="0">
                    <a:solidFill>
                      <a:schemeClr val="bg1"/>
                    </a:solidFill>
                    <a:latin typeface="Calibri" pitchFamily="34" charset="0"/>
                    <a:ea typeface="Calibri" pitchFamily="34" charset="-122"/>
                    <a:cs typeface="Calibri" pitchFamily="34" charset="-120"/>
                  </a:rPr>
                  <a:t> Dark Matter (CWDM): </a:t>
                </a:r>
                <a14:m>
                  <m:oMath xmlns:m="http://schemas.openxmlformats.org/officeDocument/2006/math">
                    <m:sSub>
                      <m:sSubPr>
                        <m:ctrlPr>
                          <a:rPr lang="el-GR" i="1" smtClean="0">
                            <a:solidFill>
                              <a:srgbClr val="FFC000"/>
                            </a:solidFill>
                            <a:latin typeface="Cambria Math" panose="02040503050406030204" pitchFamily="18" charset="0"/>
                          </a:rPr>
                        </m:ctrlPr>
                      </m:sSubPr>
                      <m:e>
                        <m:sSub>
                          <m:sSubPr>
                            <m:ctrlPr>
                              <a:rPr lang="el-GR" i="1">
                                <a:solidFill>
                                  <a:srgbClr val="FFC000"/>
                                </a:solidFill>
                                <a:latin typeface="Cambria Math" panose="02040503050406030204" pitchFamily="18" charset="0"/>
                              </a:rPr>
                            </m:ctrlPr>
                          </m:sSubPr>
                          <m:e>
                            <m:r>
                              <a:rPr lang="el-GR">
                                <a:solidFill>
                                  <a:srgbClr val="FFC000"/>
                                </a:solidFill>
                                <a:latin typeface="Cambria Math" panose="02040503050406030204" pitchFamily="18" charset="0"/>
                              </a:rPr>
                              <m:t>Ω</m:t>
                            </m:r>
                          </m:e>
                          <m:sub>
                            <m:r>
                              <m:rPr>
                                <m:sty m:val="p"/>
                              </m:rPr>
                              <a:rPr lang="en-US">
                                <a:solidFill>
                                  <a:srgbClr val="FFC000"/>
                                </a:solidFill>
                                <a:latin typeface="Cambria Math" panose="02040503050406030204" pitchFamily="18" charset="0"/>
                              </a:rPr>
                              <m:t>WDM</m:t>
                            </m:r>
                          </m:sub>
                        </m:sSub>
                        <m:r>
                          <a:rPr lang="en-US" b="0" i="1" smtClean="0">
                            <a:solidFill>
                              <a:srgbClr val="FFC000"/>
                            </a:solidFill>
                            <a:latin typeface="Cambria Math" panose="02040503050406030204" pitchFamily="18" charset="0"/>
                          </a:rPr>
                          <m:t>= </m:t>
                        </m:r>
                        <m:r>
                          <a:rPr lang="el-GR">
                            <a:solidFill>
                              <a:srgbClr val="FFC000"/>
                            </a:solidFill>
                            <a:latin typeface="Cambria Math" panose="02040503050406030204" pitchFamily="18" charset="0"/>
                          </a:rPr>
                          <m:t>Ω</m:t>
                        </m:r>
                      </m:e>
                      <m:sub>
                        <m:r>
                          <m:rPr>
                            <m:sty m:val="p"/>
                          </m:rPr>
                          <a:rPr lang="en-US">
                            <a:solidFill>
                              <a:srgbClr val="FFC000"/>
                            </a:solidFill>
                            <a:latin typeface="Cambria Math" panose="02040503050406030204" pitchFamily="18" charset="0"/>
                          </a:rPr>
                          <m:t>DM</m:t>
                        </m:r>
                      </m:sub>
                    </m:sSub>
                    <m:r>
                      <a:rPr lang="en-US" i="1">
                        <a:solidFill>
                          <a:srgbClr val="FFC000"/>
                        </a:solidFill>
                        <a:latin typeface="Cambria Math" panose="02040503050406030204" pitchFamily="18" charset="0"/>
                      </a:rPr>
                      <m:t> </m:t>
                    </m:r>
                    <m:sSub>
                      <m:sSubPr>
                        <m:ctrlPr>
                          <a:rPr lang="en-GB" i="1">
                            <a:solidFill>
                              <a:srgbClr val="FFC000"/>
                            </a:solidFill>
                            <a:latin typeface="Cambria Math" panose="02040503050406030204" pitchFamily="18" charset="0"/>
                          </a:rPr>
                        </m:ctrlPr>
                      </m:sSubPr>
                      <m:e>
                        <m:r>
                          <m:rPr>
                            <m:sty m:val="p"/>
                          </m:rPr>
                          <a:rPr lang="es-ES" i="0">
                            <a:solidFill>
                              <a:srgbClr val="FFC000"/>
                            </a:solidFill>
                            <a:latin typeface="Cambria Math" panose="02040503050406030204" pitchFamily="18" charset="0"/>
                          </a:rPr>
                          <m:t>f</m:t>
                        </m:r>
                      </m:e>
                      <m:sub>
                        <m:r>
                          <m:rPr>
                            <m:sty m:val="p"/>
                          </m:rPr>
                          <a:rPr lang="es-ES" i="0">
                            <a:solidFill>
                              <a:srgbClr val="FFC000"/>
                            </a:solidFill>
                            <a:latin typeface="Cambria Math" panose="02040503050406030204" pitchFamily="18" charset="0"/>
                          </a:rPr>
                          <m:t>WDM</m:t>
                        </m:r>
                      </m:sub>
                    </m:sSub>
                  </m:oMath>
                </a14:m>
                <a:endParaRPr lang="en-GB" dirty="0">
                  <a:solidFill>
                    <a:schemeClr val="bg1"/>
                  </a:solidFill>
                  <a:latin typeface="Cambria Math" panose="02040503050406030204" pitchFamily="18" charset="0"/>
                </a:endParaRPr>
              </a:p>
            </p:txBody>
          </p:sp>
        </mc:Choice>
        <mc:Fallback xmlns="">
          <p:sp>
            <p:nvSpPr>
              <p:cNvPr id="81" name="Shape 11">
                <a:extLst>
                  <a:ext uri="{FF2B5EF4-FFF2-40B4-BE49-F238E27FC236}">
                    <a16:creationId xmlns:a16="http://schemas.microsoft.com/office/drawing/2014/main" id="{A432279D-F0BE-3B25-4633-58198737985E}"/>
                  </a:ext>
                </a:extLst>
              </p:cNvPr>
              <p:cNvSpPr>
                <a:spLocks noRot="1" noChangeAspect="1" noMove="1" noResize="1" noEditPoints="1" noAdjustHandles="1" noChangeArrowheads="1" noChangeShapeType="1" noTextEdit="1"/>
              </p:cNvSpPr>
              <p:nvPr/>
            </p:nvSpPr>
            <p:spPr>
              <a:xfrm>
                <a:off x="6360914" y="4817273"/>
                <a:ext cx="4501687" cy="672877"/>
              </a:xfrm>
              <a:prstGeom prst="rect">
                <a:avLst/>
              </a:prstGeom>
              <a:blipFill>
                <a:blip r:embed="rId10"/>
                <a:stretch>
                  <a:fillRect l="-1081" t="-4464"/>
                </a:stretch>
              </a:blipFill>
              <a:ln w="6350">
                <a:solidFill>
                  <a:schemeClr val="accent2">
                    <a:alpha val="40000"/>
                  </a:schemeClr>
                </a:solidFill>
                <a:prstDash val="solid"/>
              </a:ln>
            </p:spPr>
            <p:txBody>
              <a:bodyPr/>
              <a:lstStyle/>
              <a:p>
                <a:r>
                  <a:rPr lang="en-GB">
                    <a:noFill/>
                  </a:rPr>
                  <a:t> </a:t>
                </a:r>
              </a:p>
            </p:txBody>
          </p:sp>
        </mc:Fallback>
      </mc:AlternateContent>
      <p:sp>
        <p:nvSpPr>
          <p:cNvPr id="3" name="Rectangle 2">
            <a:extLst>
              <a:ext uri="{FF2B5EF4-FFF2-40B4-BE49-F238E27FC236}">
                <a16:creationId xmlns:a16="http://schemas.microsoft.com/office/drawing/2014/main" id="{0C9551A7-FF5B-27A4-862A-F9EE1F2E7203}"/>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A56410CE-BB40-475E-8E2F-3B3D1CA2A8EC}"/>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81D96BC-301C-5CB1-18CE-4A22E1088378}"/>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6" name="TextBox 5">
            <a:extLst>
              <a:ext uri="{FF2B5EF4-FFF2-40B4-BE49-F238E27FC236}">
                <a16:creationId xmlns:a16="http://schemas.microsoft.com/office/drawing/2014/main" id="{DA4450A5-B264-2FD6-E74D-DC5993B61840}"/>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9" name="TextBox 8">
            <a:extLst>
              <a:ext uri="{FF2B5EF4-FFF2-40B4-BE49-F238E27FC236}">
                <a16:creationId xmlns:a16="http://schemas.microsoft.com/office/drawing/2014/main" id="{BF99A7E9-F5D5-3806-8834-D210056F14C1}"/>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2CB56CCD-C2DD-4D8C-6E40-852E740376A2}"/>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1" name="TextBox 10">
            <a:extLst>
              <a:ext uri="{FF2B5EF4-FFF2-40B4-BE49-F238E27FC236}">
                <a16:creationId xmlns:a16="http://schemas.microsoft.com/office/drawing/2014/main" id="{B5A95B6F-34B3-9DEC-6FE5-D6961D1C6878}"/>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2" name="Rectangle 11">
            <a:extLst>
              <a:ext uri="{FF2B5EF4-FFF2-40B4-BE49-F238E27FC236}">
                <a16:creationId xmlns:a16="http://schemas.microsoft.com/office/drawing/2014/main" id="{E6AE5645-54C5-F207-36C4-DB5A0FEBB9BE}"/>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A15C52B0-0D47-8D25-7B83-B9281DBDE6A7}"/>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565B320-C247-2C83-AAC4-C0FC2F8271F6}"/>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17" name="TextBox 16">
            <a:extLst>
              <a:ext uri="{FF2B5EF4-FFF2-40B4-BE49-F238E27FC236}">
                <a16:creationId xmlns:a16="http://schemas.microsoft.com/office/drawing/2014/main" id="{D41F5A2E-AB2A-8E62-756B-649AD2EF1B31}"/>
              </a:ext>
            </a:extLst>
          </p:cNvPr>
          <p:cNvSpPr txBox="1"/>
          <p:nvPr/>
        </p:nvSpPr>
        <p:spPr>
          <a:xfrm>
            <a:off x="2999128" y="6453074"/>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18" name="TextBox 17">
            <a:extLst>
              <a:ext uri="{FF2B5EF4-FFF2-40B4-BE49-F238E27FC236}">
                <a16:creationId xmlns:a16="http://schemas.microsoft.com/office/drawing/2014/main" id="{8D129677-760D-F521-3D9C-8CE0FB14C86A}"/>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6E2E766B-BA7A-3CD5-D75B-B8394AA5B881}"/>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F1B81881-29BD-F1F8-B09B-ECD39F06E9B9}"/>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3" name="TextBox 22">
            <a:extLst>
              <a:ext uri="{FF2B5EF4-FFF2-40B4-BE49-F238E27FC236}">
                <a16:creationId xmlns:a16="http://schemas.microsoft.com/office/drawing/2014/main" id="{2C9E3932-393F-4593-3755-72C46ED06CA1}"/>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2</a:t>
            </a:r>
            <a:endParaRPr lang="en-GB" sz="1400" dirty="0"/>
          </a:p>
        </p:txBody>
      </p:sp>
      <p:sp>
        <p:nvSpPr>
          <p:cNvPr id="24" name="TextBox 23">
            <a:extLst>
              <a:ext uri="{FF2B5EF4-FFF2-40B4-BE49-F238E27FC236}">
                <a16:creationId xmlns:a16="http://schemas.microsoft.com/office/drawing/2014/main" id="{F6C79296-FBD8-0F6B-D6F0-9868567ECCFF}"/>
              </a:ext>
            </a:extLst>
          </p:cNvPr>
          <p:cNvSpPr txBox="1"/>
          <p:nvPr/>
        </p:nvSpPr>
        <p:spPr>
          <a:xfrm>
            <a:off x="123086" y="1320411"/>
            <a:ext cx="6443132" cy="523220"/>
          </a:xfrm>
          <a:prstGeom prst="rect">
            <a:avLst/>
          </a:prstGeom>
          <a:noFill/>
        </p:spPr>
        <p:txBody>
          <a:bodyPr wrap="square">
            <a:spAutoFit/>
          </a:bodyPr>
          <a:lstStyle/>
          <a:p>
            <a:r>
              <a:rPr lang="en-GB" sz="1400" dirty="0"/>
              <a:t>Recall talk by</a:t>
            </a:r>
          </a:p>
          <a:p>
            <a:r>
              <a:rPr lang="en-GB" sz="1400" u="sng" dirty="0"/>
              <a:t>Martin Bauer</a:t>
            </a:r>
          </a:p>
        </p:txBody>
      </p:sp>
    </p:spTree>
    <p:extLst>
      <p:ext uri="{BB962C8B-B14F-4D97-AF65-F5344CB8AC3E}">
        <p14:creationId xmlns:p14="http://schemas.microsoft.com/office/powerpoint/2010/main" val="205445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0" grpId="0" animBg="1"/>
      <p:bldP spid="70" grpId="0" animBg="1"/>
      <p:bldP spid="77" grpId="0" animBg="1"/>
      <p:bldP spid="79" grpId="0" animBg="1"/>
      <p:bldP spid="80" grpId="0" animBg="1"/>
      <p:bldP spid="81" grpId="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09348-CDF2-7114-AF25-E5828EDB0519}"/>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CAF0C875-6E22-D4C6-7446-810F014D2602}"/>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66E18A4-09E2-5EF2-5980-9086A57C728D}"/>
              </a:ext>
            </a:extLst>
          </p:cNvPr>
          <p:cNvSpPr/>
          <p:nvPr/>
        </p:nvSpPr>
        <p:spPr>
          <a:xfrm>
            <a:off x="0" y="1"/>
            <a:ext cx="12192000" cy="1232034"/>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C1394F9-7639-AF9B-95D7-40EDD0F14863}"/>
              </a:ext>
            </a:extLst>
          </p:cNvPr>
          <p:cNvSpPr/>
          <p:nvPr/>
        </p:nvSpPr>
        <p:spPr>
          <a:xfrm>
            <a:off x="0" y="1167277"/>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73949A-831F-4552-A9EE-95BEAF3B511C}"/>
              </a:ext>
            </a:extLst>
          </p:cNvPr>
          <p:cNvSpPr>
            <a:spLocks noGrp="1"/>
          </p:cNvSpPr>
          <p:nvPr>
            <p:ph type="title"/>
          </p:nvPr>
        </p:nvSpPr>
        <p:spPr>
          <a:xfrm>
            <a:off x="218809" y="79540"/>
            <a:ext cx="10515600" cy="1145407"/>
          </a:xfrm>
        </p:spPr>
        <p:txBody>
          <a:bodyPr/>
          <a:lstStyle/>
          <a:p>
            <a:r>
              <a:rPr lang="en-US" dirty="0">
                <a:solidFill>
                  <a:schemeClr val="bg1"/>
                </a:solidFill>
              </a:rPr>
              <a:t>Dark Matter models</a:t>
            </a:r>
            <a:endParaRPr lang="en-GB" dirty="0">
              <a:solidFill>
                <a:schemeClr val="bg1"/>
              </a:solidFill>
            </a:endParaRPr>
          </a:p>
        </p:txBody>
      </p:sp>
      <p:sp>
        <p:nvSpPr>
          <p:cNvPr id="16" name="Text 19">
            <a:extLst>
              <a:ext uri="{FF2B5EF4-FFF2-40B4-BE49-F238E27FC236}">
                <a16:creationId xmlns:a16="http://schemas.microsoft.com/office/drawing/2014/main" id="{D45A9AFD-FB5C-68E1-CB28-272A61CAC293}"/>
              </a:ext>
            </a:extLst>
          </p:cNvPr>
          <p:cNvSpPr/>
          <p:nvPr/>
        </p:nvSpPr>
        <p:spPr>
          <a:xfrm>
            <a:off x="7019720" y="2956798"/>
            <a:ext cx="2834640" cy="295724"/>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39989A37-13E0-A51E-B88C-F34ABA8CCBB6}"/>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63" name="TextBox 62">
            <a:extLst>
              <a:ext uri="{FF2B5EF4-FFF2-40B4-BE49-F238E27FC236}">
                <a16:creationId xmlns:a16="http://schemas.microsoft.com/office/drawing/2014/main" id="{AEC1E6E5-A0A3-72C8-5C69-1F9DCE689D2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0186C263-88FE-D720-8E32-A864A547CFCB}"/>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F71E2AAE-0C15-EA95-978C-2FED6382EF5D}"/>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56820D6E-9CBC-2020-897D-1ED29818F4AF}"/>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78" name="TextBox 77">
            <a:extLst>
              <a:ext uri="{FF2B5EF4-FFF2-40B4-BE49-F238E27FC236}">
                <a16:creationId xmlns:a16="http://schemas.microsoft.com/office/drawing/2014/main" id="{279E847E-FD7F-B317-6D48-E94C828310F7}"/>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cxnSp>
        <p:nvCxnSpPr>
          <p:cNvPr id="25" name="Straight Connector 24">
            <a:extLst>
              <a:ext uri="{FF2B5EF4-FFF2-40B4-BE49-F238E27FC236}">
                <a16:creationId xmlns:a16="http://schemas.microsoft.com/office/drawing/2014/main" id="{8891BC85-A58E-B447-483C-3B56BDAACB52}"/>
              </a:ext>
            </a:extLst>
          </p:cNvPr>
          <p:cNvCxnSpPr>
            <a:cxnSpLocks/>
          </p:cNvCxnSpPr>
          <p:nvPr/>
        </p:nvCxnSpPr>
        <p:spPr>
          <a:xfrm flipV="1">
            <a:off x="2028556" y="2974605"/>
            <a:ext cx="0" cy="1703"/>
          </a:xfrm>
          <a:prstGeom prst="line">
            <a:avLst/>
          </a:prstGeom>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D829D0C8-E78F-6D62-3085-2227D3B4BC56}"/>
              </a:ext>
            </a:extLst>
          </p:cNvPr>
          <p:cNvSpPr txBox="1"/>
          <p:nvPr/>
        </p:nvSpPr>
        <p:spPr>
          <a:xfrm>
            <a:off x="7926978" y="1566377"/>
            <a:ext cx="1640272" cy="369332"/>
          </a:xfrm>
          <a:prstGeom prst="rect">
            <a:avLst/>
          </a:prstGeom>
          <a:noFill/>
        </p:spPr>
        <p:txBody>
          <a:bodyPr wrap="square">
            <a:spAutoFit/>
          </a:bodyPr>
          <a:lstStyle/>
          <a:p>
            <a:pPr algn="ctr"/>
            <a:r>
              <a:rPr lang="en-US" b="1" dirty="0">
                <a:solidFill>
                  <a:srgbClr val="FF6600"/>
                </a:solidFill>
                <a:latin typeface="Arial" panose="020B0604020202020204" pitchFamily="34" charset="0"/>
                <a:cs typeface="Arial" panose="020B0604020202020204" pitchFamily="34" charset="0"/>
              </a:rPr>
              <a:t>WDM (light)</a:t>
            </a:r>
            <a:endParaRPr lang="en-GB" b="1" dirty="0">
              <a:solidFill>
                <a:srgbClr val="FF6600"/>
              </a:solidFill>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8A7F676A-655C-30F6-6F09-049521082C93}"/>
              </a:ext>
            </a:extLst>
          </p:cNvPr>
          <p:cNvSpPr txBox="1"/>
          <p:nvPr/>
        </p:nvSpPr>
        <p:spPr>
          <a:xfrm>
            <a:off x="2780503" y="1635627"/>
            <a:ext cx="2011220" cy="369332"/>
          </a:xfrm>
          <a:prstGeom prst="rect">
            <a:avLst/>
          </a:prstGeom>
          <a:noFill/>
        </p:spPr>
        <p:txBody>
          <a:bodyPr wrap="square">
            <a:spAutoFit/>
          </a:bodyPr>
          <a:lstStyle/>
          <a:p>
            <a:r>
              <a:rPr lang="en-US" b="1" dirty="0">
                <a:solidFill>
                  <a:srgbClr val="001848"/>
                </a:solidFill>
                <a:latin typeface="Arial" panose="020B0604020202020204" pitchFamily="34" charset="0"/>
                <a:cs typeface="Arial" panose="020B0604020202020204" pitchFamily="34" charset="0"/>
              </a:rPr>
              <a:t>Ultralight DM</a:t>
            </a:r>
            <a:endParaRPr lang="en-GB" dirty="0"/>
          </a:p>
        </p:txBody>
      </p:sp>
      <p:sp>
        <p:nvSpPr>
          <p:cNvPr id="13" name="Text 10">
            <a:extLst>
              <a:ext uri="{FF2B5EF4-FFF2-40B4-BE49-F238E27FC236}">
                <a16:creationId xmlns:a16="http://schemas.microsoft.com/office/drawing/2014/main" id="{B1155B42-3E8C-FC9C-5B18-D0432D791068}"/>
              </a:ext>
            </a:extLst>
          </p:cNvPr>
          <p:cNvSpPr/>
          <p:nvPr/>
        </p:nvSpPr>
        <p:spPr>
          <a:xfrm>
            <a:off x="2052478" y="3027292"/>
            <a:ext cx="4111301" cy="1325084"/>
          </a:xfrm>
          <a:prstGeom prst="rect">
            <a:avLst/>
          </a:prstGeom>
          <a:noFill/>
          <a:ln/>
        </p:spPr>
        <p:txBody>
          <a:bodyPr wrap="square" rtlCol="0" anchor="ctr"/>
          <a:lstStyle/>
          <a:p>
            <a:endParaRPr lang="en-US" sz="1400" dirty="0">
              <a:solidFill>
                <a:schemeClr val="bg1"/>
              </a:solidFill>
              <a:latin typeface="Calibri" pitchFamily="34" charset="0"/>
              <a:ea typeface="Calibri" pitchFamily="34" charset="-122"/>
              <a:cs typeface="Calibri" pitchFamily="34" charset="-120"/>
            </a:endParaRPr>
          </a:p>
        </p:txBody>
      </p:sp>
      <p:sp>
        <p:nvSpPr>
          <p:cNvPr id="19" name="Text 6">
            <a:extLst>
              <a:ext uri="{FF2B5EF4-FFF2-40B4-BE49-F238E27FC236}">
                <a16:creationId xmlns:a16="http://schemas.microsoft.com/office/drawing/2014/main" id="{4F9CAFE1-11D2-9BBF-6359-B65F1DA10180}"/>
              </a:ext>
            </a:extLst>
          </p:cNvPr>
          <p:cNvSpPr/>
          <p:nvPr/>
        </p:nvSpPr>
        <p:spPr>
          <a:xfrm>
            <a:off x="1979326" y="1968974"/>
            <a:ext cx="4187436" cy="695025"/>
          </a:xfrm>
          <a:prstGeom prst="rect">
            <a:avLst/>
          </a:prstGeom>
          <a:noFill/>
          <a:ln/>
        </p:spPr>
        <p:txBody>
          <a:bodyPr wrap="square" lIns="0" tIns="0" rIns="0" bIns="0" rtlCol="0" anchor="ctr"/>
          <a:lstStyle/>
          <a:p>
            <a:pPr marL="0" indent="0" algn="ctr">
              <a:buNone/>
            </a:pPr>
            <a:endParaRPr lang="en-US" sz="2000" dirty="0"/>
          </a:p>
        </p:txBody>
      </p:sp>
      <mc:AlternateContent xmlns:mc="http://schemas.openxmlformats.org/markup-compatibility/2006" xmlns:a14="http://schemas.microsoft.com/office/drawing/2010/main">
        <mc:Choice Requires="a14">
          <p:sp>
            <p:nvSpPr>
              <p:cNvPr id="22" name="Text 10">
                <a:extLst>
                  <a:ext uri="{FF2B5EF4-FFF2-40B4-BE49-F238E27FC236}">
                    <a16:creationId xmlns:a16="http://schemas.microsoft.com/office/drawing/2014/main" id="{86CF9867-B20A-6AB2-8CCB-AD6253CA0A85}"/>
                  </a:ext>
                </a:extLst>
              </p:cNvPr>
              <p:cNvSpPr/>
              <p:nvPr/>
            </p:nvSpPr>
            <p:spPr>
              <a:xfrm>
                <a:off x="7736413" y="3038109"/>
                <a:ext cx="3997098" cy="904464"/>
              </a:xfrm>
              <a:prstGeom prst="rect">
                <a:avLst/>
              </a:prstGeom>
              <a:noFill/>
              <a:ln/>
            </p:spPr>
            <p:txBody>
              <a:bodyPr wrap="square" rtlCol="0" anchor="ctr"/>
              <a:lstStyle/>
              <a:p>
                <a:r>
                  <a:rPr lang="en-US" sz="1600" dirty="0">
                    <a:solidFill>
                      <a:schemeClr val="bg1"/>
                    </a:solidFill>
                    <a:latin typeface="Calibri" pitchFamily="34" charset="0"/>
                    <a:ea typeface="Calibri" pitchFamily="34" charset="-122"/>
                    <a:cs typeface="Calibri" pitchFamily="34" charset="-120"/>
                  </a:rPr>
                  <a:t>θini varies from patch to patch. Effective initial angle is then : ⟨</a:t>
                </a:r>
                <a14:m>
                  <m:oMath xmlns:m="http://schemas.openxmlformats.org/officeDocument/2006/math">
                    <m:sSub>
                      <m:sSubPr>
                        <m:ctrlPr>
                          <a:rPr lang="en-US" sz="1600" i="1" smtClean="0">
                            <a:solidFill>
                              <a:schemeClr val="bg1"/>
                            </a:solidFill>
                            <a:latin typeface="Cambria Math" panose="02040503050406030204" pitchFamily="18" charset="0"/>
                            <a:ea typeface="Calibri" pitchFamily="34" charset="-122"/>
                            <a:cs typeface="Calibri" pitchFamily="34" charset="-120"/>
                          </a:rPr>
                        </m:ctrlPr>
                      </m:sSubPr>
                      <m:e>
                        <m:r>
                          <m:rPr>
                            <m:nor/>
                          </m:rPr>
                          <a:rPr lang="en-US" sz="1600" dirty="0">
                            <a:solidFill>
                              <a:schemeClr val="bg1"/>
                            </a:solidFill>
                            <a:latin typeface="Calibri" pitchFamily="34" charset="0"/>
                            <a:ea typeface="Calibri" pitchFamily="34" charset="-122"/>
                            <a:cs typeface="Calibri" pitchFamily="34" charset="-120"/>
                          </a:rPr>
                          <m:t>θ</m:t>
                        </m:r>
                      </m:e>
                      <m:sub>
                        <m:r>
                          <a:rPr lang="en-US" sz="1600" b="0" i="1" smtClean="0">
                            <a:solidFill>
                              <a:schemeClr val="bg1"/>
                            </a:solidFill>
                            <a:latin typeface="Cambria Math" panose="02040503050406030204" pitchFamily="18" charset="0"/>
                            <a:ea typeface="Calibri" pitchFamily="34" charset="-122"/>
                            <a:cs typeface="Calibri" pitchFamily="34" charset="-120"/>
                          </a:rPr>
                          <m:t>𝑖𝑛𝑖</m:t>
                        </m:r>
                      </m:sub>
                    </m:sSub>
                  </m:oMath>
                </a14:m>
                <a:r>
                  <a:rPr lang="en-US" sz="1600" dirty="0">
                    <a:solidFill>
                      <a:schemeClr val="bg1"/>
                    </a:solidFill>
                    <a:latin typeface="Calibri" pitchFamily="34" charset="0"/>
                    <a:ea typeface="Calibri" pitchFamily="34" charset="-122"/>
                    <a:cs typeface="Calibri" pitchFamily="34" charset="-120"/>
                  </a:rPr>
                  <a:t>²⟩ = π²/3</a:t>
                </a:r>
              </a:p>
            </p:txBody>
          </p:sp>
        </mc:Choice>
        <mc:Fallback xmlns="">
          <p:sp>
            <p:nvSpPr>
              <p:cNvPr id="22" name="Text 10">
                <a:extLst>
                  <a:ext uri="{FF2B5EF4-FFF2-40B4-BE49-F238E27FC236}">
                    <a16:creationId xmlns:a16="http://schemas.microsoft.com/office/drawing/2014/main" id="{86CF9867-B20A-6AB2-8CCB-AD6253CA0A85}"/>
                  </a:ext>
                </a:extLst>
              </p:cNvPr>
              <p:cNvSpPr>
                <a:spLocks noRot="1" noChangeAspect="1" noMove="1" noResize="1" noEditPoints="1" noAdjustHandles="1" noChangeArrowheads="1" noChangeShapeType="1" noTextEdit="1"/>
              </p:cNvSpPr>
              <p:nvPr/>
            </p:nvSpPr>
            <p:spPr>
              <a:xfrm>
                <a:off x="7736413" y="3038109"/>
                <a:ext cx="3997098" cy="904464"/>
              </a:xfrm>
              <a:prstGeom prst="rect">
                <a:avLst/>
              </a:prstGeom>
              <a:blipFill>
                <a:blip r:embed="rId3"/>
                <a:stretch>
                  <a:fillRect l="-762"/>
                </a:stretch>
              </a:blipFill>
              <a:ln/>
            </p:spPr>
            <p:txBody>
              <a:bodyPr/>
              <a:lstStyle/>
              <a:p>
                <a:r>
                  <a:rPr lang="en-GB">
                    <a:noFill/>
                  </a:rPr>
                  <a:t> </a:t>
                </a:r>
              </a:p>
            </p:txBody>
          </p:sp>
        </mc:Fallback>
      </mc:AlternateContent>
      <p:sp>
        <p:nvSpPr>
          <p:cNvPr id="28" name="Shape 34">
            <a:extLst>
              <a:ext uri="{FF2B5EF4-FFF2-40B4-BE49-F238E27FC236}">
                <a16:creationId xmlns:a16="http://schemas.microsoft.com/office/drawing/2014/main" id="{0240A15E-5467-6451-6D4A-04BFBE24ED3E}"/>
              </a:ext>
            </a:extLst>
          </p:cNvPr>
          <p:cNvSpPr/>
          <p:nvPr/>
        </p:nvSpPr>
        <p:spPr>
          <a:xfrm>
            <a:off x="1265334" y="2045212"/>
            <a:ext cx="4739455" cy="3549241"/>
          </a:xfrm>
          <a:prstGeom prst="rect">
            <a:avLst/>
          </a:prstGeom>
          <a:solidFill>
            <a:srgbClr val="162850"/>
          </a:solidFill>
          <a:ln w="12700">
            <a:noFill/>
            <a:prstDash val="solid"/>
          </a:ln>
        </p:spPr>
        <p:txBody>
          <a:bodyPr/>
          <a:lstStyle/>
          <a:p>
            <a:endParaRPr lang="en-GB" dirty="0"/>
          </a:p>
        </p:txBody>
      </p:sp>
      <p:sp>
        <p:nvSpPr>
          <p:cNvPr id="27" name="Rectangle 26">
            <a:extLst>
              <a:ext uri="{FF2B5EF4-FFF2-40B4-BE49-F238E27FC236}">
                <a16:creationId xmlns:a16="http://schemas.microsoft.com/office/drawing/2014/main" id="{6A99152C-58BC-E1FF-A01C-841167C714CA}"/>
              </a:ext>
            </a:extLst>
          </p:cNvPr>
          <p:cNvSpPr/>
          <p:nvPr/>
        </p:nvSpPr>
        <p:spPr>
          <a:xfrm>
            <a:off x="1265334" y="2045211"/>
            <a:ext cx="4739452" cy="504315"/>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Axion-like particles</a:t>
            </a:r>
            <a:endParaRPr lang="en-GB" dirty="0">
              <a:solidFill>
                <a:srgbClr val="001848"/>
              </a:solidFill>
            </a:endParaRPr>
          </a:p>
        </p:txBody>
      </p:sp>
      <mc:AlternateContent xmlns:mc="http://schemas.openxmlformats.org/markup-compatibility/2006" xmlns:a14="http://schemas.microsoft.com/office/drawing/2010/main">
        <mc:Choice Requires="a14">
          <p:sp>
            <p:nvSpPr>
              <p:cNvPr id="57" name="Shape 11">
                <a:extLst>
                  <a:ext uri="{FF2B5EF4-FFF2-40B4-BE49-F238E27FC236}">
                    <a16:creationId xmlns:a16="http://schemas.microsoft.com/office/drawing/2014/main" id="{8F34B4EA-8427-0C7E-4E7A-0A64D2B5E2A3}"/>
                  </a:ext>
                </a:extLst>
              </p:cNvPr>
              <p:cNvSpPr/>
              <p:nvPr/>
            </p:nvSpPr>
            <p:spPr>
              <a:xfrm>
                <a:off x="1420145" y="2725720"/>
                <a:ext cx="4450973" cy="478560"/>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Strong CP problem; a</a:t>
                </a:r>
                <a:r>
                  <a:rPr lang="en-US" dirty="0">
                    <a:solidFill>
                      <a:schemeClr val="bg1"/>
                    </a:solidFill>
                    <a:latin typeface="Calibri" pitchFamily="34" charset="0"/>
                    <a:ea typeface="Calibri" pitchFamily="34" charset="-122"/>
                    <a:cs typeface="Calibri" pitchFamily="34" charset="-120"/>
                  </a:rPr>
                  <a:t>xion field:  </a:t>
                </a:r>
                <a14:m>
                  <m:oMath xmlns:m="http://schemas.openxmlformats.org/officeDocument/2006/math">
                    <m:r>
                      <a:rPr lang="en-US" smtClean="0">
                        <a:solidFill>
                          <a:schemeClr val="bg1"/>
                        </a:solidFill>
                        <a:latin typeface="Cambria Math" panose="02040503050406030204" pitchFamily="18" charset="0"/>
                      </a:rPr>
                      <m:t>𝜽</m:t>
                    </m:r>
                    <m:r>
                      <a:rPr lang="en-US" smtClean="0">
                        <a:solidFill>
                          <a:schemeClr val="bg1"/>
                        </a:solidFill>
                        <a:latin typeface="Cambria Math" panose="02040503050406030204" pitchFamily="18" charset="0"/>
                      </a:rPr>
                      <m:t>= </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sSub>
                      <m:sSubPr>
                        <m:ctrlPr>
                          <a:rPr lang="en-US" i="1">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𝑓</m:t>
                        </m:r>
                      </m:e>
                      <m:sub>
                        <m:r>
                          <a:rPr lang="en-US" i="1">
                            <a:solidFill>
                              <a:schemeClr val="bg1"/>
                            </a:solidFill>
                            <a:latin typeface="Cambria Math" panose="02040503050406030204" pitchFamily="18" charset="0"/>
                            <a:ea typeface="Cambria Math" panose="02040503050406030204" pitchFamily="18" charset="0"/>
                          </a:rPr>
                          <m:t>𝑎</m:t>
                        </m:r>
                      </m:sub>
                    </m:sSub>
                  </m:oMath>
                </a14:m>
                <a:endParaRPr lang="en-GB" dirty="0">
                  <a:solidFill>
                    <a:schemeClr val="bg1"/>
                  </a:solidFill>
                </a:endParaRPr>
              </a:p>
            </p:txBody>
          </p:sp>
        </mc:Choice>
        <mc:Fallback xmlns="">
          <p:sp>
            <p:nvSpPr>
              <p:cNvPr id="57" name="Shape 11">
                <a:extLst>
                  <a:ext uri="{FF2B5EF4-FFF2-40B4-BE49-F238E27FC236}">
                    <a16:creationId xmlns:a16="http://schemas.microsoft.com/office/drawing/2014/main" id="{8F34B4EA-8427-0C7E-4E7A-0A64D2B5E2A3}"/>
                  </a:ext>
                </a:extLst>
              </p:cNvPr>
              <p:cNvSpPr>
                <a:spLocks noRot="1" noChangeAspect="1" noMove="1" noResize="1" noEditPoints="1" noAdjustHandles="1" noChangeArrowheads="1" noChangeShapeType="1" noTextEdit="1"/>
              </p:cNvSpPr>
              <p:nvPr/>
            </p:nvSpPr>
            <p:spPr>
              <a:xfrm>
                <a:off x="1420145" y="2725720"/>
                <a:ext cx="4450973" cy="478560"/>
              </a:xfrm>
              <a:prstGeom prst="rect">
                <a:avLst/>
              </a:prstGeom>
              <a:blipFill>
                <a:blip r:embed="rId4"/>
                <a:stretch>
                  <a:fillRect l="-1231" t="-6250"/>
                </a:stretch>
              </a:blipFill>
              <a:ln w="6350">
                <a:solidFill>
                  <a:srgbClr val="00B4D8">
                    <a:alpha val="40000"/>
                  </a:srgb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Shape 11">
                <a:extLst>
                  <a:ext uri="{FF2B5EF4-FFF2-40B4-BE49-F238E27FC236}">
                    <a16:creationId xmlns:a16="http://schemas.microsoft.com/office/drawing/2014/main" id="{AAB03EFA-9324-A391-0F58-67A3C1805BBD}"/>
                  </a:ext>
                </a:extLst>
              </p:cNvPr>
              <p:cNvSpPr/>
              <p:nvPr/>
            </p:nvSpPr>
            <p:spPr>
              <a:xfrm>
                <a:off x="1420145" y="3309477"/>
                <a:ext cx="4450973" cy="415066"/>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PQ-like symmetry breaking scale </a:t>
                </a:r>
                <a14:m>
                  <m:oMath xmlns:m="http://schemas.openxmlformats.org/officeDocument/2006/math">
                    <m:sSub>
                      <m:sSubPr>
                        <m:ctrlPr>
                          <a:rPr lang="en-US" b="1" i="1" smtClean="0">
                            <a:solidFill>
                              <a:schemeClr val="bg1"/>
                            </a:solidFill>
                            <a:latin typeface="Cambria Math" panose="02040503050406030204" pitchFamily="18" charset="0"/>
                            <a:ea typeface="Calibri" pitchFamily="34" charset="-122"/>
                            <a:cs typeface="Calibri" pitchFamily="34" charset="-120"/>
                          </a:rPr>
                        </m:ctrlPr>
                      </m:sSubPr>
                      <m:e>
                        <m:r>
                          <a:rPr lang="en-US" b="1" i="1">
                            <a:solidFill>
                              <a:schemeClr val="bg1"/>
                            </a:solidFill>
                            <a:latin typeface="Cambria Math" panose="02040503050406030204" pitchFamily="18" charset="0"/>
                            <a:ea typeface="Calibri" pitchFamily="34" charset="-122"/>
                            <a:cs typeface="Calibri" pitchFamily="34" charset="-120"/>
                          </a:rPr>
                          <m:t>𝑓</m:t>
                        </m:r>
                      </m:e>
                      <m:sub>
                        <m:r>
                          <a:rPr lang="en-US" b="1" i="1">
                            <a:solidFill>
                              <a:schemeClr val="bg1"/>
                            </a:solidFill>
                            <a:latin typeface="Cambria Math" panose="02040503050406030204" pitchFamily="18" charset="0"/>
                            <a:ea typeface="Calibri" pitchFamily="34" charset="-122"/>
                            <a:cs typeface="Calibri" pitchFamily="34" charset="-120"/>
                          </a:rPr>
                          <m:t>𝑎</m:t>
                        </m:r>
                      </m:sub>
                    </m:sSub>
                  </m:oMath>
                </a14:m>
                <a:endParaRPr lang="en-GB" b="1" i="1" dirty="0">
                  <a:solidFill>
                    <a:srgbClr val="F4C430"/>
                  </a:solidFill>
                  <a:latin typeface="Cambria Math" panose="02040503050406030204" pitchFamily="18" charset="0"/>
                  <a:ea typeface="Calibri" pitchFamily="34" charset="-122"/>
                  <a:cs typeface="Calibri" pitchFamily="34" charset="-120"/>
                </a:endParaRPr>
              </a:p>
            </p:txBody>
          </p:sp>
        </mc:Choice>
        <mc:Fallback xmlns="">
          <p:sp>
            <p:nvSpPr>
              <p:cNvPr id="59" name="Shape 11">
                <a:extLst>
                  <a:ext uri="{FF2B5EF4-FFF2-40B4-BE49-F238E27FC236}">
                    <a16:creationId xmlns:a16="http://schemas.microsoft.com/office/drawing/2014/main" id="{AAB03EFA-9324-A391-0F58-67A3C1805BBD}"/>
                  </a:ext>
                </a:extLst>
              </p:cNvPr>
              <p:cNvSpPr>
                <a:spLocks noRot="1" noChangeAspect="1" noMove="1" noResize="1" noEditPoints="1" noAdjustHandles="1" noChangeArrowheads="1" noChangeShapeType="1" noTextEdit="1"/>
              </p:cNvSpPr>
              <p:nvPr/>
            </p:nvSpPr>
            <p:spPr>
              <a:xfrm>
                <a:off x="1420145" y="3309477"/>
                <a:ext cx="4450973" cy="415066"/>
              </a:xfrm>
              <a:prstGeom prst="rect">
                <a:avLst/>
              </a:prstGeom>
              <a:blipFill>
                <a:blip r:embed="rId5"/>
                <a:stretch>
                  <a:fillRect l="-1231" t="-7246" b="-11594"/>
                </a:stretch>
              </a:blipFill>
              <a:ln w="6350">
                <a:solidFill>
                  <a:srgbClr val="00B4D8">
                    <a:alpha val="40000"/>
                  </a:srgb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Shape 11">
                <a:extLst>
                  <a:ext uri="{FF2B5EF4-FFF2-40B4-BE49-F238E27FC236}">
                    <a16:creationId xmlns:a16="http://schemas.microsoft.com/office/drawing/2014/main" id="{489EBD19-4FCD-F603-B39A-C2364084F020}"/>
                  </a:ext>
                </a:extLst>
              </p:cNvPr>
              <p:cNvSpPr/>
              <p:nvPr/>
            </p:nvSpPr>
            <p:spPr>
              <a:xfrm>
                <a:off x="1399003" y="3819832"/>
                <a:ext cx="4450973" cy="941186"/>
              </a:xfrm>
              <a:prstGeom prst="rect">
                <a:avLst/>
              </a:prstGeom>
              <a:solidFill>
                <a:srgbClr val="162850">
                  <a:alpha val="50000"/>
                </a:srgbClr>
              </a:solidFill>
              <a:ln w="6350">
                <a:solidFill>
                  <a:srgbClr val="00B4D8">
                    <a:alpha val="40000"/>
                  </a:srgbClr>
                </a:solidFill>
                <a:prstDash val="solid"/>
              </a:ln>
            </p:spPr>
            <p:txBody>
              <a:bodyPr/>
              <a:lstStyle/>
              <a:p>
                <a:r>
                  <a:rPr lang="en-US" dirty="0">
                    <a:solidFill>
                      <a:schemeClr val="bg1"/>
                    </a:solidFill>
                  </a:rPr>
                  <a:t>ALPs vacuum realignment mechanism:</a:t>
                </a:r>
              </a:p>
              <a:p>
                <a:r>
                  <a:rPr lang="en-US" dirty="0">
                    <a:solidFill>
                      <a:schemeClr val="bg1"/>
                    </a:solidFill>
                  </a:rPr>
                  <a:t>Post-inflationary:  </a:t>
                </a:r>
                <a:r>
                  <a:rPr lang="en-US" dirty="0">
                    <a:solidFill>
                      <a:schemeClr val="bg1"/>
                    </a:solidFill>
                    <a:latin typeface="Calibri" pitchFamily="34" charset="0"/>
                    <a:ea typeface="Calibri" pitchFamily="34" charset="-122"/>
                    <a:cs typeface="Calibri" pitchFamily="34" charset="-120"/>
                  </a:rPr>
                  <a:t>⟨</a:t>
                </a:r>
                <a14:m>
                  <m:oMath xmlns:m="http://schemas.openxmlformats.org/officeDocument/2006/math">
                    <m:sSub>
                      <m:sSubPr>
                        <m:ctrlPr>
                          <a:rPr lang="en-US" i="1">
                            <a:solidFill>
                              <a:schemeClr val="bg1"/>
                            </a:solidFill>
                            <a:latin typeface="Cambria Math" panose="02040503050406030204" pitchFamily="18" charset="0"/>
                            <a:ea typeface="Calibri" pitchFamily="34" charset="-122"/>
                            <a:cs typeface="Calibri" pitchFamily="34" charset="-120"/>
                          </a:rPr>
                        </m:ctrlPr>
                      </m:sSubPr>
                      <m:e>
                        <m:r>
                          <m:rPr>
                            <m:nor/>
                          </m:rPr>
                          <a:rPr lang="en-US" dirty="0">
                            <a:solidFill>
                              <a:schemeClr val="bg1"/>
                            </a:solidFill>
                            <a:latin typeface="Calibri" pitchFamily="34" charset="0"/>
                            <a:ea typeface="Calibri" pitchFamily="34" charset="-122"/>
                            <a:cs typeface="Calibri" pitchFamily="34" charset="-120"/>
                          </a:rPr>
                          <m:t>θ</m:t>
                        </m:r>
                      </m:e>
                      <m:sub>
                        <m:r>
                          <a:rPr lang="en-US" i="1">
                            <a:solidFill>
                              <a:schemeClr val="bg1"/>
                            </a:solidFill>
                            <a:latin typeface="Cambria Math" panose="02040503050406030204" pitchFamily="18" charset="0"/>
                            <a:ea typeface="Calibri" pitchFamily="34" charset="-122"/>
                            <a:cs typeface="Calibri" pitchFamily="34" charset="-120"/>
                          </a:rPr>
                          <m:t>𝑖𝑛𝑖</m:t>
                        </m:r>
                      </m:sub>
                    </m:sSub>
                  </m:oMath>
                </a14:m>
                <a:r>
                  <a:rPr lang="en-US" dirty="0">
                    <a:solidFill>
                      <a:schemeClr val="bg1"/>
                    </a:solidFill>
                    <a:latin typeface="Calibri" pitchFamily="34" charset="0"/>
                    <a:ea typeface="Calibri" pitchFamily="34" charset="-122"/>
                    <a:cs typeface="Calibri" pitchFamily="34" charset="-120"/>
                  </a:rPr>
                  <a:t>²⟩ = π²/3</a:t>
                </a:r>
              </a:p>
              <a:p>
                <a14:m>
                  <m:oMath xmlns:m="http://schemas.openxmlformats.org/officeDocument/2006/math">
                    <m:sSub>
                      <m:sSubPr>
                        <m:ctrlPr>
                          <a:rPr lang="en-US" i="1">
                            <a:solidFill>
                              <a:schemeClr val="bg1"/>
                            </a:solidFill>
                            <a:latin typeface="Cambria Math" panose="02040503050406030204" pitchFamily="18" charset="0"/>
                            <a:ea typeface="Calibri" pitchFamily="34" charset="-122"/>
                            <a:cs typeface="Calibri" pitchFamily="34" charset="-120"/>
                          </a:rPr>
                        </m:ctrlPr>
                      </m:sSubPr>
                      <m:e>
                        <m:r>
                          <m:rPr>
                            <m:nor/>
                          </m:rPr>
                          <a:rPr lang="en-US">
                            <a:solidFill>
                              <a:schemeClr val="bg1"/>
                            </a:solidFill>
                            <a:latin typeface="Cambria Math" panose="02040503050406030204" pitchFamily="18" charset="0"/>
                            <a:ea typeface="Calibri" pitchFamily="34" charset="-122"/>
                            <a:cs typeface="Calibri" pitchFamily="34" charset="-120"/>
                          </a:rPr>
                          <m:t>f</m:t>
                        </m:r>
                      </m:e>
                      <m:sub>
                        <m:r>
                          <a:rPr lang="en-US" i="1" dirty="0">
                            <a:solidFill>
                              <a:schemeClr val="bg1"/>
                            </a:solidFill>
                            <a:latin typeface="Cambria Math" panose="02040503050406030204" pitchFamily="18" charset="0"/>
                            <a:ea typeface="Calibri" pitchFamily="34" charset="-122"/>
                            <a:cs typeface="Calibri" pitchFamily="34" charset="-120"/>
                          </a:rPr>
                          <m:t>𝑎</m:t>
                        </m:r>
                      </m:sub>
                    </m:sSub>
                  </m:oMath>
                </a14:m>
                <a:r>
                  <a:rPr lang="en-US" dirty="0">
                    <a:solidFill>
                      <a:srgbClr val="E8EEF7"/>
                    </a:solidFill>
                    <a:latin typeface="Calibri" pitchFamily="34" charset="0"/>
                    <a:ea typeface="Calibri" pitchFamily="34" charset="-122"/>
                    <a:cs typeface="Calibri" pitchFamily="34" charset="-120"/>
                  </a:rPr>
                  <a:t> is fixed to require </a:t>
                </a:r>
                <a14:m>
                  <m:oMath xmlns:m="http://schemas.openxmlformats.org/officeDocument/2006/math">
                    <m:sSub>
                      <m:sSubPr>
                        <m:ctrlPr>
                          <a:rPr lang="en-US" b="1" i="1">
                            <a:solidFill>
                              <a:srgbClr val="F4C430"/>
                            </a:solidFill>
                            <a:latin typeface="Cambria Math" panose="02040503050406030204" pitchFamily="18" charset="0"/>
                            <a:ea typeface="Calibri" pitchFamily="34" charset="-122"/>
                            <a:cs typeface="Calibri" pitchFamily="34" charset="-120"/>
                          </a:rPr>
                        </m:ctrlPr>
                      </m:sSubPr>
                      <m:e>
                        <m:r>
                          <m:rPr>
                            <m:nor/>
                          </m:rPr>
                          <a:rPr lang="en-US" b="1" i="1" dirty="0">
                            <a:solidFill>
                              <a:srgbClr val="F4C430"/>
                            </a:solidFill>
                            <a:latin typeface="Calibri" pitchFamily="34" charset="0"/>
                            <a:ea typeface="Calibri" pitchFamily="34" charset="-122"/>
                            <a:cs typeface="Calibri" pitchFamily="34" charset="-120"/>
                          </a:rPr>
                          <m:t>Ω</m:t>
                        </m:r>
                      </m:e>
                      <m:sub>
                        <m:r>
                          <a:rPr lang="en-US" b="1" i="1">
                            <a:solidFill>
                              <a:srgbClr val="F4C430"/>
                            </a:solidFill>
                            <a:latin typeface="Cambria Math" panose="02040503050406030204" pitchFamily="18" charset="0"/>
                            <a:ea typeface="Calibri" pitchFamily="34" charset="-122"/>
                            <a:cs typeface="Calibri" pitchFamily="34" charset="-120"/>
                          </a:rPr>
                          <m:t>𝒂</m:t>
                        </m:r>
                      </m:sub>
                    </m:sSub>
                    <m:r>
                      <a:rPr lang="en-US" b="1" i="1">
                        <a:solidFill>
                          <a:srgbClr val="F4C430"/>
                        </a:solidFill>
                        <a:latin typeface="Cambria Math" panose="02040503050406030204" pitchFamily="18" charset="0"/>
                        <a:ea typeface="Calibri" pitchFamily="34" charset="-122"/>
                        <a:cs typeface="Calibri" pitchFamily="34" charset="-120"/>
                      </a:rPr>
                      <m:t>= </m:t>
                    </m:r>
                    <m:sSub>
                      <m:sSubPr>
                        <m:ctrlPr>
                          <a:rPr lang="en-US" b="1" i="1">
                            <a:solidFill>
                              <a:srgbClr val="F4C430"/>
                            </a:solidFill>
                            <a:latin typeface="Cambria Math" panose="02040503050406030204" pitchFamily="18" charset="0"/>
                            <a:ea typeface="Calibri" pitchFamily="34" charset="-122"/>
                            <a:cs typeface="Calibri" pitchFamily="34" charset="-120"/>
                          </a:rPr>
                        </m:ctrlPr>
                      </m:sSubPr>
                      <m:e>
                        <m:r>
                          <m:rPr>
                            <m:nor/>
                          </m:rPr>
                          <a:rPr lang="en-US" b="1" i="1" dirty="0">
                            <a:solidFill>
                              <a:srgbClr val="F4C430"/>
                            </a:solidFill>
                            <a:latin typeface="Calibri" pitchFamily="34" charset="0"/>
                            <a:ea typeface="Calibri" pitchFamily="34" charset="-122"/>
                            <a:cs typeface="Calibri" pitchFamily="34" charset="-120"/>
                          </a:rPr>
                          <m:t>Ω</m:t>
                        </m:r>
                      </m:e>
                      <m:sub>
                        <m:r>
                          <a:rPr lang="en-US" b="1" i="1" dirty="0">
                            <a:solidFill>
                              <a:srgbClr val="F4C430"/>
                            </a:solidFill>
                            <a:latin typeface="Cambria Math" panose="02040503050406030204" pitchFamily="18" charset="0"/>
                            <a:ea typeface="Calibri" pitchFamily="34" charset="-122"/>
                            <a:cs typeface="Calibri" pitchFamily="34" charset="-120"/>
                          </a:rPr>
                          <m:t>𝑪𝑫𝑴</m:t>
                        </m:r>
                      </m:sub>
                    </m:sSub>
                  </m:oMath>
                </a14:m>
                <a:endParaRPr lang="en-GB" b="1" i="1" dirty="0">
                  <a:solidFill>
                    <a:srgbClr val="F4C430"/>
                  </a:solidFill>
                  <a:latin typeface="Cambria Math" panose="02040503050406030204" pitchFamily="18" charset="0"/>
                  <a:ea typeface="Calibri" pitchFamily="34" charset="-122"/>
                  <a:cs typeface="Calibri" pitchFamily="34" charset="-120"/>
                </a:endParaRPr>
              </a:p>
            </p:txBody>
          </p:sp>
        </mc:Choice>
        <mc:Fallback xmlns="">
          <p:sp>
            <p:nvSpPr>
              <p:cNvPr id="60" name="Shape 11">
                <a:extLst>
                  <a:ext uri="{FF2B5EF4-FFF2-40B4-BE49-F238E27FC236}">
                    <a16:creationId xmlns:a16="http://schemas.microsoft.com/office/drawing/2014/main" id="{489EBD19-4FCD-F603-B39A-C2364084F020}"/>
                  </a:ext>
                </a:extLst>
              </p:cNvPr>
              <p:cNvSpPr>
                <a:spLocks noRot="1" noChangeAspect="1" noMove="1" noResize="1" noEditPoints="1" noAdjustHandles="1" noChangeArrowheads="1" noChangeShapeType="1" noTextEdit="1"/>
              </p:cNvSpPr>
              <p:nvPr/>
            </p:nvSpPr>
            <p:spPr>
              <a:xfrm>
                <a:off x="1399003" y="3819832"/>
                <a:ext cx="4450973" cy="941186"/>
              </a:xfrm>
              <a:prstGeom prst="rect">
                <a:avLst/>
              </a:prstGeom>
              <a:blipFill>
                <a:blip r:embed="rId6"/>
                <a:stretch>
                  <a:fillRect l="-1093" t="-3226" b="-7097"/>
                </a:stretch>
              </a:blipFill>
              <a:ln w="6350">
                <a:solidFill>
                  <a:srgbClr val="00B4D8">
                    <a:alpha val="40000"/>
                  </a:srgbClr>
                </a:solidFill>
                <a:prstDash val="solid"/>
              </a:ln>
            </p:spPr>
            <p:txBody>
              <a:bodyPr/>
              <a:lstStyle/>
              <a:p>
                <a:r>
                  <a:rPr lang="en-GB">
                    <a:noFill/>
                  </a:rPr>
                  <a:t> </a:t>
                </a:r>
              </a:p>
            </p:txBody>
          </p:sp>
        </mc:Fallback>
      </mc:AlternateContent>
      <p:sp>
        <p:nvSpPr>
          <p:cNvPr id="70" name="Shape 11">
            <a:extLst>
              <a:ext uri="{FF2B5EF4-FFF2-40B4-BE49-F238E27FC236}">
                <a16:creationId xmlns:a16="http://schemas.microsoft.com/office/drawing/2014/main" id="{548DB39E-C0E7-7657-A60B-7F6DF74E4AE0}"/>
              </a:ext>
            </a:extLst>
          </p:cNvPr>
          <p:cNvSpPr/>
          <p:nvPr/>
        </p:nvSpPr>
        <p:spPr>
          <a:xfrm>
            <a:off x="1409574" y="4904975"/>
            <a:ext cx="4440402" cy="543735"/>
          </a:xfrm>
          <a:prstGeom prst="rect">
            <a:avLst/>
          </a:prstGeom>
          <a:solidFill>
            <a:schemeClr val="tx2">
              <a:lumMod val="25000"/>
              <a:lumOff val="75000"/>
              <a:alpha val="50000"/>
            </a:schemeClr>
          </a:solidFill>
          <a:ln w="6350">
            <a:solidFill>
              <a:srgbClr val="00B4D8">
                <a:alpha val="40000"/>
              </a:srgbClr>
            </a:solidFill>
            <a:prstDash val="solid"/>
          </a:ln>
        </p:spPr>
        <p:txBody>
          <a:bodyPr/>
          <a:lstStyle/>
          <a:p>
            <a:r>
              <a:rPr lang="en-US" dirty="0">
                <a:solidFill>
                  <a:schemeClr val="bg1"/>
                </a:solidFill>
              </a:rPr>
              <a:t>ISOCURVATURE PERTURBATIONS</a:t>
            </a:r>
            <a:endParaRPr lang="en-GB" dirty="0">
              <a:solidFill>
                <a:schemeClr val="bg1"/>
              </a:solidFill>
            </a:endParaRPr>
          </a:p>
        </p:txBody>
      </p:sp>
      <p:cxnSp>
        <p:nvCxnSpPr>
          <p:cNvPr id="71" name="Straight Connector 70">
            <a:extLst>
              <a:ext uri="{FF2B5EF4-FFF2-40B4-BE49-F238E27FC236}">
                <a16:creationId xmlns:a16="http://schemas.microsoft.com/office/drawing/2014/main" id="{0459B1C4-42EF-B702-264D-4266186BF760}"/>
              </a:ext>
            </a:extLst>
          </p:cNvPr>
          <p:cNvCxnSpPr>
            <a:cxnSpLocks/>
          </p:cNvCxnSpPr>
          <p:nvPr/>
        </p:nvCxnSpPr>
        <p:spPr>
          <a:xfrm flipV="1">
            <a:off x="7014903" y="2974605"/>
            <a:ext cx="0" cy="64"/>
          </a:xfrm>
          <a:prstGeom prst="line">
            <a:avLst/>
          </a:prstGeom>
        </p:spPr>
        <p:style>
          <a:lnRef idx="2">
            <a:schemeClr val="accent1"/>
          </a:lnRef>
          <a:fillRef idx="0">
            <a:schemeClr val="accent1"/>
          </a:fillRef>
          <a:effectRef idx="1">
            <a:schemeClr val="accent1"/>
          </a:effectRef>
          <a:fontRef idx="minor">
            <a:schemeClr val="tx1"/>
          </a:fontRef>
        </p:style>
      </p:cxnSp>
      <p:sp>
        <p:nvSpPr>
          <p:cNvPr id="72" name="Text 10">
            <a:extLst>
              <a:ext uri="{FF2B5EF4-FFF2-40B4-BE49-F238E27FC236}">
                <a16:creationId xmlns:a16="http://schemas.microsoft.com/office/drawing/2014/main" id="{B9F73F1C-0C3D-A5FB-1943-0764428756ED}"/>
              </a:ext>
            </a:extLst>
          </p:cNvPr>
          <p:cNvSpPr/>
          <p:nvPr/>
        </p:nvSpPr>
        <p:spPr>
          <a:xfrm>
            <a:off x="7038825" y="3027292"/>
            <a:ext cx="4111301" cy="1098877"/>
          </a:xfrm>
          <a:prstGeom prst="rect">
            <a:avLst/>
          </a:prstGeom>
          <a:noFill/>
          <a:ln/>
        </p:spPr>
        <p:txBody>
          <a:bodyPr wrap="square" rtlCol="0" anchor="ctr"/>
          <a:lstStyle/>
          <a:p>
            <a:endParaRPr lang="en-US" sz="1400" dirty="0">
              <a:solidFill>
                <a:schemeClr val="bg1"/>
              </a:solidFill>
              <a:latin typeface="Calibri" pitchFamily="34" charset="0"/>
              <a:ea typeface="Calibri" pitchFamily="34" charset="-122"/>
              <a:cs typeface="Calibri" pitchFamily="34" charset="-120"/>
            </a:endParaRPr>
          </a:p>
        </p:txBody>
      </p:sp>
      <p:sp>
        <p:nvSpPr>
          <p:cNvPr id="73" name="Text 6">
            <a:extLst>
              <a:ext uri="{FF2B5EF4-FFF2-40B4-BE49-F238E27FC236}">
                <a16:creationId xmlns:a16="http://schemas.microsoft.com/office/drawing/2014/main" id="{36099F28-9228-6DF0-78ED-43C262090DB1}"/>
              </a:ext>
            </a:extLst>
          </p:cNvPr>
          <p:cNvSpPr/>
          <p:nvPr/>
        </p:nvSpPr>
        <p:spPr>
          <a:xfrm>
            <a:off x="6965673" y="1968975"/>
            <a:ext cx="4187436" cy="576376"/>
          </a:xfrm>
          <a:prstGeom prst="rect">
            <a:avLst/>
          </a:prstGeom>
          <a:noFill/>
          <a:ln/>
        </p:spPr>
        <p:txBody>
          <a:bodyPr wrap="square" lIns="0" tIns="0" rIns="0" bIns="0" rtlCol="0" anchor="ctr"/>
          <a:lstStyle/>
          <a:p>
            <a:pPr marL="0" indent="0" algn="ctr">
              <a:buNone/>
            </a:pPr>
            <a:endParaRPr lang="en-US" sz="2000" dirty="0"/>
          </a:p>
        </p:txBody>
      </p:sp>
      <p:sp>
        <p:nvSpPr>
          <p:cNvPr id="74" name="Shape 34">
            <a:extLst>
              <a:ext uri="{FF2B5EF4-FFF2-40B4-BE49-F238E27FC236}">
                <a16:creationId xmlns:a16="http://schemas.microsoft.com/office/drawing/2014/main" id="{CE1B348F-AD22-C2FF-D0F7-6FB9C5CB7C56}"/>
              </a:ext>
            </a:extLst>
          </p:cNvPr>
          <p:cNvSpPr/>
          <p:nvPr/>
        </p:nvSpPr>
        <p:spPr>
          <a:xfrm>
            <a:off x="6251679" y="2035296"/>
            <a:ext cx="4759811" cy="3559157"/>
          </a:xfrm>
          <a:prstGeom prst="rect">
            <a:avLst/>
          </a:prstGeom>
          <a:solidFill>
            <a:srgbClr val="162850"/>
          </a:solidFill>
          <a:ln w="12700">
            <a:noFill/>
            <a:prstDash val="solid"/>
          </a:ln>
        </p:spPr>
        <p:txBody>
          <a:bodyPr/>
          <a:lstStyle/>
          <a:p>
            <a:endParaRPr lang="en-GB" dirty="0"/>
          </a:p>
        </p:txBody>
      </p:sp>
      <p:sp>
        <p:nvSpPr>
          <p:cNvPr id="75" name="Rectangle 74">
            <a:extLst>
              <a:ext uri="{FF2B5EF4-FFF2-40B4-BE49-F238E27FC236}">
                <a16:creationId xmlns:a16="http://schemas.microsoft.com/office/drawing/2014/main" id="{C0723A8C-A9A7-BB2D-81E1-6D61E390A9FE}"/>
              </a:ext>
            </a:extLst>
          </p:cNvPr>
          <p:cNvSpPr/>
          <p:nvPr/>
        </p:nvSpPr>
        <p:spPr>
          <a:xfrm>
            <a:off x="6251679" y="2035295"/>
            <a:ext cx="4759811" cy="506794"/>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(sterile) </a:t>
            </a:r>
            <a:r>
              <a:rPr lang="el-GR" dirty="0">
                <a:solidFill>
                  <a:srgbClr val="001848"/>
                </a:solidFill>
              </a:rPr>
              <a:t>ν</a:t>
            </a:r>
            <a:r>
              <a:rPr lang="en-US" dirty="0">
                <a:solidFill>
                  <a:srgbClr val="001848"/>
                </a:solidFill>
              </a:rPr>
              <a:t> -like</a:t>
            </a:r>
            <a:endParaRPr lang="en-GB" dirty="0">
              <a:solidFill>
                <a:srgbClr val="001848"/>
              </a:solidFill>
            </a:endParaRPr>
          </a:p>
        </p:txBody>
      </p:sp>
      <p:sp>
        <p:nvSpPr>
          <p:cNvPr id="77" name="Shape 11">
            <a:extLst>
              <a:ext uri="{FF2B5EF4-FFF2-40B4-BE49-F238E27FC236}">
                <a16:creationId xmlns:a16="http://schemas.microsoft.com/office/drawing/2014/main" id="{40F72B19-1EB0-D1BA-FC81-345E768E7434}"/>
              </a:ext>
            </a:extLst>
          </p:cNvPr>
          <p:cNvSpPr/>
          <p:nvPr/>
        </p:nvSpPr>
        <p:spPr>
          <a:xfrm>
            <a:off x="6360914" y="2711990"/>
            <a:ext cx="4450973" cy="441859"/>
          </a:xfrm>
          <a:prstGeom prst="rect">
            <a:avLst/>
          </a:prstGeom>
          <a:solidFill>
            <a:srgbClr val="162850">
              <a:alpha val="50000"/>
            </a:srgbClr>
          </a:solidFill>
          <a:ln w="6350">
            <a:solidFill>
              <a:schemeClr val="accent2">
                <a:alpha val="40000"/>
              </a:schemeClr>
            </a:solidFill>
            <a:prstDash val="solid"/>
          </a:ln>
        </p:spPr>
        <p:txBody>
          <a:bodyPr/>
          <a:lstStyle/>
          <a:p>
            <a:r>
              <a:rPr lang="en-US" dirty="0">
                <a:solidFill>
                  <a:schemeClr val="bg1"/>
                </a:solidFill>
              </a:rPr>
              <a:t>Non-zero velocity dispersion at decoupling.</a:t>
            </a:r>
            <a:endParaRPr lang="en-GB" dirty="0">
              <a:solidFill>
                <a:schemeClr val="bg1"/>
              </a:solidFill>
            </a:endParaRPr>
          </a:p>
        </p:txBody>
      </p:sp>
      <mc:AlternateContent xmlns:mc="http://schemas.openxmlformats.org/markup-compatibility/2006" xmlns:a14="http://schemas.microsoft.com/office/drawing/2010/main">
        <mc:Choice Requires="a14">
          <p:sp>
            <p:nvSpPr>
              <p:cNvPr id="79" name="Shape 11">
                <a:extLst>
                  <a:ext uri="{FF2B5EF4-FFF2-40B4-BE49-F238E27FC236}">
                    <a16:creationId xmlns:a16="http://schemas.microsoft.com/office/drawing/2014/main" id="{4929DC1F-A07B-D424-162D-C40B6BC62771}"/>
                  </a:ext>
                </a:extLst>
              </p:cNvPr>
              <p:cNvSpPr/>
              <p:nvPr/>
            </p:nvSpPr>
            <p:spPr>
              <a:xfrm>
                <a:off x="6360914" y="3285483"/>
                <a:ext cx="4450973" cy="612583"/>
              </a:xfrm>
              <a:prstGeom prst="rect">
                <a:avLst/>
              </a:prstGeom>
              <a:solidFill>
                <a:schemeClr val="accent2">
                  <a:lumMod val="40000"/>
                  <a:lumOff val="60000"/>
                  <a:alpha val="50000"/>
                </a:schemeClr>
              </a:solidFill>
              <a:ln w="6350">
                <a:solidFill>
                  <a:schemeClr val="accent2">
                    <a:alpha val="40000"/>
                  </a:schemeClr>
                </a:solidFill>
                <a:prstDash val="solid"/>
              </a:ln>
            </p:spPr>
            <p:txBody>
              <a:bodyPr/>
              <a:lstStyle/>
              <a:p>
                <a14:m>
                  <m:oMath xmlns:m="http://schemas.openxmlformats.org/officeDocument/2006/math">
                    <m:r>
                      <a:rPr lang="el-GR">
                        <a:solidFill>
                          <a:schemeClr val="bg1"/>
                        </a:solidFill>
                        <a:latin typeface="Cambria Math" panose="02040503050406030204" pitchFamily="18" charset="0"/>
                      </a:rPr>
                      <m:t>𝜆</m:t>
                    </m:r>
                    <m:r>
                      <a:rPr lang="en-US" b="0" i="1" smtClean="0">
                        <a:solidFill>
                          <a:schemeClr val="bg1"/>
                        </a:solidFill>
                        <a:latin typeface="Cambria Math" panose="02040503050406030204" pitchFamily="18" charset="0"/>
                      </a:rPr>
                      <m:t>&lt;</m:t>
                    </m:r>
                    <m:sSub>
                      <m:sSubPr>
                        <m:ctrlPr>
                          <a:rPr lang="en-US" i="1">
                            <a:solidFill>
                              <a:schemeClr val="bg1"/>
                            </a:solidFill>
                            <a:latin typeface="Cambria Math" panose="02040503050406030204" pitchFamily="18" charset="0"/>
                          </a:rPr>
                        </m:ctrlPr>
                      </m:sSubPr>
                      <m:e>
                        <m:r>
                          <a:rPr lang="el-GR">
                            <a:solidFill>
                              <a:schemeClr val="bg1"/>
                            </a:solidFill>
                            <a:latin typeface="Cambria Math" panose="02040503050406030204" pitchFamily="18" charset="0"/>
                          </a:rPr>
                          <m:t>𝜆</m:t>
                        </m:r>
                      </m:e>
                      <m:sub>
                        <m:r>
                          <m:rPr>
                            <m:sty m:val="p"/>
                          </m:rPr>
                          <a:rPr lang="en-US">
                            <a:solidFill>
                              <a:schemeClr val="bg1"/>
                            </a:solidFill>
                            <a:latin typeface="Cambria Math" panose="02040503050406030204" pitchFamily="18" charset="0"/>
                          </a:rPr>
                          <m:t>fs</m:t>
                        </m:r>
                      </m:sub>
                    </m:sSub>
                    <m:r>
                      <a:rPr lang="en-US" b="0" i="0" smtClean="0">
                        <a:solidFill>
                          <a:schemeClr val="bg1"/>
                        </a:solidFill>
                        <a:latin typeface="Cambria Math" panose="02040503050406030204" pitchFamily="18" charset="0"/>
                      </a:rPr>
                      <m:t>:</m:t>
                    </m:r>
                  </m:oMath>
                </a14:m>
                <a:r>
                  <a:rPr lang="en-US" dirty="0">
                    <a:solidFill>
                      <a:schemeClr val="bg1"/>
                    </a:solidFill>
                  </a:rPr>
                  <a:t>  WDM free-streaming damping</a:t>
                </a:r>
                <a14:m>
                  <m:oMath xmlns:m="http://schemas.openxmlformats.org/officeDocument/2006/math">
                    <m:r>
                      <a:rPr lang="en-GB" dirty="0" smtClean="0">
                        <a:solidFill>
                          <a:schemeClr val="bg1"/>
                        </a:solidFill>
                        <a:latin typeface="Cambria Math" panose="02040503050406030204" pitchFamily="18" charset="0"/>
                      </a:rPr>
                      <m:t>≈</m:t>
                    </m:r>
                  </m:oMath>
                </a14:m>
                <a:r>
                  <a:rPr lang="en-GB" dirty="0">
                    <a:solidFill>
                      <a:schemeClr val="bg1"/>
                    </a:solidFill>
                  </a:rPr>
                  <a:t> 1-40 </a:t>
                </a:r>
                <a14:m>
                  <m:oMath xmlns:m="http://schemas.openxmlformats.org/officeDocument/2006/math">
                    <m:sSup>
                      <m:sSupPr>
                        <m:ctrlPr>
                          <a:rPr lang="en-US" i="1">
                            <a:solidFill>
                              <a:schemeClr val="bg1"/>
                            </a:solidFill>
                            <a:latin typeface="Cambria Math" panose="02040503050406030204" pitchFamily="18" charset="0"/>
                          </a:rPr>
                        </m:ctrlPr>
                      </m:sSupPr>
                      <m:e>
                        <m:r>
                          <m:rPr>
                            <m:sty m:val="p"/>
                          </m:rPr>
                          <a:rPr lang="en-US">
                            <a:solidFill>
                              <a:schemeClr val="bg1"/>
                            </a:solidFill>
                            <a:latin typeface="Cambria Math" panose="02040503050406030204" pitchFamily="18" charset="0"/>
                          </a:rPr>
                          <m:t>h</m:t>
                        </m:r>
                      </m:e>
                      <m:sup>
                        <m:r>
                          <a:rPr lang="en-US">
                            <a:solidFill>
                              <a:schemeClr val="bg1"/>
                            </a:solidFill>
                            <a:latin typeface="Cambria Math" panose="02040503050406030204" pitchFamily="18" charset="0"/>
                          </a:rPr>
                          <m:t>−1 </m:t>
                        </m:r>
                      </m:sup>
                    </m:sSup>
                    <m:r>
                      <m:rPr>
                        <m:sty m:val="p"/>
                      </m:rPr>
                      <a:rPr lang="en-US">
                        <a:solidFill>
                          <a:schemeClr val="bg1"/>
                        </a:solidFill>
                        <a:latin typeface="Cambria Math" panose="02040503050406030204" pitchFamily="18" charset="0"/>
                      </a:rPr>
                      <m:t>Mpc</m:t>
                    </m:r>
                  </m:oMath>
                </a14:m>
                <a:endParaRPr lang="el-GR" dirty="0">
                  <a:solidFill>
                    <a:schemeClr val="bg1"/>
                  </a:solidFill>
                  <a:hlinkClick r:id="rId7">
                    <a:extLst>
                      <a:ext uri="{A12FA001-AC4F-418D-AE19-62706E023703}">
                        <ahyp:hlinkClr xmlns:ahyp="http://schemas.microsoft.com/office/drawing/2018/hyperlinkcolor" val="tx"/>
                      </a:ext>
                    </a:extLst>
                  </a:hlinkClick>
                </a:endParaRPr>
              </a:p>
            </p:txBody>
          </p:sp>
        </mc:Choice>
        <mc:Fallback xmlns="">
          <p:sp>
            <p:nvSpPr>
              <p:cNvPr id="79" name="Shape 11">
                <a:extLst>
                  <a:ext uri="{FF2B5EF4-FFF2-40B4-BE49-F238E27FC236}">
                    <a16:creationId xmlns:a16="http://schemas.microsoft.com/office/drawing/2014/main" id="{4929DC1F-A07B-D424-162D-C40B6BC62771}"/>
                  </a:ext>
                </a:extLst>
              </p:cNvPr>
              <p:cNvSpPr>
                <a:spLocks noRot="1" noChangeAspect="1" noMove="1" noResize="1" noEditPoints="1" noAdjustHandles="1" noChangeArrowheads="1" noChangeShapeType="1" noTextEdit="1"/>
              </p:cNvSpPr>
              <p:nvPr/>
            </p:nvSpPr>
            <p:spPr>
              <a:xfrm>
                <a:off x="6360914" y="3285483"/>
                <a:ext cx="4450973" cy="612583"/>
              </a:xfrm>
              <a:prstGeom prst="rect">
                <a:avLst/>
              </a:prstGeom>
              <a:blipFill>
                <a:blip r:embed="rId8"/>
                <a:stretch>
                  <a:fillRect l="-1093" t="-4950" b="-20792"/>
                </a:stretch>
              </a:blipFill>
              <a:ln w="6350">
                <a:solidFill>
                  <a:schemeClr val="accent2">
                    <a:alpha val="40000"/>
                  </a:scheme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0" name="Shape 11">
                <a:extLst>
                  <a:ext uri="{FF2B5EF4-FFF2-40B4-BE49-F238E27FC236}">
                    <a16:creationId xmlns:a16="http://schemas.microsoft.com/office/drawing/2014/main" id="{884DA54E-A3F1-C90F-6FC3-1B8E8D480558}"/>
                  </a:ext>
                </a:extLst>
              </p:cNvPr>
              <p:cNvSpPr/>
              <p:nvPr/>
            </p:nvSpPr>
            <p:spPr>
              <a:xfrm>
                <a:off x="6360977" y="4039544"/>
                <a:ext cx="4450910" cy="637328"/>
              </a:xfrm>
              <a:prstGeom prst="rect">
                <a:avLst/>
              </a:prstGeom>
              <a:solidFill>
                <a:srgbClr val="162850">
                  <a:alpha val="50000"/>
                </a:srgbClr>
              </a:solidFill>
              <a:ln w="6350">
                <a:solidFill>
                  <a:schemeClr val="accent2">
                    <a:alpha val="40000"/>
                  </a:schemeClr>
                </a:solidFill>
                <a:prstDash val="solid"/>
              </a:ln>
            </p:spPr>
            <p:txBody>
              <a:bodyPr/>
              <a:lstStyle/>
              <a:p>
                <a:r>
                  <a:rPr lang="en-US" dirty="0">
                    <a:solidFill>
                      <a:srgbClr val="FF6600"/>
                    </a:solidFill>
                  </a:rPr>
                  <a: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l-GR" i="1">
                            <a:solidFill>
                              <a:schemeClr val="bg1"/>
                            </a:solidFill>
                            <a:latin typeface="Cambria Math" panose="02040503050406030204" pitchFamily="18" charset="0"/>
                          </a:rPr>
                          <m:t>𝜆</m:t>
                        </m:r>
                      </m:e>
                      <m:sub>
                        <m:r>
                          <m:rPr>
                            <m:sty m:val="p"/>
                          </m:rPr>
                          <a:rPr lang="en-US" i="1">
                            <a:solidFill>
                              <a:schemeClr val="bg1"/>
                            </a:solidFill>
                            <a:latin typeface="Cambria Math" panose="02040503050406030204" pitchFamily="18" charset="0"/>
                          </a:rPr>
                          <m:t>fs</m:t>
                        </m:r>
                      </m:sub>
                    </m:sSub>
                    <m:r>
                      <a:rPr lang="en-US" i="1">
                        <a:solidFill>
                          <a:schemeClr val="bg1"/>
                        </a:solidFill>
                        <a:latin typeface="Cambria Math" panose="02040503050406030204" pitchFamily="18" charset="0"/>
                        <a:ea typeface="Cambria Math" panose="02040503050406030204" pitchFamily="18" charset="0"/>
                      </a:rPr>
                      <m:t>∝</m:t>
                    </m:r>
                    <m:sSup>
                      <m:sSupPr>
                        <m:ctrlPr>
                          <a:rPr lang="en-US" i="1">
                            <a:solidFill>
                              <a:schemeClr val="bg1"/>
                            </a:solidFill>
                            <a:latin typeface="Cambria Math" panose="02040503050406030204" pitchFamily="18" charset="0"/>
                          </a:rPr>
                        </m:ctrlPr>
                      </m:sSupPr>
                      <m:e>
                        <m:sSub>
                          <m:sSubPr>
                            <m:ctrlPr>
                              <a:rPr lang="en-US" i="1">
                                <a:solidFill>
                                  <a:schemeClr val="bg1"/>
                                </a:solidFill>
                                <a:latin typeface="Cambria Math" panose="02040503050406030204" pitchFamily="18" charset="0"/>
                              </a:rPr>
                            </m:ctrlPr>
                          </m:sSubPr>
                          <m:e>
                            <m:r>
                              <m:rPr>
                                <m:sty m:val="p"/>
                              </m:rPr>
                              <a:rPr lang="en-US" i="1">
                                <a:solidFill>
                                  <a:schemeClr val="bg1"/>
                                </a:solidFill>
                                <a:latin typeface="Cambria Math" panose="02040503050406030204" pitchFamily="18" charset="0"/>
                              </a:rPr>
                              <m:t>m</m:t>
                            </m:r>
                          </m:e>
                          <m:sub>
                            <m:r>
                              <m:rPr>
                                <m:sty m:val="p"/>
                              </m:rPr>
                              <a:rPr lang="en-US" i="1">
                                <a:solidFill>
                                  <a:schemeClr val="bg1"/>
                                </a:solidFill>
                                <a:latin typeface="Cambria Math" panose="02040503050406030204" pitchFamily="18" charset="0"/>
                              </a:rPr>
                              <m:t>WDM</m:t>
                            </m:r>
                          </m:sub>
                        </m:sSub>
                      </m:e>
                      <m:sup>
                        <m:r>
                          <a:rPr lang="en-US" i="1">
                            <a:solidFill>
                              <a:schemeClr val="bg1"/>
                            </a:solidFill>
                            <a:latin typeface="Cambria Math" panose="02040503050406030204" pitchFamily="18" charset="0"/>
                          </a:rPr>
                          <m:t>−1</m:t>
                        </m:r>
                      </m:sup>
                    </m:sSup>
                  </m:oMath>
                </a14:m>
                <a:r>
                  <a:rPr lang="en-US" dirty="0">
                    <a:solidFill>
                      <a:schemeClr val="bg1"/>
                    </a:solidFill>
                    <a:latin typeface="Calibri" pitchFamily="34" charset="0"/>
                    <a:ea typeface="Calibri" pitchFamily="34" charset="-122"/>
                    <a:cs typeface="Calibri" pitchFamily="34" charset="-120"/>
                  </a:rPr>
                  <a:t> (thermal relics). </a:t>
                </a:r>
                <a14:m>
                  <m:oMath xmlns:m="http://schemas.openxmlformats.org/officeDocument/2006/math">
                    <m:sSub>
                      <m:sSubPr>
                        <m:ctrlPr>
                          <a:rPr lang="en-US" i="1">
                            <a:solidFill>
                              <a:schemeClr val="bg1"/>
                            </a:solidFill>
                            <a:latin typeface="Cambria Math" panose="02040503050406030204" pitchFamily="18" charset="0"/>
                          </a:rPr>
                        </m:ctrlPr>
                      </m:sSubPr>
                      <m:e>
                        <m:r>
                          <m:rPr>
                            <m:sty m:val="p"/>
                          </m:rPr>
                          <a:rPr lang="en-US" i="1">
                            <a:solidFill>
                              <a:schemeClr val="bg1"/>
                            </a:solidFill>
                            <a:latin typeface="Cambria Math" panose="02040503050406030204" pitchFamily="18" charset="0"/>
                          </a:rPr>
                          <m:t>m</m:t>
                        </m:r>
                      </m:e>
                      <m:sub>
                        <m:r>
                          <m:rPr>
                            <m:sty m:val="p"/>
                          </m:rPr>
                          <a:rPr lang="en-US" i="1">
                            <a:solidFill>
                              <a:schemeClr val="bg1"/>
                            </a:solidFill>
                            <a:latin typeface="Cambria Math" panose="02040503050406030204" pitchFamily="18" charset="0"/>
                          </a:rPr>
                          <m:t>WDM</m:t>
                        </m:r>
                      </m:sub>
                    </m:sSub>
                    <m:r>
                      <a:rPr lang="en-US" b="0" i="1" smtClean="0">
                        <a:solidFill>
                          <a:schemeClr val="bg1"/>
                        </a:solidFill>
                        <a:latin typeface="Cambria Math" panose="02040503050406030204" pitchFamily="18" charset="0"/>
                      </a:rPr>
                      <m:t>&gt;5.7</m:t>
                    </m:r>
                  </m:oMath>
                </a14:m>
                <a:r>
                  <a:rPr lang="en-US" dirty="0">
                    <a:solidFill>
                      <a:schemeClr val="bg1"/>
                    </a:solidFill>
                    <a:latin typeface="Calibri" pitchFamily="34" charset="0"/>
                    <a:ea typeface="Calibri" pitchFamily="34" charset="-122"/>
                    <a:cs typeface="Calibri" pitchFamily="34" charset="-120"/>
                  </a:rPr>
                  <a:t> keV (Irsic+24) </a:t>
                </a:r>
              </a:p>
            </p:txBody>
          </p:sp>
        </mc:Choice>
        <mc:Fallback xmlns="">
          <p:sp>
            <p:nvSpPr>
              <p:cNvPr id="80" name="Shape 11">
                <a:extLst>
                  <a:ext uri="{FF2B5EF4-FFF2-40B4-BE49-F238E27FC236}">
                    <a16:creationId xmlns:a16="http://schemas.microsoft.com/office/drawing/2014/main" id="{884DA54E-A3F1-C90F-6FC3-1B8E8D480558}"/>
                  </a:ext>
                </a:extLst>
              </p:cNvPr>
              <p:cNvSpPr>
                <a:spLocks noRot="1" noChangeAspect="1" noMove="1" noResize="1" noEditPoints="1" noAdjustHandles="1" noChangeArrowheads="1" noChangeShapeType="1" noTextEdit="1"/>
              </p:cNvSpPr>
              <p:nvPr/>
            </p:nvSpPr>
            <p:spPr>
              <a:xfrm>
                <a:off x="6360977" y="4039544"/>
                <a:ext cx="4450910" cy="637328"/>
              </a:xfrm>
              <a:prstGeom prst="rect">
                <a:avLst/>
              </a:prstGeom>
              <a:blipFill>
                <a:blip r:embed="rId9"/>
                <a:stretch>
                  <a:fillRect t="-5714" b="-15238"/>
                </a:stretch>
              </a:blipFill>
              <a:ln w="6350">
                <a:solidFill>
                  <a:schemeClr val="accent2">
                    <a:alpha val="40000"/>
                  </a:schemeClr>
                </a:solidFill>
                <a:prstDash val="soli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Shape 11">
                <a:extLst>
                  <a:ext uri="{FF2B5EF4-FFF2-40B4-BE49-F238E27FC236}">
                    <a16:creationId xmlns:a16="http://schemas.microsoft.com/office/drawing/2014/main" id="{2D5FA71D-6656-B5A1-44C8-8A1F2CD1EA22}"/>
                  </a:ext>
                </a:extLst>
              </p:cNvPr>
              <p:cNvSpPr/>
              <p:nvPr/>
            </p:nvSpPr>
            <p:spPr>
              <a:xfrm>
                <a:off x="6360914" y="4817273"/>
                <a:ext cx="4501687" cy="672877"/>
              </a:xfrm>
              <a:prstGeom prst="rect">
                <a:avLst/>
              </a:prstGeom>
              <a:solidFill>
                <a:srgbClr val="162850">
                  <a:alpha val="50000"/>
                </a:srgbClr>
              </a:solidFill>
              <a:ln w="6350">
                <a:solidFill>
                  <a:schemeClr val="accent2">
                    <a:alpha val="40000"/>
                  </a:schemeClr>
                </a:solidFill>
                <a:prstDash val="solid"/>
              </a:ln>
            </p:spPr>
            <p:txBody>
              <a:bodyPr/>
              <a:lstStyle/>
              <a:p>
                <a:r>
                  <a:rPr lang="en-US" dirty="0" err="1">
                    <a:solidFill>
                      <a:schemeClr val="bg1"/>
                    </a:solidFill>
                    <a:latin typeface="Calibri" pitchFamily="34" charset="0"/>
                    <a:ea typeface="Calibri" pitchFamily="34" charset="-122"/>
                    <a:cs typeface="Calibri" pitchFamily="34" charset="-120"/>
                  </a:rPr>
                  <a:t>Cold+Warm</a:t>
                </a:r>
                <a:r>
                  <a:rPr lang="en-US" dirty="0">
                    <a:solidFill>
                      <a:schemeClr val="bg1"/>
                    </a:solidFill>
                    <a:latin typeface="Calibri" pitchFamily="34" charset="0"/>
                    <a:ea typeface="Calibri" pitchFamily="34" charset="-122"/>
                    <a:cs typeface="Calibri" pitchFamily="34" charset="-120"/>
                  </a:rPr>
                  <a:t> Dark Matter (CWDM): </a:t>
                </a:r>
                <a14:m>
                  <m:oMath xmlns:m="http://schemas.openxmlformats.org/officeDocument/2006/math">
                    <m:sSub>
                      <m:sSubPr>
                        <m:ctrlPr>
                          <a:rPr lang="el-GR" i="1" smtClean="0">
                            <a:solidFill>
                              <a:srgbClr val="FFC000"/>
                            </a:solidFill>
                            <a:latin typeface="Cambria Math" panose="02040503050406030204" pitchFamily="18" charset="0"/>
                          </a:rPr>
                        </m:ctrlPr>
                      </m:sSubPr>
                      <m:e>
                        <m:sSub>
                          <m:sSubPr>
                            <m:ctrlPr>
                              <a:rPr lang="el-GR" i="1">
                                <a:solidFill>
                                  <a:srgbClr val="FFC000"/>
                                </a:solidFill>
                                <a:latin typeface="Cambria Math" panose="02040503050406030204" pitchFamily="18" charset="0"/>
                              </a:rPr>
                            </m:ctrlPr>
                          </m:sSubPr>
                          <m:e>
                            <m:r>
                              <a:rPr lang="el-GR">
                                <a:solidFill>
                                  <a:srgbClr val="FFC000"/>
                                </a:solidFill>
                                <a:latin typeface="Cambria Math" panose="02040503050406030204" pitchFamily="18" charset="0"/>
                              </a:rPr>
                              <m:t>Ω</m:t>
                            </m:r>
                          </m:e>
                          <m:sub>
                            <m:r>
                              <m:rPr>
                                <m:sty m:val="p"/>
                              </m:rPr>
                              <a:rPr lang="en-US">
                                <a:solidFill>
                                  <a:srgbClr val="FFC000"/>
                                </a:solidFill>
                                <a:latin typeface="Cambria Math" panose="02040503050406030204" pitchFamily="18" charset="0"/>
                              </a:rPr>
                              <m:t>WDM</m:t>
                            </m:r>
                          </m:sub>
                        </m:sSub>
                        <m:r>
                          <a:rPr lang="en-US" b="0" i="1" smtClean="0">
                            <a:solidFill>
                              <a:srgbClr val="FFC000"/>
                            </a:solidFill>
                            <a:latin typeface="Cambria Math" panose="02040503050406030204" pitchFamily="18" charset="0"/>
                          </a:rPr>
                          <m:t>= </m:t>
                        </m:r>
                        <m:r>
                          <a:rPr lang="el-GR">
                            <a:solidFill>
                              <a:srgbClr val="FFC000"/>
                            </a:solidFill>
                            <a:latin typeface="Cambria Math" panose="02040503050406030204" pitchFamily="18" charset="0"/>
                          </a:rPr>
                          <m:t>Ω</m:t>
                        </m:r>
                      </m:e>
                      <m:sub>
                        <m:r>
                          <m:rPr>
                            <m:sty m:val="p"/>
                          </m:rPr>
                          <a:rPr lang="en-US">
                            <a:solidFill>
                              <a:srgbClr val="FFC000"/>
                            </a:solidFill>
                            <a:latin typeface="Cambria Math" panose="02040503050406030204" pitchFamily="18" charset="0"/>
                          </a:rPr>
                          <m:t>DM</m:t>
                        </m:r>
                      </m:sub>
                    </m:sSub>
                    <m:r>
                      <a:rPr lang="en-US" i="1">
                        <a:solidFill>
                          <a:srgbClr val="FFC000"/>
                        </a:solidFill>
                        <a:latin typeface="Cambria Math" panose="02040503050406030204" pitchFamily="18" charset="0"/>
                      </a:rPr>
                      <m:t> </m:t>
                    </m:r>
                    <m:sSub>
                      <m:sSubPr>
                        <m:ctrlPr>
                          <a:rPr lang="en-GB" i="1">
                            <a:solidFill>
                              <a:srgbClr val="FFC000"/>
                            </a:solidFill>
                            <a:latin typeface="Cambria Math" panose="02040503050406030204" pitchFamily="18" charset="0"/>
                          </a:rPr>
                        </m:ctrlPr>
                      </m:sSubPr>
                      <m:e>
                        <m:r>
                          <m:rPr>
                            <m:sty m:val="p"/>
                          </m:rPr>
                          <a:rPr lang="es-ES" i="0">
                            <a:solidFill>
                              <a:srgbClr val="FFC000"/>
                            </a:solidFill>
                            <a:latin typeface="Cambria Math" panose="02040503050406030204" pitchFamily="18" charset="0"/>
                          </a:rPr>
                          <m:t>f</m:t>
                        </m:r>
                      </m:e>
                      <m:sub>
                        <m:r>
                          <m:rPr>
                            <m:sty m:val="p"/>
                          </m:rPr>
                          <a:rPr lang="es-ES" i="0">
                            <a:solidFill>
                              <a:srgbClr val="FFC000"/>
                            </a:solidFill>
                            <a:latin typeface="Cambria Math" panose="02040503050406030204" pitchFamily="18" charset="0"/>
                          </a:rPr>
                          <m:t>WDM</m:t>
                        </m:r>
                      </m:sub>
                    </m:sSub>
                  </m:oMath>
                </a14:m>
                <a:endParaRPr lang="en-GB" dirty="0">
                  <a:solidFill>
                    <a:schemeClr val="bg1"/>
                  </a:solidFill>
                  <a:latin typeface="Cambria Math" panose="02040503050406030204" pitchFamily="18" charset="0"/>
                </a:endParaRPr>
              </a:p>
            </p:txBody>
          </p:sp>
        </mc:Choice>
        <mc:Fallback xmlns="">
          <p:sp>
            <p:nvSpPr>
              <p:cNvPr id="81" name="Shape 11">
                <a:extLst>
                  <a:ext uri="{FF2B5EF4-FFF2-40B4-BE49-F238E27FC236}">
                    <a16:creationId xmlns:a16="http://schemas.microsoft.com/office/drawing/2014/main" id="{2D5FA71D-6656-B5A1-44C8-8A1F2CD1EA22}"/>
                  </a:ext>
                </a:extLst>
              </p:cNvPr>
              <p:cNvSpPr>
                <a:spLocks noRot="1" noChangeAspect="1" noMove="1" noResize="1" noEditPoints="1" noAdjustHandles="1" noChangeArrowheads="1" noChangeShapeType="1" noTextEdit="1"/>
              </p:cNvSpPr>
              <p:nvPr/>
            </p:nvSpPr>
            <p:spPr>
              <a:xfrm>
                <a:off x="6360914" y="4817273"/>
                <a:ext cx="4501687" cy="672877"/>
              </a:xfrm>
              <a:prstGeom prst="rect">
                <a:avLst/>
              </a:prstGeom>
              <a:blipFill>
                <a:blip r:embed="rId10"/>
                <a:stretch>
                  <a:fillRect l="-1081" t="-4464"/>
                </a:stretch>
              </a:blipFill>
              <a:ln w="6350">
                <a:solidFill>
                  <a:schemeClr val="accent2">
                    <a:alpha val="40000"/>
                  </a:schemeClr>
                </a:solidFill>
                <a:prstDash val="solid"/>
              </a:ln>
            </p:spPr>
            <p:txBody>
              <a:bodyPr/>
              <a:lstStyle/>
              <a:p>
                <a:r>
                  <a:rPr lang="en-GB">
                    <a:noFill/>
                  </a:rPr>
                  <a:t> </a:t>
                </a:r>
              </a:p>
            </p:txBody>
          </p:sp>
        </mc:Fallback>
      </mc:AlternateContent>
      <p:sp>
        <p:nvSpPr>
          <p:cNvPr id="3" name="Rectangle 2">
            <a:extLst>
              <a:ext uri="{FF2B5EF4-FFF2-40B4-BE49-F238E27FC236}">
                <a16:creationId xmlns:a16="http://schemas.microsoft.com/office/drawing/2014/main" id="{F49C9412-EC94-7C52-D377-06F19DCE9AB1}"/>
              </a:ext>
            </a:extLst>
          </p:cNvPr>
          <p:cNvSpPr/>
          <p:nvPr/>
        </p:nvSpPr>
        <p:spPr>
          <a:xfrm flipV="1">
            <a:off x="0" y="6455625"/>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203B8BF3-B047-6795-72DB-C000573B73BD}"/>
              </a:ext>
            </a:extLst>
          </p:cNvPr>
          <p:cNvSpPr/>
          <p:nvPr/>
        </p:nvSpPr>
        <p:spPr>
          <a:xfrm flipV="1">
            <a:off x="0" y="6459444"/>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A227FAB4-C2CC-53AB-021D-0F4232DF4DCF}"/>
              </a:ext>
            </a:extLst>
          </p:cNvPr>
          <p:cNvSpPr txBox="1"/>
          <p:nvPr/>
        </p:nvSpPr>
        <p:spPr>
          <a:xfrm>
            <a:off x="775792" y="6470086"/>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6" name="TextBox 5">
            <a:extLst>
              <a:ext uri="{FF2B5EF4-FFF2-40B4-BE49-F238E27FC236}">
                <a16:creationId xmlns:a16="http://schemas.microsoft.com/office/drawing/2014/main" id="{DDD1EFD3-FFB5-2E12-077F-01593F676651}"/>
              </a:ext>
            </a:extLst>
          </p:cNvPr>
          <p:cNvSpPr txBox="1"/>
          <p:nvPr/>
        </p:nvSpPr>
        <p:spPr>
          <a:xfrm>
            <a:off x="2999128" y="6470086"/>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9" name="TextBox 8">
            <a:extLst>
              <a:ext uri="{FF2B5EF4-FFF2-40B4-BE49-F238E27FC236}">
                <a16:creationId xmlns:a16="http://schemas.microsoft.com/office/drawing/2014/main" id="{B3DF29AE-07E7-38D1-23CA-C466CE6774DA}"/>
              </a:ext>
            </a:extLst>
          </p:cNvPr>
          <p:cNvSpPr txBox="1"/>
          <p:nvPr/>
        </p:nvSpPr>
        <p:spPr>
          <a:xfrm>
            <a:off x="5476609" y="6480652"/>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10" name="TextBox 9">
            <a:extLst>
              <a:ext uri="{FF2B5EF4-FFF2-40B4-BE49-F238E27FC236}">
                <a16:creationId xmlns:a16="http://schemas.microsoft.com/office/drawing/2014/main" id="{2B1D9ACE-AD97-F21C-FCB9-9C0B70A52462}"/>
              </a:ext>
            </a:extLst>
          </p:cNvPr>
          <p:cNvSpPr txBox="1"/>
          <p:nvPr/>
        </p:nvSpPr>
        <p:spPr>
          <a:xfrm>
            <a:off x="7837163" y="6469643"/>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1" name="TextBox 10">
            <a:extLst>
              <a:ext uri="{FF2B5EF4-FFF2-40B4-BE49-F238E27FC236}">
                <a16:creationId xmlns:a16="http://schemas.microsoft.com/office/drawing/2014/main" id="{BDA622E4-5C10-35FB-AA95-B043C0CD2897}"/>
              </a:ext>
            </a:extLst>
          </p:cNvPr>
          <p:cNvSpPr txBox="1"/>
          <p:nvPr/>
        </p:nvSpPr>
        <p:spPr>
          <a:xfrm>
            <a:off x="9984493" y="6487659"/>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2" name="TextBox 11">
            <a:extLst>
              <a:ext uri="{FF2B5EF4-FFF2-40B4-BE49-F238E27FC236}">
                <a16:creationId xmlns:a16="http://schemas.microsoft.com/office/drawing/2014/main" id="{228DAAA3-F27A-A128-AFA1-8EE4390A4369}"/>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2</a:t>
            </a:r>
            <a:endParaRPr lang="en-GB" sz="1400" dirty="0"/>
          </a:p>
        </p:txBody>
      </p:sp>
    </p:spTree>
    <p:extLst>
      <p:ext uri="{BB962C8B-B14F-4D97-AF65-F5344CB8AC3E}">
        <p14:creationId xmlns:p14="http://schemas.microsoft.com/office/powerpoint/2010/main" val="2526441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83618-445B-8F71-727B-F4B3FE308DFD}"/>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F10C9720-4CFB-E027-D23C-DC2F1372D9FC}"/>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7D2DC8A-93CE-3FC5-19AF-2721CA208FC0}"/>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4662EC6F-9C02-F172-7D10-DEFEB5DB9BB1}"/>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2E9D12D-130D-F407-1E03-DDBD1D30C83F}"/>
              </a:ext>
            </a:extLst>
          </p:cNvPr>
          <p:cNvSpPr>
            <a:spLocks noGrp="1"/>
          </p:cNvSpPr>
          <p:nvPr>
            <p:ph type="title"/>
          </p:nvPr>
        </p:nvSpPr>
        <p:spPr>
          <a:xfrm>
            <a:off x="339250" y="86627"/>
            <a:ext cx="10515600" cy="1145407"/>
          </a:xfrm>
        </p:spPr>
        <p:txBody>
          <a:bodyPr/>
          <a:lstStyle/>
          <a:p>
            <a:r>
              <a:rPr lang="en-US" dirty="0">
                <a:solidFill>
                  <a:schemeClr val="bg1"/>
                </a:solidFill>
              </a:rPr>
              <a:t>Key signature </a:t>
            </a:r>
            <a:endParaRPr lang="en-GB" dirty="0">
              <a:solidFill>
                <a:schemeClr val="bg1"/>
              </a:solidFill>
            </a:endParaRPr>
          </a:p>
        </p:txBody>
      </p:sp>
      <p:sp>
        <p:nvSpPr>
          <p:cNvPr id="16" name="Text 19">
            <a:extLst>
              <a:ext uri="{FF2B5EF4-FFF2-40B4-BE49-F238E27FC236}">
                <a16:creationId xmlns:a16="http://schemas.microsoft.com/office/drawing/2014/main" id="{590D3F99-6507-E28A-41A4-3E605F3D87EC}"/>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64A63139-806B-5389-243B-293F67ABD30A}"/>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63" name="TextBox 62">
            <a:extLst>
              <a:ext uri="{FF2B5EF4-FFF2-40B4-BE49-F238E27FC236}">
                <a16:creationId xmlns:a16="http://schemas.microsoft.com/office/drawing/2014/main" id="{94481AF6-395C-F748-A8AD-5614327CB5E5}"/>
              </a:ext>
            </a:extLst>
          </p:cNvPr>
          <p:cNvSpPr txBox="1"/>
          <p:nvPr/>
        </p:nvSpPr>
        <p:spPr>
          <a:xfrm>
            <a:off x="3060788" y="6472875"/>
            <a:ext cx="1482330" cy="369332"/>
          </a:xfrm>
          <a:prstGeom prst="rect">
            <a:avLst/>
          </a:prstGeom>
          <a:noFill/>
        </p:spPr>
        <p:txBody>
          <a:bodyPr wrap="square">
            <a:spAutoFit/>
          </a:bodyPr>
          <a:lstStyle>
            <a:defPPr>
              <a:defRPr lang="en-US"/>
            </a:defPPr>
            <a:lvl1pPr>
              <a:defRPr>
                <a:solidFill>
                  <a:schemeClr val="bg1"/>
                </a:solidFill>
              </a:defRPr>
            </a:lvl1pPr>
          </a:lstStyle>
          <a:p>
            <a:r>
              <a:rPr lang="en-US" dirty="0"/>
              <a:t>Background</a:t>
            </a:r>
            <a:endParaRPr lang="en-GB" dirty="0"/>
          </a:p>
        </p:txBody>
      </p:sp>
      <p:sp>
        <p:nvSpPr>
          <p:cNvPr id="64" name="TextBox 63">
            <a:extLst>
              <a:ext uri="{FF2B5EF4-FFF2-40B4-BE49-F238E27FC236}">
                <a16:creationId xmlns:a16="http://schemas.microsoft.com/office/drawing/2014/main" id="{C7EE4CFF-8B78-E7B8-F08D-F5197CA2E740}"/>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E6CBAA50-81CA-FE78-FF7F-0CBB29D9D17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A00B3B98-FAA7-E08E-0970-5973851AD9EE}"/>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6" name="TextBox 5">
            <a:extLst>
              <a:ext uri="{FF2B5EF4-FFF2-40B4-BE49-F238E27FC236}">
                <a16:creationId xmlns:a16="http://schemas.microsoft.com/office/drawing/2014/main" id="{70D78D6D-24EA-FF42-0C0B-B4691DB37496}"/>
              </a:ext>
            </a:extLst>
          </p:cNvPr>
          <p:cNvSpPr txBox="1"/>
          <p:nvPr/>
        </p:nvSpPr>
        <p:spPr>
          <a:xfrm>
            <a:off x="5220018" y="2143904"/>
            <a:ext cx="2634633" cy="400110"/>
          </a:xfrm>
          <a:prstGeom prst="rect">
            <a:avLst/>
          </a:prstGeom>
          <a:noFill/>
        </p:spPr>
        <p:txBody>
          <a:bodyPr wrap="square">
            <a:spAutoFit/>
          </a:bodyPr>
          <a:lstStyle/>
          <a:p>
            <a:r>
              <a:rPr lang="en-US" sz="2000" b="1" dirty="0">
                <a:solidFill>
                  <a:srgbClr val="FFC000"/>
                </a:solidFill>
              </a:rPr>
              <a:t>Cold Dark Matter</a:t>
            </a:r>
            <a:endParaRPr lang="en-GB" sz="2000" b="1" dirty="0">
              <a:solidFill>
                <a:srgbClr val="FFC000"/>
              </a:solidFill>
            </a:endParaRPr>
          </a:p>
        </p:txBody>
      </p:sp>
      <p:pic>
        <p:nvPicPr>
          <p:cNvPr id="9" name="Picture 8">
            <a:extLst>
              <a:ext uri="{FF2B5EF4-FFF2-40B4-BE49-F238E27FC236}">
                <a16:creationId xmlns:a16="http://schemas.microsoft.com/office/drawing/2014/main" id="{1CF79C8C-179A-7EC4-0EEA-3517AE116AB2}"/>
              </a:ext>
            </a:extLst>
          </p:cNvPr>
          <p:cNvPicPr>
            <a:picLocks noChangeAspect="1"/>
          </p:cNvPicPr>
          <p:nvPr/>
        </p:nvPicPr>
        <p:blipFill>
          <a:blip r:embed="rId3"/>
          <a:srcRect l="3232" t="2406" r="2409" b="4521"/>
          <a:stretch>
            <a:fillRect/>
          </a:stretch>
        </p:blipFill>
        <p:spPr>
          <a:xfrm>
            <a:off x="4900094" y="2508912"/>
            <a:ext cx="2931806" cy="2945965"/>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A0A63F8-AEB7-3123-1496-0D81FD0107F9}"/>
                  </a:ext>
                </a:extLst>
              </p:cNvPr>
              <p:cNvSpPr txBox="1"/>
              <p:nvPr/>
            </p:nvSpPr>
            <p:spPr>
              <a:xfrm>
                <a:off x="5902473" y="5745305"/>
                <a:ext cx="1526078" cy="400110"/>
              </a:xfrm>
              <a:prstGeom prst="rect">
                <a:avLst/>
              </a:prstGeom>
              <a:noFill/>
            </p:spPr>
            <p:txBody>
              <a:bodyPr wrap="square" rtlCol="0">
                <a:spAutoFit/>
              </a:bodyPr>
              <a:lstStyle/>
              <a:p>
                <a:r>
                  <a:rPr lang="en-US" sz="2000" dirty="0">
                    <a:solidFill>
                      <a:schemeClr val="tx1"/>
                    </a:solidFill>
                  </a:rPr>
                  <a:t>20</a:t>
                </a:r>
                <a:r>
                  <a:rPr lang="en-US" sz="2000" b="1" dirty="0">
                    <a:solidFill>
                      <a:schemeClr val="tx1"/>
                    </a:solidFill>
                  </a:rPr>
                  <a:t> </a:t>
                </a:r>
                <a14:m>
                  <m:oMath xmlns:m="http://schemas.openxmlformats.org/officeDocument/2006/math">
                    <m:sSup>
                      <m:sSupPr>
                        <m:ctrlPr>
                          <a:rPr lang="en-US" sz="2000" i="1" smtClean="0">
                            <a:solidFill>
                              <a:schemeClr val="tx1"/>
                            </a:solidFill>
                            <a:latin typeface="Cambria Math" panose="02040503050406030204" pitchFamily="18" charset="0"/>
                          </a:rPr>
                        </m:ctrlPr>
                      </m:sSupPr>
                      <m:e>
                        <m:r>
                          <m:rPr>
                            <m:sty m:val="p"/>
                          </m:rPr>
                          <a:rPr lang="en-US" sz="2000" b="0" i="0" smtClean="0">
                            <a:solidFill>
                              <a:schemeClr val="tx1"/>
                            </a:solidFill>
                            <a:latin typeface="Cambria Math" panose="02040503050406030204" pitchFamily="18" charset="0"/>
                          </a:rPr>
                          <m:t>h</m:t>
                        </m:r>
                      </m:e>
                      <m:sup>
                        <m:r>
                          <a:rPr lang="en-US" sz="2000" b="0" i="0" smtClean="0">
                            <a:solidFill>
                              <a:schemeClr val="tx1"/>
                            </a:solidFill>
                            <a:latin typeface="Cambria Math" panose="02040503050406030204" pitchFamily="18" charset="0"/>
                          </a:rPr>
                          <m:t>−1 </m:t>
                        </m:r>
                      </m:sup>
                    </m:sSup>
                    <m:r>
                      <m:rPr>
                        <m:sty m:val="p"/>
                      </m:rPr>
                      <a:rPr lang="en-US" sz="2000" b="0" i="0" smtClean="0">
                        <a:solidFill>
                          <a:schemeClr val="tx1"/>
                        </a:solidFill>
                        <a:latin typeface="Cambria Math" panose="02040503050406030204" pitchFamily="18" charset="0"/>
                      </a:rPr>
                      <m:t>Mpc</m:t>
                    </m:r>
                  </m:oMath>
                </a14:m>
                <a:endParaRPr lang="en-GB" sz="2000" dirty="0">
                  <a:solidFill>
                    <a:schemeClr val="tx1"/>
                  </a:solidFill>
                </a:endParaRPr>
              </a:p>
            </p:txBody>
          </p:sp>
        </mc:Choice>
        <mc:Fallback xmlns="">
          <p:sp>
            <p:nvSpPr>
              <p:cNvPr id="4" name="TextBox 3">
                <a:extLst>
                  <a:ext uri="{FF2B5EF4-FFF2-40B4-BE49-F238E27FC236}">
                    <a16:creationId xmlns:a16="http://schemas.microsoft.com/office/drawing/2014/main" id="{4A0A63F8-AEB7-3123-1496-0D81FD0107F9}"/>
                  </a:ext>
                </a:extLst>
              </p:cNvPr>
              <p:cNvSpPr txBox="1">
                <a:spLocks noRot="1" noChangeAspect="1" noMove="1" noResize="1" noEditPoints="1" noAdjustHandles="1" noChangeArrowheads="1" noChangeShapeType="1" noTextEdit="1"/>
              </p:cNvSpPr>
              <p:nvPr/>
            </p:nvSpPr>
            <p:spPr>
              <a:xfrm>
                <a:off x="5902473" y="5745305"/>
                <a:ext cx="1526078" cy="400110"/>
              </a:xfrm>
              <a:prstGeom prst="rect">
                <a:avLst/>
              </a:prstGeom>
              <a:blipFill>
                <a:blip r:embed="rId4"/>
                <a:stretch>
                  <a:fillRect l="-3984" t="-6061" b="-27273"/>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AD6DAD80-1C4B-DFA8-C894-BAE50781944A}"/>
              </a:ext>
            </a:extLst>
          </p:cNvPr>
          <p:cNvCxnSpPr>
            <a:cxnSpLocks/>
          </p:cNvCxnSpPr>
          <p:nvPr/>
        </p:nvCxnSpPr>
        <p:spPr>
          <a:xfrm>
            <a:off x="4893660" y="5637757"/>
            <a:ext cx="296099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Rectangle 12">
            <a:extLst>
              <a:ext uri="{FF2B5EF4-FFF2-40B4-BE49-F238E27FC236}">
                <a16:creationId xmlns:a16="http://schemas.microsoft.com/office/drawing/2014/main" id="{94670488-7350-07D8-228B-D4BC663608CC}"/>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00AF94B4-002A-3FB5-8F8B-1BAC0979804C}"/>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7" name="TextBox 16">
            <a:extLst>
              <a:ext uri="{FF2B5EF4-FFF2-40B4-BE49-F238E27FC236}">
                <a16:creationId xmlns:a16="http://schemas.microsoft.com/office/drawing/2014/main" id="{0F2093C5-3608-C3C0-9E52-4FC079F2FCF1}"/>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8" name="TextBox 17">
            <a:extLst>
              <a:ext uri="{FF2B5EF4-FFF2-40B4-BE49-F238E27FC236}">
                <a16:creationId xmlns:a16="http://schemas.microsoft.com/office/drawing/2014/main" id="{4ECB902B-8464-55BF-72DC-AE9080F9699F}"/>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7052C6BC-5BC3-DD75-5676-8014747A1094}"/>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F4473BA5-0296-36AC-E5E8-62F27BDCA75E}"/>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1D194FCA-67DE-F77C-EF56-A1E4DE03666C}"/>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sp>
        <p:nvSpPr>
          <p:cNvPr id="22" name="Rectangle 21">
            <a:extLst>
              <a:ext uri="{FF2B5EF4-FFF2-40B4-BE49-F238E27FC236}">
                <a16:creationId xmlns:a16="http://schemas.microsoft.com/office/drawing/2014/main" id="{8EBE4C8B-8EF7-1ADC-6F2E-5A6521597014}"/>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D1DC16F-0D64-21BE-983A-2214EDA1948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8DEFAD2A-17ED-01FF-B9F4-BC78875ABB45}"/>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5" name="TextBox 24">
            <a:extLst>
              <a:ext uri="{FF2B5EF4-FFF2-40B4-BE49-F238E27FC236}">
                <a16:creationId xmlns:a16="http://schemas.microsoft.com/office/drawing/2014/main" id="{BB1C66F2-C0BE-D884-8259-65F5BA3CE555}"/>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B26E354D-FE91-1325-3222-604325A225C3}"/>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F4D8F81A-FC6F-6AF2-B578-765E24BF0587}"/>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8" name="TextBox 27">
            <a:extLst>
              <a:ext uri="{FF2B5EF4-FFF2-40B4-BE49-F238E27FC236}">
                <a16:creationId xmlns:a16="http://schemas.microsoft.com/office/drawing/2014/main" id="{8D265919-6585-1AC9-E5FB-120D3A099DF2}"/>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9" name="Rectangle 28">
            <a:extLst>
              <a:ext uri="{FF2B5EF4-FFF2-40B4-BE49-F238E27FC236}">
                <a16:creationId xmlns:a16="http://schemas.microsoft.com/office/drawing/2014/main" id="{4E1DCBF4-EC9C-D36C-103A-124B56F72E42}"/>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B0FC79B3-318F-0449-9075-C3EC6102EE20}"/>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EBE5AAA4-E015-2A93-874D-95F513F36875}"/>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2" name="TextBox 31">
            <a:extLst>
              <a:ext uri="{FF2B5EF4-FFF2-40B4-BE49-F238E27FC236}">
                <a16:creationId xmlns:a16="http://schemas.microsoft.com/office/drawing/2014/main" id="{58E7EE5B-7F91-A4FA-572C-B918563E68C0}"/>
              </a:ext>
            </a:extLst>
          </p:cNvPr>
          <p:cNvSpPr txBox="1"/>
          <p:nvPr/>
        </p:nvSpPr>
        <p:spPr>
          <a:xfrm>
            <a:off x="2999128" y="6453074"/>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33" name="TextBox 32">
            <a:extLst>
              <a:ext uri="{FF2B5EF4-FFF2-40B4-BE49-F238E27FC236}">
                <a16:creationId xmlns:a16="http://schemas.microsoft.com/office/drawing/2014/main" id="{BF0B411C-BC1D-1754-4222-B8F2827A0C88}"/>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4" name="TextBox 33">
            <a:extLst>
              <a:ext uri="{FF2B5EF4-FFF2-40B4-BE49-F238E27FC236}">
                <a16:creationId xmlns:a16="http://schemas.microsoft.com/office/drawing/2014/main" id="{EA91D051-B40C-B392-2A6D-B0D0FBDE88B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CB22CBBD-E8BD-3F49-81E3-57130EBB33A0}"/>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24BA91A6-B474-17C0-7FF4-7D0FDB6876FD}"/>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3</a:t>
            </a:r>
            <a:endParaRPr lang="en-GB" sz="1400" dirty="0"/>
          </a:p>
        </p:txBody>
      </p:sp>
    </p:spTree>
    <p:extLst>
      <p:ext uri="{BB962C8B-B14F-4D97-AF65-F5344CB8AC3E}">
        <p14:creationId xmlns:p14="http://schemas.microsoft.com/office/powerpoint/2010/main" val="861810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3AABA-2D0B-8CE6-2416-4BD899308816}"/>
            </a:ext>
          </a:extLst>
        </p:cNvPr>
        <p:cNvGrpSpPr/>
        <p:nvPr/>
      </p:nvGrpSpPr>
      <p:grpSpPr>
        <a:xfrm>
          <a:off x="0" y="0"/>
          <a:ext cx="0" cy="0"/>
          <a:chOff x="0" y="0"/>
          <a:chExt cx="0" cy="0"/>
        </a:xfrm>
      </p:grpSpPr>
      <p:sp>
        <p:nvSpPr>
          <p:cNvPr id="67" name="Rectangle 66">
            <a:extLst>
              <a:ext uri="{FF2B5EF4-FFF2-40B4-BE49-F238E27FC236}">
                <a16:creationId xmlns:a16="http://schemas.microsoft.com/office/drawing/2014/main" id="{4BE01BE6-5A0E-7028-951A-CEE4DF753D29}"/>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11A5257-3AD0-6C37-6B57-0E4A9CAD2D7D}"/>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8CC2124-6BBC-7409-2B7E-A208DBFE682B}"/>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A9D2B8B-6E5F-B142-B5CD-E982F31093BC}"/>
              </a:ext>
            </a:extLst>
          </p:cNvPr>
          <p:cNvSpPr>
            <a:spLocks noGrp="1"/>
          </p:cNvSpPr>
          <p:nvPr>
            <p:ph type="title"/>
          </p:nvPr>
        </p:nvSpPr>
        <p:spPr>
          <a:xfrm>
            <a:off x="339250" y="86627"/>
            <a:ext cx="10515600" cy="1145407"/>
          </a:xfrm>
        </p:spPr>
        <p:txBody>
          <a:bodyPr/>
          <a:lstStyle/>
          <a:p>
            <a:r>
              <a:rPr lang="en-US" dirty="0">
                <a:solidFill>
                  <a:schemeClr val="bg1"/>
                </a:solidFill>
              </a:rPr>
              <a:t>Key signature </a:t>
            </a:r>
            <a:endParaRPr lang="en-GB" dirty="0">
              <a:solidFill>
                <a:schemeClr val="bg1"/>
              </a:solidFill>
            </a:endParaRPr>
          </a:p>
        </p:txBody>
      </p:sp>
      <p:sp>
        <p:nvSpPr>
          <p:cNvPr id="16" name="Text 19">
            <a:extLst>
              <a:ext uri="{FF2B5EF4-FFF2-40B4-BE49-F238E27FC236}">
                <a16:creationId xmlns:a16="http://schemas.microsoft.com/office/drawing/2014/main" id="{BFA609F8-141F-86FE-7F19-CB5D42CDF374}"/>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7BBC3108-35F2-A832-0E1C-2CD873C23C65}"/>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63" name="TextBox 62">
            <a:extLst>
              <a:ext uri="{FF2B5EF4-FFF2-40B4-BE49-F238E27FC236}">
                <a16:creationId xmlns:a16="http://schemas.microsoft.com/office/drawing/2014/main" id="{3C9FA8C0-F62C-9A0E-00FD-5B71AFDECF68}"/>
              </a:ext>
            </a:extLst>
          </p:cNvPr>
          <p:cNvSpPr txBox="1"/>
          <p:nvPr/>
        </p:nvSpPr>
        <p:spPr>
          <a:xfrm>
            <a:off x="3060788" y="6472875"/>
            <a:ext cx="1482330" cy="369332"/>
          </a:xfrm>
          <a:prstGeom prst="rect">
            <a:avLst/>
          </a:prstGeom>
          <a:noFill/>
        </p:spPr>
        <p:txBody>
          <a:bodyPr wrap="square">
            <a:spAutoFit/>
          </a:bodyPr>
          <a:lstStyle>
            <a:defPPr>
              <a:defRPr lang="en-US"/>
            </a:defPPr>
            <a:lvl1pPr>
              <a:defRPr>
                <a:solidFill>
                  <a:schemeClr val="bg1"/>
                </a:solidFill>
              </a:defRPr>
            </a:lvl1pPr>
          </a:lstStyle>
          <a:p>
            <a:r>
              <a:rPr lang="en-US" dirty="0"/>
              <a:t>Background</a:t>
            </a:r>
            <a:endParaRPr lang="en-GB" dirty="0"/>
          </a:p>
        </p:txBody>
      </p:sp>
      <p:sp>
        <p:nvSpPr>
          <p:cNvPr id="64" name="TextBox 63">
            <a:extLst>
              <a:ext uri="{FF2B5EF4-FFF2-40B4-BE49-F238E27FC236}">
                <a16:creationId xmlns:a16="http://schemas.microsoft.com/office/drawing/2014/main" id="{39DD6CD0-AD76-1879-D2BC-D6CF4D9ED636}"/>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06A9F156-DFCD-1148-7A10-3362D0E4511D}"/>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48935DBB-A002-0D98-E2A7-85AA40DEE9A3}"/>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6" name="TextBox 5">
            <a:extLst>
              <a:ext uri="{FF2B5EF4-FFF2-40B4-BE49-F238E27FC236}">
                <a16:creationId xmlns:a16="http://schemas.microsoft.com/office/drawing/2014/main" id="{D27F4DAE-3039-9931-7259-CA1BBDD4C6BC}"/>
              </a:ext>
            </a:extLst>
          </p:cNvPr>
          <p:cNvSpPr txBox="1"/>
          <p:nvPr/>
        </p:nvSpPr>
        <p:spPr>
          <a:xfrm>
            <a:off x="5220018" y="2143904"/>
            <a:ext cx="2634633" cy="400110"/>
          </a:xfrm>
          <a:prstGeom prst="rect">
            <a:avLst/>
          </a:prstGeom>
          <a:noFill/>
        </p:spPr>
        <p:txBody>
          <a:bodyPr wrap="square">
            <a:spAutoFit/>
          </a:bodyPr>
          <a:lstStyle/>
          <a:p>
            <a:r>
              <a:rPr lang="en-US" sz="2000" b="1" dirty="0">
                <a:solidFill>
                  <a:srgbClr val="FFC000"/>
                </a:solidFill>
              </a:rPr>
              <a:t>Cold Dark Matter</a:t>
            </a:r>
            <a:endParaRPr lang="en-GB" sz="2000" b="1" dirty="0">
              <a:solidFill>
                <a:srgbClr val="FFC000"/>
              </a:solidFill>
            </a:endParaRPr>
          </a:p>
        </p:txBody>
      </p:sp>
      <p:pic>
        <p:nvPicPr>
          <p:cNvPr id="9" name="Picture 8">
            <a:extLst>
              <a:ext uri="{FF2B5EF4-FFF2-40B4-BE49-F238E27FC236}">
                <a16:creationId xmlns:a16="http://schemas.microsoft.com/office/drawing/2014/main" id="{7AEE22A9-8DDF-B922-853A-592D09343EB5}"/>
              </a:ext>
            </a:extLst>
          </p:cNvPr>
          <p:cNvPicPr>
            <a:picLocks noChangeAspect="1"/>
          </p:cNvPicPr>
          <p:nvPr/>
        </p:nvPicPr>
        <p:blipFill>
          <a:blip r:embed="rId2"/>
          <a:srcRect l="3232" t="2406" r="2409" b="4521"/>
          <a:stretch>
            <a:fillRect/>
          </a:stretch>
        </p:blipFill>
        <p:spPr>
          <a:xfrm>
            <a:off x="4900094" y="2508912"/>
            <a:ext cx="2931806" cy="2945965"/>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20ABABE-C5D6-6983-6E66-CAAA9054C003}"/>
                  </a:ext>
                </a:extLst>
              </p:cNvPr>
              <p:cNvSpPr txBox="1"/>
              <p:nvPr/>
            </p:nvSpPr>
            <p:spPr>
              <a:xfrm>
                <a:off x="5902473" y="5745305"/>
                <a:ext cx="1526078" cy="400110"/>
              </a:xfrm>
              <a:prstGeom prst="rect">
                <a:avLst/>
              </a:prstGeom>
              <a:noFill/>
            </p:spPr>
            <p:txBody>
              <a:bodyPr wrap="square" rtlCol="0">
                <a:spAutoFit/>
              </a:bodyPr>
              <a:lstStyle/>
              <a:p>
                <a:r>
                  <a:rPr lang="en-US" sz="2000" dirty="0">
                    <a:solidFill>
                      <a:schemeClr val="tx1"/>
                    </a:solidFill>
                  </a:rPr>
                  <a:t>20</a:t>
                </a:r>
                <a:r>
                  <a:rPr lang="en-US" sz="2000" b="1" dirty="0">
                    <a:solidFill>
                      <a:schemeClr val="tx1"/>
                    </a:solidFill>
                  </a:rPr>
                  <a:t> </a:t>
                </a:r>
                <a14:m>
                  <m:oMath xmlns:m="http://schemas.openxmlformats.org/officeDocument/2006/math">
                    <m:sSup>
                      <m:sSupPr>
                        <m:ctrlPr>
                          <a:rPr lang="en-US" sz="2000" i="1" smtClean="0">
                            <a:solidFill>
                              <a:schemeClr val="tx1"/>
                            </a:solidFill>
                            <a:latin typeface="Cambria Math" panose="02040503050406030204" pitchFamily="18" charset="0"/>
                          </a:rPr>
                        </m:ctrlPr>
                      </m:sSupPr>
                      <m:e>
                        <m:r>
                          <m:rPr>
                            <m:sty m:val="p"/>
                          </m:rPr>
                          <a:rPr lang="en-US" sz="2000" b="0" i="0" smtClean="0">
                            <a:solidFill>
                              <a:schemeClr val="tx1"/>
                            </a:solidFill>
                            <a:latin typeface="Cambria Math" panose="02040503050406030204" pitchFamily="18" charset="0"/>
                          </a:rPr>
                          <m:t>h</m:t>
                        </m:r>
                      </m:e>
                      <m:sup>
                        <m:r>
                          <a:rPr lang="en-US" sz="2000" b="0" i="0" smtClean="0">
                            <a:solidFill>
                              <a:schemeClr val="tx1"/>
                            </a:solidFill>
                            <a:latin typeface="Cambria Math" panose="02040503050406030204" pitchFamily="18" charset="0"/>
                          </a:rPr>
                          <m:t>−1 </m:t>
                        </m:r>
                      </m:sup>
                    </m:sSup>
                    <m:r>
                      <m:rPr>
                        <m:sty m:val="p"/>
                      </m:rPr>
                      <a:rPr lang="en-US" sz="2000" b="0" i="0" smtClean="0">
                        <a:solidFill>
                          <a:schemeClr val="tx1"/>
                        </a:solidFill>
                        <a:latin typeface="Cambria Math" panose="02040503050406030204" pitchFamily="18" charset="0"/>
                      </a:rPr>
                      <m:t>Mpc</m:t>
                    </m:r>
                  </m:oMath>
                </a14:m>
                <a:endParaRPr lang="en-GB" sz="2000" dirty="0">
                  <a:solidFill>
                    <a:schemeClr val="tx1"/>
                  </a:solidFill>
                </a:endParaRPr>
              </a:p>
            </p:txBody>
          </p:sp>
        </mc:Choice>
        <mc:Fallback xmlns="">
          <p:sp>
            <p:nvSpPr>
              <p:cNvPr id="4" name="TextBox 3">
                <a:extLst>
                  <a:ext uri="{FF2B5EF4-FFF2-40B4-BE49-F238E27FC236}">
                    <a16:creationId xmlns:a16="http://schemas.microsoft.com/office/drawing/2014/main" id="{F20ABABE-C5D6-6983-6E66-CAAA9054C003}"/>
                  </a:ext>
                </a:extLst>
              </p:cNvPr>
              <p:cNvSpPr txBox="1">
                <a:spLocks noRot="1" noChangeAspect="1" noMove="1" noResize="1" noEditPoints="1" noAdjustHandles="1" noChangeArrowheads="1" noChangeShapeType="1" noTextEdit="1"/>
              </p:cNvSpPr>
              <p:nvPr/>
            </p:nvSpPr>
            <p:spPr>
              <a:xfrm>
                <a:off x="5902473" y="5745305"/>
                <a:ext cx="1526078" cy="400110"/>
              </a:xfrm>
              <a:prstGeom prst="rect">
                <a:avLst/>
              </a:prstGeom>
              <a:blipFill>
                <a:blip r:embed="rId3"/>
                <a:stretch>
                  <a:fillRect l="-3984" t="-6061" b="-27273"/>
                </a:stretch>
              </a:blipFill>
            </p:spPr>
            <p:txBody>
              <a:bodyPr/>
              <a:lstStyle/>
              <a:p>
                <a:r>
                  <a:rPr lang="en-GB">
                    <a:noFill/>
                  </a:rPr>
                  <a:t> </a:t>
                </a:r>
              </a:p>
            </p:txBody>
          </p:sp>
        </mc:Fallback>
      </mc:AlternateContent>
      <p:cxnSp>
        <p:nvCxnSpPr>
          <p:cNvPr id="10" name="Straight Arrow Connector 9">
            <a:extLst>
              <a:ext uri="{FF2B5EF4-FFF2-40B4-BE49-F238E27FC236}">
                <a16:creationId xmlns:a16="http://schemas.microsoft.com/office/drawing/2014/main" id="{0677DBF5-71CB-B321-A793-7B4D32C7A917}"/>
              </a:ext>
            </a:extLst>
          </p:cNvPr>
          <p:cNvCxnSpPr>
            <a:cxnSpLocks/>
          </p:cNvCxnSpPr>
          <p:nvPr/>
        </p:nvCxnSpPr>
        <p:spPr>
          <a:xfrm>
            <a:off x="4893660" y="5637757"/>
            <a:ext cx="296099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3" name="Picture 2">
            <a:extLst>
              <a:ext uri="{FF2B5EF4-FFF2-40B4-BE49-F238E27FC236}">
                <a16:creationId xmlns:a16="http://schemas.microsoft.com/office/drawing/2014/main" id="{1CD7F4F8-2539-E0A0-62BD-F80493446DA4}"/>
              </a:ext>
            </a:extLst>
          </p:cNvPr>
          <p:cNvPicPr>
            <a:picLocks noChangeAspect="1"/>
          </p:cNvPicPr>
          <p:nvPr/>
        </p:nvPicPr>
        <p:blipFill>
          <a:blip r:embed="rId4"/>
          <a:srcRect l="2321" t="2321" r="4875" b="4619"/>
          <a:stretch>
            <a:fillRect/>
          </a:stretch>
        </p:blipFill>
        <p:spPr>
          <a:xfrm>
            <a:off x="1826406" y="2508912"/>
            <a:ext cx="2913726" cy="2948286"/>
          </a:xfrm>
          <a:prstGeom prst="rect">
            <a:avLst/>
          </a:prstGeom>
        </p:spPr>
      </p:pic>
      <p:pic>
        <p:nvPicPr>
          <p:cNvPr id="5" name="Picture 4">
            <a:extLst>
              <a:ext uri="{FF2B5EF4-FFF2-40B4-BE49-F238E27FC236}">
                <a16:creationId xmlns:a16="http://schemas.microsoft.com/office/drawing/2014/main" id="{CE432195-2391-B868-F3CE-72D139BC59C7}"/>
              </a:ext>
            </a:extLst>
          </p:cNvPr>
          <p:cNvPicPr>
            <a:picLocks noChangeAspect="1"/>
          </p:cNvPicPr>
          <p:nvPr/>
        </p:nvPicPr>
        <p:blipFill>
          <a:blip r:embed="rId5"/>
          <a:srcRect l="3975" t="2379" r="2910" b="3662"/>
          <a:stretch>
            <a:fillRect/>
          </a:stretch>
        </p:blipFill>
        <p:spPr>
          <a:xfrm>
            <a:off x="7991862" y="2508912"/>
            <a:ext cx="2901431" cy="2927796"/>
          </a:xfrm>
          <a:prstGeom prst="rect">
            <a:avLst/>
          </a:prstGeom>
        </p:spPr>
      </p:pic>
      <p:sp>
        <p:nvSpPr>
          <p:cNvPr id="12" name="TextBox 11">
            <a:extLst>
              <a:ext uri="{FF2B5EF4-FFF2-40B4-BE49-F238E27FC236}">
                <a16:creationId xmlns:a16="http://schemas.microsoft.com/office/drawing/2014/main" id="{940A3A7C-B95E-37F8-B5A4-595C9F32664B}"/>
              </a:ext>
            </a:extLst>
          </p:cNvPr>
          <p:cNvSpPr txBox="1"/>
          <p:nvPr/>
        </p:nvSpPr>
        <p:spPr>
          <a:xfrm>
            <a:off x="8009209" y="2121340"/>
            <a:ext cx="2727071" cy="369332"/>
          </a:xfrm>
          <a:prstGeom prst="rect">
            <a:avLst/>
          </a:prstGeom>
          <a:noFill/>
        </p:spPr>
        <p:txBody>
          <a:bodyPr wrap="square">
            <a:spAutoFit/>
          </a:bodyPr>
          <a:lstStyle/>
          <a:p>
            <a:pPr algn="ctr"/>
            <a:r>
              <a:rPr lang="en-US" b="1" dirty="0">
                <a:solidFill>
                  <a:schemeClr val="accent2"/>
                </a:solidFill>
                <a:latin typeface="Arial" panose="020B0604020202020204" pitchFamily="34" charset="0"/>
                <a:cs typeface="Arial" panose="020B0604020202020204" pitchFamily="34" charset="0"/>
              </a:rPr>
              <a:t>Warm Dark Matter</a:t>
            </a:r>
          </a:p>
        </p:txBody>
      </p:sp>
      <p:sp>
        <p:nvSpPr>
          <p:cNvPr id="14" name="TextBox 13">
            <a:extLst>
              <a:ext uri="{FF2B5EF4-FFF2-40B4-BE49-F238E27FC236}">
                <a16:creationId xmlns:a16="http://schemas.microsoft.com/office/drawing/2014/main" id="{2F9C99A4-2212-C146-4466-958545625241}"/>
              </a:ext>
            </a:extLst>
          </p:cNvPr>
          <p:cNvSpPr txBox="1"/>
          <p:nvPr/>
        </p:nvSpPr>
        <p:spPr>
          <a:xfrm>
            <a:off x="1207579" y="2124103"/>
            <a:ext cx="4151379" cy="369332"/>
          </a:xfrm>
          <a:prstGeom prst="rect">
            <a:avLst/>
          </a:prstGeom>
          <a:noFill/>
        </p:spPr>
        <p:txBody>
          <a:bodyPr wrap="square">
            <a:spAutoFit/>
          </a:bodyPr>
          <a:lstStyle/>
          <a:p>
            <a:pPr algn="ctr"/>
            <a:r>
              <a:rPr lang="en-US" b="1" dirty="0">
                <a:solidFill>
                  <a:srgbClr val="002060"/>
                </a:solidFill>
                <a:latin typeface="Arial" panose="020B0604020202020204" pitchFamily="34" charset="0"/>
                <a:cs typeface="Arial" panose="020B0604020202020204" pitchFamily="34" charset="0"/>
              </a:rPr>
              <a:t>Axion-like-particles</a:t>
            </a:r>
          </a:p>
        </p:txBody>
      </p:sp>
      <p:sp>
        <p:nvSpPr>
          <p:cNvPr id="15" name="Rectangle 14">
            <a:extLst>
              <a:ext uri="{FF2B5EF4-FFF2-40B4-BE49-F238E27FC236}">
                <a16:creationId xmlns:a16="http://schemas.microsoft.com/office/drawing/2014/main" id="{DF6E53E5-B35D-2963-246E-065234BCA1DC}"/>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229EB596-776C-ABA6-6026-00AE52FA1B18}"/>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8" name="TextBox 17">
            <a:extLst>
              <a:ext uri="{FF2B5EF4-FFF2-40B4-BE49-F238E27FC236}">
                <a16:creationId xmlns:a16="http://schemas.microsoft.com/office/drawing/2014/main" id="{DB6DE209-EBB0-0145-3E4F-FD517F141D8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7ACAF5FA-B939-20DF-99CB-A4B3C09A36BB}"/>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0" name="TextBox 19">
            <a:extLst>
              <a:ext uri="{FF2B5EF4-FFF2-40B4-BE49-F238E27FC236}">
                <a16:creationId xmlns:a16="http://schemas.microsoft.com/office/drawing/2014/main" id="{60BF37C5-B1B7-0A25-6514-C3F8BE85D6CF}"/>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1" name="TextBox 20">
            <a:extLst>
              <a:ext uri="{FF2B5EF4-FFF2-40B4-BE49-F238E27FC236}">
                <a16:creationId xmlns:a16="http://schemas.microsoft.com/office/drawing/2014/main" id="{8A7D35E8-85C2-D8BD-8500-DF01AC256676}"/>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2" name="TextBox 21">
            <a:extLst>
              <a:ext uri="{FF2B5EF4-FFF2-40B4-BE49-F238E27FC236}">
                <a16:creationId xmlns:a16="http://schemas.microsoft.com/office/drawing/2014/main" id="{9766CCEE-22A2-B269-E9E2-E3CD732F2EEF}"/>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sp>
        <p:nvSpPr>
          <p:cNvPr id="23" name="Rectangle 22">
            <a:extLst>
              <a:ext uri="{FF2B5EF4-FFF2-40B4-BE49-F238E27FC236}">
                <a16:creationId xmlns:a16="http://schemas.microsoft.com/office/drawing/2014/main" id="{CB7954FC-47B3-3171-8E53-DBA38D963D64}"/>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E7C03160-DBF9-2DCD-06DC-C3099A83C296}"/>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47852CB7-7A2B-FEA4-625D-EF74135DCA1B}"/>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6" name="TextBox 25">
            <a:extLst>
              <a:ext uri="{FF2B5EF4-FFF2-40B4-BE49-F238E27FC236}">
                <a16:creationId xmlns:a16="http://schemas.microsoft.com/office/drawing/2014/main" id="{CDDB120E-1A6F-580A-7D62-DAE8F26821A6}"/>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7" name="TextBox 26">
            <a:extLst>
              <a:ext uri="{FF2B5EF4-FFF2-40B4-BE49-F238E27FC236}">
                <a16:creationId xmlns:a16="http://schemas.microsoft.com/office/drawing/2014/main" id="{E4CBD92E-0C68-1622-BF6F-7ED094F27F26}"/>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8" name="TextBox 27">
            <a:extLst>
              <a:ext uri="{FF2B5EF4-FFF2-40B4-BE49-F238E27FC236}">
                <a16:creationId xmlns:a16="http://schemas.microsoft.com/office/drawing/2014/main" id="{60FBE01B-BF43-BF69-0BDB-12A462DDE73F}"/>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9" name="TextBox 28">
            <a:extLst>
              <a:ext uri="{FF2B5EF4-FFF2-40B4-BE49-F238E27FC236}">
                <a16:creationId xmlns:a16="http://schemas.microsoft.com/office/drawing/2014/main" id="{AC553111-6277-EB50-6BA1-7E7ADD1ADE75}"/>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0" name="Rectangle 29">
            <a:extLst>
              <a:ext uri="{FF2B5EF4-FFF2-40B4-BE49-F238E27FC236}">
                <a16:creationId xmlns:a16="http://schemas.microsoft.com/office/drawing/2014/main" id="{AC42343B-FA24-0506-DC55-D6E54282EAA6}"/>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8B8C9483-AB9F-BD7D-48FA-7F4160D06B68}"/>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8C3B9A7C-DB82-E2C7-5CA8-8F505A8FD587}"/>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3" name="TextBox 32">
            <a:extLst>
              <a:ext uri="{FF2B5EF4-FFF2-40B4-BE49-F238E27FC236}">
                <a16:creationId xmlns:a16="http://schemas.microsoft.com/office/drawing/2014/main" id="{DD6B1F85-0120-F721-0AE4-CACB0BFA398A}"/>
              </a:ext>
            </a:extLst>
          </p:cNvPr>
          <p:cNvSpPr txBox="1"/>
          <p:nvPr/>
        </p:nvSpPr>
        <p:spPr>
          <a:xfrm>
            <a:off x="2999128" y="6453074"/>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34" name="TextBox 33">
            <a:extLst>
              <a:ext uri="{FF2B5EF4-FFF2-40B4-BE49-F238E27FC236}">
                <a16:creationId xmlns:a16="http://schemas.microsoft.com/office/drawing/2014/main" id="{C41F246A-8AC8-D979-0973-82673BD1B615}"/>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5" name="TextBox 34">
            <a:extLst>
              <a:ext uri="{FF2B5EF4-FFF2-40B4-BE49-F238E27FC236}">
                <a16:creationId xmlns:a16="http://schemas.microsoft.com/office/drawing/2014/main" id="{EC479772-6CF6-691A-5FB1-256F6253B25E}"/>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C6A4D585-073D-50BC-AF6C-2E5533CDD9D7}"/>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9A7F5FB7-1BA3-5424-7CF2-6C176EC1E11C}"/>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3</a:t>
            </a:r>
            <a:endParaRPr lang="en-GB" sz="1400" dirty="0"/>
          </a:p>
        </p:txBody>
      </p:sp>
    </p:spTree>
    <p:extLst>
      <p:ext uri="{BB962C8B-B14F-4D97-AF65-F5344CB8AC3E}">
        <p14:creationId xmlns:p14="http://schemas.microsoft.com/office/powerpoint/2010/main" val="1658711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BA9B1-9D0B-12E8-B1D7-1C4137C628FE}"/>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FAAF465F-2717-7BAB-60B2-6B12521FF6B5}"/>
                  </a:ext>
                </a:extLst>
              </p:cNvPr>
              <p:cNvSpPr txBox="1"/>
              <p:nvPr/>
            </p:nvSpPr>
            <p:spPr>
              <a:xfrm>
                <a:off x="6168015" y="3351118"/>
                <a:ext cx="3920065" cy="1225528"/>
              </a:xfrm>
              <a:prstGeom prst="rect">
                <a:avLst/>
              </a:prstGeom>
              <a:noFill/>
            </p:spPr>
            <p:txBody>
              <a:bodyPr wrap="square">
                <a:spAutoFit/>
              </a:bodyPr>
              <a:lstStyle/>
              <a:p>
                <a:pPr marL="342900" indent="-342900">
                  <a:buFont typeface="Wingdings" panose="05000000000000000000" pitchFamily="2" charset="2"/>
                  <a:buChar char="Ø"/>
                </a:pPr>
                <a:r>
                  <a:rPr lang="en-GB" dirty="0">
                    <a:cs typeface="Arial" panose="020B0604020202020204" pitchFamily="34" charset="0"/>
                  </a:rPr>
                  <a:t> </a:t>
                </a:r>
                <a14:m>
                  <m:oMath xmlns:m="http://schemas.openxmlformats.org/officeDocument/2006/math">
                    <m:sSub>
                      <m:sSubPr>
                        <m:ctrlPr>
                          <a:rPr lang="en-GB"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A</m:t>
                        </m:r>
                      </m:e>
                      <m:sub>
                        <m:r>
                          <m:rPr>
                            <m:sty m:val="p"/>
                          </m:rPr>
                          <a:rPr lang="en-US" i="1">
                            <a:latin typeface="Cambria Math" panose="02040503050406030204" pitchFamily="18" charset="0"/>
                            <a:cs typeface="Arial" panose="020B0604020202020204" pitchFamily="34" charset="0"/>
                          </a:rPr>
                          <m:t>iso</m:t>
                        </m:r>
                      </m:sub>
                    </m:sSub>
                    <m:r>
                      <a:rPr lang="en-US" b="0" i="1" smtClean="0">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k</m:t>
                        </m:r>
                      </m:e>
                      <m:sub>
                        <m:r>
                          <m:rPr>
                            <m:sty m:val="p"/>
                          </m:rPr>
                          <a:rPr lang="en-US" i="1">
                            <a:latin typeface="Cambria Math" panose="02040503050406030204" pitchFamily="18" charset="0"/>
                            <a:cs typeface="Arial" panose="020B0604020202020204" pitchFamily="34" charset="0"/>
                          </a:rPr>
                          <m:t>osc</m:t>
                        </m:r>
                      </m:sub>
                    </m:sSub>
                    <m:r>
                      <a:rPr lang="en-US" b="0" i="1" smtClean="0">
                        <a:latin typeface="Cambria Math" panose="02040503050406030204" pitchFamily="18" charset="0"/>
                        <a:cs typeface="Arial" panose="020B0604020202020204" pitchFamily="34" charset="0"/>
                      </a:rPr>
                      <m:t>)</m:t>
                    </m:r>
                  </m:oMath>
                </a14:m>
                <a:r>
                  <a:rPr lang="en-US" i="1" dirty="0">
                    <a:latin typeface="Cambria Math" panose="02040503050406030204" pitchFamily="18" charset="0"/>
                    <a:cs typeface="Arial" panose="020B0604020202020204" pitchFamily="34" charset="0"/>
                  </a:rPr>
                  <a:t>;  </a:t>
                </a:r>
              </a:p>
              <a:p>
                <a:pPr marL="342900" indent="-342900">
                  <a:buFont typeface="Wingdings" panose="05000000000000000000" pitchFamily="2" charset="2"/>
                  <a:buChar char="Ø"/>
                </a:pPr>
                <a14:m>
                  <m:oMath xmlns:m="http://schemas.openxmlformats.org/officeDocument/2006/math">
                    <m:sSub>
                      <m:sSubPr>
                        <m:ctrlPr>
                          <a:rPr lang="el-GR"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k</m:t>
                        </m:r>
                      </m:e>
                      <m:sub>
                        <m:r>
                          <m:rPr>
                            <m:sty m:val="p"/>
                          </m:rPr>
                          <a:rPr lang="en-US">
                            <a:latin typeface="Cambria Math" panose="02040503050406030204" pitchFamily="18" charset="0"/>
                            <a:cs typeface="Arial" panose="020B0604020202020204" pitchFamily="34" charset="0"/>
                          </a:rPr>
                          <m:t>osc</m:t>
                        </m:r>
                      </m:sub>
                    </m:sSub>
                    <m:r>
                      <a:rPr lang="en-US" i="1">
                        <a:latin typeface="Cambria Math" panose="02040503050406030204" pitchFamily="18" charset="0"/>
                        <a:cs typeface="Arial" panose="020B0604020202020204" pitchFamily="34" charset="0"/>
                      </a:rPr>
                      <m:t>=</m:t>
                    </m:r>
                    <m:r>
                      <a:rPr lang="en-US" i="1">
                        <a:latin typeface="Cambria Math" panose="02040503050406030204" pitchFamily="18" charset="0"/>
                        <a:cs typeface="Arial" panose="020B0604020202020204" pitchFamily="34" charset="0"/>
                      </a:rPr>
                      <m:t>𝑎</m:t>
                    </m:r>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d>
                          <m:dPr>
                            <m:begChr m:val=""/>
                            <m:endChr m:val="|"/>
                            <m:ctrlPr>
                              <a:rPr lang="en-US" i="1">
                                <a:latin typeface="Cambria Math" panose="02040503050406030204" pitchFamily="18" charset="0"/>
                                <a:cs typeface="Arial" panose="020B0604020202020204" pitchFamily="34" charset="0"/>
                              </a:rPr>
                            </m:ctrlPr>
                          </m:dPr>
                          <m:e>
                            <m:r>
                              <m:rPr>
                                <m:sty m:val="p"/>
                              </m:rPr>
                              <a:rPr lang="en-US" i="0">
                                <a:latin typeface="Cambria Math" panose="02040503050406030204" pitchFamily="18" charset="0"/>
                                <a:cs typeface="Arial" panose="020B0604020202020204" pitchFamily="34" charset="0"/>
                              </a:rPr>
                              <m:t>H</m:t>
                            </m:r>
                          </m:e>
                        </m:d>
                      </m:e>
                      <m:sub>
                        <m:sSub>
                          <m:sSubPr>
                            <m:ctrlPr>
                              <a:rPr lang="en-US" i="1">
                                <a:latin typeface="Cambria Math" panose="02040503050406030204" pitchFamily="18" charset="0"/>
                                <a:cs typeface="Arial" panose="020B0604020202020204" pitchFamily="34" charset="0"/>
                              </a:rPr>
                            </m:ctrlPr>
                          </m:sSubPr>
                          <m:e>
                            <m:r>
                              <m:rPr>
                                <m:sty m:val="p"/>
                              </m:rPr>
                              <a:rPr lang="en-US" i="0">
                                <a:latin typeface="Cambria Math" panose="02040503050406030204" pitchFamily="18" charset="0"/>
                                <a:cs typeface="Arial" panose="020B0604020202020204" pitchFamily="34" charset="0"/>
                              </a:rPr>
                              <m:t>T</m:t>
                            </m:r>
                          </m:e>
                          <m:sub>
                            <m:r>
                              <m:rPr>
                                <m:sty m:val="p"/>
                              </m:rPr>
                              <a:rPr lang="en-US" i="0">
                                <a:latin typeface="Cambria Math" panose="02040503050406030204" pitchFamily="18" charset="0"/>
                                <a:cs typeface="Arial" panose="020B0604020202020204" pitchFamily="34" charset="0"/>
                              </a:rPr>
                              <m:t>osc</m:t>
                            </m:r>
                          </m:sub>
                        </m:sSub>
                      </m:sub>
                    </m:sSub>
                  </m:oMath>
                </a14:m>
                <a:endParaRPr lang="en-US" dirty="0">
                  <a:latin typeface="Cambria Math" panose="02040503050406030204" pitchFamily="18" charset="0"/>
                  <a:cs typeface="Arial" panose="020B0604020202020204" pitchFamily="34" charset="0"/>
                </a:endParaRPr>
              </a:p>
              <a:p>
                <a:pPr marL="342900" indent="-342900">
                  <a:buFont typeface="Wingdings" panose="05000000000000000000" pitchFamily="2" charset="2"/>
                  <a:buChar char="Ø"/>
                </a:pPr>
                <a14:m>
                  <m:oMath xmlns:m="http://schemas.openxmlformats.org/officeDocument/2006/math">
                    <m:sSub>
                      <m:sSubPr>
                        <m:ctrlPr>
                          <a:rPr lang="el-GR" i="1" smtClean="0">
                            <a:solidFill>
                              <a:schemeClr val="tx1"/>
                            </a:solidFill>
                            <a:latin typeface="Cambria Math" panose="02040503050406030204" pitchFamily="18" charset="0"/>
                            <a:cs typeface="Arial" panose="020B0604020202020204" pitchFamily="34" charset="0"/>
                          </a:rPr>
                        </m:ctrlPr>
                      </m:sSubPr>
                      <m:e>
                        <m:r>
                          <m:rPr>
                            <m:sty m:val="p"/>
                          </m:rPr>
                          <a:rPr lang="en-US">
                            <a:solidFill>
                              <a:schemeClr val="tx1"/>
                            </a:solidFill>
                            <a:latin typeface="Cambria Math" panose="02040503050406030204" pitchFamily="18" charset="0"/>
                            <a:cs typeface="Arial" panose="020B0604020202020204" pitchFamily="34" charset="0"/>
                          </a:rPr>
                          <m:t>m</m:t>
                        </m:r>
                      </m:e>
                      <m:sub>
                        <m:r>
                          <m:rPr>
                            <m:sty m:val="p"/>
                          </m:rPr>
                          <a:rPr lang="en-US">
                            <a:solidFill>
                              <a:schemeClr val="tx1"/>
                            </a:solidFill>
                            <a:latin typeface="Cambria Math" panose="02040503050406030204" pitchFamily="18" charset="0"/>
                            <a:cs typeface="Arial" panose="020B0604020202020204" pitchFamily="34" charset="0"/>
                          </a:rPr>
                          <m:t>a</m:t>
                        </m:r>
                      </m:sub>
                    </m:sSub>
                  </m:oMath>
                </a14:m>
                <a:r>
                  <a:rPr lang="en-US" dirty="0">
                    <a:solidFill>
                      <a:schemeClr val="tx1"/>
                    </a:solidFill>
                    <a:cs typeface="Arial" panose="020B0604020202020204" pitchFamily="34" charset="0"/>
                  </a:rPr>
                  <a:t>(</a:t>
                </a:r>
                <a14:m>
                  <m:oMath xmlns:m="http://schemas.openxmlformats.org/officeDocument/2006/math">
                    <m:sSub>
                      <m:sSubPr>
                        <m:ctrlPr>
                          <a:rPr lang="en-US" i="1" dirty="0">
                            <a:solidFill>
                              <a:schemeClr val="tx1"/>
                            </a:solidFill>
                            <a:latin typeface="Cambria Math" panose="02040503050406030204" pitchFamily="18" charset="0"/>
                            <a:cs typeface="Arial" panose="020B0604020202020204" pitchFamily="34" charset="0"/>
                          </a:rPr>
                        </m:ctrlPr>
                      </m:sSubPr>
                      <m:e>
                        <m:r>
                          <a:rPr lang="en-US" i="1" dirty="0">
                            <a:solidFill>
                              <a:schemeClr val="tx1"/>
                            </a:solidFill>
                            <a:latin typeface="Cambria Math" panose="02040503050406030204" pitchFamily="18" charset="0"/>
                            <a:cs typeface="Arial" panose="020B0604020202020204" pitchFamily="34" charset="0"/>
                          </a:rPr>
                          <m:t>𝑇</m:t>
                        </m:r>
                      </m:e>
                      <m:sub>
                        <m:r>
                          <a:rPr lang="en-US" i="1" dirty="0">
                            <a:solidFill>
                              <a:schemeClr val="tx1"/>
                            </a:solidFill>
                            <a:latin typeface="Cambria Math" panose="02040503050406030204" pitchFamily="18" charset="0"/>
                            <a:cs typeface="Arial" panose="020B0604020202020204" pitchFamily="34" charset="0"/>
                          </a:rPr>
                          <m:t>𝑜𝑠𝑐</m:t>
                        </m:r>
                      </m:sub>
                    </m:sSub>
                    <m:r>
                      <a:rPr lang="en-US" i="1" dirty="0">
                        <a:solidFill>
                          <a:schemeClr val="tx1"/>
                        </a:solidFill>
                        <a:latin typeface="Cambria Math" panose="02040503050406030204" pitchFamily="18" charset="0"/>
                        <a:cs typeface="Arial" panose="020B0604020202020204" pitchFamily="34" charset="0"/>
                      </a:rPr>
                      <m:t>)=3</m:t>
                    </m:r>
                    <m:r>
                      <a:rPr lang="en-US" i="1" dirty="0">
                        <a:solidFill>
                          <a:schemeClr val="tx1"/>
                        </a:solidFill>
                        <a:latin typeface="Cambria Math" panose="02040503050406030204" pitchFamily="18" charset="0"/>
                        <a:cs typeface="Arial" panose="020B0604020202020204" pitchFamily="34" charset="0"/>
                      </a:rPr>
                      <m:t>𝐻</m:t>
                    </m:r>
                    <m:r>
                      <a:rPr lang="en-US" i="1" dirty="0">
                        <a:solidFill>
                          <a:schemeClr val="tx1"/>
                        </a:solidFill>
                        <a:latin typeface="Cambria Math" panose="02040503050406030204" pitchFamily="18" charset="0"/>
                        <a:cs typeface="Arial" panose="020B0604020202020204" pitchFamily="34" charset="0"/>
                      </a:rPr>
                      <m:t>(</m:t>
                    </m:r>
                    <m:sSub>
                      <m:sSubPr>
                        <m:ctrlPr>
                          <a:rPr lang="en-US" i="1" dirty="0">
                            <a:solidFill>
                              <a:schemeClr val="tx1"/>
                            </a:solidFill>
                            <a:latin typeface="Cambria Math" panose="02040503050406030204" pitchFamily="18" charset="0"/>
                            <a:cs typeface="Arial" panose="020B0604020202020204" pitchFamily="34" charset="0"/>
                          </a:rPr>
                        </m:ctrlPr>
                      </m:sSubPr>
                      <m:e>
                        <m:r>
                          <a:rPr lang="en-US" i="1" dirty="0">
                            <a:solidFill>
                              <a:schemeClr val="tx1"/>
                            </a:solidFill>
                            <a:latin typeface="Cambria Math" panose="02040503050406030204" pitchFamily="18" charset="0"/>
                            <a:cs typeface="Arial" panose="020B0604020202020204" pitchFamily="34" charset="0"/>
                          </a:rPr>
                          <m:t>𝑇</m:t>
                        </m:r>
                      </m:e>
                      <m:sub>
                        <m:r>
                          <a:rPr lang="en-US" i="1" dirty="0">
                            <a:solidFill>
                              <a:schemeClr val="tx1"/>
                            </a:solidFill>
                            <a:latin typeface="Cambria Math" panose="02040503050406030204" pitchFamily="18" charset="0"/>
                            <a:cs typeface="Arial" panose="020B0604020202020204" pitchFamily="34" charset="0"/>
                          </a:rPr>
                          <m:t>𝑜𝑠𝑐</m:t>
                        </m:r>
                      </m:sub>
                    </m:sSub>
                  </m:oMath>
                </a14:m>
                <a:r>
                  <a:rPr lang="en-US" dirty="0">
                    <a:solidFill>
                      <a:schemeClr val="tx1"/>
                    </a:solidFill>
                    <a:cs typeface="Arial" panose="020B0604020202020204" pitchFamily="34" charset="0"/>
                  </a:rPr>
                  <a:t>)</a:t>
                </a:r>
              </a:p>
              <a:p>
                <a:pPr marL="342900" indent="-342900">
                  <a:buFont typeface="Wingdings" panose="05000000000000000000" pitchFamily="2" charset="2"/>
                  <a:buChar char="Ø"/>
                </a:pPr>
                <a:endParaRPr lang="en-US" dirty="0">
                  <a:latin typeface="Cambria Math" panose="02040503050406030204" pitchFamily="18" charset="0"/>
                  <a:cs typeface="Arial" panose="020B0604020202020204" pitchFamily="34" charset="0"/>
                </a:endParaRPr>
              </a:p>
            </p:txBody>
          </p:sp>
        </mc:Choice>
        <mc:Fallback xmlns="">
          <p:sp>
            <p:nvSpPr>
              <p:cNvPr id="77" name="TextBox 76">
                <a:extLst>
                  <a:ext uri="{FF2B5EF4-FFF2-40B4-BE49-F238E27FC236}">
                    <a16:creationId xmlns:a16="http://schemas.microsoft.com/office/drawing/2014/main" id="{FAAF465F-2717-7BAB-60B2-6B12521FF6B5}"/>
                  </a:ext>
                </a:extLst>
              </p:cNvPr>
              <p:cNvSpPr txBox="1">
                <a:spLocks noRot="1" noChangeAspect="1" noMove="1" noResize="1" noEditPoints="1" noAdjustHandles="1" noChangeArrowheads="1" noChangeShapeType="1" noTextEdit="1"/>
              </p:cNvSpPr>
              <p:nvPr/>
            </p:nvSpPr>
            <p:spPr>
              <a:xfrm>
                <a:off x="6168015" y="3351118"/>
                <a:ext cx="3920065" cy="1225528"/>
              </a:xfrm>
              <a:prstGeom prst="rect">
                <a:avLst/>
              </a:prstGeom>
              <a:blipFill>
                <a:blip r:embed="rId3"/>
                <a:stretch>
                  <a:fillRect l="-1089" t="-13433" b="-8955"/>
                </a:stretch>
              </a:blipFill>
            </p:spPr>
            <p:txBody>
              <a:bodyPr/>
              <a:lstStyle/>
              <a:p>
                <a:r>
                  <a:rPr lang="en-GB">
                    <a:noFill/>
                  </a:rPr>
                  <a:t> </a:t>
                </a:r>
              </a:p>
            </p:txBody>
          </p:sp>
        </mc:Fallback>
      </mc:AlternateContent>
      <p:sp>
        <p:nvSpPr>
          <p:cNvPr id="67" name="Rectangle 66">
            <a:extLst>
              <a:ext uri="{FF2B5EF4-FFF2-40B4-BE49-F238E27FC236}">
                <a16:creationId xmlns:a16="http://schemas.microsoft.com/office/drawing/2014/main" id="{7AAF87A0-AF6B-F143-C146-FA0F4286B3A7}"/>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5B06417-298C-A8AA-A61D-61E80AA1ADAD}"/>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A436FE1-9AD2-9374-990B-7CA18B8BA6FC}"/>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D8360B3-108F-6CC2-5E4F-2A26B80AE57C}"/>
              </a:ext>
            </a:extLst>
          </p:cNvPr>
          <p:cNvSpPr>
            <a:spLocks noGrp="1"/>
          </p:cNvSpPr>
          <p:nvPr>
            <p:ph type="title"/>
          </p:nvPr>
        </p:nvSpPr>
        <p:spPr>
          <a:xfrm>
            <a:off x="339250" y="86627"/>
            <a:ext cx="10515600" cy="1145407"/>
          </a:xfrm>
        </p:spPr>
        <p:txBody>
          <a:bodyPr/>
          <a:lstStyle/>
          <a:p>
            <a:r>
              <a:rPr lang="en-US" dirty="0">
                <a:solidFill>
                  <a:schemeClr val="bg1"/>
                </a:solidFill>
              </a:rPr>
              <a:t>The matter power spectrum</a:t>
            </a:r>
            <a:endParaRPr lang="en-GB" dirty="0">
              <a:solidFill>
                <a:schemeClr val="bg1"/>
              </a:solidFill>
            </a:endParaRPr>
          </a:p>
        </p:txBody>
      </p:sp>
      <p:sp>
        <p:nvSpPr>
          <p:cNvPr id="16" name="Text 19">
            <a:extLst>
              <a:ext uri="{FF2B5EF4-FFF2-40B4-BE49-F238E27FC236}">
                <a16:creationId xmlns:a16="http://schemas.microsoft.com/office/drawing/2014/main" id="{7B609CFC-1CA2-4DA3-7CD0-359579A65811}"/>
              </a:ext>
            </a:extLst>
          </p:cNvPr>
          <p:cNvSpPr/>
          <p:nvPr/>
        </p:nvSpPr>
        <p:spPr>
          <a:xfrm>
            <a:off x="7131670" y="2112841"/>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E0B18A65-B60F-AD81-A238-7D635BF421C3}"/>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40062C12-269A-AE34-3AC1-F87B7E09A30C}"/>
              </a:ext>
            </a:extLst>
          </p:cNvPr>
          <p:cNvSpPr txBox="1"/>
          <p:nvPr/>
        </p:nvSpPr>
        <p:spPr>
          <a:xfrm>
            <a:off x="3060788" y="6472875"/>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64" name="TextBox 63">
            <a:extLst>
              <a:ext uri="{FF2B5EF4-FFF2-40B4-BE49-F238E27FC236}">
                <a16:creationId xmlns:a16="http://schemas.microsoft.com/office/drawing/2014/main" id="{BFBF4449-E7F4-314C-9790-F2067B5503D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65" name="TextBox 64">
            <a:extLst>
              <a:ext uri="{FF2B5EF4-FFF2-40B4-BE49-F238E27FC236}">
                <a16:creationId xmlns:a16="http://schemas.microsoft.com/office/drawing/2014/main" id="{5F393473-8FFF-722D-4859-7A209B91DA35}"/>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D9AA7B26-DC5B-E70E-2FC2-DE3CFF036302}"/>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 name="Rectangle 3">
            <a:extLst>
              <a:ext uri="{FF2B5EF4-FFF2-40B4-BE49-F238E27FC236}">
                <a16:creationId xmlns:a16="http://schemas.microsoft.com/office/drawing/2014/main" id="{D68370C3-CCA3-821C-9A2F-8DA855F707E9}"/>
              </a:ext>
            </a:extLst>
          </p:cNvPr>
          <p:cNvSpPr/>
          <p:nvPr/>
        </p:nvSpPr>
        <p:spPr>
          <a:xfrm>
            <a:off x="6247708" y="2862825"/>
            <a:ext cx="2521598" cy="369333"/>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Axion-like particles</a:t>
            </a:r>
            <a:endParaRPr lang="en-GB" dirty="0">
              <a:solidFill>
                <a:srgbClr val="001848"/>
              </a:solidFill>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1817B44-C44F-B8D5-4632-CE257D758AE1}"/>
                  </a:ext>
                </a:extLst>
              </p:cNvPr>
              <p:cNvSpPr txBox="1"/>
              <p:nvPr/>
            </p:nvSpPr>
            <p:spPr>
              <a:xfrm>
                <a:off x="8769306" y="3333321"/>
                <a:ext cx="2911240" cy="779893"/>
              </a:xfrm>
              <a:prstGeom prst="rect">
                <a:avLst/>
              </a:prstGeom>
              <a:noFill/>
              <a:ln>
                <a:solidFill>
                  <a:schemeClr val="tx2">
                    <a:lumMod val="25000"/>
                    <a:lumOff val="7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s-ES" i="1">
                              <a:latin typeface="Cambria Math" panose="02040503050406030204" pitchFamily="18" charset="0"/>
                              <a:cs typeface="Arial" panose="020B0604020202020204" pitchFamily="34" charset="0"/>
                            </a:rPr>
                          </m:ctrlPr>
                        </m:sSupPr>
                        <m:e>
                          <m:sSub>
                            <m:sSubPr>
                              <m:ctrlPr>
                                <a:rPr lang="en-GB" i="1">
                                  <a:latin typeface="Cambria Math" panose="02040503050406030204" pitchFamily="18" charset="0"/>
                                  <a:cs typeface="Arial" panose="020B0604020202020204" pitchFamily="34" charset="0"/>
                                </a:rPr>
                              </m:ctrlPr>
                            </m:sSubPr>
                            <m:e>
                              <m:r>
                                <m:rPr>
                                  <m:sty m:val="p"/>
                                </m:rPr>
                                <a:rPr lang="es-ES" i="1">
                                  <a:latin typeface="Cambria Math" panose="02040503050406030204" pitchFamily="18" charset="0"/>
                                  <a:cs typeface="Arial" panose="020B0604020202020204" pitchFamily="34" charset="0"/>
                                </a:rPr>
                                <m:t>f</m:t>
                              </m:r>
                            </m:e>
                            <m:sub>
                              <m:r>
                                <m:rPr>
                                  <m:sty m:val="p"/>
                                </m:rPr>
                                <a:rPr lang="en-US" i="1">
                                  <a:latin typeface="Cambria Math" panose="02040503050406030204" pitchFamily="18" charset="0"/>
                                  <a:cs typeface="Arial" panose="020B0604020202020204" pitchFamily="34" charset="0"/>
                                </a:rPr>
                                <m:t>iso</m:t>
                              </m:r>
                            </m:sub>
                          </m:sSub>
                        </m:e>
                        <m:sup>
                          <m:r>
                            <a:rPr lang="en-US" i="1">
                              <a:latin typeface="Cambria Math" panose="02040503050406030204" pitchFamily="18" charset="0"/>
                              <a:cs typeface="Arial" panose="020B0604020202020204" pitchFamily="34" charset="0"/>
                            </a:rPr>
                            <m:t>2</m:t>
                          </m:r>
                        </m:sup>
                      </m:sSup>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d>
                            <m:dPr>
                              <m:begChr m:val=""/>
                              <m:endChr m:val="|"/>
                              <m:ctrlPr>
                                <a:rPr lang="en-US" i="1">
                                  <a:latin typeface="Cambria Math" panose="02040503050406030204" pitchFamily="18" charset="0"/>
                                  <a:cs typeface="Arial" panose="020B0604020202020204" pitchFamily="34" charset="0"/>
                                </a:rPr>
                              </m:ctrlPr>
                            </m:dPr>
                            <m:e>
                              <m:f>
                                <m:fPr>
                                  <m:ctrlPr>
                                    <a:rPr lang="en-US" i="1">
                                      <a:latin typeface="Cambria Math" panose="02040503050406030204" pitchFamily="18" charset="0"/>
                                      <a:cs typeface="Arial" panose="020B0604020202020204" pitchFamily="34" charset="0"/>
                                    </a:rPr>
                                  </m:ctrlPr>
                                </m:fPr>
                                <m:num>
                                  <m:sSub>
                                    <m:sSubPr>
                                      <m:ctrlPr>
                                        <a:rPr lang="el-GR"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A</m:t>
                                      </m:r>
                                    </m:e>
                                    <m:sub>
                                      <m:r>
                                        <m:rPr>
                                          <m:sty m:val="p"/>
                                        </m:rPr>
                                        <a:rPr lang="en-US" i="1">
                                          <a:latin typeface="Cambria Math" panose="02040503050406030204" pitchFamily="18" charset="0"/>
                                          <a:cs typeface="Arial" panose="020B0604020202020204" pitchFamily="34" charset="0"/>
                                        </a:rPr>
                                        <m:t>iso</m:t>
                                      </m:r>
                                    </m:sub>
                                  </m:sSub>
                                </m:num>
                                <m:den>
                                  <m:sSub>
                                    <m:sSubPr>
                                      <m:ctrlPr>
                                        <a:rPr lang="en-US" i="1">
                                          <a:latin typeface="Cambria Math" panose="02040503050406030204" pitchFamily="18" charset="0"/>
                                          <a:cs typeface="Arial" panose="020B0604020202020204" pitchFamily="34" charset="0"/>
                                        </a:rPr>
                                      </m:ctrlPr>
                                    </m:sSubPr>
                                    <m:e>
                                      <m:r>
                                        <m:rPr>
                                          <m:sty m:val="p"/>
                                        </m:rPr>
                                        <a:rPr lang="en-US" i="1">
                                          <a:latin typeface="Cambria Math" panose="02040503050406030204" pitchFamily="18" charset="0"/>
                                          <a:cs typeface="Arial" panose="020B0604020202020204" pitchFamily="34" charset="0"/>
                                        </a:rPr>
                                        <m:t>A</m:t>
                                      </m:r>
                                    </m:e>
                                    <m:sub>
                                      <m:r>
                                        <m:rPr>
                                          <m:sty m:val="p"/>
                                        </m:rPr>
                                        <a:rPr lang="en-US" i="1">
                                          <a:latin typeface="Cambria Math" panose="02040503050406030204" pitchFamily="18" charset="0"/>
                                          <a:cs typeface="Arial" panose="020B0604020202020204" pitchFamily="34" charset="0"/>
                                        </a:rPr>
                                        <m:t>s</m:t>
                                      </m:r>
                                    </m:sub>
                                  </m:sSub>
                                </m:den>
                              </m:f>
                            </m:e>
                          </m:d>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𝑘</m:t>
                              </m:r>
                            </m:e>
                            <m:sub>
                              <m:r>
                                <a:rPr lang="en-US" i="1">
                                  <a:latin typeface="Cambria Math" panose="02040503050406030204" pitchFamily="18" charset="0"/>
                                  <a:cs typeface="Arial" panose="020B0604020202020204" pitchFamily="34" charset="0"/>
                                </a:rPr>
                                <m:t>∗</m:t>
                              </m:r>
                            </m:sub>
                          </m:sSub>
                          <m:r>
                            <a:rPr lang="en-US" i="1">
                              <a:latin typeface="Cambria Math" panose="02040503050406030204" pitchFamily="18" charset="0"/>
                              <a:cs typeface="Arial" panose="020B0604020202020204" pitchFamily="34" charset="0"/>
                            </a:rPr>
                            <m:t>=0.05 </m:t>
                          </m:r>
                          <m:sSup>
                            <m:sSupPr>
                              <m:ctrlPr>
                                <a:rPr lang="en-US" i="1">
                                  <a:latin typeface="Cambria Math" panose="02040503050406030204" pitchFamily="18" charset="0"/>
                                  <a:cs typeface="Arial" panose="020B0604020202020204" pitchFamily="34" charset="0"/>
                                </a:rPr>
                              </m:ctrlPr>
                            </m:sSupPr>
                            <m:e>
                              <m:r>
                                <m:rPr>
                                  <m:sty m:val="p"/>
                                </m:rPr>
                                <a:rPr lang="en-US" i="1">
                                  <a:latin typeface="Cambria Math" panose="02040503050406030204" pitchFamily="18" charset="0"/>
                                  <a:cs typeface="Arial" panose="020B0604020202020204" pitchFamily="34" charset="0"/>
                                </a:rPr>
                                <m:t>Mpc</m:t>
                              </m:r>
                            </m:e>
                            <m:sup>
                              <m:r>
                                <a:rPr lang="en-US" i="1">
                                  <a:latin typeface="Cambria Math" panose="02040503050406030204" pitchFamily="18" charset="0"/>
                                  <a:cs typeface="Arial" panose="020B0604020202020204" pitchFamily="34" charset="0"/>
                                </a:rPr>
                                <m:t>−1</m:t>
                              </m:r>
                            </m:sup>
                          </m:sSup>
                        </m:sub>
                      </m:sSub>
                    </m:oMath>
                  </m:oMathPara>
                </a14:m>
                <a:endParaRPr lang="en-GB" i="1" dirty="0">
                  <a:latin typeface="Cambria Math" panose="02040503050406030204" pitchFamily="18"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41817B44-C44F-B8D5-4632-CE257D758AE1}"/>
                  </a:ext>
                </a:extLst>
              </p:cNvPr>
              <p:cNvSpPr txBox="1">
                <a:spLocks noRot="1" noChangeAspect="1" noMove="1" noResize="1" noEditPoints="1" noAdjustHandles="1" noChangeArrowheads="1" noChangeShapeType="1" noTextEdit="1"/>
              </p:cNvSpPr>
              <p:nvPr/>
            </p:nvSpPr>
            <p:spPr>
              <a:xfrm>
                <a:off x="8769306" y="3333321"/>
                <a:ext cx="2911240" cy="779893"/>
              </a:xfrm>
              <a:prstGeom prst="rect">
                <a:avLst/>
              </a:prstGeom>
              <a:blipFill>
                <a:blip r:embed="rId4"/>
                <a:stretch>
                  <a:fillRect/>
                </a:stretch>
              </a:blipFill>
              <a:ln>
                <a:solidFill>
                  <a:schemeClr val="tx2">
                    <a:lumMod val="25000"/>
                    <a:lumOff val="7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C56D10C-8027-8839-751B-236FCA3501B5}"/>
                  </a:ext>
                </a:extLst>
              </p:cNvPr>
              <p:cNvSpPr txBox="1"/>
              <p:nvPr/>
            </p:nvSpPr>
            <p:spPr>
              <a:xfrm>
                <a:off x="6120451" y="2080827"/>
                <a:ext cx="5527995" cy="643894"/>
              </a:xfrm>
              <a:prstGeom prst="rect">
                <a:avLst/>
              </a:prstGeom>
              <a:noFill/>
            </p:spPr>
            <p:txBody>
              <a:bodyPr wrap="square">
                <a:spAutoFit/>
              </a:bodyPr>
              <a:lstStyle/>
              <a:p>
                <a:pPr marL="342900" indent="-342900">
                  <a:buFont typeface="Wingdings" panose="05000000000000000000" pitchFamily="2" charset="2"/>
                  <a:buChar char="Ø"/>
                </a:pPr>
                <a:r>
                  <a:rPr lang="en-US" b="0" dirty="0">
                    <a:solidFill>
                      <a:schemeClr val="tx1"/>
                    </a:solidFill>
                    <a:cs typeface="Arial" panose="020B0604020202020204" pitchFamily="34" charset="0"/>
                  </a:rPr>
                  <a:t> </a:t>
                </a:r>
                <a14:m>
                  <m:oMath xmlns:m="http://schemas.openxmlformats.org/officeDocument/2006/math">
                    <m:sSub>
                      <m:sSubPr>
                        <m:ctrlPr>
                          <a:rPr lang="en-GB" b="1" i="1">
                            <a:latin typeface="Cambria Math" panose="02040503050406030204" pitchFamily="18" charset="0"/>
                            <a:cs typeface="Arial" panose="020B0604020202020204" pitchFamily="34" charset="0"/>
                          </a:rPr>
                        </m:ctrlPr>
                      </m:sSubPr>
                      <m:e>
                        <m:r>
                          <a:rPr lang="en-US" b="1" i="0" smtClean="0">
                            <a:latin typeface="Cambria Math" panose="02040503050406030204" pitchFamily="18" charset="0"/>
                            <a:cs typeface="Arial" panose="020B0604020202020204" pitchFamily="34" charset="0"/>
                          </a:rPr>
                          <m:t>𝐏</m:t>
                        </m:r>
                      </m:e>
                      <m:sub>
                        <m:r>
                          <a:rPr lang="en-US" b="1" i="0">
                            <a:latin typeface="Cambria Math" panose="02040503050406030204" pitchFamily="18" charset="0"/>
                            <a:cs typeface="Arial" panose="020B0604020202020204" pitchFamily="34" charset="0"/>
                          </a:rPr>
                          <m:t>𝐢𝐬𝐨</m:t>
                        </m:r>
                      </m:sub>
                    </m:sSub>
                    <m:r>
                      <a:rPr lang="en-US" b="1" i="0">
                        <a:latin typeface="Cambria Math" panose="02040503050406030204" pitchFamily="18" charset="0"/>
                        <a:cs typeface="Arial" panose="020B0604020202020204" pitchFamily="34" charset="0"/>
                      </a:rPr>
                      <m:t> =</m:t>
                    </m:r>
                    <m:f>
                      <m:fPr>
                        <m:ctrlPr>
                          <a:rPr lang="en-US" b="1" i="1">
                            <a:latin typeface="Cambria Math" panose="02040503050406030204" pitchFamily="18" charset="0"/>
                            <a:cs typeface="Arial" panose="020B0604020202020204" pitchFamily="34" charset="0"/>
                          </a:rPr>
                        </m:ctrlPr>
                      </m:fPr>
                      <m:num>
                        <m:r>
                          <a:rPr lang="en-US" b="1" i="0" smtClean="0">
                            <a:latin typeface="Cambria Math" panose="02040503050406030204" pitchFamily="18" charset="0"/>
                            <a:cs typeface="Arial" panose="020B0604020202020204" pitchFamily="34" charset="0"/>
                          </a:rPr>
                          <m:t>𝟐</m:t>
                        </m:r>
                        <m:sSup>
                          <m:sSupPr>
                            <m:ctrlPr>
                              <a:rPr lang="en-US" b="1" i="1" smtClean="0">
                                <a:latin typeface="Cambria Math" panose="02040503050406030204" pitchFamily="18" charset="0"/>
                                <a:ea typeface="Cambria Math" panose="02040503050406030204" pitchFamily="18" charset="0"/>
                                <a:cs typeface="Arial" panose="020B0604020202020204" pitchFamily="34" charset="0"/>
                              </a:rPr>
                            </m:ctrlPr>
                          </m:sSupPr>
                          <m:e>
                            <m:r>
                              <a:rPr lang="en-US" b="1" i="0">
                                <a:latin typeface="Cambria Math" panose="02040503050406030204" pitchFamily="18" charset="0"/>
                                <a:ea typeface="Cambria Math" panose="02040503050406030204" pitchFamily="18" charset="0"/>
                                <a:cs typeface="Arial" panose="020B0604020202020204" pitchFamily="34" charset="0"/>
                              </a:rPr>
                              <m:t>𝛑</m:t>
                            </m:r>
                          </m:e>
                          <m:sup>
                            <m:r>
                              <a:rPr lang="en-US" b="1" i="0" smtClean="0">
                                <a:latin typeface="Cambria Math" panose="02040503050406030204" pitchFamily="18" charset="0"/>
                                <a:ea typeface="Cambria Math" panose="02040503050406030204" pitchFamily="18" charset="0"/>
                                <a:cs typeface="Arial" panose="020B0604020202020204" pitchFamily="34" charset="0"/>
                              </a:rPr>
                              <m:t>𝟐</m:t>
                            </m:r>
                          </m:sup>
                        </m:sSup>
                      </m:num>
                      <m:den>
                        <m:sSup>
                          <m:sSupPr>
                            <m:ctrlPr>
                              <a:rPr lang="en-US" b="1" i="1" smtClean="0">
                                <a:latin typeface="Cambria Math" panose="02040503050406030204" pitchFamily="18" charset="0"/>
                                <a:cs typeface="Arial" panose="020B0604020202020204" pitchFamily="34" charset="0"/>
                              </a:rPr>
                            </m:ctrlPr>
                          </m:sSupPr>
                          <m:e>
                            <m:r>
                              <a:rPr lang="en-US" b="1" i="0" smtClean="0">
                                <a:latin typeface="Cambria Math" panose="02040503050406030204" pitchFamily="18" charset="0"/>
                                <a:cs typeface="Arial" panose="020B0604020202020204" pitchFamily="34" charset="0"/>
                              </a:rPr>
                              <m:t>𝐤</m:t>
                            </m:r>
                          </m:e>
                          <m:sup>
                            <m:r>
                              <a:rPr lang="en-US" b="1" i="0" smtClean="0">
                                <a:latin typeface="Cambria Math" panose="02040503050406030204" pitchFamily="18" charset="0"/>
                                <a:cs typeface="Arial" panose="020B0604020202020204" pitchFamily="34" charset="0"/>
                              </a:rPr>
                              <m:t>𝟑</m:t>
                            </m:r>
                          </m:sup>
                        </m:sSup>
                      </m:den>
                    </m:f>
                    <m:sSub>
                      <m:sSubPr>
                        <m:ctrlPr>
                          <a:rPr lang="en-GB" b="1" i="1">
                            <a:latin typeface="Cambria Math" panose="02040503050406030204" pitchFamily="18" charset="0"/>
                            <a:cs typeface="Arial" panose="020B0604020202020204" pitchFamily="34" charset="0"/>
                          </a:rPr>
                        </m:ctrlPr>
                      </m:sSubPr>
                      <m:e>
                        <m:r>
                          <a:rPr lang="en-US" b="1" i="0">
                            <a:latin typeface="Cambria Math" panose="02040503050406030204" pitchFamily="18" charset="0"/>
                            <a:cs typeface="Arial" panose="020B0604020202020204" pitchFamily="34" charset="0"/>
                          </a:rPr>
                          <m:t>𝐀</m:t>
                        </m:r>
                      </m:e>
                      <m:sub>
                        <m:r>
                          <a:rPr lang="en-US" b="1" i="0">
                            <a:latin typeface="Cambria Math" panose="02040503050406030204" pitchFamily="18" charset="0"/>
                            <a:cs typeface="Arial" panose="020B0604020202020204" pitchFamily="34" charset="0"/>
                          </a:rPr>
                          <m:t>𝐢𝐬𝐨</m:t>
                        </m:r>
                      </m:sub>
                    </m:sSub>
                    <m:sSup>
                      <m:sSupPr>
                        <m:ctrlPr>
                          <a:rPr lang="en-US" b="1" i="1">
                            <a:latin typeface="Cambria Math" panose="02040503050406030204" pitchFamily="18" charset="0"/>
                            <a:cs typeface="Arial" panose="020B0604020202020204" pitchFamily="34" charset="0"/>
                          </a:rPr>
                        </m:ctrlPr>
                      </m:sSupPr>
                      <m:e>
                        <m:d>
                          <m:dPr>
                            <m:ctrlPr>
                              <a:rPr lang="en-US" b="1" i="1">
                                <a:latin typeface="Cambria Math" panose="02040503050406030204" pitchFamily="18" charset="0"/>
                                <a:cs typeface="Arial" panose="020B0604020202020204" pitchFamily="34" charset="0"/>
                              </a:rPr>
                            </m:ctrlPr>
                          </m:dPr>
                          <m:e>
                            <m:f>
                              <m:fPr>
                                <m:ctrlPr>
                                  <a:rPr lang="en-US" b="1" i="1">
                                    <a:latin typeface="Cambria Math" panose="02040503050406030204" pitchFamily="18" charset="0"/>
                                    <a:cs typeface="Arial" panose="020B0604020202020204" pitchFamily="34" charset="0"/>
                                  </a:rPr>
                                </m:ctrlPr>
                              </m:fPr>
                              <m:num>
                                <m:r>
                                  <a:rPr lang="en-US" b="1" i="0" smtClean="0">
                                    <a:latin typeface="Cambria Math" panose="02040503050406030204" pitchFamily="18" charset="0"/>
                                    <a:cs typeface="Arial" panose="020B0604020202020204" pitchFamily="34" charset="0"/>
                                  </a:rPr>
                                  <m:t>𝐤</m:t>
                                </m:r>
                              </m:num>
                              <m:den>
                                <m:sSub>
                                  <m:sSubPr>
                                    <m:ctrlPr>
                                      <a:rPr lang="en-US" b="1" i="1">
                                        <a:latin typeface="Cambria Math" panose="02040503050406030204" pitchFamily="18" charset="0"/>
                                        <a:cs typeface="Arial" panose="020B0604020202020204" pitchFamily="34" charset="0"/>
                                      </a:rPr>
                                    </m:ctrlPr>
                                  </m:sSubPr>
                                  <m:e>
                                    <m:r>
                                      <a:rPr lang="en-US" b="1" i="0">
                                        <a:latin typeface="Cambria Math" panose="02040503050406030204" pitchFamily="18" charset="0"/>
                                        <a:cs typeface="Arial" panose="020B0604020202020204" pitchFamily="34" charset="0"/>
                                      </a:rPr>
                                      <m:t>𝐤</m:t>
                                    </m:r>
                                  </m:e>
                                  <m:sub>
                                    <m:r>
                                      <a:rPr lang="en-US" b="1" i="0">
                                        <a:latin typeface="Cambria Math" panose="02040503050406030204" pitchFamily="18" charset="0"/>
                                        <a:cs typeface="Arial" panose="020B0604020202020204" pitchFamily="34" charset="0"/>
                                      </a:rPr>
                                      <m:t>∗</m:t>
                                    </m:r>
                                  </m:sub>
                                </m:sSub>
                              </m:den>
                            </m:f>
                          </m:e>
                        </m:d>
                      </m:e>
                      <m:sup>
                        <m:sSub>
                          <m:sSubPr>
                            <m:ctrlPr>
                              <a:rPr lang="en-GB" b="1" i="1">
                                <a:latin typeface="Cambria Math" panose="02040503050406030204" pitchFamily="18" charset="0"/>
                                <a:cs typeface="Arial" panose="020B0604020202020204" pitchFamily="34" charset="0"/>
                              </a:rPr>
                            </m:ctrlPr>
                          </m:sSubPr>
                          <m:e>
                            <m:r>
                              <a:rPr lang="en-US" b="1" i="0" smtClean="0">
                                <a:latin typeface="Cambria Math" panose="02040503050406030204" pitchFamily="18" charset="0"/>
                                <a:cs typeface="Arial" panose="020B0604020202020204" pitchFamily="34" charset="0"/>
                              </a:rPr>
                              <m:t>𝐧</m:t>
                            </m:r>
                          </m:e>
                          <m:sub>
                            <m:r>
                              <a:rPr lang="en-US" b="1" i="0">
                                <a:latin typeface="Cambria Math" panose="02040503050406030204" pitchFamily="18" charset="0"/>
                                <a:cs typeface="Arial" panose="020B0604020202020204" pitchFamily="34" charset="0"/>
                              </a:rPr>
                              <m:t>𝐢𝐬𝐨</m:t>
                            </m:r>
                          </m:sub>
                        </m:sSub>
                        <m:r>
                          <a:rPr lang="en-US" b="1" i="0" smtClean="0">
                            <a:latin typeface="Cambria Math" panose="02040503050406030204" pitchFamily="18" charset="0"/>
                            <a:cs typeface="Arial" panose="020B0604020202020204" pitchFamily="34" charset="0"/>
                          </a:rPr>
                          <m:t>−</m:t>
                        </m:r>
                        <m:r>
                          <a:rPr lang="en-US" b="1" i="0" smtClean="0">
                            <a:latin typeface="Cambria Math" panose="02040503050406030204" pitchFamily="18" charset="0"/>
                            <a:cs typeface="Arial" panose="020B0604020202020204" pitchFamily="34" charset="0"/>
                          </a:rPr>
                          <m:t>𝟏</m:t>
                        </m:r>
                      </m:sup>
                    </m:sSup>
                  </m:oMath>
                </a14:m>
                <a:r>
                  <a:rPr lang="en-US" i="1" dirty="0">
                    <a:latin typeface="Cambria Math" panose="02040503050406030204" pitchFamily="18" charset="0"/>
                    <a:cs typeface="Arial" panose="020B0604020202020204" pitchFamily="34" charset="0"/>
                  </a:rPr>
                  <a:t>; </a:t>
                </a:r>
                <a14:m>
                  <m:oMath xmlns:m="http://schemas.openxmlformats.org/officeDocument/2006/math">
                    <m:sSub>
                      <m:sSubPr>
                        <m:ctrlPr>
                          <a:rPr lang="en-GB" i="1">
                            <a:latin typeface="Cambria Math" panose="02040503050406030204" pitchFamily="18" charset="0"/>
                          </a:rPr>
                        </m:ctrlPr>
                      </m:sSubPr>
                      <m:e>
                        <m:r>
                          <a:rPr lang="en-US">
                            <a:latin typeface="Cambria Math" panose="02040503050406030204" pitchFamily="18" charset="0"/>
                          </a:rPr>
                          <m:t>𝑛</m:t>
                        </m:r>
                      </m:e>
                      <m:sub>
                        <m:r>
                          <m:rPr>
                            <m:sty m:val="p"/>
                          </m:rPr>
                          <a:rPr lang="en-US">
                            <a:latin typeface="Cambria Math" panose="02040503050406030204" pitchFamily="18" charset="0"/>
                          </a:rPr>
                          <m:t>iso</m:t>
                        </m:r>
                      </m:sub>
                    </m:sSub>
                    <m:r>
                      <a:rPr lang="en-US">
                        <a:latin typeface="Cambria Math" panose="02040503050406030204" pitchFamily="18" charset="0"/>
                      </a:rPr>
                      <m:t>=4</m:t>
                    </m:r>
                  </m:oMath>
                </a14:m>
                <a:r>
                  <a:rPr lang="en-US" dirty="0"/>
                  <a:t> </a:t>
                </a:r>
                <a:r>
                  <a:rPr lang="en-US" dirty="0">
                    <a:latin typeface="Cambria Math" panose="02040503050406030204" pitchFamily="18" charset="0"/>
                    <a:ea typeface="Cambria Math" panose="02040503050406030204" pitchFamily="18" charset="0"/>
                  </a:rPr>
                  <a:t>⟶ </a:t>
                </a:r>
                <a:r>
                  <a:rPr lang="en-US" sz="1700" dirty="0">
                    <a:latin typeface="Arial" panose="020B0604020202020204" pitchFamily="34" charset="0"/>
                    <a:ea typeface="Cambria Math" panose="02040503050406030204" pitchFamily="18" charset="0"/>
                    <a:cs typeface="Arial" panose="020B0604020202020204" pitchFamily="34" charset="0"/>
                  </a:rPr>
                  <a:t>white noise</a:t>
                </a:r>
                <a:endParaRPr lang="en-US" sz="1700" dirty="0">
                  <a:latin typeface="Arial" panose="020B0604020202020204" pitchFamily="34" charset="0"/>
                  <a:cs typeface="Arial" panose="020B0604020202020204" pitchFamily="34" charset="0"/>
                </a:endParaRPr>
              </a:p>
            </p:txBody>
          </p:sp>
        </mc:Choice>
        <mc:Fallback xmlns="">
          <p:sp>
            <p:nvSpPr>
              <p:cNvPr id="29" name="TextBox 28">
                <a:extLst>
                  <a:ext uri="{FF2B5EF4-FFF2-40B4-BE49-F238E27FC236}">
                    <a16:creationId xmlns:a16="http://schemas.microsoft.com/office/drawing/2014/main" id="{DC56D10C-8027-8839-751B-236FCA3501B5}"/>
                  </a:ext>
                </a:extLst>
              </p:cNvPr>
              <p:cNvSpPr txBox="1">
                <a:spLocks noRot="1" noChangeAspect="1" noMove="1" noResize="1" noEditPoints="1" noAdjustHandles="1" noChangeArrowheads="1" noChangeShapeType="1" noTextEdit="1"/>
              </p:cNvSpPr>
              <p:nvPr/>
            </p:nvSpPr>
            <p:spPr>
              <a:xfrm>
                <a:off x="6120451" y="2080827"/>
                <a:ext cx="5527995" cy="643894"/>
              </a:xfrm>
              <a:prstGeom prst="rect">
                <a:avLst/>
              </a:prstGeom>
              <a:blipFill>
                <a:blip r:embed="rId5"/>
                <a:stretch>
                  <a:fillRect l="-662"/>
                </a:stretch>
              </a:blipFill>
            </p:spPr>
            <p:txBody>
              <a:bodyPr/>
              <a:lstStyle/>
              <a:p>
                <a:r>
                  <a:rPr lang="en-GB">
                    <a:noFill/>
                  </a:rPr>
                  <a:t> </a:t>
                </a:r>
              </a:p>
            </p:txBody>
          </p:sp>
        </mc:Fallback>
      </mc:AlternateContent>
      <p:sp>
        <p:nvSpPr>
          <p:cNvPr id="30" name="Arrow: Right 29">
            <a:extLst>
              <a:ext uri="{FF2B5EF4-FFF2-40B4-BE49-F238E27FC236}">
                <a16:creationId xmlns:a16="http://schemas.microsoft.com/office/drawing/2014/main" id="{5486E183-84DD-7072-77CE-E1F6DFAEF12D}"/>
              </a:ext>
            </a:extLst>
          </p:cNvPr>
          <p:cNvSpPr/>
          <p:nvPr/>
        </p:nvSpPr>
        <p:spPr>
          <a:xfrm>
            <a:off x="8128048" y="3482531"/>
            <a:ext cx="374941" cy="258076"/>
          </a:xfrm>
          <a:prstGeom prst="rightArrow">
            <a:avLst/>
          </a:prstGeom>
          <a:solidFill>
            <a:schemeClr val="tx2">
              <a:lumMod val="25000"/>
              <a:lumOff val="75000"/>
            </a:schemeClr>
          </a:solidFill>
          <a:ln w="12700">
            <a:noFill/>
            <a:prstDash val="solid"/>
          </a:ln>
        </p:spPr>
        <p:txBody>
          <a:bodyPr/>
          <a:lstStyle/>
          <a:p>
            <a:endParaRPr lang="en-GB">
              <a:solidFill>
                <a:schemeClr val="tx1"/>
              </a:solidFill>
            </a:endParaRPr>
          </a:p>
        </p:txBody>
      </p:sp>
      <p:sp>
        <p:nvSpPr>
          <p:cNvPr id="31" name="Rectangle 30">
            <a:extLst>
              <a:ext uri="{FF2B5EF4-FFF2-40B4-BE49-F238E27FC236}">
                <a16:creationId xmlns:a16="http://schemas.microsoft.com/office/drawing/2014/main" id="{BABE9DB5-CACF-00A3-723C-14F9CEE16F5A}"/>
              </a:ext>
            </a:extLst>
          </p:cNvPr>
          <p:cNvSpPr/>
          <p:nvPr/>
        </p:nvSpPr>
        <p:spPr>
          <a:xfrm>
            <a:off x="9520185" y="4430391"/>
            <a:ext cx="1731064" cy="324843"/>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1848"/>
                </a:solidFill>
              </a:rPr>
              <a:t>CWDM</a:t>
            </a:r>
            <a:endParaRPr lang="en-GB" dirty="0">
              <a:solidFill>
                <a:srgbClr val="001848"/>
              </a:solidFill>
            </a:endParaRPr>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638CFC3B-FCC0-EB78-98BA-96EFE7B741DA}"/>
                  </a:ext>
                </a:extLst>
              </p:cNvPr>
              <p:cNvSpPr txBox="1"/>
              <p:nvPr/>
            </p:nvSpPr>
            <p:spPr>
              <a:xfrm>
                <a:off x="6717067" y="4830969"/>
                <a:ext cx="4697162" cy="652551"/>
              </a:xfrm>
              <a:prstGeom prst="rect">
                <a:avLst/>
              </a:prstGeom>
              <a:noFill/>
            </p:spPr>
            <p:txBody>
              <a:bodyPr wrap="square">
                <a:spAutoFit/>
              </a:bodyPr>
              <a:lstStyle/>
              <a:p>
                <a:pPr marL="285750" indent="-285750" algn="r">
                  <a:buFont typeface="Wingdings" panose="05000000000000000000" pitchFamily="2" charset="2"/>
                  <a:buChar char="Ø"/>
                </a:pPr>
                <a:r>
                  <a:rPr lang="en-US" b="0" dirty="0">
                    <a:solidFill>
                      <a:schemeClr val="tx1"/>
                    </a:solidFill>
                    <a:cs typeface="Arial" panose="020B0604020202020204" pitchFamily="34" charset="0"/>
                  </a:rPr>
                  <a:t> </a:t>
                </a:r>
                <a14:m>
                  <m:oMath xmlns:m="http://schemas.openxmlformats.org/officeDocument/2006/math">
                    <m:r>
                      <a:rPr lang="en-US" b="0" i="0" smtClean="0">
                        <a:latin typeface="Cambria Math" panose="02040503050406030204" pitchFamily="18" charset="0"/>
                        <a:cs typeface="Arial" panose="020B0604020202020204" pitchFamily="34" charset="0"/>
                      </a:rPr>
                      <m:t>(</m:t>
                    </m:r>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f</m:t>
                        </m:r>
                      </m:e>
                      <m:sub>
                        <m:r>
                          <m:rPr>
                            <m:sty m:val="p"/>
                          </m:rPr>
                          <a:rPr lang="es-ES">
                            <a:latin typeface="Cambria Math" panose="02040503050406030204" pitchFamily="18" charset="0"/>
                            <a:cs typeface="Arial" panose="020B0604020202020204" pitchFamily="34" charset="0"/>
                          </a:rPr>
                          <m:t>WDM</m:t>
                        </m:r>
                      </m:sub>
                    </m:sSub>
                  </m:oMath>
                </a14:m>
                <a:r>
                  <a:rPr lang="en-GB" dirty="0"/>
                  <a:t>=1)</a:t>
                </a:r>
                <a14:m>
                  <m:oMath xmlns:m="http://schemas.openxmlformats.org/officeDocument/2006/math">
                    <m:r>
                      <a:rPr lang="en-US" b="0" i="0" smtClean="0">
                        <a:latin typeface="Cambria Math" panose="02040503050406030204" pitchFamily="18" charset="0"/>
                        <a:cs typeface="Arial" panose="020B0604020202020204" pitchFamily="34" charset="0"/>
                      </a:rPr>
                      <m:t>: </m:t>
                    </m:r>
                    <m:sSub>
                      <m:sSubPr>
                        <m:ctrlPr>
                          <a:rPr lang="en-GB" b="1" i="1">
                            <a:latin typeface="Cambria Math" panose="02040503050406030204" pitchFamily="18" charset="0"/>
                            <a:cs typeface="Arial" panose="020B0604020202020204" pitchFamily="34" charset="0"/>
                          </a:rPr>
                        </m:ctrlPr>
                      </m:sSubPr>
                      <m:e>
                        <m:r>
                          <a:rPr lang="en-US" b="1" i="0" smtClean="0">
                            <a:latin typeface="Cambria Math" panose="02040503050406030204" pitchFamily="18" charset="0"/>
                            <a:cs typeface="Arial" panose="020B0604020202020204" pitchFamily="34" charset="0"/>
                          </a:rPr>
                          <m:t>𝐏</m:t>
                        </m:r>
                      </m:e>
                      <m:sub>
                        <m:r>
                          <a:rPr lang="en-US" b="1" i="0" smtClean="0">
                            <a:latin typeface="Cambria Math" panose="02040503050406030204" pitchFamily="18" charset="0"/>
                            <a:cs typeface="Arial" panose="020B0604020202020204" pitchFamily="34" charset="0"/>
                          </a:rPr>
                          <m:t>𝐖𝐃𝐌</m:t>
                        </m:r>
                      </m:sub>
                    </m:sSub>
                    <m:r>
                      <a:rPr lang="en-US" b="1" i="0">
                        <a:latin typeface="Cambria Math" panose="02040503050406030204" pitchFamily="18" charset="0"/>
                        <a:cs typeface="Arial" panose="020B0604020202020204" pitchFamily="34" charset="0"/>
                      </a:rPr>
                      <m:t> =</m:t>
                    </m:r>
                    <m:sSup>
                      <m:sSupPr>
                        <m:ctrlPr>
                          <a:rPr lang="en-US" b="1" i="1" smtClean="0">
                            <a:latin typeface="Cambria Math" panose="02040503050406030204" pitchFamily="18" charset="0"/>
                            <a:cs typeface="Arial" panose="020B0604020202020204" pitchFamily="34" charset="0"/>
                          </a:rPr>
                        </m:ctrlPr>
                      </m:sSupPr>
                      <m:e>
                        <m:r>
                          <a:rPr lang="en-US" b="1" i="0">
                            <a:latin typeface="Cambria Math" panose="02040503050406030204" pitchFamily="18" charset="0"/>
                            <a:cs typeface="Arial" panose="020B0604020202020204" pitchFamily="34" charset="0"/>
                          </a:rPr>
                          <m:t>𝐓</m:t>
                        </m:r>
                        <m:r>
                          <a:rPr lang="en-US" b="1" i="0">
                            <a:latin typeface="Cambria Math" panose="02040503050406030204" pitchFamily="18" charset="0"/>
                            <a:cs typeface="Arial" panose="020B0604020202020204" pitchFamily="34" charset="0"/>
                          </a:rPr>
                          <m:t>(</m:t>
                        </m:r>
                        <m:r>
                          <a:rPr lang="en-US" b="1" i="0">
                            <a:latin typeface="Cambria Math" panose="02040503050406030204" pitchFamily="18" charset="0"/>
                            <a:cs typeface="Arial" panose="020B0604020202020204" pitchFamily="34" charset="0"/>
                          </a:rPr>
                          <m:t>𝐤</m:t>
                        </m:r>
                        <m:r>
                          <a:rPr lang="en-US" b="1" i="0">
                            <a:latin typeface="Cambria Math" panose="02040503050406030204" pitchFamily="18" charset="0"/>
                            <a:cs typeface="Arial" panose="020B0604020202020204" pitchFamily="34" charset="0"/>
                          </a:rPr>
                          <m:t>)</m:t>
                        </m:r>
                      </m:e>
                      <m:sup>
                        <m:r>
                          <a:rPr lang="en-US" b="1" i="0" smtClean="0">
                            <a:latin typeface="Cambria Math" panose="02040503050406030204" pitchFamily="18" charset="0"/>
                            <a:cs typeface="Arial" panose="020B0604020202020204" pitchFamily="34" charset="0"/>
                          </a:rPr>
                          <m:t>𝟐</m:t>
                        </m:r>
                      </m:sup>
                    </m:sSup>
                    <m:sSub>
                      <m:sSubPr>
                        <m:ctrlPr>
                          <a:rPr lang="en-GB" b="1" i="1">
                            <a:latin typeface="Cambria Math" panose="02040503050406030204" pitchFamily="18" charset="0"/>
                            <a:cs typeface="Arial" panose="020B0604020202020204" pitchFamily="34" charset="0"/>
                          </a:rPr>
                        </m:ctrlPr>
                      </m:sSubPr>
                      <m:e>
                        <m:r>
                          <a:rPr lang="en-US" b="1" i="0">
                            <a:latin typeface="Cambria Math" panose="02040503050406030204" pitchFamily="18" charset="0"/>
                            <a:cs typeface="Arial" panose="020B0604020202020204" pitchFamily="34" charset="0"/>
                          </a:rPr>
                          <m:t>𝐏</m:t>
                        </m:r>
                      </m:e>
                      <m:sub>
                        <m:r>
                          <a:rPr lang="en-US" b="1" i="0" smtClean="0">
                            <a:latin typeface="Cambria Math" panose="02040503050406030204" pitchFamily="18" charset="0"/>
                            <a:cs typeface="Arial" panose="020B0604020202020204" pitchFamily="34" charset="0"/>
                          </a:rPr>
                          <m:t>𝐂𝐃𝐌</m:t>
                        </m:r>
                      </m:sub>
                    </m:sSub>
                  </m:oMath>
                </a14:m>
                <a:r>
                  <a:rPr lang="en-GB" dirty="0"/>
                  <a:t>- cut-off</a:t>
                </a:r>
              </a:p>
              <a:p>
                <a:pPr marL="285750" indent="-285750" algn="r">
                  <a:buFont typeface="Wingdings" panose="05000000000000000000" pitchFamily="2" charset="2"/>
                  <a:buChar char="Ø"/>
                </a:pPr>
                <a:endParaRPr lang="en-GB" dirty="0"/>
              </a:p>
            </p:txBody>
          </p:sp>
        </mc:Choice>
        <mc:Fallback>
          <p:sp>
            <p:nvSpPr>
              <p:cNvPr id="33" name="TextBox 32">
                <a:extLst>
                  <a:ext uri="{FF2B5EF4-FFF2-40B4-BE49-F238E27FC236}">
                    <a16:creationId xmlns:a16="http://schemas.microsoft.com/office/drawing/2014/main" id="{638CFC3B-FCC0-EB78-98BA-96EFE7B741DA}"/>
                  </a:ext>
                </a:extLst>
              </p:cNvPr>
              <p:cNvSpPr txBox="1">
                <a:spLocks noRot="1" noChangeAspect="1" noMove="1" noResize="1" noEditPoints="1" noAdjustHandles="1" noChangeArrowheads="1" noChangeShapeType="1" noTextEdit="1"/>
              </p:cNvSpPr>
              <p:nvPr/>
            </p:nvSpPr>
            <p:spPr>
              <a:xfrm>
                <a:off x="6717067" y="4830969"/>
                <a:ext cx="4697162" cy="652551"/>
              </a:xfrm>
              <a:prstGeom prst="rect">
                <a:avLst/>
              </a:prstGeom>
              <a:blipFill>
                <a:blip r:embed="rId6"/>
                <a:stretch>
                  <a:fillRect t="-2778" r="-1039"/>
                </a:stretch>
              </a:blipFill>
            </p:spPr>
            <p:txBody>
              <a:bodyPr/>
              <a:lstStyle/>
              <a:p>
                <a:r>
                  <a:rPr lang="en-GB">
                    <a:noFill/>
                  </a:rPr>
                  <a:t> </a:t>
                </a:r>
              </a:p>
            </p:txBody>
          </p:sp>
        </mc:Fallback>
      </mc:AlternateContent>
      <p:pic>
        <p:nvPicPr>
          <p:cNvPr id="43" name="Picture 42">
            <a:extLst>
              <a:ext uri="{FF2B5EF4-FFF2-40B4-BE49-F238E27FC236}">
                <a16:creationId xmlns:a16="http://schemas.microsoft.com/office/drawing/2014/main" id="{F913FD7D-07BA-9D86-54D6-6DE9E26B2394}"/>
              </a:ext>
            </a:extLst>
          </p:cNvPr>
          <p:cNvPicPr>
            <a:picLocks noChangeAspect="1"/>
          </p:cNvPicPr>
          <p:nvPr/>
        </p:nvPicPr>
        <p:blipFill>
          <a:blip r:embed="rId7"/>
          <a:stretch>
            <a:fillRect/>
          </a:stretch>
        </p:blipFill>
        <p:spPr>
          <a:xfrm>
            <a:off x="794536" y="2198658"/>
            <a:ext cx="5110560" cy="3650400"/>
          </a:xfrm>
          <a:prstGeom prst="rect">
            <a:avLst/>
          </a:prstGeom>
        </p:spPr>
      </p:pic>
      <p:pic>
        <p:nvPicPr>
          <p:cNvPr id="57" name="Picture 56">
            <a:extLst>
              <a:ext uri="{FF2B5EF4-FFF2-40B4-BE49-F238E27FC236}">
                <a16:creationId xmlns:a16="http://schemas.microsoft.com/office/drawing/2014/main" id="{A9D1B9E7-7FCE-D81A-97E4-C959D931A0C1}"/>
              </a:ext>
            </a:extLst>
          </p:cNvPr>
          <p:cNvPicPr>
            <a:picLocks noChangeAspect="1"/>
          </p:cNvPicPr>
          <p:nvPr/>
        </p:nvPicPr>
        <p:blipFill>
          <a:blip r:embed="rId8"/>
          <a:stretch>
            <a:fillRect/>
          </a:stretch>
        </p:blipFill>
        <p:spPr>
          <a:xfrm>
            <a:off x="794536" y="2198658"/>
            <a:ext cx="5110560" cy="3650400"/>
          </a:xfrm>
          <a:prstGeom prst="rect">
            <a:avLst/>
          </a:prstGeom>
        </p:spPr>
      </p:pic>
      <p:pic>
        <p:nvPicPr>
          <p:cNvPr id="62" name="Picture 61">
            <a:extLst>
              <a:ext uri="{FF2B5EF4-FFF2-40B4-BE49-F238E27FC236}">
                <a16:creationId xmlns:a16="http://schemas.microsoft.com/office/drawing/2014/main" id="{82F65CA1-0B3B-2964-348B-5F7BE35A2273}"/>
              </a:ext>
            </a:extLst>
          </p:cNvPr>
          <p:cNvPicPr>
            <a:picLocks noChangeAspect="1"/>
          </p:cNvPicPr>
          <p:nvPr/>
        </p:nvPicPr>
        <p:blipFill>
          <a:blip r:embed="rId9"/>
          <a:stretch>
            <a:fillRect/>
          </a:stretch>
        </p:blipFill>
        <p:spPr>
          <a:xfrm>
            <a:off x="794536" y="2198658"/>
            <a:ext cx="5110560" cy="3650400"/>
          </a:xfrm>
          <a:prstGeom prst="rect">
            <a:avLst/>
          </a:prstGeom>
        </p:spPr>
      </p:pic>
      <p:pic>
        <p:nvPicPr>
          <p:cNvPr id="69" name="Picture 68">
            <a:extLst>
              <a:ext uri="{FF2B5EF4-FFF2-40B4-BE49-F238E27FC236}">
                <a16:creationId xmlns:a16="http://schemas.microsoft.com/office/drawing/2014/main" id="{3DE175F6-1B57-D299-97A2-AA77F13C6C29}"/>
              </a:ext>
            </a:extLst>
          </p:cNvPr>
          <p:cNvPicPr>
            <a:picLocks noChangeAspect="1"/>
          </p:cNvPicPr>
          <p:nvPr/>
        </p:nvPicPr>
        <p:blipFill>
          <a:blip r:embed="rId10"/>
          <a:stretch>
            <a:fillRect/>
          </a:stretch>
        </p:blipFill>
        <p:spPr>
          <a:xfrm>
            <a:off x="794536" y="2198658"/>
            <a:ext cx="5110560" cy="3650400"/>
          </a:xfrm>
          <a:prstGeom prst="rect">
            <a:avLst/>
          </a:prstGeom>
        </p:spPr>
      </p:pic>
      <p:sp>
        <p:nvSpPr>
          <p:cNvPr id="78" name="Rectangle 77">
            <a:extLst>
              <a:ext uri="{FF2B5EF4-FFF2-40B4-BE49-F238E27FC236}">
                <a16:creationId xmlns:a16="http://schemas.microsoft.com/office/drawing/2014/main" id="{D6082FA6-FF61-1206-751D-F351A9C071A4}"/>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TextBox 78">
            <a:extLst>
              <a:ext uri="{FF2B5EF4-FFF2-40B4-BE49-F238E27FC236}">
                <a16:creationId xmlns:a16="http://schemas.microsoft.com/office/drawing/2014/main" id="{25410D27-F758-7B78-3B8E-1CDF94F78A4F}"/>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80" name="TextBox 79">
            <a:extLst>
              <a:ext uri="{FF2B5EF4-FFF2-40B4-BE49-F238E27FC236}">
                <a16:creationId xmlns:a16="http://schemas.microsoft.com/office/drawing/2014/main" id="{BFB3FDA5-4AAB-710A-3C51-DC602D692449}"/>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81" name="TextBox 80">
            <a:extLst>
              <a:ext uri="{FF2B5EF4-FFF2-40B4-BE49-F238E27FC236}">
                <a16:creationId xmlns:a16="http://schemas.microsoft.com/office/drawing/2014/main" id="{977DA002-A74F-BBDD-4E86-6A4F992B9599}"/>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82" name="TextBox 81">
            <a:extLst>
              <a:ext uri="{FF2B5EF4-FFF2-40B4-BE49-F238E27FC236}">
                <a16:creationId xmlns:a16="http://schemas.microsoft.com/office/drawing/2014/main" id="{613D7273-DF03-A06D-7559-8896C901C83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83" name="TextBox 82">
            <a:extLst>
              <a:ext uri="{FF2B5EF4-FFF2-40B4-BE49-F238E27FC236}">
                <a16:creationId xmlns:a16="http://schemas.microsoft.com/office/drawing/2014/main" id="{E19954C9-09B6-993B-3285-88D2590D9FE8}"/>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84" name="TextBox 83">
            <a:extLst>
              <a:ext uri="{FF2B5EF4-FFF2-40B4-BE49-F238E27FC236}">
                <a16:creationId xmlns:a16="http://schemas.microsoft.com/office/drawing/2014/main" id="{EEC4523F-ACBA-B0C6-1DB4-2AB957AB0575}"/>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sp>
        <p:nvSpPr>
          <p:cNvPr id="85" name="Rectangle 84">
            <a:extLst>
              <a:ext uri="{FF2B5EF4-FFF2-40B4-BE49-F238E27FC236}">
                <a16:creationId xmlns:a16="http://schemas.microsoft.com/office/drawing/2014/main" id="{154710FC-EC79-A249-92BF-98437AC95B4C}"/>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85">
            <a:extLst>
              <a:ext uri="{FF2B5EF4-FFF2-40B4-BE49-F238E27FC236}">
                <a16:creationId xmlns:a16="http://schemas.microsoft.com/office/drawing/2014/main" id="{12AE6399-7980-C458-38EC-9550D5F9BC7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TextBox 86">
            <a:extLst>
              <a:ext uri="{FF2B5EF4-FFF2-40B4-BE49-F238E27FC236}">
                <a16:creationId xmlns:a16="http://schemas.microsoft.com/office/drawing/2014/main" id="{083ED2B8-129F-A0C0-60C7-1B3ED7EC2C4D}"/>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88" name="TextBox 87">
            <a:extLst>
              <a:ext uri="{FF2B5EF4-FFF2-40B4-BE49-F238E27FC236}">
                <a16:creationId xmlns:a16="http://schemas.microsoft.com/office/drawing/2014/main" id="{158E755B-D34B-1D4C-7F53-8E2C3DA52F5E}"/>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89" name="TextBox 88">
            <a:extLst>
              <a:ext uri="{FF2B5EF4-FFF2-40B4-BE49-F238E27FC236}">
                <a16:creationId xmlns:a16="http://schemas.microsoft.com/office/drawing/2014/main" id="{C4DFE5C3-B9EE-E733-353A-A52FFE38BB9A}"/>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90" name="TextBox 89">
            <a:extLst>
              <a:ext uri="{FF2B5EF4-FFF2-40B4-BE49-F238E27FC236}">
                <a16:creationId xmlns:a16="http://schemas.microsoft.com/office/drawing/2014/main" id="{B0695E2F-A9CF-5D98-8717-D0C0C25A7D95}"/>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91" name="TextBox 90">
            <a:extLst>
              <a:ext uri="{FF2B5EF4-FFF2-40B4-BE49-F238E27FC236}">
                <a16:creationId xmlns:a16="http://schemas.microsoft.com/office/drawing/2014/main" id="{AFF8EE1B-FE39-96B4-5515-D54DF361F3BB}"/>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92" name="Rectangle 91">
            <a:extLst>
              <a:ext uri="{FF2B5EF4-FFF2-40B4-BE49-F238E27FC236}">
                <a16:creationId xmlns:a16="http://schemas.microsoft.com/office/drawing/2014/main" id="{A120FE3F-A6A8-E6D4-3585-DCA1BC699EF9}"/>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92">
            <a:extLst>
              <a:ext uri="{FF2B5EF4-FFF2-40B4-BE49-F238E27FC236}">
                <a16:creationId xmlns:a16="http://schemas.microsoft.com/office/drawing/2014/main" id="{D35095EF-B2E9-A307-6866-459B020B41C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a:extLst>
              <a:ext uri="{FF2B5EF4-FFF2-40B4-BE49-F238E27FC236}">
                <a16:creationId xmlns:a16="http://schemas.microsoft.com/office/drawing/2014/main" id="{11DC69E7-DABF-E5F8-984C-D1FC3F6C2E9C}"/>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95" name="TextBox 94">
            <a:extLst>
              <a:ext uri="{FF2B5EF4-FFF2-40B4-BE49-F238E27FC236}">
                <a16:creationId xmlns:a16="http://schemas.microsoft.com/office/drawing/2014/main" id="{13C90BB6-8599-9F9E-1C4A-7855A1E94C61}"/>
              </a:ext>
            </a:extLst>
          </p:cNvPr>
          <p:cNvSpPr txBox="1"/>
          <p:nvPr/>
        </p:nvSpPr>
        <p:spPr>
          <a:xfrm>
            <a:off x="2999128" y="6453074"/>
            <a:ext cx="1482330" cy="369332"/>
          </a:xfrm>
          <a:prstGeom prst="rect">
            <a:avLst/>
          </a:prstGeom>
          <a:noFill/>
        </p:spPr>
        <p:txBody>
          <a:bodyPr wrap="square">
            <a:spAutoFit/>
          </a:bodyPr>
          <a:lstStyle/>
          <a:p>
            <a:r>
              <a:rPr lang="en-US" dirty="0">
                <a:solidFill>
                  <a:schemeClr val="bg1"/>
                </a:solidFill>
              </a:rPr>
              <a:t>Background</a:t>
            </a:r>
            <a:endParaRPr lang="en-GB" dirty="0">
              <a:solidFill>
                <a:schemeClr val="bg1"/>
              </a:solidFill>
            </a:endParaRPr>
          </a:p>
        </p:txBody>
      </p:sp>
      <p:sp>
        <p:nvSpPr>
          <p:cNvPr id="96" name="TextBox 95">
            <a:extLst>
              <a:ext uri="{FF2B5EF4-FFF2-40B4-BE49-F238E27FC236}">
                <a16:creationId xmlns:a16="http://schemas.microsoft.com/office/drawing/2014/main" id="{2EBBAB50-B74C-DA06-B764-4A89452F29D3}"/>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97" name="TextBox 96">
            <a:extLst>
              <a:ext uri="{FF2B5EF4-FFF2-40B4-BE49-F238E27FC236}">
                <a16:creationId xmlns:a16="http://schemas.microsoft.com/office/drawing/2014/main" id="{213C78EB-46B6-0B3C-9D3F-983356222177}"/>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98" name="TextBox 97">
            <a:extLst>
              <a:ext uri="{FF2B5EF4-FFF2-40B4-BE49-F238E27FC236}">
                <a16:creationId xmlns:a16="http://schemas.microsoft.com/office/drawing/2014/main" id="{B1DC5BC4-D75F-420C-D998-29AD6684208B}"/>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99" name="TextBox 98">
            <a:extLst>
              <a:ext uri="{FF2B5EF4-FFF2-40B4-BE49-F238E27FC236}">
                <a16:creationId xmlns:a16="http://schemas.microsoft.com/office/drawing/2014/main" id="{F590BC1D-3C81-F42F-C401-48826E11BF12}"/>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4</a:t>
            </a:r>
            <a:endParaRPr lang="en-GB" sz="1400" dirty="0"/>
          </a:p>
        </p:txBody>
      </p:sp>
      <mc:AlternateContent xmlns:mc="http://schemas.openxmlformats.org/markup-compatibility/2006">
        <mc:Choice xmlns:a14="http://schemas.microsoft.com/office/drawing/2010/main" Requires="a14">
          <p:sp>
            <p:nvSpPr>
              <p:cNvPr id="101" name="TextBox 100">
                <a:extLst>
                  <a:ext uri="{FF2B5EF4-FFF2-40B4-BE49-F238E27FC236}">
                    <a16:creationId xmlns:a16="http://schemas.microsoft.com/office/drawing/2014/main" id="{8259A7EC-281F-7F77-04FF-1E30C5066583}"/>
                  </a:ext>
                </a:extLst>
              </p:cNvPr>
              <p:cNvSpPr txBox="1"/>
              <p:nvPr/>
            </p:nvSpPr>
            <p:spPr>
              <a:xfrm>
                <a:off x="4955516" y="5166201"/>
                <a:ext cx="6441948" cy="945580"/>
              </a:xfrm>
              <a:prstGeom prst="rect">
                <a:avLst/>
              </a:prstGeom>
              <a:noFill/>
            </p:spPr>
            <p:txBody>
              <a:bodyPr wrap="square">
                <a:spAutoFit/>
              </a:bodyPr>
              <a:lstStyle/>
              <a:p>
                <a:pPr marL="285750" indent="-285750" algn="r">
                  <a:buFont typeface="Wingdings" panose="05000000000000000000" pitchFamily="2" charset="2"/>
                  <a:buChar char="Ø"/>
                </a:pPr>
                <a14:m>
                  <m:oMath xmlns:m="http://schemas.openxmlformats.org/officeDocument/2006/math">
                    <m:sSub>
                      <m:sSubPr>
                        <m:ctrlPr>
                          <a:rPr lang="en-GB" i="1">
                            <a:latin typeface="Cambria Math" panose="02040503050406030204" pitchFamily="18" charset="0"/>
                            <a:cs typeface="Arial" panose="020B0604020202020204" pitchFamily="34" charset="0"/>
                          </a:rPr>
                        </m:ctrlPr>
                      </m:sSubPr>
                      <m:e>
                        <m:r>
                          <m:rPr>
                            <m:sty m:val="p"/>
                          </m:rPr>
                          <a:rPr lang="en-US" b="0" i="0" smtClean="0">
                            <a:latin typeface="Cambria Math" panose="02040503050406030204" pitchFamily="18" charset="0"/>
                            <a:cs typeface="Arial" panose="020B0604020202020204" pitchFamily="34" charset="0"/>
                          </a:rPr>
                          <m:t>m</m:t>
                        </m:r>
                      </m:e>
                      <m:sub>
                        <m:r>
                          <m:rPr>
                            <m:sty m:val="p"/>
                          </m:rPr>
                          <a:rPr lang="es-ES">
                            <a:latin typeface="Cambria Math" panose="02040503050406030204" pitchFamily="18" charset="0"/>
                            <a:cs typeface="Arial" panose="020B0604020202020204" pitchFamily="34" charset="0"/>
                          </a:rPr>
                          <m:t>WDM</m:t>
                        </m:r>
                      </m:sub>
                    </m:sSub>
                    <m:r>
                      <a:rPr lang="es-ES" i="1">
                        <a:latin typeface="Cambria Math" panose="02040503050406030204" pitchFamily="18" charset="0"/>
                        <a:cs typeface="Arial" panose="020B0604020202020204" pitchFamily="34" charset="0"/>
                      </a:rPr>
                      <m:t> </m:t>
                    </m:r>
                  </m:oMath>
                </a14:m>
                <a:r>
                  <a:rPr lang="en-GB" dirty="0"/>
                  <a:t>sets scale of suppression</a:t>
                </a:r>
              </a:p>
              <a:p>
                <a:pPr marL="285750" indent="-285750" algn="r">
                  <a:buFont typeface="Wingdings" panose="05000000000000000000" pitchFamily="2" charset="2"/>
                  <a:buChar char="Ø"/>
                </a:pPr>
                <a14:m>
                  <m:oMath xmlns:m="http://schemas.openxmlformats.org/officeDocument/2006/math">
                    <m:sSub>
                      <m:sSubPr>
                        <m:ctrlPr>
                          <a:rPr lang="en-GB"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f</m:t>
                        </m:r>
                      </m:e>
                      <m:sub>
                        <m:r>
                          <m:rPr>
                            <m:sty m:val="p"/>
                          </m:rPr>
                          <a:rPr lang="es-ES">
                            <a:latin typeface="Cambria Math" panose="02040503050406030204" pitchFamily="18" charset="0"/>
                            <a:cs typeface="Arial" panose="020B0604020202020204" pitchFamily="34" charset="0"/>
                          </a:rPr>
                          <m:t>WDM</m:t>
                        </m:r>
                      </m:sub>
                    </m:sSub>
                    <m:r>
                      <a:rPr lang="es-ES" i="1">
                        <a:latin typeface="Cambria Math" panose="02040503050406030204" pitchFamily="18" charset="0"/>
                        <a:cs typeface="Arial" panose="020B0604020202020204" pitchFamily="34" charset="0"/>
                      </a:rPr>
                      <m:t> </m:t>
                    </m:r>
                  </m:oMath>
                </a14:m>
                <a:r>
                  <a:rPr lang="en-GB" dirty="0"/>
                  <a:t>sets amplitude of </a:t>
                </a:r>
              </a:p>
              <a:p>
                <a:pPr algn="r"/>
                <a14:m>
                  <m:oMath xmlns:m="http://schemas.openxmlformats.org/officeDocument/2006/math">
                    <m:r>
                      <a:rPr lang="en-US" b="0" i="1">
                        <a:latin typeface="Cambria Math" panose="02040503050406030204" pitchFamily="18" charset="0"/>
                        <a:cs typeface="Arial" panose="020B0604020202020204" pitchFamily="34" charset="0"/>
                      </a:rPr>
                      <m:t>𝑘</m:t>
                    </m:r>
                    <m:r>
                      <a:rPr lang="en-US" b="0" i="1">
                        <a:latin typeface="Cambria Math" panose="02040503050406030204" pitchFamily="18" charset="0"/>
                        <a:cs typeface="Arial" panose="020B0604020202020204" pitchFamily="34" charset="0"/>
                      </a:rPr>
                      <m:t> </m:t>
                    </m:r>
                  </m:oMath>
                </a14:m>
                <a:r>
                  <a:rPr lang="en-GB" dirty="0"/>
                  <a:t>&gt;&gt;</a:t>
                </a:r>
                <a:r>
                  <a:rPr lang="en-GB" dirty="0">
                    <a:cs typeface="Arial" panose="020B0604020202020204" pitchFamily="34" charset="0"/>
                  </a:rPr>
                  <a:t> </a:t>
                </a:r>
                <a14:m>
                  <m:oMath xmlns:m="http://schemas.openxmlformats.org/officeDocument/2006/math">
                    <m:sSub>
                      <m:sSubPr>
                        <m:ctrlPr>
                          <a:rPr lang="en-GB" i="1">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𝑘</m:t>
                        </m:r>
                      </m:e>
                      <m:sub>
                        <m:r>
                          <a:rPr lang="en-US" b="0" i="1" smtClean="0">
                            <a:latin typeface="Cambria Math" panose="02040503050406030204" pitchFamily="18" charset="0"/>
                            <a:cs typeface="Arial" panose="020B0604020202020204" pitchFamily="34" charset="0"/>
                          </a:rPr>
                          <m:t>𝑓𝑠</m:t>
                        </m:r>
                      </m:sub>
                    </m:sSub>
                  </m:oMath>
                </a14:m>
                <a:endParaRPr lang="en-GB" dirty="0"/>
              </a:p>
            </p:txBody>
          </p:sp>
        </mc:Choice>
        <mc:Fallback>
          <p:sp>
            <p:nvSpPr>
              <p:cNvPr id="101" name="TextBox 100">
                <a:extLst>
                  <a:ext uri="{FF2B5EF4-FFF2-40B4-BE49-F238E27FC236}">
                    <a16:creationId xmlns:a16="http://schemas.microsoft.com/office/drawing/2014/main" id="{8259A7EC-281F-7F77-04FF-1E30C5066583}"/>
                  </a:ext>
                </a:extLst>
              </p:cNvPr>
              <p:cNvSpPr txBox="1">
                <a:spLocks noRot="1" noChangeAspect="1" noMove="1" noResize="1" noEditPoints="1" noAdjustHandles="1" noChangeArrowheads="1" noChangeShapeType="1" noTextEdit="1"/>
              </p:cNvSpPr>
              <p:nvPr/>
            </p:nvSpPr>
            <p:spPr>
              <a:xfrm>
                <a:off x="4955516" y="5166201"/>
                <a:ext cx="6441948" cy="945580"/>
              </a:xfrm>
              <a:prstGeom prst="rect">
                <a:avLst/>
              </a:prstGeom>
              <a:blipFill>
                <a:blip r:embed="rId11"/>
                <a:stretch>
                  <a:fillRect t="-2564" r="-1419" b="-7692"/>
                </a:stretch>
              </a:blipFill>
            </p:spPr>
            <p:txBody>
              <a:bodyPr/>
              <a:lstStyle/>
              <a:p>
                <a:r>
                  <a:rPr lang="en-GB">
                    <a:noFill/>
                  </a:rPr>
                  <a:t> </a:t>
                </a:r>
              </a:p>
            </p:txBody>
          </p:sp>
        </mc:Fallback>
      </mc:AlternateContent>
      <p:sp>
        <p:nvSpPr>
          <p:cNvPr id="102" name="Rectangle 101">
            <a:extLst>
              <a:ext uri="{FF2B5EF4-FFF2-40B4-BE49-F238E27FC236}">
                <a16:creationId xmlns:a16="http://schemas.microsoft.com/office/drawing/2014/main" id="{496D2F5F-8E28-EF07-82B2-668DE96BE050}"/>
              </a:ext>
            </a:extLst>
          </p:cNvPr>
          <p:cNvSpPr/>
          <p:nvPr/>
        </p:nvSpPr>
        <p:spPr>
          <a:xfrm>
            <a:off x="4380230" y="4374355"/>
            <a:ext cx="725844" cy="38087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4" name="Picture 103">
            <a:extLst>
              <a:ext uri="{FF2B5EF4-FFF2-40B4-BE49-F238E27FC236}">
                <a16:creationId xmlns:a16="http://schemas.microsoft.com/office/drawing/2014/main" id="{96F35DC9-3847-191D-B895-E4BC863C3365}"/>
              </a:ext>
            </a:extLst>
          </p:cNvPr>
          <p:cNvPicPr>
            <a:picLocks noChangeAspect="1"/>
          </p:cNvPicPr>
          <p:nvPr/>
        </p:nvPicPr>
        <p:blipFill>
          <a:blip r:embed="rId12"/>
          <a:stretch>
            <a:fillRect/>
          </a:stretch>
        </p:blipFill>
        <p:spPr>
          <a:xfrm>
            <a:off x="791138" y="2197975"/>
            <a:ext cx="5110560" cy="3650400"/>
          </a:xfrm>
          <a:prstGeom prst="rect">
            <a:avLst/>
          </a:prstGeom>
        </p:spPr>
      </p:pic>
    </p:spTree>
    <p:extLst>
      <p:ext uri="{BB962C8B-B14F-4D97-AF65-F5344CB8AC3E}">
        <p14:creationId xmlns:p14="http://schemas.microsoft.com/office/powerpoint/2010/main" val="29832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4" grpId="0" animBg="1"/>
      <p:bldP spid="6" grpId="0" animBg="1"/>
      <p:bldP spid="29" grpId="0"/>
      <p:bldP spid="30" grpId="0" animBg="1"/>
      <p:bldP spid="31" grpId="0" animBg="1"/>
      <p:bldP spid="33" grpId="0"/>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779BC-0CA8-5B19-FCC1-77BC39306026}"/>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A1656B2F-043D-2160-F467-15F6436B10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884" t="-610" r="-5884" b="21096"/>
          <a:stretch>
            <a:fillRect/>
          </a:stretch>
        </p:blipFill>
        <p:spPr bwMode="auto">
          <a:xfrm>
            <a:off x="5739959" y="4875802"/>
            <a:ext cx="5074814" cy="1513183"/>
          </a:xfrm>
          <a:prstGeom prst="rect">
            <a:avLst/>
          </a:prstGeom>
          <a:noFill/>
          <a:extLst>
            <a:ext uri="{909E8E84-426E-40DD-AFC4-6F175D3DCCD1}">
              <a14:hiddenFill xmlns:a14="http://schemas.microsoft.com/office/drawing/2010/main">
                <a:solidFill>
                  <a:srgbClr val="FFFFFF"/>
                </a:solidFill>
              </a14:hiddenFill>
            </a:ext>
          </a:extLst>
        </p:spPr>
      </p:pic>
      <p:sp>
        <p:nvSpPr>
          <p:cNvPr id="67" name="Rectangle 66">
            <a:extLst>
              <a:ext uri="{FF2B5EF4-FFF2-40B4-BE49-F238E27FC236}">
                <a16:creationId xmlns:a16="http://schemas.microsoft.com/office/drawing/2014/main" id="{D8147DB0-3CE0-28CA-76D2-BC12854E22C7}"/>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C76197B-5B73-33A7-A059-F57CB5110864}"/>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260A49-9436-9011-C7D1-B8162C2535DE}"/>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4A28967-B91B-73BF-C5CB-9AB078DC2543}"/>
              </a:ext>
            </a:extLst>
          </p:cNvPr>
          <p:cNvSpPr>
            <a:spLocks noGrp="1"/>
          </p:cNvSpPr>
          <p:nvPr>
            <p:ph type="title"/>
          </p:nvPr>
        </p:nvSpPr>
        <p:spPr>
          <a:xfrm>
            <a:off x="339250" y="158977"/>
            <a:ext cx="10515600" cy="1145407"/>
          </a:xfrm>
        </p:spPr>
        <p:txBody>
          <a:bodyPr/>
          <a:lstStyle/>
          <a:p>
            <a:r>
              <a:rPr lang="en-US" dirty="0">
                <a:solidFill>
                  <a:schemeClr val="bg1"/>
                </a:solidFill>
              </a:rPr>
              <a:t>Gas as a proxy of dark matter</a:t>
            </a:r>
            <a:endParaRPr lang="en-GB" dirty="0">
              <a:solidFill>
                <a:schemeClr val="bg1"/>
              </a:solidFill>
            </a:endParaRPr>
          </a:p>
        </p:txBody>
      </p:sp>
      <p:sp>
        <p:nvSpPr>
          <p:cNvPr id="16" name="Text 19">
            <a:extLst>
              <a:ext uri="{FF2B5EF4-FFF2-40B4-BE49-F238E27FC236}">
                <a16:creationId xmlns:a16="http://schemas.microsoft.com/office/drawing/2014/main" id="{23CDE4C1-4D09-778A-DC4C-7081AB1E3D2E}"/>
              </a:ext>
            </a:extLst>
          </p:cNvPr>
          <p:cNvSpPr/>
          <p:nvPr/>
        </p:nvSpPr>
        <p:spPr>
          <a:xfrm>
            <a:off x="7027498" y="2090024"/>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2E2DFAF1-26F1-1CE7-AEFB-0F168921038A}"/>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63" name="TextBox 62">
            <a:extLst>
              <a:ext uri="{FF2B5EF4-FFF2-40B4-BE49-F238E27FC236}">
                <a16:creationId xmlns:a16="http://schemas.microsoft.com/office/drawing/2014/main" id="{E8F88ACF-2A63-2C91-6244-730002563B06}"/>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D4D508A3-138F-7394-AE72-476EB873BF7C}"/>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65" name="TextBox 64">
            <a:extLst>
              <a:ext uri="{FF2B5EF4-FFF2-40B4-BE49-F238E27FC236}">
                <a16:creationId xmlns:a16="http://schemas.microsoft.com/office/drawing/2014/main" id="{8902B389-2791-8943-99A3-B5A010428F26}"/>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9466EA6B-B05D-C759-074F-35F573A939FB}"/>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pic>
        <p:nvPicPr>
          <p:cNvPr id="5" name="Picture 4">
            <a:extLst>
              <a:ext uri="{FF2B5EF4-FFF2-40B4-BE49-F238E27FC236}">
                <a16:creationId xmlns:a16="http://schemas.microsoft.com/office/drawing/2014/main" id="{422DBDEC-0866-8D54-EE49-F0C4B8EED9A7}"/>
              </a:ext>
            </a:extLst>
          </p:cNvPr>
          <p:cNvPicPr>
            <a:picLocks noChangeAspect="1"/>
          </p:cNvPicPr>
          <p:nvPr/>
        </p:nvPicPr>
        <p:blipFill>
          <a:blip r:embed="rId4"/>
          <a:stretch>
            <a:fillRect/>
          </a:stretch>
        </p:blipFill>
        <p:spPr>
          <a:xfrm>
            <a:off x="6119664" y="1963312"/>
            <a:ext cx="4024956" cy="2880456"/>
          </a:xfrm>
          <a:prstGeom prst="rect">
            <a:avLst/>
          </a:prstGeom>
        </p:spPr>
      </p:pic>
      <p:pic>
        <p:nvPicPr>
          <p:cNvPr id="9" name="Picture 8">
            <a:extLst>
              <a:ext uri="{FF2B5EF4-FFF2-40B4-BE49-F238E27FC236}">
                <a16:creationId xmlns:a16="http://schemas.microsoft.com/office/drawing/2014/main" id="{04E0E54F-DAC9-EA0A-FF5A-87C673AD6651}"/>
              </a:ext>
            </a:extLst>
          </p:cNvPr>
          <p:cNvPicPr>
            <a:picLocks noChangeAspect="1"/>
          </p:cNvPicPr>
          <p:nvPr/>
        </p:nvPicPr>
        <p:blipFill>
          <a:blip r:embed="rId5"/>
          <a:stretch>
            <a:fillRect/>
          </a:stretch>
        </p:blipFill>
        <p:spPr>
          <a:xfrm>
            <a:off x="1968951" y="1957943"/>
            <a:ext cx="4074160" cy="2880457"/>
          </a:xfrm>
          <a:prstGeom prst="rect">
            <a:avLst/>
          </a:prstGeom>
        </p:spPr>
      </p:pic>
      <p:cxnSp>
        <p:nvCxnSpPr>
          <p:cNvPr id="3" name="Straight Arrow Connector 2">
            <a:extLst>
              <a:ext uri="{FF2B5EF4-FFF2-40B4-BE49-F238E27FC236}">
                <a16:creationId xmlns:a16="http://schemas.microsoft.com/office/drawing/2014/main" id="{7AEA5A40-DAC8-0E2A-CC51-70AC97BEC81B}"/>
              </a:ext>
            </a:extLst>
          </p:cNvPr>
          <p:cNvCxnSpPr>
            <a:cxnSpLocks/>
          </p:cNvCxnSpPr>
          <p:nvPr/>
        </p:nvCxnSpPr>
        <p:spPr>
          <a:xfrm>
            <a:off x="3282741" y="4820801"/>
            <a:ext cx="2692605" cy="26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559E1E24-BEA3-51B5-89A8-1CB9BA30630D}"/>
                  </a:ext>
                </a:extLst>
              </p:cNvPr>
              <p:cNvSpPr txBox="1"/>
              <p:nvPr/>
            </p:nvSpPr>
            <p:spPr>
              <a:xfrm>
                <a:off x="4006031" y="4892839"/>
                <a:ext cx="1526078" cy="400110"/>
              </a:xfrm>
              <a:prstGeom prst="rect">
                <a:avLst/>
              </a:prstGeom>
              <a:noFill/>
            </p:spPr>
            <p:txBody>
              <a:bodyPr wrap="square" rtlCol="0">
                <a:spAutoFit/>
              </a:bodyPr>
              <a:lstStyle/>
              <a:p>
                <a:r>
                  <a:rPr lang="en-US" sz="2000" dirty="0">
                    <a:solidFill>
                      <a:schemeClr val="tx1"/>
                    </a:solidFill>
                  </a:rPr>
                  <a:t>20</a:t>
                </a:r>
                <a:r>
                  <a:rPr lang="en-US" sz="2000" b="1" dirty="0">
                    <a:solidFill>
                      <a:schemeClr val="tx1"/>
                    </a:solidFill>
                  </a:rPr>
                  <a:t> </a:t>
                </a:r>
                <a14:m>
                  <m:oMath xmlns:m="http://schemas.openxmlformats.org/officeDocument/2006/math">
                    <m:sSup>
                      <m:sSupPr>
                        <m:ctrlPr>
                          <a:rPr lang="en-US" sz="2000" i="1" smtClean="0">
                            <a:solidFill>
                              <a:schemeClr val="tx1"/>
                            </a:solidFill>
                            <a:latin typeface="Cambria Math" panose="02040503050406030204" pitchFamily="18" charset="0"/>
                          </a:rPr>
                        </m:ctrlPr>
                      </m:sSupPr>
                      <m:e>
                        <m:r>
                          <m:rPr>
                            <m:sty m:val="p"/>
                          </m:rPr>
                          <a:rPr lang="en-US" sz="2000" b="0" i="0" smtClean="0">
                            <a:solidFill>
                              <a:schemeClr val="tx1"/>
                            </a:solidFill>
                            <a:latin typeface="Cambria Math" panose="02040503050406030204" pitchFamily="18" charset="0"/>
                          </a:rPr>
                          <m:t>h</m:t>
                        </m:r>
                      </m:e>
                      <m:sup>
                        <m:r>
                          <a:rPr lang="en-US" sz="2000" b="0" i="0" smtClean="0">
                            <a:solidFill>
                              <a:schemeClr val="tx1"/>
                            </a:solidFill>
                            <a:latin typeface="Cambria Math" panose="02040503050406030204" pitchFamily="18" charset="0"/>
                          </a:rPr>
                          <m:t>−1 </m:t>
                        </m:r>
                      </m:sup>
                    </m:sSup>
                    <m:r>
                      <m:rPr>
                        <m:sty m:val="p"/>
                      </m:rPr>
                      <a:rPr lang="en-US" sz="2000" b="0" i="0" smtClean="0">
                        <a:solidFill>
                          <a:schemeClr val="tx1"/>
                        </a:solidFill>
                        <a:latin typeface="Cambria Math" panose="02040503050406030204" pitchFamily="18" charset="0"/>
                      </a:rPr>
                      <m:t>Mpc</m:t>
                    </m:r>
                  </m:oMath>
                </a14:m>
                <a:endParaRPr lang="en-GB" sz="2000" dirty="0">
                  <a:solidFill>
                    <a:schemeClr val="tx1"/>
                  </a:solidFill>
                </a:endParaRPr>
              </a:p>
            </p:txBody>
          </p:sp>
        </mc:Choice>
        <mc:Fallback>
          <p:sp>
            <p:nvSpPr>
              <p:cNvPr id="6" name="TextBox 5">
                <a:extLst>
                  <a:ext uri="{FF2B5EF4-FFF2-40B4-BE49-F238E27FC236}">
                    <a16:creationId xmlns:a16="http://schemas.microsoft.com/office/drawing/2014/main" id="{559E1E24-BEA3-51B5-89A8-1CB9BA30630D}"/>
                  </a:ext>
                </a:extLst>
              </p:cNvPr>
              <p:cNvSpPr txBox="1">
                <a:spLocks noRot="1" noChangeAspect="1" noMove="1" noResize="1" noEditPoints="1" noAdjustHandles="1" noChangeArrowheads="1" noChangeShapeType="1" noTextEdit="1"/>
              </p:cNvSpPr>
              <p:nvPr/>
            </p:nvSpPr>
            <p:spPr>
              <a:xfrm>
                <a:off x="4006031" y="4892839"/>
                <a:ext cx="1526078" cy="400110"/>
              </a:xfrm>
              <a:prstGeom prst="rect">
                <a:avLst/>
              </a:prstGeom>
              <a:blipFill>
                <a:blip r:embed="rId6"/>
                <a:stretch>
                  <a:fillRect l="-4000" t="-7692" b="-2923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705FCCED-08F2-8F2B-A292-C2624F209F40}"/>
                  </a:ext>
                </a:extLst>
              </p:cNvPr>
              <p:cNvSpPr txBox="1"/>
              <p:nvPr/>
            </p:nvSpPr>
            <p:spPr>
              <a:xfrm>
                <a:off x="2857295" y="5420677"/>
                <a:ext cx="2425905" cy="369332"/>
              </a:xfrm>
              <a:prstGeom prst="rect">
                <a:avLst/>
              </a:prstGeom>
              <a:noFill/>
            </p:spPr>
            <p:txBody>
              <a:bodyPr wrap="square">
                <a:spAutoFit/>
              </a:bodyPr>
              <a:lstStyle/>
              <a:p>
                <a:r>
                  <a:rPr lang="en-US" b="0" dirty="0"/>
                  <a:t>Lyman-</a:t>
                </a:r>
                <a:r>
                  <a:rPr lang="el-GR" b="0" dirty="0"/>
                  <a:t>α</a:t>
                </a:r>
                <a:r>
                  <a:rPr lang="en-US" b="0" dirty="0"/>
                  <a:t> flux </a:t>
                </a:r>
                <a14:m>
                  <m:oMath xmlns:m="http://schemas.openxmlformats.org/officeDocument/2006/math">
                    <m:r>
                      <m:rPr>
                        <m:sty m:val="p"/>
                      </m:rPr>
                      <a:rPr lang="en-US" b="0" i="0" smtClean="0">
                        <a:latin typeface="Cambria Math" panose="02040503050406030204" pitchFamily="18" charset="0"/>
                      </a:rPr>
                      <m:t>F</m:t>
                    </m:r>
                    <m:r>
                      <a:rPr lang="en-US" b="0" i="0" smtClean="0">
                        <a:latin typeface="Cambria Math" panose="02040503050406030204" pitchFamily="18" charset="0"/>
                      </a:rPr>
                      <m:t>= </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r>
                          <a:rPr lang="en-US" b="1" i="0" smtClean="0">
                            <a:solidFill>
                              <a:srgbClr val="FF6600"/>
                            </a:solidFill>
                            <a:latin typeface="Cambria Math" panose="02040503050406030204" pitchFamily="18" charset="0"/>
                            <a:ea typeface="Cambria Math" panose="02040503050406030204" pitchFamily="18" charset="0"/>
                          </a:rPr>
                          <m:t>𝛕</m:t>
                        </m:r>
                      </m:sup>
                    </m:sSup>
                  </m:oMath>
                </a14:m>
                <a:endParaRPr lang="en-GB" b="1" dirty="0"/>
              </a:p>
            </p:txBody>
          </p:sp>
        </mc:Choice>
        <mc:Fallback>
          <p:sp>
            <p:nvSpPr>
              <p:cNvPr id="11" name="TextBox 10">
                <a:extLst>
                  <a:ext uri="{FF2B5EF4-FFF2-40B4-BE49-F238E27FC236}">
                    <a16:creationId xmlns:a16="http://schemas.microsoft.com/office/drawing/2014/main" id="{705FCCED-08F2-8F2B-A292-C2624F209F40}"/>
                  </a:ext>
                </a:extLst>
              </p:cNvPr>
              <p:cNvSpPr txBox="1">
                <a:spLocks noRot="1" noChangeAspect="1" noMove="1" noResize="1" noEditPoints="1" noAdjustHandles="1" noChangeArrowheads="1" noChangeShapeType="1" noTextEdit="1"/>
              </p:cNvSpPr>
              <p:nvPr/>
            </p:nvSpPr>
            <p:spPr>
              <a:xfrm>
                <a:off x="2857295" y="5420677"/>
                <a:ext cx="2425905" cy="369332"/>
              </a:xfrm>
              <a:prstGeom prst="rect">
                <a:avLst/>
              </a:prstGeom>
              <a:blipFill>
                <a:blip r:embed="rId7"/>
                <a:stretch>
                  <a:fillRect l="-2261" t="-6557" b="-26230"/>
                </a:stretch>
              </a:blipFill>
            </p:spPr>
            <p:txBody>
              <a:bodyPr/>
              <a:lstStyle/>
              <a:p>
                <a:r>
                  <a:rPr lang="en-GB">
                    <a:noFill/>
                  </a:rPr>
                  <a:t> </a:t>
                </a:r>
              </a:p>
            </p:txBody>
          </p:sp>
        </mc:Fallback>
      </mc:AlternateContent>
      <p:sp>
        <p:nvSpPr>
          <p:cNvPr id="12" name="Rectangle 11">
            <a:extLst>
              <a:ext uri="{FF2B5EF4-FFF2-40B4-BE49-F238E27FC236}">
                <a16:creationId xmlns:a16="http://schemas.microsoft.com/office/drawing/2014/main" id="{C471D914-DCAF-999D-6907-E8D6C9BFCDAD}"/>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A10FD756-528E-EC27-B2BC-A8CCC1A83375}"/>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14" name="TextBox 13">
            <a:extLst>
              <a:ext uri="{FF2B5EF4-FFF2-40B4-BE49-F238E27FC236}">
                <a16:creationId xmlns:a16="http://schemas.microsoft.com/office/drawing/2014/main" id="{805CE828-E0DB-108B-E4F4-ADFA33FE82CC}"/>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15" name="TextBox 14">
            <a:extLst>
              <a:ext uri="{FF2B5EF4-FFF2-40B4-BE49-F238E27FC236}">
                <a16:creationId xmlns:a16="http://schemas.microsoft.com/office/drawing/2014/main" id="{5AAD4630-5B97-BCA7-03B5-B7A91A7F3DED}"/>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17" name="TextBox 16">
            <a:extLst>
              <a:ext uri="{FF2B5EF4-FFF2-40B4-BE49-F238E27FC236}">
                <a16:creationId xmlns:a16="http://schemas.microsoft.com/office/drawing/2014/main" id="{19393D10-592C-47F6-85EC-F95384632E32}"/>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18" name="TextBox 17">
            <a:extLst>
              <a:ext uri="{FF2B5EF4-FFF2-40B4-BE49-F238E27FC236}">
                <a16:creationId xmlns:a16="http://schemas.microsoft.com/office/drawing/2014/main" id="{3BA5AD38-D4E5-B1B7-FB3A-8A415F25EA59}"/>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19" name="TextBox 18">
            <a:extLst>
              <a:ext uri="{FF2B5EF4-FFF2-40B4-BE49-F238E27FC236}">
                <a16:creationId xmlns:a16="http://schemas.microsoft.com/office/drawing/2014/main" id="{36C9664B-C032-E545-15F6-E2310CDDBA5B}"/>
              </a:ext>
            </a:extLst>
          </p:cNvPr>
          <p:cNvSpPr txBox="1"/>
          <p:nvPr/>
        </p:nvSpPr>
        <p:spPr>
          <a:xfrm>
            <a:off x="11725566" y="6613869"/>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1</a:t>
            </a:r>
            <a:endParaRPr lang="en-GB" sz="1400" dirty="0"/>
          </a:p>
        </p:txBody>
      </p:sp>
      <p:sp>
        <p:nvSpPr>
          <p:cNvPr id="20" name="Rectangle 19">
            <a:extLst>
              <a:ext uri="{FF2B5EF4-FFF2-40B4-BE49-F238E27FC236}">
                <a16:creationId xmlns:a16="http://schemas.microsoft.com/office/drawing/2014/main" id="{FF994D3D-D77E-18C1-E0B3-EFE971D223CC}"/>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7D91AB1F-6908-9D7A-5FB1-709415C98DBF}"/>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A464307D-1BCF-2D02-73DE-3243C7CCDCBE}"/>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3" name="TextBox 22">
            <a:extLst>
              <a:ext uri="{FF2B5EF4-FFF2-40B4-BE49-F238E27FC236}">
                <a16:creationId xmlns:a16="http://schemas.microsoft.com/office/drawing/2014/main" id="{04B0719A-F3DA-6654-9659-A86EED2D65CC}"/>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4" name="TextBox 23">
            <a:extLst>
              <a:ext uri="{FF2B5EF4-FFF2-40B4-BE49-F238E27FC236}">
                <a16:creationId xmlns:a16="http://schemas.microsoft.com/office/drawing/2014/main" id="{10779BEF-F851-34CA-B947-1B5005472F96}"/>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07A9C59A-D837-6F4C-F635-D774702304EE}"/>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6" name="TextBox 25">
            <a:extLst>
              <a:ext uri="{FF2B5EF4-FFF2-40B4-BE49-F238E27FC236}">
                <a16:creationId xmlns:a16="http://schemas.microsoft.com/office/drawing/2014/main" id="{5965D60F-8FF8-453D-A428-9228E416A4AA}"/>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7" name="Rectangle 26">
            <a:extLst>
              <a:ext uri="{FF2B5EF4-FFF2-40B4-BE49-F238E27FC236}">
                <a16:creationId xmlns:a16="http://schemas.microsoft.com/office/drawing/2014/main" id="{D560C30D-A74E-8F70-9408-E07CEFB09C5C}"/>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C54E684-619F-A109-8CCE-ABC2846B8873}"/>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9A37ADE9-9FE5-FA6D-E491-2B5D37B01BFE}"/>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30" name="TextBox 29">
            <a:extLst>
              <a:ext uri="{FF2B5EF4-FFF2-40B4-BE49-F238E27FC236}">
                <a16:creationId xmlns:a16="http://schemas.microsoft.com/office/drawing/2014/main" id="{F2E5DBF8-73B1-B0C5-1307-B41A471FEA91}"/>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1" name="TextBox 30">
            <a:extLst>
              <a:ext uri="{FF2B5EF4-FFF2-40B4-BE49-F238E27FC236}">
                <a16:creationId xmlns:a16="http://schemas.microsoft.com/office/drawing/2014/main" id="{FDB0F505-5FFD-7CDF-C546-FDAD7E08FB12}"/>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32" name="TextBox 31">
            <a:extLst>
              <a:ext uri="{FF2B5EF4-FFF2-40B4-BE49-F238E27FC236}">
                <a16:creationId xmlns:a16="http://schemas.microsoft.com/office/drawing/2014/main" id="{261BE1EB-49C1-44C4-2EB7-E3A7EF65B92B}"/>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3" name="TextBox 32">
            <a:extLst>
              <a:ext uri="{FF2B5EF4-FFF2-40B4-BE49-F238E27FC236}">
                <a16:creationId xmlns:a16="http://schemas.microsoft.com/office/drawing/2014/main" id="{D643C76A-7A52-63F4-3FAC-E13A0AD5CF07}"/>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4" name="TextBox 33">
            <a:extLst>
              <a:ext uri="{FF2B5EF4-FFF2-40B4-BE49-F238E27FC236}">
                <a16:creationId xmlns:a16="http://schemas.microsoft.com/office/drawing/2014/main" id="{1F20685F-C426-ED57-E161-31C98DFFD67A}"/>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5</a:t>
            </a:r>
            <a:endParaRPr lang="en-GB" sz="1400" dirty="0"/>
          </a:p>
        </p:txBody>
      </p:sp>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2F0FCA21-C156-312C-D88E-6D41BEDFC660}"/>
                  </a:ext>
                </a:extLst>
              </p:cNvPr>
              <p:cNvSpPr txBox="1"/>
              <p:nvPr/>
            </p:nvSpPr>
            <p:spPr>
              <a:xfrm>
                <a:off x="2257159" y="5764363"/>
                <a:ext cx="6438900" cy="395686"/>
              </a:xfrm>
              <a:prstGeom prst="rect">
                <a:avLst/>
              </a:prstGeom>
              <a:noFill/>
            </p:spPr>
            <p:txBody>
              <a:bodyPr wrap="square">
                <a:spAutoFit/>
              </a:bodyPr>
              <a:lstStyle/>
              <a:p>
                <a:r>
                  <a:rPr lang="en-GB" dirty="0"/>
                  <a:t>  Optical depth </a:t>
                </a:r>
                <a14:m>
                  <m:oMath xmlns:m="http://schemas.openxmlformats.org/officeDocument/2006/math">
                    <m:r>
                      <a:rPr lang="en-US" b="1" i="1" smtClean="0">
                        <a:solidFill>
                          <a:srgbClr val="FF6600"/>
                        </a:solidFill>
                        <a:latin typeface="Cambria Math" panose="02040503050406030204" pitchFamily="18" charset="0"/>
                        <a:ea typeface="Cambria Math" panose="02040503050406030204" pitchFamily="18" charset="0"/>
                      </a:rPr>
                      <m:t>𝛕</m:t>
                    </m:r>
                    <m:r>
                      <a:rPr lang="en-US" b="1" i="0" smtClean="0">
                        <a:solidFill>
                          <a:srgbClr val="FF6600"/>
                        </a:solidFill>
                        <a:latin typeface="Cambria Math" panose="02040503050406030204" pitchFamily="18" charset="0"/>
                        <a:ea typeface="Cambria Math" panose="02040503050406030204" pitchFamily="18" charset="0"/>
                      </a:rPr>
                      <m:t>(</m:t>
                    </m:r>
                    <m:sSub>
                      <m:sSubPr>
                        <m:ctrlPr>
                          <a:rPr lang="en-US" b="1" i="1" smtClean="0">
                            <a:solidFill>
                              <a:srgbClr val="FF6600"/>
                            </a:solidFill>
                            <a:latin typeface="Cambria Math" panose="02040503050406030204" pitchFamily="18" charset="0"/>
                            <a:ea typeface="Cambria Math" panose="02040503050406030204" pitchFamily="18" charset="0"/>
                          </a:rPr>
                        </m:ctrlPr>
                      </m:sSubPr>
                      <m:e>
                        <m:r>
                          <a:rPr lang="en-US" b="1" i="1" smtClean="0">
                            <a:solidFill>
                              <a:srgbClr val="FF6600"/>
                            </a:solidFill>
                            <a:latin typeface="Cambria Math" panose="02040503050406030204" pitchFamily="18" charset="0"/>
                            <a:ea typeface="Cambria Math" panose="02040503050406030204" pitchFamily="18" charset="0"/>
                          </a:rPr>
                          <m:t>𝝆</m:t>
                        </m:r>
                      </m:e>
                      <m:sub>
                        <m:r>
                          <a:rPr lang="en-US" b="1" i="0" smtClean="0">
                            <a:solidFill>
                              <a:srgbClr val="FF6600"/>
                            </a:solidFill>
                            <a:latin typeface="Cambria Math" panose="02040503050406030204" pitchFamily="18" charset="0"/>
                            <a:ea typeface="Cambria Math" panose="02040503050406030204" pitchFamily="18" charset="0"/>
                          </a:rPr>
                          <m:t>𝐠𝐚𝐬</m:t>
                        </m:r>
                      </m:sub>
                    </m:sSub>
                    <m:r>
                      <a:rPr lang="en-US" b="1" i="0" smtClean="0">
                        <a:solidFill>
                          <a:srgbClr val="FF6600"/>
                        </a:solidFill>
                        <a:latin typeface="Cambria Math" panose="02040503050406030204" pitchFamily="18" charset="0"/>
                        <a:ea typeface="Cambria Math" panose="02040503050406030204" pitchFamily="18" charset="0"/>
                      </a:rPr>
                      <m:t>,</m:t>
                    </m:r>
                    <m:sSub>
                      <m:sSubPr>
                        <m:ctrlPr>
                          <a:rPr lang="en-US" b="1" i="1">
                            <a:solidFill>
                              <a:srgbClr val="FF6600"/>
                            </a:solidFill>
                            <a:latin typeface="Cambria Math" panose="02040503050406030204" pitchFamily="18" charset="0"/>
                            <a:ea typeface="Cambria Math" panose="02040503050406030204" pitchFamily="18" charset="0"/>
                          </a:rPr>
                        </m:ctrlPr>
                      </m:sSubPr>
                      <m:e>
                        <m:r>
                          <a:rPr lang="en-US" b="1" i="1" smtClean="0">
                            <a:solidFill>
                              <a:srgbClr val="FF6600"/>
                            </a:solidFill>
                            <a:latin typeface="Cambria Math" panose="02040503050406030204" pitchFamily="18" charset="0"/>
                            <a:ea typeface="Cambria Math" panose="02040503050406030204" pitchFamily="18" charset="0"/>
                          </a:rPr>
                          <m:t>𝑻</m:t>
                        </m:r>
                      </m:e>
                      <m:sub>
                        <m:r>
                          <a:rPr lang="en-US" b="1" i="0">
                            <a:solidFill>
                              <a:srgbClr val="FF6600"/>
                            </a:solidFill>
                            <a:latin typeface="Cambria Math" panose="02040503050406030204" pitchFamily="18" charset="0"/>
                            <a:ea typeface="Cambria Math" panose="02040503050406030204" pitchFamily="18" charset="0"/>
                          </a:rPr>
                          <m:t>𝐠𝐚𝐬</m:t>
                        </m:r>
                      </m:sub>
                    </m:sSub>
                    <m:r>
                      <a:rPr lang="en-US" b="1" i="0" smtClean="0">
                        <a:solidFill>
                          <a:srgbClr val="FF6600"/>
                        </a:solidFill>
                        <a:latin typeface="Cambria Math" panose="02040503050406030204" pitchFamily="18" charset="0"/>
                        <a:ea typeface="Cambria Math" panose="02040503050406030204" pitchFamily="18" charset="0"/>
                      </a:rPr>
                      <m:t>,</m:t>
                    </m:r>
                    <m:sSub>
                      <m:sSubPr>
                        <m:ctrlPr>
                          <a:rPr lang="en-US" b="1" i="1">
                            <a:solidFill>
                              <a:srgbClr val="FF6600"/>
                            </a:solidFill>
                            <a:latin typeface="Cambria Math" panose="02040503050406030204" pitchFamily="18" charset="0"/>
                            <a:ea typeface="Cambria Math" panose="02040503050406030204" pitchFamily="18" charset="0"/>
                          </a:rPr>
                        </m:ctrlPr>
                      </m:sSubPr>
                      <m:e>
                        <m:r>
                          <a:rPr lang="en-US" b="1" i="1" smtClean="0">
                            <a:solidFill>
                              <a:srgbClr val="FF6600"/>
                            </a:solidFill>
                            <a:latin typeface="Cambria Math" panose="02040503050406030204" pitchFamily="18" charset="0"/>
                            <a:ea typeface="Cambria Math" panose="02040503050406030204" pitchFamily="18" charset="0"/>
                          </a:rPr>
                          <m:t>𝒗</m:t>
                        </m:r>
                      </m:e>
                      <m:sub>
                        <m:r>
                          <a:rPr lang="en-US" b="1" i="0">
                            <a:solidFill>
                              <a:srgbClr val="FF6600"/>
                            </a:solidFill>
                            <a:latin typeface="Cambria Math" panose="02040503050406030204" pitchFamily="18" charset="0"/>
                            <a:ea typeface="Cambria Math" panose="02040503050406030204" pitchFamily="18" charset="0"/>
                          </a:rPr>
                          <m:t>𝐠𝐚𝐬</m:t>
                        </m:r>
                      </m:sub>
                    </m:sSub>
                    <m:r>
                      <a:rPr lang="en-US" b="1" i="0" smtClean="0">
                        <a:solidFill>
                          <a:srgbClr val="FF6600"/>
                        </a:solidFill>
                        <a:latin typeface="Cambria Math" panose="02040503050406030204" pitchFamily="18" charset="0"/>
                        <a:ea typeface="Cambria Math" panose="02040503050406030204" pitchFamily="18" charset="0"/>
                      </a:rPr>
                      <m:t>)</m:t>
                    </m:r>
                  </m:oMath>
                </a14:m>
                <a:endParaRPr lang="en-GB" dirty="0"/>
              </a:p>
            </p:txBody>
          </p:sp>
        </mc:Choice>
        <mc:Fallback>
          <p:sp>
            <p:nvSpPr>
              <p:cNvPr id="36" name="TextBox 35">
                <a:extLst>
                  <a:ext uri="{FF2B5EF4-FFF2-40B4-BE49-F238E27FC236}">
                    <a16:creationId xmlns:a16="http://schemas.microsoft.com/office/drawing/2014/main" id="{2F0FCA21-C156-312C-D88E-6D41BEDFC660}"/>
                  </a:ext>
                </a:extLst>
              </p:cNvPr>
              <p:cNvSpPr txBox="1">
                <a:spLocks noRot="1" noChangeAspect="1" noMove="1" noResize="1" noEditPoints="1" noAdjustHandles="1" noChangeArrowheads="1" noChangeShapeType="1" noTextEdit="1"/>
              </p:cNvSpPr>
              <p:nvPr/>
            </p:nvSpPr>
            <p:spPr>
              <a:xfrm>
                <a:off x="2257159" y="5764363"/>
                <a:ext cx="6438900" cy="395686"/>
              </a:xfrm>
              <a:prstGeom prst="rect">
                <a:avLst/>
              </a:prstGeom>
              <a:blipFill>
                <a:blip r:embed="rId8"/>
                <a:stretch>
                  <a:fillRect t="-6154" b="-20000"/>
                </a:stretch>
              </a:blipFill>
            </p:spPr>
            <p:txBody>
              <a:bodyPr/>
              <a:lstStyle/>
              <a:p>
                <a:r>
                  <a:rPr lang="en-GB">
                    <a:noFill/>
                  </a:rPr>
                  <a:t> </a:t>
                </a:r>
              </a:p>
            </p:txBody>
          </p:sp>
        </mc:Fallback>
      </mc:AlternateContent>
      <p:sp>
        <p:nvSpPr>
          <p:cNvPr id="38" name="Rectangle 37">
            <a:extLst>
              <a:ext uri="{FF2B5EF4-FFF2-40B4-BE49-F238E27FC236}">
                <a16:creationId xmlns:a16="http://schemas.microsoft.com/office/drawing/2014/main" id="{A0B6302E-0C6C-860B-C1FF-EA397CEDFF55}"/>
              </a:ext>
            </a:extLst>
          </p:cNvPr>
          <p:cNvSpPr/>
          <p:nvPr/>
        </p:nvSpPr>
        <p:spPr>
          <a:xfrm flipV="1">
            <a:off x="5739959" y="6267253"/>
            <a:ext cx="1769974" cy="1492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DE0758B4-F6BB-9F66-2775-50889498B8BA}"/>
              </a:ext>
            </a:extLst>
          </p:cNvPr>
          <p:cNvSpPr/>
          <p:nvPr/>
        </p:nvSpPr>
        <p:spPr>
          <a:xfrm>
            <a:off x="9265653" y="6285905"/>
            <a:ext cx="1437679" cy="982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96071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29202-FFEF-F6A2-7B14-1710D678E12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64AF9CBD-3FE0-64CD-5F0D-A4C72C7130B3}"/>
                  </a:ext>
                </a:extLst>
              </p:cNvPr>
              <p:cNvSpPr txBox="1"/>
              <p:nvPr/>
            </p:nvSpPr>
            <p:spPr>
              <a:xfrm>
                <a:off x="6657766" y="3340475"/>
                <a:ext cx="5510321" cy="1938351"/>
              </a:xfrm>
              <a:prstGeom prst="rect">
                <a:avLst/>
              </a:prstGeom>
              <a:noFill/>
            </p:spPr>
            <p:txBody>
              <a:bodyPr wrap="square">
                <a:spAutoFit/>
              </a:bodyPr>
              <a:lstStyle/>
              <a:p>
                <a:pPr marL="342900" indent="-342900">
                  <a:buFont typeface="Wingdings" panose="05000000000000000000" pitchFamily="2" charset="2"/>
                  <a:buChar char="Ø"/>
                </a:pPr>
                <a:r>
                  <a:rPr lang="en-GB" sz="1800" dirty="0">
                    <a:solidFill>
                      <a:schemeClr val="tx1"/>
                    </a:solidFill>
                    <a:latin typeface="Arial" panose="020B0604020202020204" pitchFamily="34" charset="0"/>
                    <a:cs typeface="Arial" panose="020B0604020202020204" pitchFamily="34" charset="0"/>
                  </a:rPr>
                  <a:t>Models with varying:</a:t>
                </a:r>
              </a:p>
              <a:p>
                <a:r>
                  <a:rPr lang="en-GB" sz="1800" dirty="0">
                    <a:solidFill>
                      <a:schemeClr val="tx1"/>
                    </a:solidFill>
                    <a:latin typeface="Arial" panose="020B0604020202020204" pitchFamily="34" charset="0"/>
                    <a:cs typeface="Arial" panose="020B0604020202020204" pitchFamily="34" charset="0"/>
                  </a:rPr>
                  <a:t> </a:t>
                </a:r>
              </a:p>
              <a:p>
                <a:r>
                  <a:rPr lang="en-GB" sz="1800" dirty="0">
                    <a:solidFill>
                      <a:schemeClr val="tx1"/>
                    </a:solidFill>
                    <a:latin typeface="Arial" panose="020B0604020202020204" pitchFamily="34" charset="0"/>
                    <a:cs typeface="Arial" panose="020B0604020202020204" pitchFamily="34" charset="0"/>
                  </a:rPr>
                  <a:t>              Thermal history: </a:t>
                </a:r>
                <a14:m>
                  <m:oMath xmlns:m="http://schemas.openxmlformats.org/officeDocument/2006/math">
                    <m:sSub>
                      <m:sSubPr>
                        <m:ctrlPr>
                          <a:rPr lang="en-GB" b="1" i="1" smtClean="0">
                            <a:solidFill>
                              <a:srgbClr val="FF0000"/>
                            </a:solidFill>
                            <a:latin typeface="Cambria Math" panose="02040503050406030204" pitchFamily="18" charset="0"/>
                          </a:rPr>
                        </m:ctrlPr>
                      </m:sSubPr>
                      <m:e>
                        <m:r>
                          <a:rPr lang="en-GB" b="1" i="1">
                            <a:solidFill>
                              <a:srgbClr val="FF0000"/>
                            </a:solidFill>
                            <a:latin typeface="Cambria Math" panose="02040503050406030204" pitchFamily="18" charset="0"/>
                          </a:rPr>
                          <m:t>𝒖</m:t>
                        </m:r>
                      </m:e>
                      <m:sub>
                        <m:r>
                          <a:rPr lang="en-GB" b="1" i="1">
                            <a:solidFill>
                              <a:srgbClr val="FF0000"/>
                            </a:solidFill>
                            <a:latin typeface="Cambria Math" panose="02040503050406030204" pitchFamily="18" charset="0"/>
                          </a:rPr>
                          <m:t>𝟎</m:t>
                        </m:r>
                      </m:sub>
                    </m:sSub>
                    <m:r>
                      <a:rPr lang="en-US"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0</m:t>
                        </m:r>
                      </m:sub>
                    </m:sSub>
                    <m:r>
                      <a:rPr lang="en-US" i="1">
                        <a:latin typeface="Cambria Math" panose="02040503050406030204" pitchFamily="18" charset="0"/>
                      </a:rPr>
                      <m:t>)</m:t>
                    </m:r>
                    <m:r>
                      <a:rPr lang="en-GB" i="1">
                        <a:latin typeface="Cambria Math" panose="02040503050406030204" pitchFamily="18" charset="0"/>
                      </a:rPr>
                      <m:t>=</m:t>
                    </m:r>
                    <m:nary>
                      <m:naryPr>
                        <m:ctrlPr>
                          <a:rPr lang="en-GB" i="1">
                            <a:latin typeface="Cambria Math" panose="02040503050406030204" pitchFamily="18" charset="0"/>
                          </a:rPr>
                        </m:ctrlPr>
                      </m:naryPr>
                      <m:sub>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0</m:t>
                            </m:r>
                          </m:sub>
                        </m:sSub>
                      </m:sub>
                      <m:sup>
                        <m:sSub>
                          <m:sSubPr>
                            <m:ctrlPr>
                              <a:rPr lang="en-GB" i="1">
                                <a:latin typeface="Cambria Math" panose="02040503050406030204" pitchFamily="18" charset="0"/>
                              </a:rPr>
                            </m:ctrlPr>
                          </m:sSubPr>
                          <m:e>
                            <m:r>
                              <a:rPr lang="en-GB" i="1">
                                <a:latin typeface="Cambria Math" panose="02040503050406030204" pitchFamily="18" charset="0"/>
                              </a:rPr>
                              <m:t>𝑧</m:t>
                            </m:r>
                          </m:e>
                          <m:sub>
                            <m:r>
                              <m:rPr>
                                <m:sty m:val="p"/>
                              </m:rPr>
                              <a:rPr lang="en-US" i="1">
                                <a:latin typeface="Cambria Math" panose="02040503050406030204" pitchFamily="18" charset="0"/>
                              </a:rPr>
                              <m:t>re</m:t>
                            </m:r>
                          </m:sub>
                        </m:sSub>
                      </m:sup>
                      <m:e>
                        <m:r>
                          <a:rPr lang="en-US" i="1">
                            <a:latin typeface="Cambria Math" panose="02040503050406030204" pitchFamily="18" charset="0"/>
                          </a:rPr>
                          <m:t>h𝑒𝑎𝑡𝑖𝑛𝑔</m:t>
                        </m:r>
                      </m:e>
                    </m:nary>
                  </m:oMath>
                </a14:m>
                <a:endParaRPr lang="en-GB" sz="1800" dirty="0">
                  <a:solidFill>
                    <a:schemeClr val="tx1"/>
                  </a:solidFill>
                  <a:latin typeface="Cambria Math" panose="02040503050406030204" pitchFamily="18" charset="0"/>
                  <a:cs typeface="Arial" panose="020B0604020202020204" pitchFamily="34" charset="0"/>
                </a:endParaRPr>
              </a:p>
              <a:p>
                <a:r>
                  <a:rPr lang="en-GB" sz="1800" dirty="0">
                    <a:solidFill>
                      <a:schemeClr val="tx1"/>
                    </a:solidFill>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Th</a:t>
                </a:r>
                <a:r>
                  <a:rPr lang="en-GB" sz="1800" dirty="0">
                    <a:solidFill>
                      <a:schemeClr val="tx1"/>
                    </a:solidFill>
                    <a:latin typeface="Arial" panose="020B0604020202020204" pitchFamily="34" charset="0"/>
                    <a:cs typeface="Arial" panose="020B0604020202020204" pitchFamily="34" charset="0"/>
                  </a:rPr>
                  <a:t>ermal state:   </a:t>
                </a:r>
                <a14:m>
                  <m:oMath xmlns:m="http://schemas.openxmlformats.org/officeDocument/2006/math">
                    <m:sSub>
                      <m:sSubPr>
                        <m:ctrlPr>
                          <a:rPr lang="en-US" b="1" i="1" smtClean="0">
                            <a:solidFill>
                              <a:srgbClr val="FF0000"/>
                            </a:solidFill>
                            <a:latin typeface="Cambria Math" panose="02040503050406030204" pitchFamily="18" charset="0"/>
                          </a:rPr>
                        </m:ctrlPr>
                      </m:sSubPr>
                      <m:e>
                        <m:r>
                          <m:rPr>
                            <m:nor/>
                          </m:rPr>
                          <a:rPr lang="en-US" b="1">
                            <a:solidFill>
                              <a:srgbClr val="FF0000"/>
                            </a:solidFill>
                            <a:latin typeface="Cambria Math" panose="02040503050406030204" pitchFamily="18" charset="0"/>
                          </a:rPr>
                          <m:t>T</m:t>
                        </m:r>
                      </m:e>
                      <m:sub>
                        <m:r>
                          <a:rPr lang="en-US" b="1" i="1">
                            <a:solidFill>
                              <a:srgbClr val="FF0000"/>
                            </a:solidFill>
                            <a:latin typeface="Cambria Math" panose="02040503050406030204" pitchFamily="18" charset="0"/>
                          </a:rPr>
                          <m:t>𝟎</m:t>
                        </m:r>
                      </m:sub>
                    </m:sSub>
                    <m:r>
                      <a:rPr lang="en-US" b="1" i="1" smtClean="0">
                        <a:solidFill>
                          <a:schemeClr val="tx1"/>
                        </a:solidFill>
                        <a:latin typeface="Cambria Math" panose="02040503050406030204" pitchFamily="18" charset="0"/>
                      </a:rPr>
                      <m:t>=</m:t>
                    </m:r>
                    <m:sSub>
                      <m:sSubPr>
                        <m:ctrlPr>
                          <a:rPr lang="en-GB" sz="1800" i="1" smtClean="0">
                            <a:solidFill>
                              <a:schemeClr val="tx1"/>
                            </a:solidFill>
                            <a:latin typeface="Cambria Math" panose="02040503050406030204" pitchFamily="18" charset="0"/>
                            <a:cs typeface="Arial" panose="020B0604020202020204" pitchFamily="34" charset="0"/>
                          </a:rPr>
                        </m:ctrlPr>
                      </m:sSubPr>
                      <m:e>
                        <m:d>
                          <m:dPr>
                            <m:begChr m:val=""/>
                            <m:endChr m:val="|"/>
                            <m:ctrlPr>
                              <a:rPr lang="en-GB" i="1" dirty="0">
                                <a:solidFill>
                                  <a:schemeClr val="tx1"/>
                                </a:solidFill>
                                <a:latin typeface="Cambria Math" panose="02040503050406030204" pitchFamily="18" charset="0"/>
                                <a:cs typeface="Arial" panose="020B0604020202020204" pitchFamily="34" charset="0"/>
                              </a:rPr>
                            </m:ctrlPr>
                          </m:dPr>
                          <m:e>
                            <m:r>
                              <a:rPr lang="en-US" i="1" dirty="0">
                                <a:solidFill>
                                  <a:schemeClr val="tx1"/>
                                </a:solidFill>
                                <a:latin typeface="Cambria Math" panose="02040503050406030204" pitchFamily="18" charset="0"/>
                                <a:cs typeface="Arial" panose="020B0604020202020204" pitchFamily="34" charset="0"/>
                              </a:rPr>
                              <m:t>𝑇</m:t>
                            </m:r>
                          </m:e>
                        </m:d>
                      </m:e>
                      <m:sub>
                        <m:r>
                          <a:rPr lang="en-US" b="1" i="1">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𝟏</m:t>
                        </m:r>
                      </m:sub>
                    </m:sSub>
                  </m:oMath>
                </a14:m>
                <a:r>
                  <a:rPr lang="en-GB" sz="1800" dirty="0">
                    <a:solidFill>
                      <a:schemeClr val="tx1"/>
                    </a:solidFill>
                    <a:latin typeface="Cambria Math" panose="02040503050406030204" pitchFamily="18" charset="0"/>
                    <a:cs typeface="Arial" panose="020B0604020202020204" pitchFamily="34" charset="0"/>
                  </a:rPr>
                  <a:t>, T=</a:t>
                </a:r>
                <a:r>
                  <a:rPr lang="en-US" b="1" dirty="0"/>
                  <a:t> </a:t>
                </a:r>
                <a14:m>
                  <m:oMath xmlns:m="http://schemas.openxmlformats.org/officeDocument/2006/math">
                    <m:sSub>
                      <m:sSubPr>
                        <m:ctrlPr>
                          <a:rPr lang="en-US" b="1" i="1" smtClean="0">
                            <a:solidFill>
                              <a:srgbClr val="FF0000"/>
                            </a:solidFill>
                            <a:latin typeface="Cambria Math" panose="02040503050406030204" pitchFamily="18" charset="0"/>
                          </a:rPr>
                        </m:ctrlPr>
                      </m:sSubPr>
                      <m:e>
                        <m:r>
                          <m:rPr>
                            <m:nor/>
                          </m:rPr>
                          <a:rPr lang="en-US" b="1">
                            <a:solidFill>
                              <a:srgbClr val="FF0000"/>
                            </a:solidFill>
                            <a:latin typeface="Cambria Math" panose="02040503050406030204" pitchFamily="18" charset="0"/>
                          </a:rPr>
                          <m:t>T</m:t>
                        </m:r>
                      </m:e>
                      <m:sub>
                        <m:r>
                          <a:rPr lang="en-US" b="1" smtClean="0">
                            <a:solidFill>
                              <a:srgbClr val="FF0000"/>
                            </a:solidFill>
                            <a:latin typeface="Cambria Math" panose="02040503050406030204" pitchFamily="18" charset="0"/>
                          </a:rPr>
                          <m:t>0</m:t>
                        </m:r>
                      </m:sub>
                    </m:sSub>
                    <m:sSup>
                      <m:sSupPr>
                        <m:ctrlPr>
                          <a:rPr lang="en-US" b="1" i="1" smtClean="0">
                            <a:latin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m:t>
                        </m:r>
                      </m:e>
                      <m:sup>
                        <m:r>
                          <a:rPr lang="en-US" b="1" i="1" smtClean="0">
                            <a:solidFill>
                              <a:srgbClr val="FF0000"/>
                            </a:solidFill>
                            <a:latin typeface="Cambria Math" panose="02040503050406030204" pitchFamily="18" charset="0"/>
                            <a:ea typeface="Cambria Math" panose="02040503050406030204" pitchFamily="18" charset="0"/>
                          </a:rPr>
                          <m:t>𝜸</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𝟏</m:t>
                        </m:r>
                      </m:sup>
                    </m:sSup>
                  </m:oMath>
                </a14:m>
                <a:endParaRPr lang="en-GB" sz="1800" dirty="0">
                  <a:solidFill>
                    <a:schemeClr val="tx1"/>
                  </a:solidFill>
                  <a:latin typeface="Cambria Math" panose="02040503050406030204" pitchFamily="18" charset="0"/>
                  <a:cs typeface="Arial" panose="020B0604020202020204" pitchFamily="34" charset="0"/>
                </a:endParaRPr>
              </a:p>
              <a:p>
                <a:r>
                  <a:rPr lang="en-GB" sz="1800" dirty="0">
                    <a:solidFill>
                      <a:schemeClr val="tx1"/>
                    </a:solidFill>
                    <a:latin typeface="Arial" panose="020B0604020202020204" pitchFamily="34" charset="0"/>
                    <a:cs typeface="Arial" panose="020B0604020202020204" pitchFamily="34" charset="0"/>
                  </a:rPr>
                  <a:t>              Mean IGM transmission</a:t>
                </a:r>
                <a14:m>
                  <m:oMath xmlns:m="http://schemas.openxmlformats.org/officeDocument/2006/math">
                    <m:r>
                      <a:rPr lang="en-US" sz="1800" b="0" i="0" smtClean="0">
                        <a:solidFill>
                          <a:schemeClr val="tx1"/>
                        </a:solidFill>
                        <a:latin typeface="Cambria Math" panose="02040503050406030204" pitchFamily="18" charset="0"/>
                        <a:cs typeface="Arial" panose="020B0604020202020204" pitchFamily="34" charset="0"/>
                      </a:rPr>
                      <m:t>: </m:t>
                    </m:r>
                    <m:sSub>
                      <m:sSubPr>
                        <m:ctrlPr>
                          <a:rPr lang="en-GB" sz="1800" b="1" i="1" smtClean="0">
                            <a:solidFill>
                              <a:srgbClr val="FF0000"/>
                            </a:solidFill>
                            <a:latin typeface="Cambria Math" panose="02040503050406030204" pitchFamily="18" charset="0"/>
                            <a:cs typeface="Arial" panose="020B0604020202020204" pitchFamily="34" charset="0"/>
                          </a:rPr>
                        </m:ctrlPr>
                      </m:sSubPr>
                      <m:e>
                        <m:r>
                          <a:rPr lang="el-GR" sz="1800" b="1" i="1" smtClean="0">
                            <a:solidFill>
                              <a:srgbClr val="FF0000"/>
                            </a:solidFill>
                            <a:latin typeface="Cambria Math" panose="02040503050406030204" pitchFamily="18" charset="0"/>
                            <a:cs typeface="Arial" panose="020B0604020202020204" pitchFamily="34" charset="0"/>
                          </a:rPr>
                          <m:t>𝝉</m:t>
                        </m:r>
                      </m:e>
                      <m:sub>
                        <m:r>
                          <a:rPr lang="en-US" sz="1800" b="1" i="1" smtClean="0">
                            <a:solidFill>
                              <a:srgbClr val="FF0000"/>
                            </a:solidFill>
                            <a:latin typeface="Cambria Math" panose="02040503050406030204" pitchFamily="18" charset="0"/>
                            <a:cs typeface="Arial" panose="020B0604020202020204" pitchFamily="34" charset="0"/>
                          </a:rPr>
                          <m:t>𝒆𝒇𝒇</m:t>
                        </m:r>
                      </m:sub>
                    </m:sSub>
                    <m:r>
                      <a:rPr lang="en-US" sz="1800" b="0" i="0" smtClean="0">
                        <a:solidFill>
                          <a:schemeClr val="tx1"/>
                        </a:solidFill>
                        <a:latin typeface="Cambria Math" panose="02040503050406030204" pitchFamily="18" charset="0"/>
                        <a:cs typeface="Arial" panose="020B0604020202020204" pitchFamily="34" charset="0"/>
                      </a:rPr>
                      <m:t>(</m:t>
                    </m:r>
                    <m:r>
                      <m:rPr>
                        <m:sty m:val="p"/>
                      </m:rPr>
                      <a:rPr lang="en-US" sz="1800" b="0" i="0" smtClean="0">
                        <a:solidFill>
                          <a:schemeClr val="tx1"/>
                        </a:solidFill>
                        <a:latin typeface="Cambria Math" panose="02040503050406030204" pitchFamily="18" charset="0"/>
                        <a:cs typeface="Arial" panose="020B0604020202020204" pitchFamily="34" charset="0"/>
                      </a:rPr>
                      <m:t>z</m:t>
                    </m:r>
                    <m:r>
                      <a:rPr lang="en-US" sz="1800" b="0" i="0" smtClean="0">
                        <a:solidFill>
                          <a:schemeClr val="tx1"/>
                        </a:solidFill>
                        <a:latin typeface="Cambria Math" panose="02040503050406030204" pitchFamily="18" charset="0"/>
                        <a:cs typeface="Arial" panose="020B0604020202020204" pitchFamily="34" charset="0"/>
                      </a:rPr>
                      <m:t>)</m:t>
                    </m:r>
                  </m:oMath>
                </a14:m>
                <a:endParaRPr lang="en-GB" sz="1800" b="1" dirty="0">
                  <a:solidFill>
                    <a:schemeClr val="tx1"/>
                  </a:solidFill>
                  <a:latin typeface="Arial" panose="020B0604020202020204" pitchFamily="34" charset="0"/>
                  <a:cs typeface="Arial" panose="020B0604020202020204" pitchFamily="34" charset="0"/>
                </a:endParaRPr>
              </a:p>
              <a:p>
                <a:r>
                  <a:rPr lang="en-GB" sz="1800" dirty="0">
                    <a:solidFill>
                      <a:schemeClr val="tx1"/>
                    </a:solidFill>
                    <a:latin typeface="Arial" panose="020B0604020202020204" pitchFamily="34" charset="0"/>
                    <a:cs typeface="Arial" panose="020B0604020202020204" pitchFamily="34" charset="0"/>
                  </a:rPr>
                  <a:t>              Cosmology </a:t>
                </a:r>
                <a:r>
                  <a:rPr lang="en-GB" sz="1800" dirty="0">
                    <a:solidFill>
                      <a:schemeClr val="tx1"/>
                    </a:solidFill>
                    <a:latin typeface="Cambria Math" panose="02040503050406030204" pitchFamily="18" charset="0"/>
                    <a:cs typeface="Arial" panose="020B0604020202020204" pitchFamily="34" charset="0"/>
                  </a:rPr>
                  <a:t>(</a:t>
                </a:r>
                <a14:m>
                  <m:oMath xmlns:m="http://schemas.openxmlformats.org/officeDocument/2006/math">
                    <m:r>
                      <m:rPr>
                        <m:sty m:val="p"/>
                      </m:rPr>
                      <a:rPr lang="en-US" sz="1800" b="0" i="0" smtClean="0">
                        <a:solidFill>
                          <a:schemeClr val="tx1"/>
                        </a:solidFill>
                        <a:latin typeface="Cambria Math" panose="02040503050406030204" pitchFamily="18" charset="0"/>
                        <a:cs typeface="Arial" panose="020B0604020202020204" pitchFamily="34" charset="0"/>
                      </a:rPr>
                      <m:t>e</m:t>
                    </m:r>
                    <m:r>
                      <a:rPr lang="en-US" sz="1800" b="0" i="0" smtClean="0">
                        <a:solidFill>
                          <a:schemeClr val="tx1"/>
                        </a:solidFill>
                        <a:latin typeface="Cambria Math" panose="02040503050406030204" pitchFamily="18" charset="0"/>
                        <a:cs typeface="Arial" panose="020B0604020202020204" pitchFamily="34" charset="0"/>
                      </a:rPr>
                      <m:t>.</m:t>
                    </m:r>
                    <m:r>
                      <m:rPr>
                        <m:sty m:val="p"/>
                      </m:rPr>
                      <a:rPr lang="en-US" sz="1800" b="0" i="0" smtClean="0">
                        <a:solidFill>
                          <a:schemeClr val="tx1"/>
                        </a:solidFill>
                        <a:latin typeface="Cambria Math" panose="02040503050406030204" pitchFamily="18" charset="0"/>
                        <a:cs typeface="Arial" panose="020B0604020202020204" pitchFamily="34" charset="0"/>
                      </a:rPr>
                      <m:t>g</m:t>
                    </m:r>
                    <m:r>
                      <a:rPr lang="en-US" sz="1800" b="0" i="0" smtClean="0">
                        <a:solidFill>
                          <a:schemeClr val="tx1"/>
                        </a:solidFill>
                        <a:latin typeface="Cambria Math" panose="02040503050406030204" pitchFamily="18" charset="0"/>
                        <a:cs typeface="Arial" panose="020B0604020202020204" pitchFamily="34" charset="0"/>
                      </a:rPr>
                      <m:t>.</m:t>
                    </m:r>
                    <m:r>
                      <a:rPr lang="en-US" sz="1800" b="0" i="1" smtClean="0">
                        <a:solidFill>
                          <a:schemeClr val="tx1"/>
                        </a:solidFill>
                        <a:latin typeface="Cambria Math" panose="02040503050406030204" pitchFamily="18" charset="0"/>
                        <a:cs typeface="Arial" panose="020B0604020202020204" pitchFamily="34" charset="0"/>
                      </a:rPr>
                      <m:t>  </m:t>
                    </m:r>
                    <m:sSub>
                      <m:sSubPr>
                        <m:ctrlPr>
                          <a:rPr lang="en-GB" sz="1800" i="1">
                            <a:solidFill>
                              <a:schemeClr val="tx1"/>
                            </a:solidFill>
                            <a:latin typeface="Cambria Math" panose="02040503050406030204" pitchFamily="18" charset="0"/>
                            <a:cs typeface="Arial" panose="020B0604020202020204" pitchFamily="34" charset="0"/>
                          </a:rPr>
                        </m:ctrlPr>
                      </m:sSubPr>
                      <m:e>
                        <m:r>
                          <m:rPr>
                            <m:sty m:val="p"/>
                          </m:rPr>
                          <a:rPr lang="en-US" sz="1800" b="0" i="0" smtClean="0">
                            <a:solidFill>
                              <a:schemeClr val="tx1"/>
                            </a:solidFill>
                            <a:latin typeface="Cambria Math" panose="02040503050406030204" pitchFamily="18" charset="0"/>
                            <a:cs typeface="Arial" panose="020B0604020202020204" pitchFamily="34" charset="0"/>
                          </a:rPr>
                          <m:t>f</m:t>
                        </m:r>
                      </m:e>
                      <m:sub>
                        <m:r>
                          <m:rPr>
                            <m:sty m:val="p"/>
                          </m:rPr>
                          <a:rPr lang="en-US" sz="1800" b="0" i="0" smtClean="0">
                            <a:solidFill>
                              <a:schemeClr val="tx1"/>
                            </a:solidFill>
                            <a:latin typeface="Cambria Math" panose="02040503050406030204" pitchFamily="18" charset="0"/>
                            <a:cs typeface="Arial" panose="020B0604020202020204" pitchFamily="34" charset="0"/>
                          </a:rPr>
                          <m:t>iso</m:t>
                        </m:r>
                      </m:sub>
                    </m:sSub>
                  </m:oMath>
                </a14:m>
                <a:r>
                  <a:rPr lang="en-GB" sz="1800" dirty="0">
                    <a:solidFill>
                      <a:schemeClr val="tx1"/>
                    </a:solidFill>
                    <a:latin typeface="Cambria Math" panose="02040503050406030204" pitchFamily="18" charset="0"/>
                    <a:cs typeface="Arial" panose="020B0604020202020204" pitchFamily="34" charset="0"/>
                  </a:rPr>
                  <a:t>) </a:t>
                </a:r>
              </a:p>
            </p:txBody>
          </p:sp>
        </mc:Choice>
        <mc:Fallback>
          <p:sp>
            <p:nvSpPr>
              <p:cNvPr id="6" name="TextBox 5">
                <a:extLst>
                  <a:ext uri="{FF2B5EF4-FFF2-40B4-BE49-F238E27FC236}">
                    <a16:creationId xmlns:a16="http://schemas.microsoft.com/office/drawing/2014/main" id="{64AF9CBD-3FE0-64CD-5F0D-A4C72C7130B3}"/>
                  </a:ext>
                </a:extLst>
              </p:cNvPr>
              <p:cNvSpPr txBox="1">
                <a:spLocks noRot="1" noChangeAspect="1" noMove="1" noResize="1" noEditPoints="1" noAdjustHandles="1" noChangeArrowheads="1" noChangeShapeType="1" noTextEdit="1"/>
              </p:cNvSpPr>
              <p:nvPr/>
            </p:nvSpPr>
            <p:spPr>
              <a:xfrm>
                <a:off x="6657766" y="3340475"/>
                <a:ext cx="5510321" cy="1938351"/>
              </a:xfrm>
              <a:prstGeom prst="rect">
                <a:avLst/>
              </a:prstGeom>
              <a:blipFill>
                <a:blip r:embed="rId3"/>
                <a:stretch>
                  <a:fillRect l="-664" t="-1887" b="-2830"/>
                </a:stretch>
              </a:blipFill>
            </p:spPr>
            <p:txBody>
              <a:bodyPr/>
              <a:lstStyle/>
              <a:p>
                <a:r>
                  <a:rPr lang="en-GB">
                    <a:noFill/>
                  </a:rPr>
                  <a:t> </a:t>
                </a:r>
              </a:p>
            </p:txBody>
          </p:sp>
        </mc:Fallback>
      </mc:AlternateContent>
      <p:sp>
        <p:nvSpPr>
          <p:cNvPr id="67" name="Rectangle 66">
            <a:extLst>
              <a:ext uri="{FF2B5EF4-FFF2-40B4-BE49-F238E27FC236}">
                <a16:creationId xmlns:a16="http://schemas.microsoft.com/office/drawing/2014/main" id="{53035DA9-1100-97FA-BDBF-A302B807BF22}"/>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B01711C-68FD-7D14-9BCB-3A2F2D3F06C0}"/>
              </a:ext>
            </a:extLst>
          </p:cNvPr>
          <p:cNvSpPr/>
          <p:nvPr/>
        </p:nvSpPr>
        <p:spPr>
          <a:xfrm>
            <a:off x="0" y="0"/>
            <a:ext cx="12192000" cy="1325563"/>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484EE4-8FF6-6AAE-389C-6E0D0F986449}"/>
              </a:ext>
            </a:extLst>
          </p:cNvPr>
          <p:cNvSpPr/>
          <p:nvPr/>
        </p:nvSpPr>
        <p:spPr>
          <a:xfrm>
            <a:off x="0" y="1313283"/>
            <a:ext cx="12192000" cy="93529"/>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49F0E1C-5742-6B99-4C2B-897A31732DF8}"/>
              </a:ext>
            </a:extLst>
          </p:cNvPr>
          <p:cNvSpPr>
            <a:spLocks noGrp="1"/>
          </p:cNvSpPr>
          <p:nvPr>
            <p:ph type="title"/>
          </p:nvPr>
        </p:nvSpPr>
        <p:spPr>
          <a:xfrm>
            <a:off x="339250" y="86627"/>
            <a:ext cx="10515600" cy="1145407"/>
          </a:xfrm>
        </p:spPr>
        <p:txBody>
          <a:bodyPr/>
          <a:lstStyle/>
          <a:p>
            <a:r>
              <a:rPr lang="en-US" dirty="0">
                <a:solidFill>
                  <a:schemeClr val="bg1"/>
                </a:solidFill>
              </a:rPr>
              <a:t>Simulations: Sherwood-Relics suite</a:t>
            </a:r>
            <a:endParaRPr lang="en-GB" dirty="0">
              <a:solidFill>
                <a:schemeClr val="bg1"/>
              </a:solidFill>
            </a:endParaRPr>
          </a:p>
        </p:txBody>
      </p:sp>
      <p:sp>
        <p:nvSpPr>
          <p:cNvPr id="16" name="Text 19">
            <a:extLst>
              <a:ext uri="{FF2B5EF4-FFF2-40B4-BE49-F238E27FC236}">
                <a16:creationId xmlns:a16="http://schemas.microsoft.com/office/drawing/2014/main" id="{58033B36-A0C8-68D7-8C9B-D9ACE95C0294}"/>
              </a:ext>
            </a:extLst>
          </p:cNvPr>
          <p:cNvSpPr/>
          <p:nvPr/>
        </p:nvSpPr>
        <p:spPr>
          <a:xfrm>
            <a:off x="7190307" y="2281814"/>
            <a:ext cx="2834640" cy="320040"/>
          </a:xfrm>
          <a:prstGeom prst="rect">
            <a:avLst/>
          </a:prstGeom>
          <a:noFill/>
          <a:ln/>
        </p:spPr>
        <p:txBody>
          <a:bodyPr wrap="square" rtlCol="0" anchor="ctr"/>
          <a:lstStyle/>
          <a:p>
            <a:pPr marL="0" indent="0" algn="ctr">
              <a:buNone/>
            </a:pPr>
            <a:endParaRPr lang="en-US" dirty="0"/>
          </a:p>
        </p:txBody>
      </p:sp>
      <p:sp>
        <p:nvSpPr>
          <p:cNvPr id="61" name="TextBox 60">
            <a:extLst>
              <a:ext uri="{FF2B5EF4-FFF2-40B4-BE49-F238E27FC236}">
                <a16:creationId xmlns:a16="http://schemas.microsoft.com/office/drawing/2014/main" id="{5365FB6D-AF87-9014-987B-5549FA3E3266}"/>
              </a:ext>
            </a:extLst>
          </p:cNvPr>
          <p:cNvSpPr txBox="1"/>
          <p:nvPr/>
        </p:nvSpPr>
        <p:spPr>
          <a:xfrm>
            <a:off x="707668" y="6488668"/>
            <a:ext cx="2004710" cy="369332"/>
          </a:xfrm>
          <a:prstGeom prst="rect">
            <a:avLst/>
          </a:prstGeom>
          <a:noFill/>
        </p:spPr>
        <p:txBody>
          <a:bodyPr wrap="square">
            <a:spAutoFit/>
          </a:bodyPr>
          <a:lstStyle>
            <a:defPPr>
              <a:defRPr lang="en-US"/>
            </a:defPPr>
            <a:lvl1pPr>
              <a:defRPr>
                <a:solidFill>
                  <a:schemeClr val="bg1">
                    <a:alpha val="30000"/>
                  </a:schemeClr>
                </a:solidFill>
              </a:defRPr>
            </a:lvl1pPr>
          </a:lstStyle>
          <a:p>
            <a:r>
              <a:rPr lang="en-US" dirty="0"/>
              <a:t>Motivation</a:t>
            </a:r>
            <a:endParaRPr lang="en-GB" dirty="0"/>
          </a:p>
        </p:txBody>
      </p:sp>
      <p:sp>
        <p:nvSpPr>
          <p:cNvPr id="63" name="TextBox 62">
            <a:extLst>
              <a:ext uri="{FF2B5EF4-FFF2-40B4-BE49-F238E27FC236}">
                <a16:creationId xmlns:a16="http://schemas.microsoft.com/office/drawing/2014/main" id="{0F837259-1FB3-178A-4F8D-A79ADD6EADA9}"/>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64" name="TextBox 63">
            <a:extLst>
              <a:ext uri="{FF2B5EF4-FFF2-40B4-BE49-F238E27FC236}">
                <a16:creationId xmlns:a16="http://schemas.microsoft.com/office/drawing/2014/main" id="{7A658E43-D38D-4E2C-6612-8446F618F36A}"/>
              </a:ext>
            </a:extLst>
          </p:cNvPr>
          <p:cNvSpPr txBox="1"/>
          <p:nvPr/>
        </p:nvSpPr>
        <p:spPr>
          <a:xfrm>
            <a:off x="5825759" y="6453074"/>
            <a:ext cx="2426133" cy="369332"/>
          </a:xfrm>
          <a:prstGeom prst="rect">
            <a:avLst/>
          </a:prstGeom>
          <a:noFill/>
        </p:spPr>
        <p:txBody>
          <a:bodyPr wrap="square">
            <a:spAutoFit/>
          </a:bodyPr>
          <a:lstStyle>
            <a:defPPr>
              <a:defRPr lang="en-US"/>
            </a:defPPr>
            <a:lvl1pPr>
              <a:defRPr>
                <a:solidFill>
                  <a:schemeClr val="bg1"/>
                </a:solidFill>
              </a:defRPr>
            </a:lvl1pPr>
          </a:lstStyle>
          <a:p>
            <a:r>
              <a:rPr lang="en-US" dirty="0"/>
              <a:t>Method</a:t>
            </a:r>
            <a:endParaRPr lang="en-GB" dirty="0"/>
          </a:p>
        </p:txBody>
      </p:sp>
      <p:sp>
        <p:nvSpPr>
          <p:cNvPr id="65" name="TextBox 64">
            <a:extLst>
              <a:ext uri="{FF2B5EF4-FFF2-40B4-BE49-F238E27FC236}">
                <a16:creationId xmlns:a16="http://schemas.microsoft.com/office/drawing/2014/main" id="{18688987-74E7-E09F-F77A-9959196B969B}"/>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66" name="TextBox 65">
            <a:extLst>
              <a:ext uri="{FF2B5EF4-FFF2-40B4-BE49-F238E27FC236}">
                <a16:creationId xmlns:a16="http://schemas.microsoft.com/office/drawing/2014/main" id="{4435F53A-F327-7FFE-3FC5-67EE046BD7C4}"/>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 name="TextBox 3">
            <a:extLst>
              <a:ext uri="{FF2B5EF4-FFF2-40B4-BE49-F238E27FC236}">
                <a16:creationId xmlns:a16="http://schemas.microsoft.com/office/drawing/2014/main" id="{5BF4273A-E4CA-06A5-673F-AE1E4EC1431A}"/>
              </a:ext>
            </a:extLst>
          </p:cNvPr>
          <p:cNvSpPr txBox="1"/>
          <p:nvPr/>
        </p:nvSpPr>
        <p:spPr>
          <a:xfrm>
            <a:off x="541734" y="1771802"/>
            <a:ext cx="4890477" cy="1200329"/>
          </a:xfrm>
          <a:prstGeom prst="rect">
            <a:avLst/>
          </a:prstGeom>
          <a:noFill/>
        </p:spPr>
        <p:txBody>
          <a:bodyPr wrap="square">
            <a:spAutoFit/>
          </a:bodyPr>
          <a:lstStyle/>
          <a:p>
            <a:pPr marL="342900" indent="-342900">
              <a:buFont typeface="Wingdings" panose="05000000000000000000" pitchFamily="2" charset="2"/>
              <a:buChar char="Ø"/>
            </a:pPr>
            <a:r>
              <a:rPr lang="en-GB" dirty="0">
                <a:latin typeface="Arial" panose="020B0604020202020204" pitchFamily="34" charset="0"/>
                <a:cs typeface="Arial" panose="020B0604020202020204" pitchFamily="34" charset="0"/>
              </a:rPr>
              <a:t>Hydrodynamical simulations of the IGM with the P-Gadget3 code  (uniform UV background + patchy reionization</a:t>
            </a:r>
            <a:r>
              <a:rPr lang="en-GB" i="1" dirty="0">
                <a:latin typeface="Arial" panose="020B0604020202020204" pitchFamily="34" charset="0"/>
                <a:cs typeface="Arial" panose="020B0604020202020204" pitchFamily="34" charset="0"/>
              </a:rPr>
              <a:t>).</a:t>
            </a:r>
          </a:p>
          <a:p>
            <a:endParaRPr lang="en-GB" b="1" dirty="0">
              <a:latin typeface="Arial" panose="020B0604020202020204" pitchFamily="34" charset="0"/>
              <a:cs typeface="Arial" panose="020B0604020202020204" pitchFamily="34" charset="0"/>
            </a:endParaRPr>
          </a:p>
        </p:txBody>
      </p:sp>
      <p:sp>
        <p:nvSpPr>
          <p:cNvPr id="19" name="Left Brace 18">
            <a:extLst>
              <a:ext uri="{FF2B5EF4-FFF2-40B4-BE49-F238E27FC236}">
                <a16:creationId xmlns:a16="http://schemas.microsoft.com/office/drawing/2014/main" id="{AC69B177-9D89-F5DE-B7BD-D406A8D4F3BD}"/>
              </a:ext>
            </a:extLst>
          </p:cNvPr>
          <p:cNvSpPr/>
          <p:nvPr/>
        </p:nvSpPr>
        <p:spPr>
          <a:xfrm>
            <a:off x="7302812" y="3887743"/>
            <a:ext cx="152677" cy="1454978"/>
          </a:xfrm>
          <a:prstGeom prst="leftBrace">
            <a:avLst/>
          </a:prstGeom>
          <a:ln>
            <a:solidFill>
              <a:srgbClr val="00206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pic>
        <p:nvPicPr>
          <p:cNvPr id="10" name="Picture 9">
            <a:extLst>
              <a:ext uri="{FF2B5EF4-FFF2-40B4-BE49-F238E27FC236}">
                <a16:creationId xmlns:a16="http://schemas.microsoft.com/office/drawing/2014/main" id="{67436FAE-3A41-2711-A9EA-36066AE5FB9E}"/>
              </a:ext>
            </a:extLst>
          </p:cNvPr>
          <p:cNvPicPr>
            <a:picLocks noChangeAspect="1"/>
          </p:cNvPicPr>
          <p:nvPr/>
        </p:nvPicPr>
        <p:blipFill>
          <a:blip r:embed="rId4"/>
          <a:stretch>
            <a:fillRect/>
          </a:stretch>
        </p:blipFill>
        <p:spPr>
          <a:xfrm>
            <a:off x="657080" y="3721428"/>
            <a:ext cx="6289746" cy="2285625"/>
          </a:xfrm>
          <a:prstGeom prst="rect">
            <a:avLst/>
          </a:prstGeom>
        </p:spPr>
      </p:pic>
      <p:sp>
        <p:nvSpPr>
          <p:cNvPr id="12" name="TextBox 11">
            <a:extLst>
              <a:ext uri="{FF2B5EF4-FFF2-40B4-BE49-F238E27FC236}">
                <a16:creationId xmlns:a16="http://schemas.microsoft.com/office/drawing/2014/main" id="{DA09759A-FA25-7D46-1898-0B55988AB924}"/>
              </a:ext>
            </a:extLst>
          </p:cNvPr>
          <p:cNvSpPr txBox="1"/>
          <p:nvPr/>
        </p:nvSpPr>
        <p:spPr>
          <a:xfrm>
            <a:off x="4310895" y="1804694"/>
            <a:ext cx="2915579" cy="615553"/>
          </a:xfrm>
          <a:prstGeom prst="rect">
            <a:avLst/>
          </a:prstGeom>
          <a:noFill/>
        </p:spPr>
        <p:txBody>
          <a:bodyPr wrap="square">
            <a:spAutoFit/>
          </a:bodyPr>
          <a:lstStyle/>
          <a:p>
            <a:pPr algn="r"/>
            <a:r>
              <a:rPr lang="en-GB" sz="1700" i="1" dirty="0">
                <a:solidFill>
                  <a:schemeClr val="bg1">
                    <a:lumMod val="65000"/>
                  </a:schemeClr>
                </a:solidFill>
                <a:latin typeface="Arial" panose="020B0604020202020204" pitchFamily="34" charset="0"/>
                <a:cs typeface="Arial" panose="020B0604020202020204" pitchFamily="34" charset="0"/>
              </a:rPr>
              <a:t>Puchwein+2019</a:t>
            </a:r>
          </a:p>
          <a:p>
            <a:pPr algn="r"/>
            <a:r>
              <a:rPr lang="en-GB" sz="1700" i="1" dirty="0">
                <a:solidFill>
                  <a:schemeClr val="bg1">
                    <a:lumMod val="65000"/>
                  </a:schemeClr>
                </a:solidFill>
                <a:latin typeface="Arial" panose="020B0604020202020204" pitchFamily="34" charset="0"/>
                <a:cs typeface="Arial" panose="020B0604020202020204" pitchFamily="34" charset="0"/>
              </a:rPr>
              <a:t>Puchwein+2023</a:t>
            </a:r>
            <a:endParaRPr lang="en-GB" sz="1700" dirty="0">
              <a:solidFill>
                <a:schemeClr val="bg1">
                  <a:lumMod val="65000"/>
                </a:schemeClr>
              </a:solidFill>
            </a:endParaRPr>
          </a:p>
        </p:txBody>
      </p:sp>
      <p:pic>
        <p:nvPicPr>
          <p:cNvPr id="13" name="Picture 12">
            <a:extLst>
              <a:ext uri="{FF2B5EF4-FFF2-40B4-BE49-F238E27FC236}">
                <a16:creationId xmlns:a16="http://schemas.microsoft.com/office/drawing/2014/main" id="{A785462A-67D9-3B57-79FE-AC62C47426E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884" t="-610" r="-5884" b="21096"/>
          <a:stretch>
            <a:fillRect/>
          </a:stretch>
        </p:blipFill>
        <p:spPr bwMode="auto">
          <a:xfrm>
            <a:off x="7379151" y="1855434"/>
            <a:ext cx="4403892" cy="1313131"/>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7DD6AC79-43EF-677D-184E-F2DD7F813028}"/>
              </a:ext>
            </a:extLst>
          </p:cNvPr>
          <p:cNvSpPr/>
          <p:nvPr/>
        </p:nvSpPr>
        <p:spPr>
          <a:xfrm flipV="1">
            <a:off x="0" y="6488668"/>
            <a:ext cx="12192000" cy="369332"/>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EE96434D-5ACC-B40C-743A-35EF66EACE88}"/>
              </a:ext>
            </a:extLst>
          </p:cNvPr>
          <p:cNvSpPr txBox="1"/>
          <p:nvPr/>
        </p:nvSpPr>
        <p:spPr>
          <a:xfrm>
            <a:off x="707668" y="6488668"/>
            <a:ext cx="2004710" cy="369332"/>
          </a:xfrm>
          <a:prstGeom prst="rect">
            <a:avLst/>
          </a:prstGeom>
          <a:noFill/>
        </p:spPr>
        <p:txBody>
          <a:bodyPr wrap="square">
            <a:spAutoFit/>
          </a:bodyPr>
          <a:lstStyle/>
          <a:p>
            <a:r>
              <a:rPr lang="en-US" dirty="0">
                <a:solidFill>
                  <a:schemeClr val="bg1">
                    <a:alpha val="30000"/>
                  </a:schemeClr>
                </a:solidFill>
              </a:rPr>
              <a:t>Motivation</a:t>
            </a:r>
            <a:endParaRPr lang="en-GB" dirty="0">
              <a:solidFill>
                <a:schemeClr val="bg1">
                  <a:alpha val="30000"/>
                </a:schemeClr>
              </a:solidFill>
            </a:endParaRPr>
          </a:p>
        </p:txBody>
      </p:sp>
      <p:sp>
        <p:nvSpPr>
          <p:cNvPr id="22" name="TextBox 21">
            <a:extLst>
              <a:ext uri="{FF2B5EF4-FFF2-40B4-BE49-F238E27FC236}">
                <a16:creationId xmlns:a16="http://schemas.microsoft.com/office/drawing/2014/main" id="{4821A235-107A-0F60-39CC-AF17962EA510}"/>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3" name="TextBox 22">
            <a:extLst>
              <a:ext uri="{FF2B5EF4-FFF2-40B4-BE49-F238E27FC236}">
                <a16:creationId xmlns:a16="http://schemas.microsoft.com/office/drawing/2014/main" id="{5FD1868E-463E-4002-6F80-97851C90007C}"/>
              </a:ext>
            </a:extLst>
          </p:cNvPr>
          <p:cNvSpPr txBox="1"/>
          <p:nvPr/>
        </p:nvSpPr>
        <p:spPr>
          <a:xfrm>
            <a:off x="5825759" y="6453074"/>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24" name="TextBox 23">
            <a:extLst>
              <a:ext uri="{FF2B5EF4-FFF2-40B4-BE49-F238E27FC236}">
                <a16:creationId xmlns:a16="http://schemas.microsoft.com/office/drawing/2014/main" id="{8020F85D-5944-CE6B-AF1F-5E3CD4FC138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25" name="TextBox 24">
            <a:extLst>
              <a:ext uri="{FF2B5EF4-FFF2-40B4-BE49-F238E27FC236}">
                <a16:creationId xmlns:a16="http://schemas.microsoft.com/office/drawing/2014/main" id="{CAF81E94-3614-CAB2-058C-EA44FCFB8893}"/>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26" name="Rectangle 25">
            <a:extLst>
              <a:ext uri="{FF2B5EF4-FFF2-40B4-BE49-F238E27FC236}">
                <a16:creationId xmlns:a16="http://schemas.microsoft.com/office/drawing/2014/main" id="{27FD9D6A-DDF4-26CE-4774-9BE02743AE3A}"/>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7BF5A7BE-9C47-1817-CFDF-DCB6281C1C3E}"/>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28" name="TextBox 27">
            <a:extLst>
              <a:ext uri="{FF2B5EF4-FFF2-40B4-BE49-F238E27FC236}">
                <a16:creationId xmlns:a16="http://schemas.microsoft.com/office/drawing/2014/main" id="{65EB33AF-2243-15CF-05E7-FD2CF3192DE2}"/>
              </a:ext>
            </a:extLst>
          </p:cNvPr>
          <p:cNvSpPr txBox="1"/>
          <p:nvPr/>
        </p:nvSpPr>
        <p:spPr>
          <a:xfrm>
            <a:off x="3060788" y="6472875"/>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29" name="TextBox 28">
            <a:extLst>
              <a:ext uri="{FF2B5EF4-FFF2-40B4-BE49-F238E27FC236}">
                <a16:creationId xmlns:a16="http://schemas.microsoft.com/office/drawing/2014/main" id="{FF24DCB8-091F-58B8-17A6-7F8832F91CD6}"/>
              </a:ext>
            </a:extLst>
          </p:cNvPr>
          <p:cNvSpPr txBox="1"/>
          <p:nvPr/>
        </p:nvSpPr>
        <p:spPr>
          <a:xfrm>
            <a:off x="5825759" y="6453074"/>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0" name="TextBox 29">
            <a:extLst>
              <a:ext uri="{FF2B5EF4-FFF2-40B4-BE49-F238E27FC236}">
                <a16:creationId xmlns:a16="http://schemas.microsoft.com/office/drawing/2014/main" id="{4D46191F-2B69-BCF4-F2C6-2756ED09D548}"/>
              </a:ext>
            </a:extLst>
          </p:cNvPr>
          <p:cNvSpPr txBox="1"/>
          <p:nvPr/>
        </p:nvSpPr>
        <p:spPr>
          <a:xfrm>
            <a:off x="8132142" y="647087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1" name="TextBox 30">
            <a:extLst>
              <a:ext uri="{FF2B5EF4-FFF2-40B4-BE49-F238E27FC236}">
                <a16:creationId xmlns:a16="http://schemas.microsoft.com/office/drawing/2014/main" id="{90FB932C-DCED-7D6A-DD7E-07CA1DB3DDA0}"/>
              </a:ext>
            </a:extLst>
          </p:cNvPr>
          <p:cNvSpPr txBox="1"/>
          <p:nvPr/>
        </p:nvSpPr>
        <p:spPr>
          <a:xfrm>
            <a:off x="10444354" y="6470871"/>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2" name="Rectangle 31">
            <a:extLst>
              <a:ext uri="{FF2B5EF4-FFF2-40B4-BE49-F238E27FC236}">
                <a16:creationId xmlns:a16="http://schemas.microsoft.com/office/drawing/2014/main" id="{A9D75E18-6C46-1D25-8C9B-3F890CA1D0E5}"/>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67C7505D-EE47-DCA1-765C-3FA8E5E97384}"/>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3332B2D6-88E8-7DDD-F68B-F4F8A00E9188}"/>
              </a:ext>
            </a:extLst>
          </p:cNvPr>
          <p:cNvSpPr txBox="1"/>
          <p:nvPr/>
        </p:nvSpPr>
        <p:spPr>
          <a:xfrm>
            <a:off x="775792" y="6453074"/>
            <a:ext cx="2004710" cy="369332"/>
          </a:xfrm>
          <a:prstGeom prst="rect">
            <a:avLst/>
          </a:prstGeom>
          <a:noFill/>
        </p:spPr>
        <p:txBody>
          <a:bodyPr wrap="square">
            <a:spAutoFit/>
          </a:bodyPr>
          <a:lstStyle/>
          <a:p>
            <a:r>
              <a:rPr lang="en-US" dirty="0">
                <a:solidFill>
                  <a:schemeClr val="bg1"/>
                </a:solidFill>
              </a:rPr>
              <a:t>Motivation</a:t>
            </a:r>
            <a:endParaRPr lang="en-GB" dirty="0">
              <a:solidFill>
                <a:schemeClr val="bg1"/>
              </a:solidFill>
            </a:endParaRPr>
          </a:p>
        </p:txBody>
      </p:sp>
      <p:sp>
        <p:nvSpPr>
          <p:cNvPr id="35" name="TextBox 34">
            <a:extLst>
              <a:ext uri="{FF2B5EF4-FFF2-40B4-BE49-F238E27FC236}">
                <a16:creationId xmlns:a16="http://schemas.microsoft.com/office/drawing/2014/main" id="{4D0061F1-0E93-040F-63AF-6E9385FA6CDC}"/>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36" name="TextBox 35">
            <a:extLst>
              <a:ext uri="{FF2B5EF4-FFF2-40B4-BE49-F238E27FC236}">
                <a16:creationId xmlns:a16="http://schemas.microsoft.com/office/drawing/2014/main" id="{68C4CD8D-40DE-7B32-5FD9-9207859FA688}"/>
              </a:ext>
            </a:extLst>
          </p:cNvPr>
          <p:cNvSpPr txBox="1"/>
          <p:nvPr/>
        </p:nvSpPr>
        <p:spPr>
          <a:xfrm>
            <a:off x="5476609" y="6463640"/>
            <a:ext cx="2426133" cy="369332"/>
          </a:xfrm>
          <a:prstGeom prst="rect">
            <a:avLst/>
          </a:prstGeom>
          <a:noFill/>
        </p:spPr>
        <p:txBody>
          <a:bodyPr wrap="square">
            <a:spAutoFit/>
          </a:bodyPr>
          <a:lstStyle/>
          <a:p>
            <a:r>
              <a:rPr lang="en-US" dirty="0">
                <a:solidFill>
                  <a:schemeClr val="bg1">
                    <a:alpha val="30000"/>
                  </a:schemeClr>
                </a:solidFill>
              </a:rPr>
              <a:t>Method</a:t>
            </a:r>
            <a:endParaRPr lang="en-GB" dirty="0">
              <a:solidFill>
                <a:schemeClr val="bg1">
                  <a:alpha val="30000"/>
                </a:schemeClr>
              </a:solidFill>
            </a:endParaRPr>
          </a:p>
        </p:txBody>
      </p:sp>
      <p:sp>
        <p:nvSpPr>
          <p:cNvPr id="37" name="TextBox 36">
            <a:extLst>
              <a:ext uri="{FF2B5EF4-FFF2-40B4-BE49-F238E27FC236}">
                <a16:creationId xmlns:a16="http://schemas.microsoft.com/office/drawing/2014/main" id="{4F9F423E-C0B9-6151-28A2-A2B16FE7A2A5}"/>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38" name="TextBox 37">
            <a:extLst>
              <a:ext uri="{FF2B5EF4-FFF2-40B4-BE49-F238E27FC236}">
                <a16:creationId xmlns:a16="http://schemas.microsoft.com/office/drawing/2014/main" id="{CC4C0CEA-ED9F-52A7-63F0-AB772B673D5B}"/>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39" name="Rectangle 38">
            <a:extLst>
              <a:ext uri="{FF2B5EF4-FFF2-40B4-BE49-F238E27FC236}">
                <a16:creationId xmlns:a16="http://schemas.microsoft.com/office/drawing/2014/main" id="{DBC07D37-DBD4-D96F-DB64-333BA4CDA54E}"/>
              </a:ext>
            </a:extLst>
          </p:cNvPr>
          <p:cNvSpPr/>
          <p:nvPr/>
        </p:nvSpPr>
        <p:spPr>
          <a:xfrm flipV="1">
            <a:off x="0" y="6438613"/>
            <a:ext cx="12192000" cy="419387"/>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0E280659-5A14-B5E3-6327-3BA5AB3FE0A1}"/>
              </a:ext>
            </a:extLst>
          </p:cNvPr>
          <p:cNvSpPr/>
          <p:nvPr/>
        </p:nvSpPr>
        <p:spPr>
          <a:xfrm flipV="1">
            <a:off x="0" y="6442432"/>
            <a:ext cx="12192000" cy="415568"/>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A1BED6D3-84ED-16F7-98BD-D62EEBACE822}"/>
              </a:ext>
            </a:extLst>
          </p:cNvPr>
          <p:cNvSpPr txBox="1"/>
          <p:nvPr/>
        </p:nvSpPr>
        <p:spPr>
          <a:xfrm>
            <a:off x="775792" y="6453074"/>
            <a:ext cx="2004710" cy="369332"/>
          </a:xfrm>
          <a:prstGeom prst="rect">
            <a:avLst/>
          </a:prstGeom>
          <a:noFill/>
        </p:spPr>
        <p:txBody>
          <a:bodyPr wrap="square">
            <a:spAutoFit/>
          </a:bodyPr>
          <a:lstStyle/>
          <a:p>
            <a:r>
              <a:rPr lang="en-US" dirty="0">
                <a:solidFill>
                  <a:schemeClr val="bg1">
                    <a:alpha val="30000"/>
                  </a:schemeClr>
                </a:solidFill>
              </a:rPr>
              <a:t>Introduction</a:t>
            </a:r>
            <a:endParaRPr lang="en-GB" dirty="0">
              <a:solidFill>
                <a:schemeClr val="bg1">
                  <a:alpha val="30000"/>
                </a:schemeClr>
              </a:solidFill>
            </a:endParaRPr>
          </a:p>
        </p:txBody>
      </p:sp>
      <p:sp>
        <p:nvSpPr>
          <p:cNvPr id="42" name="TextBox 41">
            <a:extLst>
              <a:ext uri="{FF2B5EF4-FFF2-40B4-BE49-F238E27FC236}">
                <a16:creationId xmlns:a16="http://schemas.microsoft.com/office/drawing/2014/main" id="{F2CEBA55-8862-9AE8-6F09-520BC1F4C9E9}"/>
              </a:ext>
            </a:extLst>
          </p:cNvPr>
          <p:cNvSpPr txBox="1"/>
          <p:nvPr/>
        </p:nvSpPr>
        <p:spPr>
          <a:xfrm>
            <a:off x="2999128" y="6453074"/>
            <a:ext cx="1482330" cy="369332"/>
          </a:xfrm>
          <a:prstGeom prst="rect">
            <a:avLst/>
          </a:prstGeom>
          <a:noFill/>
        </p:spPr>
        <p:txBody>
          <a:bodyPr wrap="square">
            <a:spAutoFit/>
          </a:bodyPr>
          <a:lstStyle/>
          <a:p>
            <a:r>
              <a:rPr lang="en-US" dirty="0">
                <a:solidFill>
                  <a:schemeClr val="bg1">
                    <a:alpha val="30000"/>
                  </a:schemeClr>
                </a:solidFill>
              </a:rPr>
              <a:t>Background</a:t>
            </a:r>
            <a:endParaRPr lang="en-GB" dirty="0">
              <a:solidFill>
                <a:schemeClr val="bg1">
                  <a:alpha val="30000"/>
                </a:schemeClr>
              </a:solidFill>
            </a:endParaRPr>
          </a:p>
        </p:txBody>
      </p:sp>
      <p:sp>
        <p:nvSpPr>
          <p:cNvPr id="43" name="TextBox 42">
            <a:extLst>
              <a:ext uri="{FF2B5EF4-FFF2-40B4-BE49-F238E27FC236}">
                <a16:creationId xmlns:a16="http://schemas.microsoft.com/office/drawing/2014/main" id="{526F9BAE-445B-67E3-6643-E23C46A13EAB}"/>
              </a:ext>
            </a:extLst>
          </p:cNvPr>
          <p:cNvSpPr txBox="1"/>
          <p:nvPr/>
        </p:nvSpPr>
        <p:spPr>
          <a:xfrm>
            <a:off x="5476609" y="6463640"/>
            <a:ext cx="2426133" cy="369332"/>
          </a:xfrm>
          <a:prstGeom prst="rect">
            <a:avLst/>
          </a:prstGeom>
          <a:noFill/>
        </p:spPr>
        <p:txBody>
          <a:bodyPr wrap="square">
            <a:spAutoFit/>
          </a:bodyPr>
          <a:lstStyle/>
          <a:p>
            <a:r>
              <a:rPr lang="en-US" dirty="0">
                <a:solidFill>
                  <a:schemeClr val="bg1"/>
                </a:solidFill>
              </a:rPr>
              <a:t>Method</a:t>
            </a:r>
            <a:endParaRPr lang="en-GB" dirty="0">
              <a:solidFill>
                <a:schemeClr val="bg1"/>
              </a:solidFill>
            </a:endParaRPr>
          </a:p>
        </p:txBody>
      </p:sp>
      <p:sp>
        <p:nvSpPr>
          <p:cNvPr id="44" name="TextBox 43">
            <a:extLst>
              <a:ext uri="{FF2B5EF4-FFF2-40B4-BE49-F238E27FC236}">
                <a16:creationId xmlns:a16="http://schemas.microsoft.com/office/drawing/2014/main" id="{6D4586E4-4AEF-9E00-A021-D2E8B359369A}"/>
              </a:ext>
            </a:extLst>
          </p:cNvPr>
          <p:cNvSpPr txBox="1"/>
          <p:nvPr/>
        </p:nvSpPr>
        <p:spPr>
          <a:xfrm>
            <a:off x="7837163" y="6452631"/>
            <a:ext cx="1060730" cy="369332"/>
          </a:xfrm>
          <a:prstGeom prst="rect">
            <a:avLst/>
          </a:prstGeom>
          <a:noFill/>
        </p:spPr>
        <p:txBody>
          <a:bodyPr wrap="square">
            <a:spAutoFit/>
          </a:bodyPr>
          <a:lstStyle/>
          <a:p>
            <a:r>
              <a:rPr lang="en-US" dirty="0">
                <a:solidFill>
                  <a:schemeClr val="bg1">
                    <a:alpha val="30000"/>
                  </a:schemeClr>
                </a:solidFill>
              </a:rPr>
              <a:t>Results</a:t>
            </a:r>
            <a:endParaRPr lang="en-GB" dirty="0">
              <a:solidFill>
                <a:schemeClr val="bg1">
                  <a:alpha val="30000"/>
                </a:schemeClr>
              </a:solidFill>
            </a:endParaRPr>
          </a:p>
        </p:txBody>
      </p:sp>
      <p:sp>
        <p:nvSpPr>
          <p:cNvPr id="45" name="TextBox 44">
            <a:extLst>
              <a:ext uri="{FF2B5EF4-FFF2-40B4-BE49-F238E27FC236}">
                <a16:creationId xmlns:a16="http://schemas.microsoft.com/office/drawing/2014/main" id="{EC189B94-E7EC-F493-07B3-A88E934632F2}"/>
              </a:ext>
            </a:extLst>
          </p:cNvPr>
          <p:cNvSpPr txBox="1"/>
          <p:nvPr/>
        </p:nvSpPr>
        <p:spPr>
          <a:xfrm>
            <a:off x="9984493" y="6470647"/>
            <a:ext cx="2426133" cy="369332"/>
          </a:xfrm>
          <a:prstGeom prst="rect">
            <a:avLst/>
          </a:prstGeom>
          <a:noFill/>
        </p:spPr>
        <p:txBody>
          <a:bodyPr wrap="square">
            <a:spAutoFit/>
          </a:bodyPr>
          <a:lstStyle/>
          <a:p>
            <a:r>
              <a:rPr lang="en-US" dirty="0">
                <a:solidFill>
                  <a:schemeClr val="bg1">
                    <a:alpha val="30000"/>
                  </a:schemeClr>
                </a:solidFill>
              </a:rPr>
              <a:t>Summary</a:t>
            </a:r>
            <a:endParaRPr lang="en-GB" dirty="0">
              <a:solidFill>
                <a:schemeClr val="bg1">
                  <a:alpha val="30000"/>
                </a:schemeClr>
              </a:solidFill>
            </a:endParaRPr>
          </a:p>
        </p:txBody>
      </p:sp>
      <p:sp>
        <p:nvSpPr>
          <p:cNvPr id="46" name="TextBox 45">
            <a:extLst>
              <a:ext uri="{FF2B5EF4-FFF2-40B4-BE49-F238E27FC236}">
                <a16:creationId xmlns:a16="http://schemas.microsoft.com/office/drawing/2014/main" id="{2922D968-2545-370B-7AB6-93C0702D1D7C}"/>
              </a:ext>
            </a:extLst>
          </p:cNvPr>
          <p:cNvSpPr txBox="1"/>
          <p:nvPr/>
        </p:nvSpPr>
        <p:spPr>
          <a:xfrm>
            <a:off x="11471426" y="121974"/>
            <a:ext cx="738503" cy="307777"/>
          </a:xfrm>
          <a:prstGeom prst="rect">
            <a:avLst/>
          </a:prstGeom>
          <a:noFill/>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6</a:t>
            </a:r>
            <a:endParaRPr lang="en-GB" sz="1400" dirty="0"/>
          </a:p>
        </p:txBody>
      </p:sp>
      <p:sp>
        <p:nvSpPr>
          <p:cNvPr id="47" name="Rectangle 46">
            <a:extLst>
              <a:ext uri="{FF2B5EF4-FFF2-40B4-BE49-F238E27FC236}">
                <a16:creationId xmlns:a16="http://schemas.microsoft.com/office/drawing/2014/main" id="{B0663506-A57A-3659-3B03-52D0C22EAA92}"/>
              </a:ext>
            </a:extLst>
          </p:cNvPr>
          <p:cNvSpPr/>
          <p:nvPr/>
        </p:nvSpPr>
        <p:spPr>
          <a:xfrm>
            <a:off x="7051973" y="3112826"/>
            <a:ext cx="1242001" cy="32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F37E1E62-FDB6-737B-24BE-7A368AE8F2E2}"/>
              </a:ext>
            </a:extLst>
          </p:cNvPr>
          <p:cNvSpPr/>
          <p:nvPr/>
        </p:nvSpPr>
        <p:spPr>
          <a:xfrm>
            <a:off x="10650325" y="3054781"/>
            <a:ext cx="1242001" cy="32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83862550-5054-6931-AF95-9EF34C10EFA9}"/>
              </a:ext>
            </a:extLst>
          </p:cNvPr>
          <p:cNvSpPr txBox="1"/>
          <p:nvPr/>
        </p:nvSpPr>
        <p:spPr>
          <a:xfrm>
            <a:off x="541734" y="2920536"/>
            <a:ext cx="6441948" cy="369332"/>
          </a:xfrm>
          <a:prstGeom prst="rect">
            <a:avLst/>
          </a:prstGeom>
          <a:noFill/>
        </p:spPr>
        <p:txBody>
          <a:bodyPr wrap="square">
            <a:spAutoFit/>
          </a:bodyPr>
          <a:lstStyle/>
          <a:p>
            <a:pPr marL="342900" indent="-342900">
              <a:buFont typeface="Wingdings" panose="05000000000000000000" pitchFamily="2" charset="2"/>
              <a:buChar char="Ø"/>
            </a:pPr>
            <a:r>
              <a:rPr lang="en-GB" dirty="0">
                <a:latin typeface="Arial" panose="020B0604020202020204" pitchFamily="34" charset="0"/>
                <a:cs typeface="Arial" panose="020B0604020202020204" pitchFamily="34" charset="0"/>
              </a:rPr>
              <a:t>Output: Lyman-</a:t>
            </a:r>
            <a:r>
              <a:rPr lang="el-GR" dirty="0">
                <a:latin typeface="Arial" panose="020B0604020202020204" pitchFamily="34" charset="0"/>
                <a:cs typeface="Arial" panose="020B0604020202020204" pitchFamily="34" charset="0"/>
              </a:rPr>
              <a:t>α</a:t>
            </a:r>
            <a:r>
              <a:rPr lang="en-US" dirty="0">
                <a:latin typeface="Arial" panose="020B0604020202020204" pitchFamily="34" charset="0"/>
                <a:cs typeface="Arial" panose="020B0604020202020204" pitchFamily="34" charset="0"/>
              </a:rPr>
              <a:t> forest skewers </a:t>
            </a:r>
            <a:r>
              <a:rPr lang="en-US" dirty="0">
                <a:latin typeface="Cambria Math" panose="02040503050406030204" pitchFamily="18" charset="0"/>
                <a:ea typeface="Cambria Math" panose="02040503050406030204" pitchFamily="18" charset="0"/>
                <a:cs typeface="Arial" panose="020B0604020202020204" pitchFamily="34" charset="0"/>
              </a:rPr>
              <a:t>⟶ </a:t>
            </a:r>
            <a:r>
              <a:rPr lang="en-US" dirty="0">
                <a:latin typeface="Arial" panose="020B0604020202020204" pitchFamily="34" charset="0"/>
                <a:cs typeface="Arial" panose="020B0604020202020204" pitchFamily="34" charset="0"/>
              </a:rPr>
              <a:t>Flux distribution:</a:t>
            </a:r>
            <a:endParaRPr lang="en-GB"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10B2702-4DE0-BCAE-9313-CCBDA1288A84}"/>
                  </a:ext>
                </a:extLst>
              </p:cNvPr>
              <p:cNvSpPr txBox="1"/>
              <p:nvPr/>
            </p:nvSpPr>
            <p:spPr>
              <a:xfrm>
                <a:off x="8842607" y="1621182"/>
                <a:ext cx="3129280" cy="383118"/>
              </a:xfrm>
              <a:prstGeom prst="rect">
                <a:avLst/>
              </a:prstGeom>
              <a:noFill/>
            </p:spPr>
            <p:txBody>
              <a:bodyPr wrap="squar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l-GR" i="1">
                            <a:solidFill>
                              <a:schemeClr val="tx1"/>
                            </a:solidFill>
                            <a:latin typeface="Cambria Math" panose="02040503050406030204" pitchFamily="18" charset="0"/>
                          </a:rPr>
                          <m:t>𝜆</m:t>
                        </m:r>
                      </m:e>
                      <m:sub>
                        <m:r>
                          <m:rPr>
                            <m:sty m:val="p"/>
                          </m:rPr>
                          <a:rPr lang="en-US" b="0" i="1" smtClean="0">
                            <a:solidFill>
                              <a:schemeClr val="tx1"/>
                            </a:solidFill>
                            <a:latin typeface="Cambria Math" panose="02040503050406030204" pitchFamily="18" charset="0"/>
                          </a:rPr>
                          <m:t>obs</m:t>
                        </m:r>
                      </m:sub>
                    </m:sSub>
                    <m:r>
                      <a:rPr lang="en-US" b="0" i="1" smtClean="0">
                        <a:solidFill>
                          <a:schemeClr val="tx1"/>
                        </a:solidFill>
                        <a:latin typeface="Cambria Math" panose="02040503050406030204" pitchFamily="18" charset="0"/>
                      </a:rPr>
                      <m:t>=</m:t>
                    </m:r>
                  </m:oMath>
                </a14:m>
                <a:r>
                  <a:rPr lang="en-GB" dirty="0">
                    <a:solidFill>
                      <a:schemeClr val="tx1"/>
                    </a:solidFill>
                  </a:rPr>
                  <a:t> 1215.67</a:t>
                </a:r>
                <a14:m>
                  <m:oMath xmlns:m="http://schemas.openxmlformats.org/officeDocument/2006/math">
                    <m:r>
                      <a:rPr lang="en-US" b="0" i="1" smtClean="0">
                        <a:solidFill>
                          <a:schemeClr val="tx1"/>
                        </a:solidFill>
                        <a:latin typeface="Cambria Math" panose="02040503050406030204" pitchFamily="18" charset="0"/>
                      </a:rPr>
                      <m:t>(1+</m:t>
                    </m:r>
                    <m:sSub>
                      <m:sSubPr>
                        <m:ctrlPr>
                          <a:rPr lang="en-US" b="0" i="1" smtClean="0">
                            <a:solidFill>
                              <a:schemeClr val="tx1"/>
                            </a:solidFill>
                            <a:latin typeface="Cambria Math" panose="02040503050406030204" pitchFamily="18" charset="0"/>
                          </a:rPr>
                        </m:ctrlPr>
                      </m:sSubPr>
                      <m:e>
                        <m:r>
                          <m:rPr>
                            <m:sty m:val="p"/>
                          </m:rPr>
                          <a:rPr lang="en-US" b="0" i="1" smtClean="0">
                            <a:solidFill>
                              <a:schemeClr val="tx1"/>
                            </a:solidFill>
                            <a:latin typeface="Cambria Math" panose="02040503050406030204" pitchFamily="18" charset="0"/>
                          </a:rPr>
                          <m:t>z</m:t>
                        </m:r>
                      </m:e>
                      <m:sub>
                        <m:r>
                          <m:rPr>
                            <m:sty m:val="p"/>
                          </m:rPr>
                          <a:rPr lang="en-US" i="1">
                            <a:latin typeface="Cambria Math" panose="02040503050406030204" pitchFamily="18" charset="0"/>
                          </a:rPr>
                          <m:t>α</m:t>
                        </m:r>
                      </m:sub>
                    </m:sSub>
                    <m:r>
                      <a:rPr lang="en-US" b="0" i="1" smtClean="0">
                        <a:solidFill>
                          <a:schemeClr val="tx1"/>
                        </a:solidFill>
                        <a:latin typeface="Cambria Math" panose="02040503050406030204" pitchFamily="18" charset="0"/>
                      </a:rPr>
                      <m:t>)</m:t>
                    </m:r>
                    <m:r>
                      <a:rPr lang="en-US" i="1">
                        <a:latin typeface="Cambria Math" panose="02040503050406030204" pitchFamily="18" charset="0"/>
                      </a:rPr>
                      <m:t>Å</m:t>
                    </m:r>
                  </m:oMath>
                </a14:m>
                <a:endParaRPr lang="en-GB" sz="1600" dirty="0"/>
              </a:p>
            </p:txBody>
          </p:sp>
        </mc:Choice>
        <mc:Fallback>
          <p:sp>
            <p:nvSpPr>
              <p:cNvPr id="5" name="TextBox 4">
                <a:extLst>
                  <a:ext uri="{FF2B5EF4-FFF2-40B4-BE49-F238E27FC236}">
                    <a16:creationId xmlns:a16="http://schemas.microsoft.com/office/drawing/2014/main" id="{B10B2702-4DE0-BCAE-9313-CCBDA1288A84}"/>
                  </a:ext>
                </a:extLst>
              </p:cNvPr>
              <p:cNvSpPr txBox="1">
                <a:spLocks noRot="1" noChangeAspect="1" noMove="1" noResize="1" noEditPoints="1" noAdjustHandles="1" noChangeArrowheads="1" noChangeShapeType="1" noTextEdit="1"/>
              </p:cNvSpPr>
              <p:nvPr/>
            </p:nvSpPr>
            <p:spPr>
              <a:xfrm>
                <a:off x="8842607" y="1621182"/>
                <a:ext cx="3129280" cy="383118"/>
              </a:xfrm>
              <a:prstGeom prst="rect">
                <a:avLst/>
              </a:prstGeom>
              <a:blipFill>
                <a:blip r:embed="rId6"/>
                <a:stretch>
                  <a:fillRect t="-4762" b="-25397"/>
                </a:stretch>
              </a:blipFill>
            </p:spPr>
            <p:txBody>
              <a:bodyPr/>
              <a:lstStyle/>
              <a:p>
                <a:r>
                  <a:rPr lang="en-GB">
                    <a:noFill/>
                  </a:rPr>
                  <a:t> </a:t>
                </a:r>
              </a:p>
            </p:txBody>
          </p:sp>
        </mc:Fallback>
      </mc:AlternateContent>
    </p:spTree>
    <p:extLst>
      <p:ext uri="{BB962C8B-B14F-4D97-AF65-F5344CB8AC3E}">
        <p14:creationId xmlns:p14="http://schemas.microsoft.com/office/powerpoint/2010/main" val="63658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5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2682</Words>
  <Application>Microsoft Office PowerPoint</Application>
  <PresentationFormat>Widescreen</PresentationFormat>
  <Paragraphs>721</Paragraphs>
  <Slides>21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Aptos</vt:lpstr>
      <vt:lpstr>Aptos Display</vt:lpstr>
      <vt:lpstr>Arial</vt:lpstr>
      <vt:lpstr>Calibri</vt:lpstr>
      <vt:lpstr>Cambria Math</vt:lpstr>
      <vt:lpstr>Wingdings</vt:lpstr>
      <vt:lpstr>Office Theme</vt:lpstr>
      <vt:lpstr>Constraining dark matter with high-redshift Lyman-α forest data</vt:lpstr>
      <vt:lpstr>ΛCDM and Dark Matter</vt:lpstr>
      <vt:lpstr>Dark Matter models</vt:lpstr>
      <vt:lpstr>Dark Matter models</vt:lpstr>
      <vt:lpstr>Key signature </vt:lpstr>
      <vt:lpstr>Key signature </vt:lpstr>
      <vt:lpstr>The matter power spectrum</vt:lpstr>
      <vt:lpstr>Gas as a proxy of dark matter</vt:lpstr>
      <vt:lpstr>Simulations: Sherwood-Relics suite</vt:lpstr>
      <vt:lpstr>The 1D Lyman-α forest flux power spectrum</vt:lpstr>
      <vt:lpstr>Results – CWDM constraints</vt:lpstr>
      <vt:lpstr>Results – CWDM constraints</vt:lpstr>
      <vt:lpstr>Results – Isocurvature constraints </vt:lpstr>
      <vt:lpstr>Results – Isocurvature constraints</vt:lpstr>
      <vt:lpstr>Summary</vt:lpstr>
      <vt:lpstr>The 1D Lyman-α forest flux power spectrum</vt:lpstr>
      <vt:lpstr>Equations</vt:lpstr>
      <vt:lpstr>Results – Isocurvature constraints</vt:lpstr>
      <vt:lpstr>Results – Isocurvature constraints</vt:lpstr>
      <vt:lpstr>Priors on u_0-T_0   informed by τ_CMB</vt:lpstr>
      <vt:lpstr>Neural network emulator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Olga Garcia</dc:creator>
  <cp:lastModifiedBy>Olga Garcia</cp:lastModifiedBy>
  <cp:revision>169</cp:revision>
  <dcterms:created xsi:type="dcterms:W3CDTF">2025-03-03T09:28:26Z</dcterms:created>
  <dcterms:modified xsi:type="dcterms:W3CDTF">2026-06-25T19:00:31Z</dcterms:modified>
</cp:coreProperties>
</file>